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147308068" r:id="rId5"/>
    <p:sldId id="2147308081" r:id="rId6"/>
    <p:sldId id="2147308083" r:id="rId7"/>
    <p:sldId id="2147308082" r:id="rId8"/>
    <p:sldId id="305" r:id="rId9"/>
    <p:sldId id="513" r:id="rId10"/>
  </p:sldIdLst>
  <p:sldSz cx="14630400" cy="8229600"/>
  <p:notesSz cx="7772400" cy="141732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1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464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63666A"/>
    <a:srgbClr val="F9F048"/>
    <a:srgbClr val="FFCD00"/>
    <a:srgbClr val="D9DF23"/>
    <a:srgbClr val="666666"/>
    <a:srgbClr val="330072"/>
    <a:srgbClr val="60249E"/>
    <a:srgbClr val="1870B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7440" autoAdjust="0"/>
  </p:normalViewPr>
  <p:slideViewPr>
    <p:cSldViewPr snapToGrid="0" snapToObjects="1" showGuides="1">
      <p:cViewPr varScale="1">
        <p:scale>
          <a:sx n="72" d="100"/>
          <a:sy n="72" d="100"/>
        </p:scale>
        <p:origin x="677" y="14"/>
      </p:cViewPr>
      <p:guideLst>
        <p:guide orient="horz" pos="408"/>
        <p:guide orient="horz" pos="2592"/>
        <p:guide orient="horz" pos="451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 showGuides="1">
      <p:cViewPr varScale="1">
        <p:scale>
          <a:sx n="110" d="100"/>
          <a:sy n="110" d="100"/>
        </p:scale>
        <p:origin x="6648" y="114"/>
      </p:cViewPr>
      <p:guideLst>
        <p:guide orient="horz" pos="4464"/>
        <p:guide pos="24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561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04-Nov-22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38200" y="1063625"/>
            <a:ext cx="9448800" cy="5314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401" tIns="62700" rIns="125401" bIns="6270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1800" y="6732270"/>
            <a:ext cx="6908800" cy="637794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6B86D8E4-D42C-4BA4-8C3D-EE6E0354EA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91440" y="-8735"/>
            <a:ext cx="14626846" cy="8229600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7B77465-C59F-4CA7-AD73-2D7BECB02B4C}"/>
              </a:ext>
            </a:extLst>
          </p:cNvPr>
          <p:cNvSpPr/>
          <p:nvPr userDrawn="1"/>
        </p:nvSpPr>
        <p:spPr>
          <a:xfrm>
            <a:off x="599767" y="2653990"/>
            <a:ext cx="6171105" cy="4873083"/>
          </a:xfrm>
          <a:custGeom>
            <a:avLst/>
            <a:gdLst>
              <a:gd name="connsiteX0" fmla="*/ 1 w 6171105"/>
              <a:gd name="connsiteY0" fmla="*/ 0 h 4873083"/>
              <a:gd name="connsiteX1" fmla="*/ 812197 w 6171105"/>
              <a:gd name="connsiteY1" fmla="*/ 0 h 4873083"/>
              <a:gd name="connsiteX2" fmla="*/ 4298815 w 6171105"/>
              <a:gd name="connsiteY2" fmla="*/ 0 h 4873083"/>
              <a:gd name="connsiteX3" fmla="*/ 5358908 w 6171105"/>
              <a:gd name="connsiteY3" fmla="*/ 0 h 4873083"/>
              <a:gd name="connsiteX4" fmla="*/ 6171105 w 6171105"/>
              <a:gd name="connsiteY4" fmla="*/ 812197 h 4873083"/>
              <a:gd name="connsiteX5" fmla="*/ 6171105 w 6171105"/>
              <a:gd name="connsiteY5" fmla="*/ 1683834 h 4873083"/>
              <a:gd name="connsiteX6" fmla="*/ 6171105 w 6171105"/>
              <a:gd name="connsiteY6" fmla="*/ 4060886 h 4873083"/>
              <a:gd name="connsiteX7" fmla="*/ 6171105 w 6171105"/>
              <a:gd name="connsiteY7" fmla="*/ 4873083 h 4873083"/>
              <a:gd name="connsiteX8" fmla="*/ 5358908 w 6171105"/>
              <a:gd name="connsiteY8" fmla="*/ 4873083 h 4873083"/>
              <a:gd name="connsiteX9" fmla="*/ 4298815 w 6171105"/>
              <a:gd name="connsiteY9" fmla="*/ 4873083 h 4873083"/>
              <a:gd name="connsiteX10" fmla="*/ 2057400 w 6171105"/>
              <a:gd name="connsiteY10" fmla="*/ 4873083 h 4873083"/>
              <a:gd name="connsiteX11" fmla="*/ 812197 w 6171105"/>
              <a:gd name="connsiteY11" fmla="*/ 4873083 h 4873083"/>
              <a:gd name="connsiteX12" fmla="*/ 1 w 6171105"/>
              <a:gd name="connsiteY12" fmla="*/ 4873083 h 4873083"/>
              <a:gd name="connsiteX13" fmla="*/ 1 w 6171105"/>
              <a:gd name="connsiteY13" fmla="*/ 4060896 h 4873083"/>
              <a:gd name="connsiteX14" fmla="*/ 0 w 6171105"/>
              <a:gd name="connsiteY14" fmla="*/ 4060886 h 4873083"/>
              <a:gd name="connsiteX15" fmla="*/ 0 w 6171105"/>
              <a:gd name="connsiteY15" fmla="*/ 812197 h 4873083"/>
              <a:gd name="connsiteX16" fmla="*/ 1 w 6171105"/>
              <a:gd name="connsiteY16" fmla="*/ 812187 h 4873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71105" h="4873083">
                <a:moveTo>
                  <a:pt x="1" y="0"/>
                </a:moveTo>
                <a:lnTo>
                  <a:pt x="812197" y="0"/>
                </a:lnTo>
                <a:lnTo>
                  <a:pt x="4298815" y="0"/>
                </a:lnTo>
                <a:lnTo>
                  <a:pt x="5358908" y="0"/>
                </a:lnTo>
                <a:cubicBezTo>
                  <a:pt x="5807472" y="0"/>
                  <a:pt x="6171105" y="363633"/>
                  <a:pt x="6171105" y="812197"/>
                </a:cubicBezTo>
                <a:lnTo>
                  <a:pt x="6171105" y="1683834"/>
                </a:lnTo>
                <a:lnTo>
                  <a:pt x="6171105" y="4060886"/>
                </a:lnTo>
                <a:lnTo>
                  <a:pt x="6171105" y="4873083"/>
                </a:lnTo>
                <a:lnTo>
                  <a:pt x="5358908" y="4873083"/>
                </a:lnTo>
                <a:lnTo>
                  <a:pt x="4298815" y="4873083"/>
                </a:lnTo>
                <a:lnTo>
                  <a:pt x="2057400" y="4873083"/>
                </a:lnTo>
                <a:lnTo>
                  <a:pt x="812197" y="4873083"/>
                </a:lnTo>
                <a:lnTo>
                  <a:pt x="1" y="4873083"/>
                </a:lnTo>
                <a:lnTo>
                  <a:pt x="1" y="4060896"/>
                </a:lnTo>
                <a:lnTo>
                  <a:pt x="0" y="4060886"/>
                </a:lnTo>
                <a:lnTo>
                  <a:pt x="0" y="812197"/>
                </a:lnTo>
                <a:lnTo>
                  <a:pt x="1" y="812187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0131F459-E553-4CE6-92F0-91E2F09BA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1" y="2781300"/>
            <a:ext cx="4858326" cy="2545080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00FE735E-E3CF-4086-AF37-051864E15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494020"/>
            <a:ext cx="4858326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9" name="Footer Placeholder 4">
            <a:extLst>
              <a:ext uri="{FF2B5EF4-FFF2-40B4-BE49-F238E27FC236}">
                <a16:creationId xmlns:a16="http://schemas.microsoft.com/office/drawing/2014/main" id="{C589DB86-4B07-4158-9A0E-2A50E747053D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2022 DXC Technology Company. All rights reserved.</a:t>
            </a:r>
          </a:p>
        </p:txBody>
      </p:sp>
      <p:pic>
        <p:nvPicPr>
          <p:cNvPr id="43" name="Picture 42" descr="Text&#10;&#10;Description automatically generated">
            <a:extLst>
              <a:ext uri="{FF2B5EF4-FFF2-40B4-BE49-F238E27FC236}">
                <a16:creationId xmlns:a16="http://schemas.microsoft.com/office/drawing/2014/main" id="{78081BCE-1533-42CE-B449-965167F7046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768790" y="6542236"/>
            <a:ext cx="7861610" cy="98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7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4 November, 2022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2021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C091593C-4446-42A7-AA75-762280E3CD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5400">
                <a:solidFill>
                  <a:schemeClr val="accent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9198B72-5069-45E9-8881-7A29D176F1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69" y="0"/>
            <a:ext cx="14625662" cy="82296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4 November, 2022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4 November, 2022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925DB904-DAE2-4F1E-A174-E29E8F7511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26144"/>
            <a:ext cx="10414000" cy="1631255"/>
          </a:xfrm>
        </p:spPr>
        <p:txBody>
          <a:bodyPr anchor="b" anchorCtr="0">
            <a:no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410169"/>
            <a:ext cx="104139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E507C57-3285-4922-B672-48B625FD78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14"/>
            <a:ext cx="14630400" cy="8226172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4 November, 2022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4 November, 2022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925DB904-DAE2-4F1E-A174-E29E8F7511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26144"/>
            <a:ext cx="10414000" cy="1631255"/>
          </a:xfrm>
        </p:spPr>
        <p:txBody>
          <a:bodyPr anchor="b" anchorCtr="0">
            <a:no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410169"/>
            <a:ext cx="104139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0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4 November, 2022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A2BEF977-E587-4D30-B5BF-3E5AC49DEA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79053"/>
            <a:ext cx="2286000" cy="2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XC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© 2022 DXC Technology Company. All rights reserved.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04136C3-C0B2-4695-8464-42B084FBE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9034" y="2856891"/>
            <a:ext cx="4612331" cy="25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895B9EAE-C643-422A-A797-9B43958C65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69" y="0"/>
            <a:ext cx="14625662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0131F459-E553-4CE6-92F0-91E2F09BA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1" y="2781300"/>
            <a:ext cx="4858326" cy="2545080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00FE735E-E3CF-4086-AF37-051864E15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494020"/>
            <a:ext cx="4858326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9" name="Footer Placeholder 4">
            <a:extLst>
              <a:ext uri="{FF2B5EF4-FFF2-40B4-BE49-F238E27FC236}">
                <a16:creationId xmlns:a16="http://schemas.microsoft.com/office/drawing/2014/main" id="{C589DB86-4B07-4158-9A0E-2A50E747053D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2022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5726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/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39763"/>
            <a:ext cx="10660075" cy="14176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1994B2C-2165-46A4-99A0-7921C65A1197}"/>
              </a:ext>
            </a:extLst>
          </p:cNvPr>
          <p:cNvSpPr/>
          <p:nvPr userDrawn="1"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2A6A47-BB63-437D-9497-6B68158905D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715750" y="1"/>
            <a:ext cx="2601384" cy="776046"/>
          </a:xfrm>
        </p:spPr>
        <p:txBody>
          <a:bodyPr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 marL="457200" indent="-228600">
              <a:buFont typeface="Arial" pitchFamily="34" charset="0"/>
              <a:buChar char="–"/>
              <a:defRPr sz="1400"/>
            </a:lvl4pPr>
            <a:lvl5pPr marL="685800" indent="-228600">
              <a:buFont typeface="Arial" pitchFamily="34" charset="0"/>
              <a:buChar char="–"/>
              <a:defRPr sz="1400"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55675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799" y="2057399"/>
            <a:ext cx="13258799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4 November, 2022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2022 DXC Technology Company. All rights reserved.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6FF065E-2B34-4360-B045-0F02C20A28BE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pic>
        <p:nvPicPr>
          <p:cNvPr id="47" name="Picture 46" descr="Text&#10;&#10;Description automatically generated">
            <a:extLst>
              <a:ext uri="{FF2B5EF4-FFF2-40B4-BE49-F238E27FC236}">
                <a16:creationId xmlns:a16="http://schemas.microsoft.com/office/drawing/2014/main" id="{FB61AF2B-22A4-4A75-9534-CED208CC57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l="5943" r="7404"/>
          <a:stretch/>
        </p:blipFill>
        <p:spPr>
          <a:xfrm>
            <a:off x="7818129" y="-21948"/>
            <a:ext cx="6812271" cy="98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659" r:id="rId3"/>
    <p:sldLayoutId id="2147483667" r:id="rId4"/>
    <p:sldLayoutId id="2147483650" r:id="rId5"/>
    <p:sldLayoutId id="2147483752" r:id="rId6"/>
    <p:sldLayoutId id="2147483666" r:id="rId7"/>
    <p:sldLayoutId id="2147483652" r:id="rId8"/>
    <p:sldLayoutId id="2147483660" r:id="rId9"/>
    <p:sldLayoutId id="2147483662" r:id="rId10"/>
    <p:sldLayoutId id="2147483663" r:id="rId11"/>
    <p:sldLayoutId id="2147483832" r:id="rId12"/>
    <p:sldLayoutId id="2147483828" r:id="rId13"/>
    <p:sldLayoutId id="2147483655" r:id="rId14"/>
    <p:sldLayoutId id="2147483692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E862AD-B39C-4D93-B1DE-3FE47229F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5912" y="3367668"/>
            <a:ext cx="5742878" cy="1958712"/>
          </a:xfrm>
        </p:spPr>
        <p:txBody>
          <a:bodyPr/>
          <a:lstStyle/>
          <a:p>
            <a:r>
              <a:rPr lang="en-US" sz="4000" b="0" dirty="0"/>
              <a:t>DXC Techno-Thon’22</a:t>
            </a:r>
            <a:br>
              <a:rPr lang="en-US" sz="4000" b="0" dirty="0"/>
            </a:br>
            <a:br>
              <a:rPr lang="en-US" sz="4200" dirty="0"/>
            </a:br>
            <a:r>
              <a:rPr lang="en-US" sz="4200" dirty="0"/>
              <a:t>Codetta Cloud Provisioning and Monitoring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43ED2F4-1C43-4034-89F3-91A562627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5912" y="5723367"/>
            <a:ext cx="4858326" cy="9144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Shubham Saitwal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9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72545"/>
            <a:ext cx="13258800" cy="141763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Codetta Cloud Provisioning and Monitoring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D175EC-067A-4CB2-8210-A38A80DF7CC4}"/>
              </a:ext>
            </a:extLst>
          </p:cNvPr>
          <p:cNvSpPr/>
          <p:nvPr/>
        </p:nvSpPr>
        <p:spPr>
          <a:xfrm>
            <a:off x="605416" y="1649699"/>
            <a:ext cx="1325879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Statement:</a:t>
            </a:r>
          </a:p>
          <a:p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Manual intervention was the single possible way of handling infrastructure on Cloud.</a:t>
            </a:r>
          </a:p>
          <a:p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Unlike conventional data center infrastructure management, where each configuration change called for manual action, with </a:t>
            </a:r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Codetta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infrastructure configuration data is stored in standardized files, which can be read by Shell script that maintain the state of the infrastructure </a:t>
            </a:r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low-code approach without need of complex </a:t>
            </a:r>
            <a:r>
              <a:rPr lang="en-US" sz="2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IaC</a:t>
            </a:r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platforms like </a:t>
            </a:r>
            <a:r>
              <a:rPr lang="en-US" sz="2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Cloudformation</a:t>
            </a:r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Azure ARM template etc. </a:t>
            </a:r>
          </a:p>
        </p:txBody>
      </p:sp>
    </p:spTree>
    <p:extLst>
      <p:ext uri="{BB962C8B-B14F-4D97-AF65-F5344CB8AC3E}">
        <p14:creationId xmlns:p14="http://schemas.microsoft.com/office/powerpoint/2010/main" val="86062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94650"/>
            <a:ext cx="13944600" cy="79004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Relevance(Usefulness) &amp; Business Potential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D175EC-067A-4CB2-8210-A38A80DF7CC4}"/>
              </a:ext>
            </a:extLst>
          </p:cNvPr>
          <p:cNvSpPr/>
          <p:nvPr/>
        </p:nvSpPr>
        <p:spPr>
          <a:xfrm>
            <a:off x="605416" y="1682437"/>
            <a:ext cx="1402498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speed and consistency 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provisioning of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configuration of Infra can be modified just by changing the variables with </a:t>
            </a:r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minimal knowledge 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</a:t>
            </a:r>
            <a:r>
              <a:rPr lang="en-US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IaC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Versioning and traceability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Easy to track and save the changes made by the developers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complete system architecture can be shared using the code as </a:t>
            </a:r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descriptive approach 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followed.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 the Infra back with minimum downtime while </a:t>
            </a:r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Disaster recovery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Highly Scalable 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multiple cloud can be integrated by adding the Provider libraries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9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36775" y="1042595"/>
            <a:ext cx="13258800" cy="59618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 Description &amp; Innovation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5381C2-0624-4B3B-A890-8D0BAD09071D}"/>
              </a:ext>
            </a:extLst>
          </p:cNvPr>
          <p:cNvSpPr/>
          <p:nvPr/>
        </p:nvSpPr>
        <p:spPr>
          <a:xfrm>
            <a:off x="656386" y="1573754"/>
            <a:ext cx="1325879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provisioning of cloud resources is one of the main use cases of Codetta.</a:t>
            </a:r>
          </a:p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allows you to run your complete infrastructure code in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IaC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library. Even if your servers come from different cloud env such as AWS or Azure.</a:t>
            </a:r>
          </a:p>
          <a:p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USP of the solution is that even a novice can work in provisioning with minimal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IaC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knowledge without giving the full access to the production environment.</a:t>
            </a:r>
          </a:p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solution will get better with the more libraries added to it.</a:t>
            </a:r>
          </a:p>
        </p:txBody>
      </p:sp>
    </p:spTree>
    <p:extLst>
      <p:ext uri="{BB962C8B-B14F-4D97-AF65-F5344CB8AC3E}">
        <p14:creationId xmlns:p14="http://schemas.microsoft.com/office/powerpoint/2010/main" val="34329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1417635"/>
          </a:xfrm>
        </p:spPr>
        <p:txBody>
          <a:bodyPr anchor="t">
            <a:normAutofit/>
          </a:bodyPr>
          <a:lstStyle/>
          <a:p>
            <a:r>
              <a:rPr lang="en-US"/>
              <a:t> Architecture</a:t>
            </a:r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A18B7207-92CD-46C1-BE8B-078288DF2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59494" y="2057399"/>
            <a:ext cx="9311409" cy="512127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87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 New Brand Palette">
      <a:dk1>
        <a:srgbClr val="000000"/>
      </a:dk1>
      <a:lt1>
        <a:srgbClr val="FFFFFF"/>
      </a:lt1>
      <a:dk2>
        <a:srgbClr val="D9D9D6"/>
      </a:dk2>
      <a:lt2>
        <a:srgbClr val="FFCD00"/>
      </a:lt2>
      <a:accent1>
        <a:srgbClr val="5F249F"/>
      </a:accent1>
      <a:accent2>
        <a:srgbClr val="00968F"/>
      </a:accent2>
      <a:accent3>
        <a:srgbClr val="00A3E1"/>
      </a:accent3>
      <a:accent4>
        <a:srgbClr val="006975"/>
      </a:accent4>
      <a:accent5>
        <a:srgbClr val="6CC24A"/>
      </a:accent5>
      <a:accent6>
        <a:srgbClr val="ED9B33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Aft>
            <a:spcPts val="400"/>
          </a:spcAft>
          <a:defRPr sz="2000" dirty="0"/>
        </a:defPPr>
      </a:lstStyle>
    </a:txDef>
  </a:objectDefaults>
  <a:extraClrSchemeLst/>
  <a:custClrLst>
    <a:custClr name="DXC Bright Purple">
      <a:srgbClr val="5F249F"/>
    </a:custClr>
    <a:custClr name="White">
      <a:srgbClr val="FFFFFF"/>
    </a:custClr>
    <a:custClr name="DXC Light Gray">
      <a:srgbClr val="D9D9D6"/>
    </a:custClr>
    <a:custClr name="DXC Medium Gray">
      <a:srgbClr val="969696"/>
    </a:custClr>
    <a:custClr name="DXC Dark Gray">
      <a:srgbClr val="63666A"/>
    </a:custClr>
    <a:custClr name="Black">
      <a:srgbClr val="000000"/>
    </a:custClr>
    <a:custClr name="DXC Bright Teal">
      <a:srgbClr val="00968F"/>
    </a:custClr>
    <a:custClr name="DXC Blue">
      <a:srgbClr val="00A3E1"/>
    </a:custClr>
    <a:custClr name="DXC Dark Teal">
      <a:srgbClr val="006975"/>
    </a:custClr>
    <a:custClr name="DXC Green">
      <a:srgbClr val="6CC24A"/>
    </a:custClr>
    <a:custClr name="DXC Orange">
      <a:srgbClr val="ED9B33"/>
    </a:custClr>
    <a:custClr name="DXC Gold">
      <a:srgbClr val="FFCD00"/>
    </a:custClr>
    <a:custClr name="DXC Dark Purple">
      <a:srgbClr val="330072"/>
    </a:custClr>
    <a:custClr name="DXC Yellow">
      <a:srgbClr val="F9F048"/>
    </a:custClr>
  </a:custClrLst>
  <a:extLst>
    <a:ext uri="{05A4C25C-085E-4340-85A3-A5531E510DB2}">
      <thm15:themeFamily xmlns:thm15="http://schemas.microsoft.com/office/thememl/2012/main" name="Presentation6" id="{35C630C9-49BB-4E7C-A243-2C4F4AECC035}" vid="{970FDFF9-AA6E-4019-935A-1BD74BA3BC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627FC870371642B847805444E920D3" ma:contentTypeVersion="11" ma:contentTypeDescription="Create a new document." ma:contentTypeScope="" ma:versionID="008e755991f6b76d70581f77b72c6c51">
  <xsd:schema xmlns:xsd="http://www.w3.org/2001/XMLSchema" xmlns:xs="http://www.w3.org/2001/XMLSchema" xmlns:p="http://schemas.microsoft.com/office/2006/metadata/properties" xmlns:ns2="94c4c19e-a484-4667-af74-36d39f5ae33a" xmlns:ns3="e2bb1f44-7b47-45b1-8075-4b917566b900" targetNamespace="http://schemas.microsoft.com/office/2006/metadata/properties" ma:root="true" ma:fieldsID="1c3c62d3c53121e4f4ac56fa72521ca7" ns2:_="" ns3:_="">
    <xsd:import namespace="94c4c19e-a484-4667-af74-36d39f5ae33a"/>
    <xsd:import namespace="e2bb1f44-7b47-45b1-8075-4b917566b9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c4c19e-a484-4667-af74-36d39f5ae3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18f211cb-e08d-4e65-a875-32590ca7bb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bb1f44-7b47-45b1-8075-4b917566b90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4c4c19e-a484-4667-af74-36d39f5ae33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5061516-D55B-4FAC-A4DB-6DFFD9BF9D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c4c19e-a484-4667-af74-36d39f5ae33a"/>
    <ds:schemaRef ds:uri="e2bb1f44-7b47-45b1-8075-4b917566b9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6A3167-B53D-4528-921B-D975509873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28B936-EA1C-48B3-9BAE-D7F61E6D01D9}">
  <ds:schemaRefs>
    <ds:schemaRef ds:uri="http://schemas.microsoft.com/office/2006/metadata/properties"/>
    <ds:schemaRef ds:uri="http://schemas.microsoft.com/office/infopath/2007/PartnerControls"/>
    <ds:schemaRef ds:uri="94c4c19e-a484-4667-af74-36d39f5ae33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DXC_Delivering Excellence Template_060321</Template>
  <TotalTime>3197</TotalTime>
  <Words>267</Words>
  <Application>Microsoft Office PowerPoint</Application>
  <PresentationFormat>Custom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Open Sans</vt:lpstr>
      <vt:lpstr>DXC</vt:lpstr>
      <vt:lpstr>DXC Techno-Thon’22  Codetta Cloud Provisioning and Monitoring</vt:lpstr>
      <vt:lpstr>Codetta Cloud Provisioning and Monitoring</vt:lpstr>
      <vt:lpstr>Relevance(Usefulness) &amp; Business Potential</vt:lpstr>
      <vt:lpstr>Solution Description &amp; Innovation</vt:lpstr>
      <vt:lpstr> Architecture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is Arial Bold 44pt,  up to three lines</dc:title>
  <dc:subject/>
  <dc:creator>Kesavan, Selvaraj</dc:creator>
  <cp:keywords/>
  <dc:description/>
  <cp:lastModifiedBy>Saitwal, Shubham</cp:lastModifiedBy>
  <cp:revision>32</cp:revision>
  <dcterms:created xsi:type="dcterms:W3CDTF">2021-06-15T12:32:36Z</dcterms:created>
  <dcterms:modified xsi:type="dcterms:W3CDTF">2022-11-06T20:00:15Z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0x010100D6627FC870371642B847805444E920D3</vt:lpwstr>
  </property>
  <property fmtid="{D5CDD505-2E9C-101B-9397-08002B2CF9AE}" pid="3" name="MediaServiceImageTags">
    <vt:lpwstr/>
  </property>
</Properties>
</file>