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147308068" r:id="rId5"/>
    <p:sldId id="2147308081" r:id="rId6"/>
    <p:sldId id="2147308084" r:id="rId7"/>
    <p:sldId id="305" r:id="rId8"/>
    <p:sldId id="2147308086" r:id="rId9"/>
    <p:sldId id="2147308089" r:id="rId10"/>
    <p:sldId id="2147308088" r:id="rId11"/>
    <p:sldId id="2147308087" r:id="rId12"/>
    <p:sldId id="513" r:id="rId13"/>
    <p:sldId id="2147308090" r:id="rId14"/>
    <p:sldId id="2147308091" r:id="rId15"/>
    <p:sldId id="2147308092" r:id="rId16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3666A"/>
    <a:srgbClr val="F9F048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7440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77" y="14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6648" y="114"/>
      </p:cViewPr>
      <p:guideLst>
        <p:guide orient="horz" pos="4464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11-Nov-22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1440" y="-8735"/>
            <a:ext cx="14626846" cy="82296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7B77465-C59F-4CA7-AD73-2D7BECB02B4C}"/>
              </a:ext>
            </a:extLst>
          </p:cNvPr>
          <p:cNvSpPr/>
          <p:nvPr userDrawn="1"/>
        </p:nvSpPr>
        <p:spPr>
          <a:xfrm>
            <a:off x="599767" y="2653990"/>
            <a:ext cx="6171105" cy="4873083"/>
          </a:xfrm>
          <a:custGeom>
            <a:avLst/>
            <a:gdLst>
              <a:gd name="connsiteX0" fmla="*/ 1 w 6171105"/>
              <a:gd name="connsiteY0" fmla="*/ 0 h 4873083"/>
              <a:gd name="connsiteX1" fmla="*/ 812197 w 6171105"/>
              <a:gd name="connsiteY1" fmla="*/ 0 h 4873083"/>
              <a:gd name="connsiteX2" fmla="*/ 4298815 w 6171105"/>
              <a:gd name="connsiteY2" fmla="*/ 0 h 4873083"/>
              <a:gd name="connsiteX3" fmla="*/ 5358908 w 6171105"/>
              <a:gd name="connsiteY3" fmla="*/ 0 h 4873083"/>
              <a:gd name="connsiteX4" fmla="*/ 6171105 w 6171105"/>
              <a:gd name="connsiteY4" fmla="*/ 812197 h 4873083"/>
              <a:gd name="connsiteX5" fmla="*/ 6171105 w 6171105"/>
              <a:gd name="connsiteY5" fmla="*/ 1683834 h 4873083"/>
              <a:gd name="connsiteX6" fmla="*/ 6171105 w 6171105"/>
              <a:gd name="connsiteY6" fmla="*/ 4060886 h 4873083"/>
              <a:gd name="connsiteX7" fmla="*/ 6171105 w 6171105"/>
              <a:gd name="connsiteY7" fmla="*/ 4873083 h 4873083"/>
              <a:gd name="connsiteX8" fmla="*/ 5358908 w 6171105"/>
              <a:gd name="connsiteY8" fmla="*/ 4873083 h 4873083"/>
              <a:gd name="connsiteX9" fmla="*/ 4298815 w 6171105"/>
              <a:gd name="connsiteY9" fmla="*/ 4873083 h 4873083"/>
              <a:gd name="connsiteX10" fmla="*/ 2057400 w 6171105"/>
              <a:gd name="connsiteY10" fmla="*/ 4873083 h 4873083"/>
              <a:gd name="connsiteX11" fmla="*/ 812197 w 6171105"/>
              <a:gd name="connsiteY11" fmla="*/ 4873083 h 4873083"/>
              <a:gd name="connsiteX12" fmla="*/ 1 w 6171105"/>
              <a:gd name="connsiteY12" fmla="*/ 4873083 h 4873083"/>
              <a:gd name="connsiteX13" fmla="*/ 1 w 6171105"/>
              <a:gd name="connsiteY13" fmla="*/ 4060896 h 4873083"/>
              <a:gd name="connsiteX14" fmla="*/ 0 w 6171105"/>
              <a:gd name="connsiteY14" fmla="*/ 4060886 h 4873083"/>
              <a:gd name="connsiteX15" fmla="*/ 0 w 6171105"/>
              <a:gd name="connsiteY15" fmla="*/ 812197 h 4873083"/>
              <a:gd name="connsiteX16" fmla="*/ 1 w 6171105"/>
              <a:gd name="connsiteY16" fmla="*/ 812187 h 48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1105" h="4873083">
                <a:moveTo>
                  <a:pt x="1" y="0"/>
                </a:moveTo>
                <a:lnTo>
                  <a:pt x="812197" y="0"/>
                </a:lnTo>
                <a:lnTo>
                  <a:pt x="4298815" y="0"/>
                </a:lnTo>
                <a:lnTo>
                  <a:pt x="5358908" y="0"/>
                </a:lnTo>
                <a:cubicBezTo>
                  <a:pt x="5807472" y="0"/>
                  <a:pt x="6171105" y="363633"/>
                  <a:pt x="6171105" y="812197"/>
                </a:cubicBezTo>
                <a:lnTo>
                  <a:pt x="6171105" y="1683834"/>
                </a:lnTo>
                <a:lnTo>
                  <a:pt x="6171105" y="4060886"/>
                </a:lnTo>
                <a:lnTo>
                  <a:pt x="6171105" y="4873083"/>
                </a:lnTo>
                <a:lnTo>
                  <a:pt x="5358908" y="4873083"/>
                </a:lnTo>
                <a:lnTo>
                  <a:pt x="4298815" y="4873083"/>
                </a:lnTo>
                <a:lnTo>
                  <a:pt x="2057400" y="4873083"/>
                </a:lnTo>
                <a:lnTo>
                  <a:pt x="812197" y="4873083"/>
                </a:lnTo>
                <a:lnTo>
                  <a:pt x="1" y="4873083"/>
                </a:lnTo>
                <a:lnTo>
                  <a:pt x="1" y="4060896"/>
                </a:lnTo>
                <a:lnTo>
                  <a:pt x="0" y="4060886"/>
                </a:lnTo>
                <a:lnTo>
                  <a:pt x="0" y="812197"/>
                </a:lnTo>
                <a:lnTo>
                  <a:pt x="1" y="812187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78081BCE-1533-42CE-B449-965167F704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68790" y="6542236"/>
            <a:ext cx="7861610" cy="9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11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198B72-5069-45E9-8881-7A29D176F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9" y="0"/>
            <a:ext cx="14625662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11 November,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11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6144"/>
            <a:ext cx="10414000" cy="1631255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10169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507C57-3285-4922-B672-48B625FD7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4"/>
            <a:ext cx="14630400" cy="8226172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11 November,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11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6144"/>
            <a:ext cx="10414000" cy="1631255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10169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11 November,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895B9EAE-C643-422A-A797-9B43958C6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9" y="0"/>
            <a:ext cx="14625662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72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11 November,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2022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FB61AF2B-22A4-4A75-9534-CED208CC5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5943" r="7404"/>
          <a:stretch/>
        </p:blipFill>
        <p:spPr>
          <a:xfrm>
            <a:off x="7818129" y="-21948"/>
            <a:ext cx="6812271" cy="9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659" r:id="rId3"/>
    <p:sldLayoutId id="2147483667" r:id="rId4"/>
    <p:sldLayoutId id="2147483650" r:id="rId5"/>
    <p:sldLayoutId id="2147483752" r:id="rId6"/>
    <p:sldLayoutId id="2147483666" r:id="rId7"/>
    <p:sldLayoutId id="2147483652" r:id="rId8"/>
    <p:sldLayoutId id="2147483660" r:id="rId9"/>
    <p:sldLayoutId id="2147483662" r:id="rId10"/>
    <p:sldLayoutId id="2147483663" r:id="rId11"/>
    <p:sldLayoutId id="2147483832" r:id="rId12"/>
    <p:sldLayoutId id="2147483828" r:id="rId13"/>
    <p:sldLayoutId id="2147483655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62AD-B39C-4D93-B1DE-3FE4722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912" y="3367668"/>
            <a:ext cx="5742878" cy="1958712"/>
          </a:xfrm>
        </p:spPr>
        <p:txBody>
          <a:bodyPr/>
          <a:lstStyle/>
          <a:p>
            <a:r>
              <a:rPr lang="en-US" sz="4000" b="0" dirty="0"/>
              <a:t>DXC Techno-Thon’22</a:t>
            </a:r>
            <a:br>
              <a:rPr lang="en-US" sz="4000" b="0" dirty="0"/>
            </a:br>
            <a:br>
              <a:rPr lang="en-US" sz="4200" dirty="0"/>
            </a:br>
            <a:r>
              <a:rPr lang="en-US" sz="4200" dirty="0"/>
              <a:t>CoDetta Cloud Provisioning and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3ED2F4-1C43-4034-89F3-91A56262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912" y="5723367"/>
            <a:ext cx="4858326" cy="914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Shubham Saitwal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381C2-0624-4B3B-A890-8D0BAD09071D}"/>
              </a:ext>
            </a:extLst>
          </p:cNvPr>
          <p:cNvSpPr/>
          <p:nvPr/>
        </p:nvSpPr>
        <p:spPr>
          <a:xfrm>
            <a:off x="495965" y="462307"/>
            <a:ext cx="13258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level functioning:</a:t>
            </a:r>
          </a:p>
          <a:p>
            <a:r>
              <a:rPr lang="en-US" sz="2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C44DE-476A-4818-ABD9-C8479B09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3" y="2488019"/>
            <a:ext cx="13029421" cy="24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381C2-0624-4B3B-A890-8D0BAD09071D}"/>
              </a:ext>
            </a:extLst>
          </p:cNvPr>
          <p:cNvSpPr/>
          <p:nvPr/>
        </p:nvSpPr>
        <p:spPr>
          <a:xfrm>
            <a:off x="495965" y="462307"/>
            <a:ext cx="1325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Plan:</a:t>
            </a: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F1E1-0592-4150-A97E-65B75998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1" y="1338263"/>
            <a:ext cx="6669362" cy="51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AF166F-1B04-4F30-A479-07AC913C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55" y="3079711"/>
            <a:ext cx="6093901" cy="20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6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381C2-0624-4B3B-A890-8D0BAD09071D}"/>
              </a:ext>
            </a:extLst>
          </p:cNvPr>
          <p:cNvSpPr/>
          <p:nvPr/>
        </p:nvSpPr>
        <p:spPr>
          <a:xfrm>
            <a:off x="495965" y="462307"/>
            <a:ext cx="1325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Apply:</a:t>
            </a: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6657FB-9DF2-49A7-AD77-D66A17DD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35" y="2009553"/>
            <a:ext cx="12121035" cy="254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72545"/>
            <a:ext cx="13258800" cy="14176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Codetta???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35D43C-A9AF-4469-B45A-159CFF2F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57" y="1866585"/>
            <a:ext cx="9649286" cy="52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6775" y="1042595"/>
            <a:ext cx="13258800" cy="5961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381C2-0624-4B3B-A890-8D0BAD09071D}"/>
              </a:ext>
            </a:extLst>
          </p:cNvPr>
          <p:cNvSpPr/>
          <p:nvPr/>
        </p:nvSpPr>
        <p:spPr>
          <a:xfrm>
            <a:off x="656386" y="1573754"/>
            <a:ext cx="1325879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Complexity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understand and choices of IaC (Infrastructure as a Tool) tools.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intervention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handling Infrastructure.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Provisioning and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monitoring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Infrastructure.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Speed and Consistency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provisioning infra.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5"/>
          </a:xfrm>
        </p:spPr>
        <p:txBody>
          <a:bodyPr anchor="t">
            <a:normAutofit/>
          </a:bodyPr>
          <a:lstStyle/>
          <a:p>
            <a:r>
              <a:rPr lang="en-US" dirty="0"/>
              <a:t> Architecture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18B7207-92CD-46C1-BE8B-078288DF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9161" y="1413628"/>
            <a:ext cx="11229471" cy="617620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6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3727"/>
            <a:ext cx="13258800" cy="14176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at code level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B4C9C39-1E81-4656-A50A-63D3C49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122"/>
              </p:ext>
            </p:extLst>
          </p:nvPr>
        </p:nvGraphicFramePr>
        <p:xfrm>
          <a:off x="834187" y="3273869"/>
          <a:ext cx="13258798" cy="392275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27130541"/>
                    </a:ext>
                  </a:extLst>
                </a:gridCol>
                <a:gridCol w="4892842">
                  <a:extLst>
                    <a:ext uri="{9D8B030D-6E8A-4147-A177-3AD203B41FA5}">
                      <a16:colId xmlns:a16="http://schemas.microsoft.com/office/drawing/2014/main" val="500152841"/>
                    </a:ext>
                  </a:extLst>
                </a:gridCol>
                <a:gridCol w="4275219">
                  <a:extLst>
                    <a:ext uri="{9D8B030D-6E8A-4147-A177-3AD203B41FA5}">
                      <a16:colId xmlns:a16="http://schemas.microsoft.com/office/drawing/2014/main" val="303912253"/>
                    </a:ext>
                  </a:extLst>
                </a:gridCol>
              </a:tblGrid>
              <a:tr h="553321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Initialization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Deployment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597926"/>
                  </a:ext>
                </a:extLst>
              </a:tr>
              <a:tr h="33436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Download and install cloud APIs / Plugins</a:t>
                      </a:r>
                      <a:r>
                        <a:rPr lang="en-US" sz="2400" dirty="0"/>
                        <a:t> as per required Cloud.(AWS, Azure 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Do not affect actual Infrastructure.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Generate a descriptive plan </a:t>
                      </a:r>
                      <a:r>
                        <a:rPr lang="en-US" sz="2400" dirty="0"/>
                        <a:t>of the Infrastructure.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  (list of the resources in JSON /YAML format    is generated which can be stored in git for </a:t>
                      </a:r>
                      <a:r>
                        <a:rPr lang="en-US" sz="2400" b="1" dirty="0"/>
                        <a:t>Quality and Backtracking</a:t>
                      </a:r>
                      <a:r>
                        <a:rPr lang="en-US" sz="2400" dirty="0"/>
                        <a:t> purpose)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Provision the resources </a:t>
                      </a:r>
                      <a:r>
                        <a:rPr lang="en-US" sz="2400" dirty="0"/>
                        <a:t>in the Cloud.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Current state of cloud infra is stored locally/remotely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297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F07159-8766-4C28-AF77-569C0F353E7C}"/>
              </a:ext>
            </a:extLst>
          </p:cNvPr>
          <p:cNvSpPr/>
          <p:nvPr/>
        </p:nvSpPr>
        <p:spPr>
          <a:xfrm>
            <a:off x="834186" y="1573508"/>
            <a:ext cx="13258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Driver code will fetch the library files on local computer.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 will only need to modify the variables as per the required resource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3695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86CF-F6AA-43EA-8438-C4251EC7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05" y="1074990"/>
            <a:ext cx="7496495" cy="5472441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 anchor="t">
            <a:normAutofit/>
          </a:bodyPr>
          <a:lstStyle/>
          <a:p>
            <a:r>
              <a:rPr lang="en-US" dirty="0"/>
              <a:t> System Requirements: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F23485-503D-A365-8773-50FC36F7BB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Powershell</a:t>
            </a:r>
            <a:r>
              <a:rPr lang="en-US" sz="2800" dirty="0"/>
              <a:t> </a:t>
            </a:r>
            <a:r>
              <a:rPr lang="en-US" sz="2800" b="0" i="1" dirty="0"/>
              <a:t>(Open-source)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Azure/AWS CLI </a:t>
            </a:r>
            <a:r>
              <a:rPr lang="en-US" sz="2800" b="0" i="1" dirty="0"/>
              <a:t>(Open-source)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Codetta </a:t>
            </a:r>
            <a:r>
              <a:rPr lang="en-US" sz="2800" dirty="0" err="1"/>
              <a:t>IaC</a:t>
            </a:r>
            <a:r>
              <a:rPr lang="en-US" sz="2800" dirty="0"/>
              <a:t> libraries </a:t>
            </a:r>
            <a:r>
              <a:rPr lang="en-US" sz="2800" b="0" i="1" dirty="0"/>
              <a:t>(Open-source)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2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6775" y="1042595"/>
            <a:ext cx="13258800" cy="5961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 Selling Point (USP)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381C2-0624-4B3B-A890-8D0BAD09071D}"/>
              </a:ext>
            </a:extLst>
          </p:cNvPr>
          <p:cNvSpPr/>
          <p:nvPr/>
        </p:nvSpPr>
        <p:spPr>
          <a:xfrm>
            <a:off x="656386" y="1573754"/>
            <a:ext cx="132587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GUI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based IaC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Open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Source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free to use libraries.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Minimal knowledge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IaC required.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6775" y="1042595"/>
            <a:ext cx="13258800" cy="5961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far it can go?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381C2-0624-4B3B-A890-8D0BAD09071D}"/>
              </a:ext>
            </a:extLst>
          </p:cNvPr>
          <p:cNvSpPr/>
          <p:nvPr/>
        </p:nvSpPr>
        <p:spPr>
          <a:xfrm>
            <a:off x="656386" y="1573754"/>
            <a:ext cx="132587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 to become a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full-fledge codeless provisioning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GUI based IaC tool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in the market.</a:t>
            </a:r>
            <a:endParaRPr lang="en"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Compatible with any public/private cloud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in market ( AWS, Azure, GCP, Oracle, Ali Cloud ,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VSphere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6" id="{35C630C9-49BB-4E7C-A243-2C4F4AECC035}" vid="{970FDFF9-AA6E-4019-935A-1BD74BA3BC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27FC870371642B847805444E920D3" ma:contentTypeVersion="11" ma:contentTypeDescription="Create a new document." ma:contentTypeScope="" ma:versionID="008e755991f6b76d70581f77b72c6c51">
  <xsd:schema xmlns:xsd="http://www.w3.org/2001/XMLSchema" xmlns:xs="http://www.w3.org/2001/XMLSchema" xmlns:p="http://schemas.microsoft.com/office/2006/metadata/properties" xmlns:ns2="94c4c19e-a484-4667-af74-36d39f5ae33a" xmlns:ns3="e2bb1f44-7b47-45b1-8075-4b917566b900" targetNamespace="http://schemas.microsoft.com/office/2006/metadata/properties" ma:root="true" ma:fieldsID="1c3c62d3c53121e4f4ac56fa72521ca7" ns2:_="" ns3:_="">
    <xsd:import namespace="94c4c19e-a484-4667-af74-36d39f5ae33a"/>
    <xsd:import namespace="e2bb1f44-7b47-45b1-8075-4b917566b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c19e-a484-4667-af74-36d39f5a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8f211cb-e08d-4e65-a875-32590ca7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b1f44-7b47-45b1-8075-4b917566b90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c4c19e-a484-4667-af74-36d39f5ae3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5061516-D55B-4FAC-A4DB-6DFFD9BF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4c19e-a484-4667-af74-36d39f5ae33a"/>
    <ds:schemaRef ds:uri="e2bb1f44-7b47-45b1-8075-4b917566b9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A3167-B53D-4528-921B-D97550987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8B936-EA1C-48B3-9BAE-D7F61E6D01D9}">
  <ds:schemaRefs>
    <ds:schemaRef ds:uri="http://schemas.microsoft.com/office/2006/metadata/properties"/>
    <ds:schemaRef ds:uri="http://schemas.microsoft.com/office/infopath/2007/PartnerControls"/>
    <ds:schemaRef ds:uri="94c4c19e-a484-4667-af74-36d39f5ae3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DXC_Delivering Excellence Template_060321</Template>
  <TotalTime>4314</TotalTime>
  <Words>270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Open Sans</vt:lpstr>
      <vt:lpstr>DXC</vt:lpstr>
      <vt:lpstr>DXC Techno-Thon’22  CoDetta Cloud Provisioning and Monitoring</vt:lpstr>
      <vt:lpstr>Why Codetta???</vt:lpstr>
      <vt:lpstr>Problem Statement</vt:lpstr>
      <vt:lpstr> Architecture</vt:lpstr>
      <vt:lpstr>Working at code level</vt:lpstr>
      <vt:lpstr> System Requirements:</vt:lpstr>
      <vt:lpstr>Unique Selling Point (USP)</vt:lpstr>
      <vt:lpstr>How far it can go?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44pt,  up to three lines</dc:title>
  <dc:subject/>
  <dc:creator>Kesavan, Selvaraj</dc:creator>
  <cp:keywords/>
  <dc:description/>
  <cp:lastModifiedBy>Saitwal, Shubham</cp:lastModifiedBy>
  <cp:revision>80</cp:revision>
  <dcterms:created xsi:type="dcterms:W3CDTF">2021-06-15T12:32:36Z</dcterms:created>
  <dcterms:modified xsi:type="dcterms:W3CDTF">2022-11-11T13:21:39Z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0x010100D6627FC870371642B847805444E920D3</vt:lpwstr>
  </property>
  <property fmtid="{D5CDD505-2E9C-101B-9397-08002B2CF9AE}" pid="3" name="MediaServiceImageTags">
    <vt:lpwstr/>
  </property>
</Properties>
</file>