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89" r:id="rId2"/>
  </p:sldMasterIdLst>
  <p:notesMasterIdLst>
    <p:notesMasterId r:id="rId13"/>
  </p:notesMasterIdLst>
  <p:handoutMasterIdLst>
    <p:handoutMasterId r:id="rId14"/>
  </p:handoutMasterIdLst>
  <p:sldIdLst>
    <p:sldId id="354" r:id="rId3"/>
    <p:sldId id="451" r:id="rId4"/>
    <p:sldId id="731" r:id="rId5"/>
    <p:sldId id="732" r:id="rId6"/>
    <p:sldId id="739" r:id="rId7"/>
    <p:sldId id="743" r:id="rId8"/>
    <p:sldId id="741" r:id="rId9"/>
    <p:sldId id="745" r:id="rId10"/>
    <p:sldId id="746" r:id="rId11"/>
    <p:sldId id="747" r:id="rId12"/>
  </p:sldIdLst>
  <p:sldSz cx="12188825"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159DA46-5520-4F42-9D3F-30C3F714C8C8}">
          <p14:sldIdLst>
            <p14:sldId id="354"/>
            <p14:sldId id="451"/>
            <p14:sldId id="731"/>
            <p14:sldId id="732"/>
            <p14:sldId id="739"/>
            <p14:sldId id="743"/>
            <p14:sldId id="741"/>
            <p14:sldId id="745"/>
            <p14:sldId id="746"/>
            <p14:sldId id="747"/>
          </p14:sldIdLst>
        </p14:section>
        <p14:section name="Untitled Section" id="{1D3CCC35-C986-4A22-9365-6C3DD476231A}">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5FF"/>
    <a:srgbClr val="FF97FF"/>
    <a:srgbClr val="FF5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7" autoAdjust="0"/>
  </p:normalViewPr>
  <p:slideViewPr>
    <p:cSldViewPr>
      <p:cViewPr varScale="1">
        <p:scale>
          <a:sx n="72" d="100"/>
          <a:sy n="72" d="100"/>
        </p:scale>
        <p:origin x="534" y="78"/>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3120" y="77"/>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1C482589-CB2F-4003-801D-095B67490E73}" type="datetimeFigureOut">
              <a:rPr lang="en-US"/>
              <a:t>12/28/2018</a:t>
            </a:fld>
            <a:endParaRPr/>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a:p>
        </p:txBody>
      </p:sp>
    </p:spTree>
    <p:extLst>
      <p:ext uri="{BB962C8B-B14F-4D97-AF65-F5344CB8AC3E}">
        <p14:creationId xmlns:p14="http://schemas.microsoft.com/office/powerpoint/2010/main" val="38589861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A7D4DBF-746C-4C25-853D-8A1CBE8404F4}" type="datetimeFigureOut">
              <a:rPr lang="en-US"/>
              <a:t>12/28/2018</a:t>
            </a:fld>
            <a:endParaRPr/>
          </a:p>
        </p:txBody>
      </p:sp>
      <p:sp>
        <p:nvSpPr>
          <p:cNvPr id="4" name="Slide Image Placeholder 3"/>
          <p:cNvSpPr>
            <a:spLocks noGrp="1" noRot="1" noChangeAspect="1"/>
          </p:cNvSpPr>
          <p:nvPr>
            <p:ph type="sldImg" idx="2"/>
          </p:nvPr>
        </p:nvSpPr>
        <p:spPr>
          <a:xfrm>
            <a:off x="458788" y="720725"/>
            <a:ext cx="6397625" cy="3600450"/>
          </a:xfrm>
          <a:prstGeom prst="rect">
            <a:avLst/>
          </a:prstGeom>
          <a:noFill/>
          <a:ln w="12700">
            <a:solidFill>
              <a:prstClr val="black"/>
            </a:solidFill>
          </a:ln>
        </p:spPr>
        <p:txBody>
          <a:bodyPr vert="horz" lIns="96661" tIns="48331" rIns="96661" bIns="48331" rtlCol="0" anchor="ctr"/>
          <a:lstStyle/>
          <a:p>
            <a:endParaRPr/>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8DE0FDE7-FE71-46E3-9512-437B13AD5F46}" type="slidenum">
              <a:rPr/>
              <a:t>‹#›</a:t>
            </a:fld>
            <a:endParaRPr/>
          </a:p>
        </p:txBody>
      </p:sp>
    </p:spTree>
    <p:extLst>
      <p:ext uri="{BB962C8B-B14F-4D97-AF65-F5344CB8AC3E}">
        <p14:creationId xmlns:p14="http://schemas.microsoft.com/office/powerpoint/2010/main" val="3566979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DE0FDE7-FE71-46E3-9512-437B13AD5F46}" type="slidenum">
              <a:rPr lang="en-IN" smtClean="0"/>
              <a:t>1</a:t>
            </a:fld>
            <a:endParaRPr lang="en-IN"/>
          </a:p>
        </p:txBody>
      </p:sp>
    </p:spTree>
    <p:extLst>
      <p:ext uri="{BB962C8B-B14F-4D97-AF65-F5344CB8AC3E}">
        <p14:creationId xmlns:p14="http://schemas.microsoft.com/office/powerpoint/2010/main" val="967127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4812" y="1524000"/>
            <a:ext cx="8839201" cy="3200400"/>
          </a:xfrm>
        </p:spPr>
        <p:txBody>
          <a:bodyPr>
            <a:noAutofit/>
          </a:bodyPr>
          <a:lstStyle>
            <a:lvl1pPr>
              <a:defRPr sz="5400">
                <a:solidFill>
                  <a:srgbClr val="FFFF00"/>
                </a:solidFill>
              </a:defRPr>
            </a:lvl1pPr>
          </a:lstStyle>
          <a:p>
            <a:r>
              <a:rPr lang="en-US" dirty="0"/>
              <a:t>Click to edit Master title style</a:t>
            </a:r>
            <a:endParaRPr dirty="0"/>
          </a:p>
        </p:txBody>
      </p:sp>
      <p:sp>
        <p:nvSpPr>
          <p:cNvPr id="3" name="Subtitle 2"/>
          <p:cNvSpPr>
            <a:spLocks noGrp="1"/>
          </p:cNvSpPr>
          <p:nvPr>
            <p:ph type="subTitle" idx="1"/>
          </p:nvPr>
        </p:nvSpPr>
        <p:spPr>
          <a:xfrm>
            <a:off x="1674813" y="4876800"/>
            <a:ext cx="7162799" cy="990600"/>
          </a:xfrm>
        </p:spPr>
        <p:txBody>
          <a:bodyPr lIns="91440">
            <a:normAutofit/>
          </a:bodyPr>
          <a:lstStyle>
            <a:lvl1pPr marL="0" indent="0" algn="l">
              <a:spcBef>
                <a:spcPts val="0"/>
              </a:spcBef>
              <a:buNone/>
              <a:defRPr sz="2000" cap="all" spc="250" baseline="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Tree>
    <p:extLst>
      <p:ext uri="{BB962C8B-B14F-4D97-AF65-F5344CB8AC3E}">
        <p14:creationId xmlns:p14="http://schemas.microsoft.com/office/powerpoint/2010/main" val="350352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10" name="Rectangle 9"/>
          <p:cNvSpPr/>
          <p:nvPr/>
        </p:nvSpPr>
        <p:spPr>
          <a:xfrm>
            <a:off x="5393372" y="0"/>
            <a:ext cx="67954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1" name="Rectangle 10"/>
          <p:cNvSpPr/>
          <p:nvPr/>
        </p:nvSpPr>
        <p:spPr>
          <a:xfrm>
            <a:off x="5484812" y="0"/>
            <a:ext cx="6704012" cy="6858000"/>
          </a:xfrm>
          <a:prstGeom prst="rect">
            <a:avLst/>
          </a:prstGeom>
          <a:solidFill>
            <a:schemeClr val="bg2">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title"/>
          </p:nvPr>
        </p:nvSpPr>
        <p:spPr>
          <a:xfrm>
            <a:off x="608013" y="685800"/>
            <a:ext cx="4267200" cy="3886200"/>
          </a:xfrm>
        </p:spPr>
        <p:txBody>
          <a:bodyPr anchor="b">
            <a:noAutofit/>
          </a:bodyPr>
          <a:lstStyle>
            <a:lvl1pPr algn="l">
              <a:defRPr sz="4000" b="0"/>
            </a:lvl1pPr>
          </a:lstStyle>
          <a:p>
            <a:r>
              <a:rPr lang="en-US"/>
              <a:t>Click to edit Master title style</a:t>
            </a:r>
            <a:endParaRPr/>
          </a:p>
        </p:txBody>
      </p:sp>
      <p:sp>
        <p:nvSpPr>
          <p:cNvPr id="3" name="Picture Placeholder 2"/>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08013" y="4724400"/>
            <a:ext cx="4267200" cy="1447800"/>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3374336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18591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75812" y="685801"/>
            <a:ext cx="1219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93813" y="685800"/>
            <a:ext cx="8153399" cy="5486400"/>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950355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00"/>
                </a:solidFill>
              </a:defRPr>
            </a:lvl1pPr>
          </a:lstStyle>
          <a:p>
            <a:r>
              <a:rPr lang="en-US" dirty="0"/>
              <a:t>Click to edit Master title style</a:t>
            </a:r>
            <a:endParaRPr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a:xfrm>
            <a:off x="7750596" y="6400801"/>
            <a:ext cx="1320059" cy="276226"/>
          </a:xfrm>
        </p:spPr>
        <p:txBody>
          <a:bodyPr/>
          <a:lstStyle/>
          <a:p>
            <a:endParaRPr dirty="0">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a:xfrm>
            <a:off x="9190756" y="6393134"/>
            <a:ext cx="408114" cy="276226"/>
          </a:xfrm>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
        <p:nvSpPr>
          <p:cNvPr id="10" name="Date Placeholder 6"/>
          <p:cNvSpPr txBox="1">
            <a:spLocks/>
          </p:cNvSpPr>
          <p:nvPr userDrawn="1"/>
        </p:nvSpPr>
        <p:spPr>
          <a:xfrm>
            <a:off x="9406780" y="6292492"/>
            <a:ext cx="2688211" cy="520884"/>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dirty="0">
                <a:solidFill>
                  <a:schemeClr val="tx1"/>
                </a:solidFill>
                <a:latin typeface="Gill Sans MT" panose="020B0502020104020203" pitchFamily="34" charset="0"/>
              </a:rPr>
              <a:t>By Bhat Dittakavi &amp; Deepak</a:t>
            </a:r>
            <a:r>
              <a:rPr lang="en-IN" sz="1200" baseline="0" dirty="0">
                <a:solidFill>
                  <a:schemeClr val="tx1"/>
                </a:solidFill>
                <a:latin typeface="Gill Sans MT" panose="020B0502020104020203" pitchFamily="34" charset="0"/>
              </a:rPr>
              <a:t> Agrawal</a:t>
            </a:r>
            <a:endParaRPr lang="en-IN" sz="1200" dirty="0">
              <a:solidFill>
                <a:schemeClr val="tx1"/>
              </a:solidFill>
              <a:latin typeface="Gill Sans MT" panose="020B0502020104020203" pitchFamily="34" charset="0"/>
            </a:endParaRPr>
          </a:p>
        </p:txBody>
      </p:sp>
      <p:sp>
        <p:nvSpPr>
          <p:cNvPr id="8" name="Date Placeholder 6"/>
          <p:cNvSpPr txBox="1">
            <a:spLocks/>
          </p:cNvSpPr>
          <p:nvPr userDrawn="1"/>
        </p:nvSpPr>
        <p:spPr>
          <a:xfrm>
            <a:off x="10486900" y="548680"/>
            <a:ext cx="1701925" cy="460276"/>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0" dirty="0">
                <a:solidFill>
                  <a:srgbClr val="C00000"/>
                </a:solidFill>
                <a:latin typeface="Gill Sans MT" panose="020B0502020104020203" pitchFamily="34" charset="0"/>
              </a:rPr>
              <a:t>CBA Practicum</a:t>
            </a:r>
          </a:p>
        </p:txBody>
      </p:sp>
    </p:spTree>
    <p:extLst>
      <p:ext uri="{BB962C8B-B14F-4D97-AF65-F5344CB8AC3E}">
        <p14:creationId xmlns:p14="http://schemas.microsoft.com/office/powerpoint/2010/main" val="1991184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3813" y="3429000"/>
            <a:ext cx="9601201" cy="22860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293813" y="685800"/>
            <a:ext cx="7543800" cy="1066800"/>
          </a:xfrm>
        </p:spPr>
        <p:txBody>
          <a:bodyPr lIns="91440" anchor="t"/>
          <a:lstStyle>
            <a:lvl1pPr marL="0" indent="0">
              <a:spcBef>
                <a:spcPts val="0"/>
              </a:spcBef>
              <a:buNone/>
              <a:defRPr sz="2000" cap="all" spc="250" baseline="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409941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3" y="1828800"/>
            <a:ext cx="4648199"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2" y="1828801"/>
            <a:ext cx="4648202"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14197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813" y="1676400"/>
            <a:ext cx="4646376"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813" y="2438400"/>
            <a:ext cx="4648199" cy="3733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2" y="1676400"/>
            <a:ext cx="4648201"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2" y="2438400"/>
            <a:ext cx="4648201" cy="3733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a:solidFill>
                <a:prstClr val="white">
                  <a:tint val="75000"/>
                </a:prstClr>
              </a:solidFill>
            </a:endParaRPr>
          </a:p>
        </p:txBody>
      </p:sp>
      <p:sp>
        <p:nvSpPr>
          <p:cNvPr id="8" name="Footer Placeholder 7"/>
          <p:cNvSpPr>
            <a:spLocks noGrp="1"/>
          </p:cNvSpPr>
          <p:nvPr>
            <p:ph type="ftr" sz="quarter" idx="11"/>
          </p:nvPr>
        </p:nvSpPr>
        <p:spPr/>
        <p:txBody>
          <a:bodyPr/>
          <a:lstStyle/>
          <a:p>
            <a:endParaRPr>
              <a:solidFill>
                <a:prstClr val="white">
                  <a:tint val="75000"/>
                </a:prstClr>
              </a:solidFill>
            </a:endParaRPr>
          </a:p>
        </p:txBody>
      </p:sp>
      <p:sp>
        <p:nvSpPr>
          <p:cNvPr id="9" name="Slide Number Placeholder 8"/>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1851083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a:solidFill>
                <a:prstClr val="white">
                  <a:tint val="75000"/>
                </a:prstClr>
              </a:solidFill>
            </a:endParaRPr>
          </a:p>
        </p:txBody>
      </p:sp>
      <p:sp>
        <p:nvSpPr>
          <p:cNvPr id="4" name="Footer Placeholder 3"/>
          <p:cNvSpPr>
            <a:spLocks noGrp="1"/>
          </p:cNvSpPr>
          <p:nvPr>
            <p:ph type="ftr" sz="quarter" idx="11"/>
          </p:nvPr>
        </p:nvSpPr>
        <p:spPr/>
        <p:txBody>
          <a:bodyPr/>
          <a:lstStyle/>
          <a:p>
            <a:endParaRPr>
              <a:solidFill>
                <a:prstClr val="white">
                  <a:tint val="75000"/>
                </a:prstClr>
              </a:solidFill>
            </a:endParaRPr>
          </a:p>
        </p:txBody>
      </p:sp>
      <p:sp>
        <p:nvSpPr>
          <p:cNvPr id="5" name="Slide Number Placeholder 4"/>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785530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solidFill>
                <a:prstClr val="white">
                  <a:tint val="75000"/>
                </a:prstClr>
              </a:solidFill>
            </a:endParaRPr>
          </a:p>
        </p:txBody>
      </p:sp>
      <p:sp>
        <p:nvSpPr>
          <p:cNvPr id="3" name="Footer Placeholder 2"/>
          <p:cNvSpPr>
            <a:spLocks noGrp="1"/>
          </p:cNvSpPr>
          <p:nvPr>
            <p:ph type="ftr" sz="quarter" idx="11"/>
          </p:nvPr>
        </p:nvSpPr>
        <p:spPr/>
        <p:txBody>
          <a:bodyPr/>
          <a:lstStyle/>
          <a:p>
            <a:endParaRPr>
              <a:solidFill>
                <a:prstClr val="white">
                  <a:tint val="75000"/>
                </a:prstClr>
              </a:solidFill>
            </a:endParaRPr>
          </a:p>
        </p:txBody>
      </p:sp>
      <p:sp>
        <p:nvSpPr>
          <p:cNvPr id="4" name="Slide Number Placeholder 3"/>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146444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1" name="Rectangle 10"/>
          <p:cNvSpPr/>
          <p:nvPr/>
        </p:nvSpPr>
        <p:spPr>
          <a:xfrm>
            <a:off x="699452" y="0"/>
            <a:ext cx="4700684" cy="6858000"/>
          </a:xfrm>
          <a:prstGeom prst="rect">
            <a:avLst/>
          </a:prstGeom>
          <a:solidFill>
            <a:schemeClr val="bg2">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title"/>
          </p:nvPr>
        </p:nvSpPr>
        <p:spPr>
          <a:xfrm>
            <a:off x="1293813" y="685800"/>
            <a:ext cx="3581400" cy="38862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6094413" y="685800"/>
            <a:ext cx="548497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93813" y="4724400"/>
            <a:ext cx="3581400" cy="1401764"/>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35386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2" name="Rectangle 11"/>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3" name="Rectangle 12"/>
          <p:cNvSpPr/>
          <p:nvPr/>
        </p:nvSpPr>
        <p:spPr>
          <a:xfrm>
            <a:off x="699452" y="0"/>
            <a:ext cx="4700684" cy="6858000"/>
          </a:xfrm>
          <a:prstGeom prst="rect">
            <a:avLst/>
          </a:prstGeom>
          <a:solidFill>
            <a:schemeClr val="bg2">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title"/>
          </p:nvPr>
        </p:nvSpPr>
        <p:spPr>
          <a:xfrm>
            <a:off x="1293813" y="685800"/>
            <a:ext cx="3581400" cy="3886200"/>
          </a:xfrm>
        </p:spPr>
        <p:txBody>
          <a:bodyPr anchor="b">
            <a:noAutofit/>
          </a:bodyPr>
          <a:lstStyle>
            <a:lvl1pPr algn="l">
              <a:defRPr sz="4000" b="0"/>
            </a:lvl1pPr>
          </a:lstStyle>
          <a:p>
            <a:r>
              <a:rPr lang="en-US"/>
              <a:t>Click to edit Master title style</a:t>
            </a:r>
            <a:endParaRPr/>
          </a:p>
        </p:txBody>
      </p:sp>
      <p:sp>
        <p:nvSpPr>
          <p:cNvPr id="3" name="Picture Placeholder 2"/>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293813" y="4724400"/>
            <a:ext cx="3581400" cy="1401764"/>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1189004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3812" y="381000"/>
            <a:ext cx="96012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93814" y="1828800"/>
            <a:ext cx="96012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7999412" y="6400801"/>
            <a:ext cx="13200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a:solidFill>
                <a:prstClr val="white">
                  <a:tint val="75000"/>
                </a:prstClr>
              </a:solidFill>
            </a:endParaRPr>
          </a:p>
        </p:txBody>
      </p:sp>
      <p:sp>
        <p:nvSpPr>
          <p:cNvPr id="5" name="Footer Placeholder 4"/>
          <p:cNvSpPr>
            <a:spLocks noGrp="1"/>
          </p:cNvSpPr>
          <p:nvPr>
            <p:ph type="ftr" sz="quarter" idx="3"/>
          </p:nvPr>
        </p:nvSpPr>
        <p:spPr>
          <a:xfrm>
            <a:off x="1293813" y="6400801"/>
            <a:ext cx="6324599" cy="276226"/>
          </a:xfrm>
          <a:prstGeom prst="rect">
            <a:avLst/>
          </a:prstGeom>
        </p:spPr>
        <p:txBody>
          <a:bodyPr vert="horz" lIns="91440" tIns="45720" rIns="91440" bIns="45720" rtlCol="0" anchor="ctr"/>
          <a:lstStyle>
            <a:lvl1pPr algn="l">
              <a:defRPr sz="1000" cap="all" baseline="0">
                <a:solidFill>
                  <a:schemeClr val="tx1">
                    <a:tint val="75000"/>
                  </a:schemeClr>
                </a:solidFill>
              </a:defRPr>
            </a:lvl1pPr>
          </a:lstStyle>
          <a:p>
            <a:endParaRPr>
              <a:solidFill>
                <a:prstClr val="white">
                  <a:tint val="75000"/>
                </a:prstClr>
              </a:solidFill>
            </a:endParaRPr>
          </a:p>
        </p:txBody>
      </p:sp>
      <p:sp>
        <p:nvSpPr>
          <p:cNvPr id="6" name="Slide Number Placeholder 5"/>
          <p:cNvSpPr>
            <a:spLocks noGrp="1"/>
          </p:cNvSpPr>
          <p:nvPr>
            <p:ph type="sldNum" sz="quarter" idx="4"/>
          </p:nvPr>
        </p:nvSpPr>
        <p:spPr>
          <a:xfrm>
            <a:off x="9675812" y="6400801"/>
            <a:ext cx="12192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99542E4-2CCF-42F6-9D92-ED568035133D}" type="slidenum">
              <a:rPr>
                <a:solidFill>
                  <a:prstClr val="white">
                    <a:tint val="75000"/>
                  </a:prstClr>
                </a:solidFill>
              </a:rPr>
              <a:pPr/>
              <a:t>‹#›</a:t>
            </a:fld>
            <a:endParaRPr>
              <a:solidFill>
                <a:prstClr val="white">
                  <a:tint val="75000"/>
                </a:prstClr>
              </a:solidFill>
            </a:endParaRPr>
          </a:p>
        </p:txBody>
      </p:sp>
      <p:pic>
        <p:nvPicPr>
          <p:cNvPr id="9" name="Picture 4" descr="Image result for isb business analytics"/>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0815841" y="76200"/>
            <a:ext cx="1353615" cy="592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538830"/>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Font typeface="Century" pitchFamily="18" charset="0"/>
        <a:buChar char="–"/>
        <a:defRPr sz="2000" kern="1200">
          <a:solidFill>
            <a:schemeClr val="tx1"/>
          </a:solidFill>
          <a:latin typeface="+mn-lt"/>
          <a:ea typeface="+mn-ea"/>
          <a:cs typeface="+mn-cs"/>
        </a:defRPr>
      </a:lvl2pPr>
      <a:lvl3pPr marL="960120" indent="-2286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132588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69164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5pPr>
      <a:lvl6pPr marL="205740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6pPr>
      <a:lvl7pPr marL="242316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7pPr>
      <a:lvl8pPr marL="278892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8pPr>
      <a:lvl9pPr marL="315468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556384" y="974554"/>
            <a:ext cx="5400600" cy="762466"/>
          </a:xfrm>
        </p:spPr>
        <p:txBody>
          <a:bodyPr/>
          <a:lstStyle/>
          <a:p>
            <a:r>
              <a:rPr lang="en-US" sz="3600" dirty="0">
                <a:solidFill>
                  <a:srgbClr val="002060"/>
                </a:solidFill>
                <a:latin typeface="Gill Sans MT" panose="020B0502020104020203" pitchFamily="34" charset="0"/>
              </a:rPr>
              <a:t>Assembly Elections-2018 </a:t>
            </a:r>
            <a:endParaRPr lang="en-IN" sz="3600" dirty="0">
              <a:solidFill>
                <a:srgbClr val="002060"/>
              </a:solidFill>
              <a:latin typeface="Gill Sans MT" panose="020B0502020104020203" pitchFamily="34" charset="0"/>
            </a:endParaRPr>
          </a:p>
        </p:txBody>
      </p:sp>
      <p:sp>
        <p:nvSpPr>
          <p:cNvPr id="4" name="TextBox 3"/>
          <p:cNvSpPr txBox="1"/>
          <p:nvPr/>
        </p:nvSpPr>
        <p:spPr>
          <a:xfrm>
            <a:off x="5256685" y="4831760"/>
            <a:ext cx="6703168" cy="1815882"/>
          </a:xfrm>
          <a:prstGeom prst="rect">
            <a:avLst/>
          </a:prstGeom>
          <a:noFill/>
        </p:spPr>
        <p:txBody>
          <a:bodyPr wrap="square" rtlCol="0">
            <a:spAutoFit/>
          </a:bodyPr>
          <a:lstStyle/>
          <a:p>
            <a:pPr algn="r"/>
            <a:r>
              <a:rPr lang="en-US" sz="2800" dirty="0">
                <a:solidFill>
                  <a:srgbClr val="002060"/>
                </a:solidFill>
                <a:latin typeface="Gill Sans MT" panose="020B0502020104020203" pitchFamily="34" charset="0"/>
              </a:rPr>
              <a:t>Team:</a:t>
            </a:r>
            <a:endParaRPr lang="en-IN" sz="2800" dirty="0">
              <a:solidFill>
                <a:srgbClr val="002060"/>
              </a:solidFill>
              <a:latin typeface="Gill Sans MT" panose="020B0502020104020203" pitchFamily="34" charset="0"/>
            </a:endParaRPr>
          </a:p>
          <a:p>
            <a:pPr algn="r"/>
            <a:r>
              <a:rPr lang="en-IN" sz="2800" dirty="0">
                <a:solidFill>
                  <a:srgbClr val="002060"/>
                </a:solidFill>
                <a:latin typeface="Gill Sans MT" panose="020B0502020104020203" pitchFamily="34" charset="0"/>
                <a:ea typeface="+mj-ea"/>
                <a:cs typeface="+mj-cs"/>
              </a:rPr>
              <a:t>V .Venkata Sai Kushwanth Reddy[11810002]</a:t>
            </a:r>
          </a:p>
          <a:p>
            <a:pPr algn="r"/>
            <a:r>
              <a:rPr lang="en-IN" sz="2800" dirty="0">
                <a:solidFill>
                  <a:srgbClr val="002060"/>
                </a:solidFill>
                <a:latin typeface="Gill Sans MT" panose="020B0502020104020203" pitchFamily="34" charset="0"/>
                <a:ea typeface="+mj-ea"/>
                <a:cs typeface="+mj-cs"/>
              </a:rPr>
              <a:t>Satwick  Bodduna</a:t>
            </a:r>
            <a:r>
              <a:rPr lang="en-IN" sz="2800" dirty="0">
                <a:solidFill>
                  <a:srgbClr val="002060"/>
                </a:solidFill>
                <a:latin typeface="Gill Sans MT" panose="020B0502020104020203" pitchFamily="34" charset="0"/>
              </a:rPr>
              <a:t>[11810077]</a:t>
            </a:r>
          </a:p>
          <a:p>
            <a:pPr algn="r"/>
            <a:endParaRPr lang="en-IN" sz="2800" dirty="0">
              <a:solidFill>
                <a:srgbClr val="002060"/>
              </a:solidFill>
              <a:latin typeface="Gill Sans MT" panose="020B0502020104020203" pitchFamily="34" charset="0"/>
              <a:ea typeface="+mj-ea"/>
              <a:cs typeface="+mj-cs"/>
            </a:endParaRPr>
          </a:p>
        </p:txBody>
      </p:sp>
      <p:pic>
        <p:nvPicPr>
          <p:cNvPr id="6" name="Picture 4" descr="Image result for isb business analytic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972" y="4982517"/>
            <a:ext cx="3810000" cy="16668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9EBC88D-5606-40FA-A8E8-54BD4CE0E87D}"/>
              </a:ext>
            </a:extLst>
          </p:cNvPr>
          <p:cNvSpPr txBox="1"/>
          <p:nvPr/>
        </p:nvSpPr>
        <p:spPr>
          <a:xfrm>
            <a:off x="1989957" y="2187140"/>
            <a:ext cx="7992888" cy="1309076"/>
          </a:xfrm>
          <a:prstGeom prst="rect">
            <a:avLst/>
          </a:prstGeom>
          <a:noFill/>
        </p:spPr>
        <p:txBody>
          <a:bodyPr wrap="square" rtlCol="0">
            <a:spAutoFit/>
          </a:bodyPr>
          <a:lstStyle/>
          <a:p>
            <a:pPr>
              <a:lnSpc>
                <a:spcPct val="150000"/>
              </a:lnSpc>
              <a:spcBef>
                <a:spcPct val="0"/>
              </a:spcBef>
            </a:pPr>
            <a:r>
              <a:rPr lang="en-US" sz="2800" dirty="0">
                <a:solidFill>
                  <a:srgbClr val="002060"/>
                </a:solidFill>
                <a:latin typeface="Gill Sans MT" panose="020B0502020104020203" pitchFamily="34" charset="0"/>
                <a:ea typeface="+mj-ea"/>
                <a:cs typeface="+mj-cs"/>
              </a:rPr>
              <a:t>Telangana , Rajasthan and Madhya Pradesh Election twitter sentiment Analysis</a:t>
            </a:r>
          </a:p>
        </p:txBody>
      </p:sp>
    </p:spTree>
    <p:extLst>
      <p:ext uri="{BB962C8B-B14F-4D97-AF65-F5344CB8AC3E}">
        <p14:creationId xmlns:p14="http://schemas.microsoft.com/office/powerpoint/2010/main" val="105892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45F5A47-F968-4E12-B7C0-68CA31B1883F}"/>
              </a:ext>
            </a:extLst>
          </p:cNvPr>
          <p:cNvSpPr>
            <a:spLocks noGrp="1"/>
          </p:cNvSpPr>
          <p:nvPr>
            <p:ph type="sldNum" sz="quarter" idx="12"/>
          </p:nvPr>
        </p:nvSpPr>
        <p:spPr/>
        <p:txBody>
          <a:bodyPr/>
          <a:lstStyle/>
          <a:p>
            <a:fld id="{299542E4-2CCF-42F6-9D92-ED568035133D}" type="slidenum">
              <a:rPr lang="en-US" smtClean="0">
                <a:solidFill>
                  <a:prstClr val="white">
                    <a:tint val="75000"/>
                  </a:prstClr>
                </a:solidFill>
              </a:rPr>
              <a:pPr/>
              <a:t>10</a:t>
            </a:fld>
            <a:endParaRPr lang="en-US">
              <a:solidFill>
                <a:prstClr val="white">
                  <a:tint val="75000"/>
                </a:prstClr>
              </a:solidFill>
            </a:endParaRPr>
          </a:p>
        </p:txBody>
      </p:sp>
      <p:pic>
        <p:nvPicPr>
          <p:cNvPr id="2" name="Picture 1">
            <a:extLst>
              <a:ext uri="{FF2B5EF4-FFF2-40B4-BE49-F238E27FC236}">
                <a16:creationId xmlns:a16="http://schemas.microsoft.com/office/drawing/2014/main" id="{B97842DE-9340-40F4-8FF7-1E3802518819}"/>
              </a:ext>
            </a:extLst>
          </p:cNvPr>
          <p:cNvPicPr>
            <a:picLocks noChangeAspect="1"/>
          </p:cNvPicPr>
          <p:nvPr/>
        </p:nvPicPr>
        <p:blipFill>
          <a:blip r:embed="rId3"/>
          <a:stretch>
            <a:fillRect/>
          </a:stretch>
        </p:blipFill>
        <p:spPr>
          <a:xfrm>
            <a:off x="990292" y="1135335"/>
            <a:ext cx="7667625" cy="5534025"/>
          </a:xfrm>
          <a:prstGeom prst="rect">
            <a:avLst/>
          </a:prstGeom>
        </p:spPr>
      </p:pic>
      <p:sp>
        <p:nvSpPr>
          <p:cNvPr id="6" name="TextBox 5">
            <a:extLst>
              <a:ext uri="{FF2B5EF4-FFF2-40B4-BE49-F238E27FC236}">
                <a16:creationId xmlns:a16="http://schemas.microsoft.com/office/drawing/2014/main" id="{F7F2163A-A767-4C15-9780-A7BC5B163608}"/>
              </a:ext>
            </a:extLst>
          </p:cNvPr>
          <p:cNvSpPr txBox="1"/>
          <p:nvPr/>
        </p:nvSpPr>
        <p:spPr>
          <a:xfrm>
            <a:off x="837828" y="560586"/>
            <a:ext cx="7820089" cy="461665"/>
          </a:xfrm>
          <a:prstGeom prst="rect">
            <a:avLst/>
          </a:prstGeom>
          <a:noFill/>
        </p:spPr>
        <p:txBody>
          <a:bodyPr wrap="none" rtlCol="0">
            <a:spAutoFit/>
          </a:bodyPr>
          <a:lstStyle/>
          <a:p>
            <a:r>
              <a:rPr lang="en-US" sz="2400" b="1" dirty="0">
                <a:solidFill>
                  <a:srgbClr val="0070C0"/>
                </a:solidFill>
                <a:latin typeface="Calibri" panose="020F0502020204030204" pitchFamily="34" charset="0"/>
                <a:cs typeface="Calibri" panose="020F0502020204030204" pitchFamily="34" charset="0"/>
              </a:rPr>
              <a:t>Madhya Pradesh</a:t>
            </a:r>
            <a:r>
              <a:rPr lang="en-US" b="1" dirty="0">
                <a:solidFill>
                  <a:schemeClr val="bg1"/>
                </a:solidFill>
              </a:rPr>
              <a:t> </a:t>
            </a:r>
            <a:r>
              <a:rPr lang="en-US" sz="2400" b="1" dirty="0">
                <a:solidFill>
                  <a:srgbClr val="0070C0"/>
                </a:solidFill>
                <a:latin typeface="Calibri" panose="020F0502020204030204" pitchFamily="34" charset="0"/>
                <a:cs typeface="Calibri" panose="020F0502020204030204" pitchFamily="34" charset="0"/>
              </a:rPr>
              <a:t>Election twitter sentiment</a:t>
            </a:r>
            <a:r>
              <a:rPr lang="en-US" sz="2400" b="1" dirty="0">
                <a:solidFill>
                  <a:schemeClr val="bg1"/>
                </a:solidFill>
              </a:rPr>
              <a:t> </a:t>
            </a:r>
            <a:r>
              <a:rPr lang="en-US" sz="2400" b="1" dirty="0">
                <a:solidFill>
                  <a:srgbClr val="0070C0"/>
                </a:solidFill>
                <a:latin typeface="Calibri" panose="020F0502020204030204" pitchFamily="34" charset="0"/>
                <a:cs typeface="Calibri" panose="020F0502020204030204" pitchFamily="34" charset="0"/>
              </a:rPr>
              <a:t>Analysis</a:t>
            </a:r>
            <a:r>
              <a:rPr lang="en-US" sz="2400" b="1" dirty="0">
                <a:solidFill>
                  <a:schemeClr val="bg1"/>
                </a:solidFill>
              </a:rPr>
              <a:t> </a:t>
            </a:r>
            <a:r>
              <a:rPr lang="en-US" sz="2400" b="1" dirty="0">
                <a:solidFill>
                  <a:srgbClr val="0070C0"/>
                </a:solidFill>
                <a:latin typeface="Calibri" panose="020F0502020204030204" pitchFamily="34" charset="0"/>
                <a:cs typeface="Calibri" panose="020F0502020204030204" pitchFamily="34" charset="0"/>
              </a:rPr>
              <a:t>Results</a:t>
            </a:r>
          </a:p>
        </p:txBody>
      </p:sp>
      <p:sp>
        <p:nvSpPr>
          <p:cNvPr id="8" name="Rectangle 7">
            <a:extLst>
              <a:ext uri="{FF2B5EF4-FFF2-40B4-BE49-F238E27FC236}">
                <a16:creationId xmlns:a16="http://schemas.microsoft.com/office/drawing/2014/main" id="{A0AE2FCB-C75E-42F1-BA3A-44E24EFA7442}"/>
              </a:ext>
            </a:extLst>
          </p:cNvPr>
          <p:cNvSpPr/>
          <p:nvPr/>
        </p:nvSpPr>
        <p:spPr>
          <a:xfrm>
            <a:off x="9170913" y="3345413"/>
            <a:ext cx="2802360" cy="1159506"/>
          </a:xfrm>
          <a:prstGeom prst="rect">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Congress has slight upper hand than the BJP in MP</a:t>
            </a:r>
          </a:p>
        </p:txBody>
      </p:sp>
    </p:spTree>
    <p:extLst>
      <p:ext uri="{BB962C8B-B14F-4D97-AF65-F5344CB8AC3E}">
        <p14:creationId xmlns:p14="http://schemas.microsoft.com/office/powerpoint/2010/main" val="9794420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latin typeface="Gill Sans MT" panose="020B0502020104020203" pitchFamily="34" charset="0"/>
              </a:rPr>
              <a:t>Table of Content</a:t>
            </a:r>
            <a:endParaRPr lang="en-IN" dirty="0">
              <a:solidFill>
                <a:schemeClr val="accent1"/>
              </a:solidFill>
              <a:latin typeface="Gill Sans MT" panose="020B0502020104020203" pitchFamily="34" charset="0"/>
            </a:endParaRPr>
          </a:p>
        </p:txBody>
      </p:sp>
      <p:sp>
        <p:nvSpPr>
          <p:cNvPr id="3" name="Content Placeholder 2"/>
          <p:cNvSpPr>
            <a:spLocks noGrp="1"/>
          </p:cNvSpPr>
          <p:nvPr>
            <p:ph idx="1"/>
          </p:nvPr>
        </p:nvSpPr>
        <p:spPr>
          <a:xfrm>
            <a:off x="1293812" y="1652329"/>
            <a:ext cx="9601200" cy="5040560"/>
          </a:xfrm>
        </p:spPr>
        <p:txBody>
          <a:bodyPr>
            <a:noAutofit/>
          </a:bodyPr>
          <a:lstStyle/>
          <a:p>
            <a:pPr marL="457200" indent="-457200">
              <a:buFont typeface="+mj-lt"/>
              <a:buAutoNum type="arabicParenR"/>
            </a:pPr>
            <a:r>
              <a:rPr lang="en-IN" dirty="0">
                <a:solidFill>
                  <a:schemeClr val="bg1"/>
                </a:solidFill>
                <a:latin typeface="Calibri" panose="020F0502020204030204" pitchFamily="34" charset="0"/>
                <a:cs typeface="Calibri" panose="020F0502020204030204" pitchFamily="34" charset="0"/>
              </a:rPr>
              <a:t>Business Understanding</a:t>
            </a:r>
          </a:p>
          <a:p>
            <a:pPr marL="457200" indent="-457200">
              <a:buFont typeface="+mj-lt"/>
              <a:buAutoNum type="arabicParenR"/>
            </a:pPr>
            <a:r>
              <a:rPr lang="en-IN" dirty="0">
                <a:solidFill>
                  <a:schemeClr val="bg1"/>
                </a:solidFill>
                <a:latin typeface="Calibri" panose="020F0502020204030204" pitchFamily="34" charset="0"/>
                <a:cs typeface="Calibri" panose="020F0502020204030204" pitchFamily="34" charset="0"/>
              </a:rPr>
              <a:t>Introduction </a:t>
            </a:r>
          </a:p>
          <a:p>
            <a:pPr marL="457200" indent="-457200">
              <a:buFont typeface="+mj-lt"/>
              <a:buAutoNum type="arabicParenR"/>
            </a:pPr>
            <a:r>
              <a:rPr lang="en-US" dirty="0">
                <a:solidFill>
                  <a:schemeClr val="bg1"/>
                </a:solidFill>
                <a:latin typeface="Calibri" panose="020F0502020204030204" pitchFamily="34" charset="0"/>
                <a:cs typeface="Calibri" panose="020F0502020204030204" pitchFamily="34" charset="0"/>
              </a:rPr>
              <a:t>Motivation for this study </a:t>
            </a:r>
          </a:p>
          <a:p>
            <a:pPr marL="457200" indent="-457200">
              <a:buFont typeface="+mj-lt"/>
              <a:buAutoNum type="arabicParenR"/>
            </a:pPr>
            <a:r>
              <a:rPr lang="en-US" dirty="0">
                <a:solidFill>
                  <a:schemeClr val="bg1"/>
                </a:solidFill>
                <a:latin typeface="Calibri" panose="020F0502020204030204" pitchFamily="34" charset="0"/>
                <a:cs typeface="Calibri" panose="020F0502020204030204" pitchFamily="34" charset="0"/>
              </a:rPr>
              <a:t>Questions &amp; Hypothesis </a:t>
            </a:r>
          </a:p>
          <a:p>
            <a:pPr marL="457200" lvl="0" indent="-457200">
              <a:buFont typeface="+mj-lt"/>
              <a:buAutoNum type="arabicParenR"/>
            </a:pPr>
            <a:r>
              <a:rPr lang="en-US" dirty="0">
                <a:solidFill>
                  <a:schemeClr val="bg1"/>
                </a:solidFill>
                <a:latin typeface="Gill Sans MT" panose="020B0502020104020203" pitchFamily="34" charset="0"/>
              </a:rPr>
              <a:t>Data collection</a:t>
            </a:r>
          </a:p>
          <a:p>
            <a:pPr marL="457200" lvl="0" indent="-457200">
              <a:buFont typeface="+mj-lt"/>
              <a:buAutoNum type="arabicParenR"/>
            </a:pPr>
            <a:r>
              <a:rPr lang="en-US" dirty="0">
                <a:solidFill>
                  <a:schemeClr val="bg1"/>
                </a:solidFill>
                <a:latin typeface="Gill Sans MT" panose="020B0502020104020203" pitchFamily="34" charset="0"/>
              </a:rPr>
              <a:t>Data cleaning and Preparation for analysis </a:t>
            </a:r>
          </a:p>
          <a:p>
            <a:pPr marL="457200" lvl="0" indent="-457200">
              <a:buFont typeface="+mj-lt"/>
              <a:buAutoNum type="arabicParenR"/>
            </a:pPr>
            <a:r>
              <a:rPr lang="en-US" dirty="0">
                <a:solidFill>
                  <a:schemeClr val="bg1"/>
                </a:solidFill>
                <a:latin typeface="Gill Sans MT" panose="020B0502020104020203" pitchFamily="34" charset="0"/>
              </a:rPr>
              <a:t>Data Analysis with results</a:t>
            </a: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2</a:t>
            </a:fld>
            <a:endParaRPr lang="en-IN" dirty="0">
              <a:solidFill>
                <a:prstClr val="white">
                  <a:tint val="75000"/>
                </a:prstClr>
              </a:solidFill>
            </a:endParaRPr>
          </a:p>
        </p:txBody>
      </p:sp>
    </p:spTree>
    <p:extLst>
      <p:ext uri="{BB962C8B-B14F-4D97-AF65-F5344CB8AC3E}">
        <p14:creationId xmlns:p14="http://schemas.microsoft.com/office/powerpoint/2010/main" val="599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7828" y="548681"/>
            <a:ext cx="10225136" cy="3384375"/>
          </a:xfrm>
        </p:spPr>
        <p:txBody>
          <a:bodyPr>
            <a:noAutofit/>
          </a:bodyPr>
          <a:lstStyle/>
          <a:p>
            <a:pPr marL="0" indent="0">
              <a:buNone/>
            </a:pPr>
            <a:r>
              <a:rPr lang="en-IN" u="sng" dirty="0">
                <a:solidFill>
                  <a:srgbClr val="0070C0"/>
                </a:solidFill>
                <a:latin typeface="Calibri" panose="020F0502020204030204" pitchFamily="34" charset="0"/>
                <a:cs typeface="Calibri" panose="020F0502020204030204" pitchFamily="34" charset="0"/>
              </a:rPr>
              <a:t>Business Understanding</a:t>
            </a:r>
            <a:endParaRPr lang="en-IN" dirty="0">
              <a:solidFill>
                <a:srgbClr val="0070C0"/>
              </a:solidFill>
              <a:latin typeface="Calibri" panose="020F0502020204030204" pitchFamily="34" charset="0"/>
              <a:cs typeface="Calibri" panose="020F0502020204030204" pitchFamily="34" charset="0"/>
            </a:endParaRPr>
          </a:p>
          <a:p>
            <a:pPr marL="365760" lvl="1" indent="0" algn="just">
              <a:lnSpc>
                <a:spcPct val="100000"/>
              </a:lnSpc>
              <a:buNone/>
            </a:pPr>
            <a:r>
              <a:rPr lang="en-US" sz="1600" dirty="0">
                <a:solidFill>
                  <a:schemeClr val="bg1"/>
                </a:solidFill>
                <a:latin typeface="Calibri" panose="020F0502020204030204" pitchFamily="34" charset="0"/>
                <a:cs typeface="Calibri" panose="020F0502020204030204" pitchFamily="34" charset="0"/>
              </a:rPr>
              <a:t>Political parties left no stone unturned in their bid to outdo each other in below states which are</a:t>
            </a:r>
          </a:p>
          <a:p>
            <a:pPr marL="1440180" lvl="3" indent="-342900" algn="just">
              <a:lnSpc>
                <a:spcPct val="100000"/>
              </a:lnSpc>
              <a:buFont typeface="+mj-lt"/>
              <a:buAutoNum type="alphaLcParenR"/>
            </a:pPr>
            <a:r>
              <a:rPr lang="en-US" dirty="0">
                <a:solidFill>
                  <a:schemeClr val="bg1"/>
                </a:solidFill>
                <a:latin typeface="Calibri" panose="020F0502020204030204" pitchFamily="34" charset="0"/>
                <a:cs typeface="Calibri" panose="020F0502020204030204" pitchFamily="34" charset="0"/>
              </a:rPr>
              <a:t> 	Madhya Pradesh</a:t>
            </a:r>
          </a:p>
          <a:p>
            <a:pPr marL="1440180" lvl="3" indent="-342900" algn="just">
              <a:lnSpc>
                <a:spcPct val="100000"/>
              </a:lnSpc>
              <a:buFont typeface="+mj-lt"/>
              <a:buAutoNum type="alphaLcParenR"/>
            </a:pPr>
            <a:r>
              <a:rPr lang="en-US" dirty="0">
                <a:solidFill>
                  <a:schemeClr val="bg1"/>
                </a:solidFill>
                <a:latin typeface="Calibri" panose="020F0502020204030204" pitchFamily="34" charset="0"/>
                <a:cs typeface="Calibri" panose="020F0502020204030204" pitchFamily="34" charset="0"/>
              </a:rPr>
              <a:t>	Rajasthan</a:t>
            </a:r>
          </a:p>
          <a:p>
            <a:pPr marL="1440180" lvl="3" indent="-342900" algn="just">
              <a:lnSpc>
                <a:spcPct val="100000"/>
              </a:lnSpc>
              <a:buFont typeface="+mj-lt"/>
              <a:buAutoNum type="alphaLcParenR"/>
            </a:pPr>
            <a:r>
              <a:rPr lang="en-US" dirty="0">
                <a:solidFill>
                  <a:schemeClr val="bg1"/>
                </a:solidFill>
                <a:latin typeface="Calibri" panose="020F0502020204030204" pitchFamily="34" charset="0"/>
                <a:cs typeface="Calibri" panose="020F0502020204030204" pitchFamily="34" charset="0"/>
              </a:rPr>
              <a:t>	Chhattisgarh</a:t>
            </a:r>
          </a:p>
          <a:p>
            <a:pPr marL="1440180" lvl="3" indent="-342900" algn="just">
              <a:lnSpc>
                <a:spcPct val="100000"/>
              </a:lnSpc>
              <a:buFont typeface="+mj-lt"/>
              <a:buAutoNum type="alphaLcParenR"/>
            </a:pPr>
            <a:r>
              <a:rPr lang="en-US" dirty="0">
                <a:solidFill>
                  <a:schemeClr val="bg1"/>
                </a:solidFill>
                <a:latin typeface="Calibri" panose="020F0502020204030204" pitchFamily="34" charset="0"/>
                <a:cs typeface="Calibri" panose="020F0502020204030204" pitchFamily="34" charset="0"/>
              </a:rPr>
              <a:t> 	Mizoram and </a:t>
            </a:r>
          </a:p>
          <a:p>
            <a:pPr marL="1440180" lvl="3" indent="-342900" algn="just">
              <a:lnSpc>
                <a:spcPct val="100000"/>
              </a:lnSpc>
              <a:buFont typeface="+mj-lt"/>
              <a:buAutoNum type="alphaLcParenR"/>
            </a:pPr>
            <a:r>
              <a:rPr lang="en-US" dirty="0">
                <a:solidFill>
                  <a:schemeClr val="bg1"/>
                </a:solidFill>
                <a:latin typeface="Calibri" panose="020F0502020204030204" pitchFamily="34" charset="0"/>
                <a:cs typeface="Calibri" panose="020F0502020204030204" pitchFamily="34" charset="0"/>
              </a:rPr>
              <a:t>	Telangana by fielding key leaders, poaching heavyweights, forging alliances etc...</a:t>
            </a:r>
          </a:p>
          <a:p>
            <a:pPr marL="1440180" lvl="3" indent="-342900" algn="just">
              <a:lnSpc>
                <a:spcPct val="100000"/>
              </a:lnSpc>
              <a:buFont typeface="+mj-lt"/>
              <a:buAutoNum type="alphaLcParenR"/>
            </a:pPr>
            <a:endParaRPr lang="en-US" dirty="0">
              <a:solidFill>
                <a:schemeClr val="bg1"/>
              </a:solidFill>
              <a:latin typeface="Calibri" panose="020F0502020204030204" pitchFamily="34" charset="0"/>
              <a:cs typeface="Calibri" panose="020F0502020204030204" pitchFamily="34" charset="0"/>
            </a:endParaRPr>
          </a:p>
          <a:p>
            <a:pPr marL="365760" lvl="1" indent="0" algn="just">
              <a:lnSpc>
                <a:spcPct val="100000"/>
              </a:lnSpc>
              <a:buNone/>
            </a:pPr>
            <a:r>
              <a:rPr lang="en-US" sz="1600" dirty="0">
                <a:solidFill>
                  <a:schemeClr val="bg1"/>
                </a:solidFill>
                <a:latin typeface="Calibri" panose="020F0502020204030204" pitchFamily="34" charset="0"/>
                <a:cs typeface="Calibri" panose="020F0502020204030204" pitchFamily="34" charset="0"/>
              </a:rPr>
              <a:t>Many news channels and newspapers continued predicting election results majorly by doing surveys and assessing social media reactions where Voter’s expressed their views in social media platforms like Twitter &amp; Facebook.</a:t>
            </a:r>
          </a:p>
          <a:p>
            <a:pPr marL="1440180" lvl="3" indent="-342900" algn="just">
              <a:lnSpc>
                <a:spcPct val="100000"/>
              </a:lnSpc>
              <a:buFont typeface="+mj-lt"/>
              <a:buAutoNum type="alphaLcParenR"/>
            </a:pPr>
            <a:endParaRPr lang="en-US" sz="1800" dirty="0">
              <a:solidFill>
                <a:schemeClr val="bg1"/>
              </a:solidFill>
              <a:latin typeface="Calibri" panose="020F0502020204030204" pitchFamily="34" charset="0"/>
              <a:cs typeface="Calibri" panose="020F0502020204030204" pitchFamily="34" charset="0"/>
            </a:endParaRPr>
          </a:p>
          <a:p>
            <a:pPr marL="0" indent="0">
              <a:buNone/>
            </a:pPr>
            <a:r>
              <a:rPr lang="en-IN" u="sng" dirty="0">
                <a:solidFill>
                  <a:srgbClr val="0070C0"/>
                </a:solidFill>
                <a:latin typeface="Calibri" panose="020F0502020204030204" pitchFamily="34" charset="0"/>
                <a:cs typeface="Calibri" panose="020F0502020204030204" pitchFamily="34" charset="0"/>
              </a:rPr>
              <a:t>Introduction</a:t>
            </a:r>
            <a:r>
              <a:rPr lang="en-IN" dirty="0">
                <a:solidFill>
                  <a:srgbClr val="0070C0"/>
                </a:solidFill>
                <a:latin typeface="Calibri" panose="020F0502020204030204" pitchFamily="34" charset="0"/>
                <a:cs typeface="Calibri" panose="020F0502020204030204" pitchFamily="34" charset="0"/>
              </a:rPr>
              <a:t>:</a:t>
            </a:r>
            <a:endParaRPr lang="en-US" sz="1600" dirty="0">
              <a:solidFill>
                <a:schemeClr val="bg1"/>
              </a:solidFill>
              <a:latin typeface="Calibri" panose="020F0502020204030204" pitchFamily="34" charset="0"/>
              <a:cs typeface="Calibri" panose="020F0502020204030204" pitchFamily="34" charset="0"/>
            </a:endParaRPr>
          </a:p>
          <a:p>
            <a:pPr marL="765810" lvl="1" indent="-400050" algn="just">
              <a:lnSpc>
                <a:spcPct val="150000"/>
              </a:lnSpc>
              <a:buFont typeface="+mj-lt"/>
              <a:buAutoNum type="romanLcPeriod"/>
            </a:pPr>
            <a:r>
              <a:rPr lang="en-US" sz="1600" dirty="0">
                <a:solidFill>
                  <a:schemeClr val="bg1"/>
                </a:solidFill>
                <a:latin typeface="Calibri" panose="020F0502020204030204" pitchFamily="34" charset="0"/>
                <a:cs typeface="Calibri" panose="020F0502020204030204" pitchFamily="34" charset="0"/>
              </a:rPr>
              <a:t>Election season got kicked off before the general assembly elections 2019 which is referred as semifinal before hitting the road to finale of 2019 general elections. </a:t>
            </a:r>
          </a:p>
          <a:p>
            <a:pPr marL="765810" lvl="1" indent="-400050" algn="just">
              <a:lnSpc>
                <a:spcPct val="150000"/>
              </a:lnSpc>
              <a:buFont typeface="+mj-lt"/>
              <a:buAutoNum type="romanLcPeriod"/>
            </a:pPr>
            <a:r>
              <a:rPr lang="en-US" sz="1600" dirty="0">
                <a:solidFill>
                  <a:schemeClr val="bg1"/>
                </a:solidFill>
                <a:latin typeface="Calibri" panose="020F0502020204030204" pitchFamily="34" charset="0"/>
                <a:cs typeface="Calibri" panose="020F0502020204030204" pitchFamily="34" charset="0"/>
              </a:rPr>
              <a:t>Assembly Elections 2018 is glorified as mandate of voter’s emotions for predicting 2019 Lok Sabha elections which made its one of the most discussed topic across India all over social platforms.</a:t>
            </a:r>
          </a:p>
          <a:p>
            <a:pPr marL="365760" lvl="1" indent="0" algn="just">
              <a:lnSpc>
                <a:spcPct val="150000"/>
              </a:lnSpc>
              <a:buNone/>
            </a:pPr>
            <a:endParaRPr lang="en-US" sz="1600" dirty="0">
              <a:solidFill>
                <a:schemeClr val="bg1"/>
              </a:solidFill>
              <a:latin typeface="Calibri" panose="020F0502020204030204" pitchFamily="34" charset="0"/>
              <a:cs typeface="Calibri" panose="020F0502020204030204" pitchFamily="34" charset="0"/>
            </a:endParaRPr>
          </a:p>
          <a:p>
            <a:pPr marL="1440180" lvl="3" indent="-342900" algn="just">
              <a:lnSpc>
                <a:spcPct val="100000"/>
              </a:lnSpc>
              <a:buFont typeface="+mj-lt"/>
              <a:buAutoNum type="alphaLcParenR"/>
            </a:pPr>
            <a:endParaRPr lang="en-US" sz="1800" dirty="0">
              <a:solidFill>
                <a:schemeClr val="bg1"/>
              </a:solidFill>
              <a:latin typeface="Calibri" panose="020F0502020204030204" pitchFamily="34" charset="0"/>
              <a:cs typeface="Calibri" panose="020F0502020204030204" pitchFamily="34" charset="0"/>
            </a:endParaRPr>
          </a:p>
          <a:p>
            <a:pPr marL="0" indent="0">
              <a:buNone/>
            </a:pPr>
            <a:endParaRPr lang="en-IN" sz="3000" dirty="0">
              <a:solidFill>
                <a:srgbClr val="002060"/>
              </a:solidFill>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3</a:t>
            </a:fld>
            <a:endParaRPr lang="en-IN">
              <a:solidFill>
                <a:prstClr val="white">
                  <a:tint val="75000"/>
                </a:prstClr>
              </a:solidFill>
            </a:endParaRPr>
          </a:p>
        </p:txBody>
      </p:sp>
    </p:spTree>
    <p:extLst>
      <p:ext uri="{BB962C8B-B14F-4D97-AF65-F5344CB8AC3E}">
        <p14:creationId xmlns:p14="http://schemas.microsoft.com/office/powerpoint/2010/main" val="4020583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1000"/>
                                        <p:tgtEl>
                                          <p:spTgt spid="3">
                                            <p:txEl>
                                              <p:pRg st="10" end="10"/>
                                            </p:txEl>
                                          </p:spTgt>
                                        </p:tgtEl>
                                      </p:cBhvr>
                                    </p:animEffect>
                                    <p:anim calcmode="lin" valueType="num">
                                      <p:cBhvr>
                                        <p:cTn id="5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fade">
                                      <p:cBhvr>
                                        <p:cTn id="54" dur="1000"/>
                                        <p:tgtEl>
                                          <p:spTgt spid="3">
                                            <p:txEl>
                                              <p:pRg st="11" end="11"/>
                                            </p:txEl>
                                          </p:spTgt>
                                        </p:tgtEl>
                                      </p:cBhvr>
                                    </p:animEffect>
                                    <p:anim calcmode="lin" valueType="num">
                                      <p:cBhvr>
                                        <p:cTn id="5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Effect transition="in" filter="fade">
                                      <p:cBhvr>
                                        <p:cTn id="59" dur="1000"/>
                                        <p:tgtEl>
                                          <p:spTgt spid="3">
                                            <p:txEl>
                                              <p:pRg st="12" end="12"/>
                                            </p:txEl>
                                          </p:spTgt>
                                        </p:tgtEl>
                                      </p:cBhvr>
                                    </p:animEffect>
                                    <p:anim calcmode="lin" valueType="num">
                                      <p:cBhvr>
                                        <p:cTn id="6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756" y="260647"/>
            <a:ext cx="11089232" cy="6270599"/>
          </a:xfrm>
        </p:spPr>
        <p:txBody>
          <a:bodyPr>
            <a:noAutofit/>
          </a:bodyPr>
          <a:lstStyle/>
          <a:p>
            <a:pPr marL="765810" lvl="1" indent="-400050" algn="just">
              <a:lnSpc>
                <a:spcPct val="150000"/>
              </a:lnSpc>
              <a:buFont typeface="+mj-lt"/>
              <a:buAutoNum type="romanLcPeriod"/>
            </a:pPr>
            <a:endParaRPr lang="en-US" sz="1200" dirty="0">
              <a:solidFill>
                <a:schemeClr val="bg1"/>
              </a:solidFill>
              <a:latin typeface="Calibri" panose="020F0502020204030204" pitchFamily="34" charset="0"/>
              <a:cs typeface="Calibri" panose="020F0502020204030204" pitchFamily="34" charset="0"/>
            </a:endParaRPr>
          </a:p>
          <a:p>
            <a:pPr marL="0" lvl="1" indent="0">
              <a:spcBef>
                <a:spcPts val="1600"/>
              </a:spcBef>
              <a:buNone/>
            </a:pPr>
            <a:r>
              <a:rPr lang="en-US" sz="2400" u="sng" dirty="0">
                <a:solidFill>
                  <a:srgbClr val="0070C0"/>
                </a:solidFill>
                <a:latin typeface="Calibri" panose="020F0502020204030204" pitchFamily="34" charset="0"/>
                <a:cs typeface="Calibri" panose="020F0502020204030204" pitchFamily="34" charset="0"/>
              </a:rPr>
              <a:t>Motivation for this study:</a:t>
            </a:r>
          </a:p>
          <a:p>
            <a:pPr marL="0" lvl="1" indent="0">
              <a:lnSpc>
                <a:spcPct val="150000"/>
              </a:lnSpc>
              <a:spcBef>
                <a:spcPts val="1600"/>
              </a:spcBef>
              <a:buNone/>
            </a:pPr>
            <a:r>
              <a:rPr lang="en-US" sz="1800" dirty="0">
                <a:solidFill>
                  <a:schemeClr val="bg1"/>
                </a:solidFill>
                <a:latin typeface="Calibri" panose="020F0502020204030204" pitchFamily="34" charset="0"/>
                <a:cs typeface="Calibri" panose="020F0502020204030204" pitchFamily="34" charset="0"/>
              </a:rPr>
              <a:t>During this election season, there will be more posts and tweets from the voters across the country expressing their political views which will help to decode peoples pulse and to find the seat share projection among parties in respective states</a:t>
            </a:r>
          </a:p>
          <a:p>
            <a:pPr marL="0" lvl="1" indent="0">
              <a:spcBef>
                <a:spcPts val="1600"/>
              </a:spcBef>
              <a:buNone/>
            </a:pPr>
            <a:r>
              <a:rPr lang="en-US" sz="2400" u="sng" dirty="0">
                <a:solidFill>
                  <a:srgbClr val="0070C0"/>
                </a:solidFill>
                <a:latin typeface="Calibri" panose="020F0502020204030204" pitchFamily="34" charset="0"/>
                <a:cs typeface="Calibri" panose="020F0502020204030204" pitchFamily="34" charset="0"/>
              </a:rPr>
              <a:t>Questions &amp; Hypothesis:</a:t>
            </a:r>
          </a:p>
          <a:p>
            <a:pPr>
              <a:lnSpc>
                <a:spcPct val="150000"/>
              </a:lnSpc>
            </a:pPr>
            <a:r>
              <a:rPr lang="en-US" sz="1800" dirty="0">
                <a:solidFill>
                  <a:srgbClr val="7030A0"/>
                </a:solidFill>
                <a:latin typeface="Calibri" panose="020F0502020204030204" pitchFamily="34" charset="0"/>
                <a:cs typeface="Calibri" panose="020F0502020204030204" pitchFamily="34" charset="0"/>
              </a:rPr>
              <a:t>Telangana</a:t>
            </a:r>
            <a:r>
              <a:rPr lang="en-US" sz="1800" dirty="0">
                <a:solidFill>
                  <a:schemeClr val="bg1"/>
                </a:solidFill>
                <a:latin typeface="Calibri" panose="020F0502020204030204" pitchFamily="34" charset="0"/>
                <a:cs typeface="Calibri" panose="020F0502020204030204" pitchFamily="34" charset="0"/>
              </a:rPr>
              <a:t>, an incumbent state CM KCR (TRS) emphasis on the  importance of winning a regional party(TRS) ,Can TRS secure a landslide victory and rule back Telangana again?</a:t>
            </a:r>
          </a:p>
          <a:p>
            <a:pPr lvl="0">
              <a:lnSpc>
                <a:spcPct val="150000"/>
              </a:lnSpc>
            </a:pPr>
            <a:r>
              <a:rPr lang="en-US" sz="1800" dirty="0">
                <a:solidFill>
                  <a:srgbClr val="7030A0"/>
                </a:solidFill>
                <a:latin typeface="Calibri" panose="020F0502020204030204" pitchFamily="34" charset="0"/>
                <a:cs typeface="Calibri" panose="020F0502020204030204" pitchFamily="34" charset="0"/>
              </a:rPr>
              <a:t>Rajasthan </a:t>
            </a:r>
            <a:r>
              <a:rPr lang="en-US" sz="1800" dirty="0">
                <a:solidFill>
                  <a:schemeClr val="bg1"/>
                </a:solidFill>
                <a:latin typeface="Calibri" panose="020F0502020204030204" pitchFamily="34" charset="0"/>
                <a:cs typeface="Calibri" panose="020F0502020204030204" pitchFamily="34" charset="0"/>
              </a:rPr>
              <a:t>elections is always a see saw between Congress and BJP. With BJP is currently in power, Is it going to be congress party revival for 2019 elections beginning with Rajasthan or  can BJP  continue its wave?</a:t>
            </a:r>
          </a:p>
          <a:p>
            <a:pPr>
              <a:lnSpc>
                <a:spcPct val="150000"/>
              </a:lnSpc>
            </a:pPr>
            <a:r>
              <a:rPr lang="en-US" sz="1800" dirty="0">
                <a:solidFill>
                  <a:srgbClr val="7030A0"/>
                </a:solidFill>
                <a:latin typeface="Calibri" panose="020F0502020204030204" pitchFamily="34" charset="0"/>
                <a:cs typeface="Calibri" panose="020F0502020204030204" pitchFamily="34" charset="0"/>
              </a:rPr>
              <a:t>Madhya Pradesh </a:t>
            </a:r>
            <a:r>
              <a:rPr lang="en-US" sz="1800" dirty="0">
                <a:solidFill>
                  <a:schemeClr val="bg1"/>
                </a:solidFill>
                <a:latin typeface="Calibri" panose="020F0502020204030204" pitchFamily="34" charset="0"/>
                <a:cs typeface="Calibri" panose="020F0502020204030204" pitchFamily="34" charset="0"/>
              </a:rPr>
              <a:t>which has been fortress of BJP for the last 13 years under the leadership of </a:t>
            </a:r>
            <a:r>
              <a:rPr lang="en-US" sz="1800" dirty="0" err="1">
                <a:solidFill>
                  <a:schemeClr val="bg1"/>
                </a:solidFill>
                <a:latin typeface="Calibri" panose="020F0502020204030204" pitchFamily="34" charset="0"/>
                <a:cs typeface="Calibri" panose="020F0502020204030204" pitchFamily="34" charset="0"/>
              </a:rPr>
              <a:t>Shivraj</a:t>
            </a:r>
            <a:r>
              <a:rPr lang="en-US" sz="1800" dirty="0">
                <a:solidFill>
                  <a:schemeClr val="bg1"/>
                </a:solidFill>
                <a:latin typeface="Calibri" panose="020F0502020204030204" pitchFamily="34" charset="0"/>
                <a:cs typeface="Calibri" panose="020F0502020204030204" pitchFamily="34" charset="0"/>
              </a:rPr>
              <a:t> Singh Chauhan. Can congress increase its current tally of 57 and breach 116 landmark to form the government unanimously?</a:t>
            </a:r>
          </a:p>
          <a:p>
            <a:pPr>
              <a:lnSpc>
                <a:spcPct val="150000"/>
              </a:lnSpc>
            </a:pPr>
            <a:endParaRPr lang="en-US" sz="1800" dirty="0">
              <a:solidFill>
                <a:schemeClr val="bg1"/>
              </a:solidFill>
              <a:latin typeface="Calibri" panose="020F0502020204030204" pitchFamily="34" charset="0"/>
              <a:cs typeface="Calibri" panose="020F0502020204030204" pitchFamily="34" charset="0"/>
            </a:endParaRPr>
          </a:p>
          <a:p>
            <a:pPr lvl="0"/>
            <a:endParaRPr lang="en-US" sz="1800" dirty="0">
              <a:solidFill>
                <a:schemeClr val="bg1"/>
              </a:solidFill>
            </a:endParaRPr>
          </a:p>
          <a:p>
            <a:pPr lvl="0"/>
            <a:endParaRPr lang="en-US" sz="1800" dirty="0">
              <a:solidFill>
                <a:schemeClr val="bg1"/>
              </a:solidFill>
            </a:endParaRPr>
          </a:p>
          <a:p>
            <a:pPr lvl="0"/>
            <a:endParaRPr lang="en-US" sz="1800" dirty="0">
              <a:solidFill>
                <a:schemeClr val="bg1"/>
              </a:solidFill>
            </a:endParaRPr>
          </a:p>
          <a:p>
            <a:pPr marL="0" indent="0">
              <a:buNone/>
            </a:pPr>
            <a:endParaRPr lang="en-IN" sz="1600" dirty="0">
              <a:solidFill>
                <a:schemeClr val="bg1"/>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4</a:t>
            </a:fld>
            <a:endParaRPr lang="en-IN">
              <a:solidFill>
                <a:prstClr val="white">
                  <a:tint val="75000"/>
                </a:prstClr>
              </a:solidFill>
            </a:endParaRPr>
          </a:p>
        </p:txBody>
      </p:sp>
    </p:spTree>
    <p:extLst>
      <p:ext uri="{BB962C8B-B14F-4D97-AF65-F5344CB8AC3E}">
        <p14:creationId xmlns:p14="http://schemas.microsoft.com/office/powerpoint/2010/main" val="31955362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1000"/>
                                        <p:tgtEl>
                                          <p:spTgt spid="3">
                                            <p:txEl>
                                              <p:pRg st="6" end="6"/>
                                            </p:txEl>
                                          </p:spTgt>
                                        </p:tgtEl>
                                      </p:cBhvr>
                                    </p:animEffect>
                                    <p:anim calcmode="lin" valueType="num">
                                      <p:cBhvr>
                                        <p:cTn id="3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944860" y="188640"/>
            <a:ext cx="10910191" cy="6912768"/>
          </a:xfrm>
        </p:spPr>
        <p:txBody>
          <a:bodyPr>
            <a:noAutofit/>
          </a:bodyPr>
          <a:lstStyle/>
          <a:p>
            <a:pPr>
              <a:lnSpc>
                <a:spcPct val="0"/>
              </a:lnSpc>
            </a:pPr>
            <a:endParaRPr lang="en-US" sz="1100" dirty="0">
              <a:solidFill>
                <a:schemeClr val="bg1"/>
              </a:solidFill>
              <a:latin typeface="Calibri" panose="020F0502020204030204" pitchFamily="34" charset="0"/>
              <a:cs typeface="Calibri" panose="020F0502020204030204" pitchFamily="34" charset="0"/>
            </a:endParaRPr>
          </a:p>
          <a:p>
            <a:pPr>
              <a:lnSpc>
                <a:spcPct val="0"/>
              </a:lnSpc>
            </a:pPr>
            <a:endParaRPr lang="en-US" sz="1100" dirty="0">
              <a:solidFill>
                <a:schemeClr val="bg1"/>
              </a:solidFill>
              <a:latin typeface="Calibri" panose="020F0502020204030204" pitchFamily="34" charset="0"/>
              <a:cs typeface="Calibri" panose="020F0502020204030204" pitchFamily="34" charset="0"/>
            </a:endParaRPr>
          </a:p>
          <a:p>
            <a:pPr marL="0" lvl="0" indent="0">
              <a:buNone/>
            </a:pPr>
            <a:r>
              <a:rPr lang="en-US" u="sng" dirty="0">
                <a:solidFill>
                  <a:srgbClr val="0070C0"/>
                </a:solidFill>
                <a:latin typeface="Gill Sans MT" panose="020B0502020104020203" pitchFamily="34" charset="0"/>
              </a:rPr>
              <a:t>Data collection:</a:t>
            </a:r>
          </a:p>
          <a:p>
            <a:pPr marL="765810" lvl="1" indent="-400050" algn="just">
              <a:lnSpc>
                <a:spcPct val="150000"/>
              </a:lnSpc>
              <a:buFont typeface="+mj-lt"/>
              <a:buAutoNum type="romanLcPeriod"/>
            </a:pPr>
            <a:r>
              <a:rPr lang="en-US" sz="1800" dirty="0">
                <a:solidFill>
                  <a:schemeClr val="bg1"/>
                </a:solidFill>
                <a:latin typeface="Calibri" panose="020F0502020204030204" pitchFamily="34" charset="0"/>
                <a:cs typeface="Calibri" panose="020F0502020204030204" pitchFamily="34" charset="0"/>
              </a:rPr>
              <a:t>As twitter is described "the SMS of the Internet" with 100 million users posted 340 million tweets a day</a:t>
            </a:r>
          </a:p>
          <a:p>
            <a:pPr marL="765810" lvl="1" indent="-400050" algn="just">
              <a:lnSpc>
                <a:spcPct val="150000"/>
              </a:lnSpc>
              <a:buFont typeface="+mj-lt"/>
              <a:buAutoNum type="romanLcPeriod"/>
            </a:pPr>
            <a:r>
              <a:rPr lang="en-US" sz="1800" dirty="0">
                <a:solidFill>
                  <a:schemeClr val="bg1"/>
                </a:solidFill>
                <a:latin typeface="Calibri" panose="020F0502020204030204" pitchFamily="34" charset="0"/>
                <a:cs typeface="Calibri" panose="020F0502020204030204" pitchFamily="34" charset="0"/>
              </a:rPr>
              <a:t>We used various Hashtags to collect data through twitter API for respective states. </a:t>
            </a:r>
          </a:p>
          <a:p>
            <a:pPr marL="765810" lvl="1" indent="-400050" algn="just">
              <a:lnSpc>
                <a:spcPct val="150000"/>
              </a:lnSpc>
              <a:buFont typeface="+mj-lt"/>
              <a:buAutoNum type="romanLcPeriod"/>
            </a:pPr>
            <a:r>
              <a:rPr lang="en-US" sz="1800" dirty="0">
                <a:solidFill>
                  <a:schemeClr val="bg1"/>
                </a:solidFill>
                <a:latin typeface="Calibri" panose="020F0502020204030204" pitchFamily="34" charset="0"/>
                <a:cs typeface="Calibri" panose="020F0502020204030204" pitchFamily="34" charset="0"/>
              </a:rPr>
              <a:t>Tweets were collected by using state specific election hashtags during election period.</a:t>
            </a:r>
          </a:p>
          <a:p>
            <a:pPr marL="765810" lvl="1" indent="-400050" algn="just">
              <a:lnSpc>
                <a:spcPct val="150000"/>
              </a:lnSpc>
              <a:buFont typeface="+mj-lt"/>
              <a:buAutoNum type="romanLcPeriod"/>
            </a:pPr>
            <a:r>
              <a:rPr lang="en-US" sz="1800" dirty="0">
                <a:solidFill>
                  <a:schemeClr val="bg1"/>
                </a:solidFill>
                <a:latin typeface="Calibri" panose="020F0502020204030204" pitchFamily="34" charset="0"/>
                <a:cs typeface="Calibri" panose="020F0502020204030204" pitchFamily="34" charset="0"/>
              </a:rPr>
              <a:t>Ensured all columns filling up as expected while scarping Twitter data. </a:t>
            </a:r>
          </a:p>
          <a:p>
            <a:pPr marL="765810" lvl="1" indent="-400050" algn="just">
              <a:lnSpc>
                <a:spcPct val="150000"/>
              </a:lnSpc>
              <a:buFont typeface="+mj-lt"/>
              <a:buAutoNum type="romanLcPeriod"/>
            </a:pPr>
            <a:r>
              <a:rPr lang="en-US" sz="1800" dirty="0">
                <a:solidFill>
                  <a:schemeClr val="bg1"/>
                </a:solidFill>
                <a:latin typeface="Calibri" panose="020F0502020204030204" pitchFamily="34" charset="0"/>
                <a:cs typeface="Calibri" panose="020F0502020204030204" pitchFamily="34" charset="0"/>
              </a:rPr>
              <a:t>Tweets which are scrapped using the twitter API are stored into CSV files.</a:t>
            </a:r>
          </a:p>
          <a:p>
            <a:pPr marL="765810" lvl="1" indent="-400050" algn="just">
              <a:lnSpc>
                <a:spcPct val="150000"/>
              </a:lnSpc>
              <a:buFont typeface="+mj-lt"/>
              <a:buAutoNum type="romanLcPeriod"/>
            </a:pPr>
            <a:r>
              <a:rPr lang="en-US" sz="1800" dirty="0">
                <a:solidFill>
                  <a:schemeClr val="bg1"/>
                </a:solidFill>
                <a:latin typeface="Calibri" panose="020F0502020204030204" pitchFamily="34" charset="0"/>
                <a:cs typeface="Calibri" panose="020F0502020204030204" pitchFamily="34" charset="0"/>
              </a:rPr>
              <a:t>Scrapped information metadata (Tweet Text, created at, Location, verified, description, followers count, Tweet Date, id, statuses count).</a:t>
            </a:r>
          </a:p>
          <a:p>
            <a:pPr marL="765810" lvl="1" indent="-400050" algn="just">
              <a:lnSpc>
                <a:spcPct val="100000"/>
              </a:lnSpc>
              <a:buFont typeface="+mj-lt"/>
              <a:buAutoNum type="romanLcPeriod"/>
            </a:pPr>
            <a:endParaRPr lang="en-US" sz="1600" dirty="0">
              <a:solidFill>
                <a:schemeClr val="bg1"/>
              </a:solidFill>
              <a:latin typeface="Calibri" panose="020F0502020204030204" pitchFamily="34" charset="0"/>
              <a:ea typeface="+mj-ea"/>
              <a:cs typeface="Calibri" panose="020F0502020204030204" pitchFamily="34" charset="0"/>
            </a:endParaRPr>
          </a:p>
          <a:p>
            <a:pPr marL="365760" lvl="1" indent="0" algn="just">
              <a:lnSpc>
                <a:spcPct val="100000"/>
              </a:lnSpc>
              <a:buNone/>
            </a:pPr>
            <a:r>
              <a:rPr lang="en-US" sz="2400" dirty="0">
                <a:solidFill>
                  <a:schemeClr val="accent1">
                    <a:lumMod val="75000"/>
                  </a:schemeClr>
                </a:solidFill>
                <a:latin typeface="Calibri" panose="020F0502020204030204" pitchFamily="34" charset="0"/>
                <a:ea typeface="+mj-ea"/>
                <a:cs typeface="Calibri" panose="020F0502020204030204" pitchFamily="34" charset="0"/>
              </a:rPr>
              <a:t>Tools &amp; Packages used for Collecting data:</a:t>
            </a:r>
            <a:endParaRPr lang="en-US" b="1" dirty="0">
              <a:solidFill>
                <a:schemeClr val="bg1"/>
              </a:solidFill>
              <a:latin typeface="Calibri" panose="020F0502020204030204" pitchFamily="34" charset="0"/>
              <a:cs typeface="Calibri" panose="020F0502020204030204" pitchFamily="34" charset="0"/>
            </a:endParaRPr>
          </a:p>
          <a:p>
            <a:pPr marL="365760" lvl="1" indent="0">
              <a:lnSpc>
                <a:spcPct val="150000"/>
              </a:lnSpc>
              <a:buNone/>
            </a:pPr>
            <a:r>
              <a:rPr lang="en-US" sz="1600" dirty="0">
                <a:solidFill>
                  <a:schemeClr val="bg1"/>
                </a:solidFill>
                <a:latin typeface="Calibri" panose="020F0502020204030204" pitchFamily="34" charset="0"/>
                <a:cs typeface="Calibri" panose="020F0502020204030204" pitchFamily="34" charset="0"/>
              </a:rPr>
              <a:t>Tweepy Library, Python, csv, anaconda</a:t>
            </a:r>
          </a:p>
          <a:p>
            <a:pPr>
              <a:lnSpc>
                <a:spcPct val="0"/>
              </a:lnSpc>
            </a:pPr>
            <a:endParaRPr lang="en-US" sz="1100" dirty="0">
              <a:solidFill>
                <a:schemeClr val="bg1"/>
              </a:solidFill>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5</a:t>
            </a:fld>
            <a:endParaRPr lang="en-IN" dirty="0">
              <a:solidFill>
                <a:prstClr val="white">
                  <a:tint val="75000"/>
                </a:prstClr>
              </a:solidFill>
            </a:endParaRPr>
          </a:p>
        </p:txBody>
      </p:sp>
    </p:spTree>
    <p:extLst>
      <p:ext uri="{BB962C8B-B14F-4D97-AF65-F5344CB8AC3E}">
        <p14:creationId xmlns:p14="http://schemas.microsoft.com/office/powerpoint/2010/main" val="1589195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909836" y="332656"/>
            <a:ext cx="9601200" cy="5976664"/>
          </a:xfrm>
        </p:spPr>
        <p:txBody>
          <a:bodyPr>
            <a:noAutofit/>
          </a:bodyPr>
          <a:lstStyle/>
          <a:p>
            <a:pPr>
              <a:lnSpc>
                <a:spcPct val="0"/>
              </a:lnSpc>
            </a:pPr>
            <a:endParaRPr lang="en-US" sz="1100" dirty="0">
              <a:solidFill>
                <a:schemeClr val="bg1"/>
              </a:solidFill>
              <a:latin typeface="Arial" panose="020B0604020202020204" pitchFamily="34" charset="0"/>
              <a:cs typeface="Arial" panose="020B0604020202020204" pitchFamily="34" charset="0"/>
            </a:endParaRPr>
          </a:p>
          <a:p>
            <a:pPr>
              <a:lnSpc>
                <a:spcPct val="0"/>
              </a:lnSpc>
            </a:pPr>
            <a:endParaRPr lang="en-US" sz="1100" dirty="0">
              <a:solidFill>
                <a:schemeClr val="bg1"/>
              </a:solidFill>
              <a:latin typeface="Arial" panose="020B0604020202020204" pitchFamily="34" charset="0"/>
              <a:cs typeface="Arial" panose="020B0604020202020204" pitchFamily="34" charset="0"/>
            </a:endParaRPr>
          </a:p>
          <a:p>
            <a:pPr marL="0" indent="0">
              <a:buNone/>
            </a:pPr>
            <a:r>
              <a:rPr lang="en-US" u="sng" dirty="0">
                <a:solidFill>
                  <a:srgbClr val="0070C0"/>
                </a:solidFill>
                <a:latin typeface="Gill Sans MT" panose="020B0502020104020203" pitchFamily="34" charset="0"/>
              </a:rPr>
              <a:t>Data cleaning and Preparation for analysis :</a:t>
            </a:r>
            <a:endParaRPr lang="en-US" b="1" dirty="0">
              <a:solidFill>
                <a:schemeClr val="bg1"/>
              </a:solidFill>
            </a:endParaRPr>
          </a:p>
          <a:p>
            <a:pPr marL="765810" lvl="1" indent="-400050" algn="just">
              <a:lnSpc>
                <a:spcPct val="150000"/>
              </a:lnSpc>
              <a:buFont typeface="+mj-lt"/>
              <a:buAutoNum type="romanLcPeriod"/>
            </a:pPr>
            <a:r>
              <a:rPr lang="en-US" sz="1800" dirty="0">
                <a:solidFill>
                  <a:schemeClr val="bg1"/>
                </a:solidFill>
                <a:latin typeface="Calibri" panose="020F0502020204030204" pitchFamily="34" charset="0"/>
                <a:cs typeface="Calibri" panose="020F0502020204030204" pitchFamily="34" charset="0"/>
              </a:rPr>
              <a:t>Scrapped tweets data which was stored in csv had been loaded into the python environment(Jupyter) for cleaning the tweets as required for further analysis</a:t>
            </a:r>
          </a:p>
          <a:p>
            <a:pPr marL="765810" lvl="1" indent="-400050" algn="just">
              <a:lnSpc>
                <a:spcPct val="150000"/>
              </a:lnSpc>
              <a:buFont typeface="+mj-lt"/>
              <a:buAutoNum type="romanLcPeriod"/>
            </a:pPr>
            <a:r>
              <a:rPr lang="en-US" sz="1800" dirty="0">
                <a:solidFill>
                  <a:schemeClr val="bg1"/>
                </a:solidFill>
                <a:latin typeface="Calibri" panose="020F0502020204030204" pitchFamily="34" charset="0"/>
                <a:cs typeface="Calibri" panose="020F0502020204030204" pitchFamily="34" charset="0"/>
              </a:rPr>
              <a:t>Tweet Text is the Colum where we have tweet documents of users</a:t>
            </a:r>
          </a:p>
          <a:p>
            <a:pPr marL="765810" lvl="1" indent="-400050" algn="just">
              <a:lnSpc>
                <a:spcPct val="150000"/>
              </a:lnSpc>
              <a:buFont typeface="+mj-lt"/>
              <a:buAutoNum type="romanLcPeriod"/>
            </a:pPr>
            <a:r>
              <a:rPr lang="en-US" sz="1800" dirty="0">
                <a:solidFill>
                  <a:schemeClr val="bg1"/>
                </a:solidFill>
                <a:latin typeface="Calibri" panose="020F0502020204030204" pitchFamily="34" charset="0"/>
                <a:cs typeface="Calibri" panose="020F0502020204030204" pitchFamily="34" charset="0"/>
              </a:rPr>
              <a:t>We used custom regex expression for cleaning data and removing unwanted pattern from tweet text. </a:t>
            </a:r>
          </a:p>
          <a:p>
            <a:pPr marL="765810" lvl="1" indent="-400050" algn="just">
              <a:lnSpc>
                <a:spcPct val="150000"/>
              </a:lnSpc>
              <a:buFont typeface="+mj-lt"/>
              <a:buAutoNum type="romanLcPeriod"/>
            </a:pPr>
            <a:r>
              <a:rPr lang="en-US" sz="1800" dirty="0">
                <a:solidFill>
                  <a:schemeClr val="bg1"/>
                </a:solidFill>
                <a:latin typeface="Calibri" panose="020F0502020204030204" pitchFamily="34" charset="0"/>
                <a:cs typeface="Calibri" panose="020F0502020204030204" pitchFamily="34" charset="0"/>
              </a:rPr>
              <a:t>We created a logic which will assign tweets to respective political parties by inspecting from given custom dictionary of words.</a:t>
            </a:r>
          </a:p>
          <a:p>
            <a:pPr marL="765810" lvl="1" indent="-400050" algn="just">
              <a:lnSpc>
                <a:spcPct val="150000"/>
              </a:lnSpc>
              <a:buFont typeface="+mj-lt"/>
              <a:buAutoNum type="romanLcPeriod"/>
            </a:pPr>
            <a:r>
              <a:rPr lang="en-US" sz="1800" dirty="0">
                <a:solidFill>
                  <a:schemeClr val="bg1"/>
                </a:solidFill>
                <a:latin typeface="Calibri" panose="020F0502020204030204" pitchFamily="34" charset="0"/>
                <a:cs typeface="Calibri" panose="020F0502020204030204" pitchFamily="34" charset="0"/>
              </a:rPr>
              <a:t>Using text blob polarity, we analyzed the sentiment of each tweet and assigned sentiment scores of 1, -1 and 0 </a:t>
            </a:r>
          </a:p>
          <a:p>
            <a:endParaRPr lang="en-US" sz="2400" dirty="0">
              <a:solidFill>
                <a:schemeClr val="bg1"/>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6</a:t>
            </a:fld>
            <a:endParaRPr lang="en-IN" dirty="0">
              <a:solidFill>
                <a:prstClr val="white">
                  <a:tint val="75000"/>
                </a:prstClr>
              </a:solidFill>
            </a:endParaRPr>
          </a:p>
        </p:txBody>
      </p:sp>
      <p:pic>
        <p:nvPicPr>
          <p:cNvPr id="9" name="Picture 8">
            <a:extLst>
              <a:ext uri="{FF2B5EF4-FFF2-40B4-BE49-F238E27FC236}">
                <a16:creationId xmlns:a16="http://schemas.microsoft.com/office/drawing/2014/main" id="{6B1601DD-40C6-481A-B68A-B736B214FA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658" y="5750402"/>
            <a:ext cx="826963" cy="868500"/>
          </a:xfrm>
          <a:prstGeom prst="rect">
            <a:avLst/>
          </a:prstGeom>
        </p:spPr>
      </p:pic>
      <p:sp>
        <p:nvSpPr>
          <p:cNvPr id="10" name="Arrow: Right 9">
            <a:extLst>
              <a:ext uri="{FF2B5EF4-FFF2-40B4-BE49-F238E27FC236}">
                <a16:creationId xmlns:a16="http://schemas.microsoft.com/office/drawing/2014/main" id="{BE1527AA-EEAD-4748-8FEF-6EE6B8D1B84A}"/>
              </a:ext>
            </a:extLst>
          </p:cNvPr>
          <p:cNvSpPr/>
          <p:nvPr/>
        </p:nvSpPr>
        <p:spPr>
          <a:xfrm>
            <a:off x="1084650" y="5977507"/>
            <a:ext cx="783530" cy="434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88E23BB1-9D68-4D18-9EBB-9CEDBD1FE88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03048" y="5698086"/>
            <a:ext cx="783530" cy="783530"/>
          </a:xfrm>
          <a:prstGeom prst="rect">
            <a:avLst/>
          </a:prstGeom>
        </p:spPr>
      </p:pic>
      <p:pic>
        <p:nvPicPr>
          <p:cNvPr id="15" name="Graphic 14">
            <a:extLst>
              <a:ext uri="{FF2B5EF4-FFF2-40B4-BE49-F238E27FC236}">
                <a16:creationId xmlns:a16="http://schemas.microsoft.com/office/drawing/2014/main" id="{B71CFD48-B09A-4851-9DE7-AB3D46556D5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59141" y="5931950"/>
            <a:ext cx="1666667" cy="590374"/>
          </a:xfrm>
          <a:prstGeom prst="rect">
            <a:avLst/>
          </a:prstGeom>
        </p:spPr>
      </p:pic>
      <p:pic>
        <p:nvPicPr>
          <p:cNvPr id="19" name="Picture 18">
            <a:extLst>
              <a:ext uri="{FF2B5EF4-FFF2-40B4-BE49-F238E27FC236}">
                <a16:creationId xmlns:a16="http://schemas.microsoft.com/office/drawing/2014/main" id="{247C17D6-712E-4D9B-8E8F-87103DEA359E}"/>
              </a:ext>
            </a:extLst>
          </p:cNvPr>
          <p:cNvPicPr>
            <a:picLocks noChangeAspect="1"/>
          </p:cNvPicPr>
          <p:nvPr/>
        </p:nvPicPr>
        <p:blipFill>
          <a:blip r:embed="rId7"/>
          <a:stretch>
            <a:fillRect/>
          </a:stretch>
        </p:blipFill>
        <p:spPr>
          <a:xfrm>
            <a:off x="6500730" y="6020240"/>
            <a:ext cx="1306530" cy="661975"/>
          </a:xfrm>
          <a:prstGeom prst="rect">
            <a:avLst/>
          </a:prstGeom>
        </p:spPr>
      </p:pic>
      <p:pic>
        <p:nvPicPr>
          <p:cNvPr id="22" name="Picture 21">
            <a:extLst>
              <a:ext uri="{FF2B5EF4-FFF2-40B4-BE49-F238E27FC236}">
                <a16:creationId xmlns:a16="http://schemas.microsoft.com/office/drawing/2014/main" id="{910E479D-396C-4D7F-BCA8-4D77A12FE1A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29369" y="5835372"/>
            <a:ext cx="783530" cy="783530"/>
          </a:xfrm>
          <a:prstGeom prst="rect">
            <a:avLst/>
          </a:prstGeom>
        </p:spPr>
      </p:pic>
      <p:pic>
        <p:nvPicPr>
          <p:cNvPr id="24" name="Picture 23">
            <a:extLst>
              <a:ext uri="{FF2B5EF4-FFF2-40B4-BE49-F238E27FC236}">
                <a16:creationId xmlns:a16="http://schemas.microsoft.com/office/drawing/2014/main" id="{F30E21EB-856C-462C-B8F8-D1A0D3686D5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61919" y="5124457"/>
            <a:ext cx="997009" cy="914207"/>
          </a:xfrm>
          <a:prstGeom prst="rect">
            <a:avLst/>
          </a:prstGeom>
        </p:spPr>
      </p:pic>
      <p:pic>
        <p:nvPicPr>
          <p:cNvPr id="26" name="Picture 25">
            <a:extLst>
              <a:ext uri="{FF2B5EF4-FFF2-40B4-BE49-F238E27FC236}">
                <a16:creationId xmlns:a16="http://schemas.microsoft.com/office/drawing/2014/main" id="{A5FE3C5A-AA44-4D0B-8097-5674663F31A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718521" y="5725248"/>
            <a:ext cx="1323290" cy="694727"/>
          </a:xfrm>
          <a:prstGeom prst="rect">
            <a:avLst/>
          </a:prstGeom>
        </p:spPr>
      </p:pic>
      <p:sp>
        <p:nvSpPr>
          <p:cNvPr id="30" name="Arrow: Right 29">
            <a:extLst>
              <a:ext uri="{FF2B5EF4-FFF2-40B4-BE49-F238E27FC236}">
                <a16:creationId xmlns:a16="http://schemas.microsoft.com/office/drawing/2014/main" id="{8335B847-7F5B-4B8E-9E96-CA2F78052430}"/>
              </a:ext>
            </a:extLst>
          </p:cNvPr>
          <p:cNvSpPr/>
          <p:nvPr/>
        </p:nvSpPr>
        <p:spPr>
          <a:xfrm>
            <a:off x="2904291" y="5975572"/>
            <a:ext cx="783530" cy="434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2719192C-852F-408C-ADC7-C9D9760F9B29}"/>
              </a:ext>
            </a:extLst>
          </p:cNvPr>
          <p:cNvSpPr/>
          <p:nvPr/>
        </p:nvSpPr>
        <p:spPr>
          <a:xfrm>
            <a:off x="5571188" y="5931950"/>
            <a:ext cx="783530" cy="434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0D9F34CB-432E-47A5-9FB3-EFE3CCE8DDA2}"/>
              </a:ext>
            </a:extLst>
          </p:cNvPr>
          <p:cNvSpPr/>
          <p:nvPr/>
        </p:nvSpPr>
        <p:spPr>
          <a:xfrm>
            <a:off x="8073899" y="5872726"/>
            <a:ext cx="783530" cy="434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Right 32">
            <a:extLst>
              <a:ext uri="{FF2B5EF4-FFF2-40B4-BE49-F238E27FC236}">
                <a16:creationId xmlns:a16="http://schemas.microsoft.com/office/drawing/2014/main" id="{86F7BE00-4628-47F3-924B-CF1E263CF04B}"/>
              </a:ext>
            </a:extLst>
          </p:cNvPr>
          <p:cNvSpPr/>
          <p:nvPr/>
        </p:nvSpPr>
        <p:spPr>
          <a:xfrm>
            <a:off x="9867691" y="5872726"/>
            <a:ext cx="783530" cy="434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31195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42E532-CC8D-4A12-815F-8266F9079225}"/>
              </a:ext>
            </a:extLst>
          </p:cNvPr>
          <p:cNvSpPr>
            <a:spLocks noGrp="1"/>
          </p:cNvSpPr>
          <p:nvPr>
            <p:ph idx="1"/>
          </p:nvPr>
        </p:nvSpPr>
        <p:spPr>
          <a:xfrm>
            <a:off x="1293814" y="836712"/>
            <a:ext cx="9601200" cy="5335488"/>
          </a:xfrm>
        </p:spPr>
        <p:txBody>
          <a:bodyPr/>
          <a:lstStyle/>
          <a:p>
            <a:pPr marL="765810" lvl="1" indent="-400050" algn="just">
              <a:lnSpc>
                <a:spcPct val="150000"/>
              </a:lnSpc>
              <a:buFont typeface="+mj-lt"/>
              <a:buAutoNum type="romanLcPeriod"/>
            </a:pPr>
            <a:r>
              <a:rPr lang="en-US" sz="1800" dirty="0">
                <a:solidFill>
                  <a:schemeClr val="bg1"/>
                </a:solidFill>
                <a:latin typeface="Calibri" panose="020F0502020204030204" pitchFamily="34" charset="0"/>
                <a:cs typeface="Calibri" panose="020F0502020204030204" pitchFamily="34" charset="0"/>
              </a:rPr>
              <a:t>Where 1 is positive, -1 is negative and 0 is neutral tweet</a:t>
            </a:r>
          </a:p>
          <a:p>
            <a:pPr marL="765810" lvl="1" indent="-400050" algn="just">
              <a:lnSpc>
                <a:spcPct val="150000"/>
              </a:lnSpc>
              <a:buFont typeface="+mj-lt"/>
              <a:buAutoNum type="romanLcPeriod"/>
            </a:pPr>
            <a:r>
              <a:rPr lang="en-US" sz="1800" dirty="0">
                <a:solidFill>
                  <a:schemeClr val="bg1"/>
                </a:solidFill>
                <a:latin typeface="Calibri" panose="020F0502020204030204" pitchFamily="34" charset="0"/>
                <a:cs typeface="Calibri" panose="020F0502020204030204" pitchFamily="34" charset="0"/>
              </a:rPr>
              <a:t>We added a flag to the data frame for further processing and analyzing in tableau to differentiate different states data.</a:t>
            </a:r>
          </a:p>
          <a:p>
            <a:pPr marL="765810" lvl="1" indent="-400050" algn="just">
              <a:lnSpc>
                <a:spcPct val="150000"/>
              </a:lnSpc>
              <a:buFont typeface="+mj-lt"/>
              <a:buAutoNum type="romanLcPeriod"/>
            </a:pPr>
            <a:r>
              <a:rPr lang="en-US" sz="1800" dirty="0">
                <a:solidFill>
                  <a:schemeClr val="bg1"/>
                </a:solidFill>
                <a:latin typeface="Calibri" panose="020F0502020204030204" pitchFamily="34" charset="0"/>
                <a:cs typeface="Calibri" panose="020F0502020204030204" pitchFamily="34" charset="0"/>
              </a:rPr>
              <a:t>Then we removed stop words from cleaned tweets and have split into words for analyzing most frequent words and further added state tag to the data frame</a:t>
            </a:r>
          </a:p>
          <a:p>
            <a:pPr marL="765810" lvl="1" indent="-400050" algn="just">
              <a:lnSpc>
                <a:spcPct val="150000"/>
              </a:lnSpc>
              <a:buFont typeface="+mj-lt"/>
              <a:buAutoNum type="romanLcPeriod"/>
            </a:pPr>
            <a:r>
              <a:rPr lang="en-US" sz="1800" dirty="0">
                <a:solidFill>
                  <a:schemeClr val="bg1"/>
                </a:solidFill>
                <a:latin typeface="Calibri" panose="020F0502020204030204" pitchFamily="34" charset="0"/>
                <a:cs typeface="Calibri" panose="020F0502020204030204" pitchFamily="34" charset="0"/>
              </a:rPr>
              <a:t>Stored both analyzed tweets information with columns of sentiment score and party in single csv and hashtag frequency data frame into another csv for analyzing the data in tableau</a:t>
            </a:r>
          </a:p>
          <a:p>
            <a:pPr marL="765810" lvl="1" indent="-400050" algn="just">
              <a:lnSpc>
                <a:spcPct val="100000"/>
              </a:lnSpc>
              <a:buFont typeface="+mj-lt"/>
              <a:buAutoNum type="romanLcPeriod"/>
            </a:pPr>
            <a:endParaRPr lang="en-US" sz="1600" dirty="0">
              <a:solidFill>
                <a:schemeClr val="bg1"/>
              </a:solidFill>
              <a:latin typeface="Calibri" panose="020F0502020204030204" pitchFamily="34" charset="0"/>
              <a:cs typeface="Calibri" panose="020F0502020204030204" pitchFamily="34" charset="0"/>
            </a:endParaRPr>
          </a:p>
          <a:p>
            <a:pPr marL="0" indent="0">
              <a:buNone/>
            </a:pPr>
            <a:r>
              <a:rPr lang="en-US" dirty="0">
                <a:solidFill>
                  <a:srgbClr val="0070C0"/>
                </a:solidFill>
                <a:latin typeface="Calibri" panose="020F0502020204030204" pitchFamily="34" charset="0"/>
                <a:cs typeface="Calibri" panose="020F0502020204030204" pitchFamily="34" charset="0"/>
              </a:rPr>
              <a:t>Tools &amp; Packages used for preparation and cleaning:</a:t>
            </a:r>
          </a:p>
          <a:p>
            <a:pPr marL="0" lvl="0" indent="0">
              <a:buNone/>
            </a:pPr>
            <a:r>
              <a:rPr lang="en-US" sz="1800" dirty="0">
                <a:solidFill>
                  <a:schemeClr val="bg1"/>
                </a:solidFill>
                <a:latin typeface="Calibri" panose="020F0502020204030204" pitchFamily="34" charset="0"/>
                <a:cs typeface="Calibri" panose="020F0502020204030204" pitchFamily="34" charset="0"/>
              </a:rPr>
              <a:t>	NLTK, Pandas, NumPy, Textblob, Matplot, Python, csv, anaconda</a:t>
            </a:r>
          </a:p>
          <a:p>
            <a:pPr marL="365760" lvl="1" indent="0" algn="just">
              <a:lnSpc>
                <a:spcPct val="100000"/>
              </a:lnSpc>
              <a:buNone/>
            </a:pPr>
            <a:endParaRPr lang="en-US" sz="1600" dirty="0">
              <a:solidFill>
                <a:schemeClr val="bg1"/>
              </a:solidFill>
              <a:latin typeface="Calibri" panose="020F0502020204030204" pitchFamily="34" charset="0"/>
              <a:cs typeface="Calibri" panose="020F0502020204030204" pitchFamily="34" charset="0"/>
            </a:endParaRPr>
          </a:p>
          <a:p>
            <a:endParaRPr lang="en-US" dirty="0">
              <a:solidFill>
                <a:schemeClr val="bg1"/>
              </a:solidFill>
            </a:endParaRPr>
          </a:p>
        </p:txBody>
      </p:sp>
      <p:sp>
        <p:nvSpPr>
          <p:cNvPr id="5" name="Slide Number Placeholder 4">
            <a:extLst>
              <a:ext uri="{FF2B5EF4-FFF2-40B4-BE49-F238E27FC236}">
                <a16:creationId xmlns:a16="http://schemas.microsoft.com/office/drawing/2014/main" id="{745F5A47-F968-4E12-B7C0-68CA31B1883F}"/>
              </a:ext>
            </a:extLst>
          </p:cNvPr>
          <p:cNvSpPr>
            <a:spLocks noGrp="1"/>
          </p:cNvSpPr>
          <p:nvPr>
            <p:ph type="sldNum" sz="quarter" idx="12"/>
          </p:nvPr>
        </p:nvSpPr>
        <p:spPr/>
        <p:txBody>
          <a:bodyPr/>
          <a:lstStyle/>
          <a:p>
            <a:fld id="{299542E4-2CCF-42F6-9D92-ED568035133D}" type="slidenum">
              <a:rPr lang="en-US" smtClean="0">
                <a:solidFill>
                  <a:prstClr val="white">
                    <a:tint val="75000"/>
                  </a:prstClr>
                </a:solidFill>
              </a:rPr>
              <a:pPr/>
              <a:t>7</a:t>
            </a:fld>
            <a:endParaRPr lang="en-US">
              <a:solidFill>
                <a:prstClr val="white">
                  <a:tint val="75000"/>
                </a:prstClr>
              </a:solidFill>
            </a:endParaRPr>
          </a:p>
        </p:txBody>
      </p:sp>
    </p:spTree>
    <p:extLst>
      <p:ext uri="{BB962C8B-B14F-4D97-AF65-F5344CB8AC3E}">
        <p14:creationId xmlns:p14="http://schemas.microsoft.com/office/powerpoint/2010/main" val="2610083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45F5A47-F968-4E12-B7C0-68CA31B1883F}"/>
              </a:ext>
            </a:extLst>
          </p:cNvPr>
          <p:cNvSpPr>
            <a:spLocks noGrp="1"/>
          </p:cNvSpPr>
          <p:nvPr>
            <p:ph type="sldNum" sz="quarter" idx="12"/>
          </p:nvPr>
        </p:nvSpPr>
        <p:spPr/>
        <p:txBody>
          <a:bodyPr/>
          <a:lstStyle/>
          <a:p>
            <a:fld id="{299542E4-2CCF-42F6-9D92-ED568035133D}" type="slidenum">
              <a:rPr lang="en-US" smtClean="0">
                <a:solidFill>
                  <a:prstClr val="white">
                    <a:tint val="75000"/>
                  </a:prstClr>
                </a:solidFill>
              </a:rPr>
              <a:pPr/>
              <a:t>8</a:t>
            </a:fld>
            <a:endParaRPr lang="en-US">
              <a:solidFill>
                <a:prstClr val="white">
                  <a:tint val="75000"/>
                </a:prstClr>
              </a:solidFill>
            </a:endParaRPr>
          </a:p>
        </p:txBody>
      </p:sp>
      <p:pic>
        <p:nvPicPr>
          <p:cNvPr id="9" name="Picture 8">
            <a:extLst>
              <a:ext uri="{FF2B5EF4-FFF2-40B4-BE49-F238E27FC236}">
                <a16:creationId xmlns:a16="http://schemas.microsoft.com/office/drawing/2014/main" id="{280349F5-1E41-4A7A-8E49-5BBA7151FCCD}"/>
              </a:ext>
            </a:extLst>
          </p:cNvPr>
          <p:cNvPicPr>
            <a:picLocks noChangeAspect="1"/>
          </p:cNvPicPr>
          <p:nvPr/>
        </p:nvPicPr>
        <p:blipFill>
          <a:blip r:embed="rId3"/>
          <a:stretch>
            <a:fillRect/>
          </a:stretch>
        </p:blipFill>
        <p:spPr>
          <a:xfrm>
            <a:off x="653787" y="1026173"/>
            <a:ext cx="8581022" cy="5800725"/>
          </a:xfrm>
          <a:prstGeom prst="rect">
            <a:avLst/>
          </a:prstGeom>
        </p:spPr>
      </p:pic>
      <p:sp>
        <p:nvSpPr>
          <p:cNvPr id="10" name="TextBox 9">
            <a:extLst>
              <a:ext uri="{FF2B5EF4-FFF2-40B4-BE49-F238E27FC236}">
                <a16:creationId xmlns:a16="http://schemas.microsoft.com/office/drawing/2014/main" id="{F06F7590-EF10-4A66-ACCF-C0CEF01C7A4B}"/>
              </a:ext>
            </a:extLst>
          </p:cNvPr>
          <p:cNvSpPr txBox="1"/>
          <p:nvPr/>
        </p:nvSpPr>
        <p:spPr>
          <a:xfrm>
            <a:off x="477788" y="564508"/>
            <a:ext cx="6973256" cy="461665"/>
          </a:xfrm>
          <a:prstGeom prst="rect">
            <a:avLst/>
          </a:prstGeom>
          <a:noFill/>
        </p:spPr>
        <p:txBody>
          <a:bodyPr wrap="none" rtlCol="0">
            <a:spAutoFit/>
          </a:bodyPr>
          <a:lstStyle/>
          <a:p>
            <a:r>
              <a:rPr lang="en-US" sz="2400" b="1" dirty="0">
                <a:solidFill>
                  <a:srgbClr val="0070C0"/>
                </a:solidFill>
                <a:latin typeface="Calibri" panose="020F0502020204030204" pitchFamily="34" charset="0"/>
                <a:cs typeface="Calibri" panose="020F0502020204030204" pitchFamily="34" charset="0"/>
              </a:rPr>
              <a:t>Telangana Election twitter sentiment</a:t>
            </a:r>
            <a:r>
              <a:rPr lang="en-US" b="1" dirty="0">
                <a:solidFill>
                  <a:schemeClr val="bg1"/>
                </a:solidFill>
              </a:rPr>
              <a:t> </a:t>
            </a:r>
            <a:r>
              <a:rPr lang="en-US" sz="2400" b="1" dirty="0">
                <a:solidFill>
                  <a:srgbClr val="0070C0"/>
                </a:solidFill>
                <a:latin typeface="Calibri" panose="020F0502020204030204" pitchFamily="34" charset="0"/>
                <a:cs typeface="Calibri" panose="020F0502020204030204" pitchFamily="34" charset="0"/>
              </a:rPr>
              <a:t>Analysis</a:t>
            </a:r>
            <a:r>
              <a:rPr lang="en-US" b="1" dirty="0">
                <a:solidFill>
                  <a:schemeClr val="bg1"/>
                </a:solidFill>
              </a:rPr>
              <a:t> </a:t>
            </a:r>
            <a:r>
              <a:rPr lang="en-US" sz="2400" b="1" dirty="0">
                <a:solidFill>
                  <a:srgbClr val="0070C0"/>
                </a:solidFill>
                <a:latin typeface="Calibri" panose="020F0502020204030204" pitchFamily="34" charset="0"/>
                <a:cs typeface="Calibri" panose="020F0502020204030204" pitchFamily="34" charset="0"/>
              </a:rPr>
              <a:t>Results</a:t>
            </a:r>
          </a:p>
        </p:txBody>
      </p:sp>
      <p:sp>
        <p:nvSpPr>
          <p:cNvPr id="13" name="Rectangle 12">
            <a:extLst>
              <a:ext uri="{FF2B5EF4-FFF2-40B4-BE49-F238E27FC236}">
                <a16:creationId xmlns:a16="http://schemas.microsoft.com/office/drawing/2014/main" id="{7580E373-8E42-43BF-884A-9852ABCEB8DE}"/>
              </a:ext>
            </a:extLst>
          </p:cNvPr>
          <p:cNvSpPr/>
          <p:nvPr/>
        </p:nvSpPr>
        <p:spPr>
          <a:xfrm>
            <a:off x="9234809" y="3073233"/>
            <a:ext cx="2802360" cy="1159506"/>
          </a:xfrm>
          <a:prstGeom prst="rect">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accent6">
                    <a:lumMod val="50000"/>
                  </a:schemeClr>
                </a:solidFill>
              </a:rPr>
              <a:t>Looks like TRS is going to secure a landslide victory</a:t>
            </a:r>
          </a:p>
        </p:txBody>
      </p:sp>
    </p:spTree>
    <p:extLst>
      <p:ext uri="{BB962C8B-B14F-4D97-AF65-F5344CB8AC3E}">
        <p14:creationId xmlns:p14="http://schemas.microsoft.com/office/powerpoint/2010/main" val="30651481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45F5A47-F968-4E12-B7C0-68CA31B1883F}"/>
              </a:ext>
            </a:extLst>
          </p:cNvPr>
          <p:cNvSpPr>
            <a:spLocks noGrp="1"/>
          </p:cNvSpPr>
          <p:nvPr>
            <p:ph type="sldNum" sz="quarter" idx="12"/>
          </p:nvPr>
        </p:nvSpPr>
        <p:spPr/>
        <p:txBody>
          <a:bodyPr/>
          <a:lstStyle/>
          <a:p>
            <a:fld id="{299542E4-2CCF-42F6-9D92-ED568035133D}" type="slidenum">
              <a:rPr lang="en-US" smtClean="0">
                <a:solidFill>
                  <a:prstClr val="white">
                    <a:tint val="75000"/>
                  </a:prstClr>
                </a:solidFill>
              </a:rPr>
              <a:pPr/>
              <a:t>9</a:t>
            </a:fld>
            <a:endParaRPr lang="en-US">
              <a:solidFill>
                <a:prstClr val="white">
                  <a:tint val="75000"/>
                </a:prstClr>
              </a:solidFill>
            </a:endParaRPr>
          </a:p>
        </p:txBody>
      </p:sp>
      <p:pic>
        <p:nvPicPr>
          <p:cNvPr id="10" name="Picture 9">
            <a:extLst>
              <a:ext uri="{FF2B5EF4-FFF2-40B4-BE49-F238E27FC236}">
                <a16:creationId xmlns:a16="http://schemas.microsoft.com/office/drawing/2014/main" id="{919139C9-3F92-4981-9BF6-65C1067FA19E}"/>
              </a:ext>
            </a:extLst>
          </p:cNvPr>
          <p:cNvPicPr>
            <a:picLocks noChangeAspect="1"/>
          </p:cNvPicPr>
          <p:nvPr/>
        </p:nvPicPr>
        <p:blipFill>
          <a:blip r:embed="rId3"/>
          <a:stretch>
            <a:fillRect/>
          </a:stretch>
        </p:blipFill>
        <p:spPr>
          <a:xfrm>
            <a:off x="995011" y="1196254"/>
            <a:ext cx="7776864" cy="5457825"/>
          </a:xfrm>
          <a:prstGeom prst="rect">
            <a:avLst/>
          </a:prstGeom>
        </p:spPr>
      </p:pic>
      <p:sp>
        <p:nvSpPr>
          <p:cNvPr id="11" name="TextBox 10">
            <a:extLst>
              <a:ext uri="{FF2B5EF4-FFF2-40B4-BE49-F238E27FC236}">
                <a16:creationId xmlns:a16="http://schemas.microsoft.com/office/drawing/2014/main" id="{428E9A82-0A98-47B0-AE52-4DF026F9FE11}"/>
              </a:ext>
            </a:extLst>
          </p:cNvPr>
          <p:cNvSpPr txBox="1"/>
          <p:nvPr/>
        </p:nvSpPr>
        <p:spPr>
          <a:xfrm>
            <a:off x="837828" y="560586"/>
            <a:ext cx="6950364" cy="461665"/>
          </a:xfrm>
          <a:prstGeom prst="rect">
            <a:avLst/>
          </a:prstGeom>
          <a:noFill/>
        </p:spPr>
        <p:txBody>
          <a:bodyPr wrap="none" rtlCol="0">
            <a:spAutoFit/>
          </a:bodyPr>
          <a:lstStyle/>
          <a:p>
            <a:r>
              <a:rPr lang="en-US" sz="2400" b="1" dirty="0">
                <a:solidFill>
                  <a:srgbClr val="0070C0"/>
                </a:solidFill>
                <a:latin typeface="Calibri" panose="020F0502020204030204" pitchFamily="34" charset="0"/>
                <a:cs typeface="Calibri" panose="020F0502020204030204" pitchFamily="34" charset="0"/>
              </a:rPr>
              <a:t>Rajasthan</a:t>
            </a:r>
            <a:r>
              <a:rPr lang="en-US" b="1" dirty="0">
                <a:solidFill>
                  <a:schemeClr val="bg1"/>
                </a:solidFill>
              </a:rPr>
              <a:t> </a:t>
            </a:r>
            <a:r>
              <a:rPr lang="en-US" sz="2400" b="1" dirty="0">
                <a:solidFill>
                  <a:srgbClr val="0070C0"/>
                </a:solidFill>
                <a:latin typeface="Calibri" panose="020F0502020204030204" pitchFamily="34" charset="0"/>
                <a:cs typeface="Calibri" panose="020F0502020204030204" pitchFamily="34" charset="0"/>
              </a:rPr>
              <a:t>Election twitter sentiment</a:t>
            </a:r>
            <a:r>
              <a:rPr lang="en-US" sz="2400" b="1" dirty="0">
                <a:solidFill>
                  <a:schemeClr val="bg1"/>
                </a:solidFill>
              </a:rPr>
              <a:t> </a:t>
            </a:r>
            <a:r>
              <a:rPr lang="en-US" sz="2400" b="1" dirty="0">
                <a:solidFill>
                  <a:srgbClr val="0070C0"/>
                </a:solidFill>
                <a:latin typeface="Calibri" panose="020F0502020204030204" pitchFamily="34" charset="0"/>
                <a:cs typeface="Calibri" panose="020F0502020204030204" pitchFamily="34" charset="0"/>
              </a:rPr>
              <a:t>Analysis</a:t>
            </a:r>
            <a:r>
              <a:rPr lang="en-US" sz="2400" b="1" dirty="0">
                <a:solidFill>
                  <a:schemeClr val="bg1"/>
                </a:solidFill>
              </a:rPr>
              <a:t> </a:t>
            </a:r>
            <a:r>
              <a:rPr lang="en-US" sz="2400" b="1" dirty="0">
                <a:solidFill>
                  <a:srgbClr val="0070C0"/>
                </a:solidFill>
                <a:latin typeface="Calibri" panose="020F0502020204030204" pitchFamily="34" charset="0"/>
                <a:cs typeface="Calibri" panose="020F0502020204030204" pitchFamily="34" charset="0"/>
              </a:rPr>
              <a:t>Results</a:t>
            </a:r>
          </a:p>
        </p:txBody>
      </p:sp>
      <p:sp>
        <p:nvSpPr>
          <p:cNvPr id="13" name="Rectangle 12">
            <a:extLst>
              <a:ext uri="{FF2B5EF4-FFF2-40B4-BE49-F238E27FC236}">
                <a16:creationId xmlns:a16="http://schemas.microsoft.com/office/drawing/2014/main" id="{018BD7B7-2221-4438-BBF2-A2235C808E40}"/>
              </a:ext>
            </a:extLst>
          </p:cNvPr>
          <p:cNvSpPr/>
          <p:nvPr/>
        </p:nvSpPr>
        <p:spPr>
          <a:xfrm>
            <a:off x="9170913" y="3345413"/>
            <a:ext cx="2802360" cy="1159506"/>
          </a:xfrm>
          <a:prstGeom prst="rect">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Rajasthan election might be going to be neck to neck contest</a:t>
            </a:r>
          </a:p>
        </p:txBody>
      </p:sp>
    </p:spTree>
    <p:extLst>
      <p:ext uri="{BB962C8B-B14F-4D97-AF65-F5344CB8AC3E}">
        <p14:creationId xmlns:p14="http://schemas.microsoft.com/office/powerpoint/2010/main" val="29164817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3_Woodgrain 16x9">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themeOverride>
</file>

<file path=ppt/theme/themeOverride2.xml><?xml version="1.0" encoding="utf-8"?>
<a:themeOverride xmlns:a="http://schemas.openxmlformats.org/drawingml/2006/main">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themeOverride>
</file>

<file path=ppt/theme/themeOverride3.xml><?xml version="1.0" encoding="utf-8"?>
<a:themeOverride xmlns:a="http://schemas.openxmlformats.org/drawingml/2006/main">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themeOverride>
</file>

<file path=ppt/theme/themeOverride4.xml><?xml version="1.0" encoding="utf-8"?>
<a:themeOverride xmlns:a="http://schemas.openxmlformats.org/drawingml/2006/main">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themeOverride>
</file>

<file path=ppt/theme/themeOverride5.xml><?xml version="1.0" encoding="utf-8"?>
<a:themeOverride xmlns:a="http://schemas.openxmlformats.org/drawingml/2006/main">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themeOverride>
</file>

<file path=ppt/theme/themeOverride6.xml><?xml version="1.0" encoding="utf-8"?>
<a:themeOverride xmlns:a="http://schemas.openxmlformats.org/drawingml/2006/main">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themeOverride>
</file>

<file path=ppt/theme/themeOverride7.xml><?xml version="1.0" encoding="utf-8"?>
<a:themeOverride xmlns:a="http://schemas.openxmlformats.org/drawingml/2006/main">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C20563B-C646-42AF-9D0D-76DF086793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624</Words>
  <Application>Microsoft Office PowerPoint</Application>
  <PresentationFormat>Custom</PresentationFormat>
  <Paragraphs>80</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vt:lpstr>
      <vt:lpstr>Gill Sans MT</vt:lpstr>
      <vt:lpstr>3_Woodgrain 16x9</vt:lpstr>
      <vt:lpstr>Assembly Elections-2018 </vt:lpstr>
      <vt:lpstr>Table of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2016-02-08T05:04:35Z</dcterms:created>
  <dcterms:modified xsi:type="dcterms:W3CDTF">2018-12-28T13:46:40Z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TC028011159991</vt:lpwstr>
  </property>
</Properties>
</file>