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Lst>
  <p:notesMasterIdLst>
    <p:notesMasterId r:id="rId15"/>
  </p:notesMasterIdLst>
  <p:handoutMasterIdLst>
    <p:handoutMasterId r:id="rId16"/>
  </p:handoutMasterIdLst>
  <p:sldIdLst>
    <p:sldId id="271" r:id="rId3"/>
    <p:sldId id="264" r:id="rId4"/>
    <p:sldId id="293" r:id="rId5"/>
    <p:sldId id="294" r:id="rId6"/>
    <p:sldId id="296" r:id="rId7"/>
    <p:sldId id="283" r:id="rId8"/>
    <p:sldId id="297" r:id="rId9"/>
    <p:sldId id="298" r:id="rId10"/>
    <p:sldId id="299" r:id="rId11"/>
    <p:sldId id="300" r:id="rId12"/>
    <p:sldId id="301" r:id="rId13"/>
    <p:sldId id="269" r:id="rId14"/>
  </p:sldIdLst>
  <p:sldSz cx="12192000" cy="6858000"/>
  <p:notesSz cx="6858000" cy="9144000"/>
  <p:custDataLst>
    <p:tags r:id="rId1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5291" autoAdjust="0"/>
  </p:normalViewPr>
  <p:slideViewPr>
    <p:cSldViewPr>
      <p:cViewPr varScale="1">
        <p:scale>
          <a:sx n="74" d="100"/>
          <a:sy n="74" d="100"/>
        </p:scale>
        <p:origin x="750" y="5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779"/>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17/05/2019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17/05/2019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1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7"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7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079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79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5.xml"/><Relationship Id="rId5" Type="http://schemas.openxmlformats.org/officeDocument/2006/relationships/vmlDrawing" Target="../drawings/vmlDrawing4.v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30"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0"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ap.qlikcloud.com/edit/5cda52744330420d4f19a1c5"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jpe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jpe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460708" y="755933"/>
            <a:ext cx="4080024" cy="1580867"/>
          </a:xfrm>
        </p:spPr>
        <p:txBody>
          <a:bodyPr/>
          <a:lstStyle/>
          <a:p>
            <a:r>
              <a:rPr lang="en-GB" dirty="0"/>
              <a:t>Practicum 2</a:t>
            </a:r>
          </a:p>
        </p:txBody>
      </p:sp>
      <p:pic>
        <p:nvPicPr>
          <p:cNvPr id="64514" name="Picture 2" descr="Image result for isb logo">
            <a:extLst>
              <a:ext uri="{FF2B5EF4-FFF2-40B4-BE49-F238E27FC236}">
                <a16:creationId xmlns:a16="http://schemas.microsoft.com/office/drawing/2014/main" id="{4CCEACF3-40E3-4827-BE27-70FF53294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2981" y="58882"/>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EC13887A-96DA-476E-8E88-A113998A96CA}"/>
              </a:ext>
            </a:extLst>
          </p:cNvPr>
          <p:cNvSpPr txBox="1">
            <a:spLocks/>
          </p:cNvSpPr>
          <p:nvPr/>
        </p:nvSpPr>
        <p:spPr>
          <a:xfrm>
            <a:off x="5143833" y="3554241"/>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Diabetes Readmission Prediction</a:t>
            </a:r>
          </a:p>
          <a:p>
            <a:endParaRPr lang="en-US" dirty="0"/>
          </a:p>
          <a:p>
            <a:endParaRPr lang="en-US" dirty="0"/>
          </a:p>
          <a:p>
            <a:endParaRPr lang="en-US" dirty="0"/>
          </a:p>
          <a:p>
            <a:endParaRPr lang="en-US" dirty="0"/>
          </a:p>
          <a:p>
            <a:endParaRPr lang="en-US" dirty="0"/>
          </a:p>
        </p:txBody>
      </p:sp>
      <p:sp>
        <p:nvSpPr>
          <p:cNvPr id="8" name="Title 3">
            <a:extLst>
              <a:ext uri="{FF2B5EF4-FFF2-40B4-BE49-F238E27FC236}">
                <a16:creationId xmlns:a16="http://schemas.microsoft.com/office/drawing/2014/main" id="{C29F3D84-1D56-4ED5-92E6-300C98BCE9B0}"/>
              </a:ext>
            </a:extLst>
          </p:cNvPr>
          <p:cNvSpPr txBox="1">
            <a:spLocks/>
          </p:cNvSpPr>
          <p:nvPr/>
        </p:nvSpPr>
        <p:spPr>
          <a:xfrm>
            <a:off x="1029694" y="5334000"/>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r"/>
            <a:r>
              <a:rPr lang="en-US" sz="2000" dirty="0"/>
              <a:t>Team:</a:t>
            </a:r>
          </a:p>
          <a:p>
            <a:pPr algn="r"/>
            <a:endParaRPr lang="en-US" sz="2000" dirty="0"/>
          </a:p>
          <a:p>
            <a:pPr algn="r"/>
            <a:r>
              <a:rPr lang="en-IN" sz="2000" dirty="0"/>
              <a:t>Satwick  Bodduna (11810077)</a:t>
            </a:r>
          </a:p>
          <a:p>
            <a:pPr algn="r"/>
            <a:r>
              <a:rPr lang="en-IN" sz="2000" dirty="0"/>
              <a:t>V .Venkata Sai Kushwanth Reddy (11810002)</a:t>
            </a:r>
          </a:p>
          <a:p>
            <a:endParaRPr lang="en-US" sz="2000" dirty="0"/>
          </a:p>
        </p:txBody>
      </p:sp>
      <p:pic>
        <p:nvPicPr>
          <p:cNvPr id="3" name="Picture 2">
            <a:extLst>
              <a:ext uri="{FF2B5EF4-FFF2-40B4-BE49-F238E27FC236}">
                <a16:creationId xmlns:a16="http://schemas.microsoft.com/office/drawing/2014/main" id="{04682667-E345-4DB5-99EC-64A4CE23BAEA}"/>
              </a:ext>
            </a:extLst>
          </p:cNvPr>
          <p:cNvPicPr>
            <a:picLocks noChangeAspect="1"/>
          </p:cNvPicPr>
          <p:nvPr/>
        </p:nvPicPr>
        <p:blipFill>
          <a:blip r:embed="rId3"/>
          <a:stretch>
            <a:fillRect/>
          </a:stretch>
        </p:blipFill>
        <p:spPr>
          <a:xfrm>
            <a:off x="9580104" y="6617043"/>
            <a:ext cx="2541356" cy="2368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188" y="-35338"/>
            <a:ext cx="11125236" cy="1104900"/>
          </a:xfrm>
        </p:spPr>
        <p:txBody>
          <a:bodyPr/>
          <a:lstStyle/>
          <a:p>
            <a:r>
              <a:rPr lang="en-US" dirty="0"/>
              <a:t>            </a:t>
            </a:r>
            <a:br>
              <a:rPr lang="en-US" dirty="0"/>
            </a:br>
            <a:r>
              <a:rPr lang="en-US" dirty="0"/>
              <a:t>         Modeling Techniques used  &amp; Evaluation</a:t>
            </a:r>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B8EBCFC5-771E-4F42-954D-0043370F8C23}"/>
              </a:ext>
            </a:extLst>
          </p:cNvPr>
          <p:cNvSpPr txBox="1">
            <a:spLocks/>
          </p:cNvSpPr>
          <p:nvPr/>
        </p:nvSpPr>
        <p:spPr>
          <a:xfrm>
            <a:off x="350459" y="2071696"/>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000" dirty="0"/>
          </a:p>
        </p:txBody>
      </p:sp>
      <p:pic>
        <p:nvPicPr>
          <p:cNvPr id="2" name="Picture 1">
            <a:extLst>
              <a:ext uri="{FF2B5EF4-FFF2-40B4-BE49-F238E27FC236}">
                <a16:creationId xmlns:a16="http://schemas.microsoft.com/office/drawing/2014/main" id="{86F3B543-4252-46BC-B3AE-D50D997AAE18}"/>
              </a:ext>
            </a:extLst>
          </p:cNvPr>
          <p:cNvPicPr>
            <a:picLocks noChangeAspect="1"/>
          </p:cNvPicPr>
          <p:nvPr/>
        </p:nvPicPr>
        <p:blipFill>
          <a:blip r:embed="rId4"/>
          <a:stretch>
            <a:fillRect/>
          </a:stretch>
        </p:blipFill>
        <p:spPr>
          <a:xfrm>
            <a:off x="127333" y="127054"/>
            <a:ext cx="1137019" cy="1137019"/>
          </a:xfrm>
          <a:prstGeom prst="rect">
            <a:avLst/>
          </a:prstGeom>
        </p:spPr>
      </p:pic>
      <p:pic>
        <p:nvPicPr>
          <p:cNvPr id="3" name="Picture 2">
            <a:extLst>
              <a:ext uri="{FF2B5EF4-FFF2-40B4-BE49-F238E27FC236}">
                <a16:creationId xmlns:a16="http://schemas.microsoft.com/office/drawing/2014/main" id="{D3EB48D6-7E64-4BDD-A795-DC0FB0E9A48D}"/>
              </a:ext>
            </a:extLst>
          </p:cNvPr>
          <p:cNvPicPr>
            <a:picLocks noChangeAspect="1"/>
          </p:cNvPicPr>
          <p:nvPr/>
        </p:nvPicPr>
        <p:blipFill>
          <a:blip r:embed="rId5"/>
          <a:stretch>
            <a:fillRect/>
          </a:stretch>
        </p:blipFill>
        <p:spPr>
          <a:xfrm>
            <a:off x="311045" y="1405683"/>
            <a:ext cx="11753269" cy="2495549"/>
          </a:xfrm>
          <a:prstGeom prst="rect">
            <a:avLst/>
          </a:prstGeom>
        </p:spPr>
      </p:pic>
      <p:pic>
        <p:nvPicPr>
          <p:cNvPr id="5" name="Picture 4">
            <a:extLst>
              <a:ext uri="{FF2B5EF4-FFF2-40B4-BE49-F238E27FC236}">
                <a16:creationId xmlns:a16="http://schemas.microsoft.com/office/drawing/2014/main" id="{8E40759F-0A97-4EFF-9DD1-6B80BC74EB18}"/>
              </a:ext>
            </a:extLst>
          </p:cNvPr>
          <p:cNvPicPr>
            <a:picLocks noChangeAspect="1"/>
          </p:cNvPicPr>
          <p:nvPr/>
        </p:nvPicPr>
        <p:blipFill>
          <a:blip r:embed="rId6"/>
          <a:stretch>
            <a:fillRect/>
          </a:stretch>
        </p:blipFill>
        <p:spPr>
          <a:xfrm>
            <a:off x="310938" y="3711302"/>
            <a:ext cx="6386963" cy="2495550"/>
          </a:xfrm>
          <a:prstGeom prst="rect">
            <a:avLst/>
          </a:prstGeom>
        </p:spPr>
      </p:pic>
      <p:pic>
        <p:nvPicPr>
          <p:cNvPr id="15" name="Picture 14">
            <a:extLst>
              <a:ext uri="{FF2B5EF4-FFF2-40B4-BE49-F238E27FC236}">
                <a16:creationId xmlns:a16="http://schemas.microsoft.com/office/drawing/2014/main" id="{889CF530-4380-45BA-B29D-7F56C3B85E56}"/>
              </a:ext>
            </a:extLst>
          </p:cNvPr>
          <p:cNvPicPr>
            <a:picLocks noChangeAspect="1"/>
          </p:cNvPicPr>
          <p:nvPr/>
        </p:nvPicPr>
        <p:blipFill>
          <a:blip r:embed="rId7"/>
          <a:stretch>
            <a:fillRect/>
          </a:stretch>
        </p:blipFill>
        <p:spPr>
          <a:xfrm>
            <a:off x="6985105" y="3873523"/>
            <a:ext cx="4895850" cy="2371725"/>
          </a:xfrm>
          <a:prstGeom prst="rect">
            <a:avLst/>
          </a:prstGeom>
        </p:spPr>
      </p:pic>
    </p:spTree>
    <p:extLst>
      <p:ext uri="{BB962C8B-B14F-4D97-AF65-F5344CB8AC3E}">
        <p14:creationId xmlns:p14="http://schemas.microsoft.com/office/powerpoint/2010/main" val="17047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Business Recommendation</a:t>
            </a:r>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B8EBCFC5-771E-4F42-954D-0043370F8C23}"/>
              </a:ext>
            </a:extLst>
          </p:cNvPr>
          <p:cNvSpPr txBox="1">
            <a:spLocks/>
          </p:cNvSpPr>
          <p:nvPr/>
        </p:nvSpPr>
        <p:spPr>
          <a:xfrm>
            <a:off x="350459" y="2071696"/>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000" dirty="0"/>
          </a:p>
        </p:txBody>
      </p:sp>
      <p:sp>
        <p:nvSpPr>
          <p:cNvPr id="14" name="Text Placeholder 4">
            <a:extLst>
              <a:ext uri="{FF2B5EF4-FFF2-40B4-BE49-F238E27FC236}">
                <a16:creationId xmlns:a16="http://schemas.microsoft.com/office/drawing/2014/main" id="{F0D795FB-DE8A-4820-9F04-FFE3E7C259AD}"/>
              </a:ext>
            </a:extLst>
          </p:cNvPr>
          <p:cNvSpPr txBox="1">
            <a:spLocks/>
          </p:cNvSpPr>
          <p:nvPr/>
        </p:nvSpPr>
        <p:spPr>
          <a:xfrm>
            <a:off x="350459" y="1542957"/>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As Our Model give us good accuracy, and able to determine factors that lead to higher readmission in patients</a:t>
            </a:r>
          </a:p>
          <a:p>
            <a:pPr lvl="1"/>
            <a:endParaRPr lang="en-US" sz="2000" dirty="0"/>
          </a:p>
          <a:p>
            <a:pPr lvl="1"/>
            <a:r>
              <a:rPr lang="en-US" sz="2000" dirty="0"/>
              <a:t>Algorithm is predicting which patients will get readmitted can help hospitals save millions of dollars while improving quality of care</a:t>
            </a:r>
          </a:p>
          <a:p>
            <a:pPr lvl="1"/>
            <a:endParaRPr lang="en-US" sz="2000" dirty="0"/>
          </a:p>
          <a:p>
            <a:pPr lvl="1"/>
            <a:r>
              <a:rPr lang="en-US" sz="2000" dirty="0"/>
              <a:t>Hospitals can use this Machine learning algorithm in there hospital before discharging any diabetics patient which will save the quality of the hospital  and penalties which applied by the </a:t>
            </a:r>
            <a:r>
              <a:rPr lang="en-US" sz="2000" u="sng" dirty="0"/>
              <a:t>Hospital Readmission Reduction Program </a:t>
            </a:r>
            <a:r>
              <a:rPr lang="en-US" sz="2000" dirty="0"/>
              <a:t>before they add there in to the list </a:t>
            </a:r>
          </a:p>
          <a:p>
            <a:pPr marL="88900" lvl="1" indent="0">
              <a:buNone/>
            </a:pPr>
            <a:endParaRPr lang="en-US" sz="2000" dirty="0"/>
          </a:p>
        </p:txBody>
      </p:sp>
      <p:sp>
        <p:nvSpPr>
          <p:cNvPr id="8" name="TextBox 7">
            <a:extLst>
              <a:ext uri="{FF2B5EF4-FFF2-40B4-BE49-F238E27FC236}">
                <a16:creationId xmlns:a16="http://schemas.microsoft.com/office/drawing/2014/main" id="{1A754B2F-7243-46FD-9A4D-EE5F9D5E5A93}"/>
              </a:ext>
            </a:extLst>
          </p:cNvPr>
          <p:cNvSpPr txBox="1"/>
          <p:nvPr/>
        </p:nvSpPr>
        <p:spPr>
          <a:xfrm>
            <a:off x="609600" y="5181600"/>
            <a:ext cx="9152827" cy="923330"/>
          </a:xfrm>
          <a:prstGeom prst="rect">
            <a:avLst/>
          </a:prstGeom>
          <a:noFill/>
        </p:spPr>
        <p:txBody>
          <a:bodyPr wrap="none" rtlCol="0">
            <a:spAutoFit/>
          </a:bodyPr>
          <a:lstStyle/>
          <a:p>
            <a:r>
              <a:rPr lang="en-US" dirty="0"/>
              <a:t>Dashboard Link : </a:t>
            </a:r>
            <a:r>
              <a:rPr lang="en-US" dirty="0">
                <a:hlinkClick r:id="rId4"/>
              </a:rPr>
              <a:t>https://ap.qlikcloud.com/edit/5cda52744330420d4f19a1c5</a:t>
            </a:r>
            <a:endParaRPr lang="en-US" dirty="0"/>
          </a:p>
          <a:p>
            <a:r>
              <a:rPr lang="en-US" dirty="0"/>
              <a:t>QlikID: </a:t>
            </a:r>
            <a:r>
              <a:rPr lang="en-US" dirty="0" err="1"/>
              <a:t>satwickbodduna</a:t>
            </a:r>
            <a:r>
              <a:rPr lang="en-US" dirty="0"/>
              <a:t> </a:t>
            </a:r>
          </a:p>
          <a:p>
            <a:r>
              <a:rPr lang="en-US" dirty="0"/>
              <a:t>Password: Hyderbad@2019</a:t>
            </a:r>
          </a:p>
        </p:txBody>
      </p:sp>
    </p:spTree>
    <p:extLst>
      <p:ext uri="{BB962C8B-B14F-4D97-AF65-F5344CB8AC3E}">
        <p14:creationId xmlns:p14="http://schemas.microsoft.com/office/powerpoint/2010/main" val="63425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Thank You</a:t>
            </a:r>
            <a:endParaRPr lang="en-GB" dirty="0"/>
          </a:p>
        </p:txBody>
      </p:sp>
      <p:pic>
        <p:nvPicPr>
          <p:cNvPr id="6" name="Picture 2" descr="Image result for isb logo">
            <a:extLst>
              <a:ext uri="{FF2B5EF4-FFF2-40B4-BE49-F238E27FC236}">
                <a16:creationId xmlns:a16="http://schemas.microsoft.com/office/drawing/2014/main" id="{CAA604B2-FE23-4FFE-8BC9-2AC9D3451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a:extLst>
              <a:ext uri="{FF2B5EF4-FFF2-40B4-BE49-F238E27FC236}">
                <a16:creationId xmlns:a16="http://schemas.microsoft.com/office/drawing/2014/main" id="{1898509B-0183-414D-9368-242A0AA16099}"/>
              </a:ext>
            </a:extLst>
          </p:cNvPr>
          <p:cNvSpPr txBox="1">
            <a:spLocks/>
          </p:cNvSpPr>
          <p:nvPr/>
        </p:nvSpPr>
        <p:spPr>
          <a:xfrm>
            <a:off x="533382" y="4247029"/>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r"/>
            <a:r>
              <a:rPr lang="en-IN" sz="2000" dirty="0">
                <a:solidFill>
                  <a:schemeClr val="bg1"/>
                </a:solidFill>
              </a:rPr>
              <a:t>Satwick Bodduna (11810077)</a:t>
            </a:r>
          </a:p>
          <a:p>
            <a:pPr algn="r"/>
            <a:r>
              <a:rPr lang="en-IN" sz="2000" dirty="0">
                <a:solidFill>
                  <a:schemeClr val="bg1"/>
                </a:solidFill>
              </a:rPr>
              <a:t>V .Venkata Sai Kushwanth Reddy (11810002)</a:t>
            </a:r>
          </a:p>
          <a:p>
            <a:endParaRPr lang="en-US" sz="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Executive Summary (Abstract)</a:t>
            </a:r>
            <a:endParaRPr lang="en-GB" dirty="0"/>
          </a:p>
        </p:txBody>
      </p:sp>
      <p:sp>
        <p:nvSpPr>
          <p:cNvPr id="5" name="Text Placeholder 4"/>
          <p:cNvSpPr>
            <a:spLocks noGrp="1"/>
          </p:cNvSpPr>
          <p:nvPr>
            <p:ph type="body" sz="quarter" idx="10"/>
          </p:nvPr>
        </p:nvSpPr>
        <p:spPr>
          <a:xfrm>
            <a:off x="364314" y="2120457"/>
            <a:ext cx="11700000" cy="2469884"/>
          </a:xfrm>
        </p:spPr>
        <p:txBody>
          <a:bodyPr>
            <a:normAutofit/>
          </a:bodyPr>
          <a:lstStyle/>
          <a:p>
            <a:pPr lvl="1"/>
            <a:r>
              <a:rPr lang="en-US" sz="2000" dirty="0"/>
              <a:t>Hospital readmissions among patients with diabetes are substantial and costly. </a:t>
            </a:r>
          </a:p>
          <a:p>
            <a:pPr lvl="1"/>
            <a:endParaRPr lang="en-US" sz="2000" dirty="0"/>
          </a:p>
          <a:p>
            <a:pPr lvl="1"/>
            <a:r>
              <a:rPr lang="en-US" sz="2000" dirty="0"/>
              <a:t>Although prior studies have shown that receipt of outpatient quality of care significantly reduces the risk of hospitalization among patients with diabetes, little is known about its impact on hospital readmission. </a:t>
            </a:r>
          </a:p>
          <a:p>
            <a:pPr lvl="1"/>
            <a:endParaRPr lang="en-US" sz="2000" dirty="0"/>
          </a:p>
          <a:p>
            <a:pPr lvl="1"/>
            <a:r>
              <a:rPr lang="en-US" sz="2000" dirty="0"/>
              <a:t>Identify the key factors that influence readmission for diabetes and to predict the probability of patient readmission.</a:t>
            </a:r>
          </a:p>
          <a:p>
            <a:pPr marL="88900" lvl="1" indent="0">
              <a:buNone/>
            </a:pPr>
            <a:endParaRPr lang="en-US" dirty="0"/>
          </a:p>
          <a:p>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B8EBCFC5-771E-4F42-954D-0043370F8C23}"/>
              </a:ext>
            </a:extLst>
          </p:cNvPr>
          <p:cNvSpPr txBox="1">
            <a:spLocks/>
          </p:cNvSpPr>
          <p:nvPr/>
        </p:nvSpPr>
        <p:spPr>
          <a:xfrm>
            <a:off x="364314" y="5463726"/>
            <a:ext cx="11700000" cy="945884"/>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To assess the impact of outpatient quality of care on 30-day readmission among patients with diabetes by using various classification algorithms in machine learning </a:t>
            </a:r>
            <a:endParaRPr lang="en-GB" sz="2000" dirty="0"/>
          </a:p>
        </p:txBody>
      </p:sp>
      <p:sp>
        <p:nvSpPr>
          <p:cNvPr id="10" name="Text Placeholder 5">
            <a:extLst>
              <a:ext uri="{FF2B5EF4-FFF2-40B4-BE49-F238E27FC236}">
                <a16:creationId xmlns:a16="http://schemas.microsoft.com/office/drawing/2014/main" id="{197FC26C-CD6D-48BB-8DAD-E320FA314BEF}"/>
              </a:ext>
            </a:extLst>
          </p:cNvPr>
          <p:cNvSpPr txBox="1">
            <a:spLocks/>
          </p:cNvSpPr>
          <p:nvPr/>
        </p:nvSpPr>
        <p:spPr>
          <a:xfrm>
            <a:off x="1253274" y="1454505"/>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Motivation: </a:t>
            </a:r>
          </a:p>
        </p:txBody>
      </p:sp>
      <p:sp>
        <p:nvSpPr>
          <p:cNvPr id="11" name="Text Placeholder 5">
            <a:extLst>
              <a:ext uri="{FF2B5EF4-FFF2-40B4-BE49-F238E27FC236}">
                <a16:creationId xmlns:a16="http://schemas.microsoft.com/office/drawing/2014/main" id="{A492900E-3F02-437E-A9B0-25DC77CA8AED}"/>
              </a:ext>
            </a:extLst>
          </p:cNvPr>
          <p:cNvSpPr txBox="1">
            <a:spLocks/>
          </p:cNvSpPr>
          <p:nvPr/>
        </p:nvSpPr>
        <p:spPr>
          <a:xfrm>
            <a:off x="454930" y="4752237"/>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Method: </a:t>
            </a:r>
          </a:p>
        </p:txBody>
      </p:sp>
      <p:grpSp>
        <p:nvGrpSpPr>
          <p:cNvPr id="14" name="Group 23">
            <a:extLst>
              <a:ext uri="{FF2B5EF4-FFF2-40B4-BE49-F238E27FC236}">
                <a16:creationId xmlns:a16="http://schemas.microsoft.com/office/drawing/2014/main" id="{779E2D3D-60BD-4301-83B5-6885799ED316}"/>
              </a:ext>
            </a:extLst>
          </p:cNvPr>
          <p:cNvGrpSpPr>
            <a:grpSpLocks noChangeAspect="1"/>
          </p:cNvGrpSpPr>
          <p:nvPr/>
        </p:nvGrpSpPr>
        <p:grpSpPr>
          <a:xfrm>
            <a:off x="127333" y="1075889"/>
            <a:ext cx="1031650" cy="959548"/>
            <a:chOff x="-2836862" y="6440488"/>
            <a:chExt cx="885824" cy="823913"/>
          </a:xfrm>
        </p:grpSpPr>
        <p:sp>
          <p:nvSpPr>
            <p:cNvPr id="15" name="Freeform 23">
              <a:extLst>
                <a:ext uri="{FF2B5EF4-FFF2-40B4-BE49-F238E27FC236}">
                  <a16:creationId xmlns:a16="http://schemas.microsoft.com/office/drawing/2014/main" id="{103E1776-6F7A-49A6-89CE-8DD7A4DB967A}"/>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4">
              <a:extLst>
                <a:ext uri="{FF2B5EF4-FFF2-40B4-BE49-F238E27FC236}">
                  <a16:creationId xmlns:a16="http://schemas.microsoft.com/office/drawing/2014/main" id="{3C444BBD-79A0-4C08-B97D-74B1BB85423A}"/>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5">
              <a:extLst>
                <a:ext uri="{FF2B5EF4-FFF2-40B4-BE49-F238E27FC236}">
                  <a16:creationId xmlns:a16="http://schemas.microsoft.com/office/drawing/2014/main" id="{51A78081-CC46-4AC7-9581-E497BF465F3F}"/>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6">
              <a:extLst>
                <a:ext uri="{FF2B5EF4-FFF2-40B4-BE49-F238E27FC236}">
                  <a16:creationId xmlns:a16="http://schemas.microsoft.com/office/drawing/2014/main" id="{84DB1F6F-C51B-483D-8793-47FF75F6F16E}"/>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7">
              <a:extLst>
                <a:ext uri="{FF2B5EF4-FFF2-40B4-BE49-F238E27FC236}">
                  <a16:creationId xmlns:a16="http://schemas.microsoft.com/office/drawing/2014/main" id="{FFD3D7A8-4522-44E2-B692-EEF2C24C4B64}"/>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8">
              <a:extLst>
                <a:ext uri="{FF2B5EF4-FFF2-40B4-BE49-F238E27FC236}">
                  <a16:creationId xmlns:a16="http://schemas.microsoft.com/office/drawing/2014/main" id="{EB1DD108-E6F9-4958-A977-A009A7AEF68D}"/>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9">
              <a:extLst>
                <a:ext uri="{FF2B5EF4-FFF2-40B4-BE49-F238E27FC236}">
                  <a16:creationId xmlns:a16="http://schemas.microsoft.com/office/drawing/2014/main" id="{6BF4B8F8-D89D-4DD0-9383-7D8D94B35B02}"/>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Executive Summary (Abstract) cont..</a:t>
            </a:r>
            <a:endParaRPr lang="en-GB" dirty="0"/>
          </a:p>
        </p:txBody>
      </p:sp>
      <p:sp>
        <p:nvSpPr>
          <p:cNvPr id="5" name="Text Placeholder 4"/>
          <p:cNvSpPr>
            <a:spLocks noGrp="1"/>
          </p:cNvSpPr>
          <p:nvPr>
            <p:ph type="body" sz="quarter" idx="10"/>
          </p:nvPr>
        </p:nvSpPr>
        <p:spPr>
          <a:xfrm>
            <a:off x="364314" y="2120457"/>
            <a:ext cx="11700000" cy="613902"/>
          </a:xfrm>
        </p:spPr>
        <p:txBody>
          <a:bodyPr>
            <a:normAutofit/>
          </a:bodyPr>
          <a:lstStyle/>
          <a:p>
            <a:pPr lvl="1"/>
            <a:r>
              <a:rPr lang="en-US" sz="2000" dirty="0"/>
              <a:t>Data Pre-Processing, Model Building &amp; Prediction</a:t>
            </a:r>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B8EBCFC5-771E-4F42-954D-0043370F8C23}"/>
              </a:ext>
            </a:extLst>
          </p:cNvPr>
          <p:cNvSpPr txBox="1">
            <a:spLocks/>
          </p:cNvSpPr>
          <p:nvPr/>
        </p:nvSpPr>
        <p:spPr>
          <a:xfrm>
            <a:off x="343532" y="3411340"/>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Most hospitals can agree that their main goals are centered on improving outcomes, creating more satisfied patients, and better value. </a:t>
            </a:r>
          </a:p>
          <a:p>
            <a:pPr lvl="1"/>
            <a:r>
              <a:rPr lang="en-US" sz="2000" dirty="0"/>
              <a:t>For these reasons, it is important for the hospitals to improve focus on reducing readmission rates. </a:t>
            </a:r>
          </a:p>
          <a:p>
            <a:pPr lvl="1"/>
            <a:r>
              <a:rPr lang="en-US" sz="2000" dirty="0"/>
              <a:t>Higher readmission rate could tarnish hospital quality and make it potential to face with regulatory concerns. Goal is to help hospitals to understand patients better for superior health service</a:t>
            </a:r>
          </a:p>
        </p:txBody>
      </p:sp>
      <p:sp>
        <p:nvSpPr>
          <p:cNvPr id="10" name="Text Placeholder 5">
            <a:extLst>
              <a:ext uri="{FF2B5EF4-FFF2-40B4-BE49-F238E27FC236}">
                <a16:creationId xmlns:a16="http://schemas.microsoft.com/office/drawing/2014/main" id="{197FC26C-CD6D-48BB-8DAD-E320FA314BEF}"/>
              </a:ext>
            </a:extLst>
          </p:cNvPr>
          <p:cNvSpPr txBox="1">
            <a:spLocks/>
          </p:cNvSpPr>
          <p:nvPr/>
        </p:nvSpPr>
        <p:spPr>
          <a:xfrm>
            <a:off x="413365" y="1464884"/>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Models:</a:t>
            </a:r>
          </a:p>
        </p:txBody>
      </p:sp>
      <p:sp>
        <p:nvSpPr>
          <p:cNvPr id="11" name="Text Placeholder 5">
            <a:extLst>
              <a:ext uri="{FF2B5EF4-FFF2-40B4-BE49-F238E27FC236}">
                <a16:creationId xmlns:a16="http://schemas.microsoft.com/office/drawing/2014/main" id="{A492900E-3F02-437E-A9B0-25DC77CA8AED}"/>
              </a:ext>
            </a:extLst>
          </p:cNvPr>
          <p:cNvSpPr txBox="1">
            <a:spLocks/>
          </p:cNvSpPr>
          <p:nvPr/>
        </p:nvSpPr>
        <p:spPr>
          <a:xfrm>
            <a:off x="413365" y="2741714"/>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Message:</a:t>
            </a:r>
          </a:p>
        </p:txBody>
      </p:sp>
    </p:spTree>
    <p:extLst>
      <p:ext uri="{BB962C8B-B14F-4D97-AF65-F5344CB8AC3E}">
        <p14:creationId xmlns:p14="http://schemas.microsoft.com/office/powerpoint/2010/main" val="15483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Business Problem</a:t>
            </a:r>
            <a:endParaRPr lang="en-GB" dirty="0"/>
          </a:p>
        </p:txBody>
      </p:sp>
      <p:sp>
        <p:nvSpPr>
          <p:cNvPr id="5" name="Text Placeholder 4"/>
          <p:cNvSpPr>
            <a:spLocks noGrp="1"/>
          </p:cNvSpPr>
          <p:nvPr>
            <p:ph type="body" sz="quarter" idx="10"/>
          </p:nvPr>
        </p:nvSpPr>
        <p:spPr>
          <a:xfrm>
            <a:off x="364314" y="2120457"/>
            <a:ext cx="11700000" cy="613902"/>
          </a:xfrm>
        </p:spPr>
        <p:txBody>
          <a:bodyPr>
            <a:noAutofit/>
          </a:bodyPr>
          <a:lstStyle/>
          <a:p>
            <a:pPr lvl="1"/>
            <a:r>
              <a:rPr lang="en-US" sz="2000" dirty="0"/>
              <a:t>The stakeholder of this project will be the hospital officials who can use the results to figure out which patients have higher readmission chances. </a:t>
            </a:r>
          </a:p>
          <a:p>
            <a:pPr lvl="1"/>
            <a:endParaRPr lang="en-US" sz="2000" dirty="0"/>
          </a:p>
          <a:p>
            <a:pPr lvl="1"/>
            <a:r>
              <a:rPr lang="en-US" sz="2000" dirty="0"/>
              <a:t>This will help hospital save millions of dollars and improvise the healthcare quality.</a:t>
            </a:r>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B8EBCFC5-771E-4F42-954D-0043370F8C23}"/>
              </a:ext>
            </a:extLst>
          </p:cNvPr>
          <p:cNvSpPr txBox="1">
            <a:spLocks/>
          </p:cNvSpPr>
          <p:nvPr/>
        </p:nvSpPr>
        <p:spPr>
          <a:xfrm>
            <a:off x="343532" y="4295661"/>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To build a model which captures maximum variance of features in the data and Predict accurate readmission rates by applying different classification algorithms</a:t>
            </a:r>
          </a:p>
        </p:txBody>
      </p:sp>
      <p:sp>
        <p:nvSpPr>
          <p:cNvPr id="10" name="Text Placeholder 5">
            <a:extLst>
              <a:ext uri="{FF2B5EF4-FFF2-40B4-BE49-F238E27FC236}">
                <a16:creationId xmlns:a16="http://schemas.microsoft.com/office/drawing/2014/main" id="{197FC26C-CD6D-48BB-8DAD-E320FA314BEF}"/>
              </a:ext>
            </a:extLst>
          </p:cNvPr>
          <p:cNvSpPr txBox="1">
            <a:spLocks/>
          </p:cNvSpPr>
          <p:nvPr/>
        </p:nvSpPr>
        <p:spPr>
          <a:xfrm>
            <a:off x="1205015" y="1483357"/>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Business Understanding:</a:t>
            </a:r>
          </a:p>
        </p:txBody>
      </p:sp>
      <p:sp>
        <p:nvSpPr>
          <p:cNvPr id="11" name="Text Placeholder 5">
            <a:extLst>
              <a:ext uri="{FF2B5EF4-FFF2-40B4-BE49-F238E27FC236}">
                <a16:creationId xmlns:a16="http://schemas.microsoft.com/office/drawing/2014/main" id="{A492900E-3F02-437E-A9B0-25DC77CA8AED}"/>
              </a:ext>
            </a:extLst>
          </p:cNvPr>
          <p:cNvSpPr txBox="1">
            <a:spLocks/>
          </p:cNvSpPr>
          <p:nvPr/>
        </p:nvSpPr>
        <p:spPr>
          <a:xfrm>
            <a:off x="435751" y="3598297"/>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Objective:</a:t>
            </a:r>
          </a:p>
        </p:txBody>
      </p:sp>
      <p:grpSp>
        <p:nvGrpSpPr>
          <p:cNvPr id="12" name="Group 9">
            <a:extLst>
              <a:ext uri="{FF2B5EF4-FFF2-40B4-BE49-F238E27FC236}">
                <a16:creationId xmlns:a16="http://schemas.microsoft.com/office/drawing/2014/main" id="{1776D95D-9ED8-464E-996E-CEE063F1F497}"/>
              </a:ext>
            </a:extLst>
          </p:cNvPr>
          <p:cNvGrpSpPr>
            <a:grpSpLocks noChangeAspect="1"/>
          </p:cNvGrpSpPr>
          <p:nvPr/>
        </p:nvGrpSpPr>
        <p:grpSpPr>
          <a:xfrm>
            <a:off x="168704" y="1067350"/>
            <a:ext cx="1027956" cy="959548"/>
            <a:chOff x="-2063751" y="3944938"/>
            <a:chExt cx="882651" cy="823913"/>
          </a:xfrm>
        </p:grpSpPr>
        <p:sp>
          <p:nvSpPr>
            <p:cNvPr id="13" name="Freeform 5">
              <a:extLst>
                <a:ext uri="{FF2B5EF4-FFF2-40B4-BE49-F238E27FC236}">
                  <a16:creationId xmlns:a16="http://schemas.microsoft.com/office/drawing/2014/main" id="{23B25CF0-0F87-4CA0-9C2D-7C2D843F3999}"/>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7C14AA26-BC0C-4E48-8038-CF18FAED2061}"/>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
              <a:extLst>
                <a:ext uri="{FF2B5EF4-FFF2-40B4-BE49-F238E27FC236}">
                  <a16:creationId xmlns:a16="http://schemas.microsoft.com/office/drawing/2014/main" id="{924D2B3C-B526-4F70-B4B7-F01D2BFB4524}"/>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A69C640-FC48-43A0-8C9A-EF41C6A9A6B6}"/>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9">
              <a:extLst>
                <a:ext uri="{FF2B5EF4-FFF2-40B4-BE49-F238E27FC236}">
                  <a16:creationId xmlns:a16="http://schemas.microsoft.com/office/drawing/2014/main" id="{912104B4-4453-4927-A9C9-A8FC32D0FACC}"/>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0">
              <a:extLst>
                <a:ext uri="{FF2B5EF4-FFF2-40B4-BE49-F238E27FC236}">
                  <a16:creationId xmlns:a16="http://schemas.microsoft.com/office/drawing/2014/main" id="{7FA341F9-243D-4A67-8428-E49EFB374727}"/>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D74FF9B4-D19E-4CFF-BD5D-68CF1056400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86086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73A47D9E-2F0D-4322-87E1-4C1BBF1547EB}"/>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3">
              <a:extLst>
                <a:ext uri="{FF2B5EF4-FFF2-40B4-BE49-F238E27FC236}">
                  <a16:creationId xmlns:a16="http://schemas.microsoft.com/office/drawing/2014/main" id="{6CB588C2-C73C-4148-95CD-0827FC09B4B3}"/>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0713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        Data Requirement &amp; Collection</a:t>
            </a:r>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B8EBCFC5-771E-4F42-954D-0043370F8C23}"/>
              </a:ext>
            </a:extLst>
          </p:cNvPr>
          <p:cNvSpPr txBox="1">
            <a:spLocks/>
          </p:cNvSpPr>
          <p:nvPr/>
        </p:nvSpPr>
        <p:spPr>
          <a:xfrm>
            <a:off x="246000" y="1447800"/>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Data was collected from UCI website, It represents 10 years (1999-2008) of clinical care at 130 US hospitals and integrated delivery networks. </a:t>
            </a:r>
          </a:p>
          <a:p>
            <a:pPr lvl="1"/>
            <a:endParaRPr lang="en-US" sz="2000" dirty="0"/>
          </a:p>
          <a:p>
            <a:pPr lvl="1"/>
            <a:r>
              <a:rPr lang="en-US" sz="2000" dirty="0"/>
              <a:t>Dataset includes over </a:t>
            </a:r>
          </a:p>
          <a:p>
            <a:pPr lvl="1"/>
            <a:endParaRPr lang="en-US" sz="2000" dirty="0"/>
          </a:p>
          <a:p>
            <a:pPr lvl="1"/>
            <a:r>
              <a:rPr lang="en-US" sz="2000" dirty="0"/>
              <a:t>50 features representing patient and hospital outcomes</a:t>
            </a:r>
          </a:p>
          <a:p>
            <a:pPr lvl="1"/>
            <a:endParaRPr lang="en-US" sz="2000" dirty="0"/>
          </a:p>
          <a:p>
            <a:pPr lvl="1"/>
            <a:r>
              <a:rPr lang="en-US" sz="2000" dirty="0"/>
              <a:t>There are around 1,00,000 records.</a:t>
            </a:r>
          </a:p>
          <a:p>
            <a:pPr lvl="1"/>
            <a:endParaRPr lang="en-US" sz="2000" dirty="0"/>
          </a:p>
          <a:p>
            <a:pPr lvl="1"/>
            <a:r>
              <a:rPr lang="en-US" sz="2000" dirty="0"/>
              <a:t>Data is available in the form of CSV file. </a:t>
            </a:r>
          </a:p>
          <a:p>
            <a:pPr lvl="1"/>
            <a:endParaRPr lang="en-US" sz="2000" dirty="0"/>
          </a:p>
          <a:p>
            <a:pPr lvl="1"/>
            <a:r>
              <a:rPr lang="en-US" sz="2000" dirty="0"/>
              <a:t>Used Python language for applying ML techniques on the data.</a:t>
            </a:r>
          </a:p>
        </p:txBody>
      </p:sp>
      <p:pic>
        <p:nvPicPr>
          <p:cNvPr id="70658" name="Picture 2" descr="Image result for data collection">
            <a:extLst>
              <a:ext uri="{FF2B5EF4-FFF2-40B4-BE49-F238E27FC236}">
                <a16:creationId xmlns:a16="http://schemas.microsoft.com/office/drawing/2014/main" id="{4DACC9F1-BA15-40D7-934B-D25886080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0" y="153881"/>
            <a:ext cx="1169764" cy="91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65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a:xfrm>
            <a:off x="247135" y="110362"/>
            <a:ext cx="11125236" cy="1104900"/>
          </a:xfrm>
        </p:spPr>
        <p:txBody>
          <a:bodyPr/>
          <a:lstStyle/>
          <a:p>
            <a:r>
              <a:rPr lang="en-US" dirty="0"/>
              <a:t>       Process Steps</a:t>
            </a:r>
            <a:endParaRPr lang="en-GB" dirty="0"/>
          </a:p>
        </p:txBody>
      </p:sp>
      <p:sp>
        <p:nvSpPr>
          <p:cNvPr id="52" name="Rectangle 51">
            <a:extLst>
              <a:ext uri="{FF2B5EF4-FFF2-40B4-BE49-F238E27FC236}">
                <a16:creationId xmlns:a16="http://schemas.microsoft.com/office/drawing/2014/main" id="{3004B549-EB02-42FD-B432-43F5D9AC551E}"/>
              </a:ext>
            </a:extLst>
          </p:cNvPr>
          <p:cNvSpPr/>
          <p:nvPr/>
        </p:nvSpPr>
        <p:spPr>
          <a:xfrm>
            <a:off x="2689156" y="1871519"/>
            <a:ext cx="2068473"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a16="http://schemas.microsoft.com/office/drawing/2014/main" id="{86304B18-FE01-4A88-AA17-A2A76AB7E3F6}"/>
              </a:ext>
            </a:extLst>
          </p:cNvPr>
          <p:cNvSpPr/>
          <p:nvPr/>
        </p:nvSpPr>
        <p:spPr>
          <a:xfrm>
            <a:off x="247135"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a16="http://schemas.microsoft.com/office/drawing/2014/main" id="{AC8E1C88-76B5-4FBC-8619-E07B3932BC02}"/>
              </a:ext>
            </a:extLst>
          </p:cNvPr>
          <p:cNvSpPr/>
          <p:nvPr/>
        </p:nvSpPr>
        <p:spPr>
          <a:xfrm>
            <a:off x="303853" y="1871519"/>
            <a:ext cx="2068473"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a16="http://schemas.microsoft.com/office/drawing/2014/main" id="{1B58497A-0F7B-4703-85F2-39E02EFE84A4}"/>
              </a:ext>
            </a:extLst>
          </p:cNvPr>
          <p:cNvGrpSpPr/>
          <p:nvPr/>
        </p:nvGrpSpPr>
        <p:grpSpPr>
          <a:xfrm>
            <a:off x="407515" y="2021579"/>
            <a:ext cx="569860" cy="503634"/>
            <a:chOff x="-3076576" y="4076701"/>
            <a:chExt cx="1465263" cy="1363663"/>
          </a:xfrm>
        </p:grpSpPr>
        <p:sp>
          <p:nvSpPr>
            <p:cNvPr id="98" name="Freeform 5">
              <a:extLst>
                <a:ext uri="{FF2B5EF4-FFF2-40B4-BE49-F238E27FC236}">
                  <a16:creationId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id="{A1809CA5-7D56-407C-9D28-9C025BC3466D}"/>
              </a:ext>
            </a:extLst>
          </p:cNvPr>
          <p:cNvSpPr/>
          <p:nvPr/>
        </p:nvSpPr>
        <p:spPr>
          <a:xfrm>
            <a:off x="2632438"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a16="http://schemas.microsoft.com/office/drawing/2014/main" id="{C6611CCA-FE04-4683-AE2D-7BE320258138}"/>
              </a:ext>
            </a:extLst>
          </p:cNvPr>
          <p:cNvGrpSpPr>
            <a:grpSpLocks noChangeAspect="1"/>
          </p:cNvGrpSpPr>
          <p:nvPr/>
        </p:nvGrpSpPr>
        <p:grpSpPr>
          <a:xfrm>
            <a:off x="2819460" y="2022061"/>
            <a:ext cx="544820" cy="482948"/>
            <a:chOff x="-2063751" y="3944938"/>
            <a:chExt cx="882651" cy="823913"/>
          </a:xfrm>
        </p:grpSpPr>
        <p:sp>
          <p:nvSpPr>
            <p:cNvPr id="89" name="Freeform 5">
              <a:extLst>
                <a:ext uri="{FF2B5EF4-FFF2-40B4-BE49-F238E27FC236}">
                  <a16:creationId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id="{E84F61DF-65CA-45BF-9A0B-34B97F6A97EA}"/>
              </a:ext>
            </a:extLst>
          </p:cNvPr>
          <p:cNvSpPr/>
          <p:nvPr/>
        </p:nvSpPr>
        <p:spPr>
          <a:xfrm>
            <a:off x="5017740"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a16="http://schemas.microsoft.com/office/drawing/2014/main" id="{831AED31-10FD-4B27-990C-A819D745E531}"/>
              </a:ext>
            </a:extLst>
          </p:cNvPr>
          <p:cNvSpPr/>
          <p:nvPr/>
        </p:nvSpPr>
        <p:spPr>
          <a:xfrm>
            <a:off x="5074458" y="1871519"/>
            <a:ext cx="2068473"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a16="http://schemas.microsoft.com/office/drawing/2014/main" id="{B2B8CB78-28CC-46E6-8507-EF0E6B4E5F39}"/>
              </a:ext>
            </a:extLst>
          </p:cNvPr>
          <p:cNvGrpSpPr/>
          <p:nvPr/>
        </p:nvGrpSpPr>
        <p:grpSpPr>
          <a:xfrm>
            <a:off x="5178357" y="2021681"/>
            <a:ext cx="557448" cy="499258"/>
            <a:chOff x="6460778" y="5092349"/>
            <a:chExt cx="1114525" cy="1051130"/>
          </a:xfrm>
        </p:grpSpPr>
        <p:sp>
          <p:nvSpPr>
            <p:cNvPr id="87" name="Freeform 7">
              <a:extLst>
                <a:ext uri="{FF2B5EF4-FFF2-40B4-BE49-F238E27FC236}">
                  <a16:creationId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a16="http://schemas.microsoft.com/office/drawing/2014/main" id="{6A2E64E3-C40B-4FA6-866D-445B474C04A6}"/>
              </a:ext>
            </a:extLst>
          </p:cNvPr>
          <p:cNvSpPr/>
          <p:nvPr/>
        </p:nvSpPr>
        <p:spPr>
          <a:xfrm>
            <a:off x="7403043"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a16="http://schemas.microsoft.com/office/drawing/2014/main" id="{E6142444-0D7A-4B76-850A-8328C7265351}"/>
              </a:ext>
            </a:extLst>
          </p:cNvPr>
          <p:cNvSpPr/>
          <p:nvPr/>
        </p:nvSpPr>
        <p:spPr>
          <a:xfrm>
            <a:off x="7459761" y="1871519"/>
            <a:ext cx="2068473"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a16="http://schemas.microsoft.com/office/drawing/2014/main" id="{1726E9E8-BDE6-475F-B50B-255DDC05C427}"/>
              </a:ext>
            </a:extLst>
          </p:cNvPr>
          <p:cNvGrpSpPr>
            <a:grpSpLocks noChangeAspect="1"/>
          </p:cNvGrpSpPr>
          <p:nvPr/>
        </p:nvGrpSpPr>
        <p:grpSpPr>
          <a:xfrm>
            <a:off x="7563325" y="2021644"/>
            <a:ext cx="565005" cy="500840"/>
            <a:chOff x="-2187576" y="5018088"/>
            <a:chExt cx="882651" cy="823913"/>
          </a:xfrm>
        </p:grpSpPr>
        <p:sp>
          <p:nvSpPr>
            <p:cNvPr id="84" name="Freeform 17">
              <a:extLst>
                <a:ext uri="{FF2B5EF4-FFF2-40B4-BE49-F238E27FC236}">
                  <a16:creationId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a:extLst>
              <a:ext uri="{FF2B5EF4-FFF2-40B4-BE49-F238E27FC236}">
                <a16:creationId xmlns:a16="http://schemas.microsoft.com/office/drawing/2014/main" id="{9C16D0F2-2CA3-4538-9C3C-86C7AA9E9C07}"/>
              </a:ext>
            </a:extLst>
          </p:cNvPr>
          <p:cNvSpPr/>
          <p:nvPr/>
        </p:nvSpPr>
        <p:spPr>
          <a:xfrm>
            <a:off x="9788346" y="1815351"/>
            <a:ext cx="219609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5" name="Rectangle 64">
            <a:extLst>
              <a:ext uri="{FF2B5EF4-FFF2-40B4-BE49-F238E27FC236}">
                <a16:creationId xmlns:a16="http://schemas.microsoft.com/office/drawing/2014/main" id="{F632AB97-A0B1-4CCB-95C6-07407A0214F2}"/>
              </a:ext>
            </a:extLst>
          </p:cNvPr>
          <p:cNvSpPr/>
          <p:nvPr/>
        </p:nvSpPr>
        <p:spPr>
          <a:xfrm>
            <a:off x="9845064" y="1871519"/>
            <a:ext cx="2068473" cy="817353"/>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6" name="Group 23">
            <a:extLst>
              <a:ext uri="{FF2B5EF4-FFF2-40B4-BE49-F238E27FC236}">
                <a16:creationId xmlns:a16="http://schemas.microsoft.com/office/drawing/2014/main" id="{6637FD03-2A69-4B0E-9145-84BE19095B05}"/>
              </a:ext>
            </a:extLst>
          </p:cNvPr>
          <p:cNvGrpSpPr>
            <a:grpSpLocks noChangeAspect="1"/>
          </p:cNvGrpSpPr>
          <p:nvPr/>
        </p:nvGrpSpPr>
        <p:grpSpPr>
          <a:xfrm>
            <a:off x="9942541" y="2021487"/>
            <a:ext cx="574680" cy="507592"/>
            <a:chOff x="-2836862" y="6440488"/>
            <a:chExt cx="885824" cy="823913"/>
          </a:xfrm>
        </p:grpSpPr>
        <p:sp>
          <p:nvSpPr>
            <p:cNvPr id="77" name="Freeform 23">
              <a:extLst>
                <a:ext uri="{FF2B5EF4-FFF2-40B4-BE49-F238E27FC236}">
                  <a16:creationId xmlns:a16="http://schemas.microsoft.com/office/drawing/2014/main" id="{D60549F4-D458-4521-9578-087EA675A14E}"/>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4">
              <a:extLst>
                <a:ext uri="{FF2B5EF4-FFF2-40B4-BE49-F238E27FC236}">
                  <a16:creationId xmlns:a16="http://schemas.microsoft.com/office/drawing/2014/main" id="{C204602E-E3B2-4B43-8A41-CAEF9FE0D945}"/>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5">
              <a:extLst>
                <a:ext uri="{FF2B5EF4-FFF2-40B4-BE49-F238E27FC236}">
                  <a16:creationId xmlns:a16="http://schemas.microsoft.com/office/drawing/2014/main" id="{4D24536C-0787-45F3-981C-45A263294172}"/>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
              <a:extLst>
                <a:ext uri="{FF2B5EF4-FFF2-40B4-BE49-F238E27FC236}">
                  <a16:creationId xmlns:a16="http://schemas.microsoft.com/office/drawing/2014/main" id="{BD97D8B8-F1A2-421D-B85E-EF91200F150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7">
              <a:extLst>
                <a:ext uri="{FF2B5EF4-FFF2-40B4-BE49-F238E27FC236}">
                  <a16:creationId xmlns:a16="http://schemas.microsoft.com/office/drawing/2014/main" id="{4A6B9362-D264-4FDE-9625-675518C3AA9C}"/>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8">
              <a:extLst>
                <a:ext uri="{FF2B5EF4-FFF2-40B4-BE49-F238E27FC236}">
                  <a16:creationId xmlns:a16="http://schemas.microsoft.com/office/drawing/2014/main" id="{B7DF9E03-FFA0-4B20-8139-4704FDDED031}"/>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9">
              <a:extLst>
                <a:ext uri="{FF2B5EF4-FFF2-40B4-BE49-F238E27FC236}">
                  <a16:creationId xmlns:a16="http://schemas.microsoft.com/office/drawing/2014/main" id="{703BE759-6853-470A-9B25-9A4FB68B071A}"/>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a16="http://schemas.microsoft.com/office/drawing/2014/main" id="{B7587CDB-1C07-4A35-9025-AA8CE7486F0C}"/>
              </a:ext>
            </a:extLst>
          </p:cNvPr>
          <p:cNvSpPr txBox="1">
            <a:spLocks/>
          </p:cNvSpPr>
          <p:nvPr/>
        </p:nvSpPr>
        <p:spPr>
          <a:xfrm>
            <a:off x="970302"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Step 1</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8" name="Text Placeholder 49">
            <a:extLst>
              <a:ext uri="{FF2B5EF4-FFF2-40B4-BE49-F238E27FC236}">
                <a16:creationId xmlns:a16="http://schemas.microsoft.com/office/drawing/2014/main" id="{34D2C465-7F4C-4412-92A1-4BD3CF691704}"/>
              </a:ext>
            </a:extLst>
          </p:cNvPr>
          <p:cNvSpPr txBox="1">
            <a:spLocks/>
          </p:cNvSpPr>
          <p:nvPr/>
        </p:nvSpPr>
        <p:spPr>
          <a:xfrm>
            <a:off x="5741018"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dirty="0">
                <a:solidFill>
                  <a:schemeClr val="bg1"/>
                </a:solidFill>
              </a:rPr>
              <a:t>Step 3</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69" name="Text Placeholder 49">
            <a:extLst>
              <a:ext uri="{FF2B5EF4-FFF2-40B4-BE49-F238E27FC236}">
                <a16:creationId xmlns:a16="http://schemas.microsoft.com/office/drawing/2014/main" id="{57B6C7B7-664B-4E3D-88DB-E05D01E893A5}"/>
              </a:ext>
            </a:extLst>
          </p:cNvPr>
          <p:cNvSpPr txBox="1">
            <a:spLocks/>
          </p:cNvSpPr>
          <p:nvPr/>
        </p:nvSpPr>
        <p:spPr>
          <a:xfrm>
            <a:off x="8125739"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Step 4</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0" name="Text Placeholder 49">
            <a:extLst>
              <a:ext uri="{FF2B5EF4-FFF2-40B4-BE49-F238E27FC236}">
                <a16:creationId xmlns:a16="http://schemas.microsoft.com/office/drawing/2014/main" id="{EB482FB4-F3E7-4789-AB1F-61FD480489A7}"/>
              </a:ext>
            </a:extLst>
          </p:cNvPr>
          <p:cNvSpPr txBox="1">
            <a:spLocks/>
          </p:cNvSpPr>
          <p:nvPr/>
        </p:nvSpPr>
        <p:spPr>
          <a:xfrm>
            <a:off x="10537684"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Step 5</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71" name="Text Placeholder 53">
            <a:extLst>
              <a:ext uri="{FF2B5EF4-FFF2-40B4-BE49-F238E27FC236}">
                <a16:creationId xmlns:a16="http://schemas.microsoft.com/office/drawing/2014/main" id="{B381AF7E-E2EF-45EC-A796-E48D60A5BD42}"/>
              </a:ext>
            </a:extLst>
          </p:cNvPr>
          <p:cNvSpPr txBox="1">
            <a:spLocks/>
          </p:cNvSpPr>
          <p:nvPr/>
        </p:nvSpPr>
        <p:spPr>
          <a:xfrm>
            <a:off x="278211" y="2741424"/>
            <a:ext cx="2040560" cy="3487575"/>
          </a:xfrm>
          <a:prstGeom prst="rect">
            <a:avLst/>
          </a:prstGeom>
        </p:spPr>
        <p:txBody>
          <a:bodyPr vert="horz" lIns="91440" tIns="45720" rIns="91440" bIns="45720" rtlCol="0">
            <a:noAutofit/>
          </a:bodyPr>
          <a:lstStyle/>
          <a:p>
            <a:endParaRPr lang="en-US" dirty="0"/>
          </a:p>
          <a:p>
            <a:endParaRPr lang="en-US" dirty="0"/>
          </a:p>
          <a:p>
            <a:endParaRPr lang="en-US" dirty="0"/>
          </a:p>
          <a:p>
            <a:pPr algn="ctr"/>
            <a:endParaRPr lang="en-US" dirty="0"/>
          </a:p>
          <a:p>
            <a:pPr algn="ctr"/>
            <a:r>
              <a:rPr lang="en-US" dirty="0"/>
              <a:t>Data        Collection</a:t>
            </a:r>
          </a:p>
        </p:txBody>
      </p:sp>
      <p:sp>
        <p:nvSpPr>
          <p:cNvPr id="72" name="Text Placeholder 54">
            <a:extLst>
              <a:ext uri="{FF2B5EF4-FFF2-40B4-BE49-F238E27FC236}">
                <a16:creationId xmlns:a16="http://schemas.microsoft.com/office/drawing/2014/main" id="{CFEE2F2B-C0AC-4233-BD61-A582DD47325E}"/>
              </a:ext>
            </a:extLst>
          </p:cNvPr>
          <p:cNvSpPr txBox="1">
            <a:spLocks/>
          </p:cNvSpPr>
          <p:nvPr/>
        </p:nvSpPr>
        <p:spPr>
          <a:xfrm>
            <a:off x="2601992" y="1943152"/>
            <a:ext cx="2676890" cy="2927259"/>
          </a:xfrm>
          <a:prstGeom prst="rect">
            <a:avLst/>
          </a:prstGeom>
        </p:spPr>
        <p:txBody>
          <a:bodyPr vert="horz" lIns="91440" tIns="45720" rIns="91440" bIns="45720" rtlCol="0">
            <a:noAutofit/>
          </a:bodyPr>
          <a:lstStyle/>
          <a:p>
            <a:endParaRPr lang="en-US" dirty="0"/>
          </a:p>
          <a:p>
            <a:endParaRPr lang="en-US" dirty="0"/>
          </a:p>
          <a:p>
            <a:endParaRPr lang="en-US" dirty="0"/>
          </a:p>
          <a:p>
            <a:endParaRPr lang="en-US" dirty="0"/>
          </a:p>
          <a:p>
            <a:endParaRPr lang="en-US" dirty="0"/>
          </a:p>
          <a:p>
            <a:endParaRPr lang="en-US" dirty="0"/>
          </a:p>
          <a:p>
            <a:r>
              <a:rPr lang="en-US" dirty="0"/>
              <a:t>1)Data Wrangling</a:t>
            </a:r>
          </a:p>
          <a:p>
            <a:r>
              <a:rPr lang="en-US" dirty="0"/>
              <a:t>2)Data Transformation</a:t>
            </a:r>
          </a:p>
          <a:p>
            <a:r>
              <a:rPr lang="en-US" dirty="0"/>
              <a:t>3) Feature Engineering</a:t>
            </a:r>
          </a:p>
        </p:txBody>
      </p:sp>
      <p:sp>
        <p:nvSpPr>
          <p:cNvPr id="73" name="Text Placeholder 55">
            <a:extLst>
              <a:ext uri="{FF2B5EF4-FFF2-40B4-BE49-F238E27FC236}">
                <a16:creationId xmlns:a16="http://schemas.microsoft.com/office/drawing/2014/main" id="{2490ED01-BBF4-4534-BC78-234CA59A4782}"/>
              </a:ext>
            </a:extLst>
          </p:cNvPr>
          <p:cNvSpPr txBox="1">
            <a:spLocks/>
          </p:cNvSpPr>
          <p:nvPr/>
        </p:nvSpPr>
        <p:spPr>
          <a:xfrm>
            <a:off x="5099131" y="2694954"/>
            <a:ext cx="2040560" cy="3487575"/>
          </a:xfrm>
          <a:prstGeom prst="rect">
            <a:avLst/>
          </a:prstGeom>
        </p:spPr>
        <p:txBody>
          <a:bodyPr vert="horz" lIns="91440" tIns="45720" rIns="91440" bIns="45720" rtlCol="0">
            <a:noAutofit/>
          </a:bodyPr>
          <a:lstStyle/>
          <a:p>
            <a:endParaRPr lang="en-US" dirty="0"/>
          </a:p>
          <a:p>
            <a:endParaRPr lang="en-US" dirty="0"/>
          </a:p>
          <a:p>
            <a:endParaRPr lang="en-US" dirty="0"/>
          </a:p>
          <a:p>
            <a:endParaRPr lang="en-US" dirty="0"/>
          </a:p>
          <a:p>
            <a:r>
              <a:rPr lang="en-US" dirty="0"/>
              <a:t>EDA &amp; Visualizations</a:t>
            </a:r>
          </a:p>
        </p:txBody>
      </p:sp>
      <p:sp>
        <p:nvSpPr>
          <p:cNvPr id="74" name="Text Placeholder 56">
            <a:extLst>
              <a:ext uri="{FF2B5EF4-FFF2-40B4-BE49-F238E27FC236}">
                <a16:creationId xmlns:a16="http://schemas.microsoft.com/office/drawing/2014/main" id="{67D0B6C8-3FAB-4C9A-849C-9BA2E2856233}"/>
              </a:ext>
            </a:extLst>
          </p:cNvPr>
          <p:cNvSpPr txBox="1">
            <a:spLocks/>
          </p:cNvSpPr>
          <p:nvPr/>
        </p:nvSpPr>
        <p:spPr>
          <a:xfrm>
            <a:off x="7482554" y="2694954"/>
            <a:ext cx="2040560" cy="3487575"/>
          </a:xfrm>
          <a:prstGeom prst="rect">
            <a:avLst/>
          </a:prstGeom>
        </p:spPr>
        <p:txBody>
          <a:bodyPr vert="horz" lIns="91440" tIns="45720" rIns="91440" bIns="45720" rtlCol="0">
            <a:noAutofit/>
          </a:bodyPr>
          <a:lstStyle/>
          <a:p>
            <a:endParaRPr lang="en-US" dirty="0"/>
          </a:p>
          <a:p>
            <a:r>
              <a:rPr lang="en-US" dirty="0"/>
              <a:t>Modelling:</a:t>
            </a:r>
          </a:p>
          <a:p>
            <a:r>
              <a:rPr lang="en-US" dirty="0"/>
              <a:t>1)Logistic</a:t>
            </a:r>
          </a:p>
          <a:p>
            <a:r>
              <a:rPr lang="en-US" dirty="0"/>
              <a:t>2)Decision Trees</a:t>
            </a:r>
          </a:p>
          <a:p>
            <a:r>
              <a:rPr lang="en-US" dirty="0"/>
              <a:t>3)Random Forest</a:t>
            </a:r>
          </a:p>
          <a:p>
            <a:r>
              <a:rPr lang="en-US" dirty="0"/>
              <a:t>4)AdaBoost Classification</a:t>
            </a:r>
          </a:p>
          <a:p>
            <a:r>
              <a:rPr lang="en-US" dirty="0"/>
              <a:t>5)AdaBoost </a:t>
            </a:r>
          </a:p>
          <a:p>
            <a:r>
              <a:rPr lang="en-US" dirty="0"/>
              <a:t>With hyperparameter</a:t>
            </a:r>
          </a:p>
        </p:txBody>
      </p:sp>
      <p:sp>
        <p:nvSpPr>
          <p:cNvPr id="75" name="Text Placeholder 57">
            <a:extLst>
              <a:ext uri="{FF2B5EF4-FFF2-40B4-BE49-F238E27FC236}">
                <a16:creationId xmlns:a16="http://schemas.microsoft.com/office/drawing/2014/main" id="{32A1182A-5A8F-41C4-B8F2-95E010CBB41A}"/>
              </a:ext>
            </a:extLst>
          </p:cNvPr>
          <p:cNvSpPr txBox="1">
            <a:spLocks/>
          </p:cNvSpPr>
          <p:nvPr/>
        </p:nvSpPr>
        <p:spPr>
          <a:xfrm>
            <a:off x="9873229" y="2694954"/>
            <a:ext cx="2040560" cy="3487575"/>
          </a:xfrm>
          <a:prstGeom prst="rect">
            <a:avLst/>
          </a:prstGeom>
        </p:spPr>
        <p:txBody>
          <a:bodyPr vert="horz" lIns="91440" tIns="45720" rIns="91440" bIns="45720" rtlCol="0">
            <a:noAutofit/>
          </a:bodyPr>
          <a:lstStyle/>
          <a:p>
            <a:pPr marL="173038" marR="0" lvl="0" indent="-173038" algn="l" defTabSz="914400" rtl="0" eaLnBrk="1" fontAlgn="auto" latinLnBrk="0" hangingPunct="1">
              <a:lnSpc>
                <a:spcPct val="90000"/>
              </a:lnSpc>
              <a:spcBef>
                <a:spcPts val="1000"/>
              </a:spcBef>
              <a:spcAft>
                <a:spcPts val="0"/>
              </a:spcAft>
              <a:buClr>
                <a:srgbClr val="0070AD"/>
              </a:buClr>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6" name="Text Placeholder 49">
            <a:extLst>
              <a:ext uri="{FF2B5EF4-FFF2-40B4-BE49-F238E27FC236}">
                <a16:creationId xmlns:a16="http://schemas.microsoft.com/office/drawing/2014/main" id="{DF8B7F35-0F7B-446E-8B36-6743367C0AA4}"/>
              </a:ext>
            </a:extLst>
          </p:cNvPr>
          <p:cNvSpPr txBox="1">
            <a:spLocks/>
          </p:cNvSpPr>
          <p:nvPr/>
        </p:nvSpPr>
        <p:spPr>
          <a:xfrm>
            <a:off x="3382247" y="2061815"/>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Step 2</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51" name="Text Placeholder 56">
            <a:extLst>
              <a:ext uri="{FF2B5EF4-FFF2-40B4-BE49-F238E27FC236}">
                <a16:creationId xmlns:a16="http://schemas.microsoft.com/office/drawing/2014/main" id="{F46D5C80-46D2-459C-894B-70A8095BF701}"/>
              </a:ext>
            </a:extLst>
          </p:cNvPr>
          <p:cNvSpPr txBox="1">
            <a:spLocks/>
          </p:cNvSpPr>
          <p:nvPr/>
        </p:nvSpPr>
        <p:spPr>
          <a:xfrm>
            <a:off x="10088318" y="2641550"/>
            <a:ext cx="2040560" cy="3487575"/>
          </a:xfrm>
          <a:prstGeom prst="rect">
            <a:avLst/>
          </a:prstGeom>
        </p:spPr>
        <p:txBody>
          <a:bodyPr vert="horz" lIns="91440" tIns="45720" rIns="91440" bIns="45720" rtlCol="0">
            <a:noAutofit/>
          </a:bodyPr>
          <a:lstStyle/>
          <a:p>
            <a:endParaRPr lang="en-US" dirty="0"/>
          </a:p>
          <a:p>
            <a:endParaRPr lang="en-US" dirty="0"/>
          </a:p>
          <a:p>
            <a:endParaRPr lang="en-US" dirty="0"/>
          </a:p>
          <a:p>
            <a:endParaRPr lang="en-US" dirty="0"/>
          </a:p>
          <a:p>
            <a:endParaRPr lang="en-US" dirty="0"/>
          </a:p>
          <a:p>
            <a:r>
              <a:rPr lang="en-US" dirty="0"/>
              <a:t>  Model    Validating</a:t>
            </a:r>
          </a:p>
        </p:txBody>
      </p:sp>
      <p:pic>
        <p:nvPicPr>
          <p:cNvPr id="100" name="Picture 2" descr="Image result for isb logo">
            <a:extLst>
              <a:ext uri="{FF2B5EF4-FFF2-40B4-BE49-F238E27FC236}">
                <a16:creationId xmlns:a16="http://schemas.microsoft.com/office/drawing/2014/main" id="{DBE9A14B-0839-4490-B5EC-1DFE9F1E6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pic>
        <p:nvPicPr>
          <p:cNvPr id="65540" name="Picture 4" descr="Related image">
            <a:extLst>
              <a:ext uri="{FF2B5EF4-FFF2-40B4-BE49-F238E27FC236}">
                <a16:creationId xmlns:a16="http://schemas.microsoft.com/office/drawing/2014/main" id="{E1DB0A9B-35AA-40A0-98BE-E346D6467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0" y="52521"/>
            <a:ext cx="1111788" cy="111178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0">
            <a:extLst>
              <a:ext uri="{FF2B5EF4-FFF2-40B4-BE49-F238E27FC236}">
                <a16:creationId xmlns:a16="http://schemas.microsoft.com/office/drawing/2014/main" id="{D3004B29-D184-4464-9E8F-FF8BA277EFC1}"/>
              </a:ext>
            </a:extLst>
          </p:cNvPr>
          <p:cNvPicPr>
            <a:picLocks noChangeAspect="1"/>
          </p:cNvPicPr>
          <p:nvPr/>
        </p:nvPicPr>
        <p:blipFill>
          <a:blip r:embed="rId4"/>
          <a:stretch>
            <a:fillRect/>
          </a:stretch>
        </p:blipFill>
        <p:spPr>
          <a:xfrm>
            <a:off x="9522958" y="6617043"/>
            <a:ext cx="2541356" cy="236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          Data Understanding (EDA Using Qlik sense)</a:t>
            </a:r>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59B5C75-BD82-4F45-AC94-0B252E167EED}"/>
              </a:ext>
            </a:extLst>
          </p:cNvPr>
          <p:cNvPicPr>
            <a:picLocks noChangeAspect="1"/>
          </p:cNvPicPr>
          <p:nvPr/>
        </p:nvPicPr>
        <p:blipFill>
          <a:blip r:embed="rId4"/>
          <a:stretch>
            <a:fillRect/>
          </a:stretch>
        </p:blipFill>
        <p:spPr>
          <a:xfrm>
            <a:off x="155042" y="1453012"/>
            <a:ext cx="2029352" cy="1955206"/>
          </a:xfrm>
          <a:prstGeom prst="rect">
            <a:avLst/>
          </a:prstGeom>
        </p:spPr>
      </p:pic>
      <p:pic>
        <p:nvPicPr>
          <p:cNvPr id="3" name="Picture 2">
            <a:extLst>
              <a:ext uri="{FF2B5EF4-FFF2-40B4-BE49-F238E27FC236}">
                <a16:creationId xmlns:a16="http://schemas.microsoft.com/office/drawing/2014/main" id="{6CE10E3F-FB7C-4A63-BB7A-16FAD4AB87D7}"/>
              </a:ext>
            </a:extLst>
          </p:cNvPr>
          <p:cNvPicPr>
            <a:picLocks noChangeAspect="1"/>
          </p:cNvPicPr>
          <p:nvPr/>
        </p:nvPicPr>
        <p:blipFill>
          <a:blip r:embed="rId5"/>
          <a:stretch>
            <a:fillRect/>
          </a:stretch>
        </p:blipFill>
        <p:spPr>
          <a:xfrm>
            <a:off x="2353264" y="1251249"/>
            <a:ext cx="2832771" cy="2239238"/>
          </a:xfrm>
          <a:prstGeom prst="rect">
            <a:avLst/>
          </a:prstGeom>
        </p:spPr>
      </p:pic>
      <p:pic>
        <p:nvPicPr>
          <p:cNvPr id="5" name="Picture 4">
            <a:extLst>
              <a:ext uri="{FF2B5EF4-FFF2-40B4-BE49-F238E27FC236}">
                <a16:creationId xmlns:a16="http://schemas.microsoft.com/office/drawing/2014/main" id="{772BB4DC-696F-4BDF-B4BA-C33E58D6055B}"/>
              </a:ext>
            </a:extLst>
          </p:cNvPr>
          <p:cNvPicPr>
            <a:picLocks noChangeAspect="1"/>
          </p:cNvPicPr>
          <p:nvPr/>
        </p:nvPicPr>
        <p:blipFill>
          <a:blip r:embed="rId6"/>
          <a:stretch>
            <a:fillRect/>
          </a:stretch>
        </p:blipFill>
        <p:spPr>
          <a:xfrm>
            <a:off x="5354905" y="1205789"/>
            <a:ext cx="6362700" cy="2409825"/>
          </a:xfrm>
          <a:prstGeom prst="rect">
            <a:avLst/>
          </a:prstGeom>
        </p:spPr>
      </p:pic>
      <p:pic>
        <p:nvPicPr>
          <p:cNvPr id="8" name="Picture 7">
            <a:extLst>
              <a:ext uri="{FF2B5EF4-FFF2-40B4-BE49-F238E27FC236}">
                <a16:creationId xmlns:a16="http://schemas.microsoft.com/office/drawing/2014/main" id="{46FDE872-C4CE-4107-8C43-203B85FE768D}"/>
              </a:ext>
            </a:extLst>
          </p:cNvPr>
          <p:cNvPicPr>
            <a:picLocks noChangeAspect="1"/>
          </p:cNvPicPr>
          <p:nvPr/>
        </p:nvPicPr>
        <p:blipFill>
          <a:blip r:embed="rId7"/>
          <a:stretch>
            <a:fillRect/>
          </a:stretch>
        </p:blipFill>
        <p:spPr>
          <a:xfrm>
            <a:off x="626742" y="3740742"/>
            <a:ext cx="10810875" cy="2724150"/>
          </a:xfrm>
          <a:prstGeom prst="rect">
            <a:avLst/>
          </a:prstGeom>
        </p:spPr>
      </p:pic>
      <p:pic>
        <p:nvPicPr>
          <p:cNvPr id="12" name="Picture 11">
            <a:extLst>
              <a:ext uri="{FF2B5EF4-FFF2-40B4-BE49-F238E27FC236}">
                <a16:creationId xmlns:a16="http://schemas.microsoft.com/office/drawing/2014/main" id="{B6F0B5AF-3B33-43B3-963E-71F344A90C23}"/>
              </a:ext>
            </a:extLst>
          </p:cNvPr>
          <p:cNvPicPr>
            <a:picLocks noChangeAspect="1"/>
          </p:cNvPicPr>
          <p:nvPr/>
        </p:nvPicPr>
        <p:blipFill>
          <a:blip r:embed="rId8"/>
          <a:stretch>
            <a:fillRect/>
          </a:stretch>
        </p:blipFill>
        <p:spPr>
          <a:xfrm>
            <a:off x="155042" y="145319"/>
            <a:ext cx="1105930" cy="1105930"/>
          </a:xfrm>
          <a:prstGeom prst="rect">
            <a:avLst/>
          </a:prstGeom>
        </p:spPr>
      </p:pic>
    </p:spTree>
    <p:extLst>
      <p:ext uri="{BB962C8B-B14F-4D97-AF65-F5344CB8AC3E}">
        <p14:creationId xmlns:p14="http://schemas.microsoft.com/office/powerpoint/2010/main" val="13089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          Data Understanding (EDA Using Qlik sense)</a:t>
            </a:r>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6A01572-E816-4679-8BEB-37B2AF1A14B4}"/>
              </a:ext>
            </a:extLst>
          </p:cNvPr>
          <p:cNvPicPr>
            <a:picLocks noChangeAspect="1"/>
          </p:cNvPicPr>
          <p:nvPr/>
        </p:nvPicPr>
        <p:blipFill>
          <a:blip r:embed="rId4"/>
          <a:stretch>
            <a:fillRect/>
          </a:stretch>
        </p:blipFill>
        <p:spPr>
          <a:xfrm>
            <a:off x="152396" y="1492720"/>
            <a:ext cx="2667000" cy="2457450"/>
          </a:xfrm>
          <a:prstGeom prst="rect">
            <a:avLst/>
          </a:prstGeom>
          <a:effectLst>
            <a:outerShdw blurRad="50800" dist="50800" dir="5400000" sx="1000" sy="1000" algn="ctr" rotWithShape="0">
              <a:srgbClr val="000000">
                <a:alpha val="43137"/>
              </a:srgbClr>
            </a:outerShdw>
            <a:reflection endPos="65000" dist="50800" dir="5400000" sy="-100000" algn="bl" rotWithShape="0"/>
            <a:softEdge rad="0"/>
          </a:effectLst>
        </p:spPr>
      </p:pic>
      <p:pic>
        <p:nvPicPr>
          <p:cNvPr id="10" name="Picture 9">
            <a:extLst>
              <a:ext uri="{FF2B5EF4-FFF2-40B4-BE49-F238E27FC236}">
                <a16:creationId xmlns:a16="http://schemas.microsoft.com/office/drawing/2014/main" id="{4F4835C8-6621-4904-A653-96278B0A370A}"/>
              </a:ext>
            </a:extLst>
          </p:cNvPr>
          <p:cNvPicPr>
            <a:picLocks noChangeAspect="1"/>
          </p:cNvPicPr>
          <p:nvPr/>
        </p:nvPicPr>
        <p:blipFill>
          <a:blip r:embed="rId5"/>
          <a:stretch>
            <a:fillRect/>
          </a:stretch>
        </p:blipFill>
        <p:spPr>
          <a:xfrm>
            <a:off x="3200400" y="1385520"/>
            <a:ext cx="3810000" cy="2447925"/>
          </a:xfrm>
          <a:prstGeom prst="rect">
            <a:avLst/>
          </a:prstGeom>
        </p:spPr>
      </p:pic>
      <p:pic>
        <p:nvPicPr>
          <p:cNvPr id="13" name="Picture 12">
            <a:extLst>
              <a:ext uri="{FF2B5EF4-FFF2-40B4-BE49-F238E27FC236}">
                <a16:creationId xmlns:a16="http://schemas.microsoft.com/office/drawing/2014/main" id="{1A436D12-CEF8-4F1E-911A-F45944F61B3A}"/>
              </a:ext>
            </a:extLst>
          </p:cNvPr>
          <p:cNvPicPr>
            <a:picLocks noChangeAspect="1"/>
          </p:cNvPicPr>
          <p:nvPr/>
        </p:nvPicPr>
        <p:blipFill>
          <a:blip r:embed="rId6"/>
          <a:stretch>
            <a:fillRect/>
          </a:stretch>
        </p:blipFill>
        <p:spPr>
          <a:xfrm>
            <a:off x="7010400" y="1207423"/>
            <a:ext cx="2438400" cy="2571750"/>
          </a:xfrm>
          <a:prstGeom prst="rect">
            <a:avLst/>
          </a:prstGeom>
        </p:spPr>
      </p:pic>
      <p:pic>
        <p:nvPicPr>
          <p:cNvPr id="14" name="Picture 13">
            <a:extLst>
              <a:ext uri="{FF2B5EF4-FFF2-40B4-BE49-F238E27FC236}">
                <a16:creationId xmlns:a16="http://schemas.microsoft.com/office/drawing/2014/main" id="{926E8B61-5AC7-44EE-9E57-2D31296EAB51}"/>
              </a:ext>
            </a:extLst>
          </p:cNvPr>
          <p:cNvPicPr>
            <a:picLocks noChangeAspect="1"/>
          </p:cNvPicPr>
          <p:nvPr/>
        </p:nvPicPr>
        <p:blipFill>
          <a:blip r:embed="rId7"/>
          <a:stretch>
            <a:fillRect/>
          </a:stretch>
        </p:blipFill>
        <p:spPr>
          <a:xfrm>
            <a:off x="9280602" y="1344062"/>
            <a:ext cx="2885995" cy="2352675"/>
          </a:xfrm>
          <a:prstGeom prst="rect">
            <a:avLst/>
          </a:prstGeom>
        </p:spPr>
      </p:pic>
      <p:pic>
        <p:nvPicPr>
          <p:cNvPr id="15" name="Picture 14">
            <a:extLst>
              <a:ext uri="{FF2B5EF4-FFF2-40B4-BE49-F238E27FC236}">
                <a16:creationId xmlns:a16="http://schemas.microsoft.com/office/drawing/2014/main" id="{2968AC30-A046-457A-8800-27AD24224ED9}"/>
              </a:ext>
            </a:extLst>
          </p:cNvPr>
          <p:cNvPicPr>
            <a:picLocks noChangeAspect="1"/>
          </p:cNvPicPr>
          <p:nvPr/>
        </p:nvPicPr>
        <p:blipFill>
          <a:blip r:embed="rId8"/>
          <a:stretch>
            <a:fillRect/>
          </a:stretch>
        </p:blipFill>
        <p:spPr>
          <a:xfrm>
            <a:off x="-18143" y="4027405"/>
            <a:ext cx="12192000" cy="2319717"/>
          </a:xfrm>
          <a:prstGeom prst="rect">
            <a:avLst/>
          </a:prstGeom>
        </p:spPr>
      </p:pic>
      <p:pic>
        <p:nvPicPr>
          <p:cNvPr id="16" name="Picture 15">
            <a:extLst>
              <a:ext uri="{FF2B5EF4-FFF2-40B4-BE49-F238E27FC236}">
                <a16:creationId xmlns:a16="http://schemas.microsoft.com/office/drawing/2014/main" id="{9A67402D-F7D2-4655-A3CD-1D9DBDB7E2D1}"/>
              </a:ext>
            </a:extLst>
          </p:cNvPr>
          <p:cNvPicPr>
            <a:picLocks noChangeAspect="1"/>
          </p:cNvPicPr>
          <p:nvPr/>
        </p:nvPicPr>
        <p:blipFill>
          <a:blip r:embed="rId9"/>
          <a:stretch>
            <a:fillRect/>
          </a:stretch>
        </p:blipFill>
        <p:spPr>
          <a:xfrm>
            <a:off x="141188" y="142109"/>
            <a:ext cx="1091867" cy="1114302"/>
          </a:xfrm>
          <a:prstGeom prst="rect">
            <a:avLst/>
          </a:prstGeom>
        </p:spPr>
      </p:pic>
    </p:spTree>
    <p:extLst>
      <p:ext uri="{BB962C8B-B14F-4D97-AF65-F5344CB8AC3E}">
        <p14:creationId xmlns:p14="http://schemas.microsoft.com/office/powerpoint/2010/main" val="316338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333" y="57152"/>
            <a:ext cx="11125236" cy="1104900"/>
          </a:xfrm>
        </p:spPr>
        <p:txBody>
          <a:bodyPr/>
          <a:lstStyle/>
          <a:p>
            <a:r>
              <a:rPr lang="en-US" dirty="0"/>
              <a:t>Data Preparation</a:t>
            </a:r>
            <a:endParaRPr lang="en-GB" dirty="0"/>
          </a:p>
        </p:txBody>
      </p:sp>
      <p:pic>
        <p:nvPicPr>
          <p:cNvPr id="6" name="Picture 5">
            <a:extLst>
              <a:ext uri="{FF2B5EF4-FFF2-40B4-BE49-F238E27FC236}">
                <a16:creationId xmlns:a16="http://schemas.microsoft.com/office/drawing/2014/main" id="{0A0B3473-5384-4918-9256-5798B19DEF6D}"/>
              </a:ext>
            </a:extLst>
          </p:cNvPr>
          <p:cNvPicPr>
            <a:picLocks noChangeAspect="1"/>
          </p:cNvPicPr>
          <p:nvPr/>
        </p:nvPicPr>
        <p:blipFill>
          <a:blip r:embed="rId2"/>
          <a:stretch>
            <a:fillRect/>
          </a:stretch>
        </p:blipFill>
        <p:spPr>
          <a:xfrm>
            <a:off x="9522958" y="6617043"/>
            <a:ext cx="2541356" cy="236835"/>
          </a:xfrm>
          <a:prstGeom prst="rect">
            <a:avLst/>
          </a:prstGeom>
        </p:spPr>
      </p:pic>
      <p:pic>
        <p:nvPicPr>
          <p:cNvPr id="7" name="Picture 2" descr="Image result for isb logo">
            <a:extLst>
              <a:ext uri="{FF2B5EF4-FFF2-40B4-BE49-F238E27FC236}">
                <a16:creationId xmlns:a16="http://schemas.microsoft.com/office/drawing/2014/main" id="{7306FD59-F74D-4592-8BE7-883AA7CE9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51" y="78258"/>
            <a:ext cx="1448479" cy="6035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4">
            <a:extLst>
              <a:ext uri="{FF2B5EF4-FFF2-40B4-BE49-F238E27FC236}">
                <a16:creationId xmlns:a16="http://schemas.microsoft.com/office/drawing/2014/main" id="{B8EBCFC5-771E-4F42-954D-0043370F8C23}"/>
              </a:ext>
            </a:extLst>
          </p:cNvPr>
          <p:cNvSpPr txBox="1">
            <a:spLocks/>
          </p:cNvSpPr>
          <p:nvPr/>
        </p:nvSpPr>
        <p:spPr>
          <a:xfrm>
            <a:off x="350459" y="2071696"/>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000" dirty="0"/>
          </a:p>
        </p:txBody>
      </p:sp>
      <p:sp>
        <p:nvSpPr>
          <p:cNvPr id="10" name="Text Placeholder 5">
            <a:extLst>
              <a:ext uri="{FF2B5EF4-FFF2-40B4-BE49-F238E27FC236}">
                <a16:creationId xmlns:a16="http://schemas.microsoft.com/office/drawing/2014/main" id="{197FC26C-CD6D-48BB-8DAD-E320FA314BEF}"/>
              </a:ext>
            </a:extLst>
          </p:cNvPr>
          <p:cNvSpPr txBox="1">
            <a:spLocks/>
          </p:cNvSpPr>
          <p:nvPr/>
        </p:nvSpPr>
        <p:spPr>
          <a:xfrm>
            <a:off x="492000" y="1364846"/>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Data types:</a:t>
            </a:r>
          </a:p>
        </p:txBody>
      </p:sp>
      <p:sp>
        <p:nvSpPr>
          <p:cNvPr id="8" name="Text Placeholder 4">
            <a:extLst>
              <a:ext uri="{FF2B5EF4-FFF2-40B4-BE49-F238E27FC236}">
                <a16:creationId xmlns:a16="http://schemas.microsoft.com/office/drawing/2014/main" id="{A22D4BD7-E79E-43AF-9AF8-7789036414E7}"/>
              </a:ext>
            </a:extLst>
          </p:cNvPr>
          <p:cNvSpPr txBox="1">
            <a:spLocks/>
          </p:cNvSpPr>
          <p:nvPr/>
        </p:nvSpPr>
        <p:spPr>
          <a:xfrm>
            <a:off x="498927" y="1861975"/>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Numerical</a:t>
            </a:r>
          </a:p>
          <a:p>
            <a:pPr lvl="1"/>
            <a:r>
              <a:rPr lang="en-US" sz="2000" dirty="0"/>
              <a:t>Categorical</a:t>
            </a:r>
          </a:p>
          <a:p>
            <a:pPr lvl="1"/>
            <a:r>
              <a:rPr lang="en-US" sz="2000" dirty="0"/>
              <a:t>Objects</a:t>
            </a:r>
          </a:p>
        </p:txBody>
      </p:sp>
      <p:sp>
        <p:nvSpPr>
          <p:cNvPr id="11" name="Text Placeholder 5">
            <a:extLst>
              <a:ext uri="{FF2B5EF4-FFF2-40B4-BE49-F238E27FC236}">
                <a16:creationId xmlns:a16="http://schemas.microsoft.com/office/drawing/2014/main" id="{934E5DEA-430E-4F21-93CF-57117FDD157A}"/>
              </a:ext>
            </a:extLst>
          </p:cNvPr>
          <p:cNvSpPr txBox="1">
            <a:spLocks/>
          </p:cNvSpPr>
          <p:nvPr/>
        </p:nvSpPr>
        <p:spPr>
          <a:xfrm>
            <a:off x="498927" y="2998433"/>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Data </a:t>
            </a:r>
            <a:r>
              <a:rPr lang="en-US" dirty="0">
                <a:solidFill>
                  <a:schemeClr val="accent2"/>
                </a:solidFill>
              </a:rPr>
              <a:t>Cleaning:</a:t>
            </a:r>
            <a:endParaRPr lang="en-GB" dirty="0">
              <a:solidFill>
                <a:schemeClr val="accent2"/>
              </a:solidFill>
            </a:endParaRPr>
          </a:p>
        </p:txBody>
      </p:sp>
      <p:sp>
        <p:nvSpPr>
          <p:cNvPr id="12" name="Text Placeholder 4">
            <a:extLst>
              <a:ext uri="{FF2B5EF4-FFF2-40B4-BE49-F238E27FC236}">
                <a16:creationId xmlns:a16="http://schemas.microsoft.com/office/drawing/2014/main" id="{2790A1C1-AF95-46E9-A210-63D1D3EAD7B9}"/>
              </a:ext>
            </a:extLst>
          </p:cNvPr>
          <p:cNvSpPr txBox="1">
            <a:spLocks/>
          </p:cNvSpPr>
          <p:nvPr/>
        </p:nvSpPr>
        <p:spPr>
          <a:xfrm>
            <a:off x="498927" y="3546085"/>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Dropping columns with more missing values rather than imputing</a:t>
            </a:r>
          </a:p>
          <a:p>
            <a:pPr lvl="1"/>
            <a:r>
              <a:rPr lang="en-US" sz="2000" dirty="0"/>
              <a:t>Dropping duplicate rows based on unique patient Id reduced 30% of data</a:t>
            </a:r>
          </a:p>
        </p:txBody>
      </p:sp>
      <p:sp>
        <p:nvSpPr>
          <p:cNvPr id="13" name="Text Placeholder 5">
            <a:extLst>
              <a:ext uri="{FF2B5EF4-FFF2-40B4-BE49-F238E27FC236}">
                <a16:creationId xmlns:a16="http://schemas.microsoft.com/office/drawing/2014/main" id="{F580750A-5F1A-48B2-88BE-974ABB93CBCC}"/>
              </a:ext>
            </a:extLst>
          </p:cNvPr>
          <p:cNvSpPr txBox="1">
            <a:spLocks/>
          </p:cNvSpPr>
          <p:nvPr/>
        </p:nvSpPr>
        <p:spPr>
          <a:xfrm>
            <a:off x="609600" y="4428877"/>
            <a:ext cx="11700000" cy="5040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2"/>
                </a:solidFill>
              </a:rPr>
              <a:t>Data </a:t>
            </a:r>
            <a:r>
              <a:rPr lang="en-US" dirty="0">
                <a:solidFill>
                  <a:schemeClr val="accent2"/>
                </a:solidFill>
              </a:rPr>
              <a:t>Cleaning:</a:t>
            </a:r>
            <a:endParaRPr lang="en-GB" dirty="0">
              <a:solidFill>
                <a:schemeClr val="accent2"/>
              </a:solidFill>
            </a:endParaRPr>
          </a:p>
        </p:txBody>
      </p:sp>
      <p:sp>
        <p:nvSpPr>
          <p:cNvPr id="14" name="Text Placeholder 4">
            <a:extLst>
              <a:ext uri="{FF2B5EF4-FFF2-40B4-BE49-F238E27FC236}">
                <a16:creationId xmlns:a16="http://schemas.microsoft.com/office/drawing/2014/main" id="{F0D795FB-DE8A-4820-9F04-FFE3E7C259AD}"/>
              </a:ext>
            </a:extLst>
          </p:cNvPr>
          <p:cNvSpPr txBox="1">
            <a:spLocks/>
          </p:cNvSpPr>
          <p:nvPr/>
        </p:nvSpPr>
        <p:spPr>
          <a:xfrm>
            <a:off x="519709" y="5020212"/>
            <a:ext cx="11700000" cy="94588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Standardizing &amp; Log transform on numeric data </a:t>
            </a:r>
          </a:p>
          <a:p>
            <a:pPr lvl="1"/>
            <a:r>
              <a:rPr lang="en-US" sz="2000" dirty="0"/>
              <a:t>Mapping AIC codes with their corresponding diseases</a:t>
            </a:r>
          </a:p>
          <a:p>
            <a:pPr lvl="1"/>
            <a:r>
              <a:rPr lang="en-US" sz="2000" dirty="0"/>
              <a:t>Transforming categorical to binary columns</a:t>
            </a:r>
          </a:p>
        </p:txBody>
      </p:sp>
    </p:spTree>
    <p:extLst>
      <p:ext uri="{BB962C8B-B14F-4D97-AF65-F5344CB8AC3E}">
        <p14:creationId xmlns:p14="http://schemas.microsoft.com/office/powerpoint/2010/main" val="320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020A76D-2C97-4827-9546-49322101649C}"/>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new_branding_ppt-template_1132017</Template>
  <TotalTime>340</TotalTime>
  <Words>592</Words>
  <Application>Microsoft Office PowerPoint</Application>
  <PresentationFormat>Widescreen</PresentationFormat>
  <Paragraphs>110</Paragraphs>
  <Slides>12</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8" baseType="lpstr">
      <vt:lpstr>Arial</vt:lpstr>
      <vt:lpstr>Verdana</vt:lpstr>
      <vt:lpstr>Wingdings</vt:lpstr>
      <vt:lpstr>Capgemini Master</vt:lpstr>
      <vt:lpstr>Section break</vt:lpstr>
      <vt:lpstr>think-cell Slide</vt:lpstr>
      <vt:lpstr>PowerPoint Presentation</vt:lpstr>
      <vt:lpstr>Executive Summary (Abstract)</vt:lpstr>
      <vt:lpstr>Executive Summary (Abstract) cont..</vt:lpstr>
      <vt:lpstr>Business Problem</vt:lpstr>
      <vt:lpstr>        Data Requirement &amp; Collection</vt:lpstr>
      <vt:lpstr>       Process Steps</vt:lpstr>
      <vt:lpstr>          Data Understanding (EDA Using Qlik sense)</vt:lpstr>
      <vt:lpstr>          Data Understanding (EDA Using Qlik sense)</vt:lpstr>
      <vt:lpstr>Data Preparation</vt:lpstr>
      <vt:lpstr>                      Modeling Techniques used  &amp; Evaluation</vt:lpstr>
      <vt:lpstr>Business Recommendation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Satwick bodduna</dc:creator>
  <cp:lastModifiedBy>vvs kushwanth reddy</cp:lastModifiedBy>
  <cp:revision>15</cp:revision>
  <dcterms:created xsi:type="dcterms:W3CDTF">2019-05-14T14:10:18Z</dcterms:created>
  <dcterms:modified xsi:type="dcterms:W3CDTF">2019-05-17T05:41:07Z</dcterms:modified>
</cp:coreProperties>
</file>