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141dd501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141dd501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4141dd50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4141dd50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141dd501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141dd501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4141dd501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4141dd501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141dd501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141dd501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141dd501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141dd501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141dd50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141dd50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141dd501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141dd501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141dd501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141dd501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satwik-060/Crime-News-Event-Extrac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Event Extraction From Crime News Article Headlines</a:t>
            </a:r>
            <a:endParaRPr sz="34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Perisetla Sri Satwik   IIT2020060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Event Extraction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is a process of identifying and categorizing events described in the given text.</a:t>
            </a:r>
            <a:br>
              <a:rPr lang="en"/>
            </a:br>
            <a:endParaRPr/>
          </a:p>
          <a:p>
            <a:pPr indent="-342900" lvl="0" marL="457200" rtl="0" algn="l">
              <a:spcBef>
                <a:spcPts val="0"/>
              </a:spcBef>
              <a:spcAft>
                <a:spcPts val="0"/>
              </a:spcAft>
              <a:buSzPts val="1800"/>
              <a:buChar char="●"/>
            </a:pPr>
            <a:r>
              <a:rPr lang="en"/>
              <a:t>Several techniques have been proposed for event extraction, including rule-based methods, machine learning-based methods, and clustering techniques</a:t>
            </a:r>
            <a:br>
              <a:rPr lang="en"/>
            </a:br>
            <a:endParaRPr/>
          </a:p>
          <a:p>
            <a:pPr indent="-342900" lvl="0" marL="457200" rtl="0" algn="l">
              <a:spcBef>
                <a:spcPts val="0"/>
              </a:spcBef>
              <a:spcAft>
                <a:spcPts val="0"/>
              </a:spcAft>
              <a:buSzPts val="1800"/>
              <a:buChar char="●"/>
            </a:pPr>
            <a:r>
              <a:rPr lang="en"/>
              <a:t>We focus on event extraction from crime news articles headlines using DBSCAN clustering technique.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collection : I have collected the data from news-api. It is a web service that provides access to news articles from various sources. It allows us to retrieve news articles from different categories such as technology, sports, crime etc.. I have requested the crime data from it and stored it in a csv file.</a:t>
            </a:r>
            <a:endParaRPr/>
          </a:p>
          <a:p>
            <a:pPr indent="-342900" lvl="0" marL="457200" rtl="0" algn="l">
              <a:spcBef>
                <a:spcPts val="0"/>
              </a:spcBef>
              <a:spcAft>
                <a:spcPts val="0"/>
              </a:spcAft>
              <a:buSzPts val="1800"/>
              <a:buChar char="●"/>
            </a:pPr>
            <a:r>
              <a:rPr lang="en"/>
              <a:t>Text Cleaning : Stop word removal, puncuations and special characters removal	</a:t>
            </a:r>
            <a:endParaRPr/>
          </a:p>
          <a:p>
            <a:pPr indent="-342900" lvl="0" marL="457200" rtl="0" algn="l">
              <a:spcBef>
                <a:spcPts val="0"/>
              </a:spcBef>
              <a:spcAft>
                <a:spcPts val="0"/>
              </a:spcAft>
              <a:buSzPts val="1800"/>
              <a:buChar char="●"/>
            </a:pPr>
            <a:r>
              <a:rPr lang="en"/>
              <a:t>Tokenization and Lemmatization</a:t>
            </a:r>
            <a:endParaRPr/>
          </a:p>
          <a:p>
            <a:pPr indent="-342900" lvl="0" marL="457200" rtl="0" algn="l">
              <a:spcBef>
                <a:spcPts val="0"/>
              </a:spcBef>
              <a:spcAft>
                <a:spcPts val="0"/>
              </a:spcAft>
              <a:buSzPts val="1800"/>
              <a:buChar char="●"/>
            </a:pPr>
            <a:r>
              <a:rPr lang="en"/>
              <a:t>Word Embeddings using Spacy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DBSCAN</a:t>
            </a:r>
            <a:endParaRPr/>
          </a:p>
        </p:txBody>
      </p:sp>
      <p:sp>
        <p:nvSpPr>
          <p:cNvPr id="82" name="Google Shape;82;p16"/>
          <p:cNvSpPr txBox="1"/>
          <p:nvPr>
            <p:ph idx="1" type="body"/>
          </p:nvPr>
        </p:nvSpPr>
        <p:spPr>
          <a:xfrm>
            <a:off x="387900" y="1256699"/>
            <a:ext cx="8368200" cy="3078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DBSCAN stands for Density-Based Spatial Clustering of Applications with Noise. It is a clustering algorithm that groups together data points that are closely packed together and separates out points that are in low-density regions as noise.</a:t>
            </a:r>
            <a:br>
              <a:rPr lang="en" sz="1500"/>
            </a:br>
            <a:endParaRPr sz="1500"/>
          </a:p>
          <a:p>
            <a:pPr indent="-323850" lvl="0" marL="457200" rtl="0" algn="l">
              <a:spcBef>
                <a:spcPts val="0"/>
              </a:spcBef>
              <a:spcAft>
                <a:spcPts val="0"/>
              </a:spcAft>
              <a:buSzPts val="1500"/>
              <a:buChar char="●"/>
            </a:pPr>
            <a:r>
              <a:rPr lang="en" sz="1500"/>
              <a:t>The algorithm works by first identifying a "core" point and then expanding the cluster by adding neighboring points that are within a specified distance and density threshold. This process continues until all reachable points have been added to the cluster.</a:t>
            </a:r>
            <a:br>
              <a:rPr lang="en" sz="1500"/>
            </a:br>
            <a:endParaRPr sz="1500"/>
          </a:p>
          <a:p>
            <a:pPr indent="-323850" lvl="0" marL="457200" rtl="0" algn="l">
              <a:spcBef>
                <a:spcPts val="0"/>
              </a:spcBef>
              <a:spcAft>
                <a:spcPts val="0"/>
              </a:spcAft>
              <a:buSzPts val="1500"/>
              <a:buChar char="●"/>
            </a:pPr>
            <a:r>
              <a:rPr lang="en" sz="1500"/>
              <a:t>One of the key advantages of DBSCAN is its ability to handle clusters of arbitrary shapes and sizes, unlike traditional clustering algorithms such as k-means, which assumes that clusters are spherical and have a uniform density. DBSCAN is also less sensitive to the choice of initial parameters, making it easier to use in practice.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subTitle"/>
          </p:nvPr>
        </p:nvSpPr>
        <p:spPr>
          <a:xfrm>
            <a:off x="381325" y="3882301"/>
            <a:ext cx="40392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No of clusters vs epsilon</a:t>
            </a:r>
            <a:endParaRPr sz="1400"/>
          </a:p>
        </p:txBody>
      </p:sp>
      <p:sp>
        <p:nvSpPr>
          <p:cNvPr id="88" name="Google Shape;88;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If we see here as the epsilon value increases the number of clusters are getting very low. Since we want to end up with very similar sentences in the same cluster, the target should be a value that returns a higher number of classes. For that reason I have taken the eps value of 0.1.</a:t>
            </a:r>
            <a:endParaRPr/>
          </a:p>
        </p:txBody>
      </p:sp>
      <p:pic>
        <p:nvPicPr>
          <p:cNvPr id="89" name="Google Shape;89;p17"/>
          <p:cNvPicPr preferRelativeResize="0"/>
          <p:nvPr/>
        </p:nvPicPr>
        <p:blipFill>
          <a:blip r:embed="rId3">
            <a:alphaModFix/>
          </a:blip>
          <a:stretch>
            <a:fillRect/>
          </a:stretch>
        </p:blipFill>
        <p:spPr>
          <a:xfrm>
            <a:off x="155675" y="864875"/>
            <a:ext cx="4264850" cy="293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781800" y="4161450"/>
            <a:ext cx="7799400" cy="75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Above is a picture of how clusters are produced. A total of 25 clusters are produced for eps = 0.1</a:t>
            </a:r>
            <a:endParaRPr/>
          </a:p>
          <a:p>
            <a:pPr indent="0" lvl="0" marL="0" rtl="0" algn="ctr">
              <a:spcBef>
                <a:spcPts val="1600"/>
              </a:spcBef>
              <a:spcAft>
                <a:spcPts val="1600"/>
              </a:spcAft>
              <a:buNone/>
            </a:pPr>
            <a:r>
              <a:t/>
            </a:r>
            <a:endParaRPr/>
          </a:p>
        </p:txBody>
      </p:sp>
      <p:pic>
        <p:nvPicPr>
          <p:cNvPr id="95" name="Google Shape;95;p18"/>
          <p:cNvPicPr preferRelativeResize="0"/>
          <p:nvPr/>
        </p:nvPicPr>
        <p:blipFill>
          <a:blip r:embed="rId3">
            <a:alphaModFix/>
          </a:blip>
          <a:stretch>
            <a:fillRect/>
          </a:stretch>
        </p:blipFill>
        <p:spPr>
          <a:xfrm>
            <a:off x="2523975" y="193123"/>
            <a:ext cx="4096050" cy="384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and tools used</a:t>
            </a:r>
            <a:endParaRPr/>
          </a:p>
        </p:txBody>
      </p:sp>
      <p:sp>
        <p:nvSpPr>
          <p:cNvPr id="101" name="Google Shape;101;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Used News-api to get news articles from last 15 days and stored them in a dataframe. </a:t>
            </a:r>
            <a:endParaRPr/>
          </a:p>
          <a:p>
            <a:pPr indent="-342900" lvl="0" marL="457200" rtl="0" algn="l">
              <a:spcBef>
                <a:spcPts val="0"/>
              </a:spcBef>
              <a:spcAft>
                <a:spcPts val="0"/>
              </a:spcAft>
              <a:buSzPts val="1800"/>
              <a:buChar char="●"/>
            </a:pPr>
            <a:r>
              <a:rPr lang="en"/>
              <a:t>Tools Used : </a:t>
            </a:r>
            <a:endParaRPr/>
          </a:p>
          <a:p>
            <a:pPr indent="-317500" lvl="1" marL="914400" rtl="0" algn="l">
              <a:spcBef>
                <a:spcPts val="0"/>
              </a:spcBef>
              <a:spcAft>
                <a:spcPts val="0"/>
              </a:spcAft>
              <a:buSzPts val="1400"/>
              <a:buChar char="○"/>
            </a:pPr>
            <a:r>
              <a:rPr lang="en"/>
              <a:t>Python</a:t>
            </a:r>
            <a:endParaRPr/>
          </a:p>
          <a:p>
            <a:pPr indent="-317500" lvl="1" marL="914400" rtl="0" algn="l">
              <a:spcBef>
                <a:spcPts val="0"/>
              </a:spcBef>
              <a:spcAft>
                <a:spcPts val="0"/>
              </a:spcAft>
              <a:buSzPts val="1400"/>
              <a:buChar char="○"/>
            </a:pPr>
            <a:r>
              <a:rPr lang="en"/>
              <a:t>Numpy</a:t>
            </a:r>
            <a:endParaRPr/>
          </a:p>
          <a:p>
            <a:pPr indent="-317500" lvl="1" marL="914400" rtl="0" algn="l">
              <a:spcBef>
                <a:spcPts val="0"/>
              </a:spcBef>
              <a:spcAft>
                <a:spcPts val="0"/>
              </a:spcAft>
              <a:buSzPts val="1400"/>
              <a:buChar char="○"/>
            </a:pPr>
            <a:r>
              <a:rPr lang="en"/>
              <a:t>Pandas</a:t>
            </a:r>
            <a:endParaRPr/>
          </a:p>
          <a:p>
            <a:pPr indent="-317500" lvl="1" marL="914400" rtl="0" algn="l">
              <a:spcBef>
                <a:spcPts val="0"/>
              </a:spcBef>
              <a:spcAft>
                <a:spcPts val="0"/>
              </a:spcAft>
              <a:buSzPts val="1400"/>
              <a:buChar char="○"/>
            </a:pPr>
            <a:r>
              <a:rPr lang="en"/>
              <a:t>Matplotlib</a:t>
            </a:r>
            <a:endParaRPr/>
          </a:p>
          <a:p>
            <a:pPr indent="-317500" lvl="1" marL="914400" rtl="0" algn="l">
              <a:spcBef>
                <a:spcPts val="0"/>
              </a:spcBef>
              <a:spcAft>
                <a:spcPts val="0"/>
              </a:spcAft>
              <a:buSzPts val="1400"/>
              <a:buChar char="○"/>
            </a:pPr>
            <a:r>
              <a:rPr lang="en"/>
              <a:t>Spacy</a:t>
            </a:r>
            <a:endParaRPr/>
          </a:p>
          <a:p>
            <a:pPr indent="-317500" lvl="1" marL="914400" rtl="0" algn="l">
              <a:spcBef>
                <a:spcPts val="0"/>
              </a:spcBef>
              <a:spcAft>
                <a:spcPts val="0"/>
              </a:spcAft>
              <a:buSzPts val="1400"/>
              <a:buChar char="○"/>
            </a:pPr>
            <a:r>
              <a:rPr lang="en"/>
              <a:t>Nltk</a:t>
            </a:r>
            <a:endParaRPr/>
          </a:p>
          <a:p>
            <a:pPr indent="-317500" lvl="1" marL="914400" rtl="0" algn="l">
              <a:spcBef>
                <a:spcPts val="0"/>
              </a:spcBef>
              <a:spcAft>
                <a:spcPts val="0"/>
              </a:spcAft>
              <a:buSzPts val="1400"/>
              <a:buChar char="○"/>
            </a:pPr>
            <a:r>
              <a:rPr lang="en"/>
              <a:t>News-api</a:t>
            </a:r>
            <a:endParaRPr/>
          </a:p>
          <a:p>
            <a:pPr indent="-317500" lvl="1" marL="914400" rtl="0" algn="l">
              <a:spcBef>
                <a:spcPts val="0"/>
              </a:spcBef>
              <a:spcAft>
                <a:spcPts val="0"/>
              </a:spcAft>
              <a:buSzPts val="1400"/>
              <a:buChar char="○"/>
            </a:pPr>
            <a:r>
              <a:rPr lang="en"/>
              <a:t>Sklearn</a:t>
            </a:r>
            <a:endParaRPr/>
          </a:p>
          <a:p>
            <a:pPr indent="-342900" lvl="0" marL="457200" rtl="0" algn="l">
              <a:spcBef>
                <a:spcPts val="0"/>
              </a:spcBef>
              <a:spcAft>
                <a:spcPts val="0"/>
              </a:spcAft>
              <a:buSzPts val="1800"/>
              <a:buChar char="●"/>
            </a:pPr>
            <a:r>
              <a:rPr lang="en"/>
              <a:t>Github Link : [</a:t>
            </a:r>
            <a:r>
              <a:rPr lang="en" u="sng">
                <a:solidFill>
                  <a:schemeClr val="hlink"/>
                </a:solidFill>
                <a:hlinkClick r:id="rId3"/>
              </a:rPr>
              <a:t>https://github.com/satwik-060/Crime-News-Event-Extraction</a:t>
            </a: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107" name="Google Shape;107;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have implemented event extraction from crime news article headlines which are scraped from API. </a:t>
            </a:r>
            <a:endParaRPr/>
          </a:p>
          <a:p>
            <a:pPr indent="0" lvl="0" marL="0" rtl="0" algn="l">
              <a:spcBef>
                <a:spcPts val="1600"/>
              </a:spcBef>
              <a:spcAft>
                <a:spcPts val="0"/>
              </a:spcAft>
              <a:buNone/>
            </a:pPr>
            <a:r>
              <a:rPr lang="en"/>
              <a:t>Then preprocess it performing cleaning data , tokenization and lemmatization and convert them into word embeddings.</a:t>
            </a:r>
            <a:endParaRPr/>
          </a:p>
          <a:p>
            <a:pPr indent="0" lvl="0" marL="0" rtl="0" algn="l">
              <a:spcBef>
                <a:spcPts val="1600"/>
              </a:spcBef>
              <a:spcAft>
                <a:spcPts val="1600"/>
              </a:spcAft>
              <a:buNone/>
            </a:pPr>
            <a:r>
              <a:rPr lang="en"/>
              <a:t>Use a clustering algorithm (DBSCAN) to cluster the most similar news articles based on the </a:t>
            </a:r>
            <a:r>
              <a:rPr lang="en"/>
              <a:t>information</a:t>
            </a:r>
            <a:r>
              <a:rPr lang="en"/>
              <a:t> extracted from the text.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113" name="Google Shape;113;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[1] Rexy Arulanandam , Bastin Tony Roy Savarimuthu , Maryam A. Purvis. Extracting Crime Information from Online Newspaper Articles</a:t>
            </a:r>
            <a:endParaRPr sz="1600"/>
          </a:p>
          <a:p>
            <a:pPr indent="0" lvl="0" marL="0" rtl="0" algn="l">
              <a:spcBef>
                <a:spcPts val="1600"/>
              </a:spcBef>
              <a:spcAft>
                <a:spcPts val="0"/>
              </a:spcAft>
              <a:buNone/>
            </a:pPr>
            <a:r>
              <a:rPr lang="en" sz="1600"/>
              <a:t>[2] Rollo, Federica &amp; Po, Laura &amp; Bonisoli, Giovanni. (2022). Online News Event Extraction for Crime Analysis. </a:t>
            </a:r>
            <a:endParaRPr sz="1600"/>
          </a:p>
          <a:p>
            <a:pPr indent="0" lvl="0" marL="0" rtl="0" algn="l">
              <a:spcBef>
                <a:spcPts val="1600"/>
              </a:spcBef>
              <a:spcAft>
                <a:spcPts val="0"/>
              </a:spcAft>
              <a:buNone/>
            </a:pPr>
            <a:r>
              <a:rPr lang="en" sz="1600"/>
              <a:t>[3] Q. Li, Q. Zhang, J. Yao and Y. Zhang, "Event Extraction for Criminal Legal Text," 2020 IEEE International Conference on Knowledge Graph (ICKG), Nanjing, China, 2020, pp. 573-580, doi: 10.1109/ICBK50248.2020.00086.</a:t>
            </a:r>
            <a:endParaRPr sz="1600"/>
          </a:p>
          <a:p>
            <a:pPr indent="0" lvl="0" marL="0" rtl="0" algn="l">
              <a:spcBef>
                <a:spcPts val="1600"/>
              </a:spcBef>
              <a:spcAft>
                <a:spcPts val="0"/>
              </a:spcAft>
              <a:buNone/>
            </a:pPr>
            <a:r>
              <a:rPr lang="en" sz="1600"/>
              <a:t>[4]https://towardsdatascience.com/natural-language-processing-event-extraction-f20d634661d3</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