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uce Bold" charset="1" panose="000008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Open Sauce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47759" y="3749017"/>
            <a:ext cx="3240241" cy="6504134"/>
          </a:xfrm>
          <a:custGeom>
            <a:avLst/>
            <a:gdLst/>
            <a:ahLst/>
            <a:cxnLst/>
            <a:rect r="r" b="b" t="t" l="l"/>
            <a:pathLst>
              <a:path h="6504134" w="3240241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32403" y="-1448305"/>
            <a:ext cx="5255597" cy="13183610"/>
            <a:chOff x="0" y="0"/>
            <a:chExt cx="1384190" cy="34722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4190" cy="3472226"/>
            </a:xfrm>
            <a:custGeom>
              <a:avLst/>
              <a:gdLst/>
              <a:ahLst/>
              <a:cxnLst/>
              <a:rect r="r" b="b" t="t" l="l"/>
              <a:pathLst>
                <a:path h="3472226" w="138419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432880" y="1526000"/>
            <a:ext cx="7234999" cy="7234999"/>
          </a:xfrm>
          <a:custGeom>
            <a:avLst/>
            <a:gdLst/>
            <a:ahLst/>
            <a:cxnLst/>
            <a:rect r="r" b="b" t="t" l="l"/>
            <a:pathLst>
              <a:path h="7234999" w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051108" y="1028700"/>
            <a:ext cx="78988" cy="3562352"/>
            <a:chOff x="0" y="0"/>
            <a:chExt cx="20803" cy="9382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803" cy="938233"/>
            </a:xfrm>
            <a:custGeom>
              <a:avLst/>
              <a:gdLst/>
              <a:ahLst/>
              <a:cxnLst/>
              <a:rect r="r" b="b" t="t" l="l"/>
              <a:pathLst>
                <a:path h="938233" w="2080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933656" y="2026777"/>
            <a:ext cx="6233447" cy="6233447"/>
          </a:xfrm>
          <a:custGeom>
            <a:avLst/>
            <a:gdLst/>
            <a:ahLst/>
            <a:cxnLst/>
            <a:rect r="r" b="b" t="t" l="l"/>
            <a:pathLst>
              <a:path h="6233447" w="6233447">
                <a:moveTo>
                  <a:pt x="0" y="0"/>
                </a:moveTo>
                <a:lnTo>
                  <a:pt x="6233447" y="0"/>
                </a:lnTo>
                <a:lnTo>
                  <a:pt x="6233447" y="6233446"/>
                </a:lnTo>
                <a:lnTo>
                  <a:pt x="0" y="62334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9473" y="933450"/>
            <a:ext cx="7444030" cy="464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9"/>
              </a:lnSpc>
            </a:pPr>
            <a:r>
              <a:rPr lang="en-US" sz="5271" spc="-105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Battery Store Success Engine:</a:t>
            </a:r>
          </a:p>
          <a:p>
            <a:pPr algn="l">
              <a:lnSpc>
                <a:spcPts val="7379"/>
              </a:lnSpc>
            </a:pPr>
            <a:r>
              <a:rPr lang="en-US" sz="5271" spc="-105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Analytics and Insights for Retail Growth</a:t>
            </a:r>
          </a:p>
          <a:p>
            <a:pPr algn="l">
              <a:lnSpc>
                <a:spcPts val="73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453972"/>
            <a:ext cx="7974803" cy="76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9"/>
              </a:lnSpc>
            </a:pPr>
            <a:r>
              <a:rPr lang="en-US" sz="4449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 : - SATWIK GUPTA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4336" y="7131576"/>
            <a:ext cx="9048544" cy="756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6"/>
              </a:lnSpc>
            </a:pPr>
            <a:r>
              <a:rPr lang="en-US" sz="4404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ROLL NUMBER : - 23f2005647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59473" y="5489755"/>
            <a:ext cx="6290020" cy="76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6"/>
              </a:lnSpc>
            </a:pPr>
            <a:r>
              <a:rPr lang="en-US" sz="446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Presentation By -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848"/>
            <a:ext cx="18288000" cy="10251030"/>
            <a:chOff x="0" y="0"/>
            <a:chExt cx="4816593" cy="2699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699860"/>
            </a:xfrm>
            <a:custGeom>
              <a:avLst/>
              <a:gdLst/>
              <a:ahLst/>
              <a:cxnLst/>
              <a:rect r="r" b="b" t="t" l="l"/>
              <a:pathLst>
                <a:path h="269986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860"/>
                  </a:lnTo>
                  <a:lnTo>
                    <a:pt x="0" y="2699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47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6180" y="605640"/>
            <a:ext cx="5804516" cy="795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69"/>
              </a:lnSpc>
              <a:spcBef>
                <a:spcPct val="0"/>
              </a:spcBef>
            </a:pPr>
            <a:r>
              <a:rPr lang="en-US" b="true" sz="4692" spc="-93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Recomendations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6180" y="1600007"/>
            <a:ext cx="16291568" cy="671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Focus on consistently stocking Exide products due to their high demand to ensure sales and customer satisfaction.</a:t>
            </a:r>
          </a:p>
          <a:p>
            <a:pPr algn="just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Motorcycle batteries are the top-selling category, suggesting increased stocking and promotional focus could drive further sales.</a:t>
            </a:r>
          </a:p>
          <a:p>
            <a:pPr algn="just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Adjust inventory for seasonal demand to prevent overstocking during low sales.</a:t>
            </a:r>
          </a:p>
          <a:p>
            <a:pPr algn="just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Manage inventory by monitoring items outside the standard deviation to adjust stock and prevent capital being tied up in overstocked, inconsistent-demand products.</a:t>
            </a:r>
          </a:p>
          <a:p>
            <a:pPr algn="just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Focus inventory and marketing efforts on the top four to five high-performing products like Battery Water, Exide Motorcycle Battery, and Exide Inverter Battery, which drive approximately 80% of sales.</a:t>
            </a:r>
          </a:p>
          <a:p>
            <a:pPr algn="just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Prioritize shelf space and marketing for Exide Inverter Batteries, the highest profit-generating category, to optimize stock.</a:t>
            </a:r>
          </a:p>
        </p:txBody>
      </p:sp>
      <p:grpSp>
        <p:nvGrpSpPr>
          <p:cNvPr name="Group 7" id="7"/>
          <p:cNvGrpSpPr/>
          <p:nvPr/>
        </p:nvGrpSpPr>
        <p:grpSpPr>
          <a:xfrm rot="-10800000">
            <a:off x="15498799" y="7452981"/>
            <a:ext cx="5578401" cy="55784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274375">
            <a:off x="-2306985" y="7515499"/>
            <a:ext cx="3299321" cy="4114800"/>
          </a:xfrm>
          <a:custGeom>
            <a:avLst/>
            <a:gdLst/>
            <a:ahLst/>
            <a:cxnLst/>
            <a:rect r="r" b="b" t="t" l="l"/>
            <a:pathLst>
              <a:path h="4114800" w="3299321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94300" y="3675559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-2364371" y="-2474096"/>
            <a:ext cx="5578401" cy="557840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56350" y="3876969"/>
            <a:ext cx="1010697" cy="10106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56034" y="3348832"/>
            <a:ext cx="8575931" cy="3086100"/>
            <a:chOff x="0" y="0"/>
            <a:chExt cx="225868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8682" cy="812800"/>
            </a:xfrm>
            <a:custGeom>
              <a:avLst/>
              <a:gdLst/>
              <a:ahLst/>
              <a:cxnLst/>
              <a:rect r="r" b="b" t="t" l="l"/>
              <a:pathLst>
                <a:path h="812800" w="2258682">
                  <a:moveTo>
                    <a:pt x="37013" y="0"/>
                  </a:moveTo>
                  <a:lnTo>
                    <a:pt x="2221669" y="0"/>
                  </a:lnTo>
                  <a:cubicBezTo>
                    <a:pt x="2231485" y="0"/>
                    <a:pt x="2240899" y="3900"/>
                    <a:pt x="2247841" y="10841"/>
                  </a:cubicBezTo>
                  <a:cubicBezTo>
                    <a:pt x="2254782" y="17782"/>
                    <a:pt x="2258682" y="27196"/>
                    <a:pt x="2258682" y="37013"/>
                  </a:cubicBezTo>
                  <a:lnTo>
                    <a:pt x="2258682" y="775787"/>
                  </a:lnTo>
                  <a:cubicBezTo>
                    <a:pt x="2258682" y="796229"/>
                    <a:pt x="2242110" y="812800"/>
                    <a:pt x="2221669" y="812800"/>
                  </a:cubicBezTo>
                  <a:lnTo>
                    <a:pt x="37013" y="812800"/>
                  </a:lnTo>
                  <a:cubicBezTo>
                    <a:pt x="27196" y="812800"/>
                    <a:pt x="17782" y="808900"/>
                    <a:pt x="10841" y="801959"/>
                  </a:cubicBezTo>
                  <a:cubicBezTo>
                    <a:pt x="3900" y="795018"/>
                    <a:pt x="0" y="785604"/>
                    <a:pt x="0" y="775787"/>
                  </a:cubicBezTo>
                  <a:lnTo>
                    <a:pt x="0" y="37013"/>
                  </a:lnTo>
                  <a:cubicBezTo>
                    <a:pt x="0" y="27196"/>
                    <a:pt x="3900" y="17782"/>
                    <a:pt x="10841" y="10841"/>
                  </a:cubicBezTo>
                  <a:cubicBezTo>
                    <a:pt x="17782" y="3900"/>
                    <a:pt x="27196" y="0"/>
                    <a:pt x="37013" y="0"/>
                  </a:cubicBezTo>
                  <a:close/>
                </a:path>
              </a:pathLst>
            </a:custGeom>
            <a:solidFill>
              <a:srgbClr val="106861"/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258681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8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352170" y="4003908"/>
            <a:ext cx="7583659" cy="1605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98"/>
              </a:lnSpc>
              <a:spcBef>
                <a:spcPct val="0"/>
              </a:spcBef>
            </a:pPr>
            <a:r>
              <a:rPr lang="en-US" b="true" sz="949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10892" y="0"/>
            <a:ext cx="6648057" cy="10287000"/>
            <a:chOff x="0" y="0"/>
            <a:chExt cx="175092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092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50928">
                  <a:moveTo>
                    <a:pt x="0" y="0"/>
                  </a:moveTo>
                  <a:lnTo>
                    <a:pt x="1750928" y="0"/>
                  </a:lnTo>
                  <a:lnTo>
                    <a:pt x="175092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750928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90963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941748" y="244914"/>
            <a:ext cx="6186345" cy="9337044"/>
          </a:xfrm>
          <a:custGeom>
            <a:avLst/>
            <a:gdLst/>
            <a:ahLst/>
            <a:cxnLst/>
            <a:rect r="r" b="b" t="t" l="l"/>
            <a:pathLst>
              <a:path h="9337044" w="6186345">
                <a:moveTo>
                  <a:pt x="0" y="0"/>
                </a:moveTo>
                <a:lnTo>
                  <a:pt x="6186345" y="0"/>
                </a:lnTo>
                <a:lnTo>
                  <a:pt x="6186345" y="9337044"/>
                </a:lnTo>
                <a:lnTo>
                  <a:pt x="0" y="9337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95" t="0" r="-11189" b="-633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68512" y="1835367"/>
            <a:ext cx="5503378" cy="80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4"/>
              </a:lnSpc>
              <a:spcBef>
                <a:spcPct val="0"/>
              </a:spcBef>
            </a:pPr>
            <a:r>
              <a:rPr lang="en-US" b="true" sz="4746" spc="-94" u="sng">
                <a:solidFill>
                  <a:srgbClr val="035D6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 the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191" y="3511521"/>
            <a:ext cx="993997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spanning 16 weeks</a:t>
            </a:r>
            <a:r>
              <a:rPr lang="en-US" b="true" sz="3399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was collected from "The Pivasa Battery," a shop operating under a B2C model, for the purpose of this project.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project aimed to identify and resolve business challenges faced by the shop owner to improve business operations.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7643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97137" y="7075637"/>
            <a:ext cx="5578401" cy="557840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84175" y="7005833"/>
            <a:ext cx="452472" cy="45247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7929" y="-2533783"/>
            <a:ext cx="5002094" cy="50020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481015" y="459877"/>
            <a:ext cx="7536913" cy="2644811"/>
            <a:chOff x="0" y="0"/>
            <a:chExt cx="1744236" cy="6120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236" cy="612077"/>
            </a:xfrm>
            <a:custGeom>
              <a:avLst/>
              <a:gdLst/>
              <a:ahLst/>
              <a:cxnLst/>
              <a:rect r="r" b="b" t="t" l="l"/>
              <a:pathLst>
                <a:path h="612077" w="1744236">
                  <a:moveTo>
                    <a:pt x="32870" y="0"/>
                  </a:moveTo>
                  <a:lnTo>
                    <a:pt x="1711365" y="0"/>
                  </a:lnTo>
                  <a:cubicBezTo>
                    <a:pt x="1729519" y="0"/>
                    <a:pt x="1744236" y="14717"/>
                    <a:pt x="1744236" y="32870"/>
                  </a:cubicBezTo>
                  <a:lnTo>
                    <a:pt x="1744236" y="579207"/>
                  </a:lnTo>
                  <a:cubicBezTo>
                    <a:pt x="1744236" y="597361"/>
                    <a:pt x="1729519" y="612077"/>
                    <a:pt x="1711365" y="612077"/>
                  </a:cubicBezTo>
                  <a:lnTo>
                    <a:pt x="32870" y="612077"/>
                  </a:lnTo>
                  <a:cubicBezTo>
                    <a:pt x="14717" y="612077"/>
                    <a:pt x="0" y="597361"/>
                    <a:pt x="0" y="579207"/>
                  </a:cubicBezTo>
                  <a:lnTo>
                    <a:pt x="0" y="32870"/>
                  </a:lnTo>
                  <a:cubicBezTo>
                    <a:pt x="0" y="14717"/>
                    <a:pt x="14717" y="0"/>
                    <a:pt x="32870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44236" cy="650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867001" y="1264917"/>
            <a:ext cx="1228028" cy="1226514"/>
            <a:chOff x="0" y="0"/>
            <a:chExt cx="323431" cy="3230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095029" y="958841"/>
            <a:ext cx="6664141" cy="194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00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 shop struggles to expand its customer base and improve market reach.</a:t>
            </a:r>
          </a:p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8307532" y="4374347"/>
            <a:ext cx="1228028" cy="1226514"/>
            <a:chOff x="0" y="0"/>
            <a:chExt cx="323431" cy="3230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307532" y="7032444"/>
            <a:ext cx="1228028" cy="1226514"/>
            <a:chOff x="0" y="0"/>
            <a:chExt cx="323431" cy="3230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809335" y="8388753"/>
            <a:ext cx="1183417" cy="118341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-379426" y="3273104"/>
            <a:ext cx="9032147" cy="301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40"/>
              </a:lnSpc>
            </a:pPr>
            <a:r>
              <a:rPr lang="en-US" b="true" sz="8671" u="sng">
                <a:solidFill>
                  <a:srgbClr val="10686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535560" y="3665198"/>
            <a:ext cx="7536913" cy="2644811"/>
            <a:chOff x="0" y="0"/>
            <a:chExt cx="1744236" cy="61207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44236" cy="612077"/>
            </a:xfrm>
            <a:custGeom>
              <a:avLst/>
              <a:gdLst/>
              <a:ahLst/>
              <a:cxnLst/>
              <a:rect r="r" b="b" t="t" l="l"/>
              <a:pathLst>
                <a:path h="612077" w="1744236">
                  <a:moveTo>
                    <a:pt x="32870" y="0"/>
                  </a:moveTo>
                  <a:lnTo>
                    <a:pt x="1711365" y="0"/>
                  </a:lnTo>
                  <a:cubicBezTo>
                    <a:pt x="1729519" y="0"/>
                    <a:pt x="1744236" y="14717"/>
                    <a:pt x="1744236" y="32870"/>
                  </a:cubicBezTo>
                  <a:lnTo>
                    <a:pt x="1744236" y="579207"/>
                  </a:lnTo>
                  <a:cubicBezTo>
                    <a:pt x="1744236" y="597361"/>
                    <a:pt x="1729519" y="612077"/>
                    <a:pt x="1711365" y="612077"/>
                  </a:cubicBezTo>
                  <a:lnTo>
                    <a:pt x="32870" y="612077"/>
                  </a:lnTo>
                  <a:cubicBezTo>
                    <a:pt x="14717" y="612077"/>
                    <a:pt x="0" y="597361"/>
                    <a:pt x="0" y="579207"/>
                  </a:cubicBezTo>
                  <a:lnTo>
                    <a:pt x="0" y="32870"/>
                  </a:lnTo>
                  <a:cubicBezTo>
                    <a:pt x="0" y="14717"/>
                    <a:pt x="14717" y="0"/>
                    <a:pt x="32870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744236" cy="650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144000" y="4374347"/>
            <a:ext cx="1228028" cy="1226514"/>
            <a:chOff x="0" y="0"/>
            <a:chExt cx="323431" cy="32303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857796" y="6871984"/>
            <a:ext cx="7536913" cy="2644811"/>
            <a:chOff x="0" y="0"/>
            <a:chExt cx="1744236" cy="61207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744236" cy="612077"/>
            </a:xfrm>
            <a:custGeom>
              <a:avLst/>
              <a:gdLst/>
              <a:ahLst/>
              <a:cxnLst/>
              <a:rect r="r" b="b" t="t" l="l"/>
              <a:pathLst>
                <a:path h="612077" w="1744236">
                  <a:moveTo>
                    <a:pt x="32870" y="0"/>
                  </a:moveTo>
                  <a:lnTo>
                    <a:pt x="1711365" y="0"/>
                  </a:lnTo>
                  <a:cubicBezTo>
                    <a:pt x="1729519" y="0"/>
                    <a:pt x="1744236" y="14717"/>
                    <a:pt x="1744236" y="32870"/>
                  </a:cubicBezTo>
                  <a:lnTo>
                    <a:pt x="1744236" y="579207"/>
                  </a:lnTo>
                  <a:cubicBezTo>
                    <a:pt x="1744236" y="597361"/>
                    <a:pt x="1729519" y="612077"/>
                    <a:pt x="1711365" y="612077"/>
                  </a:cubicBezTo>
                  <a:lnTo>
                    <a:pt x="32870" y="612077"/>
                  </a:lnTo>
                  <a:cubicBezTo>
                    <a:pt x="14717" y="612077"/>
                    <a:pt x="0" y="597361"/>
                    <a:pt x="0" y="579207"/>
                  </a:cubicBezTo>
                  <a:lnTo>
                    <a:pt x="0" y="32870"/>
                  </a:lnTo>
                  <a:cubicBezTo>
                    <a:pt x="0" y="14717"/>
                    <a:pt x="14717" y="0"/>
                    <a:pt x="32870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744236" cy="650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221477" y="7645701"/>
            <a:ext cx="1228028" cy="1226514"/>
            <a:chOff x="0" y="0"/>
            <a:chExt cx="323431" cy="32303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9971947" y="4345772"/>
            <a:ext cx="6664141" cy="139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00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Revenue generation is limited as the owner is new to the business.</a:t>
            </a:r>
          </a:p>
          <a:p>
            <a:pPr algn="l" marL="0" indent="0" lvl="0">
              <a:lnSpc>
                <a:spcPts val="3418"/>
              </a:lnSpc>
              <a:spcBef>
                <a:spcPct val="0"/>
              </a:spcBef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7242439" y="1131567"/>
            <a:ext cx="477152" cy="121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82"/>
              </a:lnSpc>
            </a:pPr>
            <a:r>
              <a:rPr lang="en-US" sz="7130" b="true">
                <a:solidFill>
                  <a:srgbClr val="035D6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283297" y="4240997"/>
            <a:ext cx="504528" cy="121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82"/>
              </a:lnSpc>
            </a:pPr>
            <a:r>
              <a:rPr lang="en-US" sz="7130" b="true">
                <a:solidFill>
                  <a:srgbClr val="035D6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704327" y="7512351"/>
            <a:ext cx="535056" cy="121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82"/>
              </a:lnSpc>
            </a:pPr>
            <a:r>
              <a:rPr lang="en-US" sz="7130" b="true">
                <a:solidFill>
                  <a:srgbClr val="035D6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94183" y="7203494"/>
            <a:ext cx="6664141" cy="242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00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 shop needs to optimize stock levels by accurately forecasting demand to avoid both stockouts and overstocking.</a:t>
            </a:r>
          </a:p>
          <a:p>
            <a:pPr algn="just" marL="0" indent="0" lvl="0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2433" y="-339559"/>
            <a:ext cx="8956821" cy="11772679"/>
            <a:chOff x="0" y="0"/>
            <a:chExt cx="2171400" cy="28540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71400" cy="2854048"/>
            </a:xfrm>
            <a:custGeom>
              <a:avLst/>
              <a:gdLst/>
              <a:ahLst/>
              <a:cxnLst/>
              <a:rect r="r" b="b" t="t" l="l"/>
              <a:pathLst>
                <a:path h="2854048" w="2171400">
                  <a:moveTo>
                    <a:pt x="37167" y="0"/>
                  </a:moveTo>
                  <a:lnTo>
                    <a:pt x="2134233" y="0"/>
                  </a:lnTo>
                  <a:cubicBezTo>
                    <a:pt x="2154760" y="0"/>
                    <a:pt x="2171400" y="16640"/>
                    <a:pt x="2171400" y="37167"/>
                  </a:cubicBezTo>
                  <a:lnTo>
                    <a:pt x="2171400" y="2816880"/>
                  </a:lnTo>
                  <a:cubicBezTo>
                    <a:pt x="2171400" y="2826738"/>
                    <a:pt x="2167484" y="2836192"/>
                    <a:pt x="2160514" y="2843162"/>
                  </a:cubicBezTo>
                  <a:cubicBezTo>
                    <a:pt x="2153544" y="2850132"/>
                    <a:pt x="2144090" y="2854048"/>
                    <a:pt x="2134233" y="2854048"/>
                  </a:cubicBezTo>
                  <a:lnTo>
                    <a:pt x="37167" y="2854048"/>
                  </a:lnTo>
                  <a:cubicBezTo>
                    <a:pt x="27310" y="2854048"/>
                    <a:pt x="17856" y="2850132"/>
                    <a:pt x="10886" y="2843162"/>
                  </a:cubicBezTo>
                  <a:cubicBezTo>
                    <a:pt x="3916" y="2836192"/>
                    <a:pt x="0" y="2826738"/>
                    <a:pt x="0" y="2816880"/>
                  </a:cubicBezTo>
                  <a:lnTo>
                    <a:pt x="0" y="37167"/>
                  </a:lnTo>
                  <a:cubicBezTo>
                    <a:pt x="0" y="27310"/>
                    <a:pt x="3916" y="17856"/>
                    <a:pt x="10886" y="10886"/>
                  </a:cubicBezTo>
                  <a:cubicBezTo>
                    <a:pt x="17856" y="3916"/>
                    <a:pt x="27310" y="0"/>
                    <a:pt x="37167" y="0"/>
                  </a:cubicBezTo>
                  <a:close/>
                </a:path>
              </a:pathLst>
            </a:custGeom>
            <a:solidFill>
              <a:srgbClr val="10686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171400" cy="287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1909" y="1685061"/>
            <a:ext cx="7363128" cy="3458439"/>
          </a:xfrm>
          <a:custGeom>
            <a:avLst/>
            <a:gdLst/>
            <a:ahLst/>
            <a:cxnLst/>
            <a:rect r="r" b="b" t="t" l="l"/>
            <a:pathLst>
              <a:path h="3458439" w="7363128">
                <a:moveTo>
                  <a:pt x="0" y="0"/>
                </a:moveTo>
                <a:lnTo>
                  <a:pt x="7363128" y="0"/>
                </a:lnTo>
                <a:lnTo>
                  <a:pt x="7363128" y="3458439"/>
                </a:lnTo>
                <a:lnTo>
                  <a:pt x="0" y="3458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1909" y="5825515"/>
            <a:ext cx="7363128" cy="3432785"/>
          </a:xfrm>
          <a:custGeom>
            <a:avLst/>
            <a:gdLst/>
            <a:ahLst/>
            <a:cxnLst/>
            <a:rect r="r" b="b" t="t" l="l"/>
            <a:pathLst>
              <a:path h="3432785" w="7363128">
                <a:moveTo>
                  <a:pt x="0" y="0"/>
                </a:moveTo>
                <a:lnTo>
                  <a:pt x="7363128" y="0"/>
                </a:lnTo>
                <a:lnTo>
                  <a:pt x="7363128" y="3432785"/>
                </a:lnTo>
                <a:lnTo>
                  <a:pt x="0" y="3432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209" r="0" b="-520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2435" y="1258848"/>
            <a:ext cx="5376858" cy="80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4"/>
              </a:lnSpc>
              <a:spcBef>
                <a:spcPct val="0"/>
              </a:spcBef>
            </a:pPr>
            <a:r>
              <a:rPr lang="en-US" b="true" sz="4746" spc="-94">
                <a:solidFill>
                  <a:srgbClr val="035D6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Collection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4360" y="2693064"/>
            <a:ext cx="7293009" cy="687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009"/>
              </a:lnSpc>
              <a:buAutoNum type="arabicPeriod" startAt="1"/>
            </a:pPr>
            <a:r>
              <a:rPr lang="en-US" sz="3000" spc="48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Man</a:t>
            </a:r>
            <a:r>
              <a:rPr lang="en-US" sz="3000" spc="48" strike="noStrike" u="none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ual data entry of daily sales (quantity and product name) was done in Excel for 16 weeks (July 1st to October 31st).</a:t>
            </a:r>
          </a:p>
          <a:p>
            <a:pPr algn="just" marL="647700" indent="-323850" lvl="1">
              <a:lnSpc>
                <a:spcPts val="5009"/>
              </a:lnSpc>
              <a:buAutoNum type="arabicPeriod" startAt="1"/>
            </a:pPr>
            <a:r>
              <a:rPr lang="en-US" sz="3000" spc="48" strike="noStrike" u="none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Daily sales data includes the quantity and name of each product sold.</a:t>
            </a:r>
          </a:p>
          <a:p>
            <a:pPr algn="l" marL="647700" indent="-323850" lvl="1">
              <a:lnSpc>
                <a:spcPts val="5009"/>
              </a:lnSpc>
              <a:buAutoNum type="arabicPeriod" startAt="1"/>
            </a:pPr>
            <a:r>
              <a:rPr lang="en-US" sz="3000" spc="48" strike="noStrike" u="none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Cost and selling prices for each product were also obtained from the owner.</a:t>
            </a:r>
          </a:p>
          <a:p>
            <a:pPr algn="l">
              <a:lnSpc>
                <a:spcPts val="500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524394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595931" y="1619880"/>
            <a:ext cx="4965191" cy="999502"/>
            <a:chOff x="0" y="0"/>
            <a:chExt cx="3240310" cy="6522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40310" cy="652280"/>
            </a:xfrm>
            <a:custGeom>
              <a:avLst/>
              <a:gdLst/>
              <a:ahLst/>
              <a:cxnLst/>
              <a:rect r="r" b="b" t="t" l="l"/>
              <a:pathLst>
                <a:path h="652280" w="3240310">
                  <a:moveTo>
                    <a:pt x="49896" y="0"/>
                  </a:moveTo>
                  <a:lnTo>
                    <a:pt x="3190414" y="0"/>
                  </a:lnTo>
                  <a:cubicBezTo>
                    <a:pt x="3217971" y="0"/>
                    <a:pt x="3240310" y="22339"/>
                    <a:pt x="3240310" y="49896"/>
                  </a:cubicBezTo>
                  <a:lnTo>
                    <a:pt x="3240310" y="602385"/>
                  </a:lnTo>
                  <a:cubicBezTo>
                    <a:pt x="3240310" y="615618"/>
                    <a:pt x="3235053" y="628309"/>
                    <a:pt x="3225696" y="637666"/>
                  </a:cubicBezTo>
                  <a:cubicBezTo>
                    <a:pt x="3216338" y="647023"/>
                    <a:pt x="3203647" y="652280"/>
                    <a:pt x="3190414" y="652280"/>
                  </a:cubicBezTo>
                  <a:lnTo>
                    <a:pt x="49896" y="652280"/>
                  </a:lnTo>
                  <a:cubicBezTo>
                    <a:pt x="36663" y="652280"/>
                    <a:pt x="23971" y="647023"/>
                    <a:pt x="14614" y="637666"/>
                  </a:cubicBezTo>
                  <a:cubicBezTo>
                    <a:pt x="5257" y="628309"/>
                    <a:pt x="0" y="615618"/>
                    <a:pt x="0" y="602385"/>
                  </a:cubicBezTo>
                  <a:lnTo>
                    <a:pt x="0" y="49896"/>
                  </a:lnTo>
                  <a:cubicBezTo>
                    <a:pt x="0" y="36663"/>
                    <a:pt x="5257" y="23971"/>
                    <a:pt x="14614" y="14614"/>
                  </a:cubicBezTo>
                  <a:cubicBezTo>
                    <a:pt x="23971" y="5257"/>
                    <a:pt x="36663" y="0"/>
                    <a:pt x="49896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40310" cy="690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440230" y="-71502"/>
            <a:ext cx="2146380" cy="1000429"/>
          </a:xfrm>
          <a:custGeom>
            <a:avLst/>
            <a:gdLst/>
            <a:ahLst/>
            <a:cxnLst/>
            <a:rect r="r" b="b" t="t" l="l"/>
            <a:pathLst>
              <a:path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29"/>
                </a:lnTo>
                <a:lnTo>
                  <a:pt x="0" y="100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4545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800000">
            <a:off x="16440230" y="9286571"/>
            <a:ext cx="2146380" cy="1000429"/>
          </a:xfrm>
          <a:custGeom>
            <a:avLst/>
            <a:gdLst/>
            <a:ahLst/>
            <a:cxnLst/>
            <a:rect r="r" b="b" t="t" l="l"/>
            <a:pathLst>
              <a:path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29"/>
                </a:lnTo>
                <a:lnTo>
                  <a:pt x="0" y="100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4545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1028700" y="4744551"/>
            <a:ext cx="3695540" cy="7418054"/>
          </a:xfrm>
          <a:custGeom>
            <a:avLst/>
            <a:gdLst/>
            <a:ahLst/>
            <a:cxnLst/>
            <a:rect r="r" b="b" t="t" l="l"/>
            <a:pathLst>
              <a:path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249535" y="342988"/>
            <a:ext cx="7362789" cy="176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8"/>
              </a:lnSpc>
            </a:pPr>
            <a:r>
              <a:rPr lang="en-US" b="true" sz="5127" spc="-102" u="sng">
                <a:solidFill>
                  <a:srgbClr val="035D6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Information processing</a:t>
            </a:r>
          </a:p>
          <a:p>
            <a:pPr algn="l">
              <a:lnSpc>
                <a:spcPts val="717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95931" y="2890083"/>
            <a:ext cx="4965191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Manual Excel data entry from receipts/records.</a:t>
            </a:r>
          </a:p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Each new item created a new row.</a:t>
            </a:r>
          </a:p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Customer names removed for privacy.</a:t>
            </a:r>
          </a:p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Low-selling (1-2 sales) item categories excluded.</a:t>
            </a:r>
          </a:p>
          <a:p>
            <a:pPr algn="just" marL="0" indent="0" lvl="0">
              <a:lnSpc>
                <a:spcPts val="374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-819070" y="-5048860"/>
            <a:ext cx="3695540" cy="7418054"/>
          </a:xfrm>
          <a:custGeom>
            <a:avLst/>
            <a:gdLst/>
            <a:ahLst/>
            <a:cxnLst/>
            <a:rect r="r" b="b" t="t" l="l"/>
            <a:pathLst>
              <a:path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5"/>
                </a:lnTo>
                <a:lnTo>
                  <a:pt x="0" y="7418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-10800000">
            <a:off x="11661988" y="1619880"/>
            <a:ext cx="4965191" cy="999502"/>
            <a:chOff x="0" y="0"/>
            <a:chExt cx="3240310" cy="6522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40310" cy="652280"/>
            </a:xfrm>
            <a:custGeom>
              <a:avLst/>
              <a:gdLst/>
              <a:ahLst/>
              <a:cxnLst/>
              <a:rect r="r" b="b" t="t" l="l"/>
              <a:pathLst>
                <a:path h="652280" w="3240310">
                  <a:moveTo>
                    <a:pt x="49896" y="0"/>
                  </a:moveTo>
                  <a:lnTo>
                    <a:pt x="3190414" y="0"/>
                  </a:lnTo>
                  <a:cubicBezTo>
                    <a:pt x="3217971" y="0"/>
                    <a:pt x="3240310" y="22339"/>
                    <a:pt x="3240310" y="49896"/>
                  </a:cubicBezTo>
                  <a:lnTo>
                    <a:pt x="3240310" y="602385"/>
                  </a:lnTo>
                  <a:cubicBezTo>
                    <a:pt x="3240310" y="615618"/>
                    <a:pt x="3235053" y="628309"/>
                    <a:pt x="3225696" y="637666"/>
                  </a:cubicBezTo>
                  <a:cubicBezTo>
                    <a:pt x="3216338" y="647023"/>
                    <a:pt x="3203647" y="652280"/>
                    <a:pt x="3190414" y="652280"/>
                  </a:cubicBezTo>
                  <a:lnTo>
                    <a:pt x="49896" y="652280"/>
                  </a:lnTo>
                  <a:cubicBezTo>
                    <a:pt x="36663" y="652280"/>
                    <a:pt x="23971" y="647023"/>
                    <a:pt x="14614" y="637666"/>
                  </a:cubicBezTo>
                  <a:cubicBezTo>
                    <a:pt x="5257" y="628309"/>
                    <a:pt x="0" y="615618"/>
                    <a:pt x="0" y="602385"/>
                  </a:cubicBezTo>
                  <a:lnTo>
                    <a:pt x="0" y="49896"/>
                  </a:lnTo>
                  <a:cubicBezTo>
                    <a:pt x="0" y="36663"/>
                    <a:pt x="5257" y="23971"/>
                    <a:pt x="14614" y="14614"/>
                  </a:cubicBezTo>
                  <a:cubicBezTo>
                    <a:pt x="23971" y="5257"/>
                    <a:pt x="36663" y="0"/>
                    <a:pt x="49896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240310" cy="690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6115875" y="1619880"/>
            <a:ext cx="4965191" cy="999502"/>
            <a:chOff x="0" y="0"/>
            <a:chExt cx="3240310" cy="652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40310" cy="652280"/>
            </a:xfrm>
            <a:custGeom>
              <a:avLst/>
              <a:gdLst/>
              <a:ahLst/>
              <a:cxnLst/>
              <a:rect r="r" b="b" t="t" l="l"/>
              <a:pathLst>
                <a:path h="652280" w="3240310">
                  <a:moveTo>
                    <a:pt x="49896" y="0"/>
                  </a:moveTo>
                  <a:lnTo>
                    <a:pt x="3190414" y="0"/>
                  </a:lnTo>
                  <a:cubicBezTo>
                    <a:pt x="3217971" y="0"/>
                    <a:pt x="3240310" y="22339"/>
                    <a:pt x="3240310" y="49896"/>
                  </a:cubicBezTo>
                  <a:lnTo>
                    <a:pt x="3240310" y="602385"/>
                  </a:lnTo>
                  <a:cubicBezTo>
                    <a:pt x="3240310" y="615618"/>
                    <a:pt x="3235053" y="628309"/>
                    <a:pt x="3225696" y="637666"/>
                  </a:cubicBezTo>
                  <a:cubicBezTo>
                    <a:pt x="3216338" y="647023"/>
                    <a:pt x="3203647" y="652280"/>
                    <a:pt x="3190414" y="652280"/>
                  </a:cubicBezTo>
                  <a:lnTo>
                    <a:pt x="49896" y="652280"/>
                  </a:lnTo>
                  <a:cubicBezTo>
                    <a:pt x="36663" y="652280"/>
                    <a:pt x="23971" y="647023"/>
                    <a:pt x="14614" y="637666"/>
                  </a:cubicBezTo>
                  <a:cubicBezTo>
                    <a:pt x="5257" y="628309"/>
                    <a:pt x="0" y="615618"/>
                    <a:pt x="0" y="602385"/>
                  </a:cubicBezTo>
                  <a:lnTo>
                    <a:pt x="0" y="49896"/>
                  </a:lnTo>
                  <a:cubicBezTo>
                    <a:pt x="0" y="36663"/>
                    <a:pt x="5257" y="23971"/>
                    <a:pt x="14614" y="14614"/>
                  </a:cubicBezTo>
                  <a:cubicBezTo>
                    <a:pt x="23971" y="5257"/>
                    <a:pt x="36663" y="0"/>
                    <a:pt x="49896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240310" cy="690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115875" y="2976704"/>
            <a:ext cx="4965191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Excel's built-in formulas were used to quickly obtain key summary statistics from the sales data.</a:t>
            </a:r>
          </a:p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F</a:t>
            </a: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unctions like MAX, MIN, and SUM were applied within Excel to generate descriptive statistics.</a:t>
            </a:r>
          </a:p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Presenting the data visually made it easier to grasp the  trends and patterns.</a:t>
            </a:r>
          </a:p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Using pie charts allowed for direct visual comparison of the sales contribution of various items.</a:t>
            </a:r>
          </a:p>
          <a:p>
            <a:pPr algn="just" marL="0" indent="0" lvl="0">
              <a:lnSpc>
                <a:spcPts val="374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635818" y="2890083"/>
            <a:ext cx="4965191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Weekly sales quantity was analyzed using a Pareto chart to pinpoint the top-selling items.</a:t>
            </a:r>
          </a:p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A Pareto chart was also used to analyze profit contribution, highlighting the most profitable items.</a:t>
            </a:r>
          </a:p>
          <a:p>
            <a:pPr algn="just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Mean and standard deviation were calculated for each item's total inventory to understand its distribution relative to the average and identify unusual stock levels.</a:t>
            </a:r>
          </a:p>
          <a:p>
            <a:pPr algn="just" marL="0" indent="0" lvl="0">
              <a:lnSpc>
                <a:spcPts val="374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115875" y="1785092"/>
            <a:ext cx="4811178" cy="58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7"/>
              </a:lnSpc>
            </a:pPr>
            <a:r>
              <a:rPr lang="en-US" sz="339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Descriptive Analysis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3672" y="1794243"/>
            <a:ext cx="4811178" cy="58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7"/>
              </a:lnSpc>
            </a:pPr>
            <a:r>
              <a:rPr lang="en-US" sz="339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12825" y="1794243"/>
            <a:ext cx="4811178" cy="58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7"/>
              </a:lnSpc>
            </a:pPr>
            <a:r>
              <a:rPr lang="en-US" sz="339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Statistical Analysis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363302" y="958834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4276" y="-220897"/>
            <a:ext cx="18602276" cy="6407822"/>
            <a:chOff x="0" y="0"/>
            <a:chExt cx="4899365" cy="1687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99365" cy="1687657"/>
            </a:xfrm>
            <a:custGeom>
              <a:avLst/>
              <a:gdLst/>
              <a:ahLst/>
              <a:cxnLst/>
              <a:rect r="r" b="b" t="t" l="l"/>
              <a:pathLst>
                <a:path h="1687657" w="4899365">
                  <a:moveTo>
                    <a:pt x="0" y="0"/>
                  </a:moveTo>
                  <a:lnTo>
                    <a:pt x="4899365" y="0"/>
                  </a:lnTo>
                  <a:lnTo>
                    <a:pt x="4899365" y="1687657"/>
                  </a:lnTo>
                  <a:lnTo>
                    <a:pt x="0" y="1687657"/>
                  </a:lnTo>
                  <a:close/>
                </a:path>
              </a:pathLst>
            </a:custGeom>
            <a:solidFill>
              <a:srgbClr val="106861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99365" cy="1725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7787" y="-3041985"/>
            <a:ext cx="5578401" cy="55784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82788" y="2036707"/>
            <a:ext cx="5757525" cy="3792401"/>
          </a:xfrm>
          <a:custGeom>
            <a:avLst/>
            <a:gdLst/>
            <a:ahLst/>
            <a:cxnLst/>
            <a:rect r="r" b="b" t="t" l="l"/>
            <a:pathLst>
              <a:path h="3792401" w="5757525">
                <a:moveTo>
                  <a:pt x="0" y="0"/>
                </a:moveTo>
                <a:lnTo>
                  <a:pt x="5757524" y="0"/>
                </a:lnTo>
                <a:lnTo>
                  <a:pt x="5757524" y="3792401"/>
                </a:lnTo>
                <a:lnTo>
                  <a:pt x="0" y="3792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08" t="0" r="-3969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980903" y="2036707"/>
            <a:ext cx="6050017" cy="3792401"/>
          </a:xfrm>
          <a:custGeom>
            <a:avLst/>
            <a:gdLst/>
            <a:ahLst/>
            <a:cxnLst/>
            <a:rect r="r" b="b" t="t" l="l"/>
            <a:pathLst>
              <a:path h="3792401" w="6050017">
                <a:moveTo>
                  <a:pt x="0" y="0"/>
                </a:moveTo>
                <a:lnTo>
                  <a:pt x="6050018" y="0"/>
                </a:lnTo>
                <a:lnTo>
                  <a:pt x="6050018" y="3792401"/>
                </a:lnTo>
                <a:lnTo>
                  <a:pt x="0" y="37924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891" t="0" r="0" b="-739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069021" y="2025842"/>
            <a:ext cx="5992628" cy="3803266"/>
          </a:xfrm>
          <a:custGeom>
            <a:avLst/>
            <a:gdLst/>
            <a:ahLst/>
            <a:cxnLst/>
            <a:rect r="r" b="b" t="t" l="l"/>
            <a:pathLst>
              <a:path h="3803266" w="5992628">
                <a:moveTo>
                  <a:pt x="0" y="0"/>
                </a:moveTo>
                <a:lnTo>
                  <a:pt x="5992628" y="0"/>
                </a:lnTo>
                <a:lnTo>
                  <a:pt x="5992628" y="3803266"/>
                </a:lnTo>
                <a:lnTo>
                  <a:pt x="0" y="38032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484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634305" y="480512"/>
            <a:ext cx="10612014" cy="845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  <a:spcBef>
                <a:spcPct val="0"/>
              </a:spcBef>
            </a:pPr>
            <a:r>
              <a:rPr lang="en-US" b="true" sz="51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RESULTS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1838" y="6482714"/>
            <a:ext cx="4879425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EXIDE emerge</a:t>
            </a:r>
            <a:r>
              <a:rPr lang="en-US" b="true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as the most popular brand, commanding the largest share of total sales</a:t>
            </a:r>
          </a:p>
          <a:p>
            <a:pPr algn="just">
              <a:lnSpc>
                <a:spcPts val="40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540160" y="6482714"/>
            <a:ext cx="4893403" cy="204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 motorcycle battery category emerges as the top-selling item</a:t>
            </a:r>
          </a:p>
          <a:p>
            <a:pPr algn="just">
              <a:lnSpc>
                <a:spcPts val="40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813584" y="6482714"/>
            <a:ext cx="4893403" cy="30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Four-</a:t>
            </a:r>
            <a:r>
              <a:rPr lang="en-US" b="true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 line graph showed a gradual sales decline, potentially due to seasonal winter decrease in demand for power supplies.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477762"/>
            <a:ext cx="15047925" cy="6980683"/>
          </a:xfrm>
          <a:custGeom>
            <a:avLst/>
            <a:gdLst/>
            <a:ahLst/>
            <a:cxnLst/>
            <a:rect r="r" b="b" t="t" l="l"/>
            <a:pathLst>
              <a:path h="6980683" w="15047925">
                <a:moveTo>
                  <a:pt x="0" y="0"/>
                </a:moveTo>
                <a:lnTo>
                  <a:pt x="15047925" y="0"/>
                </a:lnTo>
                <a:lnTo>
                  <a:pt x="15047925" y="6980683"/>
                </a:lnTo>
                <a:lnTo>
                  <a:pt x="0" y="6980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11" r="0" b="-281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54898"/>
            <a:ext cx="8721434" cy="8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b="true" sz="5100" spc="-102">
                <a:solidFill>
                  <a:srgbClr val="FDFB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8789" y="8564324"/>
            <a:ext cx="15847068" cy="1295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2"/>
              </a:lnSpc>
            </a:pPr>
            <a:r>
              <a:rPr lang="en-US" sz="374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Visualizing item inventory levels relative to the mean and standard deviation to identify potential overstock or understock situations.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4276" y="-220897"/>
            <a:ext cx="18602276" cy="6407822"/>
            <a:chOff x="0" y="0"/>
            <a:chExt cx="4899365" cy="1687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99365" cy="1687657"/>
            </a:xfrm>
            <a:custGeom>
              <a:avLst/>
              <a:gdLst/>
              <a:ahLst/>
              <a:cxnLst/>
              <a:rect r="r" b="b" t="t" l="l"/>
              <a:pathLst>
                <a:path h="1687657" w="4899365">
                  <a:moveTo>
                    <a:pt x="0" y="0"/>
                  </a:moveTo>
                  <a:lnTo>
                    <a:pt x="4899365" y="0"/>
                  </a:lnTo>
                  <a:lnTo>
                    <a:pt x="4899365" y="1687657"/>
                  </a:lnTo>
                  <a:lnTo>
                    <a:pt x="0" y="1687657"/>
                  </a:ln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99365" cy="1725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7787" y="-3041985"/>
            <a:ext cx="5578401" cy="55784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889563" y="1325951"/>
            <a:ext cx="14374101" cy="7477499"/>
          </a:xfrm>
          <a:custGeom>
            <a:avLst/>
            <a:gdLst/>
            <a:ahLst/>
            <a:cxnLst/>
            <a:rect r="r" b="b" t="t" l="l"/>
            <a:pathLst>
              <a:path h="7477499" w="14374101">
                <a:moveTo>
                  <a:pt x="0" y="0"/>
                </a:moveTo>
                <a:lnTo>
                  <a:pt x="14374101" y="0"/>
                </a:lnTo>
                <a:lnTo>
                  <a:pt x="14374101" y="7477500"/>
                </a:lnTo>
                <a:lnTo>
                  <a:pt x="0" y="7477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99" r="0" b="-2199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34305" y="480512"/>
            <a:ext cx="10612014" cy="845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  <a:spcBef>
                <a:spcPct val="0"/>
              </a:spcBef>
            </a:pPr>
            <a:r>
              <a:rPr lang="en-US" b="true" sz="51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RESULTS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0920" y="8816511"/>
            <a:ext cx="13986160" cy="1462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1"/>
              </a:lnSpc>
            </a:pPr>
            <a:r>
              <a:rPr lang="en-US" sz="28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28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 top-selling products (e.g., Battery Water, Exide Motorcycle Battery, Exide Inverter Battery) accounted for the majority of total units sold.</a:t>
            </a:r>
          </a:p>
          <a:p>
            <a:pPr algn="just">
              <a:lnSpc>
                <a:spcPts val="393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4276" y="-220897"/>
            <a:ext cx="18602276" cy="6407822"/>
            <a:chOff x="0" y="0"/>
            <a:chExt cx="4899365" cy="1687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99365" cy="1687657"/>
            </a:xfrm>
            <a:custGeom>
              <a:avLst/>
              <a:gdLst/>
              <a:ahLst/>
              <a:cxnLst/>
              <a:rect r="r" b="b" t="t" l="l"/>
              <a:pathLst>
                <a:path h="1687657" w="4899365">
                  <a:moveTo>
                    <a:pt x="0" y="0"/>
                  </a:moveTo>
                  <a:lnTo>
                    <a:pt x="4899365" y="0"/>
                  </a:lnTo>
                  <a:lnTo>
                    <a:pt x="4899365" y="1687657"/>
                  </a:lnTo>
                  <a:lnTo>
                    <a:pt x="0" y="1687657"/>
                  </a:ln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99365" cy="1725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7787" y="-3041985"/>
            <a:ext cx="5578401" cy="55784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1743" y="1325951"/>
            <a:ext cx="15764514" cy="6927467"/>
          </a:xfrm>
          <a:custGeom>
            <a:avLst/>
            <a:gdLst/>
            <a:ahLst/>
            <a:cxnLst/>
            <a:rect r="r" b="b" t="t" l="l"/>
            <a:pathLst>
              <a:path h="6927467" w="15764514">
                <a:moveTo>
                  <a:pt x="0" y="0"/>
                </a:moveTo>
                <a:lnTo>
                  <a:pt x="15764514" y="0"/>
                </a:lnTo>
                <a:lnTo>
                  <a:pt x="15764514" y="6927467"/>
                </a:lnTo>
                <a:lnTo>
                  <a:pt x="0" y="6927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98" r="0" b="-1898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34305" y="480512"/>
            <a:ext cx="10612014" cy="845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  <a:spcBef>
                <a:spcPct val="0"/>
              </a:spcBef>
            </a:pPr>
            <a:r>
              <a:rPr lang="en-US" b="true" sz="51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RESULTS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6332" y="8716527"/>
            <a:ext cx="14875337" cy="1552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1"/>
              </a:lnSpc>
            </a:pPr>
            <a:r>
              <a:rPr lang="en-US" sz="298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298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 Exide Inverter Battery, despite lower unit sales, contributed the highest profit due to its high margin.</a:t>
            </a:r>
          </a:p>
          <a:p>
            <a:pPr algn="just">
              <a:lnSpc>
                <a:spcPts val="418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DAGln8gm6Gs</dc:identifier>
  <dcterms:modified xsi:type="dcterms:W3CDTF">2011-08-01T06:04:30Z</dcterms:modified>
  <cp:revision>1</cp:revision>
  <dc:title>187229</dc:title>
</cp:coreProperties>
</file>