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85f6b952f_1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5f6b952f_1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85f6b952f_1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85f6b952f_1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5f6b952f_1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5f6b952f_1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85f6b952f_1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85f6b952f_1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5f6b952f_1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5f6b952f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5f6b952f_1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5f6b952f_1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5f6b952f_1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85f6b952f_1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5f6b952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5f6b952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5f6b952f_1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5f6b952f_1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5f6b952f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5f6b952f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85f6b952f_1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85f6b952f_1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85f6b952f_1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85f6b952f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5f6b952f_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5f6b952f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85f6b952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85f6b952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85f6b952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85f6b952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85f6b952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85f6b952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85f6b9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85f6b9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5f6b952f_1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5f6b952f_1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5f6b952f_1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5f6b952f_1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5f6b952f_1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5f6b952f_1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237925" y="147275"/>
            <a:ext cx="8712300" cy="4792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solidFill>
                  <a:schemeClr val="dk1"/>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8.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5.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jpg"/><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1.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jpg"/><Relationship Id="rId4" Type="http://schemas.openxmlformats.org/officeDocument/2006/relationships/hyperlink" Target="https://media.geeksforgeeks.org/wp-content/uploads/20190721025744/Screenshot-2019-07-21-at-2.57.13-AM.png" TargetMode="External"/><Relationship Id="rId5" Type="http://schemas.openxmlformats.org/officeDocument/2006/relationships/hyperlink" Target="https://towardsdatascience.com/convolutional-neural-networks-mathematics-1beb3e6447c0" TargetMode="External"/><Relationship Id="rId6" Type="http://schemas.openxmlformats.org/officeDocument/2006/relationships/hyperlink" Target="http://introtodeeplearning.com/slides/6S191_MIT_DeepLearning_L3.pdf" TargetMode="External"/><Relationship Id="rId7" Type="http://schemas.openxmlformats.org/officeDocument/2006/relationships/hyperlink" Target="https://machinelearningmastery.com/dropout-for-regularizing-deep-neural-networks/" TargetMode="External"/><Relationship Id="rId8" Type="http://schemas.openxmlformats.org/officeDocument/2006/relationships/hyperlink" Target="https://youtu.be/iaSUYvmCek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5.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17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 Recognition using CNN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D9D9D9"/>
                </a:solidFill>
              </a:rPr>
              <a:t> </a:t>
            </a:r>
            <a:r>
              <a:rPr lang="en">
                <a:solidFill>
                  <a:srgbClr val="D9D9D9"/>
                </a:solidFill>
              </a:rPr>
              <a:t>DS - 303 Project</a:t>
            </a:r>
            <a:endParaRPr>
              <a:solidFill>
                <a:srgbClr val="D9D9D9"/>
              </a:solidFill>
            </a:endParaRPr>
          </a:p>
        </p:txBody>
      </p:sp>
      <p:sp>
        <p:nvSpPr>
          <p:cNvPr id="56" name="Google Shape;56;p13"/>
          <p:cNvSpPr txBox="1"/>
          <p:nvPr/>
        </p:nvSpPr>
        <p:spPr>
          <a:xfrm>
            <a:off x="418400" y="3626725"/>
            <a:ext cx="4561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Satwik Murarka (190020101)</a:t>
            </a:r>
            <a:endParaRPr sz="1600">
              <a:solidFill>
                <a:schemeClr val="dk1"/>
              </a:solidFill>
            </a:endParaRPr>
          </a:p>
          <a:p>
            <a:pPr indent="0" lvl="0" marL="0" rtl="0" algn="l">
              <a:spcBef>
                <a:spcPts val="0"/>
              </a:spcBef>
              <a:spcAft>
                <a:spcPts val="0"/>
              </a:spcAft>
              <a:buNone/>
            </a:pPr>
            <a:r>
              <a:rPr lang="en" sz="1600">
                <a:solidFill>
                  <a:schemeClr val="dk1"/>
                </a:solidFill>
              </a:rPr>
              <a:t>Abhi Manjunath Dasari (190020036)</a:t>
            </a:r>
            <a:endParaRPr sz="1600">
              <a:solidFill>
                <a:schemeClr val="dk1"/>
              </a:solidFill>
            </a:endParaRPr>
          </a:p>
          <a:p>
            <a:pPr indent="0" lvl="0" marL="0" rtl="0" algn="l">
              <a:spcBef>
                <a:spcPts val="0"/>
              </a:spcBef>
              <a:spcAft>
                <a:spcPts val="0"/>
              </a:spcAft>
              <a:buNone/>
            </a:pPr>
            <a:r>
              <a:rPr lang="en" sz="1600">
                <a:solidFill>
                  <a:schemeClr val="dk1"/>
                </a:solidFill>
              </a:rPr>
              <a:t>Mihir Nandawat (190020071)</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436200" y="812125"/>
            <a:ext cx="8271599" cy="4255924"/>
          </a:xfrm>
          <a:prstGeom prst="rect">
            <a:avLst/>
          </a:prstGeom>
          <a:noFill/>
          <a:ln>
            <a:noFill/>
          </a:ln>
        </p:spPr>
      </p:pic>
      <p:sp>
        <p:nvSpPr>
          <p:cNvPr id="116" name="Google Shape;116;p22"/>
          <p:cNvSpPr txBox="1"/>
          <p:nvPr>
            <p:ph type="title"/>
          </p:nvPr>
        </p:nvSpPr>
        <p:spPr>
          <a:xfrm>
            <a:off x="2966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100">
                <a:solidFill>
                  <a:schemeClr val="lt1"/>
                </a:solidFill>
              </a:rPr>
              <a:t>The below image shows an illustration of a Convolution layer </a:t>
            </a:r>
            <a:endParaRPr sz="2100">
              <a:solidFill>
                <a:schemeClr val="lt1"/>
              </a:solidFill>
            </a:endParaRPr>
          </a:p>
          <a:p>
            <a:pPr indent="0" lvl="0" marL="0" rtl="0" algn="ctr">
              <a:spcBef>
                <a:spcPts val="0"/>
              </a:spcBef>
              <a:spcAft>
                <a:spcPts val="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130450" y="-56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Pooling</a:t>
            </a:r>
            <a:endParaRPr sz="3020"/>
          </a:p>
        </p:txBody>
      </p:sp>
      <p:sp>
        <p:nvSpPr>
          <p:cNvPr id="122" name="Google Shape;122;p23"/>
          <p:cNvSpPr txBox="1"/>
          <p:nvPr>
            <p:ph idx="1" type="body"/>
          </p:nvPr>
        </p:nvSpPr>
        <p:spPr>
          <a:xfrm>
            <a:off x="243750" y="425425"/>
            <a:ext cx="8520600" cy="40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The </a:t>
            </a:r>
            <a:r>
              <a:rPr lang="en" sz="1500">
                <a:solidFill>
                  <a:srgbClr val="FFFF00"/>
                </a:solidFill>
              </a:rPr>
              <a:t>stride</a:t>
            </a:r>
            <a:r>
              <a:rPr lang="en" sz="1500">
                <a:solidFill>
                  <a:schemeClr val="dk1"/>
                </a:solidFill>
              </a:rPr>
              <a:t> is the step taken in the convolutional product. A smaller stride allows to expand the size of the output and vice versa. Stride parameter is </a:t>
            </a:r>
            <a:r>
              <a:rPr lang="en" sz="1500">
                <a:solidFill>
                  <a:schemeClr val="dk1"/>
                </a:solidFill>
              </a:rPr>
              <a:t>denoted</a:t>
            </a:r>
            <a:r>
              <a:rPr lang="en" sz="1500">
                <a:solidFill>
                  <a:schemeClr val="dk1"/>
                </a:solidFill>
              </a:rPr>
              <a:t> by s.</a:t>
            </a:r>
            <a:endParaRPr sz="1500">
              <a:solidFill>
                <a:schemeClr val="dk1"/>
              </a:solidFill>
            </a:endParaRPr>
          </a:p>
          <a:p>
            <a:pPr indent="0" lvl="0" marL="0" rtl="0" algn="l">
              <a:spcBef>
                <a:spcPts val="1200"/>
              </a:spcBef>
              <a:spcAft>
                <a:spcPts val="0"/>
              </a:spcAft>
              <a:buNone/>
            </a:pPr>
            <a:r>
              <a:rPr lang="en" sz="1500">
                <a:solidFill>
                  <a:srgbClr val="FFFF00"/>
                </a:solidFill>
              </a:rPr>
              <a:t>Pooling </a:t>
            </a:r>
            <a:r>
              <a:rPr lang="en" sz="1500">
                <a:solidFill>
                  <a:schemeClr val="dk1"/>
                </a:solidFill>
              </a:rPr>
              <a:t>is the step of summing up the information to downsample</a:t>
            </a:r>
            <a:r>
              <a:rPr lang="en" sz="1500">
                <a:solidFill>
                  <a:schemeClr val="dk1"/>
                </a:solidFill>
              </a:rPr>
              <a:t> the image’s features</a:t>
            </a:r>
            <a:r>
              <a:rPr lang="en" sz="1500">
                <a:solidFill>
                  <a:schemeClr val="dk1"/>
                </a:solidFill>
              </a:rPr>
              <a:t>. The operation affects only the dimensions and is carried out through each channel so, it doesn’t affect </a:t>
            </a:r>
            <a:r>
              <a:rPr lang="en" sz="1500">
                <a:solidFill>
                  <a:schemeClr val="dk1"/>
                </a:solidFill>
              </a:rPr>
              <a:t>n</a:t>
            </a:r>
            <a:r>
              <a:rPr baseline="-25000" lang="en" sz="1500">
                <a:solidFill>
                  <a:schemeClr val="dk1"/>
                </a:solidFill>
              </a:rPr>
              <a:t>C</a:t>
            </a:r>
            <a:r>
              <a:rPr lang="en" sz="1500">
                <a:solidFill>
                  <a:schemeClr val="dk1"/>
                </a:solidFill>
              </a:rPr>
              <a:t>.Given an image, we slide a filter, with no parameters to learn, following a certain stride, and we apply a function on the selected elements.In convention, we usually set </a:t>
            </a:r>
            <a:r>
              <a:rPr i="1" lang="en" sz="1500">
                <a:solidFill>
                  <a:schemeClr val="dk1"/>
                </a:solidFill>
              </a:rPr>
              <a:t>f</a:t>
            </a:r>
            <a:r>
              <a:rPr lang="en" sz="1500">
                <a:solidFill>
                  <a:schemeClr val="dk1"/>
                </a:solidFill>
              </a:rPr>
              <a:t>=2 and consider </a:t>
            </a:r>
            <a:r>
              <a:rPr i="1" lang="en" sz="1500">
                <a:solidFill>
                  <a:schemeClr val="dk1"/>
                </a:solidFill>
              </a:rPr>
              <a:t>s</a:t>
            </a:r>
            <a:r>
              <a:rPr lang="en" sz="1500">
                <a:solidFill>
                  <a:schemeClr val="dk1"/>
                </a:solidFill>
              </a:rPr>
              <a:t>=2.</a:t>
            </a:r>
            <a:endParaRPr sz="1500">
              <a:solidFill>
                <a:schemeClr val="dk1"/>
              </a:solidFill>
            </a:endParaRPr>
          </a:p>
          <a:p>
            <a:pPr indent="0" lvl="0" marL="0" rtl="0" algn="l">
              <a:spcBef>
                <a:spcPts val="1200"/>
              </a:spcBef>
              <a:spcAft>
                <a:spcPts val="0"/>
              </a:spcAft>
              <a:buNone/>
            </a:pPr>
            <a:r>
              <a:rPr lang="en" sz="1500">
                <a:solidFill>
                  <a:schemeClr val="dk1"/>
                </a:solidFill>
              </a:rPr>
              <a:t>In this project we used </a:t>
            </a:r>
            <a:r>
              <a:rPr lang="en" sz="1500">
                <a:solidFill>
                  <a:srgbClr val="FFFF00"/>
                </a:solidFill>
              </a:rPr>
              <a:t>Max pooling</a:t>
            </a:r>
            <a:r>
              <a:rPr lang="en" sz="1500">
                <a:solidFill>
                  <a:schemeClr val="dk1"/>
                </a:solidFill>
              </a:rPr>
              <a:t>, in which, maximum value is returned, among all the </a:t>
            </a:r>
            <a:r>
              <a:rPr lang="en" sz="1500">
                <a:solidFill>
                  <a:schemeClr val="dk1"/>
                </a:solidFill>
              </a:rPr>
              <a:t>elements</a:t>
            </a:r>
            <a:r>
              <a:rPr lang="en" sz="1500">
                <a:solidFill>
                  <a:schemeClr val="dk1"/>
                </a:solidFill>
              </a:rPr>
              <a:t> in the filter. The below image </a:t>
            </a:r>
            <a:r>
              <a:rPr lang="en" sz="1500"/>
              <a:t>is an </a:t>
            </a:r>
            <a:r>
              <a:rPr lang="en" sz="1500"/>
              <a:t>illustration</a:t>
            </a:r>
            <a:r>
              <a:rPr lang="en" sz="1500"/>
              <a:t> of Max Pooling. </a:t>
            </a:r>
            <a:endParaRPr sz="1500">
              <a:solidFill>
                <a:schemeClr val="dk1"/>
              </a:solidFill>
            </a:endParaRPr>
          </a:p>
          <a:p>
            <a:pPr indent="0" lvl="0" marL="0" rtl="0" algn="l">
              <a:spcBef>
                <a:spcPts val="1200"/>
              </a:spcBef>
              <a:spcAft>
                <a:spcPts val="1200"/>
              </a:spcAft>
              <a:buNone/>
            </a:pPr>
            <a:r>
              <a:t/>
            </a:r>
            <a:endParaRPr sz="1500">
              <a:solidFill>
                <a:schemeClr val="dk1"/>
              </a:solidFill>
              <a:highlight>
                <a:schemeClr val="lt1"/>
              </a:highlight>
            </a:endParaRPr>
          </a:p>
        </p:txBody>
      </p:sp>
      <p:pic>
        <p:nvPicPr>
          <p:cNvPr id="123" name="Google Shape;123;p23"/>
          <p:cNvPicPr preferRelativeResize="0"/>
          <p:nvPr/>
        </p:nvPicPr>
        <p:blipFill>
          <a:blip r:embed="rId4">
            <a:alphaModFix/>
          </a:blip>
          <a:stretch>
            <a:fillRect/>
          </a:stretch>
        </p:blipFill>
        <p:spPr>
          <a:xfrm>
            <a:off x="1660788" y="3003650"/>
            <a:ext cx="5686525" cy="202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ph idx="1" type="body"/>
          </p:nvPr>
        </p:nvSpPr>
        <p:spPr>
          <a:xfrm>
            <a:off x="215838" y="0"/>
            <a:ext cx="8712300" cy="479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Notations and Mathematical equations used in pooling at l</a:t>
            </a:r>
            <a:r>
              <a:rPr baseline="30000" lang="en" sz="1500"/>
              <a:t>th</a:t>
            </a:r>
            <a:r>
              <a:rPr lang="en" sz="1500"/>
              <a:t> layer are shown in the below image</a:t>
            </a:r>
            <a:endParaRPr sz="1500"/>
          </a:p>
          <a:p>
            <a:pPr indent="0" lvl="0" marL="0" rtl="0" algn="l">
              <a:spcBef>
                <a:spcPts val="1200"/>
              </a:spcBef>
              <a:spcAft>
                <a:spcPts val="0"/>
              </a:spcAft>
              <a:buNone/>
            </a:pPr>
            <a:r>
              <a:t/>
            </a:r>
            <a:endParaRPr sz="1600">
              <a:highlight>
                <a:schemeClr val="lt1"/>
              </a:highlight>
            </a:endParaRPr>
          </a:p>
          <a:p>
            <a:pPr indent="0" lvl="0" marL="0" rtl="0" algn="l">
              <a:spcBef>
                <a:spcPts val="1200"/>
              </a:spcBef>
              <a:spcAft>
                <a:spcPts val="1200"/>
              </a:spcAft>
              <a:buNone/>
            </a:pPr>
            <a:r>
              <a:t/>
            </a:r>
            <a:endParaRPr/>
          </a:p>
        </p:txBody>
      </p:sp>
      <p:pic>
        <p:nvPicPr>
          <p:cNvPr id="129" name="Google Shape;129;p24"/>
          <p:cNvPicPr preferRelativeResize="0"/>
          <p:nvPr/>
        </p:nvPicPr>
        <p:blipFill rotWithShape="1">
          <a:blip r:embed="rId4">
            <a:alphaModFix/>
          </a:blip>
          <a:srcRect b="0" l="0" r="10104" t="0"/>
          <a:stretch/>
        </p:blipFill>
        <p:spPr>
          <a:xfrm>
            <a:off x="1385925" y="2515000"/>
            <a:ext cx="6372126" cy="2521025"/>
          </a:xfrm>
          <a:prstGeom prst="rect">
            <a:avLst/>
          </a:prstGeom>
          <a:noFill/>
          <a:ln>
            <a:noFill/>
          </a:ln>
        </p:spPr>
      </p:pic>
      <p:pic>
        <p:nvPicPr>
          <p:cNvPr id="130" name="Google Shape;130;p24"/>
          <p:cNvPicPr preferRelativeResize="0"/>
          <p:nvPr/>
        </p:nvPicPr>
        <p:blipFill rotWithShape="1">
          <a:blip r:embed="rId5">
            <a:alphaModFix/>
          </a:blip>
          <a:srcRect b="0" l="3543" r="2972" t="0"/>
          <a:stretch/>
        </p:blipFill>
        <p:spPr>
          <a:xfrm>
            <a:off x="1041025" y="456775"/>
            <a:ext cx="7205426" cy="195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597825" y="668050"/>
            <a:ext cx="7997225" cy="4220200"/>
          </a:xfrm>
          <a:prstGeom prst="rect">
            <a:avLst/>
          </a:prstGeom>
          <a:noFill/>
          <a:ln>
            <a:noFill/>
          </a:ln>
        </p:spPr>
      </p:pic>
      <p:sp>
        <p:nvSpPr>
          <p:cNvPr id="136" name="Google Shape;136;p25"/>
          <p:cNvSpPr txBox="1"/>
          <p:nvPr>
            <p:ph type="title"/>
          </p:nvPr>
        </p:nvSpPr>
        <p:spPr>
          <a:xfrm>
            <a:off x="311700" y="953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100">
                <a:solidFill>
                  <a:schemeClr val="lt1"/>
                </a:solidFill>
              </a:rPr>
              <a:t>The below image shows an illustration of a Pooling Layer</a:t>
            </a:r>
            <a:endParaRPr sz="2100">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0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DropOut Layer</a:t>
            </a:r>
            <a:endParaRPr/>
          </a:p>
        </p:txBody>
      </p:sp>
      <p:sp>
        <p:nvSpPr>
          <p:cNvPr id="142" name="Google Shape;142;p26"/>
          <p:cNvSpPr txBox="1"/>
          <p:nvPr>
            <p:ph idx="1" type="body"/>
          </p:nvPr>
        </p:nvSpPr>
        <p:spPr>
          <a:xfrm>
            <a:off x="311700" y="1091350"/>
            <a:ext cx="8712300" cy="37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During training, some number of layer outputs are randomly ignored or “</a:t>
            </a:r>
            <a:r>
              <a:rPr i="1" lang="en">
                <a:solidFill>
                  <a:srgbClr val="EFEFEF"/>
                </a:solidFill>
              </a:rPr>
              <a:t>dropped out</a:t>
            </a:r>
            <a:r>
              <a:rPr lang="en">
                <a:solidFill>
                  <a:srgbClr val="EFEFEF"/>
                </a:solidFill>
              </a:rPr>
              <a:t>.” Dropout is used to prevent a model from overfitting. Dropout works by randomly setting the outgoing edges of hidden units (neurons that make up hidden layers) to 0 at each update of the training phase.</a:t>
            </a:r>
            <a:endParaRPr>
              <a:solidFill>
                <a:srgbClr val="EFEFEF"/>
              </a:solidFill>
            </a:endParaRPr>
          </a:p>
        </p:txBody>
      </p:sp>
      <p:pic>
        <p:nvPicPr>
          <p:cNvPr descr="Applied Deep Learning - Part 4: Convolutional Neural Networks | by Arden  Dertat | Towards Data Science" id="143" name="Google Shape;143;p26"/>
          <p:cNvPicPr preferRelativeResize="0"/>
          <p:nvPr/>
        </p:nvPicPr>
        <p:blipFill>
          <a:blip r:embed="rId4">
            <a:alphaModFix/>
          </a:blip>
          <a:stretch>
            <a:fillRect/>
          </a:stretch>
        </p:blipFill>
        <p:spPr>
          <a:xfrm>
            <a:off x="2251763" y="2571750"/>
            <a:ext cx="4539978" cy="231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159300" y="-90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Fully Connected Layer</a:t>
            </a:r>
            <a:endParaRPr sz="3020"/>
          </a:p>
        </p:txBody>
      </p:sp>
      <p:sp>
        <p:nvSpPr>
          <p:cNvPr id="149" name="Google Shape;149;p27"/>
          <p:cNvSpPr txBox="1"/>
          <p:nvPr>
            <p:ph idx="1" type="body"/>
          </p:nvPr>
        </p:nvSpPr>
        <p:spPr>
          <a:xfrm>
            <a:off x="159288" y="482050"/>
            <a:ext cx="8825400" cy="4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a:t>
            </a:r>
            <a:r>
              <a:rPr lang="en" sz="1600">
                <a:solidFill>
                  <a:srgbClr val="FFFF00"/>
                </a:solidFill>
              </a:rPr>
              <a:t>fully connected layer</a:t>
            </a:r>
            <a:r>
              <a:rPr lang="en" sz="1600"/>
              <a:t> is a finite number of neurons which takes a </a:t>
            </a:r>
            <a:r>
              <a:rPr lang="en" sz="1600"/>
              <a:t>vector</a:t>
            </a:r>
            <a:r>
              <a:rPr lang="en" sz="1600"/>
              <a:t> as an input and returns another one. The below image is an illustration of a Fully Connected Layer </a:t>
            </a:r>
            <a:endParaRPr sz="1600"/>
          </a:p>
          <a:p>
            <a:pPr indent="0" lvl="0" marL="0" rtl="0" algn="l">
              <a:spcBef>
                <a:spcPts val="1200"/>
              </a:spcBef>
              <a:spcAft>
                <a:spcPts val="1200"/>
              </a:spcAft>
              <a:buNone/>
            </a:pPr>
            <a:r>
              <a:t/>
            </a:r>
            <a:endParaRPr sz="1600">
              <a:highlight>
                <a:schemeClr val="lt1"/>
              </a:highlight>
            </a:endParaRPr>
          </a:p>
        </p:txBody>
      </p:sp>
      <p:pic>
        <p:nvPicPr>
          <p:cNvPr id="150" name="Google Shape;150;p27"/>
          <p:cNvPicPr preferRelativeResize="0"/>
          <p:nvPr/>
        </p:nvPicPr>
        <p:blipFill rotWithShape="1">
          <a:blip r:embed="rId4">
            <a:alphaModFix/>
          </a:blip>
          <a:srcRect b="-1270" l="12374" r="14052" t="1270"/>
          <a:stretch/>
        </p:blipFill>
        <p:spPr>
          <a:xfrm>
            <a:off x="1513075" y="1208200"/>
            <a:ext cx="6117849" cy="381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82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00"/>
              <a:t>The below image shows the notations and mathematical equations used in a </a:t>
            </a:r>
            <a:r>
              <a:rPr lang="en" sz="1800"/>
              <a:t>Fully Connected Layer </a:t>
            </a:r>
            <a:r>
              <a:rPr lang="en" sz="1800"/>
              <a:t> </a:t>
            </a:r>
            <a:endParaRPr sz="1800"/>
          </a:p>
        </p:txBody>
      </p:sp>
      <p:pic>
        <p:nvPicPr>
          <p:cNvPr id="156" name="Google Shape;156;p28"/>
          <p:cNvPicPr preferRelativeResize="0"/>
          <p:nvPr/>
        </p:nvPicPr>
        <p:blipFill>
          <a:blip r:embed="rId4">
            <a:alphaModFix/>
          </a:blip>
          <a:stretch>
            <a:fillRect/>
          </a:stretch>
        </p:blipFill>
        <p:spPr>
          <a:xfrm>
            <a:off x="113300" y="849700"/>
            <a:ext cx="8927475" cy="418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62" name="Google Shape;162;p29"/>
          <p:cNvSpPr txBox="1"/>
          <p:nvPr>
            <p:ph idx="1" type="body"/>
          </p:nvPr>
        </p:nvSpPr>
        <p:spPr>
          <a:xfrm>
            <a:off x="109425" y="1152475"/>
            <a:ext cx="8905500" cy="2433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EFEFEF"/>
              </a:buClr>
              <a:buSzPts val="1800"/>
              <a:buChar char="●"/>
            </a:pPr>
            <a:r>
              <a:rPr lang="en">
                <a:solidFill>
                  <a:srgbClr val="EFEFEF"/>
                </a:solidFill>
              </a:rPr>
              <a:t>Used Keras to build and train model</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Implemented</a:t>
            </a:r>
            <a:r>
              <a:rPr lang="en">
                <a:solidFill>
                  <a:srgbClr val="EFEFEF"/>
                </a:solidFill>
              </a:rPr>
              <a:t> traditional ANN </a:t>
            </a:r>
            <a:r>
              <a:rPr lang="en">
                <a:solidFill>
                  <a:srgbClr val="EFEFEF"/>
                </a:solidFill>
              </a:rPr>
              <a:t>first</a:t>
            </a:r>
            <a:r>
              <a:rPr lang="en">
                <a:solidFill>
                  <a:srgbClr val="EFEFEF"/>
                </a:solidFill>
              </a:rPr>
              <a:t> with 2 hidden, 1 input and 1 output layer. It </a:t>
            </a:r>
            <a:r>
              <a:rPr lang="en">
                <a:solidFill>
                  <a:srgbClr val="EFEFEF"/>
                </a:solidFill>
              </a:rPr>
              <a:t>consisted</a:t>
            </a:r>
            <a:r>
              <a:rPr lang="en">
                <a:solidFill>
                  <a:srgbClr val="EFEFEF"/>
                </a:solidFill>
              </a:rPr>
              <a:t> of 2500 nodes and used ReLU in hidden layers. Output layer had Sigmoid as its activation function.</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Implemented</a:t>
            </a:r>
            <a:r>
              <a:rPr lang="en">
                <a:solidFill>
                  <a:srgbClr val="EFEFEF"/>
                </a:solidFill>
              </a:rPr>
              <a:t> CNN next with</a:t>
            </a:r>
            <a:r>
              <a:rPr lang="en" sz="2100">
                <a:solidFill>
                  <a:srgbClr val="EFEFEF"/>
                </a:solidFill>
              </a:rPr>
              <a:t> </a:t>
            </a:r>
            <a:r>
              <a:rPr lang="en">
                <a:solidFill>
                  <a:srgbClr val="EFEFEF"/>
                </a:solidFill>
              </a:rPr>
              <a:t>Convolution, </a:t>
            </a:r>
            <a:r>
              <a:rPr lang="en">
                <a:solidFill>
                  <a:srgbClr val="EFEFEF"/>
                </a:solidFill>
              </a:rPr>
              <a:t>Max Pooling</a:t>
            </a:r>
            <a:r>
              <a:rPr lang="en">
                <a:solidFill>
                  <a:srgbClr val="EFEFEF"/>
                </a:solidFill>
              </a:rPr>
              <a:t> and Dropout layers with 32, 64,128 feature maps. It was </a:t>
            </a:r>
            <a:r>
              <a:rPr lang="en">
                <a:solidFill>
                  <a:srgbClr val="EFEFEF"/>
                </a:solidFill>
              </a:rPr>
              <a:t>followed by flattening of input and a fully connected network with 2 hidden layers of 128 and 256 nodes along with ReLU as its activation function.</a:t>
            </a:r>
            <a:endParaRPr>
              <a:solidFill>
                <a:srgbClr val="EFEFEF"/>
              </a:solidFill>
            </a:endParaRPr>
          </a:p>
        </p:txBody>
      </p:sp>
      <p:pic>
        <p:nvPicPr>
          <p:cNvPr descr="A Comprehensive Guide to Convolutional Neural Networks — the ELI5 way | by  Sumit Saha | Towards Data Science" id="163" name="Google Shape;163;p29"/>
          <p:cNvPicPr preferRelativeResize="0"/>
          <p:nvPr/>
        </p:nvPicPr>
        <p:blipFill>
          <a:blip r:embed="rId4">
            <a:alphaModFix/>
          </a:blip>
          <a:stretch>
            <a:fillRect/>
          </a:stretch>
        </p:blipFill>
        <p:spPr>
          <a:xfrm>
            <a:off x="2426525" y="3586375"/>
            <a:ext cx="4271299" cy="144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237925" y="28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&amp; Results (1)</a:t>
            </a:r>
            <a:endParaRPr/>
          </a:p>
        </p:txBody>
      </p:sp>
      <p:sp>
        <p:nvSpPr>
          <p:cNvPr id="169" name="Google Shape;169;p30"/>
          <p:cNvSpPr txBox="1"/>
          <p:nvPr>
            <p:ph idx="1" type="body"/>
          </p:nvPr>
        </p:nvSpPr>
        <p:spPr>
          <a:xfrm>
            <a:off x="215850" y="1030275"/>
            <a:ext cx="87123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For ANN :-</a:t>
            </a:r>
            <a:endParaRPr>
              <a:solidFill>
                <a:srgbClr val="EFEFEF"/>
              </a:solidFill>
            </a:endParaRPr>
          </a:p>
          <a:p>
            <a:pPr indent="-342900" lvl="0" marL="457200" rtl="0" algn="l">
              <a:spcBef>
                <a:spcPts val="1200"/>
              </a:spcBef>
              <a:spcAft>
                <a:spcPts val="0"/>
              </a:spcAft>
              <a:buClr>
                <a:srgbClr val="EFEFEF"/>
              </a:buClr>
              <a:buSzPts val="1800"/>
              <a:buChar char="●"/>
            </a:pPr>
            <a:r>
              <a:rPr lang="en">
                <a:solidFill>
                  <a:srgbClr val="EFEFEF"/>
                </a:solidFill>
              </a:rPr>
              <a:t>We achieved </a:t>
            </a:r>
            <a:r>
              <a:rPr b="1" lang="en">
                <a:solidFill>
                  <a:schemeClr val="accent6"/>
                </a:solidFill>
              </a:rPr>
              <a:t>45.06%</a:t>
            </a:r>
            <a:r>
              <a:rPr lang="en">
                <a:solidFill>
                  <a:srgbClr val="EFEFEF"/>
                </a:solidFill>
              </a:rPr>
              <a:t> at the end of 5 epochs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The plot for accuracy on the training and validation set with the number of epochs is - </a:t>
            </a:r>
            <a:endParaRPr>
              <a:solidFill>
                <a:srgbClr val="EFEFEF"/>
              </a:solidFill>
            </a:endParaRPr>
          </a:p>
        </p:txBody>
      </p:sp>
      <p:pic>
        <p:nvPicPr>
          <p:cNvPr id="170" name="Google Shape;170;p30"/>
          <p:cNvPicPr preferRelativeResize="0"/>
          <p:nvPr/>
        </p:nvPicPr>
        <p:blipFill rotWithShape="1">
          <a:blip r:embed="rId4">
            <a:alphaModFix/>
          </a:blip>
          <a:srcRect b="14116" l="8551" r="57062" t="42420"/>
          <a:stretch/>
        </p:blipFill>
        <p:spPr>
          <a:xfrm>
            <a:off x="2872025" y="2462700"/>
            <a:ext cx="3604373" cy="2562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31"/>
          <p:cNvSpPr txBox="1"/>
          <p:nvPr>
            <p:ph type="title"/>
          </p:nvPr>
        </p:nvSpPr>
        <p:spPr>
          <a:xfrm>
            <a:off x="215850" y="35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&amp; Results (2)</a:t>
            </a:r>
            <a:endParaRPr/>
          </a:p>
        </p:txBody>
      </p:sp>
      <p:sp>
        <p:nvSpPr>
          <p:cNvPr id="176" name="Google Shape;176;p31"/>
          <p:cNvSpPr txBox="1"/>
          <p:nvPr>
            <p:ph idx="1" type="body"/>
          </p:nvPr>
        </p:nvSpPr>
        <p:spPr>
          <a:xfrm>
            <a:off x="215850" y="1017725"/>
            <a:ext cx="8712300" cy="40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For CNN :-</a:t>
            </a:r>
            <a:endParaRPr>
              <a:solidFill>
                <a:srgbClr val="EFEFEF"/>
              </a:solidFill>
            </a:endParaRPr>
          </a:p>
          <a:p>
            <a:pPr indent="-342900" lvl="0" marL="457200" rtl="0" algn="l">
              <a:spcBef>
                <a:spcPts val="1200"/>
              </a:spcBef>
              <a:spcAft>
                <a:spcPts val="0"/>
              </a:spcAft>
              <a:buClr>
                <a:srgbClr val="EFEFEF"/>
              </a:buClr>
              <a:buSzPts val="1800"/>
              <a:buChar char="●"/>
            </a:pPr>
            <a:r>
              <a:rPr lang="en">
                <a:solidFill>
                  <a:srgbClr val="EFEFEF"/>
                </a:solidFill>
              </a:rPr>
              <a:t>We achieved </a:t>
            </a:r>
            <a:r>
              <a:rPr b="1" lang="en">
                <a:solidFill>
                  <a:schemeClr val="accent6"/>
                </a:solidFill>
              </a:rPr>
              <a:t>71.74%</a:t>
            </a:r>
            <a:r>
              <a:rPr b="1" lang="en">
                <a:solidFill>
                  <a:srgbClr val="EFEFEF"/>
                </a:solidFill>
              </a:rPr>
              <a:t> </a:t>
            </a:r>
            <a:r>
              <a:rPr lang="en">
                <a:solidFill>
                  <a:srgbClr val="EFEFEF"/>
                </a:solidFill>
              </a:rPr>
              <a:t>accuracy at the end of 10 epochs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The plot for Accuracy vs Epochs and Loss vs Epochs for CNN are as follows:- :-</a:t>
            </a:r>
            <a:endParaRPr>
              <a:solidFill>
                <a:srgbClr val="EFEFEF"/>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7" name="Google Shape;177;p31"/>
          <p:cNvPicPr preferRelativeResize="0"/>
          <p:nvPr/>
        </p:nvPicPr>
        <p:blipFill>
          <a:blip r:embed="rId4">
            <a:alphaModFix/>
          </a:blip>
          <a:stretch>
            <a:fillRect/>
          </a:stretch>
        </p:blipFill>
        <p:spPr>
          <a:xfrm>
            <a:off x="926369" y="2571750"/>
            <a:ext cx="3308750" cy="2348150"/>
          </a:xfrm>
          <a:prstGeom prst="rect">
            <a:avLst/>
          </a:prstGeom>
          <a:noFill/>
          <a:ln>
            <a:noFill/>
          </a:ln>
        </p:spPr>
      </p:pic>
      <p:pic>
        <p:nvPicPr>
          <p:cNvPr id="178" name="Google Shape;178;p31"/>
          <p:cNvPicPr preferRelativeResize="0"/>
          <p:nvPr/>
        </p:nvPicPr>
        <p:blipFill rotWithShape="1">
          <a:blip r:embed="rId5">
            <a:alphaModFix/>
          </a:blip>
          <a:srcRect b="14116" l="8552" r="57855" t="42420"/>
          <a:stretch/>
        </p:blipFill>
        <p:spPr>
          <a:xfrm>
            <a:off x="5089350" y="2541750"/>
            <a:ext cx="3308750" cy="2408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44575"/>
            <a:ext cx="8520600" cy="112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Honour Code</a:t>
            </a:r>
            <a:endParaRPr/>
          </a:p>
        </p:txBody>
      </p:sp>
      <p:sp>
        <p:nvSpPr>
          <p:cNvPr id="62" name="Google Shape;62;p14"/>
          <p:cNvSpPr txBox="1"/>
          <p:nvPr>
            <p:ph idx="1" type="subTitle"/>
          </p:nvPr>
        </p:nvSpPr>
        <p:spPr>
          <a:xfrm>
            <a:off x="311700" y="2471638"/>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We declare that the contents of this project are not copied to the best of our knowledge and we have not indulged in any academic </a:t>
            </a:r>
            <a:r>
              <a:rPr lang="en"/>
              <a:t>malpractice</a:t>
            </a:r>
            <a:r>
              <a:rPr lang="en"/>
              <a:t> </a:t>
            </a:r>
            <a:endParaRPr/>
          </a:p>
        </p:txBody>
      </p:sp>
      <p:sp>
        <p:nvSpPr>
          <p:cNvPr id="63" name="Google Shape;63;p14"/>
          <p:cNvSpPr txBox="1"/>
          <p:nvPr/>
        </p:nvSpPr>
        <p:spPr>
          <a:xfrm>
            <a:off x="2245950" y="3863025"/>
            <a:ext cx="4652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Satwik Murarka (190020101)</a:t>
            </a:r>
            <a:endParaRPr sz="1600">
              <a:solidFill>
                <a:schemeClr val="dk1"/>
              </a:solidFill>
            </a:endParaRPr>
          </a:p>
          <a:p>
            <a:pPr indent="0" lvl="0" marL="0" rtl="0" algn="ctr">
              <a:spcBef>
                <a:spcPts val="0"/>
              </a:spcBef>
              <a:spcAft>
                <a:spcPts val="0"/>
              </a:spcAft>
              <a:buNone/>
            </a:pPr>
            <a:r>
              <a:rPr lang="en" sz="1600">
                <a:solidFill>
                  <a:schemeClr val="dk1"/>
                </a:solidFill>
              </a:rPr>
              <a:t> Abhi Manjunath Dasari (190020036)</a:t>
            </a:r>
            <a:endParaRPr sz="1600">
              <a:solidFill>
                <a:schemeClr val="dk1"/>
              </a:solidFill>
            </a:endParaRPr>
          </a:p>
          <a:p>
            <a:pPr indent="0" lvl="0" marL="0" rtl="0" algn="ctr">
              <a:spcBef>
                <a:spcPts val="0"/>
              </a:spcBef>
              <a:spcAft>
                <a:spcPts val="0"/>
              </a:spcAft>
              <a:buNone/>
            </a:pPr>
            <a:r>
              <a:rPr lang="en" sz="1600">
                <a:solidFill>
                  <a:schemeClr val="dk1"/>
                </a:solidFill>
              </a:rPr>
              <a:t>Mihir Nandawat (190020071)</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4" name="Google Shape;184;p32"/>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Even at 5 epochs CNN outperformed ANN by almost 20% accuracy. Which brings us to the conclusion that </a:t>
            </a:r>
            <a:r>
              <a:rPr b="1" lang="en">
                <a:solidFill>
                  <a:schemeClr val="accent6"/>
                </a:solidFill>
              </a:rPr>
              <a:t>CNN is </a:t>
            </a:r>
            <a:r>
              <a:rPr b="1" lang="en">
                <a:solidFill>
                  <a:schemeClr val="accent6"/>
                </a:solidFill>
              </a:rPr>
              <a:t>much better than ANN for object identification task</a:t>
            </a:r>
            <a:r>
              <a:rPr lang="en">
                <a:solidFill>
                  <a:schemeClr val="accent6"/>
                </a:solidFill>
              </a:rPr>
              <a:t> </a:t>
            </a:r>
            <a:r>
              <a:rPr lang="en">
                <a:solidFill>
                  <a:schemeClr val="dk1"/>
                </a:solidFill>
              </a:rPr>
              <a:t>and we achieved an accuracy of </a:t>
            </a:r>
            <a:r>
              <a:rPr b="1" lang="en">
                <a:solidFill>
                  <a:schemeClr val="accent6"/>
                </a:solidFill>
              </a:rPr>
              <a:t>71.74%</a:t>
            </a:r>
            <a:r>
              <a:rPr lang="en">
                <a:solidFill>
                  <a:schemeClr val="dk1"/>
                </a:solidFill>
              </a:rPr>
              <a:t> using CNNs.</a:t>
            </a:r>
            <a:endParaRPr>
              <a:solidFill>
                <a:schemeClr val="dk1"/>
              </a:solidFill>
            </a:endParaRPr>
          </a:p>
        </p:txBody>
      </p:sp>
      <p:sp>
        <p:nvSpPr>
          <p:cNvPr id="185" name="Google Shape;185;p32"/>
          <p:cNvSpPr txBox="1"/>
          <p:nvPr/>
        </p:nvSpPr>
        <p:spPr>
          <a:xfrm>
            <a:off x="311700" y="2872500"/>
            <a:ext cx="4925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EFEFEF"/>
                </a:solidFill>
              </a:rPr>
              <a:t>Contributions of each member</a:t>
            </a:r>
            <a:endParaRPr sz="2500">
              <a:solidFill>
                <a:srgbClr val="EFEFEF"/>
              </a:solidFill>
            </a:endParaRPr>
          </a:p>
        </p:txBody>
      </p:sp>
      <p:sp>
        <p:nvSpPr>
          <p:cNvPr id="186" name="Google Shape;186;p32"/>
          <p:cNvSpPr txBox="1"/>
          <p:nvPr/>
        </p:nvSpPr>
        <p:spPr>
          <a:xfrm>
            <a:off x="311700" y="3441900"/>
            <a:ext cx="861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FEFEF"/>
                </a:solidFill>
              </a:rPr>
              <a:t>Satwik Murarka - Coded the algorithms, researched ideas, reviewed the ppt</a:t>
            </a:r>
            <a:endParaRPr sz="1800">
              <a:solidFill>
                <a:srgbClr val="EFEFEF"/>
              </a:solidFill>
            </a:endParaRPr>
          </a:p>
          <a:p>
            <a:pPr indent="0" lvl="0" marL="0" rtl="0" algn="l">
              <a:spcBef>
                <a:spcPts val="0"/>
              </a:spcBef>
              <a:spcAft>
                <a:spcPts val="0"/>
              </a:spcAft>
              <a:buNone/>
            </a:pPr>
            <a:r>
              <a:rPr lang="en" sz="1800">
                <a:solidFill>
                  <a:srgbClr val="EFEFEF"/>
                </a:solidFill>
              </a:rPr>
              <a:t>Abhi Manjunath - Prepared the presentation, </a:t>
            </a:r>
            <a:r>
              <a:rPr lang="en" sz="1800">
                <a:solidFill>
                  <a:srgbClr val="EFEFEF"/>
                </a:solidFill>
              </a:rPr>
              <a:t>reviewed</a:t>
            </a:r>
            <a:r>
              <a:rPr lang="en" sz="1800">
                <a:solidFill>
                  <a:srgbClr val="EFEFEF"/>
                </a:solidFill>
              </a:rPr>
              <a:t> the code, researched ideas</a:t>
            </a:r>
            <a:endParaRPr sz="1800">
              <a:solidFill>
                <a:srgbClr val="EFEFEF"/>
              </a:solidFill>
            </a:endParaRPr>
          </a:p>
          <a:p>
            <a:pPr indent="0" lvl="0" marL="0" rtl="0" algn="l">
              <a:spcBef>
                <a:spcPts val="0"/>
              </a:spcBef>
              <a:spcAft>
                <a:spcPts val="0"/>
              </a:spcAft>
              <a:buNone/>
            </a:pPr>
            <a:r>
              <a:rPr lang="en" sz="1800">
                <a:solidFill>
                  <a:srgbClr val="EFEFEF"/>
                </a:solidFill>
              </a:rPr>
              <a:t>Mihir Nandawat - Prepared the presentation, reviewed the code, </a:t>
            </a:r>
            <a:r>
              <a:rPr lang="en" sz="1800">
                <a:solidFill>
                  <a:srgbClr val="EFEFEF"/>
                </a:solidFill>
              </a:rPr>
              <a:t>researched</a:t>
            </a:r>
            <a:r>
              <a:rPr lang="en" sz="1800">
                <a:solidFill>
                  <a:srgbClr val="EFEFEF"/>
                </a:solidFill>
              </a:rPr>
              <a:t> ideas</a:t>
            </a:r>
            <a:endParaRPr sz="1800">
              <a:solidFill>
                <a:srgbClr val="EFEFE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p33"/>
          <p:cNvSpPr txBox="1"/>
          <p:nvPr>
            <p:ph idx="1" type="body"/>
          </p:nvPr>
        </p:nvSpPr>
        <p:spPr>
          <a:xfrm>
            <a:off x="120000" y="1205500"/>
            <a:ext cx="8895000" cy="3700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FFF2CC"/>
              </a:buClr>
              <a:buSzPts val="1800"/>
              <a:buChar char="●"/>
            </a:pPr>
            <a:r>
              <a:rPr lang="en" u="sng">
                <a:solidFill>
                  <a:srgbClr val="FFF2CC"/>
                </a:solidFill>
                <a:hlinkClick r:id="rId4">
                  <a:extLst>
                    <a:ext uri="{A12FA001-AC4F-418D-AE19-62706E023703}">
                      <ahyp:hlinkClr val="tx"/>
                    </a:ext>
                  </a:extLst>
                </a:hlinkClick>
              </a:rPr>
              <a:t>https://media.geeksforgeeks.org/wp-content/uploads/20190721025744/Screenshot-2019-07-21-at-2.57.13-AM.png</a:t>
            </a:r>
            <a:endParaRPr u="sng">
              <a:solidFill>
                <a:srgbClr val="FFF2CC"/>
              </a:solidFill>
            </a:endParaRPr>
          </a:p>
          <a:p>
            <a:pPr indent="-342900" lvl="0" marL="457200" rtl="0" algn="l">
              <a:spcBef>
                <a:spcPts val="0"/>
              </a:spcBef>
              <a:spcAft>
                <a:spcPts val="0"/>
              </a:spcAft>
              <a:buClr>
                <a:srgbClr val="FFF2CC"/>
              </a:buClr>
              <a:buSzPts val="1800"/>
              <a:buChar char="●"/>
            </a:pPr>
            <a:r>
              <a:rPr lang="en" u="sng">
                <a:solidFill>
                  <a:srgbClr val="FFF2CC"/>
                </a:solidFill>
                <a:hlinkClick r:id="rId5">
                  <a:extLst>
                    <a:ext uri="{A12FA001-AC4F-418D-AE19-62706E023703}">
                      <ahyp:hlinkClr val="tx"/>
                    </a:ext>
                  </a:extLst>
                </a:hlinkClick>
              </a:rPr>
              <a:t>https://towardsdatascience.com/convolutional-neural-networks-mathematics-1beb3e6447c0</a:t>
            </a:r>
            <a:endParaRPr u="sng">
              <a:solidFill>
                <a:srgbClr val="FFF2CC"/>
              </a:solidFill>
            </a:endParaRPr>
          </a:p>
          <a:p>
            <a:pPr indent="-342900" lvl="0" marL="457200" rtl="0" algn="l">
              <a:spcBef>
                <a:spcPts val="0"/>
              </a:spcBef>
              <a:spcAft>
                <a:spcPts val="0"/>
              </a:spcAft>
              <a:buClr>
                <a:srgbClr val="FFF2CC"/>
              </a:buClr>
              <a:buSzPts val="1800"/>
              <a:buChar char="●"/>
            </a:pPr>
            <a:r>
              <a:rPr lang="en" u="sng">
                <a:solidFill>
                  <a:srgbClr val="FFF2CC"/>
                </a:solidFill>
                <a:hlinkClick r:id="rId6">
                  <a:extLst>
                    <a:ext uri="{A12FA001-AC4F-418D-AE19-62706E023703}">
                      <ahyp:hlinkClr val="tx"/>
                    </a:ext>
                  </a:extLst>
                </a:hlinkClick>
              </a:rPr>
              <a:t>http://introtodeeplearning.com/slides/6S191_MIT_DeepLearning_L3.pdf</a:t>
            </a:r>
            <a:endParaRPr u="sng">
              <a:solidFill>
                <a:srgbClr val="FFF2CC"/>
              </a:solidFill>
            </a:endParaRPr>
          </a:p>
          <a:p>
            <a:pPr indent="-342900" lvl="0" marL="457200" rtl="0" algn="l">
              <a:spcBef>
                <a:spcPts val="0"/>
              </a:spcBef>
              <a:spcAft>
                <a:spcPts val="0"/>
              </a:spcAft>
              <a:buClr>
                <a:srgbClr val="FFF2CC"/>
              </a:buClr>
              <a:buSzPts val="1800"/>
              <a:buChar char="●"/>
            </a:pPr>
            <a:r>
              <a:rPr lang="en" u="sng">
                <a:solidFill>
                  <a:srgbClr val="FFF2CC"/>
                </a:solidFill>
                <a:hlinkClick r:id="rId7">
                  <a:extLst>
                    <a:ext uri="{A12FA001-AC4F-418D-AE19-62706E023703}">
                      <ahyp:hlinkClr val="tx"/>
                    </a:ext>
                  </a:extLst>
                </a:hlinkClick>
              </a:rPr>
              <a:t>https://machinelearningmastery.com/dropout-for-regularizing-deep-neural-networks/</a:t>
            </a:r>
            <a:endParaRPr>
              <a:solidFill>
                <a:srgbClr val="FFF2CC"/>
              </a:solidFill>
            </a:endParaRPr>
          </a:p>
          <a:p>
            <a:pPr indent="-342900" lvl="0" marL="457200" rtl="0" algn="l">
              <a:spcBef>
                <a:spcPts val="0"/>
              </a:spcBef>
              <a:spcAft>
                <a:spcPts val="0"/>
              </a:spcAft>
              <a:buClr>
                <a:srgbClr val="FFF2CC"/>
              </a:buClr>
              <a:buSzPts val="1800"/>
              <a:buChar char="●"/>
            </a:pPr>
            <a:r>
              <a:rPr lang="en" u="sng">
                <a:solidFill>
                  <a:srgbClr val="FFF2CC"/>
                </a:solidFill>
                <a:hlinkClick r:id="rId8">
                  <a:extLst>
                    <a:ext uri="{A12FA001-AC4F-418D-AE19-62706E023703}">
                      <ahyp:hlinkClr val="tx"/>
                    </a:ext>
                  </a:extLst>
                </a:hlinkClick>
              </a:rPr>
              <a:t>https://youtu.be/iaSUYvmCekI</a:t>
            </a:r>
            <a:endParaRPr>
              <a:solidFill>
                <a:srgbClr val="FFF2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&amp; Problem Definition</a:t>
            </a:r>
            <a:endParaRPr/>
          </a:p>
        </p:txBody>
      </p:sp>
      <p:sp>
        <p:nvSpPr>
          <p:cNvPr id="69" name="Google Shape;69;p15"/>
          <p:cNvSpPr txBox="1"/>
          <p:nvPr>
            <p:ph idx="1" type="body"/>
          </p:nvPr>
        </p:nvSpPr>
        <p:spPr>
          <a:xfrm>
            <a:off x="237925" y="1526975"/>
            <a:ext cx="8712300" cy="34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Object Detection is an important aspect of Computer Vision.</a:t>
            </a:r>
            <a:r>
              <a:rPr lang="en">
                <a:solidFill>
                  <a:srgbClr val="EFEFEF"/>
                </a:solidFill>
              </a:rPr>
              <a:t> It has a lot of important applications in real life ranging from autonomous vehicles, aerial surveillance to snapchat filters. </a:t>
            </a:r>
            <a:endParaRPr>
              <a:solidFill>
                <a:srgbClr val="EFEFEF"/>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chemeClr val="accent6"/>
                </a:solidFill>
              </a:rPr>
              <a:t>Given a set of images with multiple classes build and train an algorithm to solve the multi-class classification problem with decent accuracy. </a:t>
            </a:r>
            <a:endParaRPr b="1">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5" name="Google Shape;75;p16"/>
          <p:cNvSpPr txBox="1"/>
          <p:nvPr>
            <p:ph idx="1" type="body"/>
          </p:nvPr>
        </p:nvSpPr>
        <p:spPr>
          <a:xfrm>
            <a:off x="311700" y="1312175"/>
            <a:ext cx="434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We used </a:t>
            </a:r>
            <a:r>
              <a:rPr b="1" lang="en">
                <a:solidFill>
                  <a:schemeClr val="accent6"/>
                </a:solidFill>
              </a:rPr>
              <a:t>CIFAR-10</a:t>
            </a:r>
            <a:r>
              <a:rPr lang="en">
                <a:solidFill>
                  <a:srgbClr val="EFEFEF"/>
                </a:solidFill>
              </a:rPr>
              <a:t> dataset </a:t>
            </a:r>
            <a:r>
              <a:rPr lang="en">
                <a:solidFill>
                  <a:srgbClr val="EFEFEF"/>
                </a:solidFill>
              </a:rPr>
              <a:t>which</a:t>
            </a:r>
            <a:r>
              <a:rPr lang="en">
                <a:solidFill>
                  <a:srgbClr val="EFEFEF"/>
                </a:solidFill>
              </a:rPr>
              <a:t> </a:t>
            </a:r>
            <a:r>
              <a:rPr lang="en">
                <a:solidFill>
                  <a:srgbClr val="EFEFEF"/>
                </a:solidFill>
              </a:rPr>
              <a:t>consists of 50k labelled images with 10 classes such as airplane, bird etc.  along with 10k unlabelled images.</a:t>
            </a:r>
            <a:endParaRPr>
              <a:solidFill>
                <a:srgbClr val="EFEFEF"/>
              </a:solidFill>
            </a:endParaRPr>
          </a:p>
          <a:p>
            <a:pPr indent="0" lvl="0" marL="0" rtl="0" algn="l">
              <a:spcBef>
                <a:spcPts val="1200"/>
              </a:spcBef>
              <a:spcAft>
                <a:spcPts val="0"/>
              </a:spcAft>
              <a:buNone/>
            </a:pPr>
            <a:r>
              <a:t/>
            </a:r>
            <a:endParaRPr>
              <a:solidFill>
                <a:srgbClr val="EFEFEF"/>
              </a:solidFill>
            </a:endParaRPr>
          </a:p>
          <a:p>
            <a:pPr indent="0" lvl="0" marL="0" rtl="0" algn="l">
              <a:spcBef>
                <a:spcPts val="1200"/>
              </a:spcBef>
              <a:spcAft>
                <a:spcPts val="1200"/>
              </a:spcAft>
              <a:buNone/>
            </a:pPr>
            <a:r>
              <a:rPr lang="en">
                <a:solidFill>
                  <a:srgbClr val="EFEFEF"/>
                </a:solidFill>
              </a:rPr>
              <a:t>The colored images are of size 32*32 pixels. </a:t>
            </a:r>
            <a:endParaRPr>
              <a:solidFill>
                <a:srgbClr val="EFEFEF"/>
              </a:solidFill>
            </a:endParaRPr>
          </a:p>
        </p:txBody>
      </p:sp>
      <p:pic>
        <p:nvPicPr>
          <p:cNvPr descr="CIFAR-10 Dataset | Papers With Code" id="76" name="Google Shape;76;p16"/>
          <p:cNvPicPr preferRelativeResize="0"/>
          <p:nvPr/>
        </p:nvPicPr>
        <p:blipFill>
          <a:blip r:embed="rId4">
            <a:alphaModFix/>
          </a:blip>
          <a:stretch>
            <a:fillRect/>
          </a:stretch>
        </p:blipFill>
        <p:spPr>
          <a:xfrm>
            <a:off x="4792299" y="1312174"/>
            <a:ext cx="4203576" cy="325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Solution</a:t>
            </a:r>
            <a:endParaRPr>
              <a:solidFill>
                <a:srgbClr val="FFFFFF"/>
              </a:solidFill>
            </a:endParaRPr>
          </a:p>
        </p:txBody>
      </p:sp>
      <p:sp>
        <p:nvSpPr>
          <p:cNvPr id="82" name="Google Shape;82;p17"/>
          <p:cNvSpPr txBox="1"/>
          <p:nvPr>
            <p:ph idx="1" type="body"/>
          </p:nvPr>
        </p:nvSpPr>
        <p:spPr>
          <a:xfrm>
            <a:off x="311700" y="1152475"/>
            <a:ext cx="8520600" cy="370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EFEFEF"/>
                </a:solidFill>
              </a:rPr>
              <a:t>Traditional ANNs cannot be implemented since vectorization of pixels leads to loss of important spatial information of their arrangement. It would have excess of weights and biases which would make it computationally intensive.  </a:t>
            </a:r>
            <a:endParaRPr>
              <a:solidFill>
                <a:srgbClr val="EFEFEF"/>
              </a:solidFill>
            </a:endParaRPr>
          </a:p>
          <a:p>
            <a:pPr indent="0" lvl="0" marL="0" rtl="0" algn="l">
              <a:spcBef>
                <a:spcPts val="1200"/>
              </a:spcBef>
              <a:spcAft>
                <a:spcPts val="0"/>
              </a:spcAft>
              <a:buNone/>
            </a:pPr>
            <a:r>
              <a:t/>
            </a:r>
            <a:endParaRPr>
              <a:solidFill>
                <a:srgbClr val="EFEFEF"/>
              </a:solidFill>
            </a:endParaRPr>
          </a:p>
          <a:p>
            <a:pPr indent="0" lvl="0" marL="0" rtl="0" algn="l">
              <a:spcBef>
                <a:spcPts val="1200"/>
              </a:spcBef>
              <a:spcAft>
                <a:spcPts val="0"/>
              </a:spcAft>
              <a:buNone/>
            </a:pPr>
            <a:r>
              <a:rPr lang="en">
                <a:solidFill>
                  <a:srgbClr val="EFEFEF"/>
                </a:solidFill>
              </a:rPr>
              <a:t>So, we used CNN to solve this issue. It is better in the following aspects :- </a:t>
            </a:r>
            <a:endParaRPr>
              <a:solidFill>
                <a:srgbClr val="EFEFEF"/>
              </a:solidFill>
            </a:endParaRPr>
          </a:p>
          <a:p>
            <a:pPr indent="-342900" lvl="0" marL="457200" rtl="0" algn="l">
              <a:spcBef>
                <a:spcPts val="1200"/>
              </a:spcBef>
              <a:spcAft>
                <a:spcPts val="0"/>
              </a:spcAft>
              <a:buClr>
                <a:srgbClr val="EFEFEF"/>
              </a:buClr>
              <a:buSzPts val="1800"/>
              <a:buChar char="●"/>
            </a:pPr>
            <a:r>
              <a:rPr lang="en">
                <a:solidFill>
                  <a:srgbClr val="EFEFEF"/>
                </a:solidFill>
              </a:rPr>
              <a:t>UnSupervised Feature Detection</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Pooling which downscales the image with minimal information loss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Supports parallelization </a:t>
            </a:r>
            <a:endParaRPr>
              <a:solidFill>
                <a:srgbClr val="EFEFEF"/>
              </a:solidFill>
            </a:endParaRPr>
          </a:p>
          <a:p>
            <a:pPr indent="0" lvl="0" marL="0" rtl="0" algn="l">
              <a:spcBef>
                <a:spcPts val="1200"/>
              </a:spcBef>
              <a:spcAft>
                <a:spcPts val="0"/>
              </a:spcAft>
              <a:buNone/>
            </a:pPr>
            <a:r>
              <a:t/>
            </a:r>
            <a:endParaRPr>
              <a:solidFill>
                <a:srgbClr val="EFEFEF"/>
              </a:solidFill>
            </a:endParaRPr>
          </a:p>
          <a:p>
            <a:pPr indent="0" lvl="0" marL="0" rtl="0" algn="l">
              <a:spcBef>
                <a:spcPts val="1200"/>
              </a:spcBef>
              <a:spcAft>
                <a:spcPts val="1200"/>
              </a:spcAft>
              <a:buNone/>
            </a:pPr>
            <a:r>
              <a:rPr lang="en">
                <a:solidFill>
                  <a:srgbClr val="EFEFEF"/>
                </a:solidFill>
              </a:rPr>
              <a:t>All of these advantages makes it an excellent choice for this problem.</a:t>
            </a:r>
            <a:r>
              <a:rPr lang="en">
                <a:solidFill>
                  <a:srgbClr val="D9D9D9"/>
                </a:solidFill>
              </a:rPr>
              <a:t> </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032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300"/>
              <a:t>Method with Mathematical Details</a:t>
            </a:r>
            <a:endParaRPr sz="3300"/>
          </a:p>
          <a:p>
            <a:pPr indent="0" lvl="0" marL="0" rtl="0" algn="l">
              <a:spcBef>
                <a:spcPts val="1200"/>
              </a:spcBef>
              <a:spcAft>
                <a:spcPts val="0"/>
              </a:spcAft>
              <a:buNone/>
            </a:pPr>
            <a:r>
              <a:t/>
            </a:r>
            <a:endParaRPr/>
          </a:p>
        </p:txBody>
      </p:sp>
      <p:sp>
        <p:nvSpPr>
          <p:cNvPr id="88" name="Google Shape;88;p18"/>
          <p:cNvSpPr txBox="1"/>
          <p:nvPr>
            <p:ph idx="1" type="body"/>
          </p:nvPr>
        </p:nvSpPr>
        <p:spPr>
          <a:xfrm>
            <a:off x="195450" y="953500"/>
            <a:ext cx="8753100" cy="45660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50000"/>
              </a:lnSpc>
              <a:spcBef>
                <a:spcPts val="1200"/>
              </a:spcBef>
              <a:spcAft>
                <a:spcPts val="0"/>
              </a:spcAft>
              <a:buNone/>
            </a:pPr>
            <a:r>
              <a:rPr lang="en" sz="2929">
                <a:solidFill>
                  <a:schemeClr val="dk1"/>
                </a:solidFill>
              </a:rPr>
              <a:t>Feature Extraction using Convolution</a:t>
            </a:r>
            <a:endParaRPr sz="2929">
              <a:solidFill>
                <a:schemeClr val="dk1"/>
              </a:solidFill>
            </a:endParaRPr>
          </a:p>
          <a:p>
            <a:pPr indent="0" lvl="0" marL="0" rtl="0" algn="l">
              <a:spcBef>
                <a:spcPts val="1200"/>
              </a:spcBef>
              <a:spcAft>
                <a:spcPts val="0"/>
              </a:spcAft>
              <a:buNone/>
            </a:pPr>
            <a:r>
              <a:rPr b="1" lang="en" sz="2467">
                <a:solidFill>
                  <a:srgbClr val="FFFF00"/>
                </a:solidFill>
              </a:rPr>
              <a:t>Filter</a:t>
            </a:r>
            <a:r>
              <a:rPr lang="en" sz="2350">
                <a:solidFill>
                  <a:srgbClr val="FFFF00"/>
                </a:solidFill>
              </a:rPr>
              <a:t> </a:t>
            </a:r>
            <a:r>
              <a:rPr lang="en" sz="2350">
                <a:solidFill>
                  <a:schemeClr val="dk1"/>
                </a:solidFill>
              </a:rPr>
              <a:t>is a set of weights which are used to extract local features. We use multiple filters to extract different features from an image.</a:t>
            </a:r>
            <a:endParaRPr sz="2350">
              <a:solidFill>
                <a:schemeClr val="dk1"/>
              </a:solidFill>
            </a:endParaRPr>
          </a:p>
          <a:p>
            <a:pPr indent="0" lvl="0" marL="0" rtl="0" algn="l">
              <a:spcBef>
                <a:spcPts val="1200"/>
              </a:spcBef>
              <a:spcAft>
                <a:spcPts val="0"/>
              </a:spcAft>
              <a:buNone/>
            </a:pPr>
            <a:r>
              <a:rPr b="1" lang="en" sz="2350" u="sng">
                <a:solidFill>
                  <a:schemeClr val="dk1"/>
                </a:solidFill>
              </a:rPr>
              <a:t>Example</a:t>
            </a:r>
            <a:r>
              <a:rPr lang="en" sz="2350">
                <a:solidFill>
                  <a:schemeClr val="dk1"/>
                </a:solidFill>
              </a:rPr>
              <a:t>: </a:t>
            </a:r>
            <a:r>
              <a:rPr lang="en" sz="2350">
                <a:solidFill>
                  <a:schemeClr val="dk1"/>
                </a:solidFill>
              </a:rPr>
              <a:t> We use Vertical Edge filter (VEF) and Horizontal Edge Filter (HEF) to get the edges of an object. Where, VEF and HEF are matrices as shown in the below image.</a:t>
            </a:r>
            <a:endParaRPr sz="2350">
              <a:solidFill>
                <a:schemeClr val="dk1"/>
              </a:solidFill>
            </a:endParaRPr>
          </a:p>
          <a:p>
            <a:pPr indent="0" lvl="0" marL="0" rtl="0" algn="l">
              <a:spcBef>
                <a:spcPts val="1200"/>
              </a:spcBef>
              <a:spcAft>
                <a:spcPts val="0"/>
              </a:spcAft>
              <a:buNone/>
            </a:pPr>
            <a:r>
              <a:t/>
            </a:r>
            <a:endParaRPr sz="2279">
              <a:solidFill>
                <a:schemeClr val="dk1"/>
              </a:solidFill>
            </a:endParaRPr>
          </a:p>
          <a:p>
            <a:pPr indent="0" lvl="0" marL="0" rtl="0" algn="l">
              <a:spcBef>
                <a:spcPts val="1200"/>
              </a:spcBef>
              <a:spcAft>
                <a:spcPts val="0"/>
              </a:spcAft>
              <a:buNone/>
            </a:pPr>
            <a:r>
              <a:t/>
            </a:r>
            <a:endParaRPr sz="2162">
              <a:solidFill>
                <a:schemeClr val="dk1"/>
              </a:solidFill>
              <a:highlight>
                <a:schemeClr val="lt1"/>
              </a:highlight>
            </a:endParaRPr>
          </a:p>
          <a:p>
            <a:pPr indent="0" lvl="0" marL="0" rtl="0" algn="l">
              <a:spcBef>
                <a:spcPts val="1200"/>
              </a:spcBef>
              <a:spcAft>
                <a:spcPts val="0"/>
              </a:spcAft>
              <a:buNone/>
            </a:pPr>
            <a:r>
              <a:t/>
            </a:r>
            <a:endParaRPr sz="1600">
              <a:solidFill>
                <a:schemeClr val="dk1"/>
              </a:solidFill>
            </a:endParaRPr>
          </a:p>
          <a:p>
            <a:pPr indent="0" lvl="0" marL="0" rtl="0" algn="ctr">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89" name="Google Shape;89;p18"/>
          <p:cNvPicPr preferRelativeResize="0"/>
          <p:nvPr/>
        </p:nvPicPr>
        <p:blipFill rotWithShape="1">
          <a:blip r:embed="rId4">
            <a:alphaModFix/>
          </a:blip>
          <a:srcRect b="0" l="21311" r="26923" t="0"/>
          <a:stretch/>
        </p:blipFill>
        <p:spPr>
          <a:xfrm>
            <a:off x="2753050" y="3666725"/>
            <a:ext cx="3451374" cy="95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2579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Convolution</a:t>
            </a:r>
            <a:endParaRPr sz="3020"/>
          </a:p>
        </p:txBody>
      </p:sp>
      <p:sp>
        <p:nvSpPr>
          <p:cNvPr id="95" name="Google Shape;95;p19"/>
          <p:cNvSpPr txBox="1"/>
          <p:nvPr>
            <p:ph idx="1" type="body"/>
          </p:nvPr>
        </p:nvSpPr>
        <p:spPr>
          <a:xfrm>
            <a:off x="257975" y="572700"/>
            <a:ext cx="8807100" cy="4758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550">
                <a:solidFill>
                  <a:schemeClr val="dk1"/>
                </a:solidFill>
              </a:rPr>
              <a:t>Let the dimensions of the </a:t>
            </a:r>
            <a:r>
              <a:rPr lang="en" sz="2550">
                <a:solidFill>
                  <a:srgbClr val="FFFF00"/>
                </a:solidFill>
              </a:rPr>
              <a:t>image I</a:t>
            </a:r>
            <a:r>
              <a:rPr lang="en" sz="2550">
                <a:solidFill>
                  <a:schemeClr val="dk1"/>
                </a:solidFill>
              </a:rPr>
              <a:t> be </a:t>
            </a:r>
            <a:r>
              <a:rPr lang="en" sz="2550">
                <a:solidFill>
                  <a:schemeClr val="dk1"/>
                </a:solidFill>
              </a:rPr>
              <a:t>(n</a:t>
            </a:r>
            <a:r>
              <a:rPr baseline="-25000" lang="en" sz="2550">
                <a:solidFill>
                  <a:schemeClr val="dk1"/>
                </a:solidFill>
              </a:rPr>
              <a:t>H </a:t>
            </a:r>
            <a:r>
              <a:rPr lang="en" sz="2550">
                <a:solidFill>
                  <a:schemeClr val="dk1"/>
                </a:solidFill>
              </a:rPr>
              <a:t>, n</a:t>
            </a:r>
            <a:r>
              <a:rPr baseline="-25000" lang="en" sz="2550">
                <a:solidFill>
                  <a:schemeClr val="dk1"/>
                </a:solidFill>
              </a:rPr>
              <a:t>W </a:t>
            </a:r>
            <a:r>
              <a:rPr lang="en" sz="2550">
                <a:solidFill>
                  <a:schemeClr val="dk1"/>
                </a:solidFill>
              </a:rPr>
              <a:t>, n</a:t>
            </a:r>
            <a:r>
              <a:rPr baseline="-25000" lang="en" sz="2550">
                <a:solidFill>
                  <a:schemeClr val="dk1"/>
                </a:solidFill>
              </a:rPr>
              <a:t>C</a:t>
            </a:r>
            <a:r>
              <a:rPr lang="en" sz="2550">
                <a:solidFill>
                  <a:schemeClr val="dk1"/>
                </a:solidFill>
              </a:rPr>
              <a:t>) where, n</a:t>
            </a:r>
            <a:r>
              <a:rPr baseline="-25000" lang="en" sz="2550">
                <a:solidFill>
                  <a:schemeClr val="dk1"/>
                </a:solidFill>
              </a:rPr>
              <a:t>H </a:t>
            </a:r>
            <a:r>
              <a:rPr lang="en" sz="2550">
                <a:solidFill>
                  <a:schemeClr val="dk1"/>
                </a:solidFill>
              </a:rPr>
              <a:t> is the size of the height, n</a:t>
            </a:r>
            <a:r>
              <a:rPr baseline="-25000" lang="en" sz="2550">
                <a:solidFill>
                  <a:schemeClr val="dk1"/>
                </a:solidFill>
              </a:rPr>
              <a:t>W </a:t>
            </a:r>
            <a:r>
              <a:rPr lang="en" sz="2550">
                <a:solidFill>
                  <a:schemeClr val="dk1"/>
                </a:solidFill>
              </a:rPr>
              <a:t> is the size of width, n</a:t>
            </a:r>
            <a:r>
              <a:rPr baseline="-25000" lang="en" sz="2550">
                <a:solidFill>
                  <a:schemeClr val="dk1"/>
                </a:solidFill>
              </a:rPr>
              <a:t>C</a:t>
            </a:r>
            <a:r>
              <a:rPr lang="en" sz="2550">
                <a:solidFill>
                  <a:schemeClr val="dk1"/>
                </a:solidFill>
              </a:rPr>
              <a:t> is the size of the channels, which is 3 for a RGB image.</a:t>
            </a:r>
            <a:endParaRPr sz="2550">
              <a:solidFill>
                <a:schemeClr val="dk1"/>
              </a:solidFill>
            </a:endParaRPr>
          </a:p>
          <a:p>
            <a:pPr indent="0" lvl="0" marL="0" rtl="0" algn="l">
              <a:spcBef>
                <a:spcPts val="1200"/>
              </a:spcBef>
              <a:spcAft>
                <a:spcPts val="0"/>
              </a:spcAft>
              <a:buNone/>
            </a:pPr>
            <a:r>
              <a:rPr lang="en" sz="2550">
                <a:solidFill>
                  <a:schemeClr val="dk1"/>
                </a:solidFill>
              </a:rPr>
              <a:t>Let the dimensions of the </a:t>
            </a:r>
            <a:r>
              <a:rPr lang="en" sz="2550">
                <a:solidFill>
                  <a:srgbClr val="FFFF00"/>
                </a:solidFill>
              </a:rPr>
              <a:t>filter</a:t>
            </a:r>
            <a:r>
              <a:rPr lang="en" sz="2550">
                <a:solidFill>
                  <a:schemeClr val="dk1"/>
                </a:solidFill>
              </a:rPr>
              <a:t> </a:t>
            </a:r>
            <a:r>
              <a:rPr lang="en" sz="2550">
                <a:solidFill>
                  <a:srgbClr val="FFFF00"/>
                </a:solidFill>
              </a:rPr>
              <a:t>K</a:t>
            </a:r>
            <a:r>
              <a:rPr lang="en" sz="2550">
                <a:solidFill>
                  <a:schemeClr val="dk1"/>
                </a:solidFill>
              </a:rPr>
              <a:t> be (f, f</a:t>
            </a:r>
            <a:r>
              <a:rPr baseline="-25000" lang="en" sz="2550">
                <a:solidFill>
                  <a:schemeClr val="dk1"/>
                </a:solidFill>
              </a:rPr>
              <a:t> </a:t>
            </a:r>
            <a:r>
              <a:rPr lang="en" sz="2550">
                <a:solidFill>
                  <a:schemeClr val="dk1"/>
                </a:solidFill>
              </a:rPr>
              <a:t>, n</a:t>
            </a:r>
            <a:r>
              <a:rPr baseline="-25000" lang="en" sz="2550">
                <a:solidFill>
                  <a:schemeClr val="dk1"/>
                </a:solidFill>
              </a:rPr>
              <a:t>C</a:t>
            </a:r>
            <a:r>
              <a:rPr lang="en" sz="2550">
                <a:solidFill>
                  <a:schemeClr val="dk1"/>
                </a:solidFill>
              </a:rPr>
              <a:t>) where, f is the dimension of filter K and it is considered to have an odd dimension, n</a:t>
            </a:r>
            <a:r>
              <a:rPr baseline="-25000" lang="en" sz="2550">
                <a:solidFill>
                  <a:schemeClr val="dk1"/>
                </a:solidFill>
              </a:rPr>
              <a:t>C</a:t>
            </a:r>
            <a:r>
              <a:rPr lang="en" sz="2550">
                <a:solidFill>
                  <a:schemeClr val="dk1"/>
                </a:solidFill>
              </a:rPr>
              <a:t> is the size of the channels.</a:t>
            </a:r>
            <a:endParaRPr sz="2550">
              <a:solidFill>
                <a:schemeClr val="dk1"/>
              </a:solidFill>
            </a:endParaRPr>
          </a:p>
          <a:p>
            <a:pPr indent="0" lvl="0" marL="0" rtl="0" algn="l">
              <a:spcBef>
                <a:spcPts val="1200"/>
              </a:spcBef>
              <a:spcAft>
                <a:spcPts val="0"/>
              </a:spcAft>
              <a:buNone/>
            </a:pPr>
            <a:r>
              <a:rPr lang="en" sz="2550">
                <a:solidFill>
                  <a:schemeClr val="dk1"/>
                </a:solidFill>
              </a:rPr>
              <a:t>The </a:t>
            </a:r>
            <a:r>
              <a:rPr lang="en" sz="2550">
                <a:solidFill>
                  <a:srgbClr val="FFFF00"/>
                </a:solidFill>
              </a:rPr>
              <a:t>convolutional product</a:t>
            </a:r>
            <a:r>
              <a:rPr lang="en" sz="2550">
                <a:solidFill>
                  <a:schemeClr val="dk1"/>
                </a:solidFill>
              </a:rPr>
              <a:t> between the image and the filter is a 2D Matrix where each element of the output matrix is the sum of the element</a:t>
            </a:r>
            <a:r>
              <a:rPr b="1" lang="en" sz="2550">
                <a:solidFill>
                  <a:schemeClr val="dk1"/>
                </a:solidFill>
              </a:rPr>
              <a:t> </a:t>
            </a:r>
            <a:r>
              <a:rPr lang="en" sz="2550">
                <a:solidFill>
                  <a:schemeClr val="dk1"/>
                </a:solidFill>
              </a:rPr>
              <a:t>wise multiplication of the cube (filter) and the sub cube of the given image. The top and bottom images shown below are the mathematical equations for convolutional product and dimensions of the output matrix respectively</a:t>
            </a:r>
            <a:endParaRPr sz="2550">
              <a:solidFill>
                <a:schemeClr val="dk1"/>
              </a:solidFill>
            </a:endParaRPr>
          </a:p>
          <a:p>
            <a:pPr indent="0" lvl="0" marL="0" rtl="0" algn="l">
              <a:spcBef>
                <a:spcPts val="1200"/>
              </a:spcBef>
              <a:spcAft>
                <a:spcPts val="0"/>
              </a:spcAft>
              <a:buNone/>
            </a:pPr>
            <a:r>
              <a:t/>
            </a:r>
            <a:endParaRPr sz="2164">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6" name="Google Shape;96;p19"/>
          <p:cNvPicPr preferRelativeResize="0"/>
          <p:nvPr/>
        </p:nvPicPr>
        <p:blipFill rotWithShape="1">
          <a:blip r:embed="rId4">
            <a:alphaModFix/>
          </a:blip>
          <a:srcRect b="81927" l="6355" r="6816" t="0"/>
          <a:stretch/>
        </p:blipFill>
        <p:spPr>
          <a:xfrm>
            <a:off x="548500" y="4014900"/>
            <a:ext cx="7939551" cy="804650"/>
          </a:xfrm>
          <a:prstGeom prst="rect">
            <a:avLst/>
          </a:prstGeom>
          <a:noFill/>
          <a:ln>
            <a:noFill/>
          </a:ln>
        </p:spPr>
      </p:pic>
      <p:pic>
        <p:nvPicPr>
          <p:cNvPr id="97" name="Google Shape;97;p19"/>
          <p:cNvPicPr preferRelativeResize="0"/>
          <p:nvPr/>
        </p:nvPicPr>
        <p:blipFill rotWithShape="1">
          <a:blip r:embed="rId5">
            <a:alphaModFix/>
          </a:blip>
          <a:srcRect b="0" l="11854" r="11216" t="0"/>
          <a:stretch/>
        </p:blipFill>
        <p:spPr>
          <a:xfrm>
            <a:off x="1412200" y="3197825"/>
            <a:ext cx="6212151" cy="49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563975" y="742325"/>
            <a:ext cx="7895725" cy="4201375"/>
          </a:xfrm>
          <a:prstGeom prst="rect">
            <a:avLst/>
          </a:prstGeom>
          <a:noFill/>
          <a:ln>
            <a:noFill/>
          </a:ln>
        </p:spPr>
      </p:pic>
      <p:sp>
        <p:nvSpPr>
          <p:cNvPr id="103" name="Google Shape;103;p20"/>
          <p:cNvSpPr txBox="1"/>
          <p:nvPr>
            <p:ph type="title"/>
          </p:nvPr>
        </p:nvSpPr>
        <p:spPr>
          <a:xfrm>
            <a:off x="25153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solidFill>
                  <a:schemeClr val="lt1"/>
                </a:solidFill>
              </a:rPr>
              <a:t>The below image shows an illustration of Convolution Product of an Image and Filter </a:t>
            </a:r>
            <a:endParaRPr sz="212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737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11"/>
              <a:t> </a:t>
            </a:r>
            <a:r>
              <a:rPr b="1" lang="en" sz="2611"/>
              <a:t>Convolutional Layer</a:t>
            </a:r>
            <a:endParaRPr b="1" sz="2611"/>
          </a:p>
        </p:txBody>
      </p:sp>
      <p:sp>
        <p:nvSpPr>
          <p:cNvPr id="109" name="Google Shape;109;p21"/>
          <p:cNvSpPr txBox="1"/>
          <p:nvPr>
            <p:ph idx="1" type="body"/>
          </p:nvPr>
        </p:nvSpPr>
        <p:spPr>
          <a:xfrm>
            <a:off x="215250" y="770400"/>
            <a:ext cx="8734800" cy="4327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sz="1600">
              <a:highlight>
                <a:schemeClr val="lt1"/>
              </a:highlight>
            </a:endParaRPr>
          </a:p>
          <a:p>
            <a:pPr indent="0" lvl="0" marL="0" rtl="0" algn="l">
              <a:spcBef>
                <a:spcPts val="1200"/>
              </a:spcBef>
              <a:spcAft>
                <a:spcPts val="0"/>
              </a:spcAft>
              <a:buNone/>
            </a:pPr>
            <a:r>
              <a:rPr lang="en" sz="2320"/>
              <a:t>We apply convolutional product</a:t>
            </a:r>
            <a:r>
              <a:rPr b="1" lang="en" sz="2320"/>
              <a:t>s</a:t>
            </a:r>
            <a:r>
              <a:rPr lang="en" sz="2320"/>
              <a:t> on</a:t>
            </a:r>
            <a:endParaRPr sz="2320"/>
          </a:p>
          <a:p>
            <a:pPr indent="0" lvl="0" marL="0" rtl="0" algn="l">
              <a:spcBef>
                <a:spcPts val="1200"/>
              </a:spcBef>
              <a:spcAft>
                <a:spcPts val="0"/>
              </a:spcAft>
              <a:buNone/>
            </a:pPr>
            <a:r>
              <a:rPr lang="en" sz="2320"/>
              <a:t>the input using many filters, followed</a:t>
            </a:r>
            <a:endParaRPr sz="2320"/>
          </a:p>
          <a:p>
            <a:pPr indent="0" lvl="0" marL="0" rtl="0" algn="l">
              <a:spcBef>
                <a:spcPts val="1200"/>
              </a:spcBef>
              <a:spcAft>
                <a:spcPts val="0"/>
              </a:spcAft>
              <a:buNone/>
            </a:pPr>
            <a:r>
              <a:rPr lang="en" sz="2320"/>
              <a:t>by an activation </a:t>
            </a:r>
            <a:r>
              <a:rPr lang="en" sz="2320"/>
              <a:t>function</a:t>
            </a:r>
            <a:r>
              <a:rPr lang="en" sz="2320"/>
              <a:t> (represented</a:t>
            </a:r>
            <a:endParaRPr sz="2320"/>
          </a:p>
          <a:p>
            <a:pPr indent="0" lvl="0" marL="0" rtl="0" algn="l">
              <a:spcBef>
                <a:spcPts val="1200"/>
              </a:spcBef>
              <a:spcAft>
                <a:spcPts val="0"/>
              </a:spcAft>
              <a:buNone/>
            </a:pPr>
            <a:r>
              <a:rPr lang="en" sz="2320"/>
              <a:t>by ψ). In this project we used the </a:t>
            </a:r>
            <a:endParaRPr sz="2320"/>
          </a:p>
          <a:p>
            <a:pPr indent="0" lvl="0" marL="0" rtl="0" algn="l">
              <a:spcBef>
                <a:spcPts val="1200"/>
              </a:spcBef>
              <a:spcAft>
                <a:spcPts val="0"/>
              </a:spcAft>
              <a:buNone/>
            </a:pPr>
            <a:r>
              <a:rPr lang="en" sz="2320">
                <a:solidFill>
                  <a:srgbClr val="FFFF00"/>
                </a:solidFill>
              </a:rPr>
              <a:t>Rectified Linear Unit (ReLU)</a:t>
            </a:r>
            <a:r>
              <a:rPr lang="en" sz="2320"/>
              <a:t> as the </a:t>
            </a:r>
            <a:endParaRPr sz="2320"/>
          </a:p>
          <a:p>
            <a:pPr indent="0" lvl="0" marL="0" rtl="0" algn="l">
              <a:spcBef>
                <a:spcPts val="1200"/>
              </a:spcBef>
              <a:spcAft>
                <a:spcPts val="0"/>
              </a:spcAft>
              <a:buNone/>
            </a:pPr>
            <a:r>
              <a:rPr lang="en" sz="2320"/>
              <a:t>Activation function. The Mathematical </a:t>
            </a:r>
            <a:endParaRPr sz="2320"/>
          </a:p>
          <a:p>
            <a:pPr indent="0" lvl="0" marL="0" rtl="0" algn="l">
              <a:spcBef>
                <a:spcPts val="1200"/>
              </a:spcBef>
              <a:spcAft>
                <a:spcPts val="0"/>
              </a:spcAft>
              <a:buNone/>
            </a:pPr>
            <a:r>
              <a:rPr lang="en" sz="2320"/>
              <a:t>equations for the convolutional product</a:t>
            </a:r>
            <a:endParaRPr sz="2320"/>
          </a:p>
          <a:p>
            <a:pPr indent="0" lvl="0" marL="0" rtl="0" algn="l">
              <a:spcBef>
                <a:spcPts val="1200"/>
              </a:spcBef>
              <a:spcAft>
                <a:spcPts val="0"/>
              </a:spcAft>
              <a:buNone/>
            </a:pPr>
            <a:r>
              <a:rPr lang="en" sz="2320"/>
              <a:t>and other things </a:t>
            </a:r>
            <a:r>
              <a:rPr lang="en" sz="2320"/>
              <a:t>at </a:t>
            </a:r>
            <a:r>
              <a:rPr lang="en" sz="2300"/>
              <a:t>l</a:t>
            </a:r>
            <a:r>
              <a:rPr baseline="30000" lang="en" sz="2300"/>
              <a:t>th</a:t>
            </a:r>
            <a:r>
              <a:rPr lang="en" sz="2300"/>
              <a:t> </a:t>
            </a:r>
            <a:r>
              <a:rPr lang="en" sz="2320"/>
              <a:t>layer</a:t>
            </a:r>
            <a:r>
              <a:rPr lang="en" sz="2320"/>
              <a:t> are shown </a:t>
            </a:r>
            <a:endParaRPr sz="2320"/>
          </a:p>
          <a:p>
            <a:pPr indent="0" lvl="0" marL="0" rtl="0" algn="l">
              <a:spcBef>
                <a:spcPts val="1200"/>
              </a:spcBef>
              <a:spcAft>
                <a:spcPts val="0"/>
              </a:spcAft>
              <a:buNone/>
            </a:pPr>
            <a:r>
              <a:rPr lang="en" sz="2320"/>
              <a:t>in the i</a:t>
            </a:r>
            <a:r>
              <a:rPr lang="en" sz="2320"/>
              <a:t>mage here</a:t>
            </a:r>
            <a:endParaRPr sz="2320"/>
          </a:p>
          <a:p>
            <a:pPr indent="0" lvl="0" marL="0" rtl="0" algn="l">
              <a:spcBef>
                <a:spcPts val="1200"/>
              </a:spcBef>
              <a:spcAft>
                <a:spcPts val="0"/>
              </a:spcAft>
              <a:buNone/>
            </a:pPr>
            <a:r>
              <a:t/>
            </a:r>
            <a:endParaRPr sz="1600">
              <a:highlight>
                <a:schemeClr val="lt1"/>
              </a:highlight>
            </a:endParaRPr>
          </a:p>
          <a:p>
            <a:pPr indent="0" lvl="0" marL="0" rtl="0" algn="l">
              <a:spcBef>
                <a:spcPts val="1200"/>
              </a:spcBef>
              <a:spcAft>
                <a:spcPts val="1200"/>
              </a:spcAft>
              <a:buNone/>
            </a:pPr>
            <a:r>
              <a:t/>
            </a:r>
            <a:endParaRPr>
              <a:highlight>
                <a:schemeClr val="lt1"/>
              </a:highlight>
            </a:endParaRPr>
          </a:p>
        </p:txBody>
      </p:sp>
      <p:pic>
        <p:nvPicPr>
          <p:cNvPr id="110" name="Google Shape;110;p21"/>
          <p:cNvPicPr preferRelativeResize="0"/>
          <p:nvPr/>
        </p:nvPicPr>
        <p:blipFill>
          <a:blip r:embed="rId4">
            <a:alphaModFix/>
          </a:blip>
          <a:stretch>
            <a:fillRect/>
          </a:stretch>
        </p:blipFill>
        <p:spPr>
          <a:xfrm>
            <a:off x="3648025" y="101975"/>
            <a:ext cx="5415399" cy="4916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