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7" r:id="rId2"/>
    <p:sldId id="311" r:id="rId3"/>
    <p:sldId id="313" r:id="rId4"/>
    <p:sldId id="314" r:id="rId5"/>
    <p:sldId id="315" r:id="rId6"/>
    <p:sldId id="317" r:id="rId7"/>
    <p:sldId id="318" r:id="rId8"/>
    <p:sldId id="319" r:id="rId9"/>
    <p:sldId id="321" r:id="rId10"/>
    <p:sldId id="322" r:id="rId11"/>
    <p:sldId id="323" r:id="rId12"/>
    <p:sldId id="324" r:id="rId13"/>
    <p:sldId id="325" r:id="rId14"/>
    <p:sldId id="326" r:id="rId15"/>
    <p:sldId id="327" r:id="rId16"/>
    <p:sldId id="328" r:id="rId17"/>
    <p:sldId id="329" r:id="rId18"/>
    <p:sldId id="330" r:id="rId19"/>
    <p:sldId id="331" r:id="rId20"/>
    <p:sldId id="289" r:id="rId21"/>
    <p:sldId id="290" r:id="rId22"/>
    <p:sldId id="291" r:id="rId23"/>
    <p:sldId id="292" r:id="rId24"/>
    <p:sldId id="293" r:id="rId25"/>
    <p:sldId id="294" r:id="rId26"/>
    <p:sldId id="295" r:id="rId27"/>
    <p:sldId id="296" r:id="rId28"/>
    <p:sldId id="297" r:id="rId29"/>
    <p:sldId id="29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6" autoAdjust="0"/>
  </p:normalViewPr>
  <p:slideViewPr>
    <p:cSldViewPr>
      <p:cViewPr varScale="1">
        <p:scale>
          <a:sx n="85" d="100"/>
          <a:sy n="85" d="100"/>
        </p:scale>
        <p:origin x="137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5E2264-36FB-4395-92B0-AD4BA6E342AD}" type="datetimeFigureOut">
              <a:rPr lang="en-IN" smtClean="0"/>
              <a:t>18-05-2022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BA2007-7157-4168-9452-BD965D3AC68F}" type="slidenum">
              <a:rPr lang="en-IN" smtClean="0"/>
              <a:t>‹#›</a:t>
            </a:fld>
            <a:endParaRPr lang="en-IN"/>
          </a:p>
        </p:txBody>
      </p:sp>
    </p:spTree>
    <p:extLst>
      <p:ext uri="{BB962C8B-B14F-4D97-AF65-F5344CB8AC3E}">
        <p14:creationId xmlns:p14="http://schemas.microsoft.com/office/powerpoint/2010/main" val="35609266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113AC-3179-4691-B3D8-FCE549CEBDB7}" type="datetimeFigureOut">
              <a:rPr lang="en-IN" smtClean="0"/>
              <a:t>18-05-2022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276B-6FC7-42BB-A82B-012F7F086F0D}" type="slidenum">
              <a:rPr lang="en-IN" smtClean="0"/>
              <a:t>‹#›</a:t>
            </a:fld>
            <a:endParaRPr lang="en-IN"/>
          </a:p>
        </p:txBody>
      </p:sp>
    </p:spTree>
    <p:extLst>
      <p:ext uri="{BB962C8B-B14F-4D97-AF65-F5344CB8AC3E}">
        <p14:creationId xmlns:p14="http://schemas.microsoft.com/office/powerpoint/2010/main" val="308380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a:t>
            </a:fld>
            <a:endParaRPr lang="en-IN"/>
          </a:p>
        </p:txBody>
      </p:sp>
    </p:spTree>
    <p:extLst>
      <p:ext uri="{BB962C8B-B14F-4D97-AF65-F5344CB8AC3E}">
        <p14:creationId xmlns:p14="http://schemas.microsoft.com/office/powerpoint/2010/main" val="1431226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10</a:t>
            </a:fld>
            <a:endParaRPr lang="en-IN"/>
          </a:p>
        </p:txBody>
      </p:sp>
    </p:spTree>
    <p:extLst>
      <p:ext uri="{BB962C8B-B14F-4D97-AF65-F5344CB8AC3E}">
        <p14:creationId xmlns:p14="http://schemas.microsoft.com/office/powerpoint/2010/main" val="366635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11</a:t>
            </a:fld>
            <a:endParaRPr lang="en-IN"/>
          </a:p>
        </p:txBody>
      </p:sp>
    </p:spTree>
    <p:extLst>
      <p:ext uri="{BB962C8B-B14F-4D97-AF65-F5344CB8AC3E}">
        <p14:creationId xmlns:p14="http://schemas.microsoft.com/office/powerpoint/2010/main" val="1293617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12</a:t>
            </a:fld>
            <a:endParaRPr lang="en-IN"/>
          </a:p>
        </p:txBody>
      </p:sp>
    </p:spTree>
    <p:extLst>
      <p:ext uri="{BB962C8B-B14F-4D97-AF65-F5344CB8AC3E}">
        <p14:creationId xmlns:p14="http://schemas.microsoft.com/office/powerpoint/2010/main" val="1314803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13</a:t>
            </a:fld>
            <a:endParaRPr lang="en-IN"/>
          </a:p>
        </p:txBody>
      </p:sp>
    </p:spTree>
    <p:extLst>
      <p:ext uri="{BB962C8B-B14F-4D97-AF65-F5344CB8AC3E}">
        <p14:creationId xmlns:p14="http://schemas.microsoft.com/office/powerpoint/2010/main" val="174971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14</a:t>
            </a:fld>
            <a:endParaRPr lang="en-IN"/>
          </a:p>
        </p:txBody>
      </p:sp>
    </p:spTree>
    <p:extLst>
      <p:ext uri="{BB962C8B-B14F-4D97-AF65-F5344CB8AC3E}">
        <p14:creationId xmlns:p14="http://schemas.microsoft.com/office/powerpoint/2010/main" val="774026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15</a:t>
            </a:fld>
            <a:endParaRPr lang="en-IN"/>
          </a:p>
        </p:txBody>
      </p:sp>
    </p:spTree>
    <p:extLst>
      <p:ext uri="{BB962C8B-B14F-4D97-AF65-F5344CB8AC3E}">
        <p14:creationId xmlns:p14="http://schemas.microsoft.com/office/powerpoint/2010/main" val="3241716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16</a:t>
            </a:fld>
            <a:endParaRPr lang="en-IN"/>
          </a:p>
        </p:txBody>
      </p:sp>
    </p:spTree>
    <p:extLst>
      <p:ext uri="{BB962C8B-B14F-4D97-AF65-F5344CB8AC3E}">
        <p14:creationId xmlns:p14="http://schemas.microsoft.com/office/powerpoint/2010/main" val="1690403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17</a:t>
            </a:fld>
            <a:endParaRPr lang="en-IN"/>
          </a:p>
        </p:txBody>
      </p:sp>
    </p:spTree>
    <p:extLst>
      <p:ext uri="{BB962C8B-B14F-4D97-AF65-F5344CB8AC3E}">
        <p14:creationId xmlns:p14="http://schemas.microsoft.com/office/powerpoint/2010/main" val="3955520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18</a:t>
            </a:fld>
            <a:endParaRPr lang="en-IN"/>
          </a:p>
        </p:txBody>
      </p:sp>
    </p:spTree>
    <p:extLst>
      <p:ext uri="{BB962C8B-B14F-4D97-AF65-F5344CB8AC3E}">
        <p14:creationId xmlns:p14="http://schemas.microsoft.com/office/powerpoint/2010/main" val="840412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19</a:t>
            </a:fld>
            <a:endParaRPr lang="en-IN"/>
          </a:p>
        </p:txBody>
      </p:sp>
    </p:spTree>
    <p:extLst>
      <p:ext uri="{BB962C8B-B14F-4D97-AF65-F5344CB8AC3E}">
        <p14:creationId xmlns:p14="http://schemas.microsoft.com/office/powerpoint/2010/main" val="267605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a:t>
            </a:fld>
            <a:endParaRPr lang="en-IN"/>
          </a:p>
        </p:txBody>
      </p:sp>
    </p:spTree>
    <p:extLst>
      <p:ext uri="{BB962C8B-B14F-4D97-AF65-F5344CB8AC3E}">
        <p14:creationId xmlns:p14="http://schemas.microsoft.com/office/powerpoint/2010/main" val="1294966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20</a:t>
            </a:fld>
            <a:endParaRPr lang="en-IN"/>
          </a:p>
        </p:txBody>
      </p:sp>
    </p:spTree>
    <p:extLst>
      <p:ext uri="{BB962C8B-B14F-4D97-AF65-F5344CB8AC3E}">
        <p14:creationId xmlns:p14="http://schemas.microsoft.com/office/powerpoint/2010/main" val="1965927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21</a:t>
            </a:fld>
            <a:endParaRPr lang="en-IN"/>
          </a:p>
        </p:txBody>
      </p:sp>
    </p:spTree>
    <p:extLst>
      <p:ext uri="{BB962C8B-B14F-4D97-AF65-F5344CB8AC3E}">
        <p14:creationId xmlns:p14="http://schemas.microsoft.com/office/powerpoint/2010/main" val="3083069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22</a:t>
            </a:fld>
            <a:endParaRPr lang="en-IN"/>
          </a:p>
        </p:txBody>
      </p:sp>
    </p:spTree>
    <p:extLst>
      <p:ext uri="{BB962C8B-B14F-4D97-AF65-F5344CB8AC3E}">
        <p14:creationId xmlns:p14="http://schemas.microsoft.com/office/powerpoint/2010/main" val="227297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23</a:t>
            </a:fld>
            <a:endParaRPr lang="en-IN"/>
          </a:p>
        </p:txBody>
      </p:sp>
    </p:spTree>
    <p:extLst>
      <p:ext uri="{BB962C8B-B14F-4D97-AF65-F5344CB8AC3E}">
        <p14:creationId xmlns:p14="http://schemas.microsoft.com/office/powerpoint/2010/main" val="3724181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24</a:t>
            </a:fld>
            <a:endParaRPr lang="en-IN"/>
          </a:p>
        </p:txBody>
      </p:sp>
    </p:spTree>
    <p:extLst>
      <p:ext uri="{BB962C8B-B14F-4D97-AF65-F5344CB8AC3E}">
        <p14:creationId xmlns:p14="http://schemas.microsoft.com/office/powerpoint/2010/main" val="2270855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25</a:t>
            </a:fld>
            <a:endParaRPr lang="en-IN"/>
          </a:p>
        </p:txBody>
      </p:sp>
    </p:spTree>
    <p:extLst>
      <p:ext uri="{BB962C8B-B14F-4D97-AF65-F5344CB8AC3E}">
        <p14:creationId xmlns:p14="http://schemas.microsoft.com/office/powerpoint/2010/main" val="2580852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26</a:t>
            </a:fld>
            <a:endParaRPr lang="en-IN"/>
          </a:p>
        </p:txBody>
      </p:sp>
    </p:spTree>
    <p:extLst>
      <p:ext uri="{BB962C8B-B14F-4D97-AF65-F5344CB8AC3E}">
        <p14:creationId xmlns:p14="http://schemas.microsoft.com/office/powerpoint/2010/main" val="476202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27</a:t>
            </a:fld>
            <a:endParaRPr lang="en-IN"/>
          </a:p>
        </p:txBody>
      </p:sp>
    </p:spTree>
    <p:extLst>
      <p:ext uri="{BB962C8B-B14F-4D97-AF65-F5344CB8AC3E}">
        <p14:creationId xmlns:p14="http://schemas.microsoft.com/office/powerpoint/2010/main" val="29172920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28</a:t>
            </a:fld>
            <a:endParaRPr lang="en-IN"/>
          </a:p>
        </p:txBody>
      </p:sp>
    </p:spTree>
    <p:extLst>
      <p:ext uri="{BB962C8B-B14F-4D97-AF65-F5344CB8AC3E}">
        <p14:creationId xmlns:p14="http://schemas.microsoft.com/office/powerpoint/2010/main" val="23631208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29</a:t>
            </a:fld>
            <a:endParaRPr lang="en-IN"/>
          </a:p>
        </p:txBody>
      </p:sp>
    </p:spTree>
    <p:extLst>
      <p:ext uri="{BB962C8B-B14F-4D97-AF65-F5344CB8AC3E}">
        <p14:creationId xmlns:p14="http://schemas.microsoft.com/office/powerpoint/2010/main" val="137601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3</a:t>
            </a:fld>
            <a:endParaRPr lang="en-IN"/>
          </a:p>
        </p:txBody>
      </p:sp>
    </p:spTree>
    <p:extLst>
      <p:ext uri="{BB962C8B-B14F-4D97-AF65-F5344CB8AC3E}">
        <p14:creationId xmlns:p14="http://schemas.microsoft.com/office/powerpoint/2010/main" val="149096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4</a:t>
            </a:fld>
            <a:endParaRPr lang="en-IN"/>
          </a:p>
        </p:txBody>
      </p:sp>
    </p:spTree>
    <p:extLst>
      <p:ext uri="{BB962C8B-B14F-4D97-AF65-F5344CB8AC3E}">
        <p14:creationId xmlns:p14="http://schemas.microsoft.com/office/powerpoint/2010/main" val="2032800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5</a:t>
            </a:fld>
            <a:endParaRPr lang="en-IN"/>
          </a:p>
        </p:txBody>
      </p:sp>
    </p:spTree>
    <p:extLst>
      <p:ext uri="{BB962C8B-B14F-4D97-AF65-F5344CB8AC3E}">
        <p14:creationId xmlns:p14="http://schemas.microsoft.com/office/powerpoint/2010/main" val="764948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6</a:t>
            </a:fld>
            <a:endParaRPr lang="en-IN"/>
          </a:p>
        </p:txBody>
      </p:sp>
    </p:spTree>
    <p:extLst>
      <p:ext uri="{BB962C8B-B14F-4D97-AF65-F5344CB8AC3E}">
        <p14:creationId xmlns:p14="http://schemas.microsoft.com/office/powerpoint/2010/main" val="175913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7</a:t>
            </a:fld>
            <a:endParaRPr lang="en-IN"/>
          </a:p>
        </p:txBody>
      </p:sp>
    </p:spTree>
    <p:extLst>
      <p:ext uri="{BB962C8B-B14F-4D97-AF65-F5344CB8AC3E}">
        <p14:creationId xmlns:p14="http://schemas.microsoft.com/office/powerpoint/2010/main" val="2866540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8</a:t>
            </a:fld>
            <a:endParaRPr lang="en-IN"/>
          </a:p>
        </p:txBody>
      </p:sp>
    </p:spTree>
    <p:extLst>
      <p:ext uri="{BB962C8B-B14F-4D97-AF65-F5344CB8AC3E}">
        <p14:creationId xmlns:p14="http://schemas.microsoft.com/office/powerpoint/2010/main" val="116565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BE6276B-6FC7-42BB-A82B-012F7F086F0D}" type="slidenum">
              <a:rPr lang="en-IN" smtClean="0"/>
              <a:t>9</a:t>
            </a:fld>
            <a:endParaRPr lang="en-IN"/>
          </a:p>
        </p:txBody>
      </p:sp>
    </p:spTree>
    <p:extLst>
      <p:ext uri="{BB962C8B-B14F-4D97-AF65-F5344CB8AC3E}">
        <p14:creationId xmlns:p14="http://schemas.microsoft.com/office/powerpoint/2010/main" val="2839013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085427-43C6-4820-90B0-BBDD1F6E4485}"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Dr. Ishu Sharma G17, G24</a:t>
            </a:r>
            <a:endParaRPr lang="en-US" dirty="0"/>
          </a:p>
        </p:txBody>
      </p:sp>
      <p:sp>
        <p:nvSpPr>
          <p:cNvPr id="6" name="Slide Number Placeholder 5"/>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FEE934-F4B2-49D7-9DCE-4EBA63B49B24}"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Dr. Ishu Sharma G17, G24</a:t>
            </a:r>
            <a:endParaRPr lang="en-US" dirty="0"/>
          </a:p>
        </p:txBody>
      </p:sp>
      <p:sp>
        <p:nvSpPr>
          <p:cNvPr id="6" name="Slide Number Placeholder 5"/>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9F3B2A-C973-420F-99DD-62DCD0AE7A91}"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Dr. Ishu Sharma G17, G24</a:t>
            </a:r>
            <a:endParaRPr lang="en-US" dirty="0"/>
          </a:p>
        </p:txBody>
      </p:sp>
      <p:sp>
        <p:nvSpPr>
          <p:cNvPr id="6" name="Slide Number Placeholder 5"/>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ADC053-7D54-4FA7-9134-C97D588B8740}"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Dr. Ishu Sharma G17, G24</a:t>
            </a:r>
            <a:endParaRPr lang="en-US" dirty="0"/>
          </a:p>
        </p:txBody>
      </p:sp>
      <p:sp>
        <p:nvSpPr>
          <p:cNvPr id="6" name="Slide Number Placeholder 5"/>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50C81-598F-4DC2-AA91-7E41B1F2ABAC}" type="datetime1">
              <a:rPr lang="en-US" smtClean="0"/>
              <a:t>5/18/2022</a:t>
            </a:fld>
            <a:endParaRPr lang="en-US" dirty="0"/>
          </a:p>
        </p:txBody>
      </p:sp>
      <p:sp>
        <p:nvSpPr>
          <p:cNvPr id="5" name="Footer Placeholder 4"/>
          <p:cNvSpPr>
            <a:spLocks noGrp="1"/>
          </p:cNvSpPr>
          <p:nvPr>
            <p:ph type="ftr" sz="quarter" idx="11"/>
          </p:nvPr>
        </p:nvSpPr>
        <p:spPr/>
        <p:txBody>
          <a:bodyPr/>
          <a:lstStyle/>
          <a:p>
            <a:r>
              <a:rPr lang="en-US"/>
              <a:t>Dr. Ishu Sharma G17, G24</a:t>
            </a:r>
            <a:endParaRPr lang="en-US" dirty="0"/>
          </a:p>
        </p:txBody>
      </p:sp>
      <p:sp>
        <p:nvSpPr>
          <p:cNvPr id="6" name="Slide Number Placeholder 5"/>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A78CFE-0A79-4461-A422-E233D824538B}" type="datetime1">
              <a:rPr lang="en-US" smtClean="0"/>
              <a:t>5/18/2022</a:t>
            </a:fld>
            <a:endParaRPr lang="en-US" dirty="0"/>
          </a:p>
        </p:txBody>
      </p:sp>
      <p:sp>
        <p:nvSpPr>
          <p:cNvPr id="6" name="Footer Placeholder 5"/>
          <p:cNvSpPr>
            <a:spLocks noGrp="1"/>
          </p:cNvSpPr>
          <p:nvPr>
            <p:ph type="ftr" sz="quarter" idx="11"/>
          </p:nvPr>
        </p:nvSpPr>
        <p:spPr/>
        <p:txBody>
          <a:bodyPr/>
          <a:lstStyle/>
          <a:p>
            <a:r>
              <a:rPr lang="en-US"/>
              <a:t>Dr. Ishu Sharma G17, G24</a:t>
            </a:r>
            <a:endParaRPr lang="en-US" dirty="0"/>
          </a:p>
        </p:txBody>
      </p:sp>
      <p:sp>
        <p:nvSpPr>
          <p:cNvPr id="7" name="Slide Number Placeholder 6"/>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684642-BEEF-42B8-A7E4-6ABBDF8DB579}" type="datetime1">
              <a:rPr lang="en-US" smtClean="0"/>
              <a:t>5/18/2022</a:t>
            </a:fld>
            <a:endParaRPr lang="en-US" dirty="0"/>
          </a:p>
        </p:txBody>
      </p:sp>
      <p:sp>
        <p:nvSpPr>
          <p:cNvPr id="8" name="Footer Placeholder 7"/>
          <p:cNvSpPr>
            <a:spLocks noGrp="1"/>
          </p:cNvSpPr>
          <p:nvPr>
            <p:ph type="ftr" sz="quarter" idx="11"/>
          </p:nvPr>
        </p:nvSpPr>
        <p:spPr/>
        <p:txBody>
          <a:bodyPr/>
          <a:lstStyle/>
          <a:p>
            <a:r>
              <a:rPr lang="en-US"/>
              <a:t>Dr. Ishu Sharma G17, G24</a:t>
            </a:r>
            <a:endParaRPr lang="en-US" dirty="0"/>
          </a:p>
        </p:txBody>
      </p:sp>
      <p:sp>
        <p:nvSpPr>
          <p:cNvPr id="9" name="Slide Number Placeholder 8"/>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8B0D85-50BD-4C2D-A80B-772B3F4E1D39}" type="datetime1">
              <a:rPr lang="en-US" smtClean="0"/>
              <a:t>5/18/2022</a:t>
            </a:fld>
            <a:endParaRPr lang="en-US" dirty="0"/>
          </a:p>
        </p:txBody>
      </p:sp>
      <p:sp>
        <p:nvSpPr>
          <p:cNvPr id="4" name="Footer Placeholder 3"/>
          <p:cNvSpPr>
            <a:spLocks noGrp="1"/>
          </p:cNvSpPr>
          <p:nvPr>
            <p:ph type="ftr" sz="quarter" idx="11"/>
          </p:nvPr>
        </p:nvSpPr>
        <p:spPr/>
        <p:txBody>
          <a:bodyPr/>
          <a:lstStyle/>
          <a:p>
            <a:r>
              <a:rPr lang="en-US"/>
              <a:t>Dr. Ishu Sharma G17, G24</a:t>
            </a:r>
            <a:endParaRPr lang="en-US" dirty="0"/>
          </a:p>
        </p:txBody>
      </p:sp>
      <p:sp>
        <p:nvSpPr>
          <p:cNvPr id="5" name="Slide Number Placeholder 4"/>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C5D7A-7FA9-4D01-A696-467D38BFB3C9}" type="datetime1">
              <a:rPr lang="en-US" smtClean="0"/>
              <a:t>5/18/2022</a:t>
            </a:fld>
            <a:endParaRPr lang="en-US" dirty="0"/>
          </a:p>
        </p:txBody>
      </p:sp>
      <p:sp>
        <p:nvSpPr>
          <p:cNvPr id="3" name="Footer Placeholder 2"/>
          <p:cNvSpPr>
            <a:spLocks noGrp="1"/>
          </p:cNvSpPr>
          <p:nvPr>
            <p:ph type="ftr" sz="quarter" idx="11"/>
          </p:nvPr>
        </p:nvSpPr>
        <p:spPr/>
        <p:txBody>
          <a:bodyPr/>
          <a:lstStyle/>
          <a:p>
            <a:r>
              <a:rPr lang="en-US"/>
              <a:t>Dr. Ishu Sharma G17, G24</a:t>
            </a:r>
            <a:endParaRPr lang="en-US" dirty="0"/>
          </a:p>
        </p:txBody>
      </p:sp>
      <p:sp>
        <p:nvSpPr>
          <p:cNvPr id="4" name="Slide Number Placeholder 3"/>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FC9849-DF05-4123-88E7-4BBD26DAD64E}" type="datetime1">
              <a:rPr lang="en-US" smtClean="0"/>
              <a:t>5/18/2022</a:t>
            </a:fld>
            <a:endParaRPr lang="en-US" dirty="0"/>
          </a:p>
        </p:txBody>
      </p:sp>
      <p:sp>
        <p:nvSpPr>
          <p:cNvPr id="6" name="Footer Placeholder 5"/>
          <p:cNvSpPr>
            <a:spLocks noGrp="1"/>
          </p:cNvSpPr>
          <p:nvPr>
            <p:ph type="ftr" sz="quarter" idx="11"/>
          </p:nvPr>
        </p:nvSpPr>
        <p:spPr/>
        <p:txBody>
          <a:bodyPr/>
          <a:lstStyle/>
          <a:p>
            <a:r>
              <a:rPr lang="en-US"/>
              <a:t>Dr. Ishu Sharma G17, G24</a:t>
            </a:r>
            <a:endParaRPr lang="en-US" dirty="0"/>
          </a:p>
        </p:txBody>
      </p:sp>
      <p:sp>
        <p:nvSpPr>
          <p:cNvPr id="7" name="Slide Number Placeholder 6"/>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3236D-C2A9-4F4C-BB93-95730BD8E935}" type="datetime1">
              <a:rPr lang="en-US" smtClean="0"/>
              <a:t>5/18/2022</a:t>
            </a:fld>
            <a:endParaRPr lang="en-US" dirty="0"/>
          </a:p>
        </p:txBody>
      </p:sp>
      <p:sp>
        <p:nvSpPr>
          <p:cNvPr id="6" name="Footer Placeholder 5"/>
          <p:cNvSpPr>
            <a:spLocks noGrp="1"/>
          </p:cNvSpPr>
          <p:nvPr>
            <p:ph type="ftr" sz="quarter" idx="11"/>
          </p:nvPr>
        </p:nvSpPr>
        <p:spPr/>
        <p:txBody>
          <a:bodyPr/>
          <a:lstStyle/>
          <a:p>
            <a:r>
              <a:rPr lang="en-US"/>
              <a:t>Dr. Ishu Sharma G17, G24</a:t>
            </a:r>
            <a:endParaRPr lang="en-US" dirty="0"/>
          </a:p>
        </p:txBody>
      </p:sp>
      <p:sp>
        <p:nvSpPr>
          <p:cNvPr id="7" name="Slide Number Placeholder 6"/>
          <p:cNvSpPr>
            <a:spLocks noGrp="1"/>
          </p:cNvSpPr>
          <p:nvPr>
            <p:ph type="sldNum" sz="quarter" idx="12"/>
          </p:nvPr>
        </p:nvSpPr>
        <p:spPr/>
        <p:txBody>
          <a:bodyPr/>
          <a:lstStyle/>
          <a:p>
            <a:fld id="{8735EA99-1A77-4F57-881D-F04F59F4E282}" type="slidenum">
              <a:rPr lang="en-US" smtClean="0"/>
              <a:pPr/>
              <a:t>‹#›</a:t>
            </a:fld>
            <a:endParaRPr lang="en-US" dirty="0"/>
          </a:p>
        </p:txBody>
      </p:sp>
    </p:spTree>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FBEA4-D59D-44A5-AE08-316E8D0D0C1C}" type="datetime1">
              <a:rPr lang="en-US" smtClean="0"/>
              <a:t>5/18/2022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Ishu Sharma G17, G24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5EA99-1A77-4F57-881D-F04F59F4E28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ll dir="d"/>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91440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lstStyle/>
          <a:p>
            <a:endParaRPr dirty="0"/>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146646" y="1"/>
            <a:ext cx="2997306"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5" name="Rectangle 1"/>
          <p:cNvSpPr txBox="1">
            <a:spLocks noChangeArrowheads="1"/>
          </p:cNvSpPr>
          <p:nvPr/>
        </p:nvSpPr>
        <p:spPr bwMode="auto">
          <a:xfrm>
            <a:off x="152400" y="914400"/>
            <a:ext cx="8763000" cy="2743200"/>
          </a:xfrm>
          <a:prstGeom prst="rect">
            <a:avLst/>
          </a:prstGeom>
          <a:noFill/>
          <a:ln w="9525">
            <a:noFill/>
            <a:miter lim="800000"/>
            <a:headEnd/>
            <a:tailEnd/>
          </a:ln>
        </p:spPr>
        <p:txBody>
          <a:bodyPr tIns="33120" anchor="ctr"/>
          <a:lstStyle/>
          <a:p>
            <a:pPr algn="ct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sz="4000" dirty="0">
                <a:latin typeface="Times New Roman" pitchFamily="18" charset="0"/>
                <a:cs typeface="Times New Roman" pitchFamily="18" charset="0"/>
              </a:rPr>
              <a:t>Advanced Web Development (AWD) </a:t>
            </a:r>
            <a:br>
              <a:rPr lang="en-US" sz="4000" dirty="0">
                <a:latin typeface="Times New Roman" pitchFamily="18" charset="0"/>
                <a:cs typeface="Times New Roman" pitchFamily="18" charset="0"/>
              </a:rPr>
            </a:br>
            <a:r>
              <a:rPr lang="en-US" sz="4000" dirty="0">
                <a:latin typeface="Times New Roman" pitchFamily="18" charset="0"/>
                <a:cs typeface="Times New Roman" pitchFamily="18" charset="0"/>
              </a:rPr>
              <a:t>course-CS163</a:t>
            </a:r>
            <a:endParaRPr lang="en-US" sz="4000" b="1" dirty="0">
              <a:solidFill>
                <a:srgbClr val="3A30FA"/>
              </a:solidFill>
              <a:latin typeface="Times New Roman" pitchFamily="18" charset="0"/>
              <a:cs typeface="Times New Roman" pitchFamily="18" charset="0"/>
            </a:endParaRPr>
          </a:p>
        </p:txBody>
      </p:sp>
      <p:sp>
        <p:nvSpPr>
          <p:cNvPr id="17" name="TextBox 16"/>
          <p:cNvSpPr txBox="1"/>
          <p:nvPr/>
        </p:nvSpPr>
        <p:spPr>
          <a:xfrm>
            <a:off x="1905000" y="4953000"/>
            <a:ext cx="4762500" cy="579967"/>
          </a:xfrm>
          <a:prstGeom prst="rect">
            <a:avLst/>
          </a:prstGeom>
          <a:noFill/>
        </p:spPr>
        <p:txBody>
          <a:bodyPr wrap="square" rtlCol="0">
            <a:spAutoFit/>
          </a:bodyPr>
          <a:lstStyle/>
          <a:p>
            <a:pPr algn="ctr">
              <a:lnSpc>
                <a:spcPct val="150000"/>
              </a:lnSpc>
            </a:pPr>
            <a:r>
              <a:rPr lang="en-US" sz="2400" b="1" dirty="0">
                <a:latin typeface="Times New Roman" pitchFamily="18" charset="0"/>
                <a:cs typeface="Times New Roman" pitchFamily="18" charset="0"/>
              </a:rPr>
              <a:t>          Dr. Ishu Sharma</a:t>
            </a:r>
          </a:p>
        </p:txBody>
      </p:sp>
      <p:sp>
        <p:nvSpPr>
          <p:cNvPr id="18" name="TextBox 17"/>
          <p:cNvSpPr txBox="1"/>
          <p:nvPr/>
        </p:nvSpPr>
        <p:spPr>
          <a:xfrm>
            <a:off x="1676400" y="5599331"/>
            <a:ext cx="6172200" cy="646331"/>
          </a:xfrm>
          <a:prstGeom prst="rect">
            <a:avLst/>
          </a:prstGeom>
          <a:noFill/>
        </p:spPr>
        <p:txBody>
          <a:bodyPr wrap="square" rtlCol="0">
            <a:spAutoFit/>
          </a:bodyPr>
          <a:lstStyle/>
          <a:p>
            <a:pPr algn="ctr"/>
            <a:r>
              <a:rPr lang="en-US" dirty="0">
                <a:solidFill>
                  <a:srgbClr val="FF0000"/>
                </a:solidFill>
                <a:latin typeface="Times New Roman" pitchFamily="18" charset="0"/>
                <a:cs typeface="Times New Roman" pitchFamily="18" charset="0"/>
              </a:rPr>
              <a:t>Department of Computer Science and Engineering</a:t>
            </a:r>
          </a:p>
          <a:p>
            <a:pPr algn="ctr"/>
            <a:r>
              <a:rPr lang="en-US" dirty="0">
                <a:solidFill>
                  <a:srgbClr val="FF0000"/>
                </a:solidFill>
                <a:latin typeface="Times New Roman" pitchFamily="18" charset="0"/>
                <a:cs typeface="Times New Roman" pitchFamily="18" charset="0"/>
              </a:rPr>
              <a:t>Chitkara University, Punjab</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cSld>
  <p:clrMapOvr>
    <a:masterClrMapping/>
  </p:clrMapOvr>
  <p:transition>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 Constructor</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8724900" cy="4708981"/>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import React from 'react';</a:t>
            </a:r>
          </a:p>
          <a:p>
            <a:pPr algn="just"/>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constructor() {</a:t>
            </a:r>
          </a:p>
          <a:p>
            <a:pPr algn="just"/>
            <a:r>
              <a:rPr lang="en-US" sz="2000" dirty="0">
                <a:latin typeface="Times New Roman" panose="02020603050405020304" pitchFamily="18" charset="0"/>
                <a:cs typeface="Times New Roman" panose="02020603050405020304" pitchFamily="18" charset="0"/>
              </a:rPr>
              <a:t>    super();</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this.state</a:t>
            </a:r>
            <a:r>
              <a:rPr lang="en-US" sz="2000" dirty="0">
                <a:latin typeface="Times New Roman" panose="02020603050405020304" pitchFamily="18" charset="0"/>
                <a:cs typeface="Times New Roman" panose="02020603050405020304" pitchFamily="18" charset="0"/>
              </a:rPr>
              <a:t> = {color: "red"};</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&lt;h2&gt;I am a {</a:t>
            </a:r>
            <a:r>
              <a:rPr lang="en-US" sz="2000" dirty="0" err="1">
                <a:latin typeface="Times New Roman" panose="02020603050405020304" pitchFamily="18" charset="0"/>
                <a:cs typeface="Times New Roman" panose="02020603050405020304" pitchFamily="18" charset="0"/>
              </a:rPr>
              <a:t>this.state.color</a:t>
            </a:r>
            <a:r>
              <a:rPr lang="en-US" sz="2000" dirty="0">
                <a:latin typeface="Times New Roman" panose="02020603050405020304" pitchFamily="18" charset="0"/>
                <a:cs typeface="Times New Roman" panose="02020603050405020304" pitchFamily="18" charset="0"/>
              </a:rPr>
              <a:t>} Car!&lt;/h2&gt;;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const root = </a:t>
            </a:r>
            <a:r>
              <a:rPr lang="en-US" sz="2000" dirty="0" err="1">
                <a:latin typeface="Times New Roman" panose="02020603050405020304" pitchFamily="18" charset="0"/>
                <a:cs typeface="Times New Roman" panose="02020603050405020304" pitchFamily="18" charset="0"/>
              </a:rPr>
              <a:t>ReactDOM.createRoot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a:p>
            <a:pPr algn="just"/>
            <a:r>
              <a:rPr lang="en-US" sz="2000" dirty="0" err="1">
                <a:latin typeface="Times New Roman" panose="02020603050405020304" pitchFamily="18" charset="0"/>
                <a:cs typeface="Times New Roman" panose="02020603050405020304" pitchFamily="18" charset="0"/>
              </a:rPr>
              <a:t>root.render</a:t>
            </a:r>
            <a:r>
              <a:rPr lang="en-US" sz="2000" dirty="0">
                <a:latin typeface="Times New Roman" panose="02020603050405020304" pitchFamily="18" charset="0"/>
                <a:cs typeface="Times New Roman" panose="02020603050405020304" pitchFamily="18" charset="0"/>
              </a:rPr>
              <a:t>(&lt;Car /&gt;);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10</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1699462037"/>
      </p:ext>
    </p:extLst>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Props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4708981"/>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Another way of handling component properties is by using props.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Props are like function arguments, and you send them into the component as attributes.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import React from 'react';</a:t>
            </a:r>
          </a:p>
          <a:p>
            <a:pPr algn="just"/>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&lt;h2&gt;I am a {</a:t>
            </a:r>
            <a:r>
              <a:rPr lang="en-US" sz="2000" dirty="0" err="1">
                <a:latin typeface="Times New Roman" panose="02020603050405020304" pitchFamily="18" charset="0"/>
                <a:cs typeface="Times New Roman" panose="02020603050405020304" pitchFamily="18" charset="0"/>
              </a:rPr>
              <a:t>this.props.color</a:t>
            </a:r>
            <a:r>
              <a:rPr lang="en-US" sz="2000" dirty="0">
                <a:latin typeface="Times New Roman" panose="02020603050405020304" pitchFamily="18" charset="0"/>
                <a:cs typeface="Times New Roman" panose="02020603050405020304" pitchFamily="18" charset="0"/>
              </a:rPr>
              <a:t>} Car!&lt;/h2&gt;;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ReactDOM.render</a:t>
            </a:r>
            <a:r>
              <a:rPr lang="en-US" sz="2000" dirty="0">
                <a:latin typeface="Times New Roman" panose="02020603050405020304" pitchFamily="18" charset="0"/>
                <a:cs typeface="Times New Roman" panose="02020603050405020304" pitchFamily="18" charset="0"/>
              </a:rPr>
              <a:t>(&lt;Car color="red"/&gt;, </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11</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3833720761"/>
      </p:ext>
    </p:extLst>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Props in Constructor</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5324535"/>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If your component has a constructor function, the props should always be passed to the constructor and also to the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via the super() method.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import React from 'react';</a:t>
            </a:r>
          </a:p>
          <a:p>
            <a:pPr algn="just"/>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constructor(props) {</a:t>
            </a:r>
          </a:p>
          <a:p>
            <a:pPr algn="just"/>
            <a:r>
              <a:rPr lang="en-US" sz="2000" dirty="0">
                <a:latin typeface="Times New Roman" panose="02020603050405020304" pitchFamily="18" charset="0"/>
                <a:cs typeface="Times New Roman" panose="02020603050405020304" pitchFamily="18" charset="0"/>
              </a:rPr>
              <a:t>    super(props);</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&lt;h2&gt;I am a {</a:t>
            </a:r>
            <a:r>
              <a:rPr lang="en-US" sz="2000" dirty="0" err="1">
                <a:latin typeface="Times New Roman" panose="02020603050405020304" pitchFamily="18" charset="0"/>
                <a:cs typeface="Times New Roman" panose="02020603050405020304" pitchFamily="18" charset="0"/>
              </a:rPr>
              <a:t>this.props.model</a:t>
            </a:r>
            <a:r>
              <a:rPr lang="en-US" sz="2000" dirty="0">
                <a:latin typeface="Times New Roman" panose="02020603050405020304" pitchFamily="18" charset="0"/>
                <a:cs typeface="Times New Roman" panose="02020603050405020304" pitchFamily="18" charset="0"/>
              </a:rPr>
              <a:t>}!&lt;/h2&gt;;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const root = </a:t>
            </a:r>
            <a:r>
              <a:rPr lang="en-US" sz="2000" dirty="0" err="1">
                <a:latin typeface="Times New Roman" panose="02020603050405020304" pitchFamily="18" charset="0"/>
                <a:cs typeface="Times New Roman" panose="02020603050405020304" pitchFamily="18" charset="0"/>
              </a:rPr>
              <a:t>ReactDOM.createRoot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a:p>
            <a:pPr algn="just"/>
            <a:r>
              <a:rPr lang="en-US" sz="2000" dirty="0" err="1">
                <a:latin typeface="Times New Roman" panose="02020603050405020304" pitchFamily="18" charset="0"/>
                <a:cs typeface="Times New Roman" panose="02020603050405020304" pitchFamily="18" charset="0"/>
              </a:rPr>
              <a:t>root.render</a:t>
            </a:r>
            <a:r>
              <a:rPr lang="en-US" sz="2000" dirty="0">
                <a:latin typeface="Times New Roman" panose="02020603050405020304" pitchFamily="18" charset="0"/>
                <a:cs typeface="Times New Roman" panose="02020603050405020304" pitchFamily="18" charset="0"/>
              </a:rPr>
              <a:t>(&lt;Car model="Mustang"/&gt;);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12</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3581291805"/>
      </p:ext>
    </p:extLst>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Components in Components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5324535"/>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import React from 'react';</a:t>
            </a:r>
          </a:p>
          <a:p>
            <a:pPr algn="just"/>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&lt;h2&gt;I am a Car!&lt;/h2&gt;;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class Garage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a:t>
            </a:r>
          </a:p>
          <a:p>
            <a:pPr algn="just"/>
            <a:r>
              <a:rPr lang="en-US" sz="2000" dirty="0">
                <a:latin typeface="Times New Roman" panose="02020603050405020304" pitchFamily="18" charset="0"/>
                <a:cs typeface="Times New Roman" panose="02020603050405020304" pitchFamily="18" charset="0"/>
              </a:rPr>
              <a:t>      &lt;div&gt;</a:t>
            </a:r>
          </a:p>
          <a:p>
            <a:pPr algn="just"/>
            <a:r>
              <a:rPr lang="en-US" sz="2000" dirty="0">
                <a:latin typeface="Times New Roman" panose="02020603050405020304" pitchFamily="18" charset="0"/>
                <a:cs typeface="Times New Roman" panose="02020603050405020304" pitchFamily="18" charset="0"/>
              </a:rPr>
              <a:t>      &lt;h1&gt;Who lives in my Garage?&lt;/h1&gt;</a:t>
            </a:r>
          </a:p>
          <a:p>
            <a:pPr algn="just"/>
            <a:r>
              <a:rPr lang="en-US" sz="2000" dirty="0">
                <a:latin typeface="Times New Roman" panose="02020603050405020304" pitchFamily="18" charset="0"/>
                <a:cs typeface="Times New Roman" panose="02020603050405020304" pitchFamily="18" charset="0"/>
              </a:rPr>
              <a:t>      &lt;Car /&gt;</a:t>
            </a:r>
          </a:p>
          <a:p>
            <a:pPr algn="just"/>
            <a:r>
              <a:rPr lang="en-US" sz="2000" dirty="0">
                <a:latin typeface="Times New Roman" panose="02020603050405020304" pitchFamily="18" charset="0"/>
                <a:cs typeface="Times New Roman" panose="02020603050405020304" pitchFamily="18" charset="0"/>
              </a:rPr>
              <a:t>      &lt;/div&gt;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const root = </a:t>
            </a:r>
            <a:r>
              <a:rPr lang="en-US" sz="2000" dirty="0" err="1">
                <a:latin typeface="Times New Roman" panose="02020603050405020304" pitchFamily="18" charset="0"/>
                <a:cs typeface="Times New Roman" panose="02020603050405020304" pitchFamily="18" charset="0"/>
              </a:rPr>
              <a:t>ReactDOM.createRoot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a:p>
            <a:pPr algn="just"/>
            <a:r>
              <a:rPr lang="en-US" sz="2000" dirty="0" err="1">
                <a:latin typeface="Times New Roman" panose="02020603050405020304" pitchFamily="18" charset="0"/>
                <a:cs typeface="Times New Roman" panose="02020603050405020304" pitchFamily="18" charset="0"/>
              </a:rPr>
              <a:t>root.render</a:t>
            </a:r>
            <a:r>
              <a:rPr lang="en-US" sz="2000" dirty="0">
                <a:latin typeface="Times New Roman" panose="02020603050405020304" pitchFamily="18" charset="0"/>
                <a:cs typeface="Times New Roman" panose="02020603050405020304" pitchFamily="18" charset="0"/>
              </a:rPr>
              <a:t>(&lt;Garage /&gt;);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13</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438204472"/>
      </p:ext>
    </p:extLst>
  </p:cSld>
  <p:clrMapOvr>
    <a:masterClrMapping/>
  </p:clrMapOvr>
  <p:transition>
    <p:pull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Components in files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5324535"/>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React is all about re-using code, and it can be smart to insert some of your components in separate files.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do that, create a new file with a .</a:t>
            </a:r>
            <a:r>
              <a:rPr lang="en-US" sz="2000" dirty="0" err="1">
                <a:latin typeface="Times New Roman" panose="02020603050405020304" pitchFamily="18" charset="0"/>
                <a:cs typeface="Times New Roman" panose="02020603050405020304" pitchFamily="18" charset="0"/>
              </a:rPr>
              <a:t>js</a:t>
            </a:r>
            <a:r>
              <a:rPr lang="en-US" sz="2000" dirty="0">
                <a:latin typeface="Times New Roman" panose="02020603050405020304" pitchFamily="18" charset="0"/>
                <a:cs typeface="Times New Roman" panose="02020603050405020304" pitchFamily="18" charset="0"/>
              </a:rPr>
              <a:t> file extension and put the code inside it:</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Note that the file must start by importing React (as before), and it has to end with the statement export default Car;.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Example</a:t>
            </a:r>
          </a:p>
          <a:p>
            <a:pPr algn="just"/>
            <a:r>
              <a:rPr lang="en-US" sz="2000" dirty="0">
                <a:latin typeface="Times New Roman" panose="02020603050405020304" pitchFamily="18" charset="0"/>
                <a:cs typeface="Times New Roman" panose="02020603050405020304" pitchFamily="18" charset="0"/>
              </a:rPr>
              <a:t>Car.js:</a:t>
            </a:r>
          </a:p>
          <a:p>
            <a:pPr algn="just"/>
            <a:r>
              <a:rPr lang="en-US" sz="2000" dirty="0">
                <a:solidFill>
                  <a:srgbClr val="FF0000"/>
                </a:solidFill>
                <a:latin typeface="Times New Roman" panose="02020603050405020304" pitchFamily="18" charset="0"/>
                <a:cs typeface="Times New Roman" panose="02020603050405020304" pitchFamily="18" charset="0"/>
              </a:rPr>
              <a:t>import React from 'react';</a:t>
            </a:r>
          </a:p>
          <a:p>
            <a:pPr algn="just"/>
            <a:r>
              <a:rPr lang="en-US" sz="2000" dirty="0">
                <a:solidFill>
                  <a:srgbClr val="FF0000"/>
                </a:solidFill>
                <a:latin typeface="Times New Roman" panose="02020603050405020304" pitchFamily="18" charset="0"/>
                <a:cs typeface="Times New Roman" panose="02020603050405020304" pitchFamily="18" charset="0"/>
              </a:rPr>
              <a:t>class Car extends </a:t>
            </a:r>
            <a:r>
              <a:rPr lang="en-US" sz="2000" dirty="0" err="1">
                <a:solidFill>
                  <a:srgbClr val="FF0000"/>
                </a:solidFill>
                <a:latin typeface="Times New Roman" panose="02020603050405020304" pitchFamily="18" charset="0"/>
                <a:cs typeface="Times New Roman" panose="02020603050405020304" pitchFamily="18" charset="0"/>
              </a:rPr>
              <a:t>React.Component</a:t>
            </a:r>
            <a:r>
              <a:rPr lang="en-US" sz="2000" dirty="0">
                <a:solidFill>
                  <a:srgbClr val="FF0000"/>
                </a:solidFill>
                <a:latin typeface="Times New Roman" panose="02020603050405020304" pitchFamily="18" charset="0"/>
                <a:cs typeface="Times New Roman" panose="02020603050405020304" pitchFamily="18" charset="0"/>
              </a:rPr>
              <a:t> {</a:t>
            </a:r>
          </a:p>
          <a:p>
            <a:pPr algn="just"/>
            <a:r>
              <a:rPr lang="en-US" sz="2000" dirty="0">
                <a:solidFill>
                  <a:srgbClr val="FF0000"/>
                </a:solidFill>
                <a:latin typeface="Times New Roman" panose="02020603050405020304" pitchFamily="18" charset="0"/>
                <a:cs typeface="Times New Roman" panose="02020603050405020304" pitchFamily="18" charset="0"/>
              </a:rPr>
              <a:t>  render() {</a:t>
            </a:r>
          </a:p>
          <a:p>
            <a:pPr algn="just"/>
            <a:r>
              <a:rPr lang="en-US" sz="2000" dirty="0">
                <a:solidFill>
                  <a:srgbClr val="FF0000"/>
                </a:solidFill>
                <a:latin typeface="Times New Roman" panose="02020603050405020304" pitchFamily="18" charset="0"/>
                <a:cs typeface="Times New Roman" panose="02020603050405020304" pitchFamily="18" charset="0"/>
              </a:rPr>
              <a:t>    return &lt;h2&gt;Hi, I am a Car!&lt;/h2&gt;;</a:t>
            </a:r>
          </a:p>
          <a:p>
            <a:pPr algn="just"/>
            <a:r>
              <a:rPr lang="en-US" sz="2000" dirty="0">
                <a:solidFill>
                  <a:srgbClr val="FF0000"/>
                </a:solidFill>
                <a:latin typeface="Times New Roman" panose="02020603050405020304" pitchFamily="18" charset="0"/>
                <a:cs typeface="Times New Roman" panose="02020603050405020304" pitchFamily="18" charset="0"/>
              </a:rPr>
              <a:t>  }</a:t>
            </a:r>
          </a:p>
          <a:p>
            <a:pPr algn="just"/>
            <a:r>
              <a:rPr lang="en-US" sz="2000" dirty="0">
                <a:solidFill>
                  <a:srgbClr val="FF0000"/>
                </a:solidFill>
                <a:latin typeface="Times New Roman" panose="02020603050405020304" pitchFamily="18" charset="0"/>
                <a:cs typeface="Times New Roman" panose="02020603050405020304" pitchFamily="18" charset="0"/>
              </a:rPr>
              <a:t>}</a:t>
            </a:r>
          </a:p>
          <a:p>
            <a:pPr algn="just"/>
            <a:r>
              <a:rPr lang="en-US" sz="2000" dirty="0">
                <a:solidFill>
                  <a:srgbClr val="FF0000"/>
                </a:solidFill>
                <a:latin typeface="Times New Roman" panose="02020603050405020304" pitchFamily="18" charset="0"/>
                <a:cs typeface="Times New Roman" panose="02020603050405020304" pitchFamily="18" charset="0"/>
              </a:rPr>
              <a:t>export default Car;</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14</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1367997546"/>
      </p:ext>
    </p:extLst>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Components in files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1631216"/>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import React from 'react';</a:t>
            </a:r>
          </a:p>
          <a:p>
            <a:pPr algn="just"/>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r>
              <a:rPr lang="en-US" sz="2000" dirty="0">
                <a:latin typeface="Times New Roman" panose="02020603050405020304" pitchFamily="18" charset="0"/>
                <a:cs typeface="Times New Roman" panose="02020603050405020304" pitchFamily="18" charset="0"/>
              </a:rPr>
              <a:t>import Car from './Car.js';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err="1">
                <a:latin typeface="Times New Roman" panose="02020603050405020304" pitchFamily="18" charset="0"/>
                <a:cs typeface="Times New Roman" panose="02020603050405020304" pitchFamily="18" charset="0"/>
              </a:rPr>
              <a:t>ReactDOM.render</a:t>
            </a:r>
            <a:r>
              <a:rPr lang="en-US" sz="2000" dirty="0">
                <a:latin typeface="Times New Roman" panose="02020603050405020304" pitchFamily="18" charset="0"/>
                <a:cs typeface="Times New Roman" panose="02020603050405020304" pitchFamily="18" charset="0"/>
              </a:rPr>
              <a:t>(&lt;Car /&gt;, </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15</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1361076716"/>
      </p:ext>
    </p:extLst>
  </p:cSld>
  <p:clrMapOvr>
    <a:masterClrMapping/>
  </p:clrMapOvr>
  <p:transition>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 State</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5632311"/>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React Class components have a built-in state object.</a:t>
            </a:r>
          </a:p>
          <a:p>
            <a:pPr algn="just"/>
            <a:r>
              <a:rPr lang="en-US" sz="2000" dirty="0">
                <a:latin typeface="Times New Roman" panose="02020603050405020304" pitchFamily="18" charset="0"/>
                <a:cs typeface="Times New Roman" panose="02020603050405020304" pitchFamily="18" charset="0"/>
              </a:rPr>
              <a:t>You might have noticed that we used state earlier in the component constructor section.</a:t>
            </a:r>
          </a:p>
          <a:p>
            <a:pPr algn="just"/>
            <a:r>
              <a:rPr lang="en-US" sz="2000" dirty="0">
                <a:latin typeface="Times New Roman" panose="02020603050405020304" pitchFamily="18" charset="0"/>
                <a:cs typeface="Times New Roman" panose="02020603050405020304" pitchFamily="18" charset="0"/>
              </a:rPr>
              <a:t>The state object is where you store property values that belongs to the component.</a:t>
            </a:r>
          </a:p>
          <a:p>
            <a:pPr algn="just"/>
            <a:r>
              <a:rPr lang="en-US" sz="2000" dirty="0">
                <a:latin typeface="Times New Roman" panose="02020603050405020304" pitchFamily="18" charset="0"/>
                <a:cs typeface="Times New Roman" panose="02020603050405020304" pitchFamily="18" charset="0"/>
              </a:rPr>
              <a:t>When the state object changes, the component re-renders.</a:t>
            </a:r>
          </a:p>
          <a:p>
            <a:pPr algn="just"/>
            <a:r>
              <a:rPr lang="en-US" sz="2000" dirty="0">
                <a:latin typeface="Times New Roman" panose="02020603050405020304" pitchFamily="18" charset="0"/>
                <a:cs typeface="Times New Roman" panose="02020603050405020304" pitchFamily="18" charset="0"/>
              </a:rPr>
              <a:t>Creating the state Object</a:t>
            </a:r>
          </a:p>
          <a:p>
            <a:pPr algn="just"/>
            <a:r>
              <a:rPr lang="en-US" sz="2000" dirty="0">
                <a:latin typeface="Times New Roman" panose="02020603050405020304" pitchFamily="18" charset="0"/>
                <a:cs typeface="Times New Roman" panose="02020603050405020304" pitchFamily="18" charset="0"/>
              </a:rPr>
              <a:t>The state object is initialized in the constructor:</a:t>
            </a:r>
          </a:p>
          <a:p>
            <a:pPr algn="just"/>
            <a:r>
              <a:rPr lang="en-US" sz="2000" dirty="0">
                <a:latin typeface="Times New Roman" panose="02020603050405020304" pitchFamily="18" charset="0"/>
                <a:cs typeface="Times New Roman" panose="02020603050405020304" pitchFamily="18" charset="0"/>
              </a:rPr>
              <a:t>Example</a:t>
            </a:r>
          </a:p>
          <a:p>
            <a:pPr algn="just"/>
            <a:r>
              <a:rPr lang="en-US" sz="2000" dirty="0">
                <a:latin typeface="Times New Roman" panose="02020603050405020304" pitchFamily="18" charset="0"/>
                <a:cs typeface="Times New Roman" panose="02020603050405020304" pitchFamily="18" charset="0"/>
              </a:rPr>
              <a:t>Specify the state object in the constructor method:</a:t>
            </a:r>
          </a:p>
          <a:p>
            <a:pPr lvl="1" algn="just"/>
            <a:r>
              <a:rPr lang="en-US" sz="2000" dirty="0">
                <a:solidFill>
                  <a:srgbClr val="FF0000"/>
                </a:solidFill>
                <a:latin typeface="Times New Roman" panose="02020603050405020304" pitchFamily="18" charset="0"/>
                <a:cs typeface="Times New Roman" panose="02020603050405020304" pitchFamily="18" charset="0"/>
              </a:rPr>
              <a:t>class Car extends </a:t>
            </a:r>
            <a:r>
              <a:rPr lang="en-US" sz="2000" dirty="0" err="1">
                <a:solidFill>
                  <a:srgbClr val="FF0000"/>
                </a:solidFill>
                <a:latin typeface="Times New Roman" panose="02020603050405020304" pitchFamily="18" charset="0"/>
                <a:cs typeface="Times New Roman" panose="02020603050405020304" pitchFamily="18" charset="0"/>
              </a:rPr>
              <a:t>React.Component</a:t>
            </a:r>
            <a:r>
              <a:rPr lang="en-US" sz="2000" dirty="0">
                <a:solidFill>
                  <a:srgbClr val="FF0000"/>
                </a:solidFill>
                <a:latin typeface="Times New Roman" panose="02020603050405020304" pitchFamily="18" charset="0"/>
                <a:cs typeface="Times New Roman" panose="02020603050405020304" pitchFamily="18" charset="0"/>
              </a:rPr>
              <a:t> {</a:t>
            </a:r>
          </a:p>
          <a:p>
            <a:pPr lvl="1" algn="just"/>
            <a:r>
              <a:rPr lang="en-US" sz="2000" dirty="0">
                <a:solidFill>
                  <a:srgbClr val="FF0000"/>
                </a:solidFill>
                <a:latin typeface="Times New Roman" panose="02020603050405020304" pitchFamily="18" charset="0"/>
                <a:cs typeface="Times New Roman" panose="02020603050405020304" pitchFamily="18" charset="0"/>
              </a:rPr>
              <a:t>  constructor(props) {</a:t>
            </a:r>
          </a:p>
          <a:p>
            <a:pPr lvl="1" algn="just"/>
            <a:r>
              <a:rPr lang="en-US" sz="2000" dirty="0">
                <a:solidFill>
                  <a:srgbClr val="FF0000"/>
                </a:solidFill>
                <a:latin typeface="Times New Roman" panose="02020603050405020304" pitchFamily="18" charset="0"/>
                <a:cs typeface="Times New Roman" panose="02020603050405020304" pitchFamily="18" charset="0"/>
              </a:rPr>
              <a:t>    super(props);</a:t>
            </a:r>
          </a:p>
          <a:p>
            <a:pPr lvl="1" algn="just"/>
            <a:r>
              <a:rPr lang="en-US" sz="2000" dirty="0">
                <a:solidFill>
                  <a:srgbClr val="FF0000"/>
                </a:solidFill>
                <a:latin typeface="Times New Roman" panose="02020603050405020304" pitchFamily="18" charset="0"/>
                <a:cs typeface="Times New Roman" panose="02020603050405020304" pitchFamily="18" charset="0"/>
              </a:rPr>
              <a:t>  </a:t>
            </a:r>
            <a:r>
              <a:rPr lang="en-US" sz="2000" dirty="0" err="1">
                <a:solidFill>
                  <a:srgbClr val="FF0000"/>
                </a:solidFill>
                <a:latin typeface="Times New Roman" panose="02020603050405020304" pitchFamily="18" charset="0"/>
                <a:cs typeface="Times New Roman" panose="02020603050405020304" pitchFamily="18" charset="0"/>
              </a:rPr>
              <a:t>this.state</a:t>
            </a:r>
            <a:r>
              <a:rPr lang="en-US" sz="2000" dirty="0">
                <a:solidFill>
                  <a:srgbClr val="FF0000"/>
                </a:solidFill>
                <a:latin typeface="Times New Roman" panose="02020603050405020304" pitchFamily="18" charset="0"/>
                <a:cs typeface="Times New Roman" panose="02020603050405020304" pitchFamily="18" charset="0"/>
              </a:rPr>
              <a:t> = {brand: "Ford"};</a:t>
            </a:r>
          </a:p>
          <a:p>
            <a:pPr lvl="1" algn="just"/>
            <a:r>
              <a:rPr lang="en-US" sz="2000" dirty="0">
                <a:solidFill>
                  <a:srgbClr val="FF0000"/>
                </a:solidFill>
                <a:latin typeface="Times New Roman" panose="02020603050405020304" pitchFamily="18" charset="0"/>
                <a:cs typeface="Times New Roman" panose="02020603050405020304" pitchFamily="18" charset="0"/>
              </a:rPr>
              <a:t>  }  render() {    return (</a:t>
            </a:r>
          </a:p>
          <a:p>
            <a:pPr lvl="1" algn="just"/>
            <a:r>
              <a:rPr lang="en-US" sz="2000" dirty="0">
                <a:solidFill>
                  <a:srgbClr val="FF0000"/>
                </a:solidFill>
                <a:latin typeface="Times New Roman" panose="02020603050405020304" pitchFamily="18" charset="0"/>
                <a:cs typeface="Times New Roman" panose="02020603050405020304" pitchFamily="18" charset="0"/>
              </a:rPr>
              <a:t>      &lt;div&gt;</a:t>
            </a:r>
          </a:p>
          <a:p>
            <a:pPr lvl="1" algn="just"/>
            <a:r>
              <a:rPr lang="en-US" sz="2000" dirty="0">
                <a:solidFill>
                  <a:srgbClr val="FF0000"/>
                </a:solidFill>
                <a:latin typeface="Times New Roman" panose="02020603050405020304" pitchFamily="18" charset="0"/>
                <a:cs typeface="Times New Roman" panose="02020603050405020304" pitchFamily="18" charset="0"/>
              </a:rPr>
              <a:t>        &lt;h1&gt;My Car&lt;/h1&gt;</a:t>
            </a:r>
          </a:p>
          <a:p>
            <a:pPr lvl="1" algn="just"/>
            <a:r>
              <a:rPr lang="en-US" sz="2000" dirty="0">
                <a:solidFill>
                  <a:srgbClr val="FF0000"/>
                </a:solidFill>
                <a:latin typeface="Times New Roman" panose="02020603050405020304" pitchFamily="18" charset="0"/>
                <a:cs typeface="Times New Roman" panose="02020603050405020304" pitchFamily="18" charset="0"/>
              </a:rPr>
              <a:t>      &lt;/div&gt;</a:t>
            </a:r>
          </a:p>
          <a:p>
            <a:pPr lvl="1" algn="just"/>
            <a:r>
              <a:rPr lang="en-US" sz="2000" dirty="0">
                <a:solidFill>
                  <a:srgbClr val="FF0000"/>
                </a:solidFill>
                <a:latin typeface="Times New Roman" panose="02020603050405020304" pitchFamily="18" charset="0"/>
                <a:cs typeface="Times New Roman" panose="02020603050405020304" pitchFamily="18" charset="0"/>
              </a:rPr>
              <a:t>    );  }}</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16</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1025138601"/>
      </p:ext>
    </p:extLst>
  </p:cSld>
  <p:clrMapOvr>
    <a:masterClrMapping/>
  </p:clrMapOvr>
  <p:transition>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 State</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5632311"/>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The state object can contain as many properties as you like:</a:t>
            </a:r>
          </a:p>
          <a:p>
            <a:pPr algn="just"/>
            <a:r>
              <a:rPr lang="en-US" sz="2000" dirty="0">
                <a:latin typeface="Times New Roman" panose="02020603050405020304" pitchFamily="18" charset="0"/>
                <a:cs typeface="Times New Roman" panose="02020603050405020304" pitchFamily="18" charset="0"/>
              </a:rPr>
              <a:t>Example</a:t>
            </a:r>
          </a:p>
          <a:p>
            <a:pPr algn="just"/>
            <a:r>
              <a:rPr lang="en-US" sz="2000" dirty="0">
                <a:latin typeface="Times New Roman" panose="02020603050405020304" pitchFamily="18" charset="0"/>
                <a:cs typeface="Times New Roman" panose="02020603050405020304" pitchFamily="18" charset="0"/>
              </a:rPr>
              <a:t>Specify all the properties your component need:</a:t>
            </a:r>
          </a:p>
          <a:p>
            <a:pPr algn="just"/>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constructor(props) {</a:t>
            </a:r>
          </a:p>
          <a:p>
            <a:pPr algn="just"/>
            <a:r>
              <a:rPr lang="en-US" sz="2000" dirty="0">
                <a:latin typeface="Times New Roman" panose="02020603050405020304" pitchFamily="18" charset="0"/>
                <a:cs typeface="Times New Roman" panose="02020603050405020304" pitchFamily="18" charset="0"/>
              </a:rPr>
              <a:t>    super(props);</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this.state</a:t>
            </a:r>
            <a:r>
              <a:rPr lang="en-US" sz="2000" dirty="0">
                <a:latin typeface="Times New Roman" panose="02020603050405020304" pitchFamily="18" charset="0"/>
                <a:cs typeface="Times New Roman" panose="02020603050405020304" pitchFamily="18" charset="0"/>
              </a:rPr>
              <a:t> = {</a:t>
            </a:r>
          </a:p>
          <a:p>
            <a:pPr algn="just"/>
            <a:r>
              <a:rPr lang="en-US" sz="2000" dirty="0">
                <a:latin typeface="Times New Roman" panose="02020603050405020304" pitchFamily="18" charset="0"/>
                <a:cs typeface="Times New Roman" panose="02020603050405020304" pitchFamily="18" charset="0"/>
              </a:rPr>
              <a:t>      brand: "Ford",</a:t>
            </a:r>
          </a:p>
          <a:p>
            <a:pPr algn="just"/>
            <a:r>
              <a:rPr lang="en-US" sz="2000" dirty="0">
                <a:latin typeface="Times New Roman" panose="02020603050405020304" pitchFamily="18" charset="0"/>
                <a:cs typeface="Times New Roman" panose="02020603050405020304" pitchFamily="18" charset="0"/>
              </a:rPr>
              <a:t>      model: "Mustang",</a:t>
            </a:r>
          </a:p>
          <a:p>
            <a:pPr algn="just"/>
            <a:r>
              <a:rPr lang="en-US" sz="2000" dirty="0">
                <a:latin typeface="Times New Roman" panose="02020603050405020304" pitchFamily="18" charset="0"/>
                <a:cs typeface="Times New Roman" panose="02020603050405020304" pitchFamily="18" charset="0"/>
              </a:rPr>
              <a:t>      color: "red",</a:t>
            </a:r>
          </a:p>
          <a:p>
            <a:pPr algn="just"/>
            <a:r>
              <a:rPr lang="en-US" sz="2000" dirty="0">
                <a:latin typeface="Times New Roman" panose="02020603050405020304" pitchFamily="18" charset="0"/>
                <a:cs typeface="Times New Roman" panose="02020603050405020304" pitchFamily="18" charset="0"/>
              </a:rPr>
              <a:t>      year: 1964</a:t>
            </a:r>
          </a:p>
          <a:p>
            <a:pPr algn="just"/>
            <a:r>
              <a:rPr lang="en-US" sz="2000" dirty="0">
                <a:latin typeface="Times New Roman" panose="02020603050405020304" pitchFamily="18" charset="0"/>
                <a:cs typeface="Times New Roman" panose="02020603050405020304" pitchFamily="18" charset="0"/>
              </a:rPr>
              <a:t>    };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a:t>
            </a:r>
          </a:p>
          <a:p>
            <a:pPr algn="just"/>
            <a:r>
              <a:rPr lang="en-US" sz="2000" dirty="0">
                <a:latin typeface="Times New Roman" panose="02020603050405020304" pitchFamily="18" charset="0"/>
                <a:cs typeface="Times New Roman" panose="02020603050405020304" pitchFamily="18" charset="0"/>
              </a:rPr>
              <a:t>      &lt;div&gt;</a:t>
            </a:r>
          </a:p>
          <a:p>
            <a:pPr algn="just"/>
            <a:r>
              <a:rPr lang="en-US" sz="2000" dirty="0">
                <a:latin typeface="Times New Roman" panose="02020603050405020304" pitchFamily="18" charset="0"/>
                <a:cs typeface="Times New Roman" panose="02020603050405020304" pitchFamily="18" charset="0"/>
              </a:rPr>
              <a:t>        &lt;h1&gt;My Car&lt;/h1&gt;</a:t>
            </a:r>
          </a:p>
          <a:p>
            <a:pPr algn="just"/>
            <a:r>
              <a:rPr lang="en-US" sz="2000" dirty="0">
                <a:latin typeface="Times New Roman" panose="02020603050405020304" pitchFamily="18" charset="0"/>
                <a:cs typeface="Times New Roman" panose="02020603050405020304" pitchFamily="18" charset="0"/>
              </a:rPr>
              <a:t>      &lt;/div&gt;</a:t>
            </a:r>
          </a:p>
          <a:p>
            <a:pPr algn="just"/>
            <a:r>
              <a:rPr lang="en-US" sz="2000" dirty="0">
                <a:latin typeface="Times New Roman" panose="02020603050405020304" pitchFamily="18" charset="0"/>
                <a:cs typeface="Times New Roman" panose="02020603050405020304" pitchFamily="18" charset="0"/>
              </a:rPr>
              <a:t>    );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17</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995025240"/>
      </p:ext>
    </p:extLst>
  </p:cSld>
  <p:clrMapOvr>
    <a:masterClrMapping/>
  </p:clrMapOvr>
  <p:transition>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Using State Object</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304800" y="1065768"/>
            <a:ext cx="8724900" cy="5324535"/>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Refer to the state object anywhere in the component by using the </a:t>
            </a:r>
            <a:r>
              <a:rPr lang="en-US" sz="2000" dirty="0" err="1">
                <a:latin typeface="Times New Roman" panose="02020603050405020304" pitchFamily="18" charset="0"/>
                <a:cs typeface="Times New Roman" panose="02020603050405020304" pitchFamily="18" charset="0"/>
              </a:rPr>
              <a:t>this.state.propertyname</a:t>
            </a:r>
            <a:r>
              <a:rPr lang="en-US" sz="2000" dirty="0">
                <a:latin typeface="Times New Roman" panose="02020603050405020304" pitchFamily="18" charset="0"/>
                <a:cs typeface="Times New Roman" panose="02020603050405020304" pitchFamily="18" charset="0"/>
              </a:rPr>
              <a:t> syntax:</a:t>
            </a:r>
          </a:p>
          <a:p>
            <a:pPr algn="just"/>
            <a:r>
              <a:rPr lang="en-US" sz="1500" dirty="0">
                <a:solidFill>
                  <a:srgbClr val="FF0000"/>
                </a:solidFill>
                <a:latin typeface="Times New Roman" panose="02020603050405020304" pitchFamily="18" charset="0"/>
                <a:cs typeface="Times New Roman" panose="02020603050405020304" pitchFamily="18" charset="0"/>
              </a:rPr>
              <a:t>import React from 'react';</a:t>
            </a:r>
          </a:p>
          <a:p>
            <a:pPr algn="just"/>
            <a:r>
              <a:rPr lang="en-US" sz="1500" dirty="0">
                <a:solidFill>
                  <a:srgbClr val="FF0000"/>
                </a:solidFill>
                <a:latin typeface="Times New Roman" panose="02020603050405020304" pitchFamily="18" charset="0"/>
                <a:cs typeface="Times New Roman" panose="02020603050405020304" pitchFamily="18" charset="0"/>
              </a:rPr>
              <a:t>import </a:t>
            </a:r>
            <a:r>
              <a:rPr lang="en-US" sz="1500" dirty="0" err="1">
                <a:solidFill>
                  <a:srgbClr val="FF0000"/>
                </a:solidFill>
                <a:latin typeface="Times New Roman" panose="02020603050405020304" pitchFamily="18" charset="0"/>
                <a:cs typeface="Times New Roman" panose="02020603050405020304" pitchFamily="18" charset="0"/>
              </a:rPr>
              <a:t>ReactDOM</a:t>
            </a:r>
            <a:r>
              <a:rPr lang="en-US" sz="1500" dirty="0">
                <a:solidFill>
                  <a:srgbClr val="FF0000"/>
                </a:solidFill>
                <a:latin typeface="Times New Roman" panose="02020603050405020304" pitchFamily="18" charset="0"/>
                <a:cs typeface="Times New Roman" panose="02020603050405020304" pitchFamily="18" charset="0"/>
              </a:rPr>
              <a:t> from 'react-</a:t>
            </a:r>
            <a:r>
              <a:rPr lang="en-US" sz="1500" dirty="0" err="1">
                <a:solidFill>
                  <a:srgbClr val="FF0000"/>
                </a:solidFill>
                <a:latin typeface="Times New Roman" panose="02020603050405020304" pitchFamily="18" charset="0"/>
                <a:cs typeface="Times New Roman" panose="02020603050405020304" pitchFamily="18" charset="0"/>
              </a:rPr>
              <a:t>dom</a:t>
            </a:r>
            <a:r>
              <a:rPr lang="en-US" sz="1500" dirty="0">
                <a:solidFill>
                  <a:srgbClr val="FF0000"/>
                </a:solidFill>
                <a:latin typeface="Times New Roman" panose="02020603050405020304" pitchFamily="18" charset="0"/>
                <a:cs typeface="Times New Roman" panose="02020603050405020304" pitchFamily="18" charset="0"/>
              </a:rPr>
              <a:t>/client';</a:t>
            </a:r>
          </a:p>
          <a:p>
            <a:pPr algn="just"/>
            <a:r>
              <a:rPr lang="en-US" sz="1500" dirty="0">
                <a:solidFill>
                  <a:srgbClr val="FF0000"/>
                </a:solidFill>
                <a:latin typeface="Times New Roman" panose="02020603050405020304" pitchFamily="18" charset="0"/>
                <a:cs typeface="Times New Roman" panose="02020603050405020304" pitchFamily="18" charset="0"/>
              </a:rPr>
              <a:t>class Car extends </a:t>
            </a:r>
            <a:r>
              <a:rPr lang="en-US" sz="1500" dirty="0" err="1">
                <a:solidFill>
                  <a:srgbClr val="FF0000"/>
                </a:solidFill>
                <a:latin typeface="Times New Roman" panose="02020603050405020304" pitchFamily="18" charset="0"/>
                <a:cs typeface="Times New Roman" panose="02020603050405020304" pitchFamily="18" charset="0"/>
              </a:rPr>
              <a:t>React.Component</a:t>
            </a:r>
            <a:r>
              <a:rPr lang="en-US" sz="1500" dirty="0">
                <a:solidFill>
                  <a:srgbClr val="FF0000"/>
                </a:solidFill>
                <a:latin typeface="Times New Roman" panose="02020603050405020304" pitchFamily="18" charset="0"/>
                <a:cs typeface="Times New Roman" panose="02020603050405020304" pitchFamily="18" charset="0"/>
              </a:rPr>
              <a:t> {</a:t>
            </a:r>
          </a:p>
          <a:p>
            <a:pPr algn="just"/>
            <a:r>
              <a:rPr lang="en-US" sz="1500" dirty="0">
                <a:solidFill>
                  <a:srgbClr val="FF0000"/>
                </a:solidFill>
                <a:latin typeface="Times New Roman" panose="02020603050405020304" pitchFamily="18" charset="0"/>
                <a:cs typeface="Times New Roman" panose="02020603050405020304" pitchFamily="18" charset="0"/>
              </a:rPr>
              <a:t>  constructor(props) {</a:t>
            </a:r>
          </a:p>
          <a:p>
            <a:pPr algn="just"/>
            <a:r>
              <a:rPr lang="en-US" sz="1500" dirty="0">
                <a:solidFill>
                  <a:srgbClr val="FF0000"/>
                </a:solidFill>
                <a:latin typeface="Times New Roman" panose="02020603050405020304" pitchFamily="18" charset="0"/>
                <a:cs typeface="Times New Roman" panose="02020603050405020304" pitchFamily="18" charset="0"/>
              </a:rPr>
              <a:t>    super(props);</a:t>
            </a:r>
          </a:p>
          <a:p>
            <a:pPr algn="just"/>
            <a:r>
              <a:rPr lang="en-US" sz="1500" dirty="0">
                <a:solidFill>
                  <a:srgbClr val="FF0000"/>
                </a:solidFill>
                <a:latin typeface="Times New Roman" panose="02020603050405020304" pitchFamily="18" charset="0"/>
                <a:cs typeface="Times New Roman" panose="02020603050405020304" pitchFamily="18" charset="0"/>
              </a:rPr>
              <a:t>    </a:t>
            </a:r>
            <a:r>
              <a:rPr lang="en-US" sz="1500" dirty="0" err="1">
                <a:solidFill>
                  <a:srgbClr val="FF0000"/>
                </a:solidFill>
                <a:latin typeface="Times New Roman" panose="02020603050405020304" pitchFamily="18" charset="0"/>
                <a:cs typeface="Times New Roman" panose="02020603050405020304" pitchFamily="18" charset="0"/>
              </a:rPr>
              <a:t>this.state</a:t>
            </a:r>
            <a:r>
              <a:rPr lang="en-US" sz="1500" dirty="0">
                <a:solidFill>
                  <a:srgbClr val="FF0000"/>
                </a:solidFill>
                <a:latin typeface="Times New Roman" panose="02020603050405020304" pitchFamily="18" charset="0"/>
                <a:cs typeface="Times New Roman" panose="02020603050405020304" pitchFamily="18" charset="0"/>
              </a:rPr>
              <a:t> = {</a:t>
            </a:r>
          </a:p>
          <a:p>
            <a:pPr algn="just"/>
            <a:r>
              <a:rPr lang="en-US" sz="1500" dirty="0">
                <a:solidFill>
                  <a:srgbClr val="FF0000"/>
                </a:solidFill>
                <a:latin typeface="Times New Roman" panose="02020603050405020304" pitchFamily="18" charset="0"/>
                <a:cs typeface="Times New Roman" panose="02020603050405020304" pitchFamily="18" charset="0"/>
              </a:rPr>
              <a:t>      brand: "Ford",</a:t>
            </a:r>
          </a:p>
          <a:p>
            <a:pPr algn="just"/>
            <a:r>
              <a:rPr lang="en-US" sz="1500" dirty="0">
                <a:solidFill>
                  <a:srgbClr val="FF0000"/>
                </a:solidFill>
                <a:latin typeface="Times New Roman" panose="02020603050405020304" pitchFamily="18" charset="0"/>
                <a:cs typeface="Times New Roman" panose="02020603050405020304" pitchFamily="18" charset="0"/>
              </a:rPr>
              <a:t>      model: "Mustang",</a:t>
            </a:r>
          </a:p>
          <a:p>
            <a:pPr algn="just"/>
            <a:r>
              <a:rPr lang="en-US" sz="1500" dirty="0">
                <a:solidFill>
                  <a:srgbClr val="FF0000"/>
                </a:solidFill>
                <a:latin typeface="Times New Roman" panose="02020603050405020304" pitchFamily="18" charset="0"/>
                <a:cs typeface="Times New Roman" panose="02020603050405020304" pitchFamily="18" charset="0"/>
              </a:rPr>
              <a:t>      color: "red",</a:t>
            </a:r>
          </a:p>
          <a:p>
            <a:pPr algn="just"/>
            <a:r>
              <a:rPr lang="en-US" sz="1500" dirty="0">
                <a:solidFill>
                  <a:srgbClr val="FF0000"/>
                </a:solidFill>
                <a:latin typeface="Times New Roman" panose="02020603050405020304" pitchFamily="18" charset="0"/>
                <a:cs typeface="Times New Roman" panose="02020603050405020304" pitchFamily="18" charset="0"/>
              </a:rPr>
              <a:t>      year: 1964</a:t>
            </a:r>
          </a:p>
          <a:p>
            <a:pPr algn="just"/>
            <a:r>
              <a:rPr lang="en-US" sz="1500" dirty="0">
                <a:solidFill>
                  <a:srgbClr val="FF0000"/>
                </a:solidFill>
                <a:latin typeface="Times New Roman" panose="02020603050405020304" pitchFamily="18" charset="0"/>
                <a:cs typeface="Times New Roman" panose="02020603050405020304" pitchFamily="18" charset="0"/>
              </a:rPr>
              <a:t>    };  }</a:t>
            </a:r>
          </a:p>
          <a:p>
            <a:pPr algn="just"/>
            <a:r>
              <a:rPr lang="en-US" sz="1500" dirty="0">
                <a:solidFill>
                  <a:srgbClr val="FF0000"/>
                </a:solidFill>
                <a:latin typeface="Times New Roman" panose="02020603050405020304" pitchFamily="18" charset="0"/>
                <a:cs typeface="Times New Roman" panose="02020603050405020304" pitchFamily="18" charset="0"/>
              </a:rPr>
              <a:t>  render() {    return (</a:t>
            </a:r>
          </a:p>
          <a:p>
            <a:pPr algn="just"/>
            <a:r>
              <a:rPr lang="en-US" sz="1500" dirty="0">
                <a:solidFill>
                  <a:srgbClr val="FF0000"/>
                </a:solidFill>
                <a:latin typeface="Times New Roman" panose="02020603050405020304" pitchFamily="18" charset="0"/>
                <a:cs typeface="Times New Roman" panose="02020603050405020304" pitchFamily="18" charset="0"/>
              </a:rPr>
              <a:t>      &lt;div&gt;</a:t>
            </a:r>
          </a:p>
          <a:p>
            <a:pPr algn="just"/>
            <a:r>
              <a:rPr lang="en-US" sz="1500" dirty="0">
                <a:solidFill>
                  <a:srgbClr val="FF0000"/>
                </a:solidFill>
                <a:latin typeface="Times New Roman" panose="02020603050405020304" pitchFamily="18" charset="0"/>
                <a:cs typeface="Times New Roman" panose="02020603050405020304" pitchFamily="18" charset="0"/>
              </a:rPr>
              <a:t>        &lt;h1&gt;My {</a:t>
            </a:r>
            <a:r>
              <a:rPr lang="en-US" sz="1500" dirty="0" err="1">
                <a:solidFill>
                  <a:srgbClr val="FF0000"/>
                </a:solidFill>
                <a:latin typeface="Times New Roman" panose="02020603050405020304" pitchFamily="18" charset="0"/>
                <a:cs typeface="Times New Roman" panose="02020603050405020304" pitchFamily="18" charset="0"/>
              </a:rPr>
              <a:t>this.state.brand</a:t>
            </a:r>
            <a:r>
              <a:rPr lang="en-US" sz="1500" dirty="0">
                <a:solidFill>
                  <a:srgbClr val="FF0000"/>
                </a:solidFill>
                <a:latin typeface="Times New Roman" panose="02020603050405020304" pitchFamily="18" charset="0"/>
                <a:cs typeface="Times New Roman" panose="02020603050405020304" pitchFamily="18" charset="0"/>
              </a:rPr>
              <a:t>}&lt;/ h1&gt;</a:t>
            </a:r>
          </a:p>
          <a:p>
            <a:pPr algn="just"/>
            <a:r>
              <a:rPr lang="en-US" sz="1500" dirty="0">
                <a:solidFill>
                  <a:srgbClr val="FF0000"/>
                </a:solidFill>
                <a:latin typeface="Times New Roman" panose="02020603050405020304" pitchFamily="18" charset="0"/>
                <a:cs typeface="Times New Roman" panose="02020603050405020304" pitchFamily="18" charset="0"/>
              </a:rPr>
              <a:t>        &lt;p&gt;          It is a {</a:t>
            </a:r>
            <a:r>
              <a:rPr lang="en-US" sz="1500" dirty="0" err="1">
                <a:solidFill>
                  <a:srgbClr val="FF0000"/>
                </a:solidFill>
                <a:latin typeface="Times New Roman" panose="02020603050405020304" pitchFamily="18" charset="0"/>
                <a:cs typeface="Times New Roman" panose="02020603050405020304" pitchFamily="18" charset="0"/>
              </a:rPr>
              <a:t>this.state.color</a:t>
            </a:r>
            <a:r>
              <a:rPr lang="en-US" sz="1500" dirty="0">
                <a:solidFill>
                  <a:srgbClr val="FF0000"/>
                </a:solidFill>
                <a:latin typeface="Times New Roman" panose="02020603050405020304" pitchFamily="18" charset="0"/>
                <a:cs typeface="Times New Roman" panose="02020603050405020304" pitchFamily="18" charset="0"/>
              </a:rPr>
              <a:t>}</a:t>
            </a:r>
          </a:p>
          <a:p>
            <a:pPr algn="just"/>
            <a:r>
              <a:rPr lang="en-US" sz="1500" dirty="0">
                <a:solidFill>
                  <a:srgbClr val="FF0000"/>
                </a:solidFill>
                <a:latin typeface="Times New Roman" panose="02020603050405020304" pitchFamily="18" charset="0"/>
                <a:cs typeface="Times New Roman" panose="02020603050405020304" pitchFamily="18" charset="0"/>
              </a:rPr>
              <a:t>          {</a:t>
            </a:r>
            <a:r>
              <a:rPr lang="en-US" sz="1500" dirty="0" err="1">
                <a:solidFill>
                  <a:srgbClr val="FF0000"/>
                </a:solidFill>
                <a:latin typeface="Times New Roman" panose="02020603050405020304" pitchFamily="18" charset="0"/>
                <a:cs typeface="Times New Roman" panose="02020603050405020304" pitchFamily="18" charset="0"/>
              </a:rPr>
              <a:t>this.state.model</a:t>
            </a:r>
            <a:r>
              <a:rPr lang="en-US" sz="1500" dirty="0">
                <a:solidFill>
                  <a:srgbClr val="FF0000"/>
                </a:solidFill>
                <a:latin typeface="Times New Roman" panose="02020603050405020304" pitchFamily="18" charset="0"/>
                <a:cs typeface="Times New Roman" panose="02020603050405020304" pitchFamily="18" charset="0"/>
              </a:rPr>
              <a:t>}</a:t>
            </a:r>
          </a:p>
          <a:p>
            <a:pPr algn="just"/>
            <a:r>
              <a:rPr lang="en-US" sz="1500" dirty="0">
                <a:solidFill>
                  <a:srgbClr val="FF0000"/>
                </a:solidFill>
                <a:latin typeface="Times New Roman" panose="02020603050405020304" pitchFamily="18" charset="0"/>
                <a:cs typeface="Times New Roman" panose="02020603050405020304" pitchFamily="18" charset="0"/>
              </a:rPr>
              <a:t>          from {</a:t>
            </a:r>
            <a:r>
              <a:rPr lang="en-US" sz="1500" dirty="0" err="1">
                <a:solidFill>
                  <a:srgbClr val="FF0000"/>
                </a:solidFill>
                <a:latin typeface="Times New Roman" panose="02020603050405020304" pitchFamily="18" charset="0"/>
                <a:cs typeface="Times New Roman" panose="02020603050405020304" pitchFamily="18" charset="0"/>
              </a:rPr>
              <a:t>this.state.year</a:t>
            </a:r>
            <a:r>
              <a:rPr lang="en-US" sz="1500" dirty="0">
                <a:solidFill>
                  <a:srgbClr val="FF0000"/>
                </a:solidFill>
                <a:latin typeface="Times New Roman" panose="02020603050405020304" pitchFamily="18" charset="0"/>
                <a:cs typeface="Times New Roman" panose="02020603050405020304" pitchFamily="18" charset="0"/>
              </a:rPr>
              <a:t>}.</a:t>
            </a:r>
          </a:p>
          <a:p>
            <a:pPr algn="just"/>
            <a:r>
              <a:rPr lang="en-US" sz="1500" dirty="0">
                <a:solidFill>
                  <a:srgbClr val="FF0000"/>
                </a:solidFill>
                <a:latin typeface="Times New Roman" panose="02020603050405020304" pitchFamily="18" charset="0"/>
                <a:cs typeface="Times New Roman" panose="02020603050405020304" pitchFamily="18" charset="0"/>
              </a:rPr>
              <a:t>        &lt;/p&gt;</a:t>
            </a:r>
          </a:p>
          <a:p>
            <a:pPr algn="just"/>
            <a:r>
              <a:rPr lang="en-US" sz="1500" dirty="0">
                <a:solidFill>
                  <a:srgbClr val="FF0000"/>
                </a:solidFill>
                <a:latin typeface="Times New Roman" panose="02020603050405020304" pitchFamily="18" charset="0"/>
                <a:cs typeface="Times New Roman" panose="02020603050405020304" pitchFamily="18" charset="0"/>
              </a:rPr>
              <a:t>      &lt;/div&gt;</a:t>
            </a:r>
          </a:p>
          <a:p>
            <a:pPr algn="just"/>
            <a:r>
              <a:rPr lang="en-US" sz="1500" dirty="0">
                <a:solidFill>
                  <a:srgbClr val="FF0000"/>
                </a:solidFill>
                <a:latin typeface="Times New Roman" panose="02020603050405020304" pitchFamily="18" charset="0"/>
                <a:cs typeface="Times New Roman" panose="02020603050405020304" pitchFamily="18" charset="0"/>
              </a:rPr>
              <a:t>    );  }}</a:t>
            </a:r>
            <a:r>
              <a:rPr lang="en-US" sz="1500" dirty="0" err="1">
                <a:solidFill>
                  <a:srgbClr val="FF0000"/>
                </a:solidFill>
                <a:latin typeface="Times New Roman" panose="02020603050405020304" pitchFamily="18" charset="0"/>
                <a:cs typeface="Times New Roman" panose="02020603050405020304" pitchFamily="18" charset="0"/>
              </a:rPr>
              <a:t>ReactDOM.render</a:t>
            </a:r>
            <a:r>
              <a:rPr lang="en-US" sz="1500" dirty="0">
                <a:solidFill>
                  <a:srgbClr val="FF0000"/>
                </a:solidFill>
                <a:latin typeface="Times New Roman" panose="02020603050405020304" pitchFamily="18" charset="0"/>
                <a:cs typeface="Times New Roman" panose="02020603050405020304" pitchFamily="18" charset="0"/>
              </a:rPr>
              <a:t>(&lt;Car /&gt;, </a:t>
            </a:r>
            <a:r>
              <a:rPr lang="en-US" sz="1500" dirty="0" err="1">
                <a:solidFill>
                  <a:srgbClr val="FF0000"/>
                </a:solidFill>
                <a:latin typeface="Times New Roman" panose="02020603050405020304" pitchFamily="18" charset="0"/>
                <a:cs typeface="Times New Roman" panose="02020603050405020304" pitchFamily="18" charset="0"/>
              </a:rPr>
              <a:t>document.getElementById</a:t>
            </a:r>
            <a:r>
              <a:rPr lang="en-US" sz="1500" dirty="0">
                <a:solidFill>
                  <a:srgbClr val="FF0000"/>
                </a:solidFill>
                <a:latin typeface="Times New Roman" panose="02020603050405020304" pitchFamily="18" charset="0"/>
                <a:cs typeface="Times New Roman" panose="02020603050405020304" pitchFamily="18" charset="0"/>
              </a:rPr>
              <a:t>('root'));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18</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222432102"/>
      </p:ext>
    </p:extLst>
  </p:cSld>
  <p:clrMapOvr>
    <a:masterClrMapping/>
  </p:clrMapOvr>
  <p:transition>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Changing the state Object</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274322" y="875467"/>
            <a:ext cx="8256554" cy="7264965"/>
          </a:xfrm>
          <a:prstGeom prst="rect">
            <a:avLst/>
          </a:prstGeom>
          <a:noFill/>
        </p:spPr>
        <p:txBody>
          <a:bodyPr wrap="square" numCol="2" rtlCol="0">
            <a:spAutoFit/>
          </a:bodyPr>
          <a:lstStyle/>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import React from 'react';</a:t>
            </a:r>
          </a:p>
          <a:p>
            <a:r>
              <a:rPr lang="en-US" sz="1500" dirty="0">
                <a:latin typeface="Times New Roman" panose="02020603050405020304" pitchFamily="18" charset="0"/>
                <a:cs typeface="Times New Roman" panose="02020603050405020304" pitchFamily="18" charset="0"/>
              </a:rPr>
              <a:t>import </a:t>
            </a:r>
            <a:r>
              <a:rPr lang="en-US" sz="1500" dirty="0" err="1">
                <a:latin typeface="Times New Roman" panose="02020603050405020304" pitchFamily="18" charset="0"/>
                <a:cs typeface="Times New Roman" panose="02020603050405020304" pitchFamily="18" charset="0"/>
              </a:rPr>
              <a:t>ReactDOM</a:t>
            </a:r>
            <a:r>
              <a:rPr lang="en-US" sz="1500" dirty="0">
                <a:latin typeface="Times New Roman" panose="02020603050405020304" pitchFamily="18" charset="0"/>
                <a:cs typeface="Times New Roman" panose="02020603050405020304" pitchFamily="18" charset="0"/>
              </a:rPr>
              <a:t> from 'react-</a:t>
            </a:r>
            <a:r>
              <a:rPr lang="en-US" sz="1500" dirty="0" err="1">
                <a:latin typeface="Times New Roman" panose="02020603050405020304" pitchFamily="18" charset="0"/>
                <a:cs typeface="Times New Roman" panose="02020603050405020304" pitchFamily="18" charset="0"/>
              </a:rPr>
              <a:t>dom</a:t>
            </a:r>
            <a:r>
              <a:rPr lang="en-US" sz="1500" dirty="0">
                <a:latin typeface="Times New Roman" panose="02020603050405020304" pitchFamily="18" charset="0"/>
                <a:cs typeface="Times New Roman" panose="02020603050405020304" pitchFamily="18" charset="0"/>
              </a:rPr>
              <a:t>/client';</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class Car extends </a:t>
            </a:r>
            <a:r>
              <a:rPr lang="en-US" sz="1500" dirty="0" err="1">
                <a:latin typeface="Times New Roman" panose="02020603050405020304" pitchFamily="18" charset="0"/>
                <a:cs typeface="Times New Roman" panose="02020603050405020304" pitchFamily="18" charset="0"/>
              </a:rPr>
              <a:t>React.Component</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constructor(props) {</a:t>
            </a:r>
          </a:p>
          <a:p>
            <a:r>
              <a:rPr lang="en-US" sz="1500" dirty="0">
                <a:latin typeface="Times New Roman" panose="02020603050405020304" pitchFamily="18" charset="0"/>
                <a:cs typeface="Times New Roman" panose="02020603050405020304" pitchFamily="18" charset="0"/>
              </a:rPr>
              <a:t>    super(props);</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this.state</a:t>
            </a:r>
            <a:r>
              <a:rPr lang="en-US" sz="1500" dirty="0">
                <a:latin typeface="Times New Roman" panose="02020603050405020304" pitchFamily="18" charset="0"/>
                <a:cs typeface="Times New Roman" panose="02020603050405020304" pitchFamily="18" charset="0"/>
              </a:rPr>
              <a:t> = {</a:t>
            </a:r>
          </a:p>
          <a:p>
            <a:r>
              <a:rPr lang="en-US" sz="1500" dirty="0">
                <a:latin typeface="Times New Roman" panose="02020603050405020304" pitchFamily="18" charset="0"/>
                <a:cs typeface="Times New Roman" panose="02020603050405020304" pitchFamily="18" charset="0"/>
              </a:rPr>
              <a:t>      brand: "Ford",</a:t>
            </a:r>
          </a:p>
          <a:p>
            <a:r>
              <a:rPr lang="en-US" sz="1500" dirty="0">
                <a:latin typeface="Times New Roman" panose="02020603050405020304" pitchFamily="18" charset="0"/>
                <a:cs typeface="Times New Roman" panose="02020603050405020304" pitchFamily="18" charset="0"/>
              </a:rPr>
              <a:t>      model: "Mustang",</a:t>
            </a:r>
          </a:p>
          <a:p>
            <a:r>
              <a:rPr lang="en-US" sz="1500" dirty="0">
                <a:latin typeface="Times New Roman" panose="02020603050405020304" pitchFamily="18" charset="0"/>
                <a:cs typeface="Times New Roman" panose="02020603050405020304" pitchFamily="18" charset="0"/>
              </a:rPr>
              <a:t>      color: "red",</a:t>
            </a:r>
          </a:p>
          <a:p>
            <a:r>
              <a:rPr lang="en-US" sz="1500" dirty="0">
                <a:latin typeface="Times New Roman" panose="02020603050405020304" pitchFamily="18" charset="0"/>
                <a:cs typeface="Times New Roman" panose="02020603050405020304" pitchFamily="18" charset="0"/>
              </a:rPr>
              <a:t>      year: 1964</a:t>
            </a:r>
          </a:p>
          <a:p>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changeColor</a:t>
            </a:r>
            <a:r>
              <a:rPr lang="en-US" sz="1500" dirty="0">
                <a:latin typeface="Times New Roman" panose="02020603050405020304" pitchFamily="18" charset="0"/>
                <a:cs typeface="Times New Roman" panose="02020603050405020304" pitchFamily="18" charset="0"/>
              </a:rPr>
              <a:t> = () =&gt; {</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this.setState</a:t>
            </a:r>
            <a:r>
              <a:rPr lang="en-US" sz="1500" dirty="0">
                <a:latin typeface="Times New Roman" panose="02020603050405020304" pitchFamily="18" charset="0"/>
                <a:cs typeface="Times New Roman" panose="02020603050405020304" pitchFamily="18" charset="0"/>
              </a:rPr>
              <a:t>({color: "blue"});</a:t>
            </a:r>
          </a:p>
          <a:p>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render() {</a:t>
            </a:r>
          </a:p>
          <a:p>
            <a:r>
              <a:rPr lang="en-US" sz="1500" dirty="0">
                <a:latin typeface="Times New Roman" panose="02020603050405020304" pitchFamily="18" charset="0"/>
                <a:cs typeface="Times New Roman" panose="02020603050405020304" pitchFamily="18" charset="0"/>
              </a:rPr>
              <a:t>    return (</a:t>
            </a:r>
          </a:p>
          <a:p>
            <a:r>
              <a:rPr lang="en-US" sz="1500" dirty="0">
                <a:latin typeface="Times New Roman" panose="02020603050405020304" pitchFamily="18" charset="0"/>
                <a:cs typeface="Times New Roman" panose="02020603050405020304" pitchFamily="18" charset="0"/>
              </a:rPr>
              <a:t>      &lt;div&gt;</a:t>
            </a:r>
          </a:p>
          <a:p>
            <a:r>
              <a:rPr lang="en-US" sz="1500" dirty="0">
                <a:latin typeface="Times New Roman" panose="02020603050405020304" pitchFamily="18" charset="0"/>
                <a:cs typeface="Times New Roman" panose="02020603050405020304" pitchFamily="18" charset="0"/>
              </a:rPr>
              <a:t>        &lt;h1&gt;My {</a:t>
            </a:r>
            <a:r>
              <a:rPr lang="en-US" sz="1500" dirty="0" err="1">
                <a:latin typeface="Times New Roman" panose="02020603050405020304" pitchFamily="18" charset="0"/>
                <a:cs typeface="Times New Roman" panose="02020603050405020304" pitchFamily="18" charset="0"/>
              </a:rPr>
              <a:t>this.state.brand</a:t>
            </a:r>
            <a:r>
              <a:rPr lang="en-US" sz="1500" dirty="0">
                <a:latin typeface="Times New Roman" panose="02020603050405020304" pitchFamily="18" charset="0"/>
                <a:cs typeface="Times New Roman" panose="02020603050405020304" pitchFamily="18" charset="0"/>
              </a:rPr>
              <a:t>}&lt;/h1&gt;</a:t>
            </a:r>
          </a:p>
          <a:p>
            <a:r>
              <a:rPr lang="en-US" sz="1500" dirty="0">
                <a:latin typeface="Times New Roman" panose="02020603050405020304" pitchFamily="18" charset="0"/>
                <a:cs typeface="Times New Roman" panose="02020603050405020304" pitchFamily="18" charset="0"/>
              </a:rPr>
              <a:t>        &lt;p&gt;</a:t>
            </a:r>
          </a:p>
          <a:p>
            <a:r>
              <a:rPr lang="en-US" sz="1500" dirty="0">
                <a:latin typeface="Times New Roman" panose="02020603050405020304" pitchFamily="18" charset="0"/>
                <a:cs typeface="Times New Roman" panose="02020603050405020304" pitchFamily="18" charset="0"/>
              </a:rPr>
              <a:t>          It is a {</a:t>
            </a:r>
            <a:r>
              <a:rPr lang="en-US" sz="1500" dirty="0" err="1">
                <a:latin typeface="Times New Roman" panose="02020603050405020304" pitchFamily="18" charset="0"/>
                <a:cs typeface="Times New Roman" panose="02020603050405020304" pitchFamily="18" charset="0"/>
              </a:rPr>
              <a:t>this.state.color</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this.state.model</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from {</a:t>
            </a:r>
            <a:r>
              <a:rPr lang="en-US" sz="1500" dirty="0" err="1">
                <a:latin typeface="Times New Roman" panose="02020603050405020304" pitchFamily="18" charset="0"/>
                <a:cs typeface="Times New Roman" panose="02020603050405020304" pitchFamily="18" charset="0"/>
              </a:rPr>
              <a:t>this.state.year</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a:t>
            </a: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&lt;/p&gt;</a:t>
            </a:r>
          </a:p>
          <a:p>
            <a:r>
              <a:rPr lang="en-US" sz="1500" dirty="0">
                <a:latin typeface="Times New Roman" panose="02020603050405020304" pitchFamily="18" charset="0"/>
                <a:cs typeface="Times New Roman" panose="02020603050405020304" pitchFamily="18" charset="0"/>
              </a:rPr>
              <a:t>        &lt;button</a:t>
            </a:r>
          </a:p>
          <a:p>
            <a:r>
              <a:rPr lang="en-US" sz="1500" dirty="0">
                <a:latin typeface="Times New Roman" panose="02020603050405020304" pitchFamily="18" charset="0"/>
                <a:cs typeface="Times New Roman" panose="02020603050405020304" pitchFamily="18" charset="0"/>
              </a:rPr>
              <a:t>          type="button"</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onClick</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this.changeColor</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        &gt;Change color&lt;/button&gt;</a:t>
            </a:r>
          </a:p>
          <a:p>
            <a:r>
              <a:rPr lang="en-US" sz="1500" dirty="0">
                <a:latin typeface="Times New Roman" panose="02020603050405020304" pitchFamily="18" charset="0"/>
                <a:cs typeface="Times New Roman" panose="02020603050405020304" pitchFamily="18" charset="0"/>
              </a:rPr>
              <a:t>      &lt;/div&gt;</a:t>
            </a:r>
          </a:p>
          <a:p>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const root = </a:t>
            </a:r>
            <a:r>
              <a:rPr lang="en-US" sz="1500" dirty="0" err="1">
                <a:latin typeface="Times New Roman" panose="02020603050405020304" pitchFamily="18" charset="0"/>
                <a:cs typeface="Times New Roman" panose="02020603050405020304" pitchFamily="18" charset="0"/>
              </a:rPr>
              <a:t>ReactDOM.createRoot</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document.getElementById</a:t>
            </a:r>
            <a:r>
              <a:rPr lang="en-US" sz="1500" dirty="0">
                <a:latin typeface="Times New Roman" panose="02020603050405020304" pitchFamily="18" charset="0"/>
                <a:cs typeface="Times New Roman" panose="02020603050405020304" pitchFamily="18" charset="0"/>
              </a:rPr>
              <a:t>('root'));</a:t>
            </a:r>
          </a:p>
          <a:p>
            <a:r>
              <a:rPr lang="en-US" sz="1500" dirty="0" err="1">
                <a:latin typeface="Times New Roman" panose="02020603050405020304" pitchFamily="18" charset="0"/>
                <a:cs typeface="Times New Roman" panose="02020603050405020304" pitchFamily="18" charset="0"/>
              </a:rPr>
              <a:t>root.render</a:t>
            </a:r>
            <a:r>
              <a:rPr lang="en-US" sz="1500" dirty="0">
                <a:latin typeface="Times New Roman" panose="02020603050405020304" pitchFamily="18" charset="0"/>
                <a:cs typeface="Times New Roman" panose="02020603050405020304" pitchFamily="18" charset="0"/>
              </a:rPr>
              <a:t>(&lt;Car /&gt;);</a:t>
            </a:r>
            <a:endParaRPr lang="en-US" sz="1500" dirty="0">
              <a:solidFill>
                <a:srgbClr val="FF0000"/>
              </a:solidFill>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19</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175481960"/>
      </p:ext>
    </p:extLst>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   React Components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5423088"/>
          </a:xfrm>
          <a:prstGeom prst="rect">
            <a:avLst/>
          </a:prstGeom>
          <a:noFill/>
        </p:spPr>
        <p:txBody>
          <a:bodyPr wrap="square" rtlCol="0">
            <a:spAutoFit/>
          </a:bodyPr>
          <a:lstStyle/>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import React from 'react';</a:t>
            </a:r>
          </a:p>
          <a:p>
            <a:pPr algn="just">
              <a:lnSpc>
                <a:spcPct val="150000"/>
              </a:lnSpc>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function Car() {</a:t>
            </a:r>
          </a:p>
          <a:p>
            <a:pPr algn="just">
              <a:lnSpc>
                <a:spcPct val="150000"/>
              </a:lnSpc>
            </a:pPr>
            <a:r>
              <a:rPr lang="en-US" sz="2000" dirty="0">
                <a:latin typeface="Times New Roman" panose="02020603050405020304" pitchFamily="18" charset="0"/>
                <a:cs typeface="Times New Roman" panose="02020603050405020304" pitchFamily="18" charset="0"/>
              </a:rPr>
              <a:t>  return &lt;h2&gt;Hi, I am a Car!&lt;/h2&gt;;</a:t>
            </a:r>
          </a:p>
          <a:p>
            <a:pPr algn="just">
              <a:lnSpc>
                <a:spcPct val="150000"/>
              </a:lnSpc>
            </a:pPr>
            <a:r>
              <a:rPr lang="en-US" sz="2000" dirty="0">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const root = </a:t>
            </a:r>
            <a:r>
              <a:rPr lang="en-US" sz="2000" dirty="0" err="1">
                <a:latin typeface="Times New Roman" panose="02020603050405020304" pitchFamily="18" charset="0"/>
                <a:cs typeface="Times New Roman" panose="02020603050405020304" pitchFamily="18" charset="0"/>
              </a:rPr>
              <a:t>ReactDOM.createRoot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a:p>
            <a:pPr algn="just">
              <a:lnSpc>
                <a:spcPct val="150000"/>
              </a:lnSpc>
            </a:pPr>
            <a:r>
              <a:rPr lang="en-US" sz="2000" dirty="0" err="1">
                <a:latin typeface="Times New Roman" panose="02020603050405020304" pitchFamily="18" charset="0"/>
                <a:cs typeface="Times New Roman" panose="02020603050405020304" pitchFamily="18" charset="0"/>
              </a:rPr>
              <a:t>root.render</a:t>
            </a:r>
            <a:r>
              <a:rPr lang="en-US" sz="2000" dirty="0">
                <a:latin typeface="Times New Roman" panose="02020603050405020304" pitchFamily="18" charset="0"/>
                <a:cs typeface="Times New Roman" panose="02020603050405020304" pitchFamily="18" charset="0"/>
              </a:rPr>
              <a:t>(&lt;Car /&gt;);</a:t>
            </a:r>
          </a:p>
          <a:p>
            <a:r>
              <a:rPr lang="en-US" sz="2000" dirty="0">
                <a:latin typeface="Times New Roman" panose="02020603050405020304" pitchFamily="18" charset="0"/>
                <a:cs typeface="Times New Roman" panose="02020603050405020304" pitchFamily="18" charset="0"/>
              </a:rPr>
              <a:t>export default Car;</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1940305141"/>
      </p:ext>
    </p:extLst>
  </p:cSld>
  <p:clrMapOvr>
    <a:masterClrMapping/>
  </p:clrMapOvr>
  <p:transition>
    <p:pull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Reusable Components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1938992"/>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Reusable components can be </a:t>
            </a:r>
            <a:r>
              <a:rPr lang="en-US" sz="1600" b="1" dirty="0">
                <a:latin typeface="Times New Roman" panose="02020603050405020304" pitchFamily="18" charset="0"/>
                <a:cs typeface="Times New Roman" panose="02020603050405020304" pitchFamily="18" charset="0"/>
              </a:rPr>
              <a:t>requirements specifications, design documents, source code, user interfaces, user documentation, or any other items associated with software</a:t>
            </a:r>
            <a:r>
              <a:rPr lang="en-US" sz="1600" dirty="0">
                <a:latin typeface="Times New Roman" panose="02020603050405020304" pitchFamily="18" charset="0"/>
                <a:cs typeface="Times New Roman" panose="02020603050405020304" pitchFamily="18" charset="0"/>
              </a:rPr>
              <a:t>. All products resulting from the software development life cycle have the potential for reuse.</a:t>
            </a: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For example;</a:t>
            </a: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20</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4" name="Picture 13"/>
          <p:cNvPicPr>
            <a:picLocks noChangeAspect="1"/>
          </p:cNvPicPr>
          <p:nvPr/>
        </p:nvPicPr>
        <p:blipFill>
          <a:blip r:embed="rId5"/>
          <a:stretch>
            <a:fillRect/>
          </a:stretch>
        </p:blipFill>
        <p:spPr>
          <a:xfrm>
            <a:off x="1524000" y="2034728"/>
            <a:ext cx="6705600" cy="4231758"/>
          </a:xfrm>
          <a:prstGeom prst="rect">
            <a:avLst/>
          </a:prstGeom>
        </p:spPr>
      </p:pic>
    </p:spTree>
    <p:extLst>
      <p:ext uri="{BB962C8B-B14F-4D97-AF65-F5344CB8AC3E}">
        <p14:creationId xmlns:p14="http://schemas.microsoft.com/office/powerpoint/2010/main" val="280150818"/>
      </p:ext>
    </p:extLst>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Working with Components &amp; Re-using them</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5909310"/>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If our Application contains more and more components and use them wherever we need to use in our app.</a:t>
            </a:r>
          </a:p>
          <a:p>
            <a:pPr algn="just">
              <a:lnSpc>
                <a:spcPct val="150000"/>
              </a:lnSpc>
            </a:pPr>
            <a:r>
              <a:rPr lang="en-US" dirty="0">
                <a:latin typeface="Times New Roman" panose="02020603050405020304" pitchFamily="18" charset="0"/>
                <a:cs typeface="Times New Roman" panose="02020603050405020304" pitchFamily="18" charset="0"/>
              </a:rPr>
              <a:t>&lt;Person /&gt;: This is now effectively our custom HTML element. We also can configure it though before we do that, let’s change something else about our react code because right now is all static, still we have our custom component but in there we are still using some static HTML in the end.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JSX code should be dynamic and it should output different thing depending on the state of our application or on some user input.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21</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5" name="Picture 14"/>
          <p:cNvPicPr>
            <a:picLocks noChangeAspect="1"/>
          </p:cNvPicPr>
          <p:nvPr/>
        </p:nvPicPr>
        <p:blipFill>
          <a:blip r:embed="rId5"/>
          <a:stretch>
            <a:fillRect/>
          </a:stretch>
        </p:blipFill>
        <p:spPr>
          <a:xfrm>
            <a:off x="2666999" y="3048000"/>
            <a:ext cx="2758679" cy="1836579"/>
          </a:xfrm>
          <a:prstGeom prst="rect">
            <a:avLst/>
          </a:prstGeom>
        </p:spPr>
      </p:pic>
    </p:spTree>
    <p:extLst>
      <p:ext uri="{BB962C8B-B14F-4D97-AF65-F5344CB8AC3E}">
        <p14:creationId xmlns:p14="http://schemas.microsoft.com/office/powerpoint/2010/main" val="226504975"/>
      </p:ext>
    </p:extLst>
  </p:cSld>
  <p:clrMapOvr>
    <a:masterClrMapping/>
  </p:clrMapOvr>
  <p:transition>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US" sz="2800" b="1" dirty="0">
                <a:latin typeface="Times New Roman" panose="02020603050405020304" pitchFamily="18" charset="0"/>
                <a:cs typeface="Times New Roman" panose="02020603050405020304" pitchFamily="18" charset="0"/>
              </a:rPr>
              <a:t>Dynamic Content in JSX</a:t>
            </a:r>
          </a:p>
          <a:p>
            <a:pPr algn="just"/>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526297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&lt;p&gt; I am a Person and I am X year old! &lt;/p&gt; but X should actually be a random number, and we can simply do that. We can replace X with a random number.</a:t>
            </a:r>
          </a:p>
          <a:p>
            <a:pPr algn="just">
              <a:lnSpc>
                <a:spcPct val="150000"/>
              </a:lnSpc>
            </a:pPr>
            <a:r>
              <a:rPr lang="en-US" sz="1600" b="1" dirty="0">
                <a:latin typeface="Times New Roman" panose="02020603050405020304" pitchFamily="18" charset="0"/>
                <a:cs typeface="Times New Roman" panose="02020603050405020304" pitchFamily="18" charset="0"/>
              </a:rPr>
              <a:t>Changes in ~~~ </a:t>
            </a:r>
            <a:r>
              <a:rPr lang="en-US" sz="1600" b="1" dirty="0" err="1">
                <a:latin typeface="Times New Roman" panose="02020603050405020304" pitchFamily="18" charset="0"/>
                <a:cs typeface="Times New Roman" panose="02020603050405020304" pitchFamily="18" charset="0"/>
              </a:rPr>
              <a:t>Src</a:t>
            </a:r>
            <a:r>
              <a:rPr lang="en-US" sz="1600" b="1" dirty="0">
                <a:latin typeface="Times New Roman" panose="02020603050405020304" pitchFamily="18" charset="0"/>
                <a:cs typeface="Times New Roman" panose="02020603050405020304" pitchFamily="18" charset="0"/>
              </a:rPr>
              <a:t>/Person/Person.js</a:t>
            </a:r>
          </a:p>
          <a:p>
            <a:pPr algn="just">
              <a:lnSpc>
                <a:spcPct val="150000"/>
              </a:lnSpc>
            </a:pPr>
            <a:r>
              <a:rPr lang="en-US" sz="1600" dirty="0">
                <a:latin typeface="Times New Roman" panose="02020603050405020304" pitchFamily="18" charset="0"/>
                <a:cs typeface="Times New Roman" panose="02020603050405020304" pitchFamily="18" charset="0"/>
              </a:rPr>
              <a:t>import React from 'react';</a:t>
            </a:r>
          </a:p>
          <a:p>
            <a:pPr algn="just">
              <a:lnSpc>
                <a:spcPct val="150000"/>
              </a:lnSpc>
            </a:pPr>
            <a:r>
              <a:rPr lang="en-US" sz="1600" dirty="0" err="1">
                <a:latin typeface="Times New Roman" panose="02020603050405020304" pitchFamily="18" charset="0"/>
                <a:cs typeface="Times New Roman" panose="02020603050405020304" pitchFamily="18" charset="0"/>
              </a:rPr>
              <a:t>const</a:t>
            </a:r>
            <a:r>
              <a:rPr lang="en-US" sz="1600" dirty="0">
                <a:latin typeface="Times New Roman" panose="02020603050405020304" pitchFamily="18" charset="0"/>
                <a:cs typeface="Times New Roman" panose="02020603050405020304" pitchFamily="18" charset="0"/>
              </a:rPr>
              <a:t> person = () =&gt; {</a:t>
            </a:r>
          </a:p>
          <a:p>
            <a:pPr algn="just">
              <a:lnSpc>
                <a:spcPct val="150000"/>
              </a:lnSpc>
            </a:pPr>
            <a:r>
              <a:rPr lang="en-US" sz="1600" dirty="0">
                <a:latin typeface="Times New Roman" panose="02020603050405020304" pitchFamily="18" charset="0"/>
                <a:cs typeface="Times New Roman" panose="02020603050405020304" pitchFamily="18" charset="0"/>
              </a:rPr>
              <a:t>	return &lt;p&gt; I am a Person and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am </a:t>
            </a:r>
            <a:r>
              <a:rPr lang="en-US" sz="1600" b="1" u="sng" dirty="0" err="1">
                <a:solidFill>
                  <a:srgbClr val="FF0000"/>
                </a:solidFill>
                <a:highlight>
                  <a:srgbClr val="FFFF00"/>
                </a:highlight>
                <a:latin typeface="Times New Roman" panose="02020603050405020304" pitchFamily="18" charset="0"/>
                <a:cs typeface="Times New Roman" panose="02020603050405020304" pitchFamily="18" charset="0"/>
              </a:rPr>
              <a:t>Math.floor</a:t>
            </a:r>
            <a:r>
              <a:rPr lang="en-US" sz="1600" b="1" u="sng" dirty="0">
                <a:solidFill>
                  <a:srgbClr val="FF0000"/>
                </a:solidFill>
                <a:highlight>
                  <a:srgbClr val="FFFF00"/>
                </a:highlight>
                <a:latin typeface="Times New Roman" panose="02020603050405020304" pitchFamily="18" charset="0"/>
                <a:cs typeface="Times New Roman" panose="02020603050405020304" pitchFamily="18" charset="0"/>
              </a:rPr>
              <a:t>(</a:t>
            </a:r>
            <a:r>
              <a:rPr lang="en-US" sz="1600" b="1" u="sng" dirty="0" err="1">
                <a:solidFill>
                  <a:srgbClr val="FF0000"/>
                </a:solidFill>
                <a:highlight>
                  <a:srgbClr val="FFFF00"/>
                </a:highlight>
                <a:latin typeface="Times New Roman" panose="02020603050405020304" pitchFamily="18" charset="0"/>
                <a:cs typeface="Times New Roman" panose="02020603050405020304" pitchFamily="18" charset="0"/>
              </a:rPr>
              <a:t>Math.random</a:t>
            </a:r>
            <a:r>
              <a:rPr lang="en-US" sz="1600" b="1" u="sng" dirty="0">
                <a:solidFill>
                  <a:srgbClr val="FF0000"/>
                </a:solidFill>
                <a:highlight>
                  <a:srgbClr val="FFFF00"/>
                </a:highlight>
                <a:latin typeface="Times New Roman" panose="02020603050405020304" pitchFamily="18" charset="0"/>
                <a:cs typeface="Times New Roman" panose="02020603050405020304" pitchFamily="18" charset="0"/>
              </a:rPr>
              <a:t>() * 30) </a:t>
            </a:r>
            <a:r>
              <a:rPr lang="en-US" sz="1600" dirty="0">
                <a:latin typeface="Times New Roman" panose="02020603050405020304" pitchFamily="18" charset="0"/>
                <a:cs typeface="Times New Roman" panose="02020603050405020304" pitchFamily="18" charset="0"/>
              </a:rPr>
              <a:t>year old!&lt;/p&gt;;</a:t>
            </a:r>
          </a:p>
          <a:p>
            <a:pPr algn="just">
              <a:lnSpc>
                <a:spcPct val="150000"/>
              </a:lnSpc>
            </a:pP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dirty="0">
                <a:latin typeface="Times New Roman" panose="02020603050405020304" pitchFamily="18" charset="0"/>
                <a:cs typeface="Times New Roman" panose="02020603050405020304" pitchFamily="18" charset="0"/>
              </a:rPr>
              <a:t>export default person;</a:t>
            </a:r>
          </a:p>
          <a:p>
            <a:pPr algn="just">
              <a:lnSpc>
                <a:spcPct val="150000"/>
              </a:lnSpc>
            </a:pPr>
            <a:r>
              <a:rPr lang="en-US" sz="1600" b="1" dirty="0">
                <a:latin typeface="Times New Roman" panose="02020603050405020304" pitchFamily="18" charset="0"/>
                <a:cs typeface="Times New Roman" panose="02020603050405020304" pitchFamily="18" charset="0"/>
              </a:rPr>
              <a:t>To execute;</a:t>
            </a:r>
          </a:p>
          <a:p>
            <a:pPr algn="just">
              <a:lnSpc>
                <a:spcPct val="150000"/>
              </a:lnSpc>
            </a:pPr>
            <a:r>
              <a:rPr lang="en-US" sz="1600" dirty="0" err="1">
                <a:latin typeface="Times New Roman" panose="02020603050405020304" pitchFamily="18" charset="0"/>
                <a:cs typeface="Times New Roman" panose="02020603050405020304" pitchFamily="18" charset="0"/>
              </a:rPr>
              <a:t>Math.floor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Math.random</a:t>
            </a:r>
            <a:r>
              <a:rPr lang="en-US" sz="1600" dirty="0">
                <a:latin typeface="Times New Roman" panose="02020603050405020304" pitchFamily="18" charset="0"/>
                <a:cs typeface="Times New Roman" panose="02020603050405020304" pitchFamily="18" charset="0"/>
              </a:rPr>
              <a:t>() * 30) </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as </a:t>
            </a:r>
            <a:r>
              <a:rPr lang="en-US" sz="1600" dirty="0" err="1">
                <a:latin typeface="Times New Roman" panose="02020603050405020304" pitchFamily="18" charset="0"/>
                <a:cs typeface="Times New Roman" panose="02020603050405020304" pitchFamily="18" charset="0"/>
              </a:rPr>
              <a:t>javascript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If we have some dynamic content in our JSX part which we want to run as </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code and not interpret as text.</a:t>
            </a:r>
          </a:p>
          <a:p>
            <a:pPr algn="just">
              <a:lnSpc>
                <a:spcPct val="150000"/>
              </a:lnSpc>
            </a:pPr>
            <a:r>
              <a:rPr lang="en-US" sz="1600" dirty="0">
                <a:latin typeface="Times New Roman" panose="02020603050405020304" pitchFamily="18" charset="0"/>
                <a:cs typeface="Times New Roman" panose="02020603050405020304" pitchFamily="18" charset="0"/>
              </a:rPr>
              <a:t>For that we have to wrap into single curly braces i.e. { /* </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code */} </a:t>
            </a:r>
            <a:r>
              <a:rPr lang="en-US" sz="1600" b="1" dirty="0">
                <a:latin typeface="Times New Roman" panose="02020603050405020304" pitchFamily="18" charset="0"/>
                <a:cs typeface="Times New Roman" panose="02020603050405020304" pitchFamily="18" charset="0"/>
              </a:rPr>
              <a:t> </a:t>
            </a: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22</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939371122"/>
      </p:ext>
    </p:extLst>
  </p:cSld>
  <p:clrMapOvr>
    <a:masterClrMapping/>
  </p:clrMapOvr>
  <p:transition>
    <p:pull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Working with Props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2308324"/>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It is an object which stores the value of attributes of a tag and work similar to the HTML attributes. It gives a way to pass data from one component to other components. It is similar to function arguments. Props are passed to the component in the same way as arguments passed in a function.</a:t>
            </a:r>
          </a:p>
          <a:p>
            <a:pPr algn="just">
              <a:lnSpc>
                <a:spcPct val="150000"/>
              </a:lnSpc>
            </a:pPr>
            <a:r>
              <a:rPr lang="en-US" sz="1600" b="1" dirty="0" err="1">
                <a:latin typeface="Times New Roman" panose="02020603050405020304" pitchFamily="18" charset="0"/>
                <a:cs typeface="Times New Roman" panose="02020603050405020304" pitchFamily="18" charset="0"/>
              </a:rPr>
              <a:t>Src</a:t>
            </a:r>
            <a:r>
              <a:rPr lang="en-US" sz="1600" b="1" dirty="0">
                <a:latin typeface="Times New Roman" panose="02020603050405020304" pitchFamily="18" charset="0"/>
                <a:cs typeface="Times New Roman" panose="02020603050405020304" pitchFamily="18" charset="0"/>
              </a:rPr>
              <a:t>/App.js</a:t>
            </a:r>
          </a:p>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23</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4" name="Picture 13"/>
          <p:cNvPicPr>
            <a:picLocks noChangeAspect="1"/>
          </p:cNvPicPr>
          <p:nvPr/>
        </p:nvPicPr>
        <p:blipFill>
          <a:blip r:embed="rId5"/>
          <a:stretch>
            <a:fillRect/>
          </a:stretch>
        </p:blipFill>
        <p:spPr>
          <a:xfrm>
            <a:off x="2521989" y="2065494"/>
            <a:ext cx="4411769" cy="4200992"/>
          </a:xfrm>
          <a:prstGeom prst="rect">
            <a:avLst/>
          </a:prstGeom>
        </p:spPr>
      </p:pic>
    </p:spTree>
    <p:extLst>
      <p:ext uri="{BB962C8B-B14F-4D97-AF65-F5344CB8AC3E}">
        <p14:creationId xmlns:p14="http://schemas.microsoft.com/office/powerpoint/2010/main" val="236771203"/>
      </p:ext>
    </p:extLst>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Using React Properties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3785652"/>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Person component can take the attribute and give us access inside the receiving component on object named props.</a:t>
            </a:r>
          </a:p>
          <a:p>
            <a:pPr algn="just">
              <a:lnSpc>
                <a:spcPct val="150000"/>
              </a:lnSpc>
            </a:pPr>
            <a:r>
              <a:rPr lang="en-US" sz="1600" dirty="0">
                <a:latin typeface="Times New Roman" panose="02020603050405020304" pitchFamily="18" charset="0"/>
                <a:cs typeface="Times New Roman" panose="02020603050405020304" pitchFamily="18" charset="0"/>
              </a:rPr>
              <a:t>In </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file;</a:t>
            </a:r>
          </a:p>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One argument which is passed into it by default in React which is an object with all the properties of this component.</a:t>
            </a:r>
          </a:p>
          <a:p>
            <a:pPr algn="just">
              <a:lnSpc>
                <a:spcPct val="150000"/>
              </a:lnSpc>
            </a:pPr>
            <a:r>
              <a:rPr lang="en-US" sz="1600" dirty="0">
                <a:latin typeface="Times New Roman" panose="02020603050405020304" pitchFamily="18" charset="0"/>
                <a:cs typeface="Times New Roman" panose="02020603050405020304" pitchFamily="18" charset="0"/>
              </a:rPr>
              <a:t>We have props through which we can get access for that name and age.</a:t>
            </a:r>
          </a:p>
          <a:p>
            <a:pPr algn="just">
              <a:lnSpc>
                <a:spcPct val="150000"/>
              </a:lnSpc>
            </a:pPr>
            <a:r>
              <a:rPr lang="en-US" sz="1600" dirty="0">
                <a:latin typeface="Times New Roman" panose="02020603050405020304" pitchFamily="18" charset="0"/>
                <a:cs typeface="Times New Roman" panose="02020603050405020304" pitchFamily="18" charset="0"/>
              </a:rPr>
              <a:t>In </a:t>
            </a:r>
            <a:r>
              <a:rPr lang="en-US" sz="1600" dirty="0" err="1">
                <a:latin typeface="Times New Roman" panose="02020603050405020304" pitchFamily="18" charset="0"/>
                <a:cs typeface="Times New Roman" panose="02020603050405020304" pitchFamily="18" charset="0"/>
              </a:rPr>
              <a:t>javascript</a:t>
            </a:r>
            <a:r>
              <a:rPr lang="en-US" sz="1600" dirty="0">
                <a:latin typeface="Times New Roman" panose="02020603050405020304" pitchFamily="18" charset="0"/>
                <a:cs typeface="Times New Roman" panose="02020603050405020304" pitchFamily="18" charset="0"/>
              </a:rPr>
              <a:t> file;</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24</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4" name="Picture 13"/>
          <p:cNvPicPr>
            <a:picLocks noChangeAspect="1"/>
          </p:cNvPicPr>
          <p:nvPr/>
        </p:nvPicPr>
        <p:blipFill>
          <a:blip r:embed="rId5"/>
          <a:stretch>
            <a:fillRect/>
          </a:stretch>
        </p:blipFill>
        <p:spPr>
          <a:xfrm>
            <a:off x="1752600" y="1766307"/>
            <a:ext cx="2110923" cy="1074513"/>
          </a:xfrm>
          <a:prstGeom prst="rect">
            <a:avLst/>
          </a:prstGeom>
        </p:spPr>
      </p:pic>
      <p:pic>
        <p:nvPicPr>
          <p:cNvPr id="18" name="Picture 17"/>
          <p:cNvPicPr>
            <a:picLocks noChangeAspect="1"/>
          </p:cNvPicPr>
          <p:nvPr/>
        </p:nvPicPr>
        <p:blipFill>
          <a:blip r:embed="rId6"/>
          <a:stretch>
            <a:fillRect/>
          </a:stretch>
        </p:blipFill>
        <p:spPr>
          <a:xfrm>
            <a:off x="1957704" y="3962400"/>
            <a:ext cx="4610500" cy="2034716"/>
          </a:xfrm>
          <a:prstGeom prst="rect">
            <a:avLst/>
          </a:prstGeom>
        </p:spPr>
      </p:pic>
    </p:spTree>
    <p:extLst>
      <p:ext uri="{BB962C8B-B14F-4D97-AF65-F5344CB8AC3E}">
        <p14:creationId xmlns:p14="http://schemas.microsoft.com/office/powerpoint/2010/main" val="3014584792"/>
      </p:ext>
    </p:extLst>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Understanding the “Children” Props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221599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Children Property:</a:t>
            </a:r>
          </a:p>
          <a:p>
            <a:pPr algn="just">
              <a:lnSpc>
                <a:spcPct val="150000"/>
              </a:lnSpc>
            </a:pPr>
            <a:r>
              <a:rPr lang="en-US" sz="2000" dirty="0">
                <a:latin typeface="Times New Roman" panose="02020603050405020304" pitchFamily="18" charset="0"/>
                <a:cs typeface="Times New Roman" panose="02020603050405020304" pitchFamily="18" charset="0"/>
              </a:rPr>
              <a:t>Now we also want to output whatever we pass between the opening and closing tag of our custom component.</a:t>
            </a: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25</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5" name="Picture 14"/>
          <p:cNvPicPr>
            <a:picLocks noChangeAspect="1"/>
          </p:cNvPicPr>
          <p:nvPr/>
        </p:nvPicPr>
        <p:blipFill>
          <a:blip r:embed="rId5"/>
          <a:stretch>
            <a:fillRect/>
          </a:stretch>
        </p:blipFill>
        <p:spPr>
          <a:xfrm>
            <a:off x="2278726" y="2437971"/>
            <a:ext cx="4625741" cy="3254022"/>
          </a:xfrm>
          <a:prstGeom prst="rect">
            <a:avLst/>
          </a:prstGeom>
        </p:spPr>
      </p:pic>
    </p:spTree>
    <p:extLst>
      <p:ext uri="{BB962C8B-B14F-4D97-AF65-F5344CB8AC3E}">
        <p14:creationId xmlns:p14="http://schemas.microsoft.com/office/powerpoint/2010/main" val="737846408"/>
      </p:ext>
    </p:extLst>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Understanding the “Children” Props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6001643"/>
          </a:xfrm>
          <a:prstGeom prst="rect">
            <a:avLst/>
          </a:prstGeom>
          <a:noFill/>
        </p:spPr>
        <p:txBody>
          <a:bodyPr wrap="squar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Children Property:</a:t>
            </a:r>
          </a:p>
          <a:p>
            <a:pPr algn="just">
              <a:lnSpc>
                <a:spcPct val="150000"/>
              </a:lnSpc>
            </a:pPr>
            <a:r>
              <a:rPr lang="en-US" sz="1600" dirty="0">
                <a:latin typeface="Times New Roman" panose="02020603050405020304" pitchFamily="18" charset="0"/>
                <a:cs typeface="Times New Roman" panose="02020603050405020304" pitchFamily="18" charset="0"/>
              </a:rPr>
              <a:t>In the Person component, where we want to receive it in the end will wrap our paragraph in normal parentheses.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New p element inside the container div element. The second p element will output the content which we have passed between the Person element in </a:t>
            </a:r>
            <a:r>
              <a:rPr lang="en-US" sz="1600" dirty="0" err="1">
                <a:latin typeface="Times New Roman" panose="02020603050405020304" pitchFamily="18" charset="0"/>
                <a:cs typeface="Times New Roman" panose="02020603050405020304" pitchFamily="18" charset="0"/>
              </a:rPr>
              <a:t>src</a:t>
            </a:r>
            <a:r>
              <a:rPr lang="en-US" sz="1600" dirty="0">
                <a:latin typeface="Times New Roman" panose="02020603050405020304" pitchFamily="18" charset="0"/>
                <a:cs typeface="Times New Roman" panose="02020603050405020304" pitchFamily="18" charset="0"/>
              </a:rPr>
              <a:t>/App.js.</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26</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4" name="Picture 13"/>
          <p:cNvPicPr>
            <a:picLocks noChangeAspect="1"/>
          </p:cNvPicPr>
          <p:nvPr/>
        </p:nvPicPr>
        <p:blipFill>
          <a:blip r:embed="rId5"/>
          <a:stretch>
            <a:fillRect/>
          </a:stretch>
        </p:blipFill>
        <p:spPr>
          <a:xfrm>
            <a:off x="1862855" y="2125867"/>
            <a:ext cx="5418290" cy="2606266"/>
          </a:xfrm>
          <a:prstGeom prst="rect">
            <a:avLst/>
          </a:prstGeom>
        </p:spPr>
      </p:pic>
    </p:spTree>
    <p:extLst>
      <p:ext uri="{BB962C8B-B14F-4D97-AF65-F5344CB8AC3E}">
        <p14:creationId xmlns:p14="http://schemas.microsoft.com/office/powerpoint/2010/main" val="2801763404"/>
      </p:ext>
    </p:extLst>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Understanding Using State</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2633413"/>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state in a component can change over time. The change in state over time can happen as a response to user action or system event. A component with the state is known as </a:t>
            </a:r>
            <a:r>
              <a:rPr lang="en-US" sz="1600" dirty="0" err="1">
                <a:latin typeface="Times New Roman" panose="02020603050405020304" pitchFamily="18" charset="0"/>
                <a:cs typeface="Times New Roman" panose="02020603050405020304" pitchFamily="18" charset="0"/>
              </a:rPr>
              <a:t>stateful</a:t>
            </a:r>
            <a:r>
              <a:rPr lang="en-US" sz="1600" dirty="0">
                <a:latin typeface="Times New Roman" panose="02020603050405020304" pitchFamily="18" charset="0"/>
                <a:cs typeface="Times New Roman" panose="02020603050405020304" pitchFamily="18" charset="0"/>
              </a:rPr>
              <a:t> components. It is the heart of the react component which determines the behavior of the component and how it will render. They are also responsible for making a component dynamic and </a:t>
            </a:r>
            <a:r>
              <a:rPr lang="en-US" sz="1600" dirty="0" err="1">
                <a:latin typeface="Times New Roman" panose="02020603050405020304" pitchFamily="18" charset="0"/>
                <a:cs typeface="Times New Roman" panose="02020603050405020304" pitchFamily="18" charset="0"/>
              </a:rPr>
              <a:t>interactive.For</a:t>
            </a:r>
            <a:r>
              <a:rPr lang="en-US" sz="1600" dirty="0">
                <a:latin typeface="Times New Roman" panose="02020603050405020304" pitchFamily="18" charset="0"/>
                <a:cs typeface="Times New Roman" panose="02020603050405020304" pitchFamily="18" charset="0"/>
              </a:rPr>
              <a:t> example, In </a:t>
            </a:r>
            <a:r>
              <a:rPr lang="en-US" sz="1600" b="1" dirty="0">
                <a:latin typeface="Times New Roman" panose="02020603050405020304" pitchFamily="18" charset="0"/>
                <a:cs typeface="Times New Roman" panose="02020603050405020304" pitchFamily="18" charset="0"/>
              </a:rPr>
              <a:t>App.js file, </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27</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5" name="Picture 14"/>
          <p:cNvPicPr>
            <a:picLocks noChangeAspect="1"/>
          </p:cNvPicPr>
          <p:nvPr/>
        </p:nvPicPr>
        <p:blipFill>
          <a:blip r:embed="rId5"/>
          <a:stretch>
            <a:fillRect/>
          </a:stretch>
        </p:blipFill>
        <p:spPr>
          <a:xfrm>
            <a:off x="2849566" y="2358678"/>
            <a:ext cx="3627434" cy="3965922"/>
          </a:xfrm>
          <a:prstGeom prst="rect">
            <a:avLst/>
          </a:prstGeom>
        </p:spPr>
      </p:pic>
    </p:spTree>
    <p:extLst>
      <p:ext uri="{BB962C8B-B14F-4D97-AF65-F5344CB8AC3E}">
        <p14:creationId xmlns:p14="http://schemas.microsoft.com/office/powerpoint/2010/main" val="2776793717"/>
      </p:ext>
    </p:extLst>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Understanding Using State</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3785652"/>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To define a state, you have to first declare a default set of values for defining the component's initial state. To do this, add a class constructor which assigns an initial state using the state. The state property can be rendered inside render() method.</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28</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pic>
        <p:nvPicPr>
          <p:cNvPr id="14" name="Picture 13"/>
          <p:cNvPicPr>
            <a:picLocks noChangeAspect="1"/>
          </p:cNvPicPr>
          <p:nvPr/>
        </p:nvPicPr>
        <p:blipFill>
          <a:blip r:embed="rId5"/>
          <a:stretch>
            <a:fillRect/>
          </a:stretch>
        </p:blipFill>
        <p:spPr>
          <a:xfrm>
            <a:off x="2400300" y="2384474"/>
            <a:ext cx="4343400" cy="3291845"/>
          </a:xfrm>
          <a:prstGeom prst="rect">
            <a:avLst/>
          </a:prstGeom>
        </p:spPr>
      </p:pic>
    </p:spTree>
    <p:extLst>
      <p:ext uri="{BB962C8B-B14F-4D97-AF65-F5344CB8AC3E}">
        <p14:creationId xmlns:p14="http://schemas.microsoft.com/office/powerpoint/2010/main" val="3557989653"/>
      </p:ext>
    </p:extLst>
  </p:cSld>
  <p:clrMapOvr>
    <a:masterClrMapping/>
  </p:clrMapOvr>
  <p:transition>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
            <a:ext cx="6553200"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2800" b="1" dirty="0">
                <a:latin typeface="Times New Roman" panose="02020603050405020304" pitchFamily="18" charset="0"/>
                <a:cs typeface="Times New Roman" panose="02020603050405020304" pitchFamily="18" charset="0"/>
              </a:rPr>
              <a:t> Understanding Using State</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553200" y="1"/>
            <a:ext cx="25907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5262979"/>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class App extends Component {</a:t>
            </a:r>
          </a:p>
          <a:p>
            <a:pPr algn="just">
              <a:lnSpc>
                <a:spcPct val="150000"/>
              </a:lnSpc>
            </a:pPr>
            <a:r>
              <a:rPr lang="en-US" sz="1600" dirty="0">
                <a:latin typeface="Times New Roman" panose="02020603050405020304" pitchFamily="18" charset="0"/>
                <a:cs typeface="Times New Roman" panose="02020603050405020304" pitchFamily="18" charset="0"/>
              </a:rPr>
              <a:t>	state = {persons: [{ name: 'Lucy', age: 23 }, { name: 'Max', age: 12 }, { name: 'Mike', age: 34 }],</a:t>
            </a:r>
          </a:p>
          <a:p>
            <a:pPr algn="just">
              <a:lnSpc>
                <a:spcPct val="150000"/>
              </a:lnSpc>
            </a:pPr>
            <a:r>
              <a:rPr lang="en-US" sz="1600" dirty="0">
                <a:latin typeface="Times New Roman" panose="02020603050405020304" pitchFamily="18" charset="0"/>
                <a:cs typeface="Times New Roman" panose="02020603050405020304" pitchFamily="18" charset="0"/>
              </a:rPr>
              <a:t>	};</a:t>
            </a:r>
          </a:p>
          <a:p>
            <a:pPr algn="just">
              <a:lnSpc>
                <a:spcPct val="150000"/>
              </a:lnSpc>
            </a:pPr>
            <a:r>
              <a:rPr lang="en-US" sz="1600" dirty="0">
                <a:latin typeface="Times New Roman" panose="02020603050405020304" pitchFamily="18" charset="0"/>
                <a:cs typeface="Times New Roman" panose="02020603050405020304" pitchFamily="18" charset="0"/>
              </a:rPr>
              <a:t>	render() {</a:t>
            </a:r>
          </a:p>
          <a:p>
            <a:pPr algn="just">
              <a:lnSpc>
                <a:spcPct val="150000"/>
              </a:lnSpc>
            </a:pPr>
            <a:r>
              <a:rPr lang="en-US" sz="1600" dirty="0">
                <a:latin typeface="Times New Roman" panose="02020603050405020304" pitchFamily="18" charset="0"/>
                <a:cs typeface="Times New Roman" panose="02020603050405020304" pitchFamily="18" charset="0"/>
              </a:rPr>
              <a:t>		return (</a:t>
            </a:r>
          </a:p>
          <a:p>
            <a:pPr algn="just">
              <a:lnSpc>
                <a:spcPct val="150000"/>
              </a:lnSpc>
            </a:pPr>
            <a:r>
              <a:rPr lang="en-US" sz="1600" dirty="0">
                <a:latin typeface="Times New Roman" panose="02020603050405020304" pitchFamily="18" charset="0"/>
                <a:cs typeface="Times New Roman" panose="02020603050405020304" pitchFamily="18" charset="0"/>
              </a:rPr>
              <a:t>			&lt;div </a:t>
            </a:r>
            <a:r>
              <a:rPr lang="en-US" sz="1600" dirty="0" err="1">
                <a:latin typeface="Times New Roman" panose="02020603050405020304" pitchFamily="18" charset="0"/>
                <a:cs typeface="Times New Roman" panose="02020603050405020304" pitchFamily="18" charset="0"/>
              </a:rPr>
              <a:t>className</a:t>
            </a:r>
            <a:r>
              <a:rPr lang="en-US" sz="1600" dirty="0">
                <a:latin typeface="Times New Roman" panose="02020603050405020304" pitchFamily="18" charset="0"/>
                <a:cs typeface="Times New Roman" panose="02020603050405020304" pitchFamily="18" charset="0"/>
              </a:rPr>
              <a:t>="App"&gt;</a:t>
            </a:r>
          </a:p>
          <a:p>
            <a:pPr algn="just">
              <a:lnSpc>
                <a:spcPct val="150000"/>
              </a:lnSpc>
            </a:pPr>
            <a:r>
              <a:rPr lang="en-US" sz="1600" dirty="0">
                <a:latin typeface="Times New Roman" panose="02020603050405020304" pitchFamily="18" charset="0"/>
                <a:cs typeface="Times New Roman" panose="02020603050405020304" pitchFamily="18" charset="0"/>
              </a:rPr>
              <a:t>				&lt;h1&gt; Heading&lt;/h1&gt;</a:t>
            </a:r>
          </a:p>
          <a:p>
            <a:pPr algn="just">
              <a:lnSpc>
                <a:spcPct val="150000"/>
              </a:lnSpc>
            </a:pPr>
            <a:r>
              <a:rPr lang="en-US" sz="1600" dirty="0">
                <a:latin typeface="Times New Roman" panose="02020603050405020304" pitchFamily="18" charset="0"/>
                <a:cs typeface="Times New Roman" panose="02020603050405020304" pitchFamily="18" charset="0"/>
              </a:rPr>
              <a:t>				&lt;button&gt;Switch Name&lt;/button&gt;</a:t>
            </a:r>
          </a:p>
          <a:p>
            <a:pPr algn="just">
              <a:lnSpc>
                <a:spcPct val="150000"/>
              </a:lnSpc>
            </a:pPr>
            <a:r>
              <a:rPr lang="en-US" sz="1600" dirty="0">
                <a:latin typeface="Times New Roman" panose="02020603050405020304" pitchFamily="18" charset="0"/>
                <a:cs typeface="Times New Roman" panose="02020603050405020304" pitchFamily="18" charset="0"/>
              </a:rPr>
              <a:t>			&lt;</a:t>
            </a:r>
            <a:r>
              <a:rPr lang="en-US" sz="1600" dirty="0" err="1">
                <a:latin typeface="Times New Roman" panose="02020603050405020304" pitchFamily="18" charset="0"/>
                <a:cs typeface="Times New Roman" panose="02020603050405020304" pitchFamily="18" charset="0"/>
              </a:rPr>
              <a:t>Personname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this.state.persons</a:t>
            </a:r>
            <a:r>
              <a:rPr lang="en-US" sz="1600" dirty="0">
                <a:latin typeface="Times New Roman" panose="02020603050405020304" pitchFamily="18" charset="0"/>
                <a:cs typeface="Times New Roman" panose="02020603050405020304" pitchFamily="18" charset="0"/>
              </a:rPr>
              <a:t>[0].name} age={</a:t>
            </a:r>
            <a:r>
              <a:rPr lang="en-US" sz="1600" dirty="0" err="1">
                <a:latin typeface="Times New Roman" panose="02020603050405020304" pitchFamily="18" charset="0"/>
                <a:cs typeface="Times New Roman" panose="02020603050405020304" pitchFamily="18" charset="0"/>
              </a:rPr>
              <a:t>this.state.persons</a:t>
            </a:r>
            <a:r>
              <a:rPr lang="en-US" sz="1600" dirty="0">
                <a:latin typeface="Times New Roman" panose="02020603050405020304" pitchFamily="18" charset="0"/>
                <a:cs typeface="Times New Roman" panose="02020603050405020304" pitchFamily="18" charset="0"/>
              </a:rPr>
              <a:t>[0].age} /&gt;  {/* this. </a:t>
            </a:r>
            <a:r>
              <a:rPr lang="en-US" sz="1600" dirty="0" err="1">
                <a:latin typeface="Times New Roman" panose="02020603050405020304" pitchFamily="18" charset="0"/>
                <a:cs typeface="Times New Roman" panose="02020603050405020304" pitchFamily="18" charset="0"/>
              </a:rPr>
              <a:t>reffers</a:t>
            </a:r>
            <a:r>
              <a:rPr lang="en-US" sz="1600" dirty="0">
                <a:latin typeface="Times New Roman" panose="02020603050405020304" pitchFamily="18" charset="0"/>
                <a:cs typeface="Times New Roman" panose="02020603050405020304" pitchFamily="18" charset="0"/>
              </a:rPr>
              <a:t> to this class */}</a:t>
            </a:r>
          </a:p>
          <a:p>
            <a:pPr algn="just">
              <a:lnSpc>
                <a:spcPct val="150000"/>
              </a:lnSpc>
            </a:pPr>
            <a:r>
              <a:rPr lang="en-US" sz="1600" dirty="0">
                <a:latin typeface="Times New Roman" panose="02020603050405020304" pitchFamily="18" charset="0"/>
                <a:cs typeface="Times New Roman" panose="02020603050405020304" pitchFamily="18" charset="0"/>
              </a:rPr>
              <a:t>				{/* goes on till number of persons in array*/}</a:t>
            </a:r>
          </a:p>
          <a:p>
            <a:pPr algn="just">
              <a:lnSpc>
                <a:spcPct val="150000"/>
              </a:lnSpc>
            </a:pPr>
            <a:r>
              <a:rPr lang="en-US" sz="1600" dirty="0">
                <a:latin typeface="Times New Roman" panose="02020603050405020304" pitchFamily="18" charset="0"/>
                <a:cs typeface="Times New Roman" panose="02020603050405020304" pitchFamily="18" charset="0"/>
              </a:rPr>
              <a:t>			&lt;/div&gt;);}}</a:t>
            </a:r>
          </a:p>
          <a:p>
            <a:pPr algn="just">
              <a:lnSpc>
                <a:spcPct val="150000"/>
              </a:lnSpc>
            </a:pPr>
            <a:r>
              <a:rPr lang="en-US" sz="1600" dirty="0">
                <a:latin typeface="Times New Roman" panose="02020603050405020304" pitchFamily="18" charset="0"/>
                <a:cs typeface="Times New Roman" panose="02020603050405020304" pitchFamily="18" charset="0"/>
              </a:rPr>
              <a:t>export default App;</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29</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713077941"/>
      </p:ext>
    </p:extLst>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   React Components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499" y="860980"/>
            <a:ext cx="8686800" cy="5115311"/>
          </a:xfrm>
          <a:prstGeom prst="rect">
            <a:avLst/>
          </a:prstGeom>
          <a:noFill/>
        </p:spPr>
        <p:txBody>
          <a:bodyPr wrap="square" rtlCol="0">
            <a:spAutoFit/>
          </a:bodyPr>
          <a:lstStyle/>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import React from 'react';</a:t>
            </a:r>
          </a:p>
          <a:p>
            <a:pPr algn="just">
              <a:lnSpc>
                <a:spcPct val="150000"/>
              </a:lnSpc>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function Car(props) {</a:t>
            </a:r>
          </a:p>
          <a:p>
            <a:pPr algn="just">
              <a:lnSpc>
                <a:spcPct val="150000"/>
              </a:lnSpc>
            </a:pPr>
            <a:r>
              <a:rPr lang="en-US" sz="2000" dirty="0">
                <a:latin typeface="Times New Roman" panose="02020603050405020304" pitchFamily="18" charset="0"/>
                <a:cs typeface="Times New Roman" panose="02020603050405020304" pitchFamily="18" charset="0"/>
              </a:rPr>
              <a:t>  return &lt;h2&gt;I am a {</a:t>
            </a:r>
            <a:r>
              <a:rPr lang="en-US" sz="2000" dirty="0" err="1">
                <a:latin typeface="Times New Roman" panose="02020603050405020304" pitchFamily="18" charset="0"/>
                <a:cs typeface="Times New Roman" panose="02020603050405020304" pitchFamily="18" charset="0"/>
              </a:rPr>
              <a:t>props.color</a:t>
            </a:r>
            <a:r>
              <a:rPr lang="en-US" sz="2000" dirty="0">
                <a:latin typeface="Times New Roman" panose="02020603050405020304" pitchFamily="18" charset="0"/>
                <a:cs typeface="Times New Roman" panose="02020603050405020304" pitchFamily="18" charset="0"/>
              </a:rPr>
              <a:t>} Car!&lt;/h2&gt;;</a:t>
            </a:r>
          </a:p>
          <a:p>
            <a:pPr algn="just">
              <a:lnSpc>
                <a:spcPct val="150000"/>
              </a:lnSpc>
            </a:pP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const root = </a:t>
            </a:r>
            <a:r>
              <a:rPr lang="en-US" sz="2000" dirty="0" err="1">
                <a:latin typeface="Times New Roman" panose="02020603050405020304" pitchFamily="18" charset="0"/>
                <a:cs typeface="Times New Roman" panose="02020603050405020304" pitchFamily="18" charset="0"/>
              </a:rPr>
              <a:t>ReactDOM.createRoot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a:p>
            <a:pPr algn="just">
              <a:lnSpc>
                <a:spcPct val="150000"/>
              </a:lnSpc>
            </a:pPr>
            <a:r>
              <a:rPr lang="en-US" sz="2000" dirty="0" err="1">
                <a:latin typeface="Times New Roman" panose="02020603050405020304" pitchFamily="18" charset="0"/>
                <a:cs typeface="Times New Roman" panose="02020603050405020304" pitchFamily="18" charset="0"/>
              </a:rPr>
              <a:t>root.render</a:t>
            </a:r>
            <a:r>
              <a:rPr lang="en-US" sz="2000" dirty="0">
                <a:latin typeface="Times New Roman" panose="02020603050405020304" pitchFamily="18" charset="0"/>
                <a:cs typeface="Times New Roman" panose="02020603050405020304" pitchFamily="18" charset="0"/>
              </a:rPr>
              <a:t>(&lt;Car color="red"/&gt;);</a:t>
            </a:r>
          </a:p>
          <a:p>
            <a:pPr algn="just">
              <a:lnSpc>
                <a:spcPct val="150000"/>
              </a:lnSpc>
            </a:pPr>
            <a:r>
              <a:rPr lang="en-US" sz="2000" dirty="0">
                <a:latin typeface="Times New Roman" panose="02020603050405020304" pitchFamily="18" charset="0"/>
                <a:cs typeface="Times New Roman" panose="02020603050405020304" pitchFamily="18" charset="0"/>
              </a:rPr>
              <a:t>export default Car;</a:t>
            </a:r>
          </a:p>
          <a:p>
            <a:pPr algn="just">
              <a:lnSpc>
                <a:spcPct val="150000"/>
              </a:lnSpc>
            </a:pPr>
            <a:r>
              <a:rPr lang="en-US" sz="2000" dirty="0">
                <a:latin typeface="Times New Roman" panose="02020603050405020304" pitchFamily="18" charset="0"/>
                <a:cs typeface="Times New Roman" panose="02020603050405020304" pitchFamily="18" charset="0"/>
              </a:rPr>
              <a:t>Output : </a:t>
            </a:r>
            <a:r>
              <a:rPr lang="en-US" sz="2000" b="1" i="0" dirty="0">
                <a:solidFill>
                  <a:srgbClr val="000000"/>
                </a:solidFill>
                <a:effectLst/>
                <a:latin typeface="Times New Roman" panose="02020603050405020304" pitchFamily="18" charset="0"/>
              </a:rPr>
              <a:t>I am a red Car!</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a:solidFill>
                  <a:schemeClr val="accent2"/>
                </a:solidFill>
              </a:rPr>
              <a:t>Dr. Ishu Sharma G17, G24</a:t>
            </a:r>
            <a:endParaRPr lang="en-US" dirty="0">
              <a:solidFill>
                <a:schemeClr val="accent2"/>
              </a:solidFill>
            </a:endParaRP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3</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861546586"/>
      </p:ext>
    </p:extLst>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Components in Components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6356758" cy="5632311"/>
          </a:xfrm>
          <a:prstGeom prst="rect">
            <a:avLst/>
          </a:prstGeom>
          <a:noFill/>
        </p:spPr>
        <p:txBody>
          <a:bodyPr wrap="square" numCol="1" rtlCol="0">
            <a:spAutoFit/>
          </a:bodyPr>
          <a:lstStyle/>
          <a:p>
            <a:r>
              <a:rPr lang="en-US" sz="2000" dirty="0">
                <a:latin typeface="Times New Roman" panose="02020603050405020304" pitchFamily="18" charset="0"/>
                <a:cs typeface="Times New Roman" panose="02020603050405020304" pitchFamily="18" charset="0"/>
              </a:rPr>
              <a:t>import React from 'react';</a:t>
            </a:r>
          </a:p>
          <a:p>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r>
              <a:rPr lang="en-US" sz="2000" dirty="0">
                <a:latin typeface="Times New Roman" panose="02020603050405020304" pitchFamily="18" charset="0"/>
                <a:cs typeface="Times New Roman" panose="02020603050405020304" pitchFamily="18" charset="0"/>
              </a:rPr>
              <a:t>function Car() {</a:t>
            </a:r>
          </a:p>
          <a:p>
            <a:r>
              <a:rPr lang="en-US" sz="2000" dirty="0">
                <a:latin typeface="Times New Roman" panose="02020603050405020304" pitchFamily="18" charset="0"/>
                <a:cs typeface="Times New Roman" panose="02020603050405020304" pitchFamily="18" charset="0"/>
              </a:rPr>
              <a:t>  return &lt;h2&gt;I am a Car!&lt;/h2&gt;;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function Garage() {</a:t>
            </a:r>
          </a:p>
          <a:p>
            <a:r>
              <a:rPr lang="en-US" sz="2000" dirty="0">
                <a:latin typeface="Times New Roman" panose="02020603050405020304" pitchFamily="18" charset="0"/>
                <a:cs typeface="Times New Roman" panose="02020603050405020304" pitchFamily="18" charset="0"/>
              </a:rPr>
              <a:t>  return (</a:t>
            </a:r>
          </a:p>
          <a:p>
            <a:r>
              <a:rPr lang="en-US" sz="2000" dirty="0">
                <a:latin typeface="Times New Roman" panose="02020603050405020304" pitchFamily="18" charset="0"/>
                <a:cs typeface="Times New Roman" panose="02020603050405020304" pitchFamily="18" charset="0"/>
              </a:rPr>
              <a:t>    &lt;&gt;</a:t>
            </a:r>
          </a:p>
          <a:p>
            <a:r>
              <a:rPr lang="en-US" sz="2000" dirty="0">
                <a:latin typeface="Times New Roman" panose="02020603050405020304" pitchFamily="18" charset="0"/>
                <a:cs typeface="Times New Roman" panose="02020603050405020304" pitchFamily="18" charset="0"/>
              </a:rPr>
              <a:t>	    &lt;h1&gt;Who lives in my Garage?&lt;/h1&gt;</a:t>
            </a:r>
          </a:p>
          <a:p>
            <a:r>
              <a:rPr lang="en-US" sz="2000" dirty="0">
                <a:latin typeface="Times New Roman" panose="02020603050405020304" pitchFamily="18" charset="0"/>
                <a:cs typeface="Times New Roman" panose="02020603050405020304" pitchFamily="18" charset="0"/>
              </a:rPr>
              <a:t>	    &lt;Car /&gt;</a:t>
            </a:r>
          </a:p>
          <a:p>
            <a:r>
              <a:rPr lang="en-US" sz="2000" dirty="0">
                <a:latin typeface="Times New Roman" panose="02020603050405020304" pitchFamily="18" charset="0"/>
                <a:cs typeface="Times New Roman" panose="02020603050405020304" pitchFamily="18" charset="0"/>
              </a:rPr>
              <a:t>    &lt;/&gt;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const root = </a:t>
            </a:r>
            <a:r>
              <a:rPr lang="en-US" sz="2000" dirty="0" err="1">
                <a:latin typeface="Times New Roman" panose="02020603050405020304" pitchFamily="18" charset="0"/>
                <a:cs typeface="Times New Roman" panose="02020603050405020304" pitchFamily="18" charset="0"/>
              </a:rPr>
              <a:t>ReactDOM.createRoot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a:p>
            <a:r>
              <a:rPr lang="en-US" sz="2000" dirty="0" err="1">
                <a:latin typeface="Times New Roman" panose="02020603050405020304" pitchFamily="18" charset="0"/>
                <a:cs typeface="Times New Roman" panose="02020603050405020304" pitchFamily="18" charset="0"/>
              </a:rPr>
              <a:t>root.render</a:t>
            </a:r>
            <a:r>
              <a:rPr lang="en-US" sz="2000" dirty="0">
                <a:latin typeface="Times New Roman" panose="02020603050405020304" pitchFamily="18" charset="0"/>
                <a:cs typeface="Times New Roman" panose="02020603050405020304" pitchFamily="18" charset="0"/>
              </a:rPr>
              <a:t>(&lt;Garage /&gt;);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export default Car;</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4</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
        <p:nvSpPr>
          <p:cNvPr id="14" name="TextBox 13">
            <a:extLst>
              <a:ext uri="{FF2B5EF4-FFF2-40B4-BE49-F238E27FC236}">
                <a16:creationId xmlns:a16="http://schemas.microsoft.com/office/drawing/2014/main" id="{809B53FF-DA9E-F8F5-35EF-54C7F53704BD}"/>
              </a:ext>
            </a:extLst>
          </p:cNvPr>
          <p:cNvSpPr txBox="1"/>
          <p:nvPr/>
        </p:nvSpPr>
        <p:spPr>
          <a:xfrm>
            <a:off x="6014274" y="2942818"/>
            <a:ext cx="2672526" cy="1200329"/>
          </a:xfrm>
          <a:prstGeom prst="rect">
            <a:avLst/>
          </a:prstGeom>
          <a:noFill/>
        </p:spPr>
        <p:txBody>
          <a:bodyPr wrap="none" rtlCol="0">
            <a:spAutoFit/>
          </a:bodyPr>
          <a:lstStyle/>
          <a:p>
            <a:pPr algn="l"/>
            <a:r>
              <a:rPr lang="en-US" b="1" i="0" dirty="0">
                <a:solidFill>
                  <a:srgbClr val="000000"/>
                </a:solidFill>
                <a:effectLst/>
                <a:latin typeface="Times New Roman" panose="02020603050405020304" pitchFamily="18" charset="0"/>
              </a:rPr>
              <a:t>Output:</a:t>
            </a:r>
          </a:p>
          <a:p>
            <a:pPr algn="l"/>
            <a:r>
              <a:rPr lang="en-US" b="1" i="0" dirty="0">
                <a:solidFill>
                  <a:srgbClr val="000000"/>
                </a:solidFill>
                <a:effectLst/>
                <a:latin typeface="Times New Roman" panose="02020603050405020304" pitchFamily="18" charset="0"/>
              </a:rPr>
              <a:t>Who lives in my Garage?</a:t>
            </a:r>
          </a:p>
          <a:p>
            <a:pPr algn="l"/>
            <a:r>
              <a:rPr lang="en-US" b="1" i="0" dirty="0">
                <a:solidFill>
                  <a:srgbClr val="000000"/>
                </a:solidFill>
                <a:effectLst/>
                <a:latin typeface="Times New Roman" panose="02020603050405020304" pitchFamily="18" charset="0"/>
              </a:rPr>
              <a:t>I am a Car!</a:t>
            </a:r>
          </a:p>
          <a:p>
            <a:endParaRPr lang="en-IN" dirty="0"/>
          </a:p>
        </p:txBody>
      </p:sp>
    </p:spTree>
    <p:extLst>
      <p:ext uri="{BB962C8B-B14F-4D97-AF65-F5344CB8AC3E}">
        <p14:creationId xmlns:p14="http://schemas.microsoft.com/office/powerpoint/2010/main" val="3982242373"/>
      </p:ext>
    </p:extLst>
  </p:cSld>
  <p:clrMapOvr>
    <a:masterClrMapping/>
  </p:clrMapOvr>
  <p:transition>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Components in Files</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3733801" cy="2554545"/>
          </a:xfrm>
          <a:prstGeom prst="rect">
            <a:avLst/>
          </a:prstGeom>
          <a:noFill/>
        </p:spPr>
        <p:txBody>
          <a:bodyPr wrap="square" numCol="1" rtlCol="0">
            <a:spAutoFit/>
          </a:bodyPr>
          <a:lstStyle/>
          <a:p>
            <a:r>
              <a:rPr lang="en-US" sz="2000" dirty="0">
                <a:latin typeface="Times New Roman" panose="02020603050405020304" pitchFamily="18" charset="0"/>
                <a:cs typeface="Times New Roman" panose="02020603050405020304" pitchFamily="18" charset="0"/>
              </a:rPr>
              <a:t>Car.js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function Car() {</a:t>
            </a:r>
          </a:p>
          <a:p>
            <a:r>
              <a:rPr lang="en-US" sz="2000" dirty="0">
                <a:latin typeface="Times New Roman" panose="02020603050405020304" pitchFamily="18" charset="0"/>
                <a:cs typeface="Times New Roman" panose="02020603050405020304" pitchFamily="18" charset="0"/>
              </a:rPr>
              <a:t>  return &lt;h2&gt;Hi, I am a Car!&lt;/h2&gt;;</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export default Car;</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5</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
        <p:nvSpPr>
          <p:cNvPr id="14" name="TextBox 13">
            <a:extLst>
              <a:ext uri="{FF2B5EF4-FFF2-40B4-BE49-F238E27FC236}">
                <a16:creationId xmlns:a16="http://schemas.microsoft.com/office/drawing/2014/main" id="{809B53FF-DA9E-F8F5-35EF-54C7F53704BD}"/>
              </a:ext>
            </a:extLst>
          </p:cNvPr>
          <p:cNvSpPr txBox="1"/>
          <p:nvPr/>
        </p:nvSpPr>
        <p:spPr>
          <a:xfrm>
            <a:off x="4881227" y="1026387"/>
            <a:ext cx="3828131" cy="3416320"/>
          </a:xfrm>
          <a:prstGeom prst="rect">
            <a:avLst/>
          </a:prstGeom>
          <a:noFill/>
        </p:spPr>
        <p:txBody>
          <a:bodyPr wrap="square" rtlCol="0">
            <a:spAutoFit/>
          </a:bodyPr>
          <a:lstStyle/>
          <a:p>
            <a:pPr algn="l"/>
            <a:endParaRPr lang="en-US" i="0" dirty="0">
              <a:solidFill>
                <a:srgbClr val="000000"/>
              </a:solidFill>
              <a:effectLst/>
              <a:latin typeface="Times New Roman" panose="02020603050405020304" pitchFamily="18" charset="0"/>
            </a:endParaRPr>
          </a:p>
          <a:p>
            <a:pPr algn="l"/>
            <a:r>
              <a:rPr lang="en-US" dirty="0">
                <a:solidFill>
                  <a:srgbClr val="000000"/>
                </a:solidFill>
                <a:latin typeface="Times New Roman" panose="02020603050405020304" pitchFamily="18" charset="0"/>
              </a:rPr>
              <a:t>App.js</a:t>
            </a:r>
          </a:p>
          <a:p>
            <a:pPr algn="l"/>
            <a:endParaRPr lang="en-US" i="0" dirty="0">
              <a:solidFill>
                <a:srgbClr val="000000"/>
              </a:solidFill>
              <a:effectLst/>
              <a:latin typeface="Times New Roman" panose="02020603050405020304" pitchFamily="18" charset="0"/>
            </a:endParaRPr>
          </a:p>
          <a:p>
            <a:pPr algn="l"/>
            <a:r>
              <a:rPr lang="en-US" i="0" dirty="0">
                <a:solidFill>
                  <a:srgbClr val="000000"/>
                </a:solidFill>
                <a:effectLst/>
                <a:latin typeface="Times New Roman" panose="02020603050405020304" pitchFamily="18" charset="0"/>
              </a:rPr>
              <a:t>import React from 'react';</a:t>
            </a:r>
          </a:p>
          <a:p>
            <a:pPr algn="l"/>
            <a:r>
              <a:rPr lang="en-US" i="0" dirty="0">
                <a:solidFill>
                  <a:srgbClr val="000000"/>
                </a:solidFill>
                <a:effectLst/>
                <a:latin typeface="Times New Roman" panose="02020603050405020304" pitchFamily="18" charset="0"/>
              </a:rPr>
              <a:t>import </a:t>
            </a:r>
            <a:r>
              <a:rPr lang="en-US" i="0" dirty="0" err="1">
                <a:solidFill>
                  <a:srgbClr val="000000"/>
                </a:solidFill>
                <a:effectLst/>
                <a:latin typeface="Times New Roman" panose="02020603050405020304" pitchFamily="18" charset="0"/>
              </a:rPr>
              <a:t>ReactDOM</a:t>
            </a:r>
            <a:r>
              <a:rPr lang="en-US" i="0" dirty="0">
                <a:solidFill>
                  <a:srgbClr val="000000"/>
                </a:solidFill>
                <a:effectLst/>
                <a:latin typeface="Times New Roman" panose="02020603050405020304" pitchFamily="18" charset="0"/>
              </a:rPr>
              <a:t> from 'react-</a:t>
            </a:r>
            <a:r>
              <a:rPr lang="en-US" i="0" dirty="0" err="1">
                <a:solidFill>
                  <a:srgbClr val="000000"/>
                </a:solidFill>
                <a:effectLst/>
                <a:latin typeface="Times New Roman" panose="02020603050405020304" pitchFamily="18" charset="0"/>
              </a:rPr>
              <a:t>dom</a:t>
            </a:r>
            <a:r>
              <a:rPr lang="en-US" i="0" dirty="0">
                <a:solidFill>
                  <a:srgbClr val="000000"/>
                </a:solidFill>
                <a:effectLst/>
                <a:latin typeface="Times New Roman" panose="02020603050405020304" pitchFamily="18" charset="0"/>
              </a:rPr>
              <a:t>/client';</a:t>
            </a:r>
          </a:p>
          <a:p>
            <a:pPr algn="l"/>
            <a:r>
              <a:rPr lang="en-US" i="0" dirty="0">
                <a:solidFill>
                  <a:srgbClr val="000000"/>
                </a:solidFill>
                <a:effectLst/>
                <a:latin typeface="Times New Roman" panose="02020603050405020304" pitchFamily="18" charset="0"/>
              </a:rPr>
              <a:t>import Car from './Car.js';</a:t>
            </a:r>
          </a:p>
          <a:p>
            <a:pPr algn="l"/>
            <a:endParaRPr lang="en-US" i="0" dirty="0">
              <a:solidFill>
                <a:srgbClr val="000000"/>
              </a:solidFill>
              <a:effectLst/>
              <a:latin typeface="Times New Roman" panose="02020603050405020304" pitchFamily="18" charset="0"/>
            </a:endParaRPr>
          </a:p>
          <a:p>
            <a:pPr algn="l"/>
            <a:r>
              <a:rPr lang="en-US" i="0" dirty="0">
                <a:solidFill>
                  <a:srgbClr val="000000"/>
                </a:solidFill>
                <a:effectLst/>
                <a:latin typeface="Times New Roman" panose="02020603050405020304" pitchFamily="18" charset="0"/>
              </a:rPr>
              <a:t>const root = </a:t>
            </a:r>
            <a:r>
              <a:rPr lang="en-US" i="0" dirty="0" err="1">
                <a:solidFill>
                  <a:srgbClr val="000000"/>
                </a:solidFill>
                <a:effectLst/>
                <a:latin typeface="Times New Roman" panose="02020603050405020304" pitchFamily="18" charset="0"/>
              </a:rPr>
              <a:t>ReactDOM.createRoot</a:t>
            </a:r>
            <a:r>
              <a:rPr lang="en-US" i="0" dirty="0">
                <a:solidFill>
                  <a:srgbClr val="000000"/>
                </a:solidFill>
                <a:effectLst/>
                <a:latin typeface="Times New Roman" panose="02020603050405020304" pitchFamily="18" charset="0"/>
              </a:rPr>
              <a:t>(</a:t>
            </a:r>
            <a:r>
              <a:rPr lang="en-US" i="0" dirty="0" err="1">
                <a:solidFill>
                  <a:srgbClr val="000000"/>
                </a:solidFill>
                <a:effectLst/>
                <a:latin typeface="Times New Roman" panose="02020603050405020304" pitchFamily="18" charset="0"/>
              </a:rPr>
              <a:t>document.getElementById</a:t>
            </a:r>
            <a:r>
              <a:rPr lang="en-US" i="0" dirty="0">
                <a:solidFill>
                  <a:srgbClr val="000000"/>
                </a:solidFill>
                <a:effectLst/>
                <a:latin typeface="Times New Roman" panose="02020603050405020304" pitchFamily="18" charset="0"/>
              </a:rPr>
              <a:t>('root'));</a:t>
            </a:r>
          </a:p>
          <a:p>
            <a:pPr algn="l"/>
            <a:r>
              <a:rPr lang="en-US" i="0" dirty="0" err="1">
                <a:solidFill>
                  <a:srgbClr val="000000"/>
                </a:solidFill>
                <a:effectLst/>
                <a:latin typeface="Times New Roman" panose="02020603050405020304" pitchFamily="18" charset="0"/>
              </a:rPr>
              <a:t>root.render</a:t>
            </a:r>
            <a:r>
              <a:rPr lang="en-US" i="0" dirty="0">
                <a:solidFill>
                  <a:srgbClr val="000000"/>
                </a:solidFill>
                <a:effectLst/>
                <a:latin typeface="Times New Roman" panose="02020603050405020304" pitchFamily="18" charset="0"/>
              </a:rPr>
              <a:t>(&lt;Car /&gt;);</a:t>
            </a:r>
            <a:endParaRPr lang="en-IN" dirty="0"/>
          </a:p>
        </p:txBody>
      </p:sp>
      <p:sp>
        <p:nvSpPr>
          <p:cNvPr id="21" name="TextBox 20">
            <a:extLst>
              <a:ext uri="{FF2B5EF4-FFF2-40B4-BE49-F238E27FC236}">
                <a16:creationId xmlns:a16="http://schemas.microsoft.com/office/drawing/2014/main" id="{4DE21552-2DB7-FEEA-70B7-BD909B6BEFDC}"/>
              </a:ext>
            </a:extLst>
          </p:cNvPr>
          <p:cNvSpPr txBox="1"/>
          <p:nvPr/>
        </p:nvSpPr>
        <p:spPr>
          <a:xfrm>
            <a:off x="3344766" y="5239304"/>
            <a:ext cx="2751234" cy="923330"/>
          </a:xfrm>
          <a:prstGeom prst="rect">
            <a:avLst/>
          </a:prstGeom>
          <a:noFill/>
        </p:spPr>
        <p:txBody>
          <a:bodyPr wrap="square" rtlCol="0">
            <a:spAutoFit/>
          </a:bodyPr>
          <a:lstStyle/>
          <a:p>
            <a:r>
              <a:rPr lang="en-US" b="1" i="0" dirty="0">
                <a:solidFill>
                  <a:srgbClr val="000000"/>
                </a:solidFill>
                <a:effectLst/>
                <a:latin typeface="Times New Roman" panose="02020603050405020304" pitchFamily="18" charset="0"/>
              </a:rPr>
              <a:t>Output:</a:t>
            </a:r>
          </a:p>
          <a:p>
            <a:r>
              <a:rPr lang="en-US" b="1" i="0" dirty="0">
                <a:solidFill>
                  <a:srgbClr val="000000"/>
                </a:solidFill>
                <a:effectLst/>
                <a:latin typeface="Times New Roman" panose="02020603050405020304" pitchFamily="18" charset="0"/>
              </a:rPr>
              <a:t>Hi, I am a Car!</a:t>
            </a:r>
          </a:p>
          <a:p>
            <a:endParaRPr lang="en-IN" dirty="0"/>
          </a:p>
        </p:txBody>
      </p:sp>
    </p:spTree>
    <p:extLst>
      <p:ext uri="{BB962C8B-B14F-4D97-AF65-F5344CB8AC3E}">
        <p14:creationId xmlns:p14="http://schemas.microsoft.com/office/powerpoint/2010/main" val="2070419816"/>
      </p:ext>
    </p:extLst>
  </p:cSld>
  <p:clrMapOvr>
    <a:masterClrMapping/>
  </p:clrMapOvr>
  <p:transition>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Create a Class Component</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8724900" cy="2554545"/>
          </a:xfrm>
          <a:prstGeom prst="rect">
            <a:avLst/>
          </a:prstGeom>
          <a:noFill/>
        </p:spPr>
        <p:txBody>
          <a:bodyPr wrap="square" numCol="1" rtlCol="0">
            <a:spAutoFit/>
          </a:bodyPr>
          <a:lstStyle/>
          <a:p>
            <a:r>
              <a:rPr lang="en-US" sz="2000" dirty="0">
                <a:latin typeface="Times New Roman" panose="02020603050405020304" pitchFamily="18" charset="0"/>
                <a:cs typeface="Times New Roman" panose="02020603050405020304" pitchFamily="18" charset="0"/>
              </a:rPr>
              <a:t>When creating a React component, the component's name must start with an upper case letter.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component has to include the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statement, this statement creates an inheritance to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and gives your component access to </a:t>
            </a:r>
            <a:r>
              <a:rPr lang="en-US" sz="2000" dirty="0" err="1">
                <a:latin typeface="Times New Roman" panose="02020603050405020304" pitchFamily="18" charset="0"/>
                <a:cs typeface="Times New Roman" panose="02020603050405020304" pitchFamily="18" charset="0"/>
              </a:rPr>
              <a:t>React.Component's</a:t>
            </a:r>
            <a:r>
              <a:rPr lang="en-US" sz="2000" dirty="0">
                <a:latin typeface="Times New Roman" panose="02020603050405020304" pitchFamily="18" charset="0"/>
                <a:cs typeface="Times New Roman" panose="02020603050405020304" pitchFamily="18" charset="0"/>
              </a:rPr>
              <a:t> functions.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component also requires a render() method, this method returns HTML.</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6</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
        <p:nvSpPr>
          <p:cNvPr id="15" name="TextBox 14">
            <a:extLst>
              <a:ext uri="{FF2B5EF4-FFF2-40B4-BE49-F238E27FC236}">
                <a16:creationId xmlns:a16="http://schemas.microsoft.com/office/drawing/2014/main" id="{B2A69A8A-3A5A-B4E2-1FF6-4B145FF337D3}"/>
              </a:ext>
            </a:extLst>
          </p:cNvPr>
          <p:cNvSpPr txBox="1"/>
          <p:nvPr/>
        </p:nvSpPr>
        <p:spPr>
          <a:xfrm>
            <a:off x="1333870" y="3366402"/>
            <a:ext cx="5715000" cy="1477328"/>
          </a:xfrm>
          <a:prstGeom prst="rect">
            <a:avLst/>
          </a:prstGeom>
          <a:noFill/>
        </p:spPr>
        <p:txBody>
          <a:bodyPr wrap="square" rtlCol="0">
            <a:spAutoFit/>
          </a:bodyPr>
          <a:lstStyle/>
          <a:p>
            <a:r>
              <a:rPr lang="en-US" b="1" dirty="0">
                <a:solidFill>
                  <a:srgbClr val="FF0000"/>
                </a:solidFill>
              </a:rPr>
              <a:t>class Car extends </a:t>
            </a:r>
            <a:r>
              <a:rPr lang="en-US" b="1" dirty="0" err="1">
                <a:solidFill>
                  <a:srgbClr val="FF0000"/>
                </a:solidFill>
              </a:rPr>
              <a:t>React.Component</a:t>
            </a:r>
            <a:r>
              <a:rPr lang="en-US" b="1" dirty="0">
                <a:solidFill>
                  <a:srgbClr val="FF0000"/>
                </a:solidFill>
              </a:rPr>
              <a:t> {</a:t>
            </a:r>
          </a:p>
          <a:p>
            <a:r>
              <a:rPr lang="en-US" b="1" dirty="0">
                <a:solidFill>
                  <a:srgbClr val="FF0000"/>
                </a:solidFill>
              </a:rPr>
              <a:t>  render() {</a:t>
            </a:r>
          </a:p>
          <a:p>
            <a:r>
              <a:rPr lang="en-US" b="1" dirty="0">
                <a:solidFill>
                  <a:srgbClr val="FF0000"/>
                </a:solidFill>
              </a:rPr>
              <a:t>    return &lt;h2&gt;Hi, I am a Car!&lt;/h2&gt;;</a:t>
            </a:r>
          </a:p>
          <a:p>
            <a:r>
              <a:rPr lang="en-US" b="1" dirty="0">
                <a:solidFill>
                  <a:srgbClr val="FF0000"/>
                </a:solidFill>
              </a:rPr>
              <a:t>  }</a:t>
            </a:r>
          </a:p>
          <a:p>
            <a:r>
              <a:rPr lang="en-US" b="1" dirty="0">
                <a:solidFill>
                  <a:srgbClr val="FF0000"/>
                </a:solidFill>
              </a:rPr>
              <a:t>}</a:t>
            </a:r>
            <a:endParaRPr lang="en-IN" b="1" dirty="0">
              <a:solidFill>
                <a:srgbClr val="FF0000"/>
              </a:solidFill>
            </a:endParaRPr>
          </a:p>
        </p:txBody>
      </p:sp>
      <p:sp>
        <p:nvSpPr>
          <p:cNvPr id="22" name="TextBox 21">
            <a:extLst>
              <a:ext uri="{FF2B5EF4-FFF2-40B4-BE49-F238E27FC236}">
                <a16:creationId xmlns:a16="http://schemas.microsoft.com/office/drawing/2014/main" id="{635A7A95-BF15-A410-712E-EC2FB890D120}"/>
              </a:ext>
            </a:extLst>
          </p:cNvPr>
          <p:cNvSpPr txBox="1"/>
          <p:nvPr/>
        </p:nvSpPr>
        <p:spPr>
          <a:xfrm>
            <a:off x="128006" y="5214826"/>
            <a:ext cx="8365880" cy="923330"/>
          </a:xfrm>
          <a:prstGeom prst="rect">
            <a:avLst/>
          </a:prstGeom>
          <a:noFill/>
        </p:spPr>
        <p:txBody>
          <a:bodyPr wrap="none" rtlCol="0">
            <a:spAutoFit/>
          </a:bodyPr>
          <a:lstStyle/>
          <a:p>
            <a:r>
              <a:rPr lang="en-US" dirty="0"/>
              <a:t>Now your React application has a component called Car, which returns a &lt;h2&gt; element.</a:t>
            </a:r>
          </a:p>
          <a:p>
            <a:endParaRPr lang="en-US" dirty="0"/>
          </a:p>
          <a:p>
            <a:r>
              <a:rPr lang="en-US" dirty="0"/>
              <a:t>To use this component in your application, use similar syntax as normal HTML: &lt;Car /&gt;</a:t>
            </a:r>
            <a:endParaRPr lang="en-IN" dirty="0"/>
          </a:p>
        </p:txBody>
      </p:sp>
    </p:spTree>
    <p:extLst>
      <p:ext uri="{BB962C8B-B14F-4D97-AF65-F5344CB8AC3E}">
        <p14:creationId xmlns:p14="http://schemas.microsoft.com/office/powerpoint/2010/main" val="3520868355"/>
      </p:ext>
    </p:extLst>
  </p:cSld>
  <p:clrMapOvr>
    <a:masterClrMapping/>
  </p:clrMapOvr>
  <p:transition>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Create a Class Component</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8724900" cy="3170099"/>
          </a:xfrm>
          <a:prstGeom prst="rect">
            <a:avLst/>
          </a:prstGeom>
          <a:noFill/>
        </p:spPr>
        <p:txBody>
          <a:bodyPr wrap="square" numCol="1" rtlCol="0">
            <a:spAutoFit/>
          </a:bodyPr>
          <a:lstStyle/>
          <a:p>
            <a:r>
              <a:rPr lang="en-US" sz="2000" dirty="0">
                <a:latin typeface="Times New Roman" panose="02020603050405020304" pitchFamily="18" charset="0"/>
                <a:cs typeface="Times New Roman" panose="02020603050405020304" pitchFamily="18" charset="0"/>
              </a:rPr>
              <a:t>import React from 'react';</a:t>
            </a:r>
          </a:p>
          <a:p>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ReactDOM</a:t>
            </a:r>
            <a:r>
              <a:rPr lang="en-US" sz="2000" dirty="0">
                <a:latin typeface="Times New Roman" panose="02020603050405020304" pitchFamily="18" charset="0"/>
                <a:cs typeface="Times New Roman" panose="02020603050405020304" pitchFamily="18" charset="0"/>
              </a:rPr>
              <a:t> from 'react-</a:t>
            </a:r>
            <a:r>
              <a:rPr lang="en-US" sz="2000" dirty="0" err="1">
                <a:latin typeface="Times New Roman" panose="02020603050405020304" pitchFamily="18" charset="0"/>
                <a:cs typeface="Times New Roman" panose="02020603050405020304" pitchFamily="18" charset="0"/>
              </a:rPr>
              <a:t>dom</a:t>
            </a:r>
            <a:r>
              <a:rPr lang="en-US" sz="2000" dirty="0">
                <a:latin typeface="Times New Roman" panose="02020603050405020304" pitchFamily="18" charset="0"/>
                <a:cs typeface="Times New Roman" panose="02020603050405020304" pitchFamily="18" charset="0"/>
              </a:rPr>
              <a:t>/client';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render() {</a:t>
            </a:r>
          </a:p>
          <a:p>
            <a:r>
              <a:rPr lang="en-US" sz="2000" dirty="0">
                <a:latin typeface="Times New Roman" panose="02020603050405020304" pitchFamily="18" charset="0"/>
                <a:cs typeface="Times New Roman" panose="02020603050405020304" pitchFamily="18" charset="0"/>
              </a:rPr>
              <a:t>    return &lt;h2&gt;Hi, I am a Car!&lt;/h2&gt;;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ReactDOM.render</a:t>
            </a:r>
            <a:r>
              <a:rPr lang="en-US" sz="2000" dirty="0">
                <a:latin typeface="Times New Roman" panose="02020603050405020304" pitchFamily="18" charset="0"/>
                <a:cs typeface="Times New Roman" panose="02020603050405020304" pitchFamily="18" charset="0"/>
              </a:rPr>
              <a:t>(&lt;Car /&gt;, </a:t>
            </a:r>
            <a:r>
              <a:rPr lang="en-US" sz="2000" dirty="0" err="1">
                <a:latin typeface="Times New Roman" panose="02020603050405020304" pitchFamily="18" charset="0"/>
                <a:cs typeface="Times New Roman" panose="02020603050405020304" pitchFamily="18" charset="0"/>
              </a:rPr>
              <a:t>document.getElementById</a:t>
            </a:r>
            <a:r>
              <a:rPr lang="en-US" sz="2000" dirty="0">
                <a:latin typeface="Times New Roman" panose="02020603050405020304" pitchFamily="18" charset="0"/>
                <a:cs typeface="Times New Roman" panose="02020603050405020304" pitchFamily="18" charset="0"/>
              </a:rPr>
              <a:t>('root'));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7</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
        <p:nvSpPr>
          <p:cNvPr id="22" name="TextBox 21">
            <a:extLst>
              <a:ext uri="{FF2B5EF4-FFF2-40B4-BE49-F238E27FC236}">
                <a16:creationId xmlns:a16="http://schemas.microsoft.com/office/drawing/2014/main" id="{635A7A95-BF15-A410-712E-EC2FB890D120}"/>
              </a:ext>
            </a:extLst>
          </p:cNvPr>
          <p:cNvSpPr txBox="1"/>
          <p:nvPr/>
        </p:nvSpPr>
        <p:spPr>
          <a:xfrm>
            <a:off x="2133600" y="4820860"/>
            <a:ext cx="1691489" cy="923330"/>
          </a:xfrm>
          <a:prstGeom prst="rect">
            <a:avLst/>
          </a:prstGeom>
          <a:noFill/>
        </p:spPr>
        <p:txBody>
          <a:bodyPr wrap="none" rtlCol="0">
            <a:spAutoFit/>
          </a:bodyPr>
          <a:lstStyle/>
          <a:p>
            <a:pPr algn="l"/>
            <a:r>
              <a:rPr lang="en-US" b="1" i="0" dirty="0">
                <a:solidFill>
                  <a:srgbClr val="000000"/>
                </a:solidFill>
                <a:effectLst/>
                <a:latin typeface="Times New Roman" panose="02020603050405020304" pitchFamily="18" charset="0"/>
              </a:rPr>
              <a:t>Output:</a:t>
            </a:r>
          </a:p>
          <a:p>
            <a:pPr algn="l"/>
            <a:endParaRPr lang="en-US" b="1" dirty="0">
              <a:solidFill>
                <a:srgbClr val="000000"/>
              </a:solidFill>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Hi, I am a Car!</a:t>
            </a:r>
          </a:p>
        </p:txBody>
      </p:sp>
    </p:spTree>
    <p:extLst>
      <p:ext uri="{BB962C8B-B14F-4D97-AF65-F5344CB8AC3E}">
        <p14:creationId xmlns:p14="http://schemas.microsoft.com/office/powerpoint/2010/main" val="3658085829"/>
      </p:ext>
    </p:extLst>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 Constructor</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8724900" cy="3785652"/>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If there is a constructor() function in your component, this function will be called when the component gets initiated.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constructor function is where you initiate the component's properties.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React, component properties should be kept in an object called state.</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constructor function is also where you honor the inheritance of the parent component by including the super() statement, which executes the parent component's constructor function, and your component has access to all the functions of the parent component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8</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Tree>
    <p:extLst>
      <p:ext uri="{BB962C8B-B14F-4D97-AF65-F5344CB8AC3E}">
        <p14:creationId xmlns:p14="http://schemas.microsoft.com/office/powerpoint/2010/main" val="2566983479"/>
      </p:ext>
    </p:extLst>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1"/>
            <a:ext cx="6689535" cy="837565"/>
          </a:xfrm>
          <a:custGeom>
            <a:avLst/>
            <a:gdLst/>
            <a:ahLst/>
            <a:cxnLst/>
            <a:rect l="l" t="t" r="r" b="b"/>
            <a:pathLst>
              <a:path w="12179300" h="837565">
                <a:moveTo>
                  <a:pt x="12179299" y="837326"/>
                </a:moveTo>
                <a:lnTo>
                  <a:pt x="0" y="837326"/>
                </a:lnTo>
                <a:lnTo>
                  <a:pt x="0" y="0"/>
                </a:lnTo>
                <a:lnTo>
                  <a:pt x="12179299" y="0"/>
                </a:lnTo>
                <a:lnTo>
                  <a:pt x="12179299" y="837326"/>
                </a:lnTo>
                <a:close/>
              </a:path>
            </a:pathLst>
          </a:custGeom>
          <a:solidFill>
            <a:srgbClr val="FF3300"/>
          </a:solidFill>
        </p:spPr>
        <p:txBody>
          <a:bodyPr wrap="square" lIns="0" tIns="0" rIns="0" bIns="0" rtlCol="0" anchor="b"/>
          <a:lstStyle/>
          <a:p>
            <a:pPr algn="just"/>
            <a:r>
              <a:rPr lang="en-IN" sz="3200" b="1" dirty="0">
                <a:latin typeface="Times New Roman" panose="02020603050405020304" pitchFamily="18" charset="0"/>
                <a:cs typeface="Times New Roman" panose="02020603050405020304" pitchFamily="18" charset="0"/>
              </a:rPr>
              <a:t>Component Constructor</a:t>
            </a:r>
            <a:endParaRPr b="1" dirty="0">
              <a:latin typeface="Times New Roman" panose="02020603050405020304" pitchFamily="18" charset="0"/>
              <a:cs typeface="Times New Roman" panose="02020603050405020304" pitchFamily="18" charset="0"/>
            </a:endParaRPr>
          </a:p>
        </p:txBody>
      </p:sp>
      <p:sp>
        <p:nvSpPr>
          <p:cNvPr id="3" name="object 3"/>
          <p:cNvSpPr/>
          <p:nvPr/>
        </p:nvSpPr>
        <p:spPr>
          <a:xfrm>
            <a:off x="0" y="6698616"/>
            <a:ext cx="9144000" cy="159385"/>
          </a:xfrm>
          <a:custGeom>
            <a:avLst/>
            <a:gdLst/>
            <a:ahLst/>
            <a:cxnLst/>
            <a:rect l="l" t="t" r="r" b="b"/>
            <a:pathLst>
              <a:path w="12179300" h="159384">
                <a:moveTo>
                  <a:pt x="0" y="0"/>
                </a:moveTo>
                <a:lnTo>
                  <a:pt x="12179299" y="0"/>
                </a:lnTo>
                <a:lnTo>
                  <a:pt x="12179299" y="159385"/>
                </a:lnTo>
                <a:lnTo>
                  <a:pt x="0" y="159385"/>
                </a:lnTo>
                <a:lnTo>
                  <a:pt x="0" y="0"/>
                </a:lnTo>
                <a:close/>
              </a:path>
            </a:pathLst>
          </a:custGeom>
          <a:solidFill>
            <a:srgbClr val="FF0000"/>
          </a:solidFill>
        </p:spPr>
        <p:txBody>
          <a:bodyPr wrap="square" lIns="0" tIns="0" rIns="0" bIns="0" rtlCol="0"/>
          <a:lstStyle/>
          <a:p>
            <a:endParaRPr dirty="0"/>
          </a:p>
        </p:txBody>
      </p:sp>
      <p:grpSp>
        <p:nvGrpSpPr>
          <p:cNvPr id="4" name="object 4"/>
          <p:cNvGrpSpPr/>
          <p:nvPr/>
        </p:nvGrpSpPr>
        <p:grpSpPr>
          <a:xfrm>
            <a:off x="6400800" y="1"/>
            <a:ext cx="2743152" cy="888365"/>
            <a:chOff x="8186991" y="0"/>
            <a:chExt cx="3992245" cy="888365"/>
          </a:xfrm>
        </p:grpSpPr>
        <p:sp>
          <p:nvSpPr>
            <p:cNvPr id="5" name="object 5"/>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6" name="object 6"/>
            <p:cNvPicPr/>
            <p:nvPr/>
          </p:nvPicPr>
          <p:blipFill>
            <a:blip r:embed="rId3" cstate="print"/>
            <a:stretch>
              <a:fillRect/>
            </a:stretch>
          </p:blipFill>
          <p:spPr>
            <a:xfrm>
              <a:off x="9832300" y="279161"/>
              <a:ext cx="532738" cy="532738"/>
            </a:xfrm>
            <a:prstGeom prst="rect">
              <a:avLst/>
            </a:prstGeom>
          </p:spPr>
        </p:pic>
        <p:sp>
          <p:nvSpPr>
            <p:cNvPr id="7" name="object 7"/>
            <p:cNvSpPr/>
            <p:nvPr/>
          </p:nvSpPr>
          <p:spPr>
            <a:xfrm>
              <a:off x="8728498" y="228361"/>
              <a:ext cx="2740660" cy="634365"/>
            </a:xfrm>
            <a:custGeom>
              <a:avLst/>
              <a:gdLst/>
              <a:ahLst/>
              <a:cxnLst/>
              <a:rect l="l" t="t" r="r" b="b"/>
              <a:pathLst>
                <a:path w="2740659" h="634365">
                  <a:moveTo>
                    <a:pt x="0" y="0"/>
                  </a:moveTo>
                  <a:lnTo>
                    <a:pt x="2740342" y="0"/>
                  </a:lnTo>
                  <a:lnTo>
                    <a:pt x="2740342"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8" name="object 8"/>
            <p:cNvPicPr/>
            <p:nvPr/>
          </p:nvPicPr>
          <p:blipFill>
            <a:blip r:embed="rId3" cstate="print"/>
            <a:stretch>
              <a:fillRect/>
            </a:stretch>
          </p:blipFill>
          <p:spPr>
            <a:xfrm>
              <a:off x="9832300" y="279161"/>
              <a:ext cx="532738" cy="532738"/>
            </a:xfrm>
            <a:prstGeom prst="rect">
              <a:avLst/>
            </a:prstGeom>
          </p:spPr>
        </p:pic>
        <p:sp>
          <p:nvSpPr>
            <p:cNvPr id="9" name="object 9"/>
            <p:cNvSpPr/>
            <p:nvPr/>
          </p:nvSpPr>
          <p:spPr>
            <a:xfrm>
              <a:off x="8186991" y="0"/>
              <a:ext cx="3992245" cy="837565"/>
            </a:xfrm>
            <a:custGeom>
              <a:avLst/>
              <a:gdLst/>
              <a:ahLst/>
              <a:cxnLst/>
              <a:rect l="l" t="t" r="r" b="b"/>
              <a:pathLst>
                <a:path w="3992245" h="837565">
                  <a:moveTo>
                    <a:pt x="3992004" y="837326"/>
                  </a:moveTo>
                  <a:lnTo>
                    <a:pt x="0" y="837326"/>
                  </a:lnTo>
                  <a:lnTo>
                    <a:pt x="0" y="0"/>
                  </a:lnTo>
                  <a:lnTo>
                    <a:pt x="3992004" y="0"/>
                  </a:lnTo>
                  <a:lnTo>
                    <a:pt x="3992004" y="837326"/>
                  </a:lnTo>
                  <a:close/>
                </a:path>
              </a:pathLst>
            </a:custGeom>
            <a:solidFill>
              <a:srgbClr val="FF3300"/>
            </a:solidFill>
          </p:spPr>
          <p:txBody>
            <a:bodyPr wrap="square" lIns="0" tIns="0" rIns="0" bIns="0" rtlCol="0"/>
            <a:lstStyle/>
            <a:p>
              <a:endParaRPr dirty="0"/>
            </a:p>
          </p:txBody>
        </p:sp>
        <p:sp>
          <p:nvSpPr>
            <p:cNvPr id="10" name="object 10"/>
            <p:cNvSpPr/>
            <p:nvPr/>
          </p:nvSpPr>
          <p:spPr>
            <a:xfrm>
              <a:off x="8728280" y="228361"/>
              <a:ext cx="2740660" cy="634365"/>
            </a:xfrm>
            <a:custGeom>
              <a:avLst/>
              <a:gdLst/>
              <a:ahLst/>
              <a:cxnLst/>
              <a:rect l="l" t="t" r="r" b="b"/>
              <a:pathLst>
                <a:path w="2740659" h="634365">
                  <a:moveTo>
                    <a:pt x="0" y="0"/>
                  </a:moveTo>
                  <a:lnTo>
                    <a:pt x="2740273" y="0"/>
                  </a:lnTo>
                  <a:lnTo>
                    <a:pt x="2740273" y="634338"/>
                  </a:lnTo>
                  <a:lnTo>
                    <a:pt x="0" y="634338"/>
                  </a:lnTo>
                  <a:lnTo>
                    <a:pt x="0" y="0"/>
                  </a:lnTo>
                  <a:close/>
                </a:path>
              </a:pathLst>
            </a:custGeom>
            <a:ln w="50800">
              <a:solidFill>
                <a:srgbClr val="CCCCCC"/>
              </a:solidFill>
            </a:ln>
          </p:spPr>
          <p:txBody>
            <a:bodyPr wrap="square" lIns="0" tIns="0" rIns="0" bIns="0" rtlCol="0"/>
            <a:lstStyle/>
            <a:p>
              <a:endParaRPr dirty="0"/>
            </a:p>
          </p:txBody>
        </p:sp>
        <p:pic>
          <p:nvPicPr>
            <p:cNvPr id="11" name="object 11"/>
            <p:cNvPicPr/>
            <p:nvPr/>
          </p:nvPicPr>
          <p:blipFill>
            <a:blip r:embed="rId3" cstate="print"/>
            <a:stretch>
              <a:fillRect/>
            </a:stretch>
          </p:blipFill>
          <p:spPr>
            <a:xfrm>
              <a:off x="9832047" y="279161"/>
              <a:ext cx="532738" cy="532738"/>
            </a:xfrm>
            <a:prstGeom prst="rect">
              <a:avLst/>
            </a:prstGeom>
          </p:spPr>
        </p:pic>
        <p:sp>
          <p:nvSpPr>
            <p:cNvPr id="12" name="object 12"/>
            <p:cNvSpPr/>
            <p:nvPr/>
          </p:nvSpPr>
          <p:spPr>
            <a:xfrm>
              <a:off x="8694450" y="190301"/>
              <a:ext cx="2766060" cy="685165"/>
            </a:xfrm>
            <a:custGeom>
              <a:avLst/>
              <a:gdLst/>
              <a:ahLst/>
              <a:cxnLst/>
              <a:rect l="l" t="t" r="r" b="b"/>
              <a:pathLst>
                <a:path w="2766059" h="685165">
                  <a:moveTo>
                    <a:pt x="2765646" y="685085"/>
                  </a:moveTo>
                  <a:lnTo>
                    <a:pt x="0" y="685085"/>
                  </a:lnTo>
                  <a:lnTo>
                    <a:pt x="0" y="0"/>
                  </a:lnTo>
                  <a:lnTo>
                    <a:pt x="2765646" y="0"/>
                  </a:lnTo>
                  <a:lnTo>
                    <a:pt x="2765646" y="685085"/>
                  </a:lnTo>
                  <a:close/>
                </a:path>
              </a:pathLst>
            </a:custGeom>
            <a:solidFill>
              <a:srgbClr val="FFFFFF"/>
            </a:solidFill>
          </p:spPr>
          <p:txBody>
            <a:bodyPr wrap="square" lIns="0" tIns="0" rIns="0" bIns="0" rtlCol="0"/>
            <a:lstStyle/>
            <a:p>
              <a:endParaRPr dirty="0"/>
            </a:p>
          </p:txBody>
        </p:sp>
        <p:pic>
          <p:nvPicPr>
            <p:cNvPr id="13" name="object 13"/>
            <p:cNvPicPr/>
            <p:nvPr/>
          </p:nvPicPr>
          <p:blipFill>
            <a:blip r:embed="rId4" cstate="print"/>
            <a:stretch>
              <a:fillRect/>
            </a:stretch>
          </p:blipFill>
          <p:spPr>
            <a:xfrm>
              <a:off x="8728498" y="228361"/>
              <a:ext cx="2558499" cy="608965"/>
            </a:xfrm>
            <a:prstGeom prst="rect">
              <a:avLst/>
            </a:prstGeom>
          </p:spPr>
        </p:pic>
      </p:grpSp>
      <p:sp>
        <p:nvSpPr>
          <p:cNvPr id="17" name="TextBox 16"/>
          <p:cNvSpPr txBox="1"/>
          <p:nvPr/>
        </p:nvSpPr>
        <p:spPr>
          <a:xfrm>
            <a:off x="190500" y="860980"/>
            <a:ext cx="8724900" cy="2862322"/>
          </a:xfrm>
          <a:prstGeom prst="rect">
            <a:avLst/>
          </a:prstGeom>
          <a:noFill/>
        </p:spPr>
        <p:txBody>
          <a:bodyPr wrap="square" numCol="1" rtlCol="0">
            <a:spAutoFit/>
          </a:bodyPr>
          <a:lstStyle/>
          <a:p>
            <a:pPr algn="just"/>
            <a:r>
              <a:rPr lang="en-US" sz="2000" dirty="0">
                <a:latin typeface="Times New Roman" panose="02020603050405020304" pitchFamily="18" charset="0"/>
                <a:cs typeface="Times New Roman" panose="02020603050405020304" pitchFamily="18" charset="0"/>
              </a:rPr>
              <a:t>class Car extends </a:t>
            </a:r>
            <a:r>
              <a:rPr lang="en-US" sz="2000" dirty="0" err="1">
                <a:latin typeface="Times New Roman" panose="02020603050405020304" pitchFamily="18" charset="0"/>
                <a:cs typeface="Times New Roman" panose="02020603050405020304" pitchFamily="18" charset="0"/>
              </a:rPr>
              <a:t>React.Component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constructor() {</a:t>
            </a:r>
          </a:p>
          <a:p>
            <a:pPr algn="just"/>
            <a:r>
              <a:rPr lang="en-US" sz="2000" dirty="0">
                <a:latin typeface="Times New Roman" panose="02020603050405020304" pitchFamily="18" charset="0"/>
                <a:cs typeface="Times New Roman" panose="02020603050405020304" pitchFamily="18" charset="0"/>
              </a:rPr>
              <a:t>    super();</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this.state</a:t>
            </a:r>
            <a:r>
              <a:rPr lang="en-US" sz="2000" dirty="0">
                <a:latin typeface="Times New Roman" panose="02020603050405020304" pitchFamily="18" charset="0"/>
                <a:cs typeface="Times New Roman" panose="02020603050405020304" pitchFamily="18" charset="0"/>
              </a:rPr>
              <a:t> = {color: "red"};</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render() {</a:t>
            </a:r>
          </a:p>
          <a:p>
            <a:pPr algn="just"/>
            <a:r>
              <a:rPr lang="en-US" sz="2000" dirty="0">
                <a:latin typeface="Times New Roman" panose="02020603050405020304" pitchFamily="18" charset="0"/>
                <a:cs typeface="Times New Roman" panose="02020603050405020304" pitchFamily="18" charset="0"/>
              </a:rPr>
              <a:t>    return &lt;h2&gt;I am a Car!&lt;/h2&gt;;</a:t>
            </a: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t>
            </a:r>
          </a:p>
        </p:txBody>
      </p:sp>
      <p:sp>
        <p:nvSpPr>
          <p:cNvPr id="19" name="Footer Placeholder 4"/>
          <p:cNvSpPr>
            <a:spLocks noGrp="1"/>
          </p:cNvSpPr>
          <p:nvPr>
            <p:ph type="ftr" sz="quarter" idx="11"/>
          </p:nvPr>
        </p:nvSpPr>
        <p:spPr>
          <a:xfrm>
            <a:off x="2666999" y="6266486"/>
            <a:ext cx="3733801" cy="365125"/>
          </a:xfrm>
        </p:spPr>
        <p:txBody>
          <a:bodyPr/>
          <a:lstStyle/>
          <a:p>
            <a:pPr>
              <a:defRPr/>
            </a:pPr>
            <a:r>
              <a:rPr lang="en-US" dirty="0">
                <a:solidFill>
                  <a:schemeClr val="accent2"/>
                </a:solidFill>
              </a:rPr>
              <a:t>Dr. Ishu Sharma G17, G24</a:t>
            </a:r>
          </a:p>
        </p:txBody>
      </p:sp>
      <p:sp>
        <p:nvSpPr>
          <p:cNvPr id="16" name="Slide Number Placeholder 15"/>
          <p:cNvSpPr>
            <a:spLocks noGrp="1"/>
          </p:cNvSpPr>
          <p:nvPr>
            <p:ph type="sldNum" sz="quarter" idx="12"/>
          </p:nvPr>
        </p:nvSpPr>
        <p:spPr>
          <a:xfrm>
            <a:off x="6553200" y="6248400"/>
            <a:ext cx="2133600" cy="365125"/>
          </a:xfrm>
        </p:spPr>
        <p:txBody>
          <a:bodyPr/>
          <a:lstStyle/>
          <a:p>
            <a:fld id="{8735EA99-1A77-4F57-881D-F04F59F4E282}" type="slidenum">
              <a:rPr lang="en-US" smtClean="0">
                <a:solidFill>
                  <a:schemeClr val="accent2"/>
                </a:solidFill>
              </a:rPr>
              <a:pPr/>
              <a:t>9</a:t>
            </a:fld>
            <a:endParaRPr lang="en-US" dirty="0">
              <a:solidFill>
                <a:schemeClr val="accent2"/>
              </a:solidFill>
            </a:endParaRPr>
          </a:p>
        </p:txBody>
      </p:sp>
      <p:sp>
        <p:nvSpPr>
          <p:cNvPr id="20" name="Slide Number Placeholder 15"/>
          <p:cNvSpPr txBox="1">
            <a:spLocks/>
          </p:cNvSpPr>
          <p:nvPr/>
        </p:nvSpPr>
        <p:spPr>
          <a:xfrm>
            <a:off x="198120" y="6248400"/>
            <a:ext cx="234696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2"/>
                </a:solidFill>
              </a:rPr>
              <a:t>AWD</a:t>
            </a:r>
          </a:p>
        </p:txBody>
      </p:sp>
      <p:sp>
        <p:nvSpPr>
          <p:cNvPr id="21" name="TextBox 20">
            <a:extLst>
              <a:ext uri="{FF2B5EF4-FFF2-40B4-BE49-F238E27FC236}">
                <a16:creationId xmlns:a16="http://schemas.microsoft.com/office/drawing/2014/main" id="{58C2A42D-C747-7390-6B90-EB4D40EB9E22}"/>
              </a:ext>
            </a:extLst>
          </p:cNvPr>
          <p:cNvSpPr txBox="1"/>
          <p:nvPr/>
        </p:nvSpPr>
        <p:spPr>
          <a:xfrm>
            <a:off x="838200" y="3291641"/>
            <a:ext cx="5715000" cy="3139321"/>
          </a:xfrm>
          <a:prstGeom prst="rect">
            <a:avLst/>
          </a:prstGeom>
          <a:noFill/>
        </p:spPr>
        <p:txBody>
          <a:bodyPr wrap="square">
            <a:spAutoFit/>
          </a:bodyPr>
          <a:lstStyle/>
          <a:p>
            <a:r>
              <a:rPr lang="en-US" sz="1800" dirty="0">
                <a:highlight>
                  <a:srgbClr val="FFFF00"/>
                </a:highlight>
                <a:latin typeface="Times New Roman" panose="02020603050405020304" pitchFamily="18" charset="0"/>
                <a:cs typeface="Times New Roman" panose="02020603050405020304" pitchFamily="18" charset="0"/>
              </a:rPr>
              <a:t>import React from 'react';</a:t>
            </a:r>
          </a:p>
          <a:p>
            <a:r>
              <a:rPr lang="en-US" sz="1800" dirty="0">
                <a:highlight>
                  <a:srgbClr val="FFFF00"/>
                </a:highlight>
                <a:latin typeface="Times New Roman" panose="02020603050405020304" pitchFamily="18" charset="0"/>
                <a:cs typeface="Times New Roman" panose="02020603050405020304" pitchFamily="18" charset="0"/>
              </a:rPr>
              <a:t>import </a:t>
            </a:r>
            <a:r>
              <a:rPr lang="en-US" sz="1800" dirty="0" err="1">
                <a:highlight>
                  <a:srgbClr val="FFFF00"/>
                </a:highlight>
                <a:latin typeface="Times New Roman" panose="02020603050405020304" pitchFamily="18" charset="0"/>
                <a:cs typeface="Times New Roman" panose="02020603050405020304" pitchFamily="18" charset="0"/>
              </a:rPr>
              <a:t>ReactDOM</a:t>
            </a:r>
            <a:r>
              <a:rPr lang="en-US" sz="1800" dirty="0">
                <a:highlight>
                  <a:srgbClr val="FFFF00"/>
                </a:highlight>
                <a:latin typeface="Times New Roman" panose="02020603050405020304" pitchFamily="18" charset="0"/>
                <a:cs typeface="Times New Roman" panose="02020603050405020304" pitchFamily="18" charset="0"/>
              </a:rPr>
              <a:t> from 'react-</a:t>
            </a:r>
            <a:r>
              <a:rPr lang="en-US" sz="1800" dirty="0" err="1">
                <a:highlight>
                  <a:srgbClr val="FFFF00"/>
                </a:highlight>
                <a:latin typeface="Times New Roman" panose="02020603050405020304" pitchFamily="18" charset="0"/>
                <a:cs typeface="Times New Roman" panose="02020603050405020304" pitchFamily="18" charset="0"/>
              </a:rPr>
              <a:t>dom</a:t>
            </a:r>
            <a:r>
              <a:rPr lang="en-US" sz="1800" dirty="0">
                <a:highlight>
                  <a:srgbClr val="FFFF00"/>
                </a:highlight>
                <a:latin typeface="Times New Roman" panose="02020603050405020304" pitchFamily="18" charset="0"/>
                <a:cs typeface="Times New Roman" panose="02020603050405020304" pitchFamily="18" charset="0"/>
              </a:rPr>
              <a:t>/client';</a:t>
            </a:r>
          </a:p>
          <a:p>
            <a:endParaRPr lang="en-US" sz="1800" dirty="0">
              <a:highlight>
                <a:srgbClr val="FFFF00"/>
              </a:highlight>
              <a:latin typeface="Times New Roman" panose="02020603050405020304" pitchFamily="18" charset="0"/>
              <a:cs typeface="Times New Roman" panose="02020603050405020304" pitchFamily="18" charset="0"/>
            </a:endParaRPr>
          </a:p>
          <a:p>
            <a:r>
              <a:rPr lang="en-US" sz="1800" dirty="0">
                <a:highlight>
                  <a:srgbClr val="FFFF00"/>
                </a:highlight>
                <a:latin typeface="Times New Roman" panose="02020603050405020304" pitchFamily="18" charset="0"/>
                <a:cs typeface="Times New Roman" panose="02020603050405020304" pitchFamily="18" charset="0"/>
              </a:rPr>
              <a:t>class Car extends </a:t>
            </a:r>
            <a:r>
              <a:rPr lang="en-US" sz="1800" dirty="0" err="1">
                <a:highlight>
                  <a:srgbClr val="FFFF00"/>
                </a:highlight>
                <a:latin typeface="Times New Roman" panose="02020603050405020304" pitchFamily="18" charset="0"/>
                <a:cs typeface="Times New Roman" panose="02020603050405020304" pitchFamily="18" charset="0"/>
              </a:rPr>
              <a:t>React.Component</a:t>
            </a:r>
            <a:r>
              <a:rPr lang="en-US" sz="1800" dirty="0">
                <a:highlight>
                  <a:srgbClr val="FFFF00"/>
                </a:highlight>
                <a:latin typeface="Times New Roman" panose="02020603050405020304" pitchFamily="18" charset="0"/>
                <a:cs typeface="Times New Roman" panose="02020603050405020304" pitchFamily="18" charset="0"/>
              </a:rPr>
              <a:t> {</a:t>
            </a:r>
          </a:p>
          <a:p>
            <a:r>
              <a:rPr lang="en-US" sz="1800" dirty="0">
                <a:highlight>
                  <a:srgbClr val="FFFF00"/>
                </a:highlight>
                <a:latin typeface="Times New Roman" panose="02020603050405020304" pitchFamily="18" charset="0"/>
                <a:cs typeface="Times New Roman" panose="02020603050405020304" pitchFamily="18" charset="0"/>
              </a:rPr>
              <a:t>  render() {</a:t>
            </a:r>
          </a:p>
          <a:p>
            <a:r>
              <a:rPr lang="en-US" sz="1800" dirty="0">
                <a:highlight>
                  <a:srgbClr val="FFFF00"/>
                </a:highlight>
                <a:latin typeface="Times New Roman" panose="02020603050405020304" pitchFamily="18" charset="0"/>
                <a:cs typeface="Times New Roman" panose="02020603050405020304" pitchFamily="18" charset="0"/>
              </a:rPr>
              <a:t>    return &lt;h2&gt;Hi, I am a Car!&lt;/h2&gt;;</a:t>
            </a:r>
          </a:p>
          <a:p>
            <a:r>
              <a:rPr lang="en-US" sz="1800" dirty="0">
                <a:highlight>
                  <a:srgbClr val="FFFF00"/>
                </a:highlight>
                <a:latin typeface="Times New Roman" panose="02020603050405020304" pitchFamily="18" charset="0"/>
                <a:cs typeface="Times New Roman" panose="02020603050405020304" pitchFamily="18" charset="0"/>
              </a:rPr>
              <a:t>  }</a:t>
            </a:r>
          </a:p>
          <a:p>
            <a:r>
              <a:rPr lang="en-US" sz="1800" dirty="0">
                <a:highlight>
                  <a:srgbClr val="FFFF00"/>
                </a:highlight>
                <a:latin typeface="Times New Roman" panose="02020603050405020304" pitchFamily="18" charset="0"/>
                <a:cs typeface="Times New Roman" panose="02020603050405020304" pitchFamily="18" charset="0"/>
              </a:rPr>
              <a:t>}</a:t>
            </a:r>
          </a:p>
          <a:p>
            <a:endParaRPr lang="en-US" sz="1800" dirty="0">
              <a:highlight>
                <a:srgbClr val="FFFF00"/>
              </a:highlight>
              <a:latin typeface="Times New Roman" panose="02020603050405020304" pitchFamily="18" charset="0"/>
              <a:cs typeface="Times New Roman" panose="02020603050405020304" pitchFamily="18" charset="0"/>
            </a:endParaRPr>
          </a:p>
          <a:p>
            <a:r>
              <a:rPr lang="en-US" sz="1800" dirty="0" err="1">
                <a:highlight>
                  <a:srgbClr val="FFFF00"/>
                </a:highlight>
                <a:latin typeface="Times New Roman" panose="02020603050405020304" pitchFamily="18" charset="0"/>
                <a:cs typeface="Times New Roman" panose="02020603050405020304" pitchFamily="18" charset="0"/>
              </a:rPr>
              <a:t>ReactDOM.render</a:t>
            </a:r>
            <a:r>
              <a:rPr lang="en-US" sz="1800" dirty="0">
                <a:highlight>
                  <a:srgbClr val="FFFF00"/>
                </a:highlight>
                <a:latin typeface="Times New Roman" panose="02020603050405020304" pitchFamily="18" charset="0"/>
                <a:cs typeface="Times New Roman" panose="02020603050405020304" pitchFamily="18" charset="0"/>
              </a:rPr>
              <a:t>(&lt;Car /&gt;, </a:t>
            </a:r>
            <a:r>
              <a:rPr lang="en-US" sz="1800" dirty="0" err="1">
                <a:highlight>
                  <a:srgbClr val="FFFF00"/>
                </a:highlight>
                <a:latin typeface="Times New Roman" panose="02020603050405020304" pitchFamily="18" charset="0"/>
                <a:cs typeface="Times New Roman" panose="02020603050405020304" pitchFamily="18" charset="0"/>
              </a:rPr>
              <a:t>document.getElementById</a:t>
            </a:r>
            <a:r>
              <a:rPr lang="en-US" sz="1800" dirty="0">
                <a:highlight>
                  <a:srgbClr val="FFFF00"/>
                </a:highlight>
                <a:latin typeface="Times New Roman" panose="02020603050405020304" pitchFamily="18" charset="0"/>
                <a:cs typeface="Times New Roman" panose="02020603050405020304" pitchFamily="18" charset="0"/>
              </a:rPr>
              <a:t>('root'));</a:t>
            </a:r>
            <a:endParaRPr lang="en-IN" dirty="0">
              <a:highlight>
                <a:srgbClr val="FFFF00"/>
              </a:highlight>
            </a:endParaRPr>
          </a:p>
        </p:txBody>
      </p:sp>
    </p:spTree>
    <p:extLst>
      <p:ext uri="{BB962C8B-B14F-4D97-AF65-F5344CB8AC3E}">
        <p14:creationId xmlns:p14="http://schemas.microsoft.com/office/powerpoint/2010/main" val="1069744031"/>
      </p:ext>
    </p:extLst>
  </p:cSld>
  <p:clrMapOvr>
    <a:masterClrMapping/>
  </p:clrMapOvr>
  <p:transition>
    <p:pull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2976</Words>
  <Application>Microsoft Office PowerPoint</Application>
  <PresentationFormat>On-screen Show (4:3)</PresentationFormat>
  <Paragraphs>505</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Gurinder</dc:creator>
  <cp:lastModifiedBy>Skill lync</cp:lastModifiedBy>
  <cp:revision>209</cp:revision>
  <dcterms:created xsi:type="dcterms:W3CDTF">2022-02-22T04:16:22Z</dcterms:created>
  <dcterms:modified xsi:type="dcterms:W3CDTF">2022-05-18T09:59:49Z</dcterms:modified>
</cp:coreProperties>
</file>