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3" r:id="rId1"/>
  </p:sldMasterIdLst>
  <p:notesMasterIdLst>
    <p:notesMasterId r:id="rId35"/>
  </p:notesMasterIdLst>
  <p:handoutMasterIdLst>
    <p:handoutMasterId r:id="rId36"/>
  </p:handoutMasterIdLst>
  <p:sldIdLst>
    <p:sldId id="256" r:id="rId2"/>
    <p:sldId id="257" r:id="rId3"/>
    <p:sldId id="261" r:id="rId4"/>
    <p:sldId id="259" r:id="rId5"/>
    <p:sldId id="262" r:id="rId6"/>
    <p:sldId id="260" r:id="rId7"/>
    <p:sldId id="282" r:id="rId8"/>
    <p:sldId id="266" r:id="rId9"/>
    <p:sldId id="267" r:id="rId10"/>
    <p:sldId id="269" r:id="rId11"/>
    <p:sldId id="264" r:id="rId12"/>
    <p:sldId id="265" r:id="rId13"/>
    <p:sldId id="268" r:id="rId14"/>
    <p:sldId id="284" r:id="rId15"/>
    <p:sldId id="286" r:id="rId16"/>
    <p:sldId id="283" r:id="rId17"/>
    <p:sldId id="275" r:id="rId18"/>
    <p:sldId id="296" r:id="rId19"/>
    <p:sldId id="280" r:id="rId20"/>
    <p:sldId id="273" r:id="rId21"/>
    <p:sldId id="274" r:id="rId22"/>
    <p:sldId id="276" r:id="rId23"/>
    <p:sldId id="278" r:id="rId24"/>
    <p:sldId id="292" r:id="rId25"/>
    <p:sldId id="279" r:id="rId26"/>
    <p:sldId id="281" r:id="rId27"/>
    <p:sldId id="285" r:id="rId28"/>
    <p:sldId id="287" r:id="rId29"/>
    <p:sldId id="288" r:id="rId30"/>
    <p:sldId id="293" r:id="rId31"/>
    <p:sldId id="289" r:id="rId32"/>
    <p:sldId id="294" r:id="rId33"/>
    <p:sldId id="29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9A5A8D-B6C1-4E6C-A781-A8786AA2190C}" type="doc">
      <dgm:prSet loTypeId="urn:microsoft.com/office/officeart/2018/5/layout/IconCircleLabelList" loCatId="icon" qsTypeId="urn:microsoft.com/office/officeart/2005/8/quickstyle/simple1" qsCatId="simple" csTypeId="urn:microsoft.com/office/officeart/2018/5/colors/Iconchunking_neutralbg_accent3_2" csCatId="accent3" phldr="1"/>
      <dgm:spPr/>
      <dgm:t>
        <a:bodyPr/>
        <a:lstStyle/>
        <a:p>
          <a:endParaRPr lang="en-IN"/>
        </a:p>
      </dgm:t>
    </dgm:pt>
    <dgm:pt modelId="{819FDE6B-84A7-4BA5-82C3-805A7536F680}">
      <dgm:prSet phldrT="[Text]" custT="1"/>
      <dgm:spPr/>
      <dgm:t>
        <a:bodyPr/>
        <a:lstStyle/>
        <a:p>
          <a:pPr>
            <a:lnSpc>
              <a:spcPct val="100000"/>
            </a:lnSpc>
            <a:defRPr cap="all"/>
          </a:pPr>
          <a:r>
            <a:rPr lang="en-IN" sz="1100" dirty="0"/>
            <a:t>Current closing Price</a:t>
          </a:r>
        </a:p>
        <a:p>
          <a:pPr>
            <a:lnSpc>
              <a:spcPct val="100000"/>
            </a:lnSpc>
            <a:defRPr cap="all"/>
          </a:pPr>
          <a:r>
            <a:rPr lang="en-IN" sz="2000" b="1" dirty="0"/>
            <a:t>30.370</a:t>
          </a:r>
        </a:p>
        <a:p>
          <a:pPr>
            <a:lnSpc>
              <a:spcPct val="100000"/>
            </a:lnSpc>
            <a:defRPr cap="all"/>
          </a:pPr>
          <a:endParaRPr lang="en-IN" sz="1100" dirty="0"/>
        </a:p>
        <a:p>
          <a:endParaRPr lang="en-IN" sz="1100" dirty="0"/>
        </a:p>
      </dgm:t>
    </dgm:pt>
    <dgm:pt modelId="{2523F44C-37BA-4AD0-8F70-697B1B3C97A8}" type="parTrans" cxnId="{BF389595-175C-443A-923C-3F7442B6BD43}">
      <dgm:prSet/>
      <dgm:spPr/>
      <dgm:t>
        <a:bodyPr/>
        <a:lstStyle/>
        <a:p>
          <a:endParaRPr lang="en-IN"/>
        </a:p>
      </dgm:t>
    </dgm:pt>
    <dgm:pt modelId="{82074709-4604-44F6-AEDF-68F959B3B730}" type="sibTrans" cxnId="{BF389595-175C-443A-923C-3F7442B6BD43}">
      <dgm:prSet/>
      <dgm:spPr/>
      <dgm:t>
        <a:bodyPr/>
        <a:lstStyle/>
        <a:p>
          <a:endParaRPr lang="en-IN"/>
        </a:p>
      </dgm:t>
    </dgm:pt>
    <dgm:pt modelId="{21612E76-7FA0-460B-8F5A-11A0C6B0BC32}">
      <dgm:prSet phldrT="[Text]" custT="1"/>
      <dgm:spPr/>
      <dgm:t>
        <a:bodyPr/>
        <a:lstStyle/>
        <a:p>
          <a:pPr>
            <a:lnSpc>
              <a:spcPct val="100000"/>
            </a:lnSpc>
            <a:defRPr cap="all"/>
          </a:pPr>
          <a:r>
            <a:rPr lang="en-IN" sz="1300" dirty="0"/>
            <a:t>All time low</a:t>
          </a:r>
        </a:p>
        <a:p>
          <a:pPr>
            <a:lnSpc>
              <a:spcPct val="100000"/>
            </a:lnSpc>
            <a:defRPr cap="all"/>
          </a:pPr>
          <a:r>
            <a:rPr lang="en-IN" sz="2000" b="1" dirty="0"/>
            <a:t>1.75</a:t>
          </a:r>
        </a:p>
        <a:p>
          <a:pPr>
            <a:lnSpc>
              <a:spcPct val="100000"/>
            </a:lnSpc>
            <a:defRPr cap="all"/>
          </a:pPr>
          <a:endParaRPr lang="en-IN" sz="1300" dirty="0"/>
        </a:p>
        <a:p>
          <a:endParaRPr lang="en-IN" sz="1300" dirty="0"/>
        </a:p>
      </dgm:t>
    </dgm:pt>
    <dgm:pt modelId="{35ECCF61-80CF-423B-B76B-941A1B809B86}" type="parTrans" cxnId="{8BFD0FF2-BC98-4096-ACAE-112C8F842982}">
      <dgm:prSet/>
      <dgm:spPr/>
      <dgm:t>
        <a:bodyPr/>
        <a:lstStyle/>
        <a:p>
          <a:endParaRPr lang="en-IN"/>
        </a:p>
      </dgm:t>
    </dgm:pt>
    <dgm:pt modelId="{47EF1174-FE16-4D6B-B991-B6E3843A76F9}" type="sibTrans" cxnId="{8BFD0FF2-BC98-4096-ACAE-112C8F842982}">
      <dgm:prSet/>
      <dgm:spPr/>
      <dgm:t>
        <a:bodyPr/>
        <a:lstStyle/>
        <a:p>
          <a:endParaRPr lang="en-IN"/>
        </a:p>
      </dgm:t>
    </dgm:pt>
    <dgm:pt modelId="{9FBFBB0C-55AA-4EB7-AE26-7CA0C018B55B}">
      <dgm:prSet phldrT="[Text]" custT="1"/>
      <dgm:spPr/>
      <dgm:t>
        <a:bodyPr/>
        <a:lstStyle/>
        <a:p>
          <a:pPr>
            <a:lnSpc>
              <a:spcPct val="100000"/>
            </a:lnSpc>
            <a:defRPr cap="all"/>
          </a:pPr>
          <a:r>
            <a:rPr lang="en-IN" sz="1500" dirty="0"/>
            <a:t>All time high</a:t>
          </a:r>
        </a:p>
        <a:p>
          <a:pPr>
            <a:lnSpc>
              <a:spcPct val="100000"/>
            </a:lnSpc>
            <a:defRPr cap="all"/>
          </a:pPr>
          <a:r>
            <a:rPr lang="en-IN" sz="2000" b="1" dirty="0"/>
            <a:t>34.30</a:t>
          </a:r>
        </a:p>
        <a:p>
          <a:endParaRPr lang="en-IN" sz="1500" dirty="0"/>
        </a:p>
      </dgm:t>
    </dgm:pt>
    <dgm:pt modelId="{5A4C7332-0B88-4EB8-A7C7-F79770FEAA2E}" type="parTrans" cxnId="{047600BC-55B6-4873-AF98-1070827A27A9}">
      <dgm:prSet/>
      <dgm:spPr/>
      <dgm:t>
        <a:bodyPr/>
        <a:lstStyle/>
        <a:p>
          <a:endParaRPr lang="en-IN"/>
        </a:p>
      </dgm:t>
    </dgm:pt>
    <dgm:pt modelId="{2E0A1B09-AC18-48E0-B40A-5203B89F4948}" type="sibTrans" cxnId="{047600BC-55B6-4873-AF98-1070827A27A9}">
      <dgm:prSet/>
      <dgm:spPr/>
      <dgm:t>
        <a:bodyPr/>
        <a:lstStyle/>
        <a:p>
          <a:endParaRPr lang="en-IN"/>
        </a:p>
      </dgm:t>
    </dgm:pt>
    <dgm:pt modelId="{4727C100-CA74-4A89-82A3-CD8FA53E2CCB}">
      <dgm:prSet phldrT="[Text]" custT="1"/>
      <dgm:spPr/>
      <dgm:t>
        <a:bodyPr/>
        <a:lstStyle/>
        <a:p>
          <a:pPr>
            <a:lnSpc>
              <a:spcPct val="100000"/>
            </a:lnSpc>
            <a:defRPr cap="all"/>
          </a:pPr>
          <a:r>
            <a:rPr lang="en-IN" sz="1200" b="0" dirty="0"/>
            <a:t>Average Price in last 52 weeks</a:t>
          </a:r>
        </a:p>
        <a:p>
          <a:pPr>
            <a:lnSpc>
              <a:spcPct val="100000"/>
            </a:lnSpc>
            <a:defRPr cap="all"/>
          </a:pPr>
          <a:r>
            <a:rPr lang="en-IN" sz="2000" b="1" dirty="0"/>
            <a:t>20.231</a:t>
          </a:r>
          <a:endParaRPr lang="en-IN" sz="2000" b="0" dirty="0"/>
        </a:p>
        <a:p>
          <a:pPr>
            <a:lnSpc>
              <a:spcPct val="100000"/>
            </a:lnSpc>
            <a:defRPr cap="all"/>
          </a:pPr>
          <a:endParaRPr lang="en-IN" sz="1200" b="0" dirty="0"/>
        </a:p>
        <a:p>
          <a:endParaRPr lang="en-IN" sz="1200" b="0" dirty="0"/>
        </a:p>
      </dgm:t>
    </dgm:pt>
    <dgm:pt modelId="{4326220A-FC65-4F78-8DF4-5CBCF5CB497A}" type="parTrans" cxnId="{391B2496-AC8B-45DA-AACA-79B0A52FEE5E}">
      <dgm:prSet/>
      <dgm:spPr/>
      <dgm:t>
        <a:bodyPr/>
        <a:lstStyle/>
        <a:p>
          <a:endParaRPr lang="en-IN"/>
        </a:p>
      </dgm:t>
    </dgm:pt>
    <dgm:pt modelId="{26456468-5BD8-492C-9835-3A6208174008}" type="sibTrans" cxnId="{391B2496-AC8B-45DA-AACA-79B0A52FEE5E}">
      <dgm:prSet/>
      <dgm:spPr/>
      <dgm:t>
        <a:bodyPr/>
        <a:lstStyle/>
        <a:p>
          <a:endParaRPr lang="en-IN"/>
        </a:p>
      </dgm:t>
    </dgm:pt>
    <dgm:pt modelId="{898924D3-25B1-429C-8560-597ED4E98E91}">
      <dgm:prSet phldrT="[Text]" custT="1"/>
      <dgm:spPr/>
      <dgm:t>
        <a:bodyPr/>
        <a:lstStyle/>
        <a:p>
          <a:pPr>
            <a:lnSpc>
              <a:spcPct val="100000"/>
            </a:lnSpc>
            <a:defRPr cap="all"/>
          </a:pPr>
          <a:r>
            <a:rPr lang="en-IN" sz="1700" dirty="0"/>
            <a:t>Highest Volume Traded</a:t>
          </a:r>
        </a:p>
        <a:p>
          <a:pPr>
            <a:lnSpc>
              <a:spcPct val="100000"/>
            </a:lnSpc>
            <a:defRPr cap="all"/>
          </a:pPr>
          <a:r>
            <a:rPr lang="en-IN" sz="2000" b="1" dirty="0"/>
            <a:t>325058400</a:t>
          </a:r>
        </a:p>
        <a:p>
          <a:pPr>
            <a:lnSpc>
              <a:spcPct val="100000"/>
            </a:lnSpc>
            <a:defRPr cap="all"/>
          </a:pPr>
          <a:r>
            <a:rPr lang="en-IN" sz="1600" b="0" dirty="0"/>
            <a:t>( </a:t>
          </a:r>
          <a:r>
            <a:rPr lang="en-IN" sz="1600" b="0" i="0" dirty="0"/>
            <a:t>2018-08-27 ) due to 7nanometer chip launch</a:t>
          </a:r>
          <a:endParaRPr lang="en-IN" sz="1600" b="0" dirty="0"/>
        </a:p>
      </dgm:t>
    </dgm:pt>
    <dgm:pt modelId="{608595FD-0CDB-4C47-82A8-0A32D7349B20}" type="parTrans" cxnId="{41721680-848C-40CE-8CDE-23606670EAAD}">
      <dgm:prSet/>
      <dgm:spPr/>
      <dgm:t>
        <a:bodyPr/>
        <a:lstStyle/>
        <a:p>
          <a:endParaRPr lang="en-IN"/>
        </a:p>
      </dgm:t>
    </dgm:pt>
    <dgm:pt modelId="{6EB778FB-AF99-454A-9A11-0F0713C1C4A8}" type="sibTrans" cxnId="{41721680-848C-40CE-8CDE-23606670EAAD}">
      <dgm:prSet/>
      <dgm:spPr/>
      <dgm:t>
        <a:bodyPr/>
        <a:lstStyle/>
        <a:p>
          <a:endParaRPr lang="en-IN"/>
        </a:p>
      </dgm:t>
    </dgm:pt>
    <dgm:pt modelId="{56469123-E9D3-42C2-AB08-86DC7BBA6AB9}" type="pres">
      <dgm:prSet presAssocID="{4A9A5A8D-B6C1-4E6C-A781-A8786AA2190C}" presName="root" presStyleCnt="0">
        <dgm:presLayoutVars>
          <dgm:dir/>
          <dgm:resizeHandles val="exact"/>
        </dgm:presLayoutVars>
      </dgm:prSet>
      <dgm:spPr/>
    </dgm:pt>
    <dgm:pt modelId="{DD44C726-468C-493C-8677-93154DF2BF3B}" type="pres">
      <dgm:prSet presAssocID="{819FDE6B-84A7-4BA5-82C3-805A7536F680}" presName="compNode" presStyleCnt="0"/>
      <dgm:spPr/>
    </dgm:pt>
    <dgm:pt modelId="{F64DEBF1-39B7-41B6-A9BC-7B95ACCD38D8}" type="pres">
      <dgm:prSet presAssocID="{819FDE6B-84A7-4BA5-82C3-805A7536F680}" presName="iconBgRect" presStyleLbl="bgShp" presStyleIdx="0" presStyleCnt="5"/>
      <dgm:spPr/>
    </dgm:pt>
    <dgm:pt modelId="{8A11D5E9-E791-4151-8AF1-8D24D8AA517B}" type="pres">
      <dgm:prSet presAssocID="{819FDE6B-84A7-4BA5-82C3-805A7536F68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476E3E99-EC01-4CF7-BB62-97EB40C2C83F}" type="pres">
      <dgm:prSet presAssocID="{819FDE6B-84A7-4BA5-82C3-805A7536F680}" presName="spaceRect" presStyleCnt="0"/>
      <dgm:spPr/>
    </dgm:pt>
    <dgm:pt modelId="{EF839479-3183-4BBC-945A-8FE9BBBE3094}" type="pres">
      <dgm:prSet presAssocID="{819FDE6B-84A7-4BA5-82C3-805A7536F680}" presName="textRect" presStyleLbl="revTx" presStyleIdx="0" presStyleCnt="5">
        <dgm:presLayoutVars>
          <dgm:chMax val="1"/>
          <dgm:chPref val="1"/>
        </dgm:presLayoutVars>
      </dgm:prSet>
      <dgm:spPr/>
    </dgm:pt>
    <dgm:pt modelId="{6F4B6C19-2F1C-4EF2-9D4E-04CA0856B5D6}" type="pres">
      <dgm:prSet presAssocID="{82074709-4604-44F6-AEDF-68F959B3B730}" presName="sibTrans" presStyleCnt="0"/>
      <dgm:spPr/>
    </dgm:pt>
    <dgm:pt modelId="{CD5767FD-927E-4F20-AD8B-30585CF5A105}" type="pres">
      <dgm:prSet presAssocID="{21612E76-7FA0-460B-8F5A-11A0C6B0BC32}" presName="compNode" presStyleCnt="0"/>
      <dgm:spPr/>
    </dgm:pt>
    <dgm:pt modelId="{A09AA06A-319F-47FC-82AD-84ED0524A35D}" type="pres">
      <dgm:prSet presAssocID="{21612E76-7FA0-460B-8F5A-11A0C6B0BC32}" presName="iconBgRect" presStyleLbl="bgShp" presStyleIdx="1" presStyleCnt="5"/>
      <dgm:spPr/>
    </dgm:pt>
    <dgm:pt modelId="{09C6F8FF-C770-42AF-B1A0-154C23679756}" type="pres">
      <dgm:prSet presAssocID="{21612E76-7FA0-460B-8F5A-11A0C6B0BC3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D0FAB030-741F-41C9-B6A7-3D3F2B5B7DB5}" type="pres">
      <dgm:prSet presAssocID="{21612E76-7FA0-460B-8F5A-11A0C6B0BC32}" presName="spaceRect" presStyleCnt="0"/>
      <dgm:spPr/>
    </dgm:pt>
    <dgm:pt modelId="{242A9814-3CDD-4D2E-A63E-897283A8FA6E}" type="pres">
      <dgm:prSet presAssocID="{21612E76-7FA0-460B-8F5A-11A0C6B0BC32}" presName="textRect" presStyleLbl="revTx" presStyleIdx="1" presStyleCnt="5">
        <dgm:presLayoutVars>
          <dgm:chMax val="1"/>
          <dgm:chPref val="1"/>
        </dgm:presLayoutVars>
      </dgm:prSet>
      <dgm:spPr/>
    </dgm:pt>
    <dgm:pt modelId="{7EF8BBDB-DCB7-4C5C-85E2-43AFB3EE8B71}" type="pres">
      <dgm:prSet presAssocID="{47EF1174-FE16-4D6B-B991-B6E3843A76F9}" presName="sibTrans" presStyleCnt="0"/>
      <dgm:spPr/>
    </dgm:pt>
    <dgm:pt modelId="{4B6D3CCF-C6DB-477F-A7AD-C170FBBD2197}" type="pres">
      <dgm:prSet presAssocID="{9FBFBB0C-55AA-4EB7-AE26-7CA0C018B55B}" presName="compNode" presStyleCnt="0"/>
      <dgm:spPr/>
    </dgm:pt>
    <dgm:pt modelId="{AC255342-B90F-40A7-A20E-23E92FE50B0C}" type="pres">
      <dgm:prSet presAssocID="{9FBFBB0C-55AA-4EB7-AE26-7CA0C018B55B}" presName="iconBgRect" presStyleLbl="bgShp" presStyleIdx="2" presStyleCnt="5"/>
      <dgm:spPr/>
    </dgm:pt>
    <dgm:pt modelId="{238333D8-6CED-453F-9606-F6A1B167CDEC}" type="pres">
      <dgm:prSet presAssocID="{9FBFBB0C-55AA-4EB7-AE26-7CA0C018B55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rglass"/>
        </a:ext>
      </dgm:extLst>
    </dgm:pt>
    <dgm:pt modelId="{7BF76E26-FC90-482D-B0A6-6584D8A0C8E3}" type="pres">
      <dgm:prSet presAssocID="{9FBFBB0C-55AA-4EB7-AE26-7CA0C018B55B}" presName="spaceRect" presStyleCnt="0"/>
      <dgm:spPr/>
    </dgm:pt>
    <dgm:pt modelId="{8FB91EF5-91F3-4173-A9B3-B518763EBDF4}" type="pres">
      <dgm:prSet presAssocID="{9FBFBB0C-55AA-4EB7-AE26-7CA0C018B55B}" presName="textRect" presStyleLbl="revTx" presStyleIdx="2" presStyleCnt="5">
        <dgm:presLayoutVars>
          <dgm:chMax val="1"/>
          <dgm:chPref val="1"/>
        </dgm:presLayoutVars>
      </dgm:prSet>
      <dgm:spPr/>
    </dgm:pt>
    <dgm:pt modelId="{B161FD7F-3609-4AC0-BCED-28B4023A1FF5}" type="pres">
      <dgm:prSet presAssocID="{2E0A1B09-AC18-48E0-B40A-5203B89F4948}" presName="sibTrans" presStyleCnt="0"/>
      <dgm:spPr/>
    </dgm:pt>
    <dgm:pt modelId="{413F48C0-F463-474A-A5D1-30181FDB60EA}" type="pres">
      <dgm:prSet presAssocID="{4727C100-CA74-4A89-82A3-CD8FA53E2CCB}" presName="compNode" presStyleCnt="0"/>
      <dgm:spPr/>
    </dgm:pt>
    <dgm:pt modelId="{2A809F76-74F5-42FA-B1A2-87EB18F529EB}" type="pres">
      <dgm:prSet presAssocID="{4727C100-CA74-4A89-82A3-CD8FA53E2CCB}" presName="iconBgRect" presStyleLbl="bgShp" presStyleIdx="3" presStyleCnt="5"/>
      <dgm:spPr/>
    </dgm:pt>
    <dgm:pt modelId="{9C5119D7-36CB-461A-A6A3-130C5BB1F7D4}" type="pres">
      <dgm:prSet presAssocID="{4727C100-CA74-4A89-82A3-CD8FA53E2CC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0DB9F937-F9C8-45B8-B9AE-9278F097B654}" type="pres">
      <dgm:prSet presAssocID="{4727C100-CA74-4A89-82A3-CD8FA53E2CCB}" presName="spaceRect" presStyleCnt="0"/>
      <dgm:spPr/>
    </dgm:pt>
    <dgm:pt modelId="{6C8BC225-5513-45C2-8A98-6512F33F50B6}" type="pres">
      <dgm:prSet presAssocID="{4727C100-CA74-4A89-82A3-CD8FA53E2CCB}" presName="textRect" presStyleLbl="revTx" presStyleIdx="3" presStyleCnt="5">
        <dgm:presLayoutVars>
          <dgm:chMax val="1"/>
          <dgm:chPref val="1"/>
        </dgm:presLayoutVars>
      </dgm:prSet>
      <dgm:spPr/>
    </dgm:pt>
    <dgm:pt modelId="{95614B0D-FA16-438E-BD7F-A8304B36A2FD}" type="pres">
      <dgm:prSet presAssocID="{26456468-5BD8-492C-9835-3A6208174008}" presName="sibTrans" presStyleCnt="0"/>
      <dgm:spPr/>
    </dgm:pt>
    <dgm:pt modelId="{EC6CFC2C-1F80-4474-BA4F-9715C1867D26}" type="pres">
      <dgm:prSet presAssocID="{898924D3-25B1-429C-8560-597ED4E98E91}" presName="compNode" presStyleCnt="0"/>
      <dgm:spPr/>
    </dgm:pt>
    <dgm:pt modelId="{319F3AC7-C710-4271-85BB-DFEFD2D7CE31}" type="pres">
      <dgm:prSet presAssocID="{898924D3-25B1-429C-8560-597ED4E98E91}" presName="iconBgRect" presStyleLbl="bgShp" presStyleIdx="4" presStyleCnt="5"/>
      <dgm:spPr/>
    </dgm:pt>
    <dgm:pt modelId="{1617D1C0-9E1C-4CFB-98E0-1C64661F77A0}" type="pres">
      <dgm:prSet presAssocID="{898924D3-25B1-429C-8560-597ED4E98E9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Graph with Upward Trend"/>
        </a:ext>
      </dgm:extLst>
    </dgm:pt>
    <dgm:pt modelId="{D56B2D8A-9DBB-41BE-A4C3-644866BD4333}" type="pres">
      <dgm:prSet presAssocID="{898924D3-25B1-429C-8560-597ED4E98E91}" presName="spaceRect" presStyleCnt="0"/>
      <dgm:spPr/>
    </dgm:pt>
    <dgm:pt modelId="{C866F656-32A6-42E3-905D-9D51A25350A5}" type="pres">
      <dgm:prSet presAssocID="{898924D3-25B1-429C-8560-597ED4E98E91}" presName="textRect" presStyleLbl="revTx" presStyleIdx="4" presStyleCnt="5" custScaleX="230355" custScaleY="92587">
        <dgm:presLayoutVars>
          <dgm:chMax val="1"/>
          <dgm:chPref val="1"/>
        </dgm:presLayoutVars>
      </dgm:prSet>
      <dgm:spPr/>
    </dgm:pt>
  </dgm:ptLst>
  <dgm:cxnLst>
    <dgm:cxn modelId="{0EC5650B-8FC8-407A-B93B-B1CF9CC05AF3}" type="presOf" srcId="{9FBFBB0C-55AA-4EB7-AE26-7CA0C018B55B}" destId="{8FB91EF5-91F3-4173-A9B3-B518763EBDF4}" srcOrd="0" destOrd="0" presId="urn:microsoft.com/office/officeart/2018/5/layout/IconCircleLabelList"/>
    <dgm:cxn modelId="{89B71327-22DA-4955-8FCA-0BDED1FDA768}" type="presOf" srcId="{898924D3-25B1-429C-8560-597ED4E98E91}" destId="{C866F656-32A6-42E3-905D-9D51A25350A5}" srcOrd="0" destOrd="0" presId="urn:microsoft.com/office/officeart/2018/5/layout/IconCircleLabelList"/>
    <dgm:cxn modelId="{E0B1F64E-42EF-492B-8D00-D9F1FC94496A}" type="presOf" srcId="{4727C100-CA74-4A89-82A3-CD8FA53E2CCB}" destId="{6C8BC225-5513-45C2-8A98-6512F33F50B6}" srcOrd="0" destOrd="0" presId="urn:microsoft.com/office/officeart/2018/5/layout/IconCircleLabelList"/>
    <dgm:cxn modelId="{41721680-848C-40CE-8CDE-23606670EAAD}" srcId="{4A9A5A8D-B6C1-4E6C-A781-A8786AA2190C}" destId="{898924D3-25B1-429C-8560-597ED4E98E91}" srcOrd="4" destOrd="0" parTransId="{608595FD-0CDB-4C47-82A8-0A32D7349B20}" sibTransId="{6EB778FB-AF99-454A-9A11-0F0713C1C4A8}"/>
    <dgm:cxn modelId="{C644868B-700A-448C-A4FC-61FA8966A070}" type="presOf" srcId="{21612E76-7FA0-460B-8F5A-11A0C6B0BC32}" destId="{242A9814-3CDD-4D2E-A63E-897283A8FA6E}" srcOrd="0" destOrd="0" presId="urn:microsoft.com/office/officeart/2018/5/layout/IconCircleLabelList"/>
    <dgm:cxn modelId="{BF389595-175C-443A-923C-3F7442B6BD43}" srcId="{4A9A5A8D-B6C1-4E6C-A781-A8786AA2190C}" destId="{819FDE6B-84A7-4BA5-82C3-805A7536F680}" srcOrd="0" destOrd="0" parTransId="{2523F44C-37BA-4AD0-8F70-697B1B3C97A8}" sibTransId="{82074709-4604-44F6-AEDF-68F959B3B730}"/>
    <dgm:cxn modelId="{391B2496-AC8B-45DA-AACA-79B0A52FEE5E}" srcId="{4A9A5A8D-B6C1-4E6C-A781-A8786AA2190C}" destId="{4727C100-CA74-4A89-82A3-CD8FA53E2CCB}" srcOrd="3" destOrd="0" parTransId="{4326220A-FC65-4F78-8DF4-5CBCF5CB497A}" sibTransId="{26456468-5BD8-492C-9835-3A6208174008}"/>
    <dgm:cxn modelId="{B8E19CAB-0788-490D-8DC3-862D44A4DD5B}" type="presOf" srcId="{4A9A5A8D-B6C1-4E6C-A781-A8786AA2190C}" destId="{56469123-E9D3-42C2-AB08-86DC7BBA6AB9}" srcOrd="0" destOrd="0" presId="urn:microsoft.com/office/officeart/2018/5/layout/IconCircleLabelList"/>
    <dgm:cxn modelId="{047600BC-55B6-4873-AF98-1070827A27A9}" srcId="{4A9A5A8D-B6C1-4E6C-A781-A8786AA2190C}" destId="{9FBFBB0C-55AA-4EB7-AE26-7CA0C018B55B}" srcOrd="2" destOrd="0" parTransId="{5A4C7332-0B88-4EB8-A7C7-F79770FEAA2E}" sibTransId="{2E0A1B09-AC18-48E0-B40A-5203B89F4948}"/>
    <dgm:cxn modelId="{E35FFEDC-CE96-4F3D-9CFD-903E2C3F56F5}" type="presOf" srcId="{819FDE6B-84A7-4BA5-82C3-805A7536F680}" destId="{EF839479-3183-4BBC-945A-8FE9BBBE3094}" srcOrd="0" destOrd="0" presId="urn:microsoft.com/office/officeart/2018/5/layout/IconCircleLabelList"/>
    <dgm:cxn modelId="{8BFD0FF2-BC98-4096-ACAE-112C8F842982}" srcId="{4A9A5A8D-B6C1-4E6C-A781-A8786AA2190C}" destId="{21612E76-7FA0-460B-8F5A-11A0C6B0BC32}" srcOrd="1" destOrd="0" parTransId="{35ECCF61-80CF-423B-B76B-941A1B809B86}" sibTransId="{47EF1174-FE16-4D6B-B991-B6E3843A76F9}"/>
    <dgm:cxn modelId="{893E2111-8EBE-4FC2-AE55-5CF3BEB80499}" type="presParOf" srcId="{56469123-E9D3-42C2-AB08-86DC7BBA6AB9}" destId="{DD44C726-468C-493C-8677-93154DF2BF3B}" srcOrd="0" destOrd="0" presId="urn:microsoft.com/office/officeart/2018/5/layout/IconCircleLabelList"/>
    <dgm:cxn modelId="{93F64326-2E7D-4996-A12A-FE86CB7121BD}" type="presParOf" srcId="{DD44C726-468C-493C-8677-93154DF2BF3B}" destId="{F64DEBF1-39B7-41B6-A9BC-7B95ACCD38D8}" srcOrd="0" destOrd="0" presId="urn:microsoft.com/office/officeart/2018/5/layout/IconCircleLabelList"/>
    <dgm:cxn modelId="{17B927B4-CEB3-4659-986D-319C5908042F}" type="presParOf" srcId="{DD44C726-468C-493C-8677-93154DF2BF3B}" destId="{8A11D5E9-E791-4151-8AF1-8D24D8AA517B}" srcOrd="1" destOrd="0" presId="urn:microsoft.com/office/officeart/2018/5/layout/IconCircleLabelList"/>
    <dgm:cxn modelId="{53F8E184-ECB2-4E88-98C5-548F5DC8E1D4}" type="presParOf" srcId="{DD44C726-468C-493C-8677-93154DF2BF3B}" destId="{476E3E99-EC01-4CF7-BB62-97EB40C2C83F}" srcOrd="2" destOrd="0" presId="urn:microsoft.com/office/officeart/2018/5/layout/IconCircleLabelList"/>
    <dgm:cxn modelId="{7FB19C9C-1C80-4C49-B56D-697130E737F7}" type="presParOf" srcId="{DD44C726-468C-493C-8677-93154DF2BF3B}" destId="{EF839479-3183-4BBC-945A-8FE9BBBE3094}" srcOrd="3" destOrd="0" presId="urn:microsoft.com/office/officeart/2018/5/layout/IconCircleLabelList"/>
    <dgm:cxn modelId="{68DB2602-FD30-4BBB-A886-ED43E671388A}" type="presParOf" srcId="{56469123-E9D3-42C2-AB08-86DC7BBA6AB9}" destId="{6F4B6C19-2F1C-4EF2-9D4E-04CA0856B5D6}" srcOrd="1" destOrd="0" presId="urn:microsoft.com/office/officeart/2018/5/layout/IconCircleLabelList"/>
    <dgm:cxn modelId="{8907CDCE-073E-45A0-B09F-ACCDC7270989}" type="presParOf" srcId="{56469123-E9D3-42C2-AB08-86DC7BBA6AB9}" destId="{CD5767FD-927E-4F20-AD8B-30585CF5A105}" srcOrd="2" destOrd="0" presId="urn:microsoft.com/office/officeart/2018/5/layout/IconCircleLabelList"/>
    <dgm:cxn modelId="{F8106422-2BE5-49AD-8BA8-5A25314D1C8D}" type="presParOf" srcId="{CD5767FD-927E-4F20-AD8B-30585CF5A105}" destId="{A09AA06A-319F-47FC-82AD-84ED0524A35D}" srcOrd="0" destOrd="0" presId="urn:microsoft.com/office/officeart/2018/5/layout/IconCircleLabelList"/>
    <dgm:cxn modelId="{3CD87A8E-9D7E-4A2A-BE00-9F0A320EE0EA}" type="presParOf" srcId="{CD5767FD-927E-4F20-AD8B-30585CF5A105}" destId="{09C6F8FF-C770-42AF-B1A0-154C23679756}" srcOrd="1" destOrd="0" presId="urn:microsoft.com/office/officeart/2018/5/layout/IconCircleLabelList"/>
    <dgm:cxn modelId="{6F9304A6-911E-460A-B50E-769EFF2B38DF}" type="presParOf" srcId="{CD5767FD-927E-4F20-AD8B-30585CF5A105}" destId="{D0FAB030-741F-41C9-B6A7-3D3F2B5B7DB5}" srcOrd="2" destOrd="0" presId="urn:microsoft.com/office/officeart/2018/5/layout/IconCircleLabelList"/>
    <dgm:cxn modelId="{3C90530E-9954-41A7-A4DA-8FFB4F9A2300}" type="presParOf" srcId="{CD5767FD-927E-4F20-AD8B-30585CF5A105}" destId="{242A9814-3CDD-4D2E-A63E-897283A8FA6E}" srcOrd="3" destOrd="0" presId="urn:microsoft.com/office/officeart/2018/5/layout/IconCircleLabelList"/>
    <dgm:cxn modelId="{35BBB3A9-B086-4576-BB61-5A5FBB9DBD40}" type="presParOf" srcId="{56469123-E9D3-42C2-AB08-86DC7BBA6AB9}" destId="{7EF8BBDB-DCB7-4C5C-85E2-43AFB3EE8B71}" srcOrd="3" destOrd="0" presId="urn:microsoft.com/office/officeart/2018/5/layout/IconCircleLabelList"/>
    <dgm:cxn modelId="{BFA67519-9981-480D-A1AD-DB38CAD4EAC2}" type="presParOf" srcId="{56469123-E9D3-42C2-AB08-86DC7BBA6AB9}" destId="{4B6D3CCF-C6DB-477F-A7AD-C170FBBD2197}" srcOrd="4" destOrd="0" presId="urn:microsoft.com/office/officeart/2018/5/layout/IconCircleLabelList"/>
    <dgm:cxn modelId="{0E16AAB2-CFF7-466F-B7CE-C068EFC201EE}" type="presParOf" srcId="{4B6D3CCF-C6DB-477F-A7AD-C170FBBD2197}" destId="{AC255342-B90F-40A7-A20E-23E92FE50B0C}" srcOrd="0" destOrd="0" presId="urn:microsoft.com/office/officeart/2018/5/layout/IconCircleLabelList"/>
    <dgm:cxn modelId="{93EA0269-82CB-4E39-B244-1EA15396D755}" type="presParOf" srcId="{4B6D3CCF-C6DB-477F-A7AD-C170FBBD2197}" destId="{238333D8-6CED-453F-9606-F6A1B167CDEC}" srcOrd="1" destOrd="0" presId="urn:microsoft.com/office/officeart/2018/5/layout/IconCircleLabelList"/>
    <dgm:cxn modelId="{B9571CC2-ECC5-4CD4-AFFF-4ACCE655E476}" type="presParOf" srcId="{4B6D3CCF-C6DB-477F-A7AD-C170FBBD2197}" destId="{7BF76E26-FC90-482D-B0A6-6584D8A0C8E3}" srcOrd="2" destOrd="0" presId="urn:microsoft.com/office/officeart/2018/5/layout/IconCircleLabelList"/>
    <dgm:cxn modelId="{99664ECC-A4D1-4655-AEF8-25A8B5AB32D7}" type="presParOf" srcId="{4B6D3CCF-C6DB-477F-A7AD-C170FBBD2197}" destId="{8FB91EF5-91F3-4173-A9B3-B518763EBDF4}" srcOrd="3" destOrd="0" presId="urn:microsoft.com/office/officeart/2018/5/layout/IconCircleLabelList"/>
    <dgm:cxn modelId="{B11579E3-0BA8-4F1E-84A7-981247932DF3}" type="presParOf" srcId="{56469123-E9D3-42C2-AB08-86DC7BBA6AB9}" destId="{B161FD7F-3609-4AC0-BCED-28B4023A1FF5}" srcOrd="5" destOrd="0" presId="urn:microsoft.com/office/officeart/2018/5/layout/IconCircleLabelList"/>
    <dgm:cxn modelId="{18E3E4F3-53A0-4736-86A9-E8E1EF2A8917}" type="presParOf" srcId="{56469123-E9D3-42C2-AB08-86DC7BBA6AB9}" destId="{413F48C0-F463-474A-A5D1-30181FDB60EA}" srcOrd="6" destOrd="0" presId="urn:microsoft.com/office/officeart/2018/5/layout/IconCircleLabelList"/>
    <dgm:cxn modelId="{8DF59835-0145-46A9-BB73-E2B2840B4FF0}" type="presParOf" srcId="{413F48C0-F463-474A-A5D1-30181FDB60EA}" destId="{2A809F76-74F5-42FA-B1A2-87EB18F529EB}" srcOrd="0" destOrd="0" presId="urn:microsoft.com/office/officeart/2018/5/layout/IconCircleLabelList"/>
    <dgm:cxn modelId="{CB0A76B5-A958-4495-AA63-99397B57A7E6}" type="presParOf" srcId="{413F48C0-F463-474A-A5D1-30181FDB60EA}" destId="{9C5119D7-36CB-461A-A6A3-130C5BB1F7D4}" srcOrd="1" destOrd="0" presId="urn:microsoft.com/office/officeart/2018/5/layout/IconCircleLabelList"/>
    <dgm:cxn modelId="{11ED5D9B-86B5-4DE9-92C2-FCA54089D28A}" type="presParOf" srcId="{413F48C0-F463-474A-A5D1-30181FDB60EA}" destId="{0DB9F937-F9C8-45B8-B9AE-9278F097B654}" srcOrd="2" destOrd="0" presId="urn:microsoft.com/office/officeart/2018/5/layout/IconCircleLabelList"/>
    <dgm:cxn modelId="{A0779B58-E868-42B7-AC54-ABFAF311144E}" type="presParOf" srcId="{413F48C0-F463-474A-A5D1-30181FDB60EA}" destId="{6C8BC225-5513-45C2-8A98-6512F33F50B6}" srcOrd="3" destOrd="0" presId="urn:microsoft.com/office/officeart/2018/5/layout/IconCircleLabelList"/>
    <dgm:cxn modelId="{04AE0ACC-2A64-4753-A76F-36B76BB67C78}" type="presParOf" srcId="{56469123-E9D3-42C2-AB08-86DC7BBA6AB9}" destId="{95614B0D-FA16-438E-BD7F-A8304B36A2FD}" srcOrd="7" destOrd="0" presId="urn:microsoft.com/office/officeart/2018/5/layout/IconCircleLabelList"/>
    <dgm:cxn modelId="{BAB27115-E0A4-47ED-AEAD-70FB9F8DB15E}" type="presParOf" srcId="{56469123-E9D3-42C2-AB08-86DC7BBA6AB9}" destId="{EC6CFC2C-1F80-4474-BA4F-9715C1867D26}" srcOrd="8" destOrd="0" presId="urn:microsoft.com/office/officeart/2018/5/layout/IconCircleLabelList"/>
    <dgm:cxn modelId="{AC83F7B9-E308-41D7-93C1-CC29250ED814}" type="presParOf" srcId="{EC6CFC2C-1F80-4474-BA4F-9715C1867D26}" destId="{319F3AC7-C710-4271-85BB-DFEFD2D7CE31}" srcOrd="0" destOrd="0" presId="urn:microsoft.com/office/officeart/2018/5/layout/IconCircleLabelList"/>
    <dgm:cxn modelId="{06632B07-CA24-46A5-AB63-A4381FFCD04B}" type="presParOf" srcId="{EC6CFC2C-1F80-4474-BA4F-9715C1867D26}" destId="{1617D1C0-9E1C-4CFB-98E0-1C64661F77A0}" srcOrd="1" destOrd="0" presId="urn:microsoft.com/office/officeart/2018/5/layout/IconCircleLabelList"/>
    <dgm:cxn modelId="{29919324-4DA7-48B1-AB41-242CFC863B03}" type="presParOf" srcId="{EC6CFC2C-1F80-4474-BA4F-9715C1867D26}" destId="{D56B2D8A-9DBB-41BE-A4C3-644866BD4333}" srcOrd="2" destOrd="0" presId="urn:microsoft.com/office/officeart/2018/5/layout/IconCircleLabelList"/>
    <dgm:cxn modelId="{E8DEDBFC-C59C-4410-AD14-1BEBFA517F9A}" type="presParOf" srcId="{EC6CFC2C-1F80-4474-BA4F-9715C1867D26}" destId="{C866F656-32A6-42E3-905D-9D51A25350A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4FC716-2453-4D5F-89A5-F6AFB494E30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D44D24E8-33A1-4197-9D71-A3D8FBEEE58E}">
      <dgm:prSet phldrT="[Text]"/>
      <dgm:spPr/>
      <dgm:t>
        <a:bodyPr/>
        <a:lstStyle/>
        <a:p>
          <a:r>
            <a:rPr lang="en-US" dirty="0"/>
            <a:t>1</a:t>
          </a:r>
        </a:p>
      </dgm:t>
    </dgm:pt>
    <dgm:pt modelId="{FCFB40A6-D434-4ADB-A431-FC53543A56B7}" type="parTrans" cxnId="{70A01CFB-52BA-4DB5-8BF7-BDCED7790431}">
      <dgm:prSet/>
      <dgm:spPr/>
      <dgm:t>
        <a:bodyPr/>
        <a:lstStyle/>
        <a:p>
          <a:endParaRPr lang="en-US"/>
        </a:p>
      </dgm:t>
    </dgm:pt>
    <dgm:pt modelId="{07A03263-6349-45CC-BFF2-D4F3F086D1CD}" type="sibTrans" cxnId="{70A01CFB-52BA-4DB5-8BF7-BDCED7790431}">
      <dgm:prSet/>
      <dgm:spPr/>
      <dgm:t>
        <a:bodyPr/>
        <a:lstStyle/>
        <a:p>
          <a:endParaRPr lang="en-US"/>
        </a:p>
      </dgm:t>
    </dgm:pt>
    <dgm:pt modelId="{811005AB-B6E7-43AB-849C-DF15358AAE50}">
      <dgm:prSet phldrT="[Text]"/>
      <dgm:spPr/>
      <dgm:t>
        <a:bodyPr/>
        <a:lstStyle/>
        <a:p>
          <a:r>
            <a:rPr lang="en-US" dirty="0"/>
            <a:t>Visualize the time series</a:t>
          </a:r>
        </a:p>
      </dgm:t>
    </dgm:pt>
    <dgm:pt modelId="{E537E7F6-E16A-4D99-9B4B-C4333C2EC22F}" type="parTrans" cxnId="{0818A9A8-B1E1-4139-AF3D-0371F7D0768F}">
      <dgm:prSet/>
      <dgm:spPr/>
      <dgm:t>
        <a:bodyPr/>
        <a:lstStyle/>
        <a:p>
          <a:endParaRPr lang="en-US"/>
        </a:p>
      </dgm:t>
    </dgm:pt>
    <dgm:pt modelId="{DF8BCF79-CAF6-4A33-AB1E-1E4C16252CFF}" type="sibTrans" cxnId="{0818A9A8-B1E1-4139-AF3D-0371F7D0768F}">
      <dgm:prSet/>
      <dgm:spPr/>
      <dgm:t>
        <a:bodyPr/>
        <a:lstStyle/>
        <a:p>
          <a:endParaRPr lang="en-US"/>
        </a:p>
      </dgm:t>
    </dgm:pt>
    <dgm:pt modelId="{F7101E0F-517B-49EC-A6C5-C4E8267166B4}">
      <dgm:prSet phldrT="[Text]"/>
      <dgm:spPr/>
      <dgm:t>
        <a:bodyPr/>
        <a:lstStyle/>
        <a:p>
          <a:r>
            <a:rPr lang="en-US" dirty="0"/>
            <a:t>2</a:t>
          </a:r>
        </a:p>
      </dgm:t>
    </dgm:pt>
    <dgm:pt modelId="{DA689699-2E10-44D2-8993-8250A1D4F3F3}" type="parTrans" cxnId="{F122A028-A5BF-4D2C-8132-BDB0B6DB827D}">
      <dgm:prSet/>
      <dgm:spPr/>
      <dgm:t>
        <a:bodyPr/>
        <a:lstStyle/>
        <a:p>
          <a:endParaRPr lang="en-US"/>
        </a:p>
      </dgm:t>
    </dgm:pt>
    <dgm:pt modelId="{B361248F-C485-476B-94AB-8E14900E7E00}" type="sibTrans" cxnId="{F122A028-A5BF-4D2C-8132-BDB0B6DB827D}">
      <dgm:prSet/>
      <dgm:spPr/>
      <dgm:t>
        <a:bodyPr/>
        <a:lstStyle/>
        <a:p>
          <a:endParaRPr lang="en-US"/>
        </a:p>
      </dgm:t>
    </dgm:pt>
    <dgm:pt modelId="{899D0CFF-F975-4A89-91EA-ACC6B2D4A09F}">
      <dgm:prSet phldrT="[Text]"/>
      <dgm:spPr/>
      <dgm:t>
        <a:bodyPr/>
        <a:lstStyle/>
        <a:p>
          <a:r>
            <a:rPr lang="en-US" dirty="0"/>
            <a:t>Stationarize the series</a:t>
          </a:r>
        </a:p>
      </dgm:t>
    </dgm:pt>
    <dgm:pt modelId="{08C222F9-F9D4-4FF6-8130-E06C15F4D4CD}" type="parTrans" cxnId="{8684721F-3757-4BA8-B159-1E56F4618965}">
      <dgm:prSet/>
      <dgm:spPr/>
      <dgm:t>
        <a:bodyPr/>
        <a:lstStyle/>
        <a:p>
          <a:endParaRPr lang="en-US"/>
        </a:p>
      </dgm:t>
    </dgm:pt>
    <dgm:pt modelId="{91FB97ED-FA56-477E-A1E5-5D3129EA7D40}" type="sibTrans" cxnId="{8684721F-3757-4BA8-B159-1E56F4618965}">
      <dgm:prSet/>
      <dgm:spPr/>
      <dgm:t>
        <a:bodyPr/>
        <a:lstStyle/>
        <a:p>
          <a:endParaRPr lang="en-US"/>
        </a:p>
      </dgm:t>
    </dgm:pt>
    <dgm:pt modelId="{31785ADA-7BD1-45B4-B884-CD15215CFC96}">
      <dgm:prSet phldrT="[Text]"/>
      <dgm:spPr/>
      <dgm:t>
        <a:bodyPr/>
        <a:lstStyle/>
        <a:p>
          <a:r>
            <a:rPr lang="en-US" dirty="0"/>
            <a:t>3</a:t>
          </a:r>
        </a:p>
      </dgm:t>
    </dgm:pt>
    <dgm:pt modelId="{E9D7309D-86EC-4116-8FE9-8C0D9F71C07C}" type="parTrans" cxnId="{41B2AA1C-8728-4EE7-85D3-58E31AED8B56}">
      <dgm:prSet/>
      <dgm:spPr/>
      <dgm:t>
        <a:bodyPr/>
        <a:lstStyle/>
        <a:p>
          <a:endParaRPr lang="en-US"/>
        </a:p>
      </dgm:t>
    </dgm:pt>
    <dgm:pt modelId="{9821549D-8CCE-4EC0-8580-2346FD62261E}" type="sibTrans" cxnId="{41B2AA1C-8728-4EE7-85D3-58E31AED8B56}">
      <dgm:prSet/>
      <dgm:spPr/>
      <dgm:t>
        <a:bodyPr/>
        <a:lstStyle/>
        <a:p>
          <a:endParaRPr lang="en-US"/>
        </a:p>
      </dgm:t>
    </dgm:pt>
    <dgm:pt modelId="{D70E0A6D-0F8F-4F16-A5D0-BD170B32819D}">
      <dgm:prSet phldrT="[Text]"/>
      <dgm:spPr/>
      <dgm:t>
        <a:bodyPr/>
        <a:lstStyle/>
        <a:p>
          <a:r>
            <a:rPr lang="en-US" dirty="0"/>
            <a:t>Plot ACF/PACF charts and find optimal parameters</a:t>
          </a:r>
        </a:p>
      </dgm:t>
    </dgm:pt>
    <dgm:pt modelId="{FFFB1F66-381C-48FC-90B2-4BD76DC702FB}" type="parTrans" cxnId="{8B9DA500-7C17-471C-ABC5-D572865597EA}">
      <dgm:prSet/>
      <dgm:spPr/>
      <dgm:t>
        <a:bodyPr/>
        <a:lstStyle/>
        <a:p>
          <a:endParaRPr lang="en-US"/>
        </a:p>
      </dgm:t>
    </dgm:pt>
    <dgm:pt modelId="{217FABB8-952B-42A5-877F-1F1D3182406E}" type="sibTrans" cxnId="{8B9DA500-7C17-471C-ABC5-D572865597EA}">
      <dgm:prSet/>
      <dgm:spPr/>
      <dgm:t>
        <a:bodyPr/>
        <a:lstStyle/>
        <a:p>
          <a:endParaRPr lang="en-US"/>
        </a:p>
      </dgm:t>
    </dgm:pt>
    <dgm:pt modelId="{2F286C68-BF16-4C99-B805-EB1CE6C00F13}">
      <dgm:prSet/>
      <dgm:spPr/>
      <dgm:t>
        <a:bodyPr/>
        <a:lstStyle/>
        <a:p>
          <a:r>
            <a:rPr lang="en-US" dirty="0"/>
            <a:t>4</a:t>
          </a:r>
        </a:p>
      </dgm:t>
    </dgm:pt>
    <dgm:pt modelId="{6D20BE99-E200-4383-AB58-43F9327484F5}" type="parTrans" cxnId="{61CB382D-C81D-4598-9D09-B373BC2A2189}">
      <dgm:prSet/>
      <dgm:spPr/>
      <dgm:t>
        <a:bodyPr/>
        <a:lstStyle/>
        <a:p>
          <a:endParaRPr lang="en-US"/>
        </a:p>
      </dgm:t>
    </dgm:pt>
    <dgm:pt modelId="{94ED9258-8604-4510-8AAB-941FE1FD7C57}" type="sibTrans" cxnId="{61CB382D-C81D-4598-9D09-B373BC2A2189}">
      <dgm:prSet/>
      <dgm:spPr/>
      <dgm:t>
        <a:bodyPr/>
        <a:lstStyle/>
        <a:p>
          <a:endParaRPr lang="en-US"/>
        </a:p>
      </dgm:t>
    </dgm:pt>
    <dgm:pt modelId="{F4B42B78-76C4-4C24-85FA-8AFEAFA35BBE}">
      <dgm:prSet phldrT="[Text]"/>
      <dgm:spPr/>
      <dgm:t>
        <a:bodyPr/>
        <a:lstStyle/>
        <a:p>
          <a:r>
            <a:rPr lang="en-US" dirty="0"/>
            <a:t>5</a:t>
          </a:r>
        </a:p>
      </dgm:t>
    </dgm:pt>
    <dgm:pt modelId="{B3E6FD10-F459-410F-812C-AEF36B6A3328}" type="parTrans" cxnId="{8CE463F8-8352-4AD5-80CC-15FB6B28EDFF}">
      <dgm:prSet/>
      <dgm:spPr/>
      <dgm:t>
        <a:bodyPr/>
        <a:lstStyle/>
        <a:p>
          <a:endParaRPr lang="en-US"/>
        </a:p>
      </dgm:t>
    </dgm:pt>
    <dgm:pt modelId="{C3427702-2C38-4ADF-911F-A619D4AFEFCC}" type="sibTrans" cxnId="{8CE463F8-8352-4AD5-80CC-15FB6B28EDFF}">
      <dgm:prSet/>
      <dgm:spPr/>
      <dgm:t>
        <a:bodyPr/>
        <a:lstStyle/>
        <a:p>
          <a:endParaRPr lang="en-US"/>
        </a:p>
      </dgm:t>
    </dgm:pt>
    <dgm:pt modelId="{F50DF1C8-D3FD-46D1-85C1-F05AE375F7E4}">
      <dgm:prSet/>
      <dgm:spPr/>
      <dgm:t>
        <a:bodyPr/>
        <a:lstStyle/>
        <a:p>
          <a:r>
            <a:rPr lang="en-US" dirty="0"/>
            <a:t>Build the ARIMA model</a:t>
          </a:r>
        </a:p>
      </dgm:t>
    </dgm:pt>
    <dgm:pt modelId="{ED754E40-0375-4CC9-89FE-8146A89D9F46}" type="parTrans" cxnId="{7677E60B-5363-40A7-B7D1-90BBA492C6EF}">
      <dgm:prSet/>
      <dgm:spPr/>
      <dgm:t>
        <a:bodyPr/>
        <a:lstStyle/>
        <a:p>
          <a:endParaRPr lang="en-US"/>
        </a:p>
      </dgm:t>
    </dgm:pt>
    <dgm:pt modelId="{2524B230-0B40-4C3B-9749-07144A2562E4}" type="sibTrans" cxnId="{7677E60B-5363-40A7-B7D1-90BBA492C6EF}">
      <dgm:prSet/>
      <dgm:spPr/>
      <dgm:t>
        <a:bodyPr/>
        <a:lstStyle/>
        <a:p>
          <a:endParaRPr lang="en-US"/>
        </a:p>
      </dgm:t>
    </dgm:pt>
    <dgm:pt modelId="{2F70E030-A79E-41FA-ACD9-6A5B2FC6E0A3}">
      <dgm:prSet/>
      <dgm:spPr/>
      <dgm:t>
        <a:bodyPr/>
        <a:lstStyle/>
        <a:p>
          <a:r>
            <a:rPr lang="en-US" dirty="0"/>
            <a:t>Make predictions</a:t>
          </a:r>
        </a:p>
      </dgm:t>
    </dgm:pt>
    <dgm:pt modelId="{16A4148C-24A6-43DC-8B0F-9208AC96FFE9}" type="parTrans" cxnId="{EB37930F-AEBA-4575-B07D-6E60A0B34B09}">
      <dgm:prSet/>
      <dgm:spPr/>
      <dgm:t>
        <a:bodyPr/>
        <a:lstStyle/>
        <a:p>
          <a:endParaRPr lang="en-US"/>
        </a:p>
      </dgm:t>
    </dgm:pt>
    <dgm:pt modelId="{EECC6B58-C08F-4DC8-9030-7D5F189A1DB0}" type="sibTrans" cxnId="{EB37930F-AEBA-4575-B07D-6E60A0B34B09}">
      <dgm:prSet/>
      <dgm:spPr/>
      <dgm:t>
        <a:bodyPr/>
        <a:lstStyle/>
        <a:p>
          <a:endParaRPr lang="en-US"/>
        </a:p>
      </dgm:t>
    </dgm:pt>
    <dgm:pt modelId="{8FB719D6-02CF-4265-BB66-48ECF5E5E2D0}" type="pres">
      <dgm:prSet presAssocID="{404FC716-2453-4D5F-89A5-F6AFB494E30D}" presName="linearFlow" presStyleCnt="0">
        <dgm:presLayoutVars>
          <dgm:dir/>
          <dgm:animLvl val="lvl"/>
          <dgm:resizeHandles val="exact"/>
        </dgm:presLayoutVars>
      </dgm:prSet>
      <dgm:spPr/>
    </dgm:pt>
    <dgm:pt modelId="{753486B6-697D-4BBA-A986-16BFF6C7A664}" type="pres">
      <dgm:prSet presAssocID="{D44D24E8-33A1-4197-9D71-A3D8FBEEE58E}" presName="composite" presStyleCnt="0"/>
      <dgm:spPr/>
    </dgm:pt>
    <dgm:pt modelId="{22476076-F300-40EB-8ECE-DB1050E8E01B}" type="pres">
      <dgm:prSet presAssocID="{D44D24E8-33A1-4197-9D71-A3D8FBEEE58E}" presName="parentText" presStyleLbl="alignNode1" presStyleIdx="0" presStyleCnt="5">
        <dgm:presLayoutVars>
          <dgm:chMax val="1"/>
          <dgm:bulletEnabled val="1"/>
        </dgm:presLayoutVars>
      </dgm:prSet>
      <dgm:spPr/>
    </dgm:pt>
    <dgm:pt modelId="{1443B4E8-4140-4BA3-816C-2920111EDA26}" type="pres">
      <dgm:prSet presAssocID="{D44D24E8-33A1-4197-9D71-A3D8FBEEE58E}" presName="descendantText" presStyleLbl="alignAcc1" presStyleIdx="0" presStyleCnt="5">
        <dgm:presLayoutVars>
          <dgm:bulletEnabled val="1"/>
        </dgm:presLayoutVars>
      </dgm:prSet>
      <dgm:spPr/>
    </dgm:pt>
    <dgm:pt modelId="{CE130955-C7EC-4BC9-987D-9E48EC4BBCC6}" type="pres">
      <dgm:prSet presAssocID="{07A03263-6349-45CC-BFF2-D4F3F086D1CD}" presName="sp" presStyleCnt="0"/>
      <dgm:spPr/>
    </dgm:pt>
    <dgm:pt modelId="{1CD7BFE0-7E94-4A23-BE41-8E08BE9DAC57}" type="pres">
      <dgm:prSet presAssocID="{F7101E0F-517B-49EC-A6C5-C4E8267166B4}" presName="composite" presStyleCnt="0"/>
      <dgm:spPr/>
    </dgm:pt>
    <dgm:pt modelId="{B85303A4-ACAE-48DF-80D5-7DEFF670CF82}" type="pres">
      <dgm:prSet presAssocID="{F7101E0F-517B-49EC-A6C5-C4E8267166B4}" presName="parentText" presStyleLbl="alignNode1" presStyleIdx="1" presStyleCnt="5">
        <dgm:presLayoutVars>
          <dgm:chMax val="1"/>
          <dgm:bulletEnabled val="1"/>
        </dgm:presLayoutVars>
      </dgm:prSet>
      <dgm:spPr/>
    </dgm:pt>
    <dgm:pt modelId="{67447E15-B77E-4C7B-B2C4-A7091E2FED94}" type="pres">
      <dgm:prSet presAssocID="{F7101E0F-517B-49EC-A6C5-C4E8267166B4}" presName="descendantText" presStyleLbl="alignAcc1" presStyleIdx="1" presStyleCnt="5">
        <dgm:presLayoutVars>
          <dgm:bulletEnabled val="1"/>
        </dgm:presLayoutVars>
      </dgm:prSet>
      <dgm:spPr/>
    </dgm:pt>
    <dgm:pt modelId="{F6CC0DDB-BF61-4B28-930D-18B373682518}" type="pres">
      <dgm:prSet presAssocID="{B361248F-C485-476B-94AB-8E14900E7E00}" presName="sp" presStyleCnt="0"/>
      <dgm:spPr/>
    </dgm:pt>
    <dgm:pt modelId="{F7A40D67-E8D5-4EC8-86B0-0A06CDEF44E2}" type="pres">
      <dgm:prSet presAssocID="{31785ADA-7BD1-45B4-B884-CD15215CFC96}" presName="composite" presStyleCnt="0"/>
      <dgm:spPr/>
    </dgm:pt>
    <dgm:pt modelId="{02C74D84-DB03-45AB-936D-3DA1FA3961B2}" type="pres">
      <dgm:prSet presAssocID="{31785ADA-7BD1-45B4-B884-CD15215CFC96}" presName="parentText" presStyleLbl="alignNode1" presStyleIdx="2" presStyleCnt="5">
        <dgm:presLayoutVars>
          <dgm:chMax val="1"/>
          <dgm:bulletEnabled val="1"/>
        </dgm:presLayoutVars>
      </dgm:prSet>
      <dgm:spPr/>
    </dgm:pt>
    <dgm:pt modelId="{134A97AA-0A6E-4F4F-8995-F0DE65C78544}" type="pres">
      <dgm:prSet presAssocID="{31785ADA-7BD1-45B4-B884-CD15215CFC96}" presName="descendantText" presStyleLbl="alignAcc1" presStyleIdx="2" presStyleCnt="5">
        <dgm:presLayoutVars>
          <dgm:bulletEnabled val="1"/>
        </dgm:presLayoutVars>
      </dgm:prSet>
      <dgm:spPr/>
    </dgm:pt>
    <dgm:pt modelId="{284CB130-DBCC-4125-AC8A-3C52F94F1C02}" type="pres">
      <dgm:prSet presAssocID="{9821549D-8CCE-4EC0-8580-2346FD62261E}" presName="sp" presStyleCnt="0"/>
      <dgm:spPr/>
    </dgm:pt>
    <dgm:pt modelId="{BB8374C3-AF2E-40DA-A085-104D6FD56B2E}" type="pres">
      <dgm:prSet presAssocID="{2F286C68-BF16-4C99-B805-EB1CE6C00F13}" presName="composite" presStyleCnt="0"/>
      <dgm:spPr/>
    </dgm:pt>
    <dgm:pt modelId="{63D6C2D8-7B25-47B4-955C-A393C5349F3A}" type="pres">
      <dgm:prSet presAssocID="{2F286C68-BF16-4C99-B805-EB1CE6C00F13}" presName="parentText" presStyleLbl="alignNode1" presStyleIdx="3" presStyleCnt="5">
        <dgm:presLayoutVars>
          <dgm:chMax val="1"/>
          <dgm:bulletEnabled val="1"/>
        </dgm:presLayoutVars>
      </dgm:prSet>
      <dgm:spPr/>
    </dgm:pt>
    <dgm:pt modelId="{304C5BBF-2CC9-4CF4-9521-61ADE8D936D3}" type="pres">
      <dgm:prSet presAssocID="{2F286C68-BF16-4C99-B805-EB1CE6C00F13}" presName="descendantText" presStyleLbl="alignAcc1" presStyleIdx="3" presStyleCnt="5">
        <dgm:presLayoutVars>
          <dgm:bulletEnabled val="1"/>
        </dgm:presLayoutVars>
      </dgm:prSet>
      <dgm:spPr/>
    </dgm:pt>
    <dgm:pt modelId="{A7C59088-910E-4419-A69F-74EEBC2905F7}" type="pres">
      <dgm:prSet presAssocID="{94ED9258-8604-4510-8AAB-941FE1FD7C57}" presName="sp" presStyleCnt="0"/>
      <dgm:spPr/>
    </dgm:pt>
    <dgm:pt modelId="{32FE8346-11AE-4605-8A46-27835BAB8C01}" type="pres">
      <dgm:prSet presAssocID="{F4B42B78-76C4-4C24-85FA-8AFEAFA35BBE}" presName="composite" presStyleCnt="0"/>
      <dgm:spPr/>
    </dgm:pt>
    <dgm:pt modelId="{61A26252-3BB3-41FD-87AF-44FB9EFBB5C1}" type="pres">
      <dgm:prSet presAssocID="{F4B42B78-76C4-4C24-85FA-8AFEAFA35BBE}" presName="parentText" presStyleLbl="alignNode1" presStyleIdx="4" presStyleCnt="5">
        <dgm:presLayoutVars>
          <dgm:chMax val="1"/>
          <dgm:bulletEnabled val="1"/>
        </dgm:presLayoutVars>
      </dgm:prSet>
      <dgm:spPr/>
    </dgm:pt>
    <dgm:pt modelId="{BAE7A439-BFD1-472D-BA6B-9A0E92734ECA}" type="pres">
      <dgm:prSet presAssocID="{F4B42B78-76C4-4C24-85FA-8AFEAFA35BBE}" presName="descendantText" presStyleLbl="alignAcc1" presStyleIdx="4" presStyleCnt="5">
        <dgm:presLayoutVars>
          <dgm:bulletEnabled val="1"/>
        </dgm:presLayoutVars>
      </dgm:prSet>
      <dgm:spPr/>
    </dgm:pt>
  </dgm:ptLst>
  <dgm:cxnLst>
    <dgm:cxn modelId="{8B9DA500-7C17-471C-ABC5-D572865597EA}" srcId="{31785ADA-7BD1-45B4-B884-CD15215CFC96}" destId="{D70E0A6D-0F8F-4F16-A5D0-BD170B32819D}" srcOrd="0" destOrd="0" parTransId="{FFFB1F66-381C-48FC-90B2-4BD76DC702FB}" sibTransId="{217FABB8-952B-42A5-877F-1F1D3182406E}"/>
    <dgm:cxn modelId="{7743C006-0280-47AB-BD9C-A3BE5F13F497}" type="presOf" srcId="{D70E0A6D-0F8F-4F16-A5D0-BD170B32819D}" destId="{134A97AA-0A6E-4F4F-8995-F0DE65C78544}" srcOrd="0" destOrd="0" presId="urn:microsoft.com/office/officeart/2005/8/layout/chevron2"/>
    <dgm:cxn modelId="{7677E60B-5363-40A7-B7D1-90BBA492C6EF}" srcId="{2F286C68-BF16-4C99-B805-EB1CE6C00F13}" destId="{F50DF1C8-D3FD-46D1-85C1-F05AE375F7E4}" srcOrd="0" destOrd="0" parTransId="{ED754E40-0375-4CC9-89FE-8146A89D9F46}" sibTransId="{2524B230-0B40-4C3B-9749-07144A2562E4}"/>
    <dgm:cxn modelId="{EB37930F-AEBA-4575-B07D-6E60A0B34B09}" srcId="{F4B42B78-76C4-4C24-85FA-8AFEAFA35BBE}" destId="{2F70E030-A79E-41FA-ACD9-6A5B2FC6E0A3}" srcOrd="0" destOrd="0" parTransId="{16A4148C-24A6-43DC-8B0F-9208AC96FFE9}" sibTransId="{EECC6B58-C08F-4DC8-9030-7D5F189A1DB0}"/>
    <dgm:cxn modelId="{B5E9BC10-D6DA-4F35-BBE7-A8D1C44260A1}" type="presOf" srcId="{404FC716-2453-4D5F-89A5-F6AFB494E30D}" destId="{8FB719D6-02CF-4265-BB66-48ECF5E5E2D0}" srcOrd="0" destOrd="0" presId="urn:microsoft.com/office/officeart/2005/8/layout/chevron2"/>
    <dgm:cxn modelId="{41B2AA1C-8728-4EE7-85D3-58E31AED8B56}" srcId="{404FC716-2453-4D5F-89A5-F6AFB494E30D}" destId="{31785ADA-7BD1-45B4-B884-CD15215CFC96}" srcOrd="2" destOrd="0" parTransId="{E9D7309D-86EC-4116-8FE9-8C0D9F71C07C}" sibTransId="{9821549D-8CCE-4EC0-8580-2346FD62261E}"/>
    <dgm:cxn modelId="{8684721F-3757-4BA8-B159-1E56F4618965}" srcId="{F7101E0F-517B-49EC-A6C5-C4E8267166B4}" destId="{899D0CFF-F975-4A89-91EA-ACC6B2D4A09F}" srcOrd="0" destOrd="0" parTransId="{08C222F9-F9D4-4FF6-8130-E06C15F4D4CD}" sibTransId="{91FB97ED-FA56-477E-A1E5-5D3129EA7D40}"/>
    <dgm:cxn modelId="{2487F124-B3BE-4242-A1A3-4650CD4D8171}" type="presOf" srcId="{2F70E030-A79E-41FA-ACD9-6A5B2FC6E0A3}" destId="{BAE7A439-BFD1-472D-BA6B-9A0E92734ECA}" srcOrd="0" destOrd="0" presId="urn:microsoft.com/office/officeart/2005/8/layout/chevron2"/>
    <dgm:cxn modelId="{F122A028-A5BF-4D2C-8132-BDB0B6DB827D}" srcId="{404FC716-2453-4D5F-89A5-F6AFB494E30D}" destId="{F7101E0F-517B-49EC-A6C5-C4E8267166B4}" srcOrd="1" destOrd="0" parTransId="{DA689699-2E10-44D2-8993-8250A1D4F3F3}" sibTransId="{B361248F-C485-476B-94AB-8E14900E7E00}"/>
    <dgm:cxn modelId="{61CB382D-C81D-4598-9D09-B373BC2A2189}" srcId="{404FC716-2453-4D5F-89A5-F6AFB494E30D}" destId="{2F286C68-BF16-4C99-B805-EB1CE6C00F13}" srcOrd="3" destOrd="0" parTransId="{6D20BE99-E200-4383-AB58-43F9327484F5}" sibTransId="{94ED9258-8604-4510-8AAB-941FE1FD7C57}"/>
    <dgm:cxn modelId="{FDC2C92F-C11B-4F17-9C1D-FAA436A93384}" type="presOf" srcId="{F4B42B78-76C4-4C24-85FA-8AFEAFA35BBE}" destId="{61A26252-3BB3-41FD-87AF-44FB9EFBB5C1}" srcOrd="0" destOrd="0" presId="urn:microsoft.com/office/officeart/2005/8/layout/chevron2"/>
    <dgm:cxn modelId="{2BCB4C32-D4C6-48E1-AC73-94562D6EA3ED}" type="presOf" srcId="{811005AB-B6E7-43AB-849C-DF15358AAE50}" destId="{1443B4E8-4140-4BA3-816C-2920111EDA26}" srcOrd="0" destOrd="0" presId="urn:microsoft.com/office/officeart/2005/8/layout/chevron2"/>
    <dgm:cxn modelId="{32F09A34-765A-4849-A45C-02764DFD8A64}" type="presOf" srcId="{899D0CFF-F975-4A89-91EA-ACC6B2D4A09F}" destId="{67447E15-B77E-4C7B-B2C4-A7091E2FED94}" srcOrd="0" destOrd="0" presId="urn:microsoft.com/office/officeart/2005/8/layout/chevron2"/>
    <dgm:cxn modelId="{064D0044-0819-4892-9F5B-74B511DB7DAF}" type="presOf" srcId="{F7101E0F-517B-49EC-A6C5-C4E8267166B4}" destId="{B85303A4-ACAE-48DF-80D5-7DEFF670CF82}" srcOrd="0" destOrd="0" presId="urn:microsoft.com/office/officeart/2005/8/layout/chevron2"/>
    <dgm:cxn modelId="{5FAC4F57-EA7D-49CA-AAAA-F90F42E7F535}" type="presOf" srcId="{31785ADA-7BD1-45B4-B884-CD15215CFC96}" destId="{02C74D84-DB03-45AB-936D-3DA1FA3961B2}" srcOrd="0" destOrd="0" presId="urn:microsoft.com/office/officeart/2005/8/layout/chevron2"/>
    <dgm:cxn modelId="{7535D49B-2FCB-49B7-89BB-896D6F140103}" type="presOf" srcId="{2F286C68-BF16-4C99-B805-EB1CE6C00F13}" destId="{63D6C2D8-7B25-47B4-955C-A393C5349F3A}" srcOrd="0" destOrd="0" presId="urn:microsoft.com/office/officeart/2005/8/layout/chevron2"/>
    <dgm:cxn modelId="{0818A9A8-B1E1-4139-AF3D-0371F7D0768F}" srcId="{D44D24E8-33A1-4197-9D71-A3D8FBEEE58E}" destId="{811005AB-B6E7-43AB-849C-DF15358AAE50}" srcOrd="0" destOrd="0" parTransId="{E537E7F6-E16A-4D99-9B4B-C4333C2EC22F}" sibTransId="{DF8BCF79-CAF6-4A33-AB1E-1E4C16252CFF}"/>
    <dgm:cxn modelId="{EFC1F2DD-F9A4-4291-927D-276ABC14997D}" type="presOf" srcId="{D44D24E8-33A1-4197-9D71-A3D8FBEEE58E}" destId="{22476076-F300-40EB-8ECE-DB1050E8E01B}" srcOrd="0" destOrd="0" presId="urn:microsoft.com/office/officeart/2005/8/layout/chevron2"/>
    <dgm:cxn modelId="{9669DBEC-71C5-42D5-8005-7ED1127B643E}" type="presOf" srcId="{F50DF1C8-D3FD-46D1-85C1-F05AE375F7E4}" destId="{304C5BBF-2CC9-4CF4-9521-61ADE8D936D3}" srcOrd="0" destOrd="0" presId="urn:microsoft.com/office/officeart/2005/8/layout/chevron2"/>
    <dgm:cxn modelId="{8CE463F8-8352-4AD5-80CC-15FB6B28EDFF}" srcId="{404FC716-2453-4D5F-89A5-F6AFB494E30D}" destId="{F4B42B78-76C4-4C24-85FA-8AFEAFA35BBE}" srcOrd="4" destOrd="0" parTransId="{B3E6FD10-F459-410F-812C-AEF36B6A3328}" sibTransId="{C3427702-2C38-4ADF-911F-A619D4AFEFCC}"/>
    <dgm:cxn modelId="{70A01CFB-52BA-4DB5-8BF7-BDCED7790431}" srcId="{404FC716-2453-4D5F-89A5-F6AFB494E30D}" destId="{D44D24E8-33A1-4197-9D71-A3D8FBEEE58E}" srcOrd="0" destOrd="0" parTransId="{FCFB40A6-D434-4ADB-A431-FC53543A56B7}" sibTransId="{07A03263-6349-45CC-BFF2-D4F3F086D1CD}"/>
    <dgm:cxn modelId="{784A8E85-8E06-414F-B137-C940F4E10206}" type="presParOf" srcId="{8FB719D6-02CF-4265-BB66-48ECF5E5E2D0}" destId="{753486B6-697D-4BBA-A986-16BFF6C7A664}" srcOrd="0" destOrd="0" presId="urn:microsoft.com/office/officeart/2005/8/layout/chevron2"/>
    <dgm:cxn modelId="{CCC26DD1-EB3B-4F7F-9A72-06403023DA01}" type="presParOf" srcId="{753486B6-697D-4BBA-A986-16BFF6C7A664}" destId="{22476076-F300-40EB-8ECE-DB1050E8E01B}" srcOrd="0" destOrd="0" presId="urn:microsoft.com/office/officeart/2005/8/layout/chevron2"/>
    <dgm:cxn modelId="{9A18AA6C-76AD-4BAE-913A-51FE04885C9E}" type="presParOf" srcId="{753486B6-697D-4BBA-A986-16BFF6C7A664}" destId="{1443B4E8-4140-4BA3-816C-2920111EDA26}" srcOrd="1" destOrd="0" presId="urn:microsoft.com/office/officeart/2005/8/layout/chevron2"/>
    <dgm:cxn modelId="{0173F8DD-8D7F-4887-A86E-ED5BE48EB286}" type="presParOf" srcId="{8FB719D6-02CF-4265-BB66-48ECF5E5E2D0}" destId="{CE130955-C7EC-4BC9-987D-9E48EC4BBCC6}" srcOrd="1" destOrd="0" presId="urn:microsoft.com/office/officeart/2005/8/layout/chevron2"/>
    <dgm:cxn modelId="{6BADD1D3-8CE8-4D96-96BB-6A429EE2D199}" type="presParOf" srcId="{8FB719D6-02CF-4265-BB66-48ECF5E5E2D0}" destId="{1CD7BFE0-7E94-4A23-BE41-8E08BE9DAC57}" srcOrd="2" destOrd="0" presId="urn:microsoft.com/office/officeart/2005/8/layout/chevron2"/>
    <dgm:cxn modelId="{4E333473-AE73-4E05-AD22-2E12E1F8BBB5}" type="presParOf" srcId="{1CD7BFE0-7E94-4A23-BE41-8E08BE9DAC57}" destId="{B85303A4-ACAE-48DF-80D5-7DEFF670CF82}" srcOrd="0" destOrd="0" presId="urn:microsoft.com/office/officeart/2005/8/layout/chevron2"/>
    <dgm:cxn modelId="{F12E2BCA-1CD4-4EE1-8980-A809D05B22BD}" type="presParOf" srcId="{1CD7BFE0-7E94-4A23-BE41-8E08BE9DAC57}" destId="{67447E15-B77E-4C7B-B2C4-A7091E2FED94}" srcOrd="1" destOrd="0" presId="urn:microsoft.com/office/officeart/2005/8/layout/chevron2"/>
    <dgm:cxn modelId="{7FDC0461-6A05-4824-B437-F71E46DA16EF}" type="presParOf" srcId="{8FB719D6-02CF-4265-BB66-48ECF5E5E2D0}" destId="{F6CC0DDB-BF61-4B28-930D-18B373682518}" srcOrd="3" destOrd="0" presId="urn:microsoft.com/office/officeart/2005/8/layout/chevron2"/>
    <dgm:cxn modelId="{899343F6-FB95-4FAD-9AFF-F487111D668F}" type="presParOf" srcId="{8FB719D6-02CF-4265-BB66-48ECF5E5E2D0}" destId="{F7A40D67-E8D5-4EC8-86B0-0A06CDEF44E2}" srcOrd="4" destOrd="0" presId="urn:microsoft.com/office/officeart/2005/8/layout/chevron2"/>
    <dgm:cxn modelId="{414E82AD-CA5E-445A-888D-FA0EB0273290}" type="presParOf" srcId="{F7A40D67-E8D5-4EC8-86B0-0A06CDEF44E2}" destId="{02C74D84-DB03-45AB-936D-3DA1FA3961B2}" srcOrd="0" destOrd="0" presId="urn:microsoft.com/office/officeart/2005/8/layout/chevron2"/>
    <dgm:cxn modelId="{0BBC4744-53A4-437E-94E4-7837E2E54006}" type="presParOf" srcId="{F7A40D67-E8D5-4EC8-86B0-0A06CDEF44E2}" destId="{134A97AA-0A6E-4F4F-8995-F0DE65C78544}" srcOrd="1" destOrd="0" presId="urn:microsoft.com/office/officeart/2005/8/layout/chevron2"/>
    <dgm:cxn modelId="{319B9767-4BF4-4D12-9170-CBE731742810}" type="presParOf" srcId="{8FB719D6-02CF-4265-BB66-48ECF5E5E2D0}" destId="{284CB130-DBCC-4125-AC8A-3C52F94F1C02}" srcOrd="5" destOrd="0" presId="urn:microsoft.com/office/officeart/2005/8/layout/chevron2"/>
    <dgm:cxn modelId="{0EEE0681-AA67-4A56-8FDE-B47CF12F83F7}" type="presParOf" srcId="{8FB719D6-02CF-4265-BB66-48ECF5E5E2D0}" destId="{BB8374C3-AF2E-40DA-A085-104D6FD56B2E}" srcOrd="6" destOrd="0" presId="urn:microsoft.com/office/officeart/2005/8/layout/chevron2"/>
    <dgm:cxn modelId="{AEC371CC-BB83-4591-AC8E-86595AA93F4E}" type="presParOf" srcId="{BB8374C3-AF2E-40DA-A085-104D6FD56B2E}" destId="{63D6C2D8-7B25-47B4-955C-A393C5349F3A}" srcOrd="0" destOrd="0" presId="urn:microsoft.com/office/officeart/2005/8/layout/chevron2"/>
    <dgm:cxn modelId="{10BAF17F-4CFF-4890-8892-36F46D831DE7}" type="presParOf" srcId="{BB8374C3-AF2E-40DA-A085-104D6FD56B2E}" destId="{304C5BBF-2CC9-4CF4-9521-61ADE8D936D3}" srcOrd="1" destOrd="0" presId="urn:microsoft.com/office/officeart/2005/8/layout/chevron2"/>
    <dgm:cxn modelId="{5B86E0BB-D15C-4F5A-8788-2F1AE0A61729}" type="presParOf" srcId="{8FB719D6-02CF-4265-BB66-48ECF5E5E2D0}" destId="{A7C59088-910E-4419-A69F-74EEBC2905F7}" srcOrd="7" destOrd="0" presId="urn:microsoft.com/office/officeart/2005/8/layout/chevron2"/>
    <dgm:cxn modelId="{DB6C1312-0E88-41FF-BEAE-26F013B845F7}" type="presParOf" srcId="{8FB719D6-02CF-4265-BB66-48ECF5E5E2D0}" destId="{32FE8346-11AE-4605-8A46-27835BAB8C01}" srcOrd="8" destOrd="0" presId="urn:microsoft.com/office/officeart/2005/8/layout/chevron2"/>
    <dgm:cxn modelId="{19C7811B-170D-49D3-B516-A9E9220BF71D}" type="presParOf" srcId="{32FE8346-11AE-4605-8A46-27835BAB8C01}" destId="{61A26252-3BB3-41FD-87AF-44FB9EFBB5C1}" srcOrd="0" destOrd="0" presId="urn:microsoft.com/office/officeart/2005/8/layout/chevron2"/>
    <dgm:cxn modelId="{C8748620-54B4-48AC-B801-EE9A77FC22EF}" type="presParOf" srcId="{32FE8346-11AE-4605-8A46-27835BAB8C01}" destId="{BAE7A439-BFD1-472D-BA6B-9A0E92734ECA}"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DEBF1-39B7-41B6-A9BC-7B95ACCD38D8}">
      <dsp:nvSpPr>
        <dsp:cNvPr id="0" name=""/>
        <dsp:cNvSpPr/>
      </dsp:nvSpPr>
      <dsp:spPr>
        <a:xfrm>
          <a:off x="337994" y="150020"/>
          <a:ext cx="1045458" cy="104545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11D5E9-E791-4151-8AF1-8D24D8AA517B}">
      <dsp:nvSpPr>
        <dsp:cNvPr id="0" name=""/>
        <dsp:cNvSpPr/>
      </dsp:nvSpPr>
      <dsp:spPr>
        <a:xfrm>
          <a:off x="560797" y="372823"/>
          <a:ext cx="599853" cy="5998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839479-3183-4BBC-945A-8FE9BBBE3094}">
      <dsp:nvSpPr>
        <dsp:cNvPr id="0" name=""/>
        <dsp:cNvSpPr/>
      </dsp:nvSpPr>
      <dsp:spPr>
        <a:xfrm>
          <a:off x="3790" y="1521114"/>
          <a:ext cx="1713867" cy="1157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dirty="0"/>
            <a:t>Current closing Price</a:t>
          </a:r>
        </a:p>
        <a:p>
          <a:pPr marL="0" lvl="0" indent="0" algn="ctr" defTabSz="488950">
            <a:lnSpc>
              <a:spcPct val="100000"/>
            </a:lnSpc>
            <a:spcBef>
              <a:spcPct val="0"/>
            </a:spcBef>
            <a:spcAft>
              <a:spcPct val="35000"/>
            </a:spcAft>
            <a:buNone/>
            <a:defRPr cap="all"/>
          </a:pPr>
          <a:r>
            <a:rPr lang="en-IN" sz="2000" b="1" kern="1200" dirty="0"/>
            <a:t>30.370</a:t>
          </a:r>
        </a:p>
        <a:p>
          <a:pPr marL="0" lvl="0" indent="0" algn="ctr" defTabSz="488950">
            <a:lnSpc>
              <a:spcPct val="100000"/>
            </a:lnSpc>
            <a:spcBef>
              <a:spcPct val="0"/>
            </a:spcBef>
            <a:spcAft>
              <a:spcPct val="35000"/>
            </a:spcAft>
            <a:buNone/>
            <a:defRPr cap="all"/>
          </a:pPr>
          <a:endParaRPr lang="en-IN" sz="1100" kern="1200" dirty="0"/>
        </a:p>
        <a:p>
          <a:pPr marL="0" lvl="0" indent="0" algn="ctr" defTabSz="488950">
            <a:spcBef>
              <a:spcPct val="0"/>
            </a:spcBef>
            <a:spcAft>
              <a:spcPct val="35000"/>
            </a:spcAft>
            <a:buNone/>
          </a:pPr>
          <a:endParaRPr lang="en-IN" sz="1100" kern="1200" dirty="0"/>
        </a:p>
      </dsp:txBody>
      <dsp:txXfrm>
        <a:off x="3790" y="1521114"/>
        <a:ext cx="1713867" cy="1157789"/>
      </dsp:txXfrm>
    </dsp:sp>
    <dsp:sp modelId="{A09AA06A-319F-47FC-82AD-84ED0524A35D}">
      <dsp:nvSpPr>
        <dsp:cNvPr id="0" name=""/>
        <dsp:cNvSpPr/>
      </dsp:nvSpPr>
      <dsp:spPr>
        <a:xfrm>
          <a:off x="2351788" y="150020"/>
          <a:ext cx="1045458" cy="104545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C6F8FF-C770-42AF-B1A0-154C23679756}">
      <dsp:nvSpPr>
        <dsp:cNvPr id="0" name=""/>
        <dsp:cNvSpPr/>
      </dsp:nvSpPr>
      <dsp:spPr>
        <a:xfrm>
          <a:off x="2574591" y="372823"/>
          <a:ext cx="599853" cy="5998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2A9814-3CDD-4D2E-A63E-897283A8FA6E}">
      <dsp:nvSpPr>
        <dsp:cNvPr id="0" name=""/>
        <dsp:cNvSpPr/>
      </dsp:nvSpPr>
      <dsp:spPr>
        <a:xfrm>
          <a:off x="2017584" y="1521114"/>
          <a:ext cx="1713867" cy="1157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IN" sz="1300" kern="1200" dirty="0"/>
            <a:t>All time low</a:t>
          </a:r>
        </a:p>
        <a:p>
          <a:pPr marL="0" lvl="0" indent="0" algn="ctr" defTabSz="577850">
            <a:lnSpc>
              <a:spcPct val="100000"/>
            </a:lnSpc>
            <a:spcBef>
              <a:spcPct val="0"/>
            </a:spcBef>
            <a:spcAft>
              <a:spcPct val="35000"/>
            </a:spcAft>
            <a:buNone/>
            <a:defRPr cap="all"/>
          </a:pPr>
          <a:r>
            <a:rPr lang="en-IN" sz="2000" b="1" kern="1200" dirty="0"/>
            <a:t>1.75</a:t>
          </a:r>
        </a:p>
        <a:p>
          <a:pPr marL="0" lvl="0" indent="0" algn="ctr" defTabSz="577850">
            <a:lnSpc>
              <a:spcPct val="100000"/>
            </a:lnSpc>
            <a:spcBef>
              <a:spcPct val="0"/>
            </a:spcBef>
            <a:spcAft>
              <a:spcPct val="35000"/>
            </a:spcAft>
            <a:buNone/>
            <a:defRPr cap="all"/>
          </a:pPr>
          <a:endParaRPr lang="en-IN" sz="1300" kern="1200" dirty="0"/>
        </a:p>
        <a:p>
          <a:pPr marL="0" lvl="0" indent="0" algn="ctr" defTabSz="577850">
            <a:spcBef>
              <a:spcPct val="0"/>
            </a:spcBef>
            <a:spcAft>
              <a:spcPct val="35000"/>
            </a:spcAft>
            <a:buNone/>
          </a:pPr>
          <a:endParaRPr lang="en-IN" sz="1300" kern="1200" dirty="0"/>
        </a:p>
      </dsp:txBody>
      <dsp:txXfrm>
        <a:off x="2017584" y="1521114"/>
        <a:ext cx="1713867" cy="1157789"/>
      </dsp:txXfrm>
    </dsp:sp>
    <dsp:sp modelId="{AC255342-B90F-40A7-A20E-23E92FE50B0C}">
      <dsp:nvSpPr>
        <dsp:cNvPr id="0" name=""/>
        <dsp:cNvSpPr/>
      </dsp:nvSpPr>
      <dsp:spPr>
        <a:xfrm>
          <a:off x="4365582" y="150020"/>
          <a:ext cx="1045458" cy="104545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8333D8-6CED-453F-9606-F6A1B167CDEC}">
      <dsp:nvSpPr>
        <dsp:cNvPr id="0" name=""/>
        <dsp:cNvSpPr/>
      </dsp:nvSpPr>
      <dsp:spPr>
        <a:xfrm>
          <a:off x="4588384" y="372823"/>
          <a:ext cx="599853" cy="5998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B91EF5-91F3-4173-A9B3-B518763EBDF4}">
      <dsp:nvSpPr>
        <dsp:cNvPr id="0" name=""/>
        <dsp:cNvSpPr/>
      </dsp:nvSpPr>
      <dsp:spPr>
        <a:xfrm>
          <a:off x="4031378" y="1521114"/>
          <a:ext cx="1713867" cy="1157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t>All time high</a:t>
          </a:r>
        </a:p>
        <a:p>
          <a:pPr marL="0" lvl="0" indent="0" algn="ctr" defTabSz="666750">
            <a:lnSpc>
              <a:spcPct val="100000"/>
            </a:lnSpc>
            <a:spcBef>
              <a:spcPct val="0"/>
            </a:spcBef>
            <a:spcAft>
              <a:spcPct val="35000"/>
            </a:spcAft>
            <a:buNone/>
            <a:defRPr cap="all"/>
          </a:pPr>
          <a:r>
            <a:rPr lang="en-IN" sz="2000" b="1" kern="1200" dirty="0"/>
            <a:t>34.30</a:t>
          </a:r>
        </a:p>
        <a:p>
          <a:pPr marL="0" lvl="0" indent="0" algn="ctr" defTabSz="666750">
            <a:spcBef>
              <a:spcPct val="0"/>
            </a:spcBef>
            <a:spcAft>
              <a:spcPct val="35000"/>
            </a:spcAft>
            <a:buNone/>
          </a:pPr>
          <a:endParaRPr lang="en-IN" sz="1500" kern="1200" dirty="0"/>
        </a:p>
      </dsp:txBody>
      <dsp:txXfrm>
        <a:off x="4031378" y="1521114"/>
        <a:ext cx="1713867" cy="1157789"/>
      </dsp:txXfrm>
    </dsp:sp>
    <dsp:sp modelId="{2A809F76-74F5-42FA-B1A2-87EB18F529EB}">
      <dsp:nvSpPr>
        <dsp:cNvPr id="0" name=""/>
        <dsp:cNvSpPr/>
      </dsp:nvSpPr>
      <dsp:spPr>
        <a:xfrm>
          <a:off x="6379376" y="150020"/>
          <a:ext cx="1045458" cy="104545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5119D7-36CB-461A-A6A3-130C5BB1F7D4}">
      <dsp:nvSpPr>
        <dsp:cNvPr id="0" name=""/>
        <dsp:cNvSpPr/>
      </dsp:nvSpPr>
      <dsp:spPr>
        <a:xfrm>
          <a:off x="6602178" y="372823"/>
          <a:ext cx="599853" cy="5998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8BC225-5513-45C2-8A98-6512F33F50B6}">
      <dsp:nvSpPr>
        <dsp:cNvPr id="0" name=""/>
        <dsp:cNvSpPr/>
      </dsp:nvSpPr>
      <dsp:spPr>
        <a:xfrm>
          <a:off x="6045172" y="1521114"/>
          <a:ext cx="1713867" cy="1157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IN" sz="1200" b="0" kern="1200" dirty="0"/>
            <a:t>Average Price in last 52 weeks</a:t>
          </a:r>
        </a:p>
        <a:p>
          <a:pPr marL="0" lvl="0" indent="0" algn="ctr" defTabSz="533400">
            <a:lnSpc>
              <a:spcPct val="100000"/>
            </a:lnSpc>
            <a:spcBef>
              <a:spcPct val="0"/>
            </a:spcBef>
            <a:spcAft>
              <a:spcPct val="35000"/>
            </a:spcAft>
            <a:buNone/>
            <a:defRPr cap="all"/>
          </a:pPr>
          <a:r>
            <a:rPr lang="en-IN" sz="2000" b="1" kern="1200" dirty="0"/>
            <a:t>20.231</a:t>
          </a:r>
          <a:endParaRPr lang="en-IN" sz="2000" b="0" kern="1200" dirty="0"/>
        </a:p>
        <a:p>
          <a:pPr marL="0" lvl="0" indent="0" algn="ctr" defTabSz="533400">
            <a:lnSpc>
              <a:spcPct val="100000"/>
            </a:lnSpc>
            <a:spcBef>
              <a:spcPct val="0"/>
            </a:spcBef>
            <a:spcAft>
              <a:spcPct val="35000"/>
            </a:spcAft>
            <a:buNone/>
            <a:defRPr cap="all"/>
          </a:pPr>
          <a:endParaRPr lang="en-IN" sz="1200" b="0" kern="1200" dirty="0"/>
        </a:p>
        <a:p>
          <a:pPr marL="0" lvl="0" indent="0" algn="ctr" defTabSz="533400">
            <a:spcBef>
              <a:spcPct val="0"/>
            </a:spcBef>
            <a:spcAft>
              <a:spcPct val="35000"/>
            </a:spcAft>
            <a:buNone/>
          </a:pPr>
          <a:endParaRPr lang="en-IN" sz="1200" b="0" kern="1200" dirty="0"/>
        </a:p>
      </dsp:txBody>
      <dsp:txXfrm>
        <a:off x="6045172" y="1521114"/>
        <a:ext cx="1713867" cy="1157789"/>
      </dsp:txXfrm>
    </dsp:sp>
    <dsp:sp modelId="{319F3AC7-C710-4271-85BB-DFEFD2D7CE31}">
      <dsp:nvSpPr>
        <dsp:cNvPr id="0" name=""/>
        <dsp:cNvSpPr/>
      </dsp:nvSpPr>
      <dsp:spPr>
        <a:xfrm>
          <a:off x="9510225" y="171477"/>
          <a:ext cx="1045458" cy="104545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17D1C0-9E1C-4CFB-98E0-1C64661F77A0}">
      <dsp:nvSpPr>
        <dsp:cNvPr id="0" name=""/>
        <dsp:cNvSpPr/>
      </dsp:nvSpPr>
      <dsp:spPr>
        <a:xfrm>
          <a:off x="9733028" y="394279"/>
          <a:ext cx="599853" cy="5998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66F656-32A6-42E3-905D-9D51A25350A5}">
      <dsp:nvSpPr>
        <dsp:cNvPr id="0" name=""/>
        <dsp:cNvSpPr/>
      </dsp:nvSpPr>
      <dsp:spPr>
        <a:xfrm>
          <a:off x="8058966" y="1585484"/>
          <a:ext cx="3947978" cy="1071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IN" sz="1700" kern="1200" dirty="0"/>
            <a:t>Highest Volume Traded</a:t>
          </a:r>
        </a:p>
        <a:p>
          <a:pPr marL="0" lvl="0" indent="0" algn="ctr" defTabSz="755650">
            <a:lnSpc>
              <a:spcPct val="100000"/>
            </a:lnSpc>
            <a:spcBef>
              <a:spcPct val="0"/>
            </a:spcBef>
            <a:spcAft>
              <a:spcPct val="35000"/>
            </a:spcAft>
            <a:buNone/>
            <a:defRPr cap="all"/>
          </a:pPr>
          <a:r>
            <a:rPr lang="en-IN" sz="2000" b="1" kern="1200" dirty="0"/>
            <a:t>325058400</a:t>
          </a:r>
        </a:p>
        <a:p>
          <a:pPr marL="0" lvl="0" indent="0" algn="ctr" defTabSz="755650">
            <a:lnSpc>
              <a:spcPct val="100000"/>
            </a:lnSpc>
            <a:spcBef>
              <a:spcPct val="0"/>
            </a:spcBef>
            <a:spcAft>
              <a:spcPct val="35000"/>
            </a:spcAft>
            <a:buNone/>
            <a:defRPr cap="all"/>
          </a:pPr>
          <a:r>
            <a:rPr lang="en-IN" sz="1600" b="0" kern="1200" dirty="0"/>
            <a:t>( </a:t>
          </a:r>
          <a:r>
            <a:rPr lang="en-IN" sz="1600" b="0" i="0" kern="1200" dirty="0"/>
            <a:t>2018-08-27 ) due to 7nanometer chip launch</a:t>
          </a:r>
          <a:endParaRPr lang="en-IN" sz="1600" b="0" kern="1200" dirty="0"/>
        </a:p>
      </dsp:txBody>
      <dsp:txXfrm>
        <a:off x="8058966" y="1585484"/>
        <a:ext cx="3947978" cy="10719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476076-F300-40EB-8ECE-DB1050E8E01B}">
      <dsp:nvSpPr>
        <dsp:cNvPr id="0" name=""/>
        <dsp:cNvSpPr/>
      </dsp:nvSpPr>
      <dsp:spPr>
        <a:xfrm rot="5400000">
          <a:off x="-160399" y="160697"/>
          <a:ext cx="1069327" cy="748528"/>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1</a:t>
          </a:r>
        </a:p>
      </dsp:txBody>
      <dsp:txXfrm rot="-5400000">
        <a:off x="1" y="374561"/>
        <a:ext cx="748528" cy="320799"/>
      </dsp:txXfrm>
    </dsp:sp>
    <dsp:sp modelId="{1443B4E8-4140-4BA3-816C-2920111EDA26}">
      <dsp:nvSpPr>
        <dsp:cNvPr id="0" name=""/>
        <dsp:cNvSpPr/>
      </dsp:nvSpPr>
      <dsp:spPr>
        <a:xfrm rot="5400000">
          <a:off x="2265561" y="-1516734"/>
          <a:ext cx="695062" cy="372912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Visualize the time series</a:t>
          </a:r>
        </a:p>
      </dsp:txBody>
      <dsp:txXfrm rot="-5400000">
        <a:off x="748528" y="34229"/>
        <a:ext cx="3695198" cy="627202"/>
      </dsp:txXfrm>
    </dsp:sp>
    <dsp:sp modelId="{B85303A4-ACAE-48DF-80D5-7DEFF670CF82}">
      <dsp:nvSpPr>
        <dsp:cNvPr id="0" name=""/>
        <dsp:cNvSpPr/>
      </dsp:nvSpPr>
      <dsp:spPr>
        <a:xfrm rot="5400000">
          <a:off x="-160399" y="1112582"/>
          <a:ext cx="1069327" cy="748528"/>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2</a:t>
          </a:r>
        </a:p>
      </dsp:txBody>
      <dsp:txXfrm rot="-5400000">
        <a:off x="1" y="1326446"/>
        <a:ext cx="748528" cy="320799"/>
      </dsp:txXfrm>
    </dsp:sp>
    <dsp:sp modelId="{67447E15-B77E-4C7B-B2C4-A7091E2FED94}">
      <dsp:nvSpPr>
        <dsp:cNvPr id="0" name=""/>
        <dsp:cNvSpPr/>
      </dsp:nvSpPr>
      <dsp:spPr>
        <a:xfrm rot="5400000">
          <a:off x="2265561" y="-564849"/>
          <a:ext cx="695062" cy="372912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Stationarize the series</a:t>
          </a:r>
        </a:p>
      </dsp:txBody>
      <dsp:txXfrm rot="-5400000">
        <a:off x="748528" y="986114"/>
        <a:ext cx="3695198" cy="627202"/>
      </dsp:txXfrm>
    </dsp:sp>
    <dsp:sp modelId="{02C74D84-DB03-45AB-936D-3DA1FA3961B2}">
      <dsp:nvSpPr>
        <dsp:cNvPr id="0" name=""/>
        <dsp:cNvSpPr/>
      </dsp:nvSpPr>
      <dsp:spPr>
        <a:xfrm rot="5400000">
          <a:off x="-160399" y="2064468"/>
          <a:ext cx="1069327" cy="748528"/>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3</a:t>
          </a:r>
        </a:p>
      </dsp:txBody>
      <dsp:txXfrm rot="-5400000">
        <a:off x="1" y="2278332"/>
        <a:ext cx="748528" cy="320799"/>
      </dsp:txXfrm>
    </dsp:sp>
    <dsp:sp modelId="{134A97AA-0A6E-4F4F-8995-F0DE65C78544}">
      <dsp:nvSpPr>
        <dsp:cNvPr id="0" name=""/>
        <dsp:cNvSpPr/>
      </dsp:nvSpPr>
      <dsp:spPr>
        <a:xfrm rot="5400000">
          <a:off x="2265561" y="387036"/>
          <a:ext cx="695062" cy="372912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Plot ACF/PACF charts and find optimal parameters</a:t>
          </a:r>
        </a:p>
      </dsp:txBody>
      <dsp:txXfrm rot="-5400000">
        <a:off x="748528" y="1937999"/>
        <a:ext cx="3695198" cy="627202"/>
      </dsp:txXfrm>
    </dsp:sp>
    <dsp:sp modelId="{63D6C2D8-7B25-47B4-955C-A393C5349F3A}">
      <dsp:nvSpPr>
        <dsp:cNvPr id="0" name=""/>
        <dsp:cNvSpPr/>
      </dsp:nvSpPr>
      <dsp:spPr>
        <a:xfrm rot="5400000">
          <a:off x="-160399" y="3016353"/>
          <a:ext cx="1069327" cy="748528"/>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4</a:t>
          </a:r>
        </a:p>
      </dsp:txBody>
      <dsp:txXfrm rot="-5400000">
        <a:off x="1" y="3230217"/>
        <a:ext cx="748528" cy="320799"/>
      </dsp:txXfrm>
    </dsp:sp>
    <dsp:sp modelId="{304C5BBF-2CC9-4CF4-9521-61ADE8D936D3}">
      <dsp:nvSpPr>
        <dsp:cNvPr id="0" name=""/>
        <dsp:cNvSpPr/>
      </dsp:nvSpPr>
      <dsp:spPr>
        <a:xfrm rot="5400000">
          <a:off x="2265561" y="1338921"/>
          <a:ext cx="695062" cy="372912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Build the ARIMA model</a:t>
          </a:r>
        </a:p>
      </dsp:txBody>
      <dsp:txXfrm rot="-5400000">
        <a:off x="748528" y="2889884"/>
        <a:ext cx="3695198" cy="627202"/>
      </dsp:txXfrm>
    </dsp:sp>
    <dsp:sp modelId="{61A26252-3BB3-41FD-87AF-44FB9EFBB5C1}">
      <dsp:nvSpPr>
        <dsp:cNvPr id="0" name=""/>
        <dsp:cNvSpPr/>
      </dsp:nvSpPr>
      <dsp:spPr>
        <a:xfrm rot="5400000">
          <a:off x="-160399" y="3968238"/>
          <a:ext cx="1069327" cy="748528"/>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5</a:t>
          </a:r>
        </a:p>
      </dsp:txBody>
      <dsp:txXfrm rot="-5400000">
        <a:off x="1" y="4182102"/>
        <a:ext cx="748528" cy="320799"/>
      </dsp:txXfrm>
    </dsp:sp>
    <dsp:sp modelId="{BAE7A439-BFD1-472D-BA6B-9A0E92734ECA}">
      <dsp:nvSpPr>
        <dsp:cNvPr id="0" name=""/>
        <dsp:cNvSpPr/>
      </dsp:nvSpPr>
      <dsp:spPr>
        <a:xfrm rot="5400000">
          <a:off x="2265561" y="2290807"/>
          <a:ext cx="695062" cy="3729128"/>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Make predictions</a:t>
          </a:r>
        </a:p>
      </dsp:txBody>
      <dsp:txXfrm rot="-5400000">
        <a:off x="748528" y="3841770"/>
        <a:ext cx="3695198" cy="62720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DA5C73-8C5F-43BB-B46D-F592173DD7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C2F8617-0336-4920-ACE2-94F1AEBF1B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8D9DF1-BE9E-4F22-8435-1D462D2E2DBD}" type="datetimeFigureOut">
              <a:rPr lang="en-IN" smtClean="0"/>
              <a:t>06-12-2019</a:t>
            </a:fld>
            <a:endParaRPr lang="en-IN"/>
          </a:p>
        </p:txBody>
      </p:sp>
      <p:sp>
        <p:nvSpPr>
          <p:cNvPr id="4" name="Footer Placeholder 3">
            <a:extLst>
              <a:ext uri="{FF2B5EF4-FFF2-40B4-BE49-F238E27FC236}">
                <a16:creationId xmlns:a16="http://schemas.microsoft.com/office/drawing/2014/main" id="{A28B2EB7-E509-48F1-8D96-2F96E3B5C4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CF94CCC-2F67-45C4-BECF-9CD85CDA45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00E0AC-0E31-474D-8D45-EEB2997DB35B}" type="slidenum">
              <a:rPr lang="en-IN" smtClean="0"/>
              <a:t>‹#›</a:t>
            </a:fld>
            <a:endParaRPr lang="en-IN"/>
          </a:p>
        </p:txBody>
      </p:sp>
    </p:spTree>
    <p:extLst>
      <p:ext uri="{BB962C8B-B14F-4D97-AF65-F5344CB8AC3E}">
        <p14:creationId xmlns:p14="http://schemas.microsoft.com/office/powerpoint/2010/main" val="30772622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4BA8-8BC8-454F-A955-29FB3F8896D6}" type="datetimeFigureOut">
              <a:rPr lang="en-IN" smtClean="0"/>
              <a:t>06-12-2019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2281C-5A87-455C-BBC7-041316BF7414}" type="slidenum">
              <a:rPr lang="en-IN" smtClean="0"/>
              <a:t>‹#›</a:t>
            </a:fld>
            <a:endParaRPr lang="en-IN"/>
          </a:p>
        </p:txBody>
      </p:sp>
    </p:spTree>
    <p:extLst>
      <p:ext uri="{BB962C8B-B14F-4D97-AF65-F5344CB8AC3E}">
        <p14:creationId xmlns:p14="http://schemas.microsoft.com/office/powerpoint/2010/main" val="3130037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B51C2E-A86A-402C-AB2C-4B07DD3323B3}" type="datetime1">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2670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B8C70-9D33-4E19-8330-7D7E71E2BA20}" type="datetime1">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4263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34FD13-0F38-4E24-B8FA-668DBB0879C8}" type="datetime1">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8443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0E511D-F866-47C9-81C0-DFD869D150AC}" type="datetime1">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3482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1B38DA-6402-4957-93A1-8FF25646EEF7}" type="datetime1">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7989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8DA1A9-116B-4917-A7A1-EC2A19D7AE43}" type="datetime1">
              <a:rPr lang="en-US" smtClean="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5932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E69189-137C-498C-A742-3FD657266262}" type="datetime1">
              <a:rPr lang="en-US" smtClean="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8449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E755D-29CE-49C8-A710-FB85137F623F}" type="datetime1">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3126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2461A-8FC4-423A-985D-B38CE46B5596}" type="datetime1">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641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88F9AA4-A989-45EA-A598-936146AA8696}" type="datetime1">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26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2AA016-BDC2-445C-975D-4F338ADF3C1E}" type="datetime1">
              <a:rPr lang="en-US" smtClean="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19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2970D8-2BA6-4783-AD23-AD1589757F33}" type="datetime1">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911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96E0D7-EBB6-43EB-8B2C-F49A1AB01032}" type="datetime1">
              <a:rPr lang="en-US" smtClean="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6990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E0F800-EF24-4EE4-B167-244B5C629ED4}" type="datetime1">
              <a:rPr lang="en-US" smtClean="0"/>
              <a:t>12/6/2019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385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0784492-A3E2-4BB2-974E-FAEFC3F76DAA}" type="datetime1">
              <a:rPr lang="en-US" smtClean="0"/>
              <a:t>12/6/2019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518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2D4BC04-8B7D-49A0-AB6C-8AF968B70A92}" type="datetime1">
              <a:rPr lang="en-US" smtClean="0"/>
              <a:t>12/6/2019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746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0AB28-554F-48E1-AF85-704843496A8A}" type="datetime1">
              <a:rPr lang="en-US" smtClean="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241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D37A3B-9153-45BA-BBCC-C2EFDE181572}" type="datetime1">
              <a:rPr lang="en-US" smtClean="0"/>
              <a:t>12/6/2019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6495570"/>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6.JPG"/><Relationship Id="rId7" Type="http://schemas.openxmlformats.org/officeDocument/2006/relationships/diagramColors" Target="../diagrams/colors2.xml"/><Relationship Id="rId2"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 Id="rId5" Type="http://schemas.openxmlformats.org/officeDocument/2006/relationships/image" Target="../media/image40.JPG"/><Relationship Id="rId4" Type="http://schemas.openxmlformats.org/officeDocument/2006/relationships/image" Target="../media/image3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9C90906-9513-4FFC-9709-97D202B8E794}"/>
              </a:ext>
            </a:extLst>
          </p:cNvPr>
          <p:cNvGraphicFramePr>
            <a:graphicFrameLocks noGrp="1"/>
          </p:cNvGraphicFramePr>
          <p:nvPr>
            <p:extLst>
              <p:ext uri="{D42A27DB-BD31-4B8C-83A1-F6EECF244321}">
                <p14:modId xmlns:p14="http://schemas.microsoft.com/office/powerpoint/2010/main" val="4033790511"/>
              </p:ext>
            </p:extLst>
          </p:nvPr>
        </p:nvGraphicFramePr>
        <p:xfrm>
          <a:off x="119061" y="5852160"/>
          <a:ext cx="12072939" cy="1005840"/>
        </p:xfrm>
        <a:graphic>
          <a:graphicData uri="http://schemas.openxmlformats.org/drawingml/2006/table">
            <a:tbl>
              <a:tblPr firstRow="1" bandRow="1">
                <a:tableStyleId>{5C22544A-7EE6-4342-B048-85BDC9FD1C3A}</a:tableStyleId>
              </a:tblPr>
              <a:tblGrid>
                <a:gridCol w="2265480">
                  <a:extLst>
                    <a:ext uri="{9D8B030D-6E8A-4147-A177-3AD203B41FA5}">
                      <a16:colId xmlns:a16="http://schemas.microsoft.com/office/drawing/2014/main" val="423813930"/>
                    </a:ext>
                  </a:extLst>
                </a:gridCol>
                <a:gridCol w="2539646">
                  <a:extLst>
                    <a:ext uri="{9D8B030D-6E8A-4147-A177-3AD203B41FA5}">
                      <a16:colId xmlns:a16="http://schemas.microsoft.com/office/drawing/2014/main" val="3244663197"/>
                    </a:ext>
                  </a:extLst>
                </a:gridCol>
                <a:gridCol w="2438637">
                  <a:extLst>
                    <a:ext uri="{9D8B030D-6E8A-4147-A177-3AD203B41FA5}">
                      <a16:colId xmlns:a16="http://schemas.microsoft.com/office/drawing/2014/main" val="2344405870"/>
                    </a:ext>
                  </a:extLst>
                </a:gridCol>
                <a:gridCol w="2414588">
                  <a:extLst>
                    <a:ext uri="{9D8B030D-6E8A-4147-A177-3AD203B41FA5}">
                      <a16:colId xmlns:a16="http://schemas.microsoft.com/office/drawing/2014/main" val="3139240277"/>
                    </a:ext>
                  </a:extLst>
                </a:gridCol>
                <a:gridCol w="2414588">
                  <a:extLst>
                    <a:ext uri="{9D8B030D-6E8A-4147-A177-3AD203B41FA5}">
                      <a16:colId xmlns:a16="http://schemas.microsoft.com/office/drawing/2014/main" val="888494379"/>
                    </a:ext>
                  </a:extLst>
                </a:gridCol>
              </a:tblGrid>
              <a:tr h="756061">
                <a:tc>
                  <a:txBody>
                    <a:bodyPr/>
                    <a:lstStyle/>
                    <a:p>
                      <a:pPr algn="ctr"/>
                      <a:r>
                        <a:rPr lang="en-IN" sz="1600" dirty="0"/>
                        <a:t>Satwik Kashyap</a:t>
                      </a:r>
                    </a:p>
                    <a:p>
                      <a:pPr algn="ctr"/>
                      <a:endParaRPr lang="en-IN" sz="1200" dirty="0"/>
                    </a:p>
                    <a:p>
                      <a:pPr algn="ctr"/>
                      <a:r>
                        <a:rPr lang="en-IN" sz="1200" b="0" dirty="0"/>
                        <a:t>Kashyap.sa@husky.neu.edu</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IN" sz="1600" b="1" i="0" kern="1200" dirty="0">
                          <a:solidFill>
                            <a:schemeClr val="lt1"/>
                          </a:solidFill>
                          <a:effectLst/>
                          <a:latin typeface="+mn-lt"/>
                          <a:ea typeface="+mn-ea"/>
                          <a:cs typeface="+mn-cs"/>
                        </a:rPr>
                        <a:t>Muhammad Rehman</a:t>
                      </a:r>
                    </a:p>
                    <a:p>
                      <a:pPr algn="ctr"/>
                      <a:endParaRPr lang="en-IN" sz="1600" b="1" i="0" kern="1200" dirty="0">
                        <a:solidFill>
                          <a:schemeClr val="lt1"/>
                        </a:solidFill>
                        <a:effectLst/>
                        <a:latin typeface="+mn-lt"/>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b="0" kern="1200" dirty="0">
                          <a:solidFill>
                            <a:schemeClr val="lt1"/>
                          </a:solidFill>
                          <a:latin typeface="+mn-lt"/>
                          <a:ea typeface="+mn-ea"/>
                          <a:cs typeface="+mn-cs"/>
                        </a:rPr>
                        <a:t>rehman.mu@husky.neu.edu</a:t>
                      </a:r>
                    </a:p>
                    <a:p>
                      <a:pPr algn="ctr"/>
                      <a:endParaRPr lang="en-IN" sz="1600" b="1"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IN" sz="1600" dirty="0"/>
                        <a:t>Prachi Patel</a:t>
                      </a:r>
                    </a:p>
                    <a:p>
                      <a:pPr algn="ctr"/>
                      <a:endParaRPr lang="en-IN" sz="16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b="0" dirty="0"/>
                        <a:t>Kashyap.sa@husky.neu.edu</a:t>
                      </a:r>
                    </a:p>
                    <a:p>
                      <a:pPr algn="ctr"/>
                      <a:endParaRPr lang="en-IN" sz="16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IN" sz="1600" dirty="0"/>
                        <a:t>Apurva</a:t>
                      </a:r>
                    </a:p>
                    <a:p>
                      <a:pPr algn="ctr"/>
                      <a:endParaRPr lang="en-IN" sz="16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b="0" kern="1200" dirty="0">
                          <a:solidFill>
                            <a:schemeClr val="lt1"/>
                          </a:solidFill>
                          <a:latin typeface="+mn-lt"/>
                          <a:ea typeface="+mn-ea"/>
                          <a:cs typeface="+mn-cs"/>
                        </a:rPr>
                        <a:t>Kashyap.sa@husky.neu.edu</a:t>
                      </a:r>
                    </a:p>
                    <a:p>
                      <a:pPr algn="ctr"/>
                      <a:r>
                        <a:rPr lang="en-IN" sz="1600" dirty="0"/>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IN" sz="1600" dirty="0"/>
                        <a:t>Nikhil </a:t>
                      </a:r>
                      <a:r>
                        <a:rPr lang="en-IN" sz="1600" dirty="0" err="1"/>
                        <a:t>Mirchandani</a:t>
                      </a:r>
                      <a:endParaRPr lang="en-IN" sz="1600" dirty="0"/>
                    </a:p>
                    <a:p>
                      <a:pPr algn="ctr"/>
                      <a:endParaRPr lang="en-IN" sz="1600"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IN" sz="1200" b="0" kern="1200" dirty="0">
                          <a:solidFill>
                            <a:schemeClr val="lt1"/>
                          </a:solidFill>
                          <a:latin typeface="+mn-lt"/>
                          <a:ea typeface="+mn-ea"/>
                          <a:cs typeface="+mn-cs"/>
                        </a:rPr>
                        <a:t>Kashyap.sa@husky.neu.edu</a:t>
                      </a:r>
                    </a:p>
                    <a:p>
                      <a:pPr algn="ctr"/>
                      <a:endParaRPr lang="en-IN" sz="16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2249359"/>
                  </a:ext>
                </a:extLst>
              </a:tr>
            </a:tbl>
          </a:graphicData>
        </a:graphic>
      </p:graphicFrame>
      <p:pic>
        <p:nvPicPr>
          <p:cNvPr id="8" name="Picture 7">
            <a:extLst>
              <a:ext uri="{FF2B5EF4-FFF2-40B4-BE49-F238E27FC236}">
                <a16:creationId xmlns:a16="http://schemas.microsoft.com/office/drawing/2014/main" id="{57A4DC3D-4B8C-4378-9E98-DDB3AAE1B698}"/>
              </a:ext>
            </a:extLst>
          </p:cNvPr>
          <p:cNvPicPr>
            <a:picLocks noChangeAspect="1"/>
          </p:cNvPicPr>
          <p:nvPr/>
        </p:nvPicPr>
        <p:blipFill>
          <a:blip r:embed="rId2"/>
          <a:stretch>
            <a:fillRect/>
          </a:stretch>
        </p:blipFill>
        <p:spPr>
          <a:xfrm>
            <a:off x="4876477" y="1908167"/>
            <a:ext cx="2439046" cy="2405111"/>
          </a:xfrm>
          <a:prstGeom prst="rect">
            <a:avLst/>
          </a:prstGeom>
        </p:spPr>
      </p:pic>
      <p:sp>
        <p:nvSpPr>
          <p:cNvPr id="9" name="Rectangle 8">
            <a:extLst>
              <a:ext uri="{FF2B5EF4-FFF2-40B4-BE49-F238E27FC236}">
                <a16:creationId xmlns:a16="http://schemas.microsoft.com/office/drawing/2014/main" id="{F05FF09E-8F26-4F5C-A7EA-40D9F29CEA75}"/>
              </a:ext>
            </a:extLst>
          </p:cNvPr>
          <p:cNvSpPr/>
          <p:nvPr/>
        </p:nvSpPr>
        <p:spPr>
          <a:xfrm>
            <a:off x="-71439" y="1074196"/>
            <a:ext cx="11953875" cy="584775"/>
          </a:xfrm>
          <a:prstGeom prst="rect">
            <a:avLst/>
          </a:prstGeom>
          <a:noFill/>
        </p:spPr>
        <p:txBody>
          <a:bodyPr wrap="square" lIns="91440" tIns="45720" rIns="91440" bIns="45720">
            <a:spAutoFit/>
          </a:bodyPr>
          <a:lstStyle/>
          <a:p>
            <a:pPr algn="ctr"/>
            <a:r>
              <a:rPr lang="en-US" sz="3200" b="1" dirty="0">
                <a:ln w="0"/>
                <a:solidFill>
                  <a:schemeClr val="accent3">
                    <a:lumMod val="60000"/>
                    <a:lumOff val="40000"/>
                  </a:schemeClr>
                </a:solidFill>
                <a:effectLst>
                  <a:outerShdw blurRad="38100" dist="25400" dir="5400000" algn="ctr" rotWithShape="0">
                    <a:srgbClr val="6E747A">
                      <a:alpha val="43000"/>
                    </a:srgbClr>
                  </a:outerShdw>
                </a:effectLst>
              </a:rPr>
              <a:t>APPLIED MACHINE LEARNING AND PYTHON IN FINANCE</a:t>
            </a:r>
            <a:endParaRPr lang="en-US" sz="3200" b="1" cap="none" spc="0" dirty="0">
              <a:ln w="0"/>
              <a:solidFill>
                <a:schemeClr val="accent3">
                  <a:lumMod val="60000"/>
                  <a:lumOff val="40000"/>
                </a:schemeClr>
              </a:solidFill>
              <a:effectLst>
                <a:outerShdw blurRad="38100" dist="25400" dir="5400000" algn="ctr" rotWithShape="0">
                  <a:srgbClr val="6E747A">
                    <a:alpha val="43000"/>
                  </a:srgbClr>
                </a:outerShdw>
              </a:effectLst>
            </a:endParaRPr>
          </a:p>
        </p:txBody>
      </p:sp>
      <p:sp>
        <p:nvSpPr>
          <p:cNvPr id="10" name="TextBox 9">
            <a:extLst>
              <a:ext uri="{FF2B5EF4-FFF2-40B4-BE49-F238E27FC236}">
                <a16:creationId xmlns:a16="http://schemas.microsoft.com/office/drawing/2014/main" id="{F2356E7E-B34B-4A91-B514-4E297BB3D556}"/>
              </a:ext>
            </a:extLst>
          </p:cNvPr>
          <p:cNvSpPr txBox="1"/>
          <p:nvPr/>
        </p:nvSpPr>
        <p:spPr>
          <a:xfrm>
            <a:off x="247651" y="4448175"/>
            <a:ext cx="11753850" cy="553998"/>
          </a:xfrm>
          <a:prstGeom prst="rect">
            <a:avLst/>
          </a:prstGeom>
          <a:noFill/>
        </p:spPr>
        <p:txBody>
          <a:bodyPr wrap="square" rtlCol="0">
            <a:spAutoFit/>
          </a:bodyPr>
          <a:lstStyle/>
          <a:p>
            <a:pPr algn="ctr"/>
            <a:r>
              <a:rPr lang="en-IN" sz="3000" dirty="0">
                <a:solidFill>
                  <a:schemeClr val="accent3">
                    <a:lumMod val="60000"/>
                    <a:lumOff val="40000"/>
                  </a:schemeClr>
                </a:solidFill>
              </a:rPr>
              <a:t>Team AMD :  Final Presentation</a:t>
            </a:r>
          </a:p>
        </p:txBody>
      </p:sp>
    </p:spTree>
    <p:extLst>
      <p:ext uri="{BB962C8B-B14F-4D97-AF65-F5344CB8AC3E}">
        <p14:creationId xmlns:p14="http://schemas.microsoft.com/office/powerpoint/2010/main" val="417227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22C336-E2F7-4321-87A2-A16B544EBC29}"/>
              </a:ext>
            </a:extLst>
          </p:cNvPr>
          <p:cNvPicPr>
            <a:picLocks noChangeAspect="1"/>
          </p:cNvPicPr>
          <p:nvPr/>
        </p:nvPicPr>
        <p:blipFill>
          <a:blip r:embed="rId2"/>
          <a:stretch>
            <a:fillRect/>
          </a:stretch>
        </p:blipFill>
        <p:spPr>
          <a:xfrm>
            <a:off x="1130149" y="749209"/>
            <a:ext cx="9245319" cy="5642066"/>
          </a:xfrm>
          <a:prstGeom prst="rect">
            <a:avLst/>
          </a:prstGeom>
        </p:spPr>
      </p:pic>
      <p:sp>
        <p:nvSpPr>
          <p:cNvPr id="5" name="Slide Number Placeholder 4">
            <a:extLst>
              <a:ext uri="{FF2B5EF4-FFF2-40B4-BE49-F238E27FC236}">
                <a16:creationId xmlns:a16="http://schemas.microsoft.com/office/drawing/2014/main" id="{21B0AA4A-CF16-4C45-A09B-6098A4B42BC2}"/>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6409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1E8263-27C1-4FEB-9766-1AD7BD79BC1D}"/>
              </a:ext>
            </a:extLst>
          </p:cNvPr>
          <p:cNvSpPr/>
          <p:nvPr/>
        </p:nvSpPr>
        <p:spPr>
          <a:xfrm>
            <a:off x="3657827" y="2262485"/>
            <a:ext cx="5009705" cy="1569660"/>
          </a:xfrm>
          <a:prstGeom prst="rect">
            <a:avLst/>
          </a:prstGeom>
          <a:noFill/>
        </p:spPr>
        <p:txBody>
          <a:bodyPr wrap="none" lIns="91440" tIns="45720" rIns="91440" bIns="45720">
            <a:spAutoFit/>
          </a:bodyPr>
          <a:lstStyle/>
          <a:p>
            <a:pPr algn="ctr"/>
            <a:r>
              <a:rPr lang="en-US" sz="9600" b="1"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t>MODELS</a:t>
            </a:r>
            <a:endParaRPr lang="en-US" sz="9600" b="1" cap="none" spc="0"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endParaRPr>
          </a:p>
        </p:txBody>
      </p:sp>
      <p:sp>
        <p:nvSpPr>
          <p:cNvPr id="2" name="Slide Number Placeholder 1">
            <a:extLst>
              <a:ext uri="{FF2B5EF4-FFF2-40B4-BE49-F238E27FC236}">
                <a16:creationId xmlns:a16="http://schemas.microsoft.com/office/drawing/2014/main" id="{0F09052A-353E-4BAF-B1A6-4CC56C04C7F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13969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40C2C2-4856-4E5F-A29B-28A61C066FCF}"/>
              </a:ext>
            </a:extLst>
          </p:cNvPr>
          <p:cNvSpPr txBox="1"/>
          <p:nvPr/>
        </p:nvSpPr>
        <p:spPr>
          <a:xfrm>
            <a:off x="161925" y="276226"/>
            <a:ext cx="11725275" cy="6555641"/>
          </a:xfrm>
          <a:prstGeom prst="rect">
            <a:avLst/>
          </a:prstGeom>
          <a:noFill/>
        </p:spPr>
        <p:txBody>
          <a:bodyPr wrap="square" rtlCol="0">
            <a:spAutoFit/>
          </a:bodyPr>
          <a:lstStyle/>
          <a:p>
            <a:r>
              <a:rPr lang="en-IN" sz="2400" b="1" dirty="0"/>
              <a:t>DATASETS :</a:t>
            </a:r>
          </a:p>
          <a:p>
            <a:endParaRPr lang="en-IN" b="1" dirty="0"/>
          </a:p>
          <a:p>
            <a:pPr marL="285750" indent="-285750">
              <a:buFont typeface="Arial" panose="020B0604020202020204" pitchFamily="34" charset="0"/>
              <a:buChar char="•"/>
            </a:pPr>
            <a:r>
              <a:rPr lang="en-IN" dirty="0"/>
              <a:t>AMD</a:t>
            </a:r>
          </a:p>
          <a:p>
            <a:pPr marL="285750" indent="-285750">
              <a:buFont typeface="Arial" panose="020B0604020202020204" pitchFamily="34" charset="0"/>
              <a:buChar char="•"/>
            </a:pPr>
            <a:r>
              <a:rPr lang="en-IN" dirty="0"/>
              <a:t>ADS Index</a:t>
            </a:r>
          </a:p>
          <a:p>
            <a:pPr marL="285750" indent="-285750">
              <a:buFont typeface="Arial" panose="020B0604020202020204" pitchFamily="34" charset="0"/>
              <a:buChar char="•"/>
            </a:pPr>
            <a:r>
              <a:rPr lang="en-IN" dirty="0"/>
              <a:t>Daily </a:t>
            </a:r>
            <a:r>
              <a:rPr lang="en-IN" dirty="0" err="1"/>
              <a:t>Fama</a:t>
            </a:r>
            <a:r>
              <a:rPr lang="en-IN" dirty="0"/>
              <a:t> French Factor</a:t>
            </a:r>
          </a:p>
          <a:p>
            <a:pPr marL="285750" indent="-285750">
              <a:buFont typeface="Arial" panose="020B0604020202020204" pitchFamily="34" charset="0"/>
              <a:buChar char="•"/>
            </a:pPr>
            <a:r>
              <a:rPr lang="en-IN" dirty="0"/>
              <a:t>Macro Factors</a:t>
            </a:r>
          </a:p>
          <a:p>
            <a:pPr marL="285750" indent="-285750">
              <a:buFont typeface="Arial" panose="020B0604020202020204" pitchFamily="34" charset="0"/>
              <a:buChar char="•"/>
            </a:pPr>
            <a:r>
              <a:rPr lang="en-IN" dirty="0"/>
              <a:t>Term Structure of the Interest Rate</a:t>
            </a: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r>
              <a:rPr lang="en-IN" b="1" dirty="0">
                <a:solidFill>
                  <a:schemeClr val="accent3">
                    <a:lumMod val="60000"/>
                    <a:lumOff val="40000"/>
                  </a:schemeClr>
                </a:solidFill>
              </a:rPr>
              <a:t>Macro Factor</a:t>
            </a: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dirty="0"/>
          </a:p>
        </p:txBody>
      </p:sp>
      <p:pic>
        <p:nvPicPr>
          <p:cNvPr id="3" name="Picture 2">
            <a:extLst>
              <a:ext uri="{FF2B5EF4-FFF2-40B4-BE49-F238E27FC236}">
                <a16:creationId xmlns:a16="http://schemas.microsoft.com/office/drawing/2014/main" id="{31661EFB-FAA7-4581-9E6D-637947E13295}"/>
              </a:ext>
            </a:extLst>
          </p:cNvPr>
          <p:cNvPicPr>
            <a:picLocks noChangeAspect="1"/>
          </p:cNvPicPr>
          <p:nvPr/>
        </p:nvPicPr>
        <p:blipFill>
          <a:blip r:embed="rId2"/>
          <a:stretch>
            <a:fillRect/>
          </a:stretch>
        </p:blipFill>
        <p:spPr>
          <a:xfrm>
            <a:off x="4505264" y="847726"/>
            <a:ext cx="5597588" cy="2047898"/>
          </a:xfrm>
          <a:prstGeom prst="rect">
            <a:avLst/>
          </a:prstGeom>
        </p:spPr>
      </p:pic>
      <p:pic>
        <p:nvPicPr>
          <p:cNvPr id="4" name="Picture 3">
            <a:extLst>
              <a:ext uri="{FF2B5EF4-FFF2-40B4-BE49-F238E27FC236}">
                <a16:creationId xmlns:a16="http://schemas.microsoft.com/office/drawing/2014/main" id="{C29C3DC8-935A-43E5-8DFD-5C731A1C6FAC}"/>
              </a:ext>
            </a:extLst>
          </p:cNvPr>
          <p:cNvPicPr>
            <a:picLocks noChangeAspect="1"/>
          </p:cNvPicPr>
          <p:nvPr/>
        </p:nvPicPr>
        <p:blipFill>
          <a:blip r:embed="rId3"/>
          <a:stretch>
            <a:fillRect/>
          </a:stretch>
        </p:blipFill>
        <p:spPr>
          <a:xfrm>
            <a:off x="161925" y="3238500"/>
            <a:ext cx="4776904" cy="3362828"/>
          </a:xfrm>
          <a:prstGeom prst="rect">
            <a:avLst/>
          </a:prstGeom>
        </p:spPr>
      </p:pic>
      <p:sp>
        <p:nvSpPr>
          <p:cNvPr id="5" name="Slide Number Placeholder 4">
            <a:extLst>
              <a:ext uri="{FF2B5EF4-FFF2-40B4-BE49-F238E27FC236}">
                <a16:creationId xmlns:a16="http://schemas.microsoft.com/office/drawing/2014/main" id="{1AEC9622-E364-452E-8989-A524E88C22F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849273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C27681-A713-455E-B637-BCBFF74E7D67}"/>
              </a:ext>
            </a:extLst>
          </p:cNvPr>
          <p:cNvSpPr/>
          <p:nvPr/>
        </p:nvSpPr>
        <p:spPr>
          <a:xfrm>
            <a:off x="333375" y="328910"/>
            <a:ext cx="11163300" cy="4247317"/>
          </a:xfrm>
          <a:prstGeom prst="rect">
            <a:avLst/>
          </a:prstGeom>
        </p:spPr>
        <p:txBody>
          <a:bodyPr wrap="square">
            <a:spAutoFit/>
          </a:bodyPr>
          <a:lstStyle/>
          <a:p>
            <a:br>
              <a:rPr lang="en-IN" b="1" dirty="0">
                <a:solidFill>
                  <a:schemeClr val="accent3">
                    <a:lumMod val="60000"/>
                    <a:lumOff val="40000"/>
                  </a:schemeClr>
                </a:solidFill>
              </a:rPr>
            </a:br>
            <a:r>
              <a:rPr lang="en-IN" b="1" dirty="0">
                <a:solidFill>
                  <a:schemeClr val="accent3">
                    <a:lumMod val="60000"/>
                    <a:lumOff val="40000"/>
                  </a:schemeClr>
                </a:solidFill>
              </a:rPr>
              <a:t>Daily </a:t>
            </a:r>
            <a:r>
              <a:rPr lang="en-IN" b="1" dirty="0" err="1">
                <a:solidFill>
                  <a:schemeClr val="accent3">
                    <a:lumMod val="60000"/>
                    <a:lumOff val="40000"/>
                  </a:schemeClr>
                </a:solidFill>
              </a:rPr>
              <a:t>Fama</a:t>
            </a:r>
            <a:r>
              <a:rPr lang="en-IN" b="1" dirty="0">
                <a:solidFill>
                  <a:schemeClr val="accent3">
                    <a:lumMod val="60000"/>
                    <a:lumOff val="40000"/>
                  </a:schemeClr>
                </a:solidFill>
              </a:rPr>
              <a:t> French Factors</a:t>
            </a: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endParaRPr lang="en-IN" b="1" dirty="0">
              <a:solidFill>
                <a:schemeClr val="accent3">
                  <a:lumMod val="60000"/>
                  <a:lumOff val="40000"/>
                </a:schemeClr>
              </a:solidFill>
            </a:endParaRPr>
          </a:p>
          <a:p>
            <a:r>
              <a:rPr lang="en-IN" b="1" dirty="0">
                <a:solidFill>
                  <a:schemeClr val="accent3">
                    <a:lumMod val="60000"/>
                    <a:lumOff val="40000"/>
                  </a:schemeClr>
                </a:solidFill>
              </a:rPr>
              <a:t>ADS INDEX</a:t>
            </a:r>
          </a:p>
        </p:txBody>
      </p:sp>
      <p:pic>
        <p:nvPicPr>
          <p:cNvPr id="3" name="Picture 2">
            <a:extLst>
              <a:ext uri="{FF2B5EF4-FFF2-40B4-BE49-F238E27FC236}">
                <a16:creationId xmlns:a16="http://schemas.microsoft.com/office/drawing/2014/main" id="{691BE46C-7DED-4E61-A8BE-CC1107FB3081}"/>
              </a:ext>
            </a:extLst>
          </p:cNvPr>
          <p:cNvPicPr>
            <a:picLocks noChangeAspect="1"/>
          </p:cNvPicPr>
          <p:nvPr/>
        </p:nvPicPr>
        <p:blipFill>
          <a:blip r:embed="rId2"/>
          <a:stretch>
            <a:fillRect/>
          </a:stretch>
        </p:blipFill>
        <p:spPr>
          <a:xfrm>
            <a:off x="3644763" y="80626"/>
            <a:ext cx="5546862" cy="3726489"/>
          </a:xfrm>
          <a:prstGeom prst="rect">
            <a:avLst/>
          </a:prstGeom>
        </p:spPr>
      </p:pic>
      <p:sp>
        <p:nvSpPr>
          <p:cNvPr id="5" name="Slide Number Placeholder 4">
            <a:extLst>
              <a:ext uri="{FF2B5EF4-FFF2-40B4-BE49-F238E27FC236}">
                <a16:creationId xmlns:a16="http://schemas.microsoft.com/office/drawing/2014/main" id="{A739D5F1-9EEA-41A5-B883-FC66E38BE804}"/>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Picture 5">
            <a:extLst>
              <a:ext uri="{FF2B5EF4-FFF2-40B4-BE49-F238E27FC236}">
                <a16:creationId xmlns:a16="http://schemas.microsoft.com/office/drawing/2014/main" id="{93FE7B3F-A22B-4B88-B392-C9CCB4509CE8}"/>
              </a:ext>
            </a:extLst>
          </p:cNvPr>
          <p:cNvPicPr>
            <a:picLocks noChangeAspect="1"/>
          </p:cNvPicPr>
          <p:nvPr/>
        </p:nvPicPr>
        <p:blipFill>
          <a:blip r:embed="rId3"/>
          <a:stretch>
            <a:fillRect/>
          </a:stretch>
        </p:blipFill>
        <p:spPr>
          <a:xfrm>
            <a:off x="3644763" y="4152666"/>
            <a:ext cx="8213862" cy="2515067"/>
          </a:xfrm>
          <a:prstGeom prst="rect">
            <a:avLst/>
          </a:prstGeom>
        </p:spPr>
      </p:pic>
    </p:spTree>
    <p:extLst>
      <p:ext uri="{BB962C8B-B14F-4D97-AF65-F5344CB8AC3E}">
        <p14:creationId xmlns:p14="http://schemas.microsoft.com/office/powerpoint/2010/main" val="2208916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EB5378-6DA2-48F0-8E46-1EBCCD2562D9}"/>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TextBox 2">
            <a:extLst>
              <a:ext uri="{FF2B5EF4-FFF2-40B4-BE49-F238E27FC236}">
                <a16:creationId xmlns:a16="http://schemas.microsoft.com/office/drawing/2014/main" id="{8A08AC22-26AC-4A4F-AE1B-612BB1F7B315}"/>
              </a:ext>
            </a:extLst>
          </p:cNvPr>
          <p:cNvSpPr txBox="1"/>
          <p:nvPr/>
        </p:nvSpPr>
        <p:spPr>
          <a:xfrm>
            <a:off x="731020" y="3859652"/>
            <a:ext cx="9621520" cy="2616101"/>
          </a:xfrm>
          <a:prstGeom prst="rect">
            <a:avLst/>
          </a:prstGeom>
          <a:noFill/>
        </p:spPr>
        <p:txBody>
          <a:bodyPr wrap="square" rtlCol="0">
            <a:spAutoFit/>
          </a:bodyPr>
          <a:lstStyle/>
          <a:p>
            <a:r>
              <a:rPr lang="en-IN" sz="2000" b="1" dirty="0">
                <a:solidFill>
                  <a:schemeClr val="accent3">
                    <a:lumMod val="40000"/>
                    <a:lumOff val="60000"/>
                  </a:schemeClr>
                </a:solidFill>
              </a:rPr>
              <a:t>Sample Periods:</a:t>
            </a:r>
          </a:p>
          <a:p>
            <a:endParaRPr lang="en-IN" dirty="0"/>
          </a:p>
          <a:p>
            <a:r>
              <a:rPr lang="en-IN" dirty="0"/>
              <a:t>In-sample Data :  </a:t>
            </a:r>
          </a:p>
          <a:p>
            <a:pPr marL="285750" indent="-285750">
              <a:buFont typeface="Arial" panose="020B0604020202020204" pitchFamily="34" charset="0"/>
              <a:buChar char="•"/>
            </a:pPr>
            <a:r>
              <a:rPr lang="en-IN" dirty="0"/>
              <a:t>Contains 3 year of data, 700 data points</a:t>
            </a:r>
          </a:p>
          <a:p>
            <a:pPr marL="285750" indent="-285750">
              <a:buFont typeface="Arial" panose="020B0604020202020204" pitchFamily="34" charset="0"/>
              <a:buChar char="•"/>
            </a:pPr>
            <a:r>
              <a:rPr lang="en-IN" dirty="0"/>
              <a:t>Jan 2016 – Dec 2018</a:t>
            </a:r>
          </a:p>
          <a:p>
            <a:pPr marL="285750" indent="-285750">
              <a:buFont typeface="Arial" panose="020B0604020202020204" pitchFamily="34" charset="0"/>
              <a:buChar char="•"/>
            </a:pPr>
            <a:endParaRPr lang="en-IN" dirty="0"/>
          </a:p>
          <a:p>
            <a:r>
              <a:rPr lang="en-IN" dirty="0"/>
              <a:t>Out-sample Data: </a:t>
            </a:r>
          </a:p>
          <a:p>
            <a:pPr marL="285750" indent="-285750">
              <a:buFont typeface="Arial" panose="020B0604020202020204" pitchFamily="34" charset="0"/>
              <a:buChar char="•"/>
            </a:pPr>
            <a:r>
              <a:rPr lang="en-IN" dirty="0"/>
              <a:t>Contains 6 months of data, 178 data points </a:t>
            </a:r>
          </a:p>
          <a:p>
            <a:pPr marL="285750" indent="-285750">
              <a:buFont typeface="Arial" panose="020B0604020202020204" pitchFamily="34" charset="0"/>
              <a:buChar char="•"/>
            </a:pPr>
            <a:r>
              <a:rPr lang="en-IN" dirty="0"/>
              <a:t>Jan 2019 – June 2019</a:t>
            </a:r>
          </a:p>
        </p:txBody>
      </p:sp>
      <p:sp>
        <p:nvSpPr>
          <p:cNvPr id="4" name="Rectangle 3">
            <a:extLst>
              <a:ext uri="{FF2B5EF4-FFF2-40B4-BE49-F238E27FC236}">
                <a16:creationId xmlns:a16="http://schemas.microsoft.com/office/drawing/2014/main" id="{8351D5A7-38DB-401D-ABD8-2528FBFD7927}"/>
              </a:ext>
            </a:extLst>
          </p:cNvPr>
          <p:cNvSpPr/>
          <p:nvPr/>
        </p:nvSpPr>
        <p:spPr>
          <a:xfrm>
            <a:off x="731020" y="33241"/>
            <a:ext cx="5883140" cy="646331"/>
          </a:xfrm>
          <a:prstGeom prst="rect">
            <a:avLst/>
          </a:prstGeom>
        </p:spPr>
        <p:txBody>
          <a:bodyPr wrap="square">
            <a:spAutoFit/>
          </a:bodyPr>
          <a:lstStyle/>
          <a:p>
            <a:endParaRPr lang="en-IN" b="1" dirty="0">
              <a:solidFill>
                <a:schemeClr val="accent3">
                  <a:lumMod val="60000"/>
                  <a:lumOff val="40000"/>
                </a:schemeClr>
              </a:solidFill>
            </a:endParaRPr>
          </a:p>
          <a:p>
            <a:r>
              <a:rPr lang="en-IN" b="1" dirty="0">
                <a:solidFill>
                  <a:schemeClr val="accent3">
                    <a:lumMod val="60000"/>
                    <a:lumOff val="40000"/>
                  </a:schemeClr>
                </a:solidFill>
              </a:rPr>
              <a:t>Term Structure</a:t>
            </a:r>
          </a:p>
        </p:txBody>
      </p:sp>
      <p:pic>
        <p:nvPicPr>
          <p:cNvPr id="5" name="Picture 4">
            <a:extLst>
              <a:ext uri="{FF2B5EF4-FFF2-40B4-BE49-F238E27FC236}">
                <a16:creationId xmlns:a16="http://schemas.microsoft.com/office/drawing/2014/main" id="{350EA9AA-2677-42B1-99B6-AF6EE3896E62}"/>
              </a:ext>
            </a:extLst>
          </p:cNvPr>
          <p:cNvPicPr>
            <a:picLocks noChangeAspect="1"/>
          </p:cNvPicPr>
          <p:nvPr/>
        </p:nvPicPr>
        <p:blipFill>
          <a:blip r:embed="rId2"/>
          <a:stretch>
            <a:fillRect/>
          </a:stretch>
        </p:blipFill>
        <p:spPr>
          <a:xfrm>
            <a:off x="809942" y="829944"/>
            <a:ext cx="9380324" cy="2929255"/>
          </a:xfrm>
          <a:prstGeom prst="rect">
            <a:avLst/>
          </a:prstGeom>
        </p:spPr>
      </p:pic>
    </p:spTree>
    <p:extLst>
      <p:ext uri="{BB962C8B-B14F-4D97-AF65-F5344CB8AC3E}">
        <p14:creationId xmlns:p14="http://schemas.microsoft.com/office/powerpoint/2010/main" val="2090883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B8156F-D72B-4CA8-B993-4AA41C25FFD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3" name="TextBox 2">
            <a:extLst>
              <a:ext uri="{FF2B5EF4-FFF2-40B4-BE49-F238E27FC236}">
                <a16:creationId xmlns:a16="http://schemas.microsoft.com/office/drawing/2014/main" id="{370E299B-048C-41D1-978B-C3555D79C714}"/>
              </a:ext>
            </a:extLst>
          </p:cNvPr>
          <p:cNvSpPr txBox="1"/>
          <p:nvPr/>
        </p:nvSpPr>
        <p:spPr>
          <a:xfrm>
            <a:off x="247650" y="4720314"/>
            <a:ext cx="7029450" cy="923330"/>
          </a:xfrm>
          <a:prstGeom prst="rect">
            <a:avLst/>
          </a:prstGeom>
          <a:noFill/>
        </p:spPr>
        <p:txBody>
          <a:bodyPr wrap="square" rtlCol="0">
            <a:spAutoFit/>
          </a:bodyPr>
          <a:lstStyle/>
          <a:p>
            <a:r>
              <a:rPr lang="en-IN" dirty="0">
                <a:solidFill>
                  <a:schemeClr val="accent3">
                    <a:lumMod val="40000"/>
                    <a:lumOff val="60000"/>
                  </a:schemeClr>
                </a:solidFill>
              </a:rPr>
              <a:t>EVALUATION MATRIX</a:t>
            </a:r>
          </a:p>
          <a:p>
            <a:endParaRPr lang="en-IN" dirty="0"/>
          </a:p>
          <a:p>
            <a:endParaRPr lang="en-IN" dirty="0"/>
          </a:p>
        </p:txBody>
      </p:sp>
      <p:pic>
        <p:nvPicPr>
          <p:cNvPr id="4" name="Picture 3">
            <a:extLst>
              <a:ext uri="{FF2B5EF4-FFF2-40B4-BE49-F238E27FC236}">
                <a16:creationId xmlns:a16="http://schemas.microsoft.com/office/drawing/2014/main" id="{400C5822-110E-45A5-ABC3-032FAF172EB9}"/>
              </a:ext>
            </a:extLst>
          </p:cNvPr>
          <p:cNvPicPr>
            <a:picLocks noChangeAspect="1"/>
          </p:cNvPicPr>
          <p:nvPr/>
        </p:nvPicPr>
        <p:blipFill>
          <a:blip r:embed="rId2"/>
          <a:stretch>
            <a:fillRect/>
          </a:stretch>
        </p:blipFill>
        <p:spPr>
          <a:xfrm>
            <a:off x="247650" y="5181979"/>
            <a:ext cx="5219700" cy="1590675"/>
          </a:xfrm>
          <a:prstGeom prst="rect">
            <a:avLst/>
          </a:prstGeom>
        </p:spPr>
      </p:pic>
    </p:spTree>
    <p:extLst>
      <p:ext uri="{BB962C8B-B14F-4D97-AF65-F5344CB8AC3E}">
        <p14:creationId xmlns:p14="http://schemas.microsoft.com/office/powerpoint/2010/main" val="2824256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36" name="Rectangle 70">
            <a:extLst>
              <a:ext uri="{FF2B5EF4-FFF2-40B4-BE49-F238E27FC236}">
                <a16:creationId xmlns:a16="http://schemas.microsoft.com/office/drawing/2014/main" id="{C2BE6C1C-C6D6-4F46-A400-2AEDDD36C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4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06694754-4001-4052-AE70-BC6938E73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29986129-F9A5-41E6-8D6A-591379BC5FE9}"/>
              </a:ext>
            </a:extLst>
          </p:cNvPr>
          <p:cNvSpPr>
            <a:spLocks noGrp="1"/>
          </p:cNvSpPr>
          <p:nvPr>
            <p:ph type="sldNum" sz="quarter" idx="12"/>
          </p:nvPr>
        </p:nvSpPr>
        <p:spPr>
          <a:xfrm>
            <a:off x="10710334" y="6388946"/>
            <a:ext cx="838199" cy="304801"/>
          </a:xfrm>
        </p:spPr>
        <p:txBody>
          <a:bodyPr anchor="t">
            <a:normAutofit/>
          </a:bodyPr>
          <a:lstStyle/>
          <a:p>
            <a:pPr algn="r">
              <a:spcAft>
                <a:spcPts val="600"/>
              </a:spcAft>
            </a:pPr>
            <a:fld id="{D57F1E4F-1CFF-5643-939E-217C01CDF565}" type="slidenum">
              <a:rPr lang="en-US" sz="1100">
                <a:solidFill>
                  <a:schemeClr val="tx1"/>
                </a:solidFill>
              </a:rPr>
              <a:pPr algn="r">
                <a:spcAft>
                  <a:spcPts val="600"/>
                </a:spcAft>
              </a:pPr>
              <a:t>16</a:t>
            </a:fld>
            <a:endParaRPr lang="en-US" sz="1100">
              <a:solidFill>
                <a:schemeClr val="tx1"/>
              </a:solidFill>
            </a:endParaRPr>
          </a:p>
        </p:txBody>
      </p:sp>
      <p:sp>
        <p:nvSpPr>
          <p:cNvPr id="3" name="Rectangle: Rounded Corners 2">
            <a:extLst>
              <a:ext uri="{FF2B5EF4-FFF2-40B4-BE49-F238E27FC236}">
                <a16:creationId xmlns:a16="http://schemas.microsoft.com/office/drawing/2014/main" id="{38B7FB7F-5E9C-4E57-9FE0-F414C89BD0CB}"/>
              </a:ext>
            </a:extLst>
          </p:cNvPr>
          <p:cNvSpPr/>
          <p:nvPr/>
        </p:nvSpPr>
        <p:spPr>
          <a:xfrm>
            <a:off x="742950" y="742950"/>
            <a:ext cx="3400425" cy="1485900"/>
          </a:xfrm>
          <a:prstGeom prst="roundRect">
            <a:avLst/>
          </a:prstGeom>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from Multiple Sources</a:t>
            </a:r>
          </a:p>
        </p:txBody>
      </p:sp>
      <p:sp>
        <p:nvSpPr>
          <p:cNvPr id="13" name="Rectangle: Rounded Corners 12">
            <a:extLst>
              <a:ext uri="{FF2B5EF4-FFF2-40B4-BE49-F238E27FC236}">
                <a16:creationId xmlns:a16="http://schemas.microsoft.com/office/drawing/2014/main" id="{10E6F6FC-741A-480A-B0FB-016996A2231A}"/>
              </a:ext>
            </a:extLst>
          </p:cNvPr>
          <p:cNvSpPr/>
          <p:nvPr/>
        </p:nvSpPr>
        <p:spPr>
          <a:xfrm>
            <a:off x="742948" y="2718435"/>
            <a:ext cx="3400425" cy="1485900"/>
          </a:xfrm>
          <a:prstGeom prst="roundRect">
            <a:avLst/>
          </a:prstGeom>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Candidate Model </a:t>
            </a:r>
          </a:p>
        </p:txBody>
      </p:sp>
      <p:sp>
        <p:nvSpPr>
          <p:cNvPr id="14" name="Rectangle: Rounded Corners 13">
            <a:extLst>
              <a:ext uri="{FF2B5EF4-FFF2-40B4-BE49-F238E27FC236}">
                <a16:creationId xmlns:a16="http://schemas.microsoft.com/office/drawing/2014/main" id="{74342CF2-37B2-48CB-B1C8-96C3DF14F23A}"/>
              </a:ext>
            </a:extLst>
          </p:cNvPr>
          <p:cNvSpPr/>
          <p:nvPr/>
        </p:nvSpPr>
        <p:spPr>
          <a:xfrm>
            <a:off x="742949" y="4712970"/>
            <a:ext cx="3400425" cy="1485900"/>
          </a:xfrm>
          <a:prstGeom prst="roundRect">
            <a:avLst/>
          </a:prstGeom>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Evaluation</a:t>
            </a:r>
          </a:p>
        </p:txBody>
      </p:sp>
      <p:cxnSp>
        <p:nvCxnSpPr>
          <p:cNvPr id="5" name="Straight Arrow Connector 4">
            <a:extLst>
              <a:ext uri="{FF2B5EF4-FFF2-40B4-BE49-F238E27FC236}">
                <a16:creationId xmlns:a16="http://schemas.microsoft.com/office/drawing/2014/main" id="{52EE302C-8E1E-4240-83DF-8E8CA644D04F}"/>
              </a:ext>
            </a:extLst>
          </p:cNvPr>
          <p:cNvCxnSpPr/>
          <p:nvPr/>
        </p:nvCxnSpPr>
        <p:spPr>
          <a:xfrm>
            <a:off x="2314575" y="2228850"/>
            <a:ext cx="0" cy="49911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8720E298-1BAF-485F-A0CE-FB377A144A0D}"/>
              </a:ext>
            </a:extLst>
          </p:cNvPr>
          <p:cNvCxnSpPr/>
          <p:nvPr/>
        </p:nvCxnSpPr>
        <p:spPr>
          <a:xfrm>
            <a:off x="2305050" y="4232910"/>
            <a:ext cx="0" cy="49911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428560BD-5521-4A7D-AD69-FEDB8CBEF657}"/>
              </a:ext>
            </a:extLst>
          </p:cNvPr>
          <p:cNvSpPr/>
          <p:nvPr/>
        </p:nvSpPr>
        <p:spPr>
          <a:xfrm>
            <a:off x="4848224" y="4732020"/>
            <a:ext cx="3400425" cy="1485900"/>
          </a:xfrm>
          <a:prstGeom prst="roundRect">
            <a:avLst/>
          </a:prstGeom>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Trading </a:t>
            </a:r>
            <a:r>
              <a:rPr lang="en-IN" dirty="0" err="1"/>
              <a:t>STratergy</a:t>
            </a:r>
            <a:endParaRPr lang="en-IN" dirty="0"/>
          </a:p>
        </p:txBody>
      </p:sp>
      <p:cxnSp>
        <p:nvCxnSpPr>
          <p:cNvPr id="21" name="Straight Arrow Connector 20">
            <a:extLst>
              <a:ext uri="{FF2B5EF4-FFF2-40B4-BE49-F238E27FC236}">
                <a16:creationId xmlns:a16="http://schemas.microsoft.com/office/drawing/2014/main" id="{B35A94BC-1FC6-4429-A9AA-7961F3C27DA1}"/>
              </a:ext>
            </a:extLst>
          </p:cNvPr>
          <p:cNvCxnSpPr>
            <a:cxnSpLocks/>
          </p:cNvCxnSpPr>
          <p:nvPr/>
        </p:nvCxnSpPr>
        <p:spPr>
          <a:xfrm>
            <a:off x="4162423" y="5455920"/>
            <a:ext cx="685801"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4E5160A-46F7-4606-99FE-FFC15B8B9801}"/>
              </a:ext>
            </a:extLst>
          </p:cNvPr>
          <p:cNvSpPr txBox="1"/>
          <p:nvPr/>
        </p:nvSpPr>
        <p:spPr>
          <a:xfrm>
            <a:off x="4620385" y="2228850"/>
            <a:ext cx="6633632" cy="1323439"/>
          </a:xfrm>
          <a:prstGeom prst="rect">
            <a:avLst/>
          </a:prstGeom>
          <a:noFill/>
        </p:spPr>
        <p:txBody>
          <a:bodyPr wrap="square" rtlCol="0">
            <a:spAutoFit/>
          </a:bodyPr>
          <a:lstStyle/>
          <a:p>
            <a:r>
              <a:rPr lang="en-IN" sz="8000" dirty="0">
                <a:solidFill>
                  <a:schemeClr val="accent3">
                    <a:lumMod val="40000"/>
                    <a:lumOff val="60000"/>
                  </a:schemeClr>
                </a:solidFill>
                <a:latin typeface="Agency FB" panose="020B0503020202020204" pitchFamily="34" charset="0"/>
                <a:cs typeface="Aharoni" panose="020B0604020202020204" pitchFamily="2" charset="-79"/>
              </a:rPr>
              <a:t>DESIGN WORKFLOW</a:t>
            </a:r>
          </a:p>
        </p:txBody>
      </p:sp>
    </p:spTree>
    <p:extLst>
      <p:ext uri="{BB962C8B-B14F-4D97-AF65-F5344CB8AC3E}">
        <p14:creationId xmlns:p14="http://schemas.microsoft.com/office/powerpoint/2010/main" val="2651414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AEAB50-83C4-49C3-8BFF-F4CF6E1F91C4}"/>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TextBox 4">
            <a:extLst>
              <a:ext uri="{FF2B5EF4-FFF2-40B4-BE49-F238E27FC236}">
                <a16:creationId xmlns:a16="http://schemas.microsoft.com/office/drawing/2014/main" id="{B1940941-3325-4D53-BFE2-C1E4B326BA6E}"/>
              </a:ext>
            </a:extLst>
          </p:cNvPr>
          <p:cNvSpPr txBox="1"/>
          <p:nvPr/>
        </p:nvSpPr>
        <p:spPr>
          <a:xfrm>
            <a:off x="61837" y="295729"/>
            <a:ext cx="10285865" cy="461665"/>
          </a:xfrm>
          <a:prstGeom prst="rect">
            <a:avLst/>
          </a:prstGeom>
          <a:noFill/>
        </p:spPr>
        <p:txBody>
          <a:bodyPr wrap="square" rtlCol="0">
            <a:spAutoFit/>
          </a:bodyPr>
          <a:lstStyle/>
          <a:p>
            <a:pPr algn="ctr"/>
            <a:r>
              <a:rPr lang="en-IN" sz="2400" b="1" dirty="0"/>
              <a:t>Multivariate Linear Regression</a:t>
            </a:r>
          </a:p>
        </p:txBody>
      </p:sp>
      <p:pic>
        <p:nvPicPr>
          <p:cNvPr id="2" name="Picture 1">
            <a:extLst>
              <a:ext uri="{FF2B5EF4-FFF2-40B4-BE49-F238E27FC236}">
                <a16:creationId xmlns:a16="http://schemas.microsoft.com/office/drawing/2014/main" id="{75CC0BE4-839C-498B-B95A-A96511756553}"/>
              </a:ext>
            </a:extLst>
          </p:cNvPr>
          <p:cNvPicPr>
            <a:picLocks noChangeAspect="1"/>
          </p:cNvPicPr>
          <p:nvPr/>
        </p:nvPicPr>
        <p:blipFill>
          <a:blip r:embed="rId2"/>
          <a:stretch>
            <a:fillRect/>
          </a:stretch>
        </p:blipFill>
        <p:spPr>
          <a:xfrm>
            <a:off x="775750" y="1316401"/>
            <a:ext cx="10101800" cy="1327409"/>
          </a:xfrm>
          <a:prstGeom prst="rect">
            <a:avLst/>
          </a:prstGeom>
        </p:spPr>
      </p:pic>
      <p:pic>
        <p:nvPicPr>
          <p:cNvPr id="3" name="Picture 2">
            <a:extLst>
              <a:ext uri="{FF2B5EF4-FFF2-40B4-BE49-F238E27FC236}">
                <a16:creationId xmlns:a16="http://schemas.microsoft.com/office/drawing/2014/main" id="{403BE2D1-31BC-4E98-AA2E-6E4C358C256F}"/>
              </a:ext>
            </a:extLst>
          </p:cNvPr>
          <p:cNvPicPr>
            <a:picLocks noChangeAspect="1"/>
          </p:cNvPicPr>
          <p:nvPr/>
        </p:nvPicPr>
        <p:blipFill>
          <a:blip r:embed="rId3"/>
          <a:stretch>
            <a:fillRect/>
          </a:stretch>
        </p:blipFill>
        <p:spPr>
          <a:xfrm>
            <a:off x="760230" y="2692687"/>
            <a:ext cx="10117320" cy="2808170"/>
          </a:xfrm>
          <a:prstGeom prst="rect">
            <a:avLst/>
          </a:prstGeom>
        </p:spPr>
      </p:pic>
      <p:sp>
        <p:nvSpPr>
          <p:cNvPr id="6" name="Rectangle 5">
            <a:extLst>
              <a:ext uri="{FF2B5EF4-FFF2-40B4-BE49-F238E27FC236}">
                <a16:creationId xmlns:a16="http://schemas.microsoft.com/office/drawing/2014/main" id="{687A92C1-45BF-4F95-BFA6-337B06D43B0C}"/>
              </a:ext>
            </a:extLst>
          </p:cNvPr>
          <p:cNvSpPr/>
          <p:nvPr/>
        </p:nvSpPr>
        <p:spPr>
          <a:xfrm>
            <a:off x="760230" y="849727"/>
            <a:ext cx="6150082" cy="369332"/>
          </a:xfrm>
          <a:prstGeom prst="rect">
            <a:avLst/>
          </a:prstGeom>
        </p:spPr>
        <p:txBody>
          <a:bodyPr wrap="none">
            <a:spAutoFit/>
          </a:bodyPr>
          <a:lstStyle/>
          <a:p>
            <a:r>
              <a:rPr lang="en-US" b="1" dirty="0">
                <a:solidFill>
                  <a:srgbClr val="FFFFFF"/>
                </a:solidFill>
                <a:latin typeface="Arial" panose="020B0604020202020204" pitchFamily="34" charset="0"/>
              </a:rPr>
              <a:t>Yt+1= </a:t>
            </a:r>
            <a:r>
              <a:rPr lang="en-US" b="1" dirty="0" err="1">
                <a:solidFill>
                  <a:srgbClr val="FFFFFF"/>
                </a:solidFill>
                <a:latin typeface="Arial" panose="020B0604020202020204" pitchFamily="34" charset="0"/>
              </a:rPr>
              <a:t>Yt</a:t>
            </a:r>
            <a:r>
              <a:rPr lang="en-US" b="1" dirty="0">
                <a:solidFill>
                  <a:srgbClr val="FFFFFF"/>
                </a:solidFill>
                <a:latin typeface="Arial" panose="020B0604020202020204" pitchFamily="34" charset="0"/>
              </a:rPr>
              <a:t> + [Open-Close]t + [High-Low]t +</a:t>
            </a:r>
            <a:r>
              <a:rPr lang="en-US" b="1" dirty="0" err="1">
                <a:solidFill>
                  <a:srgbClr val="FFFFFF"/>
                </a:solidFill>
                <a:latin typeface="Arial" panose="020B0604020202020204" pitchFamily="34" charset="0"/>
              </a:rPr>
              <a:t>log_volume</a:t>
            </a:r>
            <a:r>
              <a:rPr lang="en-US" b="1" dirty="0">
                <a:solidFill>
                  <a:srgbClr val="FFFFFF"/>
                </a:solidFill>
                <a:latin typeface="Arial" panose="020B0604020202020204" pitchFamily="34" charset="0"/>
              </a:rPr>
              <a:t>(t)</a:t>
            </a:r>
            <a:endParaRPr lang="en-IN" dirty="0"/>
          </a:p>
        </p:txBody>
      </p:sp>
      <p:pic>
        <p:nvPicPr>
          <p:cNvPr id="7" name="Picture 6">
            <a:extLst>
              <a:ext uri="{FF2B5EF4-FFF2-40B4-BE49-F238E27FC236}">
                <a16:creationId xmlns:a16="http://schemas.microsoft.com/office/drawing/2014/main" id="{6086415C-48CE-45E6-B2F7-F073DE6173B1}"/>
              </a:ext>
            </a:extLst>
          </p:cNvPr>
          <p:cNvPicPr>
            <a:picLocks noChangeAspect="1"/>
          </p:cNvPicPr>
          <p:nvPr/>
        </p:nvPicPr>
        <p:blipFill>
          <a:blip r:embed="rId4"/>
          <a:stretch>
            <a:fillRect/>
          </a:stretch>
        </p:blipFill>
        <p:spPr>
          <a:xfrm>
            <a:off x="775750" y="5576330"/>
            <a:ext cx="6134562" cy="1196415"/>
          </a:xfrm>
          <a:prstGeom prst="rect">
            <a:avLst/>
          </a:prstGeom>
        </p:spPr>
      </p:pic>
    </p:spTree>
    <p:extLst>
      <p:ext uri="{BB962C8B-B14F-4D97-AF65-F5344CB8AC3E}">
        <p14:creationId xmlns:p14="http://schemas.microsoft.com/office/powerpoint/2010/main" val="947099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AEAB50-83C4-49C3-8BFF-F4CF6E1F91C4}"/>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5" name="TextBox 4">
            <a:extLst>
              <a:ext uri="{FF2B5EF4-FFF2-40B4-BE49-F238E27FC236}">
                <a16:creationId xmlns:a16="http://schemas.microsoft.com/office/drawing/2014/main" id="{B1940941-3325-4D53-BFE2-C1E4B326BA6E}"/>
              </a:ext>
            </a:extLst>
          </p:cNvPr>
          <p:cNvSpPr txBox="1"/>
          <p:nvPr/>
        </p:nvSpPr>
        <p:spPr>
          <a:xfrm>
            <a:off x="186418" y="410255"/>
            <a:ext cx="10285865" cy="553998"/>
          </a:xfrm>
          <a:prstGeom prst="rect">
            <a:avLst/>
          </a:prstGeom>
          <a:noFill/>
        </p:spPr>
        <p:txBody>
          <a:bodyPr wrap="square" rtlCol="0">
            <a:spAutoFit/>
          </a:bodyPr>
          <a:lstStyle/>
          <a:p>
            <a:pPr algn="ctr"/>
            <a:r>
              <a:rPr lang="en-IN" sz="3000" b="1" dirty="0"/>
              <a:t>ARIMA</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73DBDAA-EC0E-4727-B6C2-FB594DB20EC2}"/>
                  </a:ext>
                </a:extLst>
              </p:cNvPr>
              <p:cNvSpPr txBox="1"/>
              <p:nvPr/>
            </p:nvSpPr>
            <p:spPr>
              <a:xfrm>
                <a:off x="874644" y="1282148"/>
                <a:ext cx="1059511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3 parameters: (</a:t>
                </a:r>
                <a:r>
                  <a:rPr lang="en-US" dirty="0" err="1"/>
                  <a:t>p,d,q</a:t>
                </a:r>
                <a:r>
                  <a:rPr lang="en-US" dirty="0"/>
                  <a:t>)</a:t>
                </a:r>
              </a:p>
              <a:p>
                <a:pPr marL="742950" lvl="1" indent="-285750">
                  <a:buFontTx/>
                  <a:buChar char="-"/>
                </a:pPr>
                <a:r>
                  <a:rPr lang="en-US" dirty="0"/>
                  <a:t>P = Number of lagged observations</a:t>
                </a:r>
              </a:p>
              <a:p>
                <a:pPr marL="742950" lvl="1" indent="-285750">
                  <a:buFontTx/>
                  <a:buChar char="-"/>
                </a:pPr>
                <a:r>
                  <a:rPr lang="en-US" dirty="0"/>
                  <a:t>D = The degree of differencing</a:t>
                </a:r>
              </a:p>
              <a:p>
                <a:pPr marL="742950" lvl="1" indent="-285750">
                  <a:buFontTx/>
                  <a:buChar char="-"/>
                </a:pPr>
                <a:r>
                  <a:rPr lang="en-US" dirty="0"/>
                  <a:t>Q = The size of the moving average window</a:t>
                </a:r>
              </a:p>
              <a:p>
                <a:endParaRPr lang="en-US" dirty="0"/>
              </a:p>
              <a:p>
                <a:pPr marL="285750" indent="-285750">
                  <a:buFont typeface="Arial" panose="020B0604020202020204" pitchFamily="34" charset="0"/>
                  <a:buChar char="•"/>
                </a:pPr>
                <a:r>
                  <a:rPr lang="en-US" dirty="0"/>
                  <a:t>Auto-Regressive timeseries model</a:t>
                </a: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m:oMathPara>
                </a14:m>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Moving-Average timeseries model</a:t>
                </a:r>
              </a:p>
              <a:p>
                <a:r>
                  <a:rPr lang="en-US" dirty="0"/>
                  <a:t>               </a:t>
                </a:r>
                <a14:m>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RMSE: 1.031</a:t>
                </a:r>
              </a:p>
              <a:p>
                <a:endParaRPr lang="en-US" dirty="0"/>
              </a:p>
              <a:p>
                <a:pPr lvl="1"/>
                <a:r>
                  <a:rPr lang="en-US" dirty="0"/>
                  <a:t>	</a:t>
                </a:r>
              </a:p>
              <a:p>
                <a:pPr lvl="1"/>
                <a:r>
                  <a:rPr lang="en-US" dirty="0"/>
                  <a:t>		</a:t>
                </a:r>
                <a:endParaRPr lang="en-US" b="0" dirty="0"/>
              </a:p>
              <a:p>
                <a:pPr lvl="1"/>
                <a:endParaRPr lang="en-US" b="0" dirty="0"/>
              </a:p>
              <a:p>
                <a:pPr lvl="1"/>
                <a:r>
                  <a:rPr lang="en-US" b="0" dirty="0"/>
                  <a:t>	</a:t>
                </a:r>
                <a:r>
                  <a:rPr lang="en-US" dirty="0"/>
                  <a:t>	</a:t>
                </a:r>
              </a:p>
              <a:p>
                <a:pPr lvl="1"/>
                <a:endParaRPr lang="en-US" b="0" dirty="0"/>
              </a:p>
            </p:txBody>
          </p:sp>
        </mc:Choice>
        <mc:Fallback xmlns="">
          <p:sp>
            <p:nvSpPr>
              <p:cNvPr id="2" name="TextBox 1">
                <a:extLst>
                  <a:ext uri="{FF2B5EF4-FFF2-40B4-BE49-F238E27FC236}">
                    <a16:creationId xmlns:a16="http://schemas.microsoft.com/office/drawing/2014/main" id="{273DBDAA-EC0E-4727-B6C2-FB594DB20EC2}"/>
                  </a:ext>
                </a:extLst>
              </p:cNvPr>
              <p:cNvSpPr txBox="1">
                <a:spLocks noRot="1" noChangeAspect="1" noMove="1" noResize="1" noEditPoints="1" noAdjustHandles="1" noChangeArrowheads="1" noChangeShapeType="1" noTextEdit="1"/>
              </p:cNvSpPr>
              <p:nvPr/>
            </p:nvSpPr>
            <p:spPr>
              <a:xfrm>
                <a:off x="874644" y="1282148"/>
                <a:ext cx="10595113" cy="5078313"/>
              </a:xfrm>
              <a:prstGeom prst="rect">
                <a:avLst/>
              </a:prstGeom>
              <a:blipFill>
                <a:blip r:embed="rId2"/>
                <a:stretch>
                  <a:fillRect l="-345" t="-600"/>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35750035-6AF7-4A3E-A1E5-11ABB947F975}"/>
              </a:ext>
            </a:extLst>
          </p:cNvPr>
          <p:cNvPicPr>
            <a:picLocks noChangeAspect="1"/>
          </p:cNvPicPr>
          <p:nvPr/>
        </p:nvPicPr>
        <p:blipFill>
          <a:blip r:embed="rId3"/>
          <a:stretch>
            <a:fillRect/>
          </a:stretch>
        </p:blipFill>
        <p:spPr>
          <a:xfrm>
            <a:off x="1133060" y="4949688"/>
            <a:ext cx="5402645" cy="1093303"/>
          </a:xfrm>
          <a:prstGeom prst="rect">
            <a:avLst/>
          </a:prstGeom>
        </p:spPr>
      </p:pic>
      <p:graphicFrame>
        <p:nvGraphicFramePr>
          <p:cNvPr id="7" name="Diagram 6">
            <a:extLst>
              <a:ext uri="{FF2B5EF4-FFF2-40B4-BE49-F238E27FC236}">
                <a16:creationId xmlns:a16="http://schemas.microsoft.com/office/drawing/2014/main" id="{81AEFF87-D809-49F8-A109-C85A2859EF7C}"/>
              </a:ext>
            </a:extLst>
          </p:cNvPr>
          <p:cNvGraphicFramePr/>
          <p:nvPr/>
        </p:nvGraphicFramePr>
        <p:xfrm>
          <a:off x="7082972" y="1495837"/>
          <a:ext cx="4477657" cy="48774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3146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959F59E-86AC-4677-BFB0-9CD55AB1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97ED08E-7CE7-4539-8E16-6A356378B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7324526"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ell phone&#10;&#10;Description automatically generated">
            <a:extLst>
              <a:ext uri="{FF2B5EF4-FFF2-40B4-BE49-F238E27FC236}">
                <a16:creationId xmlns:a16="http://schemas.microsoft.com/office/drawing/2014/main" id="{8D8BCABE-EC06-4D6A-9849-895F84E6BEA7}"/>
              </a:ext>
            </a:extLst>
          </p:cNvPr>
          <p:cNvPicPr>
            <a:picLocks noChangeAspect="1"/>
          </p:cNvPicPr>
          <p:nvPr/>
        </p:nvPicPr>
        <p:blipFill>
          <a:blip r:embed="rId2"/>
          <a:stretch>
            <a:fillRect/>
          </a:stretch>
        </p:blipFill>
        <p:spPr>
          <a:xfrm>
            <a:off x="641179" y="1362430"/>
            <a:ext cx="6999492" cy="4147199"/>
          </a:xfrm>
          <a:prstGeom prst="rect">
            <a:avLst/>
          </a:prstGeom>
        </p:spPr>
      </p:pic>
      <p:sp>
        <p:nvSpPr>
          <p:cNvPr id="21" name="Rectangle 20">
            <a:extLst>
              <a:ext uri="{FF2B5EF4-FFF2-40B4-BE49-F238E27FC236}">
                <a16:creationId xmlns:a16="http://schemas.microsoft.com/office/drawing/2014/main" id="{39F96DC1-4B54-4B36-B945-425E4C04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9003" y="487090"/>
            <a:ext cx="3745983" cy="1856232"/>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map&#10;&#10;Description automatically generated">
            <a:extLst>
              <a:ext uri="{FF2B5EF4-FFF2-40B4-BE49-F238E27FC236}">
                <a16:creationId xmlns:a16="http://schemas.microsoft.com/office/drawing/2014/main" id="{6C41DF86-E113-442D-B4F7-874C192B4577}"/>
              </a:ext>
            </a:extLst>
          </p:cNvPr>
          <p:cNvPicPr>
            <a:picLocks noChangeAspect="1"/>
          </p:cNvPicPr>
          <p:nvPr/>
        </p:nvPicPr>
        <p:blipFill>
          <a:blip r:embed="rId3"/>
          <a:stretch>
            <a:fillRect/>
          </a:stretch>
        </p:blipFill>
        <p:spPr>
          <a:xfrm>
            <a:off x="8185640" y="565278"/>
            <a:ext cx="2893369" cy="1699855"/>
          </a:xfrm>
          <a:prstGeom prst="rect">
            <a:avLst/>
          </a:prstGeom>
        </p:spPr>
      </p:pic>
      <p:sp>
        <p:nvSpPr>
          <p:cNvPr id="23" name="Rectangle 22">
            <a:extLst>
              <a:ext uri="{FF2B5EF4-FFF2-40B4-BE49-F238E27FC236}">
                <a16:creationId xmlns:a16="http://schemas.microsoft.com/office/drawing/2014/main" id="{A4F450A1-0760-4C39-82E4-515AA4FC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9003" y="2511639"/>
            <a:ext cx="3745983" cy="1856232"/>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147CF302-A802-4322-A15F-0240C4EA94BA}"/>
              </a:ext>
            </a:extLst>
          </p:cNvPr>
          <p:cNvPicPr>
            <a:picLocks noChangeAspect="1"/>
          </p:cNvPicPr>
          <p:nvPr/>
        </p:nvPicPr>
        <p:blipFill>
          <a:blip r:embed="rId4"/>
          <a:stretch>
            <a:fillRect/>
          </a:stretch>
        </p:blipFill>
        <p:spPr>
          <a:xfrm>
            <a:off x="8129872" y="2874117"/>
            <a:ext cx="3420946" cy="1128912"/>
          </a:xfrm>
          <a:prstGeom prst="rect">
            <a:avLst/>
          </a:prstGeom>
        </p:spPr>
      </p:pic>
      <p:sp>
        <p:nvSpPr>
          <p:cNvPr id="25" name="Rectangle 24">
            <a:extLst>
              <a:ext uri="{FF2B5EF4-FFF2-40B4-BE49-F238E27FC236}">
                <a16:creationId xmlns:a16="http://schemas.microsoft.com/office/drawing/2014/main" id="{0185CD32-2E94-4663-81AE-CC54E44AC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9003" y="4528738"/>
            <a:ext cx="3745983" cy="1856232"/>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A7620ADD-9C23-4DEC-9139-DA855C2D1990}"/>
              </a:ext>
            </a:extLst>
          </p:cNvPr>
          <p:cNvPicPr>
            <a:picLocks noChangeAspect="1"/>
          </p:cNvPicPr>
          <p:nvPr/>
        </p:nvPicPr>
        <p:blipFill>
          <a:blip r:embed="rId5"/>
          <a:stretch>
            <a:fillRect/>
          </a:stretch>
        </p:blipFill>
        <p:spPr>
          <a:xfrm>
            <a:off x="8129872" y="4903868"/>
            <a:ext cx="3420946" cy="1103255"/>
          </a:xfrm>
          <a:prstGeom prst="rect">
            <a:avLst/>
          </a:prstGeom>
        </p:spPr>
      </p:pic>
      <p:sp>
        <p:nvSpPr>
          <p:cNvPr id="4" name="Slide Number Placeholder 3">
            <a:extLst>
              <a:ext uri="{FF2B5EF4-FFF2-40B4-BE49-F238E27FC236}">
                <a16:creationId xmlns:a16="http://schemas.microsoft.com/office/drawing/2014/main" id="{167994E3-4A24-429E-BFB7-BE8F324D5D2B}"/>
              </a:ext>
            </a:extLst>
          </p:cNvPr>
          <p:cNvSpPr>
            <a:spLocks noGrp="1"/>
          </p:cNvSpPr>
          <p:nvPr>
            <p:ph type="sldNum" sz="quarter" idx="12"/>
          </p:nvPr>
        </p:nvSpPr>
        <p:spPr>
          <a:xfrm>
            <a:off x="11079009" y="6435478"/>
            <a:ext cx="635977" cy="365125"/>
          </a:xfrm>
        </p:spPr>
        <p:txBody>
          <a:bodyPr vert="horz" lIns="91440" tIns="45720" rIns="91440" bIns="45720" rtlCol="0" anchor="ctr">
            <a:normAutofit/>
          </a:bodyPr>
          <a:lstStyle/>
          <a:p>
            <a:pPr algn="r" defTabSz="914400">
              <a:spcAft>
                <a:spcPts val="600"/>
              </a:spcAft>
            </a:pPr>
            <a:fld id="{D57F1E4F-1CFF-5643-939E-217C01CDF565}" type="slidenum">
              <a:rPr lang="en-US" sz="1200"/>
              <a:pPr algn="r" defTabSz="914400">
                <a:spcAft>
                  <a:spcPts val="600"/>
                </a:spcAft>
              </a:pPr>
              <a:t>19</a:t>
            </a:fld>
            <a:endParaRPr lang="en-US" sz="1200"/>
          </a:p>
        </p:txBody>
      </p:sp>
    </p:spTree>
    <p:extLst>
      <p:ext uri="{BB962C8B-B14F-4D97-AF65-F5344CB8AC3E}">
        <p14:creationId xmlns:p14="http://schemas.microsoft.com/office/powerpoint/2010/main" val="13957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1E8263-27C1-4FEB-9766-1AD7BD79BC1D}"/>
              </a:ext>
            </a:extLst>
          </p:cNvPr>
          <p:cNvSpPr/>
          <p:nvPr/>
        </p:nvSpPr>
        <p:spPr>
          <a:xfrm>
            <a:off x="1723800" y="2262485"/>
            <a:ext cx="8877751" cy="1569660"/>
          </a:xfrm>
          <a:prstGeom prst="rect">
            <a:avLst/>
          </a:prstGeom>
          <a:noFill/>
        </p:spPr>
        <p:txBody>
          <a:bodyPr wrap="none" lIns="91440" tIns="45720" rIns="91440" bIns="45720">
            <a:spAutoFit/>
          </a:bodyPr>
          <a:lstStyle/>
          <a:p>
            <a:pPr algn="ctr"/>
            <a:r>
              <a:rPr lang="en-US" sz="9600" b="1" cap="none" spc="0"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t>BACKGROUND</a:t>
            </a:r>
          </a:p>
        </p:txBody>
      </p:sp>
      <p:sp>
        <p:nvSpPr>
          <p:cNvPr id="2" name="Slide Number Placeholder 1">
            <a:extLst>
              <a:ext uri="{FF2B5EF4-FFF2-40B4-BE49-F238E27FC236}">
                <a16:creationId xmlns:a16="http://schemas.microsoft.com/office/drawing/2014/main" id="{CA0EF38B-DB20-4F51-9579-7996827977C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07852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AEAB50-83C4-49C3-8BFF-F4CF6E1F91C4}"/>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5" name="TextBox 4">
            <a:extLst>
              <a:ext uri="{FF2B5EF4-FFF2-40B4-BE49-F238E27FC236}">
                <a16:creationId xmlns:a16="http://schemas.microsoft.com/office/drawing/2014/main" id="{B1940941-3325-4D53-BFE2-C1E4B326BA6E}"/>
              </a:ext>
            </a:extLst>
          </p:cNvPr>
          <p:cNvSpPr txBox="1"/>
          <p:nvPr/>
        </p:nvSpPr>
        <p:spPr>
          <a:xfrm>
            <a:off x="66675" y="295729"/>
            <a:ext cx="10285865" cy="553998"/>
          </a:xfrm>
          <a:prstGeom prst="rect">
            <a:avLst/>
          </a:prstGeom>
          <a:noFill/>
        </p:spPr>
        <p:txBody>
          <a:bodyPr wrap="square" rtlCol="0">
            <a:spAutoFit/>
          </a:bodyPr>
          <a:lstStyle/>
          <a:p>
            <a:pPr algn="ctr"/>
            <a:r>
              <a:rPr lang="en-IN" sz="3000" dirty="0"/>
              <a:t>Kaman Filter</a:t>
            </a:r>
          </a:p>
        </p:txBody>
      </p:sp>
    </p:spTree>
    <p:extLst>
      <p:ext uri="{BB962C8B-B14F-4D97-AF65-F5344CB8AC3E}">
        <p14:creationId xmlns:p14="http://schemas.microsoft.com/office/powerpoint/2010/main" val="2151253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AEAB50-83C4-49C3-8BFF-F4CF6E1F91C4}"/>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5" name="TextBox 4">
            <a:extLst>
              <a:ext uri="{FF2B5EF4-FFF2-40B4-BE49-F238E27FC236}">
                <a16:creationId xmlns:a16="http://schemas.microsoft.com/office/drawing/2014/main" id="{B1940941-3325-4D53-BFE2-C1E4B326BA6E}"/>
              </a:ext>
            </a:extLst>
          </p:cNvPr>
          <p:cNvSpPr txBox="1"/>
          <p:nvPr/>
        </p:nvSpPr>
        <p:spPr>
          <a:xfrm>
            <a:off x="66675" y="295729"/>
            <a:ext cx="10285865" cy="553998"/>
          </a:xfrm>
          <a:prstGeom prst="rect">
            <a:avLst/>
          </a:prstGeom>
          <a:noFill/>
        </p:spPr>
        <p:txBody>
          <a:bodyPr wrap="square" rtlCol="0">
            <a:spAutoFit/>
          </a:bodyPr>
          <a:lstStyle/>
          <a:p>
            <a:pPr algn="ctr"/>
            <a:r>
              <a:rPr lang="en-IN" sz="3000" dirty="0" err="1"/>
              <a:t>Fama</a:t>
            </a:r>
            <a:r>
              <a:rPr lang="en-IN" sz="3000" dirty="0"/>
              <a:t> French</a:t>
            </a:r>
          </a:p>
        </p:txBody>
      </p:sp>
    </p:spTree>
    <p:extLst>
      <p:ext uri="{BB962C8B-B14F-4D97-AF65-F5344CB8AC3E}">
        <p14:creationId xmlns:p14="http://schemas.microsoft.com/office/powerpoint/2010/main" val="3411703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B1940941-3325-4D53-BFE2-C1E4B326BA6E}"/>
              </a:ext>
            </a:extLst>
          </p:cNvPr>
          <p:cNvSpPr txBox="1"/>
          <p:nvPr/>
        </p:nvSpPr>
        <p:spPr>
          <a:xfrm>
            <a:off x="646112" y="452717"/>
            <a:ext cx="3106369" cy="5771103"/>
          </a:xfrm>
          <a:prstGeom prst="rect">
            <a:avLst/>
          </a:prstGeom>
        </p:spPr>
        <p:txBody>
          <a:bodyPr vert="horz" lIns="91440" tIns="45720" rIns="91440" bIns="45720" rtlCol="0" anchor="ctr">
            <a:normAutofit/>
          </a:bodyPr>
          <a:lstStyle/>
          <a:p>
            <a:pPr>
              <a:spcBef>
                <a:spcPct val="0"/>
              </a:spcBef>
              <a:spcAft>
                <a:spcPts val="600"/>
              </a:spcAft>
            </a:pPr>
            <a:r>
              <a:rPr lang="en-US" sz="4200">
                <a:solidFill>
                  <a:schemeClr val="tx2"/>
                </a:solidFill>
                <a:latin typeface="+mj-lt"/>
                <a:ea typeface="+mj-ea"/>
                <a:cs typeface="+mj-cs"/>
              </a:rPr>
              <a:t>Model Selection</a:t>
            </a:r>
          </a:p>
        </p:txBody>
      </p:sp>
      <p:sp>
        <p:nvSpPr>
          <p:cNvPr id="24" name="Freeform: Shape 23">
            <a:extLst>
              <a:ext uri="{FF2B5EF4-FFF2-40B4-BE49-F238E27FC236}">
                <a16:creationId xmlns:a16="http://schemas.microsoft.com/office/drawing/2014/main" id="{72C8294B-5A5C-4D2B-B536-215D70DE8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6" name="Freeform 26">
            <a:extLst>
              <a:ext uri="{FF2B5EF4-FFF2-40B4-BE49-F238E27FC236}">
                <a16:creationId xmlns:a16="http://schemas.microsoft.com/office/drawing/2014/main" id="{0A3E1A52-A5C3-4C7C-B4AB-FB229C4E4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8" name="Rectangle 27">
            <a:extLst>
              <a:ext uri="{FF2B5EF4-FFF2-40B4-BE49-F238E27FC236}">
                <a16:creationId xmlns:a16="http://schemas.microsoft.com/office/drawing/2014/main" id="{F2519C92-0806-4842-AA3E-15DFABD7F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5FAEAB50-83C4-49C3-8BFF-F4CF6E1F91C4}"/>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D57F1E4F-1CFF-5643-939E-217C01CDF565}" type="slidenum">
              <a:rPr lang="en-US" smtClean="0"/>
              <a:pPr defTabSz="914400">
                <a:spcAft>
                  <a:spcPts val="600"/>
                </a:spcAft>
              </a:pPr>
              <a:t>22</a:t>
            </a:fld>
            <a:endParaRPr lang="en-US"/>
          </a:p>
        </p:txBody>
      </p:sp>
      <p:sp>
        <p:nvSpPr>
          <p:cNvPr id="3" name="TextBox 2">
            <a:extLst>
              <a:ext uri="{FF2B5EF4-FFF2-40B4-BE49-F238E27FC236}">
                <a16:creationId xmlns:a16="http://schemas.microsoft.com/office/drawing/2014/main" id="{20A84EAF-EEFF-4660-AFA8-A7E12069BAC9}"/>
              </a:ext>
            </a:extLst>
          </p:cNvPr>
          <p:cNvSpPr txBox="1"/>
          <p:nvPr/>
        </p:nvSpPr>
        <p:spPr>
          <a:xfrm>
            <a:off x="4631880" y="1191804"/>
            <a:ext cx="7036298" cy="3572038"/>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pPr>
            <a:r>
              <a:rPr lang="en-US" sz="1400" b="1" dirty="0">
                <a:solidFill>
                  <a:schemeClr val="bg1"/>
                </a:solidFill>
                <a:ea typeface="+mj-ea"/>
                <a:cs typeface="+mj-cs"/>
              </a:rPr>
              <a:t>Model selection </a:t>
            </a:r>
            <a:r>
              <a:rPr lang="en-US" sz="1400" dirty="0">
                <a:solidFill>
                  <a:schemeClr val="bg1"/>
                </a:solidFill>
                <a:ea typeface="+mj-ea"/>
                <a:cs typeface="+mj-cs"/>
              </a:rPr>
              <a:t>is</a:t>
            </a:r>
            <a:r>
              <a:rPr lang="en-US" sz="1400" b="1" dirty="0">
                <a:solidFill>
                  <a:schemeClr val="bg1"/>
                </a:solidFill>
                <a:ea typeface="+mj-ea"/>
                <a:cs typeface="+mj-cs"/>
              </a:rPr>
              <a:t> </a:t>
            </a:r>
            <a:r>
              <a:rPr lang="en-US" sz="1400" dirty="0">
                <a:solidFill>
                  <a:schemeClr val="bg1"/>
                </a:solidFill>
                <a:ea typeface="+mj-ea"/>
                <a:cs typeface="+mj-cs"/>
              </a:rPr>
              <a:t>the task of selecting a statistical model from a set of candidate models</a:t>
            </a:r>
          </a:p>
          <a:p>
            <a:pPr>
              <a:lnSpc>
                <a:spcPct val="90000"/>
              </a:lnSpc>
              <a:spcBef>
                <a:spcPts val="1000"/>
              </a:spcBef>
              <a:buClr>
                <a:schemeClr val="bg2">
                  <a:lumMod val="40000"/>
                  <a:lumOff val="60000"/>
                </a:schemeClr>
              </a:buClr>
              <a:buSzPct val="80000"/>
              <a:buFont typeface="Wingdings 3" charset="2"/>
              <a:buChar char=""/>
            </a:pPr>
            <a:endParaRPr lang="en-US" sz="1400" dirty="0">
              <a:solidFill>
                <a:schemeClr val="bg1"/>
              </a:solidFill>
              <a:ea typeface="+mj-ea"/>
              <a:cs typeface="+mj-cs"/>
            </a:endParaRPr>
          </a:p>
          <a:p>
            <a:pPr>
              <a:lnSpc>
                <a:spcPct val="90000"/>
              </a:lnSpc>
              <a:spcBef>
                <a:spcPts val="1000"/>
              </a:spcBef>
              <a:buClr>
                <a:schemeClr val="bg2">
                  <a:lumMod val="40000"/>
                  <a:lumOff val="60000"/>
                </a:schemeClr>
              </a:buClr>
              <a:buSzPct val="80000"/>
            </a:pPr>
            <a:r>
              <a:rPr lang="en-US" sz="1400" dirty="0">
                <a:solidFill>
                  <a:schemeClr val="bg1"/>
                </a:solidFill>
                <a:ea typeface="+mj-ea"/>
                <a:cs typeface="+mj-cs"/>
              </a:rPr>
              <a:t>There are 6 Candidate Model shortlisted. </a:t>
            </a:r>
          </a:p>
          <a:p>
            <a:pPr>
              <a:lnSpc>
                <a:spcPct val="90000"/>
              </a:lnSpc>
              <a:spcBef>
                <a:spcPts val="1000"/>
              </a:spcBef>
              <a:buClr>
                <a:schemeClr val="bg2">
                  <a:lumMod val="40000"/>
                  <a:lumOff val="60000"/>
                </a:schemeClr>
              </a:buClr>
              <a:buSzPct val="80000"/>
              <a:buFont typeface="Wingdings 3" charset="2"/>
              <a:buChar char=""/>
            </a:pPr>
            <a:endParaRPr lang="en-US" sz="1400" dirty="0">
              <a:solidFill>
                <a:schemeClr val="bg1"/>
              </a:solidFill>
              <a:ea typeface="+mj-ea"/>
              <a:cs typeface="+mj-cs"/>
            </a:endParaRPr>
          </a:p>
          <a:p>
            <a:pPr>
              <a:lnSpc>
                <a:spcPct val="90000"/>
              </a:lnSpc>
              <a:spcBef>
                <a:spcPts val="1000"/>
              </a:spcBef>
              <a:buClr>
                <a:schemeClr val="bg2">
                  <a:lumMod val="40000"/>
                  <a:lumOff val="60000"/>
                </a:schemeClr>
              </a:buClr>
              <a:buSzPct val="80000"/>
            </a:pPr>
            <a:r>
              <a:rPr lang="en-US" sz="1400" b="1" dirty="0">
                <a:solidFill>
                  <a:schemeClr val="bg1"/>
                </a:solidFill>
                <a:ea typeface="+mj-ea"/>
                <a:cs typeface="+mj-cs"/>
              </a:rPr>
              <a:t>Approach 1:</a:t>
            </a:r>
          </a:p>
          <a:p>
            <a:pPr marL="285750" indent="-285750">
              <a:lnSpc>
                <a:spcPct val="90000"/>
              </a:lnSpc>
              <a:spcBef>
                <a:spcPts val="1000"/>
              </a:spcBef>
              <a:buClr>
                <a:schemeClr val="bg2">
                  <a:lumMod val="40000"/>
                  <a:lumOff val="60000"/>
                </a:schemeClr>
              </a:buClr>
              <a:buSzPct val="80000"/>
              <a:buFont typeface="Wingdings 3" charset="2"/>
              <a:buChar char=""/>
            </a:pPr>
            <a:r>
              <a:rPr lang="en-US" sz="1400" dirty="0">
                <a:solidFill>
                  <a:schemeClr val="bg1"/>
                </a:solidFill>
                <a:ea typeface="+mj-ea"/>
                <a:cs typeface="+mj-cs"/>
              </a:rPr>
              <a:t>Calculate the difference between all the candidate model prediction and the original ‘Open tomorrow’ </a:t>
            </a:r>
          </a:p>
          <a:p>
            <a:pPr marL="285750" indent="-285750">
              <a:lnSpc>
                <a:spcPct val="90000"/>
              </a:lnSpc>
              <a:spcBef>
                <a:spcPts val="1000"/>
              </a:spcBef>
              <a:buClr>
                <a:schemeClr val="bg2">
                  <a:lumMod val="40000"/>
                  <a:lumOff val="60000"/>
                </a:schemeClr>
              </a:buClr>
              <a:buSzPct val="80000"/>
              <a:buFont typeface="Wingdings 3" charset="2"/>
              <a:buChar char=""/>
            </a:pPr>
            <a:r>
              <a:rPr lang="en-US" sz="1400" dirty="0">
                <a:solidFill>
                  <a:schemeClr val="bg1"/>
                </a:solidFill>
                <a:ea typeface="+mj-ea"/>
                <a:cs typeface="+mj-cs"/>
              </a:rPr>
              <a:t>List out the model with the least difference</a:t>
            </a:r>
          </a:p>
          <a:p>
            <a:pPr marL="285750" indent="-285750">
              <a:lnSpc>
                <a:spcPct val="90000"/>
              </a:lnSpc>
              <a:spcBef>
                <a:spcPts val="1000"/>
              </a:spcBef>
              <a:buClr>
                <a:schemeClr val="bg2">
                  <a:lumMod val="40000"/>
                  <a:lumOff val="60000"/>
                </a:schemeClr>
              </a:buClr>
              <a:buSzPct val="80000"/>
              <a:buFont typeface="Wingdings 3" charset="2"/>
              <a:buChar char=""/>
            </a:pPr>
            <a:r>
              <a:rPr lang="en-US" sz="1400" dirty="0">
                <a:solidFill>
                  <a:schemeClr val="bg1"/>
                </a:solidFill>
                <a:ea typeface="+mj-ea"/>
                <a:cs typeface="+mj-cs"/>
              </a:rPr>
              <a:t>Choose two models with the best prediction and take the average</a:t>
            </a:r>
          </a:p>
          <a:p>
            <a:pPr marL="285750" indent="-285750">
              <a:lnSpc>
                <a:spcPct val="90000"/>
              </a:lnSpc>
              <a:spcBef>
                <a:spcPts val="1000"/>
              </a:spcBef>
              <a:buClr>
                <a:schemeClr val="bg2">
                  <a:lumMod val="40000"/>
                  <a:lumOff val="60000"/>
                </a:schemeClr>
              </a:buClr>
              <a:buSzPct val="80000"/>
              <a:buFont typeface="Wingdings 3" charset="2"/>
              <a:buChar char=""/>
            </a:pPr>
            <a:endParaRPr lang="en-US" sz="1100" dirty="0">
              <a:solidFill>
                <a:schemeClr val="bg1"/>
              </a:solidFill>
              <a:latin typeface="+mj-lt"/>
              <a:ea typeface="+mj-ea"/>
              <a:cs typeface="+mj-cs"/>
            </a:endParaRPr>
          </a:p>
        </p:txBody>
      </p:sp>
      <p:pic>
        <p:nvPicPr>
          <p:cNvPr id="29" name="Picture 28">
            <a:extLst>
              <a:ext uri="{FF2B5EF4-FFF2-40B4-BE49-F238E27FC236}">
                <a16:creationId xmlns:a16="http://schemas.microsoft.com/office/drawing/2014/main" id="{503EB1F1-0C75-434A-8CA8-5B1B7EE77794}"/>
              </a:ext>
            </a:extLst>
          </p:cNvPr>
          <p:cNvPicPr>
            <a:picLocks noChangeAspect="1"/>
          </p:cNvPicPr>
          <p:nvPr/>
        </p:nvPicPr>
        <p:blipFill>
          <a:blip r:embed="rId7"/>
          <a:stretch>
            <a:fillRect/>
          </a:stretch>
        </p:blipFill>
        <p:spPr>
          <a:xfrm>
            <a:off x="4398593" y="4628854"/>
            <a:ext cx="7680725" cy="1747365"/>
          </a:xfrm>
          <a:prstGeom prst="rect">
            <a:avLst/>
          </a:prstGeom>
          <a:effectLst/>
        </p:spPr>
      </p:pic>
    </p:spTree>
    <p:extLst>
      <p:ext uri="{BB962C8B-B14F-4D97-AF65-F5344CB8AC3E}">
        <p14:creationId xmlns:p14="http://schemas.microsoft.com/office/powerpoint/2010/main" val="3351132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66A314-A22A-463B-889A-0F917E63376E}"/>
              </a:ext>
            </a:extLst>
          </p:cNvPr>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5" name="Picture 4">
            <a:extLst>
              <a:ext uri="{FF2B5EF4-FFF2-40B4-BE49-F238E27FC236}">
                <a16:creationId xmlns:a16="http://schemas.microsoft.com/office/drawing/2014/main" id="{5102B90D-391C-49CD-8CB5-18B9C1BF7F86}"/>
              </a:ext>
            </a:extLst>
          </p:cNvPr>
          <p:cNvPicPr>
            <a:picLocks noChangeAspect="1"/>
          </p:cNvPicPr>
          <p:nvPr/>
        </p:nvPicPr>
        <p:blipFill>
          <a:blip r:embed="rId2"/>
          <a:stretch>
            <a:fillRect/>
          </a:stretch>
        </p:blipFill>
        <p:spPr>
          <a:xfrm>
            <a:off x="302384" y="1793694"/>
            <a:ext cx="11823234" cy="3265986"/>
          </a:xfrm>
          <a:prstGeom prst="rect">
            <a:avLst/>
          </a:prstGeom>
        </p:spPr>
      </p:pic>
    </p:spTree>
    <p:extLst>
      <p:ext uri="{BB962C8B-B14F-4D97-AF65-F5344CB8AC3E}">
        <p14:creationId xmlns:p14="http://schemas.microsoft.com/office/powerpoint/2010/main" val="2744146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66A314-A22A-463B-889A-0F917E63376E}"/>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6" name="TextBox 5">
            <a:extLst>
              <a:ext uri="{FF2B5EF4-FFF2-40B4-BE49-F238E27FC236}">
                <a16:creationId xmlns:a16="http://schemas.microsoft.com/office/drawing/2014/main" id="{ECE715D8-4E8E-4B46-9C2B-C6DD887A0FFA}"/>
              </a:ext>
            </a:extLst>
          </p:cNvPr>
          <p:cNvSpPr txBox="1"/>
          <p:nvPr/>
        </p:nvSpPr>
        <p:spPr>
          <a:xfrm>
            <a:off x="476440" y="559558"/>
            <a:ext cx="7036298" cy="3572038"/>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pPr>
            <a:r>
              <a:rPr lang="en-US" sz="1400" b="1" dirty="0">
                <a:ea typeface="+mj-ea"/>
                <a:cs typeface="+mj-cs"/>
              </a:rPr>
              <a:t>Approach 2:</a:t>
            </a:r>
          </a:p>
          <a:p>
            <a:pPr>
              <a:lnSpc>
                <a:spcPct val="90000"/>
              </a:lnSpc>
              <a:spcBef>
                <a:spcPts val="1000"/>
              </a:spcBef>
              <a:buClr>
                <a:schemeClr val="bg2">
                  <a:lumMod val="40000"/>
                  <a:lumOff val="60000"/>
                </a:schemeClr>
              </a:buClr>
              <a:buSzPct val="80000"/>
            </a:pPr>
            <a:endParaRPr lang="en-US" sz="1400" b="1" dirty="0">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r>
              <a:rPr lang="en-US" sz="1400" dirty="0">
                <a:ea typeface="+mj-ea"/>
                <a:cs typeface="+mj-cs"/>
              </a:rPr>
              <a:t>Calculate the expected return and volatility of the model</a:t>
            </a:r>
          </a:p>
          <a:p>
            <a:pPr marL="285750" indent="-285750">
              <a:lnSpc>
                <a:spcPct val="90000"/>
              </a:lnSpc>
              <a:spcBef>
                <a:spcPts val="1000"/>
              </a:spcBef>
              <a:buClr>
                <a:schemeClr val="bg2">
                  <a:lumMod val="40000"/>
                  <a:lumOff val="60000"/>
                </a:schemeClr>
              </a:buClr>
              <a:buSzPct val="80000"/>
              <a:buFont typeface="Wingdings 3" charset="2"/>
              <a:buChar char=""/>
            </a:pPr>
            <a:r>
              <a:rPr lang="en-US" sz="1400" dirty="0">
                <a:ea typeface="+mj-ea"/>
                <a:cs typeface="+mj-cs"/>
              </a:rPr>
              <a:t>Based on the t-test statistics on the generated data</a:t>
            </a:r>
          </a:p>
          <a:p>
            <a:pPr marL="285750" indent="-285750">
              <a:lnSpc>
                <a:spcPct val="90000"/>
              </a:lnSpc>
              <a:spcBef>
                <a:spcPts val="1000"/>
              </a:spcBef>
              <a:buClr>
                <a:schemeClr val="bg2">
                  <a:lumMod val="40000"/>
                  <a:lumOff val="60000"/>
                </a:schemeClr>
              </a:buClr>
              <a:buSzPct val="80000"/>
              <a:buFont typeface="Wingdings 3" charset="2"/>
              <a:buChar char=""/>
            </a:pPr>
            <a:r>
              <a:rPr lang="en-US" sz="1400" dirty="0">
                <a:ea typeface="+mj-ea"/>
                <a:cs typeface="+mj-cs"/>
              </a:rPr>
              <a:t>Select the best model based on p-value</a:t>
            </a:r>
          </a:p>
          <a:p>
            <a:pPr marL="285750" indent="-285750">
              <a:lnSpc>
                <a:spcPct val="90000"/>
              </a:lnSpc>
              <a:spcBef>
                <a:spcPts val="1000"/>
              </a:spcBef>
              <a:buClr>
                <a:schemeClr val="bg2">
                  <a:lumMod val="40000"/>
                  <a:lumOff val="60000"/>
                </a:schemeClr>
              </a:buClr>
              <a:buSzPct val="80000"/>
              <a:buFont typeface="Wingdings 3" charset="2"/>
              <a:buChar char=""/>
            </a:pPr>
            <a:endParaRPr lang="en-US" sz="1100" dirty="0">
              <a:latin typeface="+mj-lt"/>
              <a:ea typeface="+mj-ea"/>
              <a:cs typeface="+mj-cs"/>
            </a:endParaRPr>
          </a:p>
        </p:txBody>
      </p:sp>
      <p:pic>
        <p:nvPicPr>
          <p:cNvPr id="2" name="Picture 1">
            <a:extLst>
              <a:ext uri="{FF2B5EF4-FFF2-40B4-BE49-F238E27FC236}">
                <a16:creationId xmlns:a16="http://schemas.microsoft.com/office/drawing/2014/main" id="{6FA75463-1005-49DA-989A-F22EFF1F7CD9}"/>
              </a:ext>
            </a:extLst>
          </p:cNvPr>
          <p:cNvPicPr>
            <a:picLocks noChangeAspect="1"/>
          </p:cNvPicPr>
          <p:nvPr/>
        </p:nvPicPr>
        <p:blipFill>
          <a:blip r:embed="rId2"/>
          <a:stretch>
            <a:fillRect/>
          </a:stretch>
        </p:blipFill>
        <p:spPr>
          <a:xfrm>
            <a:off x="476440" y="2665412"/>
            <a:ext cx="8816378" cy="3572038"/>
          </a:xfrm>
          <a:prstGeom prst="rect">
            <a:avLst/>
          </a:prstGeom>
        </p:spPr>
      </p:pic>
    </p:spTree>
    <p:extLst>
      <p:ext uri="{BB962C8B-B14F-4D97-AF65-F5344CB8AC3E}">
        <p14:creationId xmlns:p14="http://schemas.microsoft.com/office/powerpoint/2010/main" val="1686735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1E8263-27C1-4FEB-9766-1AD7BD79BC1D}"/>
              </a:ext>
            </a:extLst>
          </p:cNvPr>
          <p:cNvSpPr/>
          <p:nvPr/>
        </p:nvSpPr>
        <p:spPr>
          <a:xfrm>
            <a:off x="24623" y="2262485"/>
            <a:ext cx="12276118" cy="1569660"/>
          </a:xfrm>
          <a:prstGeom prst="rect">
            <a:avLst/>
          </a:prstGeom>
          <a:noFill/>
        </p:spPr>
        <p:txBody>
          <a:bodyPr wrap="none" lIns="91440" tIns="45720" rIns="91440" bIns="45720">
            <a:spAutoFit/>
          </a:bodyPr>
          <a:lstStyle/>
          <a:p>
            <a:pPr algn="ctr"/>
            <a:r>
              <a:rPr lang="en-US" sz="9600" b="1"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t>TRADING STRATERGY</a:t>
            </a:r>
            <a:endParaRPr lang="en-US" sz="9600" b="1" cap="none" spc="0"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endParaRPr>
          </a:p>
        </p:txBody>
      </p:sp>
      <p:sp>
        <p:nvSpPr>
          <p:cNvPr id="2" name="Slide Number Placeholder 1">
            <a:extLst>
              <a:ext uri="{FF2B5EF4-FFF2-40B4-BE49-F238E27FC236}">
                <a16:creationId xmlns:a16="http://schemas.microsoft.com/office/drawing/2014/main" id="{0F09052A-353E-4BAF-B1A6-4CC56C04C7FE}"/>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343811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A791-790E-4DA0-9369-7510D0F8E47F}"/>
              </a:ext>
            </a:extLst>
          </p:cNvPr>
          <p:cNvSpPr>
            <a:spLocks noGrp="1"/>
          </p:cNvSpPr>
          <p:nvPr>
            <p:ph type="title"/>
          </p:nvPr>
        </p:nvSpPr>
        <p:spPr>
          <a:xfrm>
            <a:off x="648931" y="629266"/>
            <a:ext cx="4166510" cy="1622321"/>
          </a:xfrm>
        </p:spPr>
        <p:txBody>
          <a:bodyPr>
            <a:normAutofit/>
          </a:bodyPr>
          <a:lstStyle/>
          <a:p>
            <a:r>
              <a:rPr lang="en-US">
                <a:solidFill>
                  <a:srgbClr val="EBEBEB"/>
                </a:solidFill>
              </a:rPr>
              <a:t>Pairs trading strategy</a:t>
            </a:r>
          </a:p>
        </p:txBody>
      </p:sp>
      <p:pic>
        <p:nvPicPr>
          <p:cNvPr id="6" name="Picture 5" descr="A close up of a map&#10;&#10;Description automatically generated">
            <a:extLst>
              <a:ext uri="{FF2B5EF4-FFF2-40B4-BE49-F238E27FC236}">
                <a16:creationId xmlns:a16="http://schemas.microsoft.com/office/drawing/2014/main" id="{03FC15DB-CA53-42A7-8F57-BB93815794F9}"/>
              </a:ext>
            </a:extLst>
          </p:cNvPr>
          <p:cNvPicPr>
            <a:picLocks noChangeAspect="1"/>
          </p:cNvPicPr>
          <p:nvPr/>
        </p:nvPicPr>
        <p:blipFill>
          <a:blip r:embed="rId2"/>
          <a:stretch>
            <a:fillRect/>
          </a:stretch>
        </p:blipFill>
        <p:spPr>
          <a:xfrm>
            <a:off x="4815440" y="1955079"/>
            <a:ext cx="7104382" cy="3534429"/>
          </a:xfrm>
          <a:prstGeom prst="rect">
            <a:avLst/>
          </a:prstGeom>
          <a:effectLst/>
        </p:spPr>
      </p:pic>
      <p:sp>
        <p:nvSpPr>
          <p:cNvPr id="4" name="Slide Number Placeholder 3">
            <a:extLst>
              <a:ext uri="{FF2B5EF4-FFF2-40B4-BE49-F238E27FC236}">
                <a16:creationId xmlns:a16="http://schemas.microsoft.com/office/drawing/2014/main" id="{19ED1D9F-7148-419F-89F7-8731162BD9A4}"/>
              </a:ext>
            </a:extLst>
          </p:cNvPr>
          <p:cNvSpPr>
            <a:spLocks noGrp="1"/>
          </p:cNvSpPr>
          <p:nvPr>
            <p:ph type="sldNum" sz="quarter" idx="12"/>
          </p:nvPr>
        </p:nvSpPr>
        <p:spPr>
          <a:xfrm>
            <a:off x="10352540" y="295729"/>
            <a:ext cx="838199" cy="767687"/>
          </a:xfrm>
        </p:spPr>
        <p:txBody>
          <a:bodyPr>
            <a:normAutofit/>
          </a:bodyPr>
          <a:lstStyle/>
          <a:p>
            <a:pPr>
              <a:spcAft>
                <a:spcPts val="600"/>
              </a:spcAft>
            </a:pPr>
            <a:fld id="{D57F1E4F-1CFF-5643-939E-217C01CDF565}" type="slidenum">
              <a:rPr lang="en-US">
                <a:solidFill>
                  <a:srgbClr val="FFFFFF"/>
                </a:solidFill>
              </a:rPr>
              <a:pPr>
                <a:spcAft>
                  <a:spcPts val="600"/>
                </a:spcAft>
              </a:pPr>
              <a:t>26</a:t>
            </a:fld>
            <a:endParaRPr lang="en-US">
              <a:solidFill>
                <a:srgbClr val="FFFF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2A95B7-F517-4715-AE88-3153AC598643}"/>
                  </a:ext>
                </a:extLst>
              </p:cNvPr>
              <p:cNvSpPr>
                <a:spLocks noGrp="1"/>
              </p:cNvSpPr>
              <p:nvPr>
                <p:ph idx="1"/>
              </p:nvPr>
            </p:nvSpPr>
            <p:spPr>
              <a:xfrm>
                <a:off x="648931" y="2438400"/>
                <a:ext cx="4166509" cy="3785419"/>
              </a:xfrm>
            </p:spPr>
            <p:txBody>
              <a:bodyPr>
                <a:normAutofit/>
              </a:bodyPr>
              <a:lstStyle/>
              <a:p>
                <a:pPr>
                  <a:lnSpc>
                    <a:spcPct val="90000"/>
                  </a:lnSpc>
                </a:pPr>
                <a:r>
                  <a:rPr lang="en-US" sz="1700" dirty="0">
                    <a:solidFill>
                      <a:srgbClr val="EBEBEB"/>
                    </a:solidFill>
                  </a:rPr>
                  <a:t>Market neutral strategy </a:t>
                </a:r>
              </a:p>
              <a:p>
                <a:pPr>
                  <a:lnSpc>
                    <a:spcPct val="90000"/>
                  </a:lnSpc>
                </a:pPr>
                <a:r>
                  <a:rPr lang="en-US" sz="1700" dirty="0">
                    <a:solidFill>
                      <a:srgbClr val="EBEBEB"/>
                    </a:solidFill>
                  </a:rPr>
                  <a:t>Cointegration – ratio between the two series will vary around the mean</a:t>
                </a:r>
              </a:p>
              <a:p>
                <a:pPr marL="457200" lvl="1" indent="0">
                  <a:lnSpc>
                    <a:spcPct val="90000"/>
                  </a:lnSpc>
                  <a:buNone/>
                </a:pPr>
                <a14:m>
                  <m:oMathPara xmlns:m="http://schemas.openxmlformats.org/officeDocument/2006/math">
                    <m:oMathParaPr>
                      <m:jc m:val="centerGroup"/>
                    </m:oMathParaPr>
                    <m:oMath xmlns:m="http://schemas.openxmlformats.org/officeDocument/2006/math">
                      <m:r>
                        <a:rPr lang="en-US" sz="1700" i="1">
                          <a:solidFill>
                            <a:srgbClr val="EBEBEB"/>
                          </a:solidFill>
                          <a:latin typeface="Cambria Math" panose="02040503050406030204" pitchFamily="18" charset="0"/>
                        </a:rPr>
                        <m:t>𝑌</m:t>
                      </m:r>
                      <m:r>
                        <a:rPr lang="en-US" sz="1700" i="1">
                          <a:solidFill>
                            <a:srgbClr val="EBEBEB"/>
                          </a:solidFill>
                          <a:latin typeface="Cambria Math" panose="02040503050406030204" pitchFamily="18" charset="0"/>
                        </a:rPr>
                        <m:t>=</m:t>
                      </m:r>
                      <m:r>
                        <a:rPr lang="en-US" sz="1700" i="1">
                          <a:solidFill>
                            <a:srgbClr val="EBEBEB"/>
                          </a:solidFill>
                          <a:latin typeface="Cambria Math" panose="02040503050406030204" pitchFamily="18" charset="0"/>
                        </a:rPr>
                        <m:t>𝛼</m:t>
                      </m:r>
                      <m:r>
                        <a:rPr lang="en-US" sz="1700" i="1">
                          <a:solidFill>
                            <a:srgbClr val="EBEBEB"/>
                          </a:solidFill>
                          <a:latin typeface="Cambria Math" panose="02040503050406030204" pitchFamily="18" charset="0"/>
                        </a:rPr>
                        <m:t>𝑋</m:t>
                      </m:r>
                      <m:r>
                        <a:rPr lang="en-US" sz="1700" i="1">
                          <a:solidFill>
                            <a:srgbClr val="EBEBEB"/>
                          </a:solidFill>
                          <a:latin typeface="Cambria Math" panose="02040503050406030204" pitchFamily="18" charset="0"/>
                        </a:rPr>
                        <m:t>+ </m:t>
                      </m:r>
                      <m:r>
                        <m:rPr>
                          <m:sty m:val="p"/>
                        </m:rPr>
                        <a:rPr lang="en-US" sz="1700" i="1">
                          <a:solidFill>
                            <a:srgbClr val="EBEBEB"/>
                          </a:solidFill>
                          <a:latin typeface="Cambria Math" panose="02040503050406030204" pitchFamily="18" charset="0"/>
                        </a:rPr>
                        <m:t>ϵ</m:t>
                      </m:r>
                    </m:oMath>
                  </m:oMathPara>
                </a14:m>
                <a:endParaRPr lang="en-US" sz="1700" dirty="0">
                  <a:solidFill>
                    <a:srgbClr val="EBEBEB"/>
                  </a:solidFill>
                </a:endParaRPr>
              </a:p>
              <a:p>
                <a:pPr>
                  <a:lnSpc>
                    <a:spcPct val="90000"/>
                  </a:lnSpc>
                </a:pPr>
                <a:r>
                  <a:rPr lang="en-US" sz="1700" b="0" dirty="0">
                    <a:solidFill>
                      <a:srgbClr val="EBEBEB"/>
                    </a:solidFill>
                  </a:rPr>
                  <a:t>AMD VS INTE</a:t>
                </a:r>
                <a:r>
                  <a:rPr lang="en-US" sz="1700" dirty="0">
                    <a:solidFill>
                      <a:srgbClr val="EBEBEB"/>
                    </a:solidFill>
                  </a:rPr>
                  <a:t>L</a:t>
                </a:r>
              </a:p>
              <a:p>
                <a:pPr>
                  <a:lnSpc>
                    <a:spcPct val="90000"/>
                  </a:lnSpc>
                </a:pPr>
                <a:r>
                  <a:rPr lang="en-US" sz="1700" dirty="0">
                    <a:solidFill>
                      <a:srgbClr val="EBEBEB"/>
                    </a:solidFill>
                  </a:rPr>
                  <a:t>Simple Moving Average</a:t>
                </a:r>
              </a:p>
              <a:p>
                <a:pPr>
                  <a:lnSpc>
                    <a:spcPct val="90000"/>
                  </a:lnSpc>
                </a:pPr>
                <a:r>
                  <a:rPr lang="en-US" sz="1700" dirty="0">
                    <a:solidFill>
                      <a:srgbClr val="EBEBEB"/>
                    </a:solidFill>
                  </a:rPr>
                  <a:t>Z-score: (5D MA – 40D MA)/60D MA</a:t>
                </a:r>
              </a:p>
              <a:p>
                <a:pPr lvl="1">
                  <a:lnSpc>
                    <a:spcPct val="90000"/>
                  </a:lnSpc>
                </a:pPr>
                <a:r>
                  <a:rPr lang="en-US" sz="1700" dirty="0">
                    <a:solidFill>
                      <a:srgbClr val="EBEBEB"/>
                    </a:solidFill>
                  </a:rPr>
                  <a:t>Z-score &lt; 1 : buy (1)</a:t>
                </a:r>
              </a:p>
              <a:p>
                <a:pPr lvl="1">
                  <a:lnSpc>
                    <a:spcPct val="90000"/>
                  </a:lnSpc>
                </a:pPr>
                <a:r>
                  <a:rPr lang="en-US" sz="1700" dirty="0">
                    <a:solidFill>
                      <a:srgbClr val="EBEBEB"/>
                    </a:solidFill>
                  </a:rPr>
                  <a:t>Z-score &gt; 1 : sell (-1)</a:t>
                </a:r>
                <a:endParaRPr lang="en-US" sz="1700" b="0" dirty="0">
                  <a:solidFill>
                    <a:srgbClr val="EBEBEB"/>
                  </a:solidFill>
                </a:endParaRPr>
              </a:p>
              <a:p>
                <a:pPr>
                  <a:lnSpc>
                    <a:spcPct val="90000"/>
                  </a:lnSpc>
                </a:pPr>
                <a:r>
                  <a:rPr lang="en-US" sz="1700" dirty="0">
                    <a:solidFill>
                      <a:srgbClr val="EBEBEB"/>
                    </a:solidFill>
                  </a:rPr>
                  <a:t>Profit</a:t>
                </a:r>
              </a:p>
              <a:p>
                <a:pPr marL="0" indent="0">
                  <a:lnSpc>
                    <a:spcPct val="90000"/>
                  </a:lnSpc>
                  <a:buNone/>
                </a:pPr>
                <a:endParaRPr lang="en-US" sz="1700" b="0" dirty="0">
                  <a:solidFill>
                    <a:srgbClr val="EBEBEB"/>
                  </a:solidFill>
                </a:endParaRPr>
              </a:p>
              <a:p>
                <a:pPr marL="0" indent="0">
                  <a:lnSpc>
                    <a:spcPct val="90000"/>
                  </a:lnSpc>
                  <a:buNone/>
                </a:pPr>
                <a:endParaRPr lang="en-US" sz="1700" b="0" dirty="0">
                  <a:solidFill>
                    <a:srgbClr val="EBEBEB"/>
                  </a:solidFill>
                </a:endParaRPr>
              </a:p>
              <a:p>
                <a:pPr marL="457200" lvl="1" indent="0">
                  <a:lnSpc>
                    <a:spcPct val="90000"/>
                  </a:lnSpc>
                  <a:buNone/>
                </a:pPr>
                <a:endParaRPr lang="en-US" sz="1700" dirty="0">
                  <a:solidFill>
                    <a:srgbClr val="EBEBEB"/>
                  </a:solidFill>
                </a:endParaRPr>
              </a:p>
            </p:txBody>
          </p:sp>
        </mc:Choice>
        <mc:Fallback xmlns="">
          <p:sp>
            <p:nvSpPr>
              <p:cNvPr id="3" name="Content Placeholder 2">
                <a:extLst>
                  <a:ext uri="{FF2B5EF4-FFF2-40B4-BE49-F238E27FC236}">
                    <a16:creationId xmlns:a16="http://schemas.microsoft.com/office/drawing/2014/main" id="{982A95B7-F517-4715-AE88-3153AC598643}"/>
                  </a:ext>
                </a:extLst>
              </p:cNvPr>
              <p:cNvSpPr>
                <a:spLocks noGrp="1" noRot="1" noChangeAspect="1" noMove="1" noResize="1" noEditPoints="1" noAdjustHandles="1" noChangeArrowheads="1" noChangeShapeType="1" noTextEdit="1"/>
              </p:cNvSpPr>
              <p:nvPr>
                <p:ph idx="1"/>
              </p:nvPr>
            </p:nvSpPr>
            <p:spPr>
              <a:xfrm>
                <a:off x="648931" y="2438400"/>
                <a:ext cx="4166509" cy="3785419"/>
              </a:xfrm>
              <a:blipFill>
                <a:blip r:embed="rId3"/>
                <a:stretch>
                  <a:fillRect l="-146" t="-1127" r="-585" b="-2093"/>
                </a:stretch>
              </a:blipFill>
            </p:spPr>
            <p:txBody>
              <a:bodyPr/>
              <a:lstStyle/>
              <a:p>
                <a:r>
                  <a:rPr lang="en-US">
                    <a:noFill/>
                  </a:rPr>
                  <a:t> </a:t>
                </a:r>
              </a:p>
            </p:txBody>
          </p:sp>
        </mc:Fallback>
      </mc:AlternateContent>
    </p:spTree>
    <p:extLst>
      <p:ext uri="{BB962C8B-B14F-4D97-AF65-F5344CB8AC3E}">
        <p14:creationId xmlns:p14="http://schemas.microsoft.com/office/powerpoint/2010/main" val="3253701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EFD87B-5487-4E66-ACEB-1C9C70348716}"/>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5" name="TextBox 4">
            <a:extLst>
              <a:ext uri="{FF2B5EF4-FFF2-40B4-BE49-F238E27FC236}">
                <a16:creationId xmlns:a16="http://schemas.microsoft.com/office/drawing/2014/main" id="{014EF7E0-9860-4396-9EC0-F3994576A86F}"/>
              </a:ext>
            </a:extLst>
          </p:cNvPr>
          <p:cNvSpPr txBox="1"/>
          <p:nvPr/>
        </p:nvSpPr>
        <p:spPr>
          <a:xfrm>
            <a:off x="628650" y="417084"/>
            <a:ext cx="10287000" cy="3416320"/>
          </a:xfrm>
          <a:prstGeom prst="rect">
            <a:avLst/>
          </a:prstGeom>
          <a:noFill/>
        </p:spPr>
        <p:txBody>
          <a:bodyPr wrap="square" rtlCol="0">
            <a:spAutoFit/>
          </a:bodyPr>
          <a:lstStyle/>
          <a:p>
            <a:r>
              <a:rPr lang="en-IN" b="1" dirty="0">
                <a:solidFill>
                  <a:schemeClr val="accent3">
                    <a:lumMod val="40000"/>
                    <a:lumOff val="60000"/>
                  </a:schemeClr>
                </a:solidFill>
              </a:rPr>
              <a:t>Day Trade</a:t>
            </a:r>
          </a:p>
          <a:p>
            <a:endParaRPr lang="en-IN" dirty="0"/>
          </a:p>
          <a:p>
            <a:r>
              <a:rPr lang="en-US" dirty="0"/>
              <a:t>Day trading is the act of buying and selling a financial instrument within the same day or even multiple times over the course of a day.</a:t>
            </a:r>
          </a:p>
          <a:p>
            <a:r>
              <a:rPr lang="en-US" dirty="0"/>
              <a:t>Based on the predicted price we open and close the positions daily. If predicted price is higher than opening price we go long. If predicted price is lower than opening price we go short.</a:t>
            </a:r>
          </a:p>
          <a:p>
            <a:endParaRPr lang="en-US" dirty="0"/>
          </a:p>
          <a:p>
            <a:r>
              <a:rPr lang="en-US" b="1" dirty="0"/>
              <a:t>Money initial :</a:t>
            </a:r>
            <a:r>
              <a:rPr lang="en-US" dirty="0"/>
              <a:t> 50000</a:t>
            </a:r>
          </a:p>
          <a:p>
            <a:r>
              <a:rPr lang="en-US" b="1" dirty="0"/>
              <a:t>Number of stocks : </a:t>
            </a:r>
            <a:r>
              <a:rPr lang="en-US" dirty="0"/>
              <a:t>500 </a:t>
            </a:r>
          </a:p>
          <a:p>
            <a:endParaRPr lang="en-IN" dirty="0"/>
          </a:p>
          <a:p>
            <a:endParaRPr lang="en-IN" dirty="0"/>
          </a:p>
        </p:txBody>
      </p:sp>
      <p:pic>
        <p:nvPicPr>
          <p:cNvPr id="7" name="Picture 6">
            <a:extLst>
              <a:ext uri="{FF2B5EF4-FFF2-40B4-BE49-F238E27FC236}">
                <a16:creationId xmlns:a16="http://schemas.microsoft.com/office/drawing/2014/main" id="{2ED4A27F-FCE6-4185-98D1-DF15D9EB5DC0}"/>
              </a:ext>
            </a:extLst>
          </p:cNvPr>
          <p:cNvPicPr>
            <a:picLocks noChangeAspect="1"/>
          </p:cNvPicPr>
          <p:nvPr/>
        </p:nvPicPr>
        <p:blipFill>
          <a:blip r:embed="rId2"/>
          <a:stretch>
            <a:fillRect/>
          </a:stretch>
        </p:blipFill>
        <p:spPr>
          <a:xfrm>
            <a:off x="628650" y="3429000"/>
            <a:ext cx="4998939" cy="2760249"/>
          </a:xfrm>
          <a:prstGeom prst="rect">
            <a:avLst/>
          </a:prstGeom>
        </p:spPr>
      </p:pic>
    </p:spTree>
    <p:extLst>
      <p:ext uri="{BB962C8B-B14F-4D97-AF65-F5344CB8AC3E}">
        <p14:creationId xmlns:p14="http://schemas.microsoft.com/office/powerpoint/2010/main" val="3901950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EFD87B-5487-4E66-ACEB-1C9C70348716}"/>
              </a:ext>
            </a:extLst>
          </p:cNvPr>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7" name="Picture 6">
            <a:extLst>
              <a:ext uri="{FF2B5EF4-FFF2-40B4-BE49-F238E27FC236}">
                <a16:creationId xmlns:a16="http://schemas.microsoft.com/office/drawing/2014/main" id="{81364256-200F-4BD4-A16B-25B5380C6AE8}"/>
              </a:ext>
            </a:extLst>
          </p:cNvPr>
          <p:cNvPicPr>
            <a:picLocks noChangeAspect="1"/>
          </p:cNvPicPr>
          <p:nvPr/>
        </p:nvPicPr>
        <p:blipFill>
          <a:blip r:embed="rId2"/>
          <a:stretch>
            <a:fillRect/>
          </a:stretch>
        </p:blipFill>
        <p:spPr>
          <a:xfrm>
            <a:off x="405764" y="369332"/>
            <a:ext cx="9946776" cy="3142454"/>
          </a:xfrm>
          <a:prstGeom prst="rect">
            <a:avLst/>
          </a:prstGeom>
        </p:spPr>
      </p:pic>
      <p:pic>
        <p:nvPicPr>
          <p:cNvPr id="3" name="Picture 2">
            <a:extLst>
              <a:ext uri="{FF2B5EF4-FFF2-40B4-BE49-F238E27FC236}">
                <a16:creationId xmlns:a16="http://schemas.microsoft.com/office/drawing/2014/main" id="{7271C437-4CB6-4AE4-8031-4650918A3384}"/>
              </a:ext>
            </a:extLst>
          </p:cNvPr>
          <p:cNvPicPr>
            <a:picLocks noChangeAspect="1"/>
          </p:cNvPicPr>
          <p:nvPr/>
        </p:nvPicPr>
        <p:blipFill>
          <a:blip r:embed="rId3"/>
          <a:stretch>
            <a:fillRect/>
          </a:stretch>
        </p:blipFill>
        <p:spPr>
          <a:xfrm>
            <a:off x="324485" y="3852148"/>
            <a:ext cx="10944225" cy="1240000"/>
          </a:xfrm>
          <a:prstGeom prst="rect">
            <a:avLst/>
          </a:prstGeom>
        </p:spPr>
      </p:pic>
      <p:sp>
        <p:nvSpPr>
          <p:cNvPr id="13" name="Rectangle 12">
            <a:extLst>
              <a:ext uri="{FF2B5EF4-FFF2-40B4-BE49-F238E27FC236}">
                <a16:creationId xmlns:a16="http://schemas.microsoft.com/office/drawing/2014/main" id="{8DD615DE-5390-475C-BB13-3769A0DC26D7}"/>
              </a:ext>
            </a:extLst>
          </p:cNvPr>
          <p:cNvSpPr/>
          <p:nvPr/>
        </p:nvSpPr>
        <p:spPr>
          <a:xfrm>
            <a:off x="246514" y="5092148"/>
            <a:ext cx="1646605" cy="369332"/>
          </a:xfrm>
          <a:prstGeom prst="rect">
            <a:avLst/>
          </a:prstGeom>
        </p:spPr>
        <p:txBody>
          <a:bodyPr wrap="none">
            <a:spAutoFit/>
          </a:bodyPr>
          <a:lstStyle/>
          <a:p>
            <a:r>
              <a:rPr lang="en-IN" b="1" dirty="0">
                <a:solidFill>
                  <a:schemeClr val="tx2"/>
                </a:solidFill>
              </a:rPr>
              <a:t>APPROACH 2</a:t>
            </a:r>
          </a:p>
        </p:txBody>
      </p:sp>
      <p:pic>
        <p:nvPicPr>
          <p:cNvPr id="14" name="Picture 13">
            <a:extLst>
              <a:ext uri="{FF2B5EF4-FFF2-40B4-BE49-F238E27FC236}">
                <a16:creationId xmlns:a16="http://schemas.microsoft.com/office/drawing/2014/main" id="{2D16D146-C381-4E18-9C68-3ABA7C841DFE}"/>
              </a:ext>
            </a:extLst>
          </p:cNvPr>
          <p:cNvPicPr>
            <a:picLocks noChangeAspect="1"/>
          </p:cNvPicPr>
          <p:nvPr/>
        </p:nvPicPr>
        <p:blipFill>
          <a:blip r:embed="rId4"/>
          <a:stretch>
            <a:fillRect/>
          </a:stretch>
        </p:blipFill>
        <p:spPr>
          <a:xfrm>
            <a:off x="324484" y="5585555"/>
            <a:ext cx="10944225" cy="1169741"/>
          </a:xfrm>
          <a:prstGeom prst="rect">
            <a:avLst/>
          </a:prstGeom>
        </p:spPr>
      </p:pic>
      <p:sp>
        <p:nvSpPr>
          <p:cNvPr id="15" name="TextBox 14">
            <a:extLst>
              <a:ext uri="{FF2B5EF4-FFF2-40B4-BE49-F238E27FC236}">
                <a16:creationId xmlns:a16="http://schemas.microsoft.com/office/drawing/2014/main" id="{32AD5A1B-CE78-405D-B1ED-A6FE1442BC13}"/>
              </a:ext>
            </a:extLst>
          </p:cNvPr>
          <p:cNvSpPr txBox="1"/>
          <p:nvPr/>
        </p:nvSpPr>
        <p:spPr>
          <a:xfrm>
            <a:off x="304799" y="0"/>
            <a:ext cx="1677062" cy="369332"/>
          </a:xfrm>
          <a:prstGeom prst="rect">
            <a:avLst/>
          </a:prstGeom>
          <a:noFill/>
        </p:spPr>
        <p:txBody>
          <a:bodyPr wrap="square" rtlCol="0">
            <a:spAutoFit/>
          </a:bodyPr>
          <a:lstStyle/>
          <a:p>
            <a:r>
              <a:rPr lang="en-IN" b="1" dirty="0">
                <a:solidFill>
                  <a:schemeClr val="tx2"/>
                </a:solidFill>
              </a:rPr>
              <a:t>APPROACH 1</a:t>
            </a:r>
          </a:p>
        </p:txBody>
      </p:sp>
    </p:spTree>
    <p:extLst>
      <p:ext uri="{BB962C8B-B14F-4D97-AF65-F5344CB8AC3E}">
        <p14:creationId xmlns:p14="http://schemas.microsoft.com/office/powerpoint/2010/main" val="4078032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CD76-3A33-4465-8024-B29808109B07}"/>
              </a:ext>
            </a:extLst>
          </p:cNvPr>
          <p:cNvSpPr>
            <a:spLocks noGrp="1"/>
          </p:cNvSpPr>
          <p:nvPr>
            <p:ph type="title"/>
          </p:nvPr>
        </p:nvSpPr>
        <p:spPr/>
        <p:txBody>
          <a:bodyPr/>
          <a:lstStyle/>
          <a:p>
            <a:r>
              <a:rPr lang="en-IN" dirty="0">
                <a:solidFill>
                  <a:schemeClr val="accent3">
                    <a:lumMod val="40000"/>
                    <a:lumOff val="60000"/>
                  </a:schemeClr>
                </a:solidFill>
              </a:rPr>
              <a:t>Buy &amp; Hold</a:t>
            </a:r>
          </a:p>
        </p:txBody>
      </p:sp>
      <p:sp>
        <p:nvSpPr>
          <p:cNvPr id="3" name="Content Placeholder 2">
            <a:extLst>
              <a:ext uri="{FF2B5EF4-FFF2-40B4-BE49-F238E27FC236}">
                <a16:creationId xmlns:a16="http://schemas.microsoft.com/office/drawing/2014/main" id="{991A28F2-5B7F-4BF5-9028-9D5972E28042}"/>
              </a:ext>
            </a:extLst>
          </p:cNvPr>
          <p:cNvSpPr>
            <a:spLocks noGrp="1"/>
          </p:cNvSpPr>
          <p:nvPr>
            <p:ph idx="1"/>
          </p:nvPr>
        </p:nvSpPr>
        <p:spPr>
          <a:xfrm>
            <a:off x="344406" y="1412240"/>
            <a:ext cx="9705448" cy="4836159"/>
          </a:xfrm>
        </p:spPr>
        <p:txBody>
          <a:bodyPr/>
          <a:lstStyle/>
          <a:p>
            <a:pPr marL="0" indent="0">
              <a:buNone/>
            </a:pPr>
            <a:r>
              <a:rPr lang="en-US" dirty="0"/>
              <a:t>We open the position and keep holding it</a:t>
            </a:r>
          </a:p>
          <a:p>
            <a:r>
              <a:rPr lang="en-US" b="1" dirty="0"/>
              <a:t>Money initial :</a:t>
            </a:r>
            <a:r>
              <a:rPr lang="en-US" dirty="0"/>
              <a:t> 50000</a:t>
            </a:r>
          </a:p>
          <a:p>
            <a:r>
              <a:rPr lang="en-US" b="1" dirty="0"/>
              <a:t>Number of stocks : </a:t>
            </a:r>
            <a:r>
              <a:rPr lang="en-US" dirty="0"/>
              <a:t>500 </a:t>
            </a:r>
          </a:p>
          <a:p>
            <a:pPr marL="0" indent="0">
              <a:buNone/>
            </a:pPr>
            <a:endParaRPr lang="en-IN" dirty="0"/>
          </a:p>
        </p:txBody>
      </p:sp>
      <p:sp>
        <p:nvSpPr>
          <p:cNvPr id="4" name="Slide Number Placeholder 3">
            <a:extLst>
              <a:ext uri="{FF2B5EF4-FFF2-40B4-BE49-F238E27FC236}">
                <a16:creationId xmlns:a16="http://schemas.microsoft.com/office/drawing/2014/main" id="{CB71588E-8F9F-4CB4-A84B-D7F596A59D5A}"/>
              </a:ext>
            </a:extLst>
          </p:cNvPr>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7" name="Picture 6">
            <a:extLst>
              <a:ext uri="{FF2B5EF4-FFF2-40B4-BE49-F238E27FC236}">
                <a16:creationId xmlns:a16="http://schemas.microsoft.com/office/drawing/2014/main" id="{B60E9F22-A9C6-4771-AED2-38FABB251827}"/>
              </a:ext>
            </a:extLst>
          </p:cNvPr>
          <p:cNvPicPr>
            <a:picLocks noChangeAspect="1"/>
          </p:cNvPicPr>
          <p:nvPr/>
        </p:nvPicPr>
        <p:blipFill>
          <a:blip r:embed="rId2"/>
          <a:stretch>
            <a:fillRect/>
          </a:stretch>
        </p:blipFill>
        <p:spPr>
          <a:xfrm>
            <a:off x="416560" y="3309303"/>
            <a:ext cx="8534400" cy="3390900"/>
          </a:xfrm>
          <a:prstGeom prst="rect">
            <a:avLst/>
          </a:prstGeom>
        </p:spPr>
      </p:pic>
    </p:spTree>
    <p:extLst>
      <p:ext uri="{BB962C8B-B14F-4D97-AF65-F5344CB8AC3E}">
        <p14:creationId xmlns:p14="http://schemas.microsoft.com/office/powerpoint/2010/main" val="269604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15877A-28EF-46E5-84FF-EDD7F81F31C5}"/>
              </a:ext>
            </a:extLst>
          </p:cNvPr>
          <p:cNvPicPr>
            <a:picLocks noChangeAspect="1"/>
          </p:cNvPicPr>
          <p:nvPr/>
        </p:nvPicPr>
        <p:blipFill rotWithShape="1">
          <a:blip r:embed="rId3"/>
          <a:srcRect l="5895" r="1" b="1"/>
          <a:stretch/>
        </p:blipFill>
        <p:spPr>
          <a:xfrm>
            <a:off x="0" y="-66675"/>
            <a:ext cx="12192000" cy="5020367"/>
          </a:xfrm>
          <a:custGeom>
            <a:avLst/>
            <a:gdLst>
              <a:gd name="connsiteX0" fmla="*/ 0 w 12191695"/>
              <a:gd name="connsiteY0" fmla="*/ 0 h 5020241"/>
              <a:gd name="connsiteX1" fmla="*/ 12191695 w 12191695"/>
              <a:gd name="connsiteY1" fmla="*/ 0 h 5020241"/>
              <a:gd name="connsiteX2" fmla="*/ 12191695 w 12191695"/>
              <a:gd name="connsiteY2" fmla="*/ 4057991 h 5020241"/>
              <a:gd name="connsiteX3" fmla="*/ 11914945 w 12191695"/>
              <a:gd name="connsiteY3" fmla="*/ 4110187 h 5020241"/>
              <a:gd name="connsiteX4" fmla="*/ 11639412 w 12191695"/>
              <a:gd name="connsiteY4" fmla="*/ 4159931 h 5020241"/>
              <a:gd name="connsiteX5" fmla="*/ 11362661 w 12191695"/>
              <a:gd name="connsiteY5" fmla="*/ 4208624 h 5020241"/>
              <a:gd name="connsiteX6" fmla="*/ 11084690 w 12191695"/>
              <a:gd name="connsiteY6" fmla="*/ 4250310 h 5020241"/>
              <a:gd name="connsiteX7" fmla="*/ 10807939 w 12191695"/>
              <a:gd name="connsiteY7" fmla="*/ 4292347 h 5020241"/>
              <a:gd name="connsiteX8" fmla="*/ 10529968 w 12191695"/>
              <a:gd name="connsiteY8" fmla="*/ 4331582 h 5020241"/>
              <a:gd name="connsiteX9" fmla="*/ 10255655 w 12191695"/>
              <a:gd name="connsiteY9" fmla="*/ 4365211 h 5020241"/>
              <a:gd name="connsiteX10" fmla="*/ 9977684 w 12191695"/>
              <a:gd name="connsiteY10" fmla="*/ 4397089 h 5020241"/>
              <a:gd name="connsiteX11" fmla="*/ 9700933 w 12191695"/>
              <a:gd name="connsiteY11" fmla="*/ 4426165 h 5020241"/>
              <a:gd name="connsiteX12" fmla="*/ 9429058 w 12191695"/>
              <a:gd name="connsiteY12" fmla="*/ 4451387 h 5020241"/>
              <a:gd name="connsiteX13" fmla="*/ 9153526 w 12191695"/>
              <a:gd name="connsiteY13" fmla="*/ 4476609 h 5020241"/>
              <a:gd name="connsiteX14" fmla="*/ 8881651 w 12191695"/>
              <a:gd name="connsiteY14" fmla="*/ 4497628 h 5020241"/>
              <a:gd name="connsiteX15" fmla="*/ 8609776 w 12191695"/>
              <a:gd name="connsiteY15" fmla="*/ 4514092 h 5020241"/>
              <a:gd name="connsiteX16" fmla="*/ 8339121 w 12191695"/>
              <a:gd name="connsiteY16" fmla="*/ 4531258 h 5020241"/>
              <a:gd name="connsiteX17" fmla="*/ 8070903 w 12191695"/>
              <a:gd name="connsiteY17" fmla="*/ 4545620 h 5020241"/>
              <a:gd name="connsiteX18" fmla="*/ 7805124 w 12191695"/>
              <a:gd name="connsiteY18" fmla="*/ 4555779 h 5020241"/>
              <a:gd name="connsiteX19" fmla="*/ 7539345 w 12191695"/>
              <a:gd name="connsiteY19" fmla="*/ 4564537 h 5020241"/>
              <a:gd name="connsiteX20" fmla="*/ 7276005 w 12191695"/>
              <a:gd name="connsiteY20" fmla="*/ 4572944 h 5020241"/>
              <a:gd name="connsiteX21" fmla="*/ 7016322 w 12191695"/>
              <a:gd name="connsiteY21" fmla="*/ 4576798 h 5020241"/>
              <a:gd name="connsiteX22" fmla="*/ 6756639 w 12191695"/>
              <a:gd name="connsiteY22" fmla="*/ 4581001 h 5020241"/>
              <a:gd name="connsiteX23" fmla="*/ 6500613 w 12191695"/>
              <a:gd name="connsiteY23" fmla="*/ 4583103 h 5020241"/>
              <a:gd name="connsiteX24" fmla="*/ 6247026 w 12191695"/>
              <a:gd name="connsiteY24" fmla="*/ 4581001 h 5020241"/>
              <a:gd name="connsiteX25" fmla="*/ 5995877 w 12191695"/>
              <a:gd name="connsiteY25" fmla="*/ 4581001 h 5020241"/>
              <a:gd name="connsiteX26" fmla="*/ 5747167 w 12191695"/>
              <a:gd name="connsiteY26" fmla="*/ 4576798 h 5020241"/>
              <a:gd name="connsiteX27" fmla="*/ 5503333 w 12191695"/>
              <a:gd name="connsiteY27" fmla="*/ 4570492 h 5020241"/>
              <a:gd name="connsiteX28" fmla="*/ 5261938 w 12191695"/>
              <a:gd name="connsiteY28" fmla="*/ 4564537 h 5020241"/>
              <a:gd name="connsiteX29" fmla="*/ 5025418 w 12191695"/>
              <a:gd name="connsiteY29" fmla="*/ 4557881 h 5020241"/>
              <a:gd name="connsiteX30" fmla="*/ 4790118 w 12191695"/>
              <a:gd name="connsiteY30" fmla="*/ 4547722 h 5020241"/>
              <a:gd name="connsiteX31" fmla="*/ 4558477 w 12191695"/>
              <a:gd name="connsiteY31" fmla="*/ 4536862 h 5020241"/>
              <a:gd name="connsiteX32" fmla="*/ 4331710 w 12191695"/>
              <a:gd name="connsiteY32" fmla="*/ 4527054 h 5020241"/>
              <a:gd name="connsiteX33" fmla="*/ 3889152 w 12191695"/>
              <a:gd name="connsiteY33" fmla="*/ 4499379 h 5020241"/>
              <a:gd name="connsiteX34" fmla="*/ 3464881 w 12191695"/>
              <a:gd name="connsiteY34" fmla="*/ 4469954 h 5020241"/>
              <a:gd name="connsiteX35" fmla="*/ 3057678 w 12191695"/>
              <a:gd name="connsiteY35" fmla="*/ 4439126 h 5020241"/>
              <a:gd name="connsiteX36" fmla="*/ 2672421 w 12191695"/>
              <a:gd name="connsiteY36" fmla="*/ 4405147 h 5020241"/>
              <a:gd name="connsiteX37" fmla="*/ 2304232 w 12191695"/>
              <a:gd name="connsiteY37" fmla="*/ 4369765 h 5020241"/>
              <a:gd name="connsiteX38" fmla="*/ 1962864 w 12191695"/>
              <a:gd name="connsiteY38" fmla="*/ 4331582 h 5020241"/>
              <a:gd name="connsiteX39" fmla="*/ 1642223 w 12191695"/>
              <a:gd name="connsiteY39" fmla="*/ 4294099 h 5020241"/>
              <a:gd name="connsiteX40" fmla="*/ 1347183 w 12191695"/>
              <a:gd name="connsiteY40" fmla="*/ 4256616 h 5020241"/>
              <a:gd name="connsiteX41" fmla="*/ 1076528 w 12191695"/>
              <a:gd name="connsiteY41" fmla="*/ 4221235 h 5020241"/>
              <a:gd name="connsiteX42" fmla="*/ 836351 w 12191695"/>
              <a:gd name="connsiteY42" fmla="*/ 4187605 h 5020241"/>
              <a:gd name="connsiteX43" fmla="*/ 619339 w 12191695"/>
              <a:gd name="connsiteY43" fmla="*/ 4155727 h 5020241"/>
              <a:gd name="connsiteX44" fmla="*/ 436464 w 12191695"/>
              <a:gd name="connsiteY44" fmla="*/ 4129104 h 5020241"/>
              <a:gd name="connsiteX45" fmla="*/ 282848 w 12191695"/>
              <a:gd name="connsiteY45" fmla="*/ 4103881 h 5020241"/>
              <a:gd name="connsiteX46" fmla="*/ 71932 w 12191695"/>
              <a:gd name="connsiteY46" fmla="*/ 4067800 h 5020241"/>
              <a:gd name="connsiteX47" fmla="*/ 1 w 12191695"/>
              <a:gd name="connsiteY47" fmla="*/ 4055539 h 5020241"/>
              <a:gd name="connsiteX48" fmla="*/ 1 w 12191695"/>
              <a:gd name="connsiteY48" fmla="*/ 5020241 h 5020241"/>
              <a:gd name="connsiteX49" fmla="*/ 0 w 12191695"/>
              <a:gd name="connsiteY49" fmla="*/ 5020241 h 5020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5" name="TextBox 4">
            <a:extLst>
              <a:ext uri="{FF2B5EF4-FFF2-40B4-BE49-F238E27FC236}">
                <a16:creationId xmlns:a16="http://schemas.microsoft.com/office/drawing/2014/main" id="{39B9204A-97D7-4C71-822A-896D43A654A3}"/>
              </a:ext>
            </a:extLst>
          </p:cNvPr>
          <p:cNvSpPr txBox="1"/>
          <p:nvPr/>
        </p:nvSpPr>
        <p:spPr>
          <a:xfrm>
            <a:off x="636916" y="4659351"/>
            <a:ext cx="10864204" cy="2115645"/>
          </a:xfrm>
          <a:prstGeom prst="rect">
            <a:avLst/>
          </a:prstGeom>
        </p:spPr>
        <p:txBody>
          <a:bodyPr vert="horz" lIns="91440" tIns="45720" rIns="91440" bIns="45720" rtlCol="0" anchor="b">
            <a:normAutofit fontScale="92500" lnSpcReduction="20000"/>
          </a:bodyPr>
          <a:lstStyle/>
          <a:p>
            <a:pPr marL="342900" indent="-342900">
              <a:lnSpc>
                <a:spcPct val="90000"/>
              </a:lnSpc>
              <a:spcBef>
                <a:spcPct val="0"/>
              </a:spcBef>
              <a:spcAft>
                <a:spcPts val="600"/>
              </a:spcAft>
              <a:buFont typeface="Arial" panose="020B0604020202020204" pitchFamily="34" charset="0"/>
              <a:buChar char="•"/>
            </a:pPr>
            <a:endParaRPr lang="en-US" sz="1900" dirty="0">
              <a:solidFill>
                <a:srgbClr val="EBEBEB"/>
              </a:solidFill>
              <a:latin typeface="+mj-lt"/>
              <a:ea typeface="+mj-ea"/>
              <a:cs typeface="+mj-cs"/>
            </a:endParaRPr>
          </a:p>
          <a:p>
            <a:pPr>
              <a:lnSpc>
                <a:spcPct val="90000"/>
              </a:lnSpc>
              <a:spcBef>
                <a:spcPct val="0"/>
              </a:spcBef>
              <a:spcAft>
                <a:spcPts val="600"/>
              </a:spcAft>
            </a:pPr>
            <a:r>
              <a:rPr lang="en-US" sz="1900" dirty="0">
                <a:solidFill>
                  <a:srgbClr val="EBEBEB"/>
                </a:solidFill>
                <a:latin typeface="+mj-lt"/>
                <a:ea typeface="+mj-ea"/>
                <a:cs typeface="+mj-cs"/>
              </a:rPr>
              <a:t>OVERVIEW OF THE COMPANY</a:t>
            </a:r>
          </a:p>
          <a:p>
            <a:pPr>
              <a:lnSpc>
                <a:spcPct val="90000"/>
              </a:lnSpc>
              <a:spcBef>
                <a:spcPct val="0"/>
              </a:spcBef>
              <a:spcAft>
                <a:spcPts val="600"/>
              </a:spcAft>
            </a:pPr>
            <a:endParaRPr lang="en-US" sz="1900" dirty="0">
              <a:solidFill>
                <a:srgbClr val="EBEBEB"/>
              </a:solidFill>
              <a:latin typeface="+mj-lt"/>
              <a:ea typeface="+mj-ea"/>
              <a:cs typeface="+mj-cs"/>
            </a:endParaRPr>
          </a:p>
          <a:p>
            <a:pPr marL="342900" indent="-342900">
              <a:lnSpc>
                <a:spcPct val="90000"/>
              </a:lnSpc>
              <a:spcBef>
                <a:spcPct val="0"/>
              </a:spcBef>
              <a:spcAft>
                <a:spcPts val="600"/>
              </a:spcAft>
              <a:buFont typeface="Arial" panose="020B0604020202020204" pitchFamily="34" charset="0"/>
              <a:buChar char="•"/>
            </a:pPr>
            <a:r>
              <a:rPr lang="en-US" sz="1900" dirty="0">
                <a:solidFill>
                  <a:srgbClr val="EBEBEB"/>
                </a:solidFill>
                <a:latin typeface="+mj-lt"/>
                <a:ea typeface="+mj-ea"/>
                <a:cs typeface="+mj-cs"/>
              </a:rPr>
              <a:t>Founded in 1969 as a Silicon Valley </a:t>
            </a:r>
            <a:r>
              <a:rPr lang="en-IN" dirty="0"/>
              <a:t>start-up</a:t>
            </a:r>
            <a:endParaRPr lang="en-US" sz="1900" dirty="0">
              <a:solidFill>
                <a:srgbClr val="EBEBEB"/>
              </a:solidFill>
              <a:latin typeface="+mj-lt"/>
              <a:ea typeface="+mj-ea"/>
              <a:cs typeface="+mj-cs"/>
            </a:endParaRPr>
          </a:p>
          <a:p>
            <a:pPr marL="342900" indent="-342900">
              <a:lnSpc>
                <a:spcPct val="90000"/>
              </a:lnSpc>
              <a:spcBef>
                <a:spcPct val="0"/>
              </a:spcBef>
              <a:spcAft>
                <a:spcPts val="600"/>
              </a:spcAft>
              <a:buFont typeface="Arial" panose="020B0604020202020204" pitchFamily="34" charset="0"/>
              <a:buChar char="•"/>
            </a:pPr>
            <a:r>
              <a:rPr lang="en-US" sz="1900" dirty="0">
                <a:solidFill>
                  <a:srgbClr val="EBEBEB"/>
                </a:solidFill>
                <a:latin typeface="+mj-lt"/>
                <a:ea typeface="+mj-ea"/>
                <a:cs typeface="+mj-cs"/>
              </a:rPr>
              <a:t>Provides  leading-edge semiconductor products</a:t>
            </a:r>
          </a:p>
          <a:p>
            <a:pPr marL="285750" indent="-285750">
              <a:lnSpc>
                <a:spcPct val="90000"/>
              </a:lnSpc>
              <a:spcBef>
                <a:spcPct val="0"/>
              </a:spcBef>
              <a:spcAft>
                <a:spcPts val="600"/>
              </a:spcAft>
              <a:buFont typeface="Arial" panose="020B0604020202020204" pitchFamily="34" charset="0"/>
              <a:buChar char="•"/>
            </a:pPr>
            <a:r>
              <a:rPr lang="en-US" dirty="0">
                <a:latin typeface="+mj-lt"/>
              </a:rPr>
              <a:t>AMD has grown into a global company of 10,000 people</a:t>
            </a:r>
          </a:p>
          <a:p>
            <a:pPr marL="285750" indent="-285750">
              <a:lnSpc>
                <a:spcPct val="90000"/>
              </a:lnSpc>
              <a:spcBef>
                <a:spcPct val="0"/>
              </a:spcBef>
              <a:spcAft>
                <a:spcPts val="600"/>
              </a:spcAft>
              <a:buFont typeface="Arial" panose="020B0604020202020204" pitchFamily="34" charset="0"/>
              <a:buChar char="•"/>
            </a:pPr>
            <a:r>
              <a:rPr lang="en-US" sz="1900" dirty="0">
                <a:solidFill>
                  <a:srgbClr val="EBEBEB"/>
                </a:solidFill>
                <a:latin typeface="+mj-lt"/>
                <a:ea typeface="+mj-ea"/>
                <a:cs typeface="+mj-cs"/>
              </a:rPr>
              <a:t>Competition with NVIDIA and INTEL</a:t>
            </a:r>
          </a:p>
          <a:p>
            <a:pPr>
              <a:lnSpc>
                <a:spcPct val="90000"/>
              </a:lnSpc>
              <a:spcBef>
                <a:spcPct val="0"/>
              </a:spcBef>
              <a:spcAft>
                <a:spcPts val="600"/>
              </a:spcAft>
            </a:pPr>
            <a:endParaRPr lang="en-US" sz="1900" dirty="0">
              <a:solidFill>
                <a:srgbClr val="EBEBEB"/>
              </a:solidFill>
              <a:latin typeface="+mj-lt"/>
              <a:ea typeface="+mj-ea"/>
              <a:cs typeface="+mj-cs"/>
            </a:endParaRPr>
          </a:p>
        </p:txBody>
      </p:sp>
      <p:sp>
        <p:nvSpPr>
          <p:cNvPr id="2" name="Slide Number Placeholder 1">
            <a:extLst>
              <a:ext uri="{FF2B5EF4-FFF2-40B4-BE49-F238E27FC236}">
                <a16:creationId xmlns:a16="http://schemas.microsoft.com/office/drawing/2014/main" id="{45659138-09F2-4BC3-B060-93058376A32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731551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EFD87B-5487-4E66-ACEB-1C9C70348716}"/>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13" name="Rectangle 12">
            <a:extLst>
              <a:ext uri="{FF2B5EF4-FFF2-40B4-BE49-F238E27FC236}">
                <a16:creationId xmlns:a16="http://schemas.microsoft.com/office/drawing/2014/main" id="{8DD615DE-5390-475C-BB13-3769A0DC26D7}"/>
              </a:ext>
            </a:extLst>
          </p:cNvPr>
          <p:cNvSpPr/>
          <p:nvPr/>
        </p:nvSpPr>
        <p:spPr>
          <a:xfrm>
            <a:off x="246514" y="5092148"/>
            <a:ext cx="1646605" cy="369332"/>
          </a:xfrm>
          <a:prstGeom prst="rect">
            <a:avLst/>
          </a:prstGeom>
        </p:spPr>
        <p:txBody>
          <a:bodyPr wrap="none">
            <a:spAutoFit/>
          </a:bodyPr>
          <a:lstStyle/>
          <a:p>
            <a:r>
              <a:rPr lang="en-IN" b="1" dirty="0">
                <a:solidFill>
                  <a:schemeClr val="tx2"/>
                </a:solidFill>
              </a:rPr>
              <a:t>APPROACH 2</a:t>
            </a:r>
          </a:p>
        </p:txBody>
      </p:sp>
      <p:pic>
        <p:nvPicPr>
          <p:cNvPr id="8" name="Picture 7">
            <a:extLst>
              <a:ext uri="{FF2B5EF4-FFF2-40B4-BE49-F238E27FC236}">
                <a16:creationId xmlns:a16="http://schemas.microsoft.com/office/drawing/2014/main" id="{A77F4F9B-837F-48BB-B0BA-301EF86B030A}"/>
              </a:ext>
            </a:extLst>
          </p:cNvPr>
          <p:cNvPicPr>
            <a:picLocks noChangeAspect="1"/>
          </p:cNvPicPr>
          <p:nvPr/>
        </p:nvPicPr>
        <p:blipFill>
          <a:blip r:embed="rId2"/>
          <a:stretch>
            <a:fillRect/>
          </a:stretch>
        </p:blipFill>
        <p:spPr>
          <a:xfrm>
            <a:off x="246514" y="388082"/>
            <a:ext cx="10106026" cy="3354193"/>
          </a:xfrm>
          <a:prstGeom prst="rect">
            <a:avLst/>
          </a:prstGeom>
        </p:spPr>
      </p:pic>
      <p:pic>
        <p:nvPicPr>
          <p:cNvPr id="9" name="Picture 8">
            <a:extLst>
              <a:ext uri="{FF2B5EF4-FFF2-40B4-BE49-F238E27FC236}">
                <a16:creationId xmlns:a16="http://schemas.microsoft.com/office/drawing/2014/main" id="{66AF7B9A-A309-4178-A0A8-E118572355A2}"/>
              </a:ext>
            </a:extLst>
          </p:cNvPr>
          <p:cNvPicPr>
            <a:picLocks noChangeAspect="1"/>
          </p:cNvPicPr>
          <p:nvPr/>
        </p:nvPicPr>
        <p:blipFill>
          <a:blip r:embed="rId3"/>
          <a:stretch>
            <a:fillRect/>
          </a:stretch>
        </p:blipFill>
        <p:spPr>
          <a:xfrm>
            <a:off x="246514" y="3821289"/>
            <a:ext cx="11287760" cy="1230313"/>
          </a:xfrm>
          <a:prstGeom prst="rect">
            <a:avLst/>
          </a:prstGeom>
        </p:spPr>
      </p:pic>
      <p:pic>
        <p:nvPicPr>
          <p:cNvPr id="2" name="Picture 1">
            <a:extLst>
              <a:ext uri="{FF2B5EF4-FFF2-40B4-BE49-F238E27FC236}">
                <a16:creationId xmlns:a16="http://schemas.microsoft.com/office/drawing/2014/main" id="{5466855D-0059-4840-908F-98EABF9E7C8A}"/>
              </a:ext>
            </a:extLst>
          </p:cNvPr>
          <p:cNvPicPr>
            <a:picLocks noChangeAspect="1"/>
          </p:cNvPicPr>
          <p:nvPr/>
        </p:nvPicPr>
        <p:blipFill>
          <a:blip r:embed="rId4"/>
          <a:stretch>
            <a:fillRect/>
          </a:stretch>
        </p:blipFill>
        <p:spPr>
          <a:xfrm>
            <a:off x="246514" y="5619508"/>
            <a:ext cx="11287760" cy="942763"/>
          </a:xfrm>
          <a:prstGeom prst="rect">
            <a:avLst/>
          </a:prstGeom>
        </p:spPr>
      </p:pic>
      <p:sp>
        <p:nvSpPr>
          <p:cNvPr id="11" name="TextBox 10">
            <a:extLst>
              <a:ext uri="{FF2B5EF4-FFF2-40B4-BE49-F238E27FC236}">
                <a16:creationId xmlns:a16="http://schemas.microsoft.com/office/drawing/2014/main" id="{6584A61B-6A1F-4D57-BE22-11D9DBB844C0}"/>
              </a:ext>
            </a:extLst>
          </p:cNvPr>
          <p:cNvSpPr txBox="1"/>
          <p:nvPr/>
        </p:nvSpPr>
        <p:spPr>
          <a:xfrm>
            <a:off x="162730" y="0"/>
            <a:ext cx="1677062" cy="369332"/>
          </a:xfrm>
          <a:prstGeom prst="rect">
            <a:avLst/>
          </a:prstGeom>
          <a:noFill/>
        </p:spPr>
        <p:txBody>
          <a:bodyPr wrap="square" rtlCol="0">
            <a:spAutoFit/>
          </a:bodyPr>
          <a:lstStyle/>
          <a:p>
            <a:r>
              <a:rPr lang="en-IN" b="1" dirty="0">
                <a:solidFill>
                  <a:schemeClr val="tx2"/>
                </a:solidFill>
              </a:rPr>
              <a:t>APPROACH 1</a:t>
            </a:r>
          </a:p>
        </p:txBody>
      </p:sp>
    </p:spTree>
    <p:extLst>
      <p:ext uri="{BB962C8B-B14F-4D97-AF65-F5344CB8AC3E}">
        <p14:creationId xmlns:p14="http://schemas.microsoft.com/office/powerpoint/2010/main" val="3489959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914CFE-A713-4F4E-A3CA-9A8A634BCD22}"/>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
        <p:nvSpPr>
          <p:cNvPr id="5" name="TextBox 4">
            <a:extLst>
              <a:ext uri="{FF2B5EF4-FFF2-40B4-BE49-F238E27FC236}">
                <a16:creationId xmlns:a16="http://schemas.microsoft.com/office/drawing/2014/main" id="{C8F5C0EE-35AB-4DB8-A64B-3514BE3C2179}"/>
              </a:ext>
            </a:extLst>
          </p:cNvPr>
          <p:cNvSpPr txBox="1"/>
          <p:nvPr/>
        </p:nvSpPr>
        <p:spPr>
          <a:xfrm>
            <a:off x="508000" y="494906"/>
            <a:ext cx="9873216" cy="1200329"/>
          </a:xfrm>
          <a:prstGeom prst="rect">
            <a:avLst/>
          </a:prstGeom>
          <a:noFill/>
        </p:spPr>
        <p:txBody>
          <a:bodyPr wrap="none" rtlCol="0">
            <a:spAutoFit/>
          </a:bodyPr>
          <a:lstStyle/>
          <a:p>
            <a:r>
              <a:rPr lang="en-IN" dirty="0">
                <a:solidFill>
                  <a:schemeClr val="accent3">
                    <a:lumMod val="40000"/>
                    <a:lumOff val="60000"/>
                  </a:schemeClr>
                </a:solidFill>
              </a:rPr>
              <a:t>Long Short Trading Strategy</a:t>
            </a:r>
          </a:p>
          <a:p>
            <a:endParaRPr lang="en-IN" dirty="0">
              <a:solidFill>
                <a:schemeClr val="accent3">
                  <a:lumMod val="40000"/>
                  <a:lumOff val="60000"/>
                </a:schemeClr>
              </a:solidFill>
            </a:endParaRPr>
          </a:p>
          <a:p>
            <a:r>
              <a:rPr lang="en-US" dirty="0"/>
              <a:t>There is no pre-defined trading frequency. When we get a long signal we go long and </a:t>
            </a:r>
          </a:p>
          <a:p>
            <a:r>
              <a:rPr lang="en-US" dirty="0"/>
              <a:t>when we get a short signal we sell or close our position.</a:t>
            </a:r>
            <a:endParaRPr lang="en-IN" dirty="0"/>
          </a:p>
        </p:txBody>
      </p:sp>
      <p:sp>
        <p:nvSpPr>
          <p:cNvPr id="6" name="Rectangle 5">
            <a:extLst>
              <a:ext uri="{FF2B5EF4-FFF2-40B4-BE49-F238E27FC236}">
                <a16:creationId xmlns:a16="http://schemas.microsoft.com/office/drawing/2014/main" id="{206966A4-7D36-4EC4-BA29-F16183FAC715}"/>
              </a:ext>
            </a:extLst>
          </p:cNvPr>
          <p:cNvSpPr/>
          <p:nvPr/>
        </p:nvSpPr>
        <p:spPr>
          <a:xfrm>
            <a:off x="508000" y="1774875"/>
            <a:ext cx="6096000" cy="646331"/>
          </a:xfrm>
          <a:prstGeom prst="rect">
            <a:avLst/>
          </a:prstGeom>
        </p:spPr>
        <p:txBody>
          <a:bodyPr>
            <a:spAutoFit/>
          </a:bodyPr>
          <a:lstStyle/>
          <a:p>
            <a:r>
              <a:rPr lang="en-US" b="1" dirty="0"/>
              <a:t>Money initial :</a:t>
            </a:r>
            <a:r>
              <a:rPr lang="en-US" dirty="0"/>
              <a:t> 50000</a:t>
            </a:r>
          </a:p>
          <a:p>
            <a:r>
              <a:rPr lang="en-US" b="1" dirty="0"/>
              <a:t>Number of stocks : </a:t>
            </a:r>
            <a:r>
              <a:rPr lang="en-US" dirty="0"/>
              <a:t>500 </a:t>
            </a:r>
          </a:p>
        </p:txBody>
      </p:sp>
      <p:pic>
        <p:nvPicPr>
          <p:cNvPr id="8" name="Picture 7">
            <a:extLst>
              <a:ext uri="{FF2B5EF4-FFF2-40B4-BE49-F238E27FC236}">
                <a16:creationId xmlns:a16="http://schemas.microsoft.com/office/drawing/2014/main" id="{566B6A66-7EF8-4048-9867-3FC47D0AEB78}"/>
              </a:ext>
            </a:extLst>
          </p:cNvPr>
          <p:cNvPicPr>
            <a:picLocks noChangeAspect="1"/>
          </p:cNvPicPr>
          <p:nvPr/>
        </p:nvPicPr>
        <p:blipFill>
          <a:blip r:embed="rId2"/>
          <a:stretch>
            <a:fillRect/>
          </a:stretch>
        </p:blipFill>
        <p:spPr>
          <a:xfrm>
            <a:off x="610870" y="3152321"/>
            <a:ext cx="11315700" cy="3409950"/>
          </a:xfrm>
          <a:prstGeom prst="rect">
            <a:avLst/>
          </a:prstGeom>
        </p:spPr>
      </p:pic>
    </p:spTree>
    <p:extLst>
      <p:ext uri="{BB962C8B-B14F-4D97-AF65-F5344CB8AC3E}">
        <p14:creationId xmlns:p14="http://schemas.microsoft.com/office/powerpoint/2010/main" val="794028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EFD87B-5487-4E66-ACEB-1C9C70348716}"/>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13" name="Rectangle 12">
            <a:extLst>
              <a:ext uri="{FF2B5EF4-FFF2-40B4-BE49-F238E27FC236}">
                <a16:creationId xmlns:a16="http://schemas.microsoft.com/office/drawing/2014/main" id="{8DD615DE-5390-475C-BB13-3769A0DC26D7}"/>
              </a:ext>
            </a:extLst>
          </p:cNvPr>
          <p:cNvSpPr/>
          <p:nvPr/>
        </p:nvSpPr>
        <p:spPr>
          <a:xfrm>
            <a:off x="246514" y="5092148"/>
            <a:ext cx="1646605" cy="369332"/>
          </a:xfrm>
          <a:prstGeom prst="rect">
            <a:avLst/>
          </a:prstGeom>
        </p:spPr>
        <p:txBody>
          <a:bodyPr wrap="none">
            <a:spAutoFit/>
          </a:bodyPr>
          <a:lstStyle/>
          <a:p>
            <a:r>
              <a:rPr lang="en-IN" b="1" dirty="0">
                <a:solidFill>
                  <a:schemeClr val="tx2"/>
                </a:solidFill>
              </a:rPr>
              <a:t>APPROACH 2</a:t>
            </a:r>
          </a:p>
        </p:txBody>
      </p:sp>
      <p:pic>
        <p:nvPicPr>
          <p:cNvPr id="8" name="Picture 7">
            <a:extLst>
              <a:ext uri="{FF2B5EF4-FFF2-40B4-BE49-F238E27FC236}">
                <a16:creationId xmlns:a16="http://schemas.microsoft.com/office/drawing/2014/main" id="{0055CCA7-BE5D-4022-BF5B-F4523D8899D3}"/>
              </a:ext>
            </a:extLst>
          </p:cNvPr>
          <p:cNvPicPr>
            <a:picLocks noChangeAspect="1"/>
          </p:cNvPicPr>
          <p:nvPr/>
        </p:nvPicPr>
        <p:blipFill>
          <a:blip r:embed="rId2"/>
          <a:stretch>
            <a:fillRect/>
          </a:stretch>
        </p:blipFill>
        <p:spPr>
          <a:xfrm>
            <a:off x="324484" y="438909"/>
            <a:ext cx="10106026" cy="3283131"/>
          </a:xfrm>
          <a:prstGeom prst="rect">
            <a:avLst/>
          </a:prstGeom>
        </p:spPr>
      </p:pic>
      <p:pic>
        <p:nvPicPr>
          <p:cNvPr id="9" name="Picture 8">
            <a:extLst>
              <a:ext uri="{FF2B5EF4-FFF2-40B4-BE49-F238E27FC236}">
                <a16:creationId xmlns:a16="http://schemas.microsoft.com/office/drawing/2014/main" id="{9A3E166D-13F1-4AB8-A63A-3E4D2F522010}"/>
              </a:ext>
            </a:extLst>
          </p:cNvPr>
          <p:cNvPicPr>
            <a:picLocks noChangeAspect="1"/>
          </p:cNvPicPr>
          <p:nvPr/>
        </p:nvPicPr>
        <p:blipFill>
          <a:blip r:embed="rId3"/>
          <a:stretch>
            <a:fillRect/>
          </a:stretch>
        </p:blipFill>
        <p:spPr>
          <a:xfrm>
            <a:off x="324484" y="3837972"/>
            <a:ext cx="11190739" cy="1247812"/>
          </a:xfrm>
          <a:prstGeom prst="rect">
            <a:avLst/>
          </a:prstGeom>
        </p:spPr>
      </p:pic>
      <p:pic>
        <p:nvPicPr>
          <p:cNvPr id="2" name="Picture 1">
            <a:extLst>
              <a:ext uri="{FF2B5EF4-FFF2-40B4-BE49-F238E27FC236}">
                <a16:creationId xmlns:a16="http://schemas.microsoft.com/office/drawing/2014/main" id="{661E1CFB-E2DA-45A8-90F4-0DC29071691A}"/>
              </a:ext>
            </a:extLst>
          </p:cNvPr>
          <p:cNvPicPr>
            <a:picLocks noChangeAspect="1"/>
          </p:cNvPicPr>
          <p:nvPr/>
        </p:nvPicPr>
        <p:blipFill>
          <a:blip r:embed="rId4"/>
          <a:stretch>
            <a:fillRect/>
          </a:stretch>
        </p:blipFill>
        <p:spPr>
          <a:xfrm>
            <a:off x="324484" y="5577412"/>
            <a:ext cx="11257916" cy="1117703"/>
          </a:xfrm>
          <a:prstGeom prst="rect">
            <a:avLst/>
          </a:prstGeom>
        </p:spPr>
      </p:pic>
      <p:sp>
        <p:nvSpPr>
          <p:cNvPr id="11" name="TextBox 10">
            <a:extLst>
              <a:ext uri="{FF2B5EF4-FFF2-40B4-BE49-F238E27FC236}">
                <a16:creationId xmlns:a16="http://schemas.microsoft.com/office/drawing/2014/main" id="{1F3053E2-76D1-4658-9E3F-3AECD7816CD7}"/>
              </a:ext>
            </a:extLst>
          </p:cNvPr>
          <p:cNvSpPr txBox="1"/>
          <p:nvPr/>
        </p:nvSpPr>
        <p:spPr>
          <a:xfrm>
            <a:off x="216057" y="41002"/>
            <a:ext cx="1677062" cy="369332"/>
          </a:xfrm>
          <a:prstGeom prst="rect">
            <a:avLst/>
          </a:prstGeom>
          <a:noFill/>
        </p:spPr>
        <p:txBody>
          <a:bodyPr wrap="square" rtlCol="0">
            <a:spAutoFit/>
          </a:bodyPr>
          <a:lstStyle/>
          <a:p>
            <a:r>
              <a:rPr lang="en-IN" b="1" dirty="0">
                <a:solidFill>
                  <a:schemeClr val="tx2"/>
                </a:solidFill>
              </a:rPr>
              <a:t>APPROACH 1</a:t>
            </a:r>
          </a:p>
        </p:txBody>
      </p:sp>
    </p:spTree>
    <p:extLst>
      <p:ext uri="{BB962C8B-B14F-4D97-AF65-F5344CB8AC3E}">
        <p14:creationId xmlns:p14="http://schemas.microsoft.com/office/powerpoint/2010/main" val="1988395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1E8263-27C1-4FEB-9766-1AD7BD79BC1D}"/>
              </a:ext>
            </a:extLst>
          </p:cNvPr>
          <p:cNvSpPr/>
          <p:nvPr/>
        </p:nvSpPr>
        <p:spPr>
          <a:xfrm>
            <a:off x="2635916" y="2262485"/>
            <a:ext cx="7053534" cy="1569660"/>
          </a:xfrm>
          <a:prstGeom prst="rect">
            <a:avLst/>
          </a:prstGeom>
          <a:noFill/>
        </p:spPr>
        <p:txBody>
          <a:bodyPr wrap="none" lIns="91440" tIns="45720" rIns="91440" bIns="45720">
            <a:spAutoFit/>
          </a:bodyPr>
          <a:lstStyle/>
          <a:p>
            <a:pPr algn="ctr"/>
            <a:r>
              <a:rPr lang="en-US" sz="9600" b="1"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t>THANK YOU</a:t>
            </a:r>
            <a:endParaRPr lang="en-US" sz="9600" b="1" cap="none" spc="0"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endParaRPr>
          </a:p>
        </p:txBody>
      </p:sp>
      <p:sp>
        <p:nvSpPr>
          <p:cNvPr id="2" name="Slide Number Placeholder 1">
            <a:extLst>
              <a:ext uri="{FF2B5EF4-FFF2-40B4-BE49-F238E27FC236}">
                <a16:creationId xmlns:a16="http://schemas.microsoft.com/office/drawing/2014/main" id="{0F09052A-353E-4BAF-B1A6-4CC56C04C7FE}"/>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776218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graphicFrame>
        <p:nvGraphicFramePr>
          <p:cNvPr id="27" name="Diagram 26">
            <a:extLst>
              <a:ext uri="{FF2B5EF4-FFF2-40B4-BE49-F238E27FC236}">
                <a16:creationId xmlns:a16="http://schemas.microsoft.com/office/drawing/2014/main" id="{09F482E0-6CCE-4A0B-93DD-5F7685CCBDA4}"/>
              </a:ext>
            </a:extLst>
          </p:cNvPr>
          <p:cNvGraphicFramePr/>
          <p:nvPr>
            <p:extLst>
              <p:ext uri="{D42A27DB-BD31-4B8C-83A1-F6EECF244321}">
                <p14:modId xmlns:p14="http://schemas.microsoft.com/office/powerpoint/2010/main" val="1617380407"/>
              </p:ext>
            </p:extLst>
          </p:nvPr>
        </p:nvGraphicFramePr>
        <p:xfrm>
          <a:off x="105064" y="3924301"/>
          <a:ext cx="12010735" cy="28289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C7B30432-186E-44B8-8375-E5D6F1275B46}"/>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2" name="Picture 1">
            <a:extLst>
              <a:ext uri="{FF2B5EF4-FFF2-40B4-BE49-F238E27FC236}">
                <a16:creationId xmlns:a16="http://schemas.microsoft.com/office/drawing/2014/main" id="{63817A00-A050-46D2-8C00-B218A4B62771}"/>
              </a:ext>
            </a:extLst>
          </p:cNvPr>
          <p:cNvPicPr>
            <a:picLocks noChangeAspect="1"/>
          </p:cNvPicPr>
          <p:nvPr/>
        </p:nvPicPr>
        <p:blipFill>
          <a:blip r:embed="rId8"/>
          <a:stretch>
            <a:fillRect/>
          </a:stretch>
        </p:blipFill>
        <p:spPr>
          <a:xfrm>
            <a:off x="79429" y="1182478"/>
            <a:ext cx="12033141" cy="2665622"/>
          </a:xfrm>
          <a:prstGeom prst="rect">
            <a:avLst/>
          </a:prstGeom>
        </p:spPr>
      </p:pic>
    </p:spTree>
    <p:extLst>
      <p:ext uri="{BB962C8B-B14F-4D97-AF65-F5344CB8AC3E}">
        <p14:creationId xmlns:p14="http://schemas.microsoft.com/office/powerpoint/2010/main" val="176523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1E8263-27C1-4FEB-9766-1AD7BD79BC1D}"/>
              </a:ext>
            </a:extLst>
          </p:cNvPr>
          <p:cNvSpPr/>
          <p:nvPr/>
        </p:nvSpPr>
        <p:spPr>
          <a:xfrm>
            <a:off x="2581256" y="1443335"/>
            <a:ext cx="7029488" cy="3046988"/>
          </a:xfrm>
          <a:prstGeom prst="rect">
            <a:avLst/>
          </a:prstGeom>
          <a:noFill/>
        </p:spPr>
        <p:txBody>
          <a:bodyPr wrap="none" lIns="91440" tIns="45720" rIns="91440" bIns="45720">
            <a:spAutoFit/>
          </a:bodyPr>
          <a:lstStyle/>
          <a:p>
            <a:pPr algn="ctr"/>
            <a:r>
              <a:rPr lang="en-US" sz="9600" b="1" cap="none" spc="0"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t>STATISTICAL</a:t>
            </a:r>
          </a:p>
          <a:p>
            <a:pPr algn="ctr"/>
            <a:r>
              <a:rPr lang="en-US" sz="9600" b="1"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rPr>
              <a:t>ANALYSIS</a:t>
            </a:r>
            <a:endParaRPr lang="en-US" sz="9600" b="1" cap="none" spc="0"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endParaRPr>
          </a:p>
        </p:txBody>
      </p:sp>
      <p:sp>
        <p:nvSpPr>
          <p:cNvPr id="2" name="Slide Number Placeholder 1">
            <a:extLst>
              <a:ext uri="{FF2B5EF4-FFF2-40B4-BE49-F238E27FC236}">
                <a16:creationId xmlns:a16="http://schemas.microsoft.com/office/drawing/2014/main" id="{FBDEB617-83C3-423F-BDA6-F96EC4D07C53}"/>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21456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9" name="Picture 68">
            <a:extLst>
              <a:ext uri="{FF2B5EF4-FFF2-40B4-BE49-F238E27FC236}">
                <a16:creationId xmlns:a16="http://schemas.microsoft.com/office/drawing/2014/main" id="{3CC8D252-8044-458D-A776-6A5833FEFD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1" name="Picture 70">
            <a:extLst>
              <a:ext uri="{FF2B5EF4-FFF2-40B4-BE49-F238E27FC236}">
                <a16:creationId xmlns:a16="http://schemas.microsoft.com/office/drawing/2014/main" id="{E884AA69-7728-499C-8FA7-A3FCA738EB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3" name="Oval 72">
            <a:extLst>
              <a:ext uri="{FF2B5EF4-FFF2-40B4-BE49-F238E27FC236}">
                <a16:creationId xmlns:a16="http://schemas.microsoft.com/office/drawing/2014/main" id="{79760FB8-CC91-426C-9EF3-A58786866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5" name="Picture 74">
            <a:extLst>
              <a:ext uri="{FF2B5EF4-FFF2-40B4-BE49-F238E27FC236}">
                <a16:creationId xmlns:a16="http://schemas.microsoft.com/office/drawing/2014/main" id="{CE274F2C-FBD9-4A60-B6A0-FB7532F599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7" name="Picture 76">
            <a:extLst>
              <a:ext uri="{FF2B5EF4-FFF2-40B4-BE49-F238E27FC236}">
                <a16:creationId xmlns:a16="http://schemas.microsoft.com/office/drawing/2014/main" id="{D543DFE3-F007-48D9-A223-F7351802D4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9" name="Rectangle 78">
            <a:extLst>
              <a:ext uri="{FF2B5EF4-FFF2-40B4-BE49-F238E27FC236}">
                <a16:creationId xmlns:a16="http://schemas.microsoft.com/office/drawing/2014/main" id="{09E7EBD1-9868-4F2F-B4FF-A89B93CFB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81" name="Rectangle 80">
            <a:extLst>
              <a:ext uri="{FF2B5EF4-FFF2-40B4-BE49-F238E27FC236}">
                <a16:creationId xmlns:a16="http://schemas.microsoft.com/office/drawing/2014/main" id="{552CF15B-B62D-425C-826D-EDECC5BA3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C3299DF8-AE9C-4FAD-9FFA-8EF6DD8EC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E988BDCF-FA66-4854-A037-4AC6C70E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1334BF87-3952-4B2F-9E30-7631CD0DE171}"/>
              </a:ext>
            </a:extLst>
          </p:cNvPr>
          <p:cNvPicPr>
            <a:picLocks noChangeAspect="1"/>
          </p:cNvPicPr>
          <p:nvPr/>
        </p:nvPicPr>
        <p:blipFill>
          <a:blip r:embed="rId7"/>
          <a:stretch>
            <a:fillRect/>
          </a:stretch>
        </p:blipFill>
        <p:spPr>
          <a:xfrm>
            <a:off x="1372097" y="3795613"/>
            <a:ext cx="6283853" cy="2183637"/>
          </a:xfrm>
          <a:prstGeom prst="rect">
            <a:avLst/>
          </a:prstGeom>
        </p:spPr>
      </p:pic>
      <p:sp>
        <p:nvSpPr>
          <p:cNvPr id="87" name="Rectangle 86">
            <a:extLst>
              <a:ext uri="{FF2B5EF4-FFF2-40B4-BE49-F238E27FC236}">
                <a16:creationId xmlns:a16="http://schemas.microsoft.com/office/drawing/2014/main" id="{F54F5317-715A-4856-908F-8B232EB6D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F5CE0EC-90BC-4ED9-A61D-A3678459ADF4}"/>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D57F1E4F-1CFF-5643-939E-217C01CDF565}" type="slidenum">
              <a:rPr lang="en-US" smtClean="0">
                <a:solidFill>
                  <a:srgbClr val="FFFFFF"/>
                </a:solidFill>
              </a:rPr>
              <a:pPr>
                <a:spcAft>
                  <a:spcPts val="600"/>
                </a:spcAft>
              </a:pPr>
              <a:t>6</a:t>
            </a:fld>
            <a:endParaRPr lang="en-US">
              <a:solidFill>
                <a:srgbClr val="FFFFFF"/>
              </a:solidFill>
            </a:endParaRPr>
          </a:p>
        </p:txBody>
      </p:sp>
      <p:pic>
        <p:nvPicPr>
          <p:cNvPr id="7" name="Picture 6">
            <a:extLst>
              <a:ext uri="{FF2B5EF4-FFF2-40B4-BE49-F238E27FC236}">
                <a16:creationId xmlns:a16="http://schemas.microsoft.com/office/drawing/2014/main" id="{635F8A1F-A68F-47E9-8495-733BDC383358}"/>
              </a:ext>
            </a:extLst>
          </p:cNvPr>
          <p:cNvPicPr>
            <a:picLocks noChangeAspect="1"/>
          </p:cNvPicPr>
          <p:nvPr/>
        </p:nvPicPr>
        <p:blipFill>
          <a:blip r:embed="rId8"/>
          <a:stretch>
            <a:fillRect/>
          </a:stretch>
        </p:blipFill>
        <p:spPr>
          <a:xfrm>
            <a:off x="1364722" y="1194134"/>
            <a:ext cx="8653990" cy="2444751"/>
          </a:xfrm>
          <a:prstGeom prst="rect">
            <a:avLst/>
          </a:prstGeom>
        </p:spPr>
      </p:pic>
      <p:sp>
        <p:nvSpPr>
          <p:cNvPr id="6" name="TextBox 5">
            <a:extLst>
              <a:ext uri="{FF2B5EF4-FFF2-40B4-BE49-F238E27FC236}">
                <a16:creationId xmlns:a16="http://schemas.microsoft.com/office/drawing/2014/main" id="{1772099A-51A8-42E9-B555-0CB3F4328077}"/>
              </a:ext>
            </a:extLst>
          </p:cNvPr>
          <p:cNvSpPr txBox="1"/>
          <p:nvPr/>
        </p:nvSpPr>
        <p:spPr>
          <a:xfrm>
            <a:off x="636916" y="4371849"/>
            <a:ext cx="9149350" cy="1350523"/>
          </a:xfrm>
          <a:prstGeom prst="rect">
            <a:avLst/>
          </a:prstGeom>
        </p:spPr>
        <p:txBody>
          <a:bodyPr vert="horz" lIns="91440" tIns="45720" rIns="91440" bIns="45720" rtlCol="0" anchor="b">
            <a:normAutofit/>
          </a:bodyPr>
          <a:lstStyle/>
          <a:p>
            <a:pPr>
              <a:spcBef>
                <a:spcPct val="0"/>
              </a:spcBef>
              <a:spcAft>
                <a:spcPts val="600"/>
              </a:spcAft>
            </a:pPr>
            <a:endParaRPr lang="en-US" sz="5600" b="0" i="0" kern="1200" dirty="0">
              <a:solidFill>
                <a:srgbClr val="EBEBEB"/>
              </a:solidFill>
              <a:latin typeface="+mj-lt"/>
              <a:ea typeface="+mj-ea"/>
              <a:cs typeface="+mj-cs"/>
            </a:endParaRPr>
          </a:p>
        </p:txBody>
      </p:sp>
      <p:sp>
        <p:nvSpPr>
          <p:cNvPr id="42" name="Rectangle 41">
            <a:extLst>
              <a:ext uri="{FF2B5EF4-FFF2-40B4-BE49-F238E27FC236}">
                <a16:creationId xmlns:a16="http://schemas.microsoft.com/office/drawing/2014/main" id="{F5048A07-A961-4648-99B1-E1686090F540}"/>
              </a:ext>
            </a:extLst>
          </p:cNvPr>
          <p:cNvSpPr/>
          <p:nvPr/>
        </p:nvSpPr>
        <p:spPr>
          <a:xfrm>
            <a:off x="1296381" y="878750"/>
            <a:ext cx="2941831" cy="369332"/>
          </a:xfrm>
          <a:prstGeom prst="rect">
            <a:avLst/>
          </a:prstGeom>
        </p:spPr>
        <p:txBody>
          <a:bodyPr wrap="none">
            <a:spAutoFit/>
          </a:bodyPr>
          <a:lstStyle/>
          <a:p>
            <a:pPr>
              <a:spcBef>
                <a:spcPct val="0"/>
              </a:spcBef>
              <a:spcAft>
                <a:spcPts val="600"/>
              </a:spcAft>
            </a:pPr>
            <a:r>
              <a:rPr lang="en-US" dirty="0">
                <a:solidFill>
                  <a:schemeClr val="bg2">
                    <a:lumMod val="50000"/>
                  </a:schemeClr>
                </a:solidFill>
              </a:rPr>
              <a:t>BOX PLOT – Closing Price</a:t>
            </a:r>
          </a:p>
        </p:txBody>
      </p:sp>
    </p:spTree>
    <p:extLst>
      <p:ext uri="{BB962C8B-B14F-4D97-AF65-F5344CB8AC3E}">
        <p14:creationId xmlns:p14="http://schemas.microsoft.com/office/powerpoint/2010/main" val="374866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9" name="Picture 68">
            <a:extLst>
              <a:ext uri="{FF2B5EF4-FFF2-40B4-BE49-F238E27FC236}">
                <a16:creationId xmlns:a16="http://schemas.microsoft.com/office/drawing/2014/main" id="{3CC8D252-8044-458D-A776-6A5833FEFD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1" name="Picture 70">
            <a:extLst>
              <a:ext uri="{FF2B5EF4-FFF2-40B4-BE49-F238E27FC236}">
                <a16:creationId xmlns:a16="http://schemas.microsoft.com/office/drawing/2014/main" id="{E884AA69-7728-499C-8FA7-A3FCA738EB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3" name="Oval 72">
            <a:extLst>
              <a:ext uri="{FF2B5EF4-FFF2-40B4-BE49-F238E27FC236}">
                <a16:creationId xmlns:a16="http://schemas.microsoft.com/office/drawing/2014/main" id="{79760FB8-CC91-426C-9EF3-A58786866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5" name="Picture 74">
            <a:extLst>
              <a:ext uri="{FF2B5EF4-FFF2-40B4-BE49-F238E27FC236}">
                <a16:creationId xmlns:a16="http://schemas.microsoft.com/office/drawing/2014/main" id="{CE274F2C-FBD9-4A60-B6A0-FB7532F599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7" name="Picture 76">
            <a:extLst>
              <a:ext uri="{FF2B5EF4-FFF2-40B4-BE49-F238E27FC236}">
                <a16:creationId xmlns:a16="http://schemas.microsoft.com/office/drawing/2014/main" id="{D543DFE3-F007-48D9-A223-F7351802D4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9" name="Rectangle 78">
            <a:extLst>
              <a:ext uri="{FF2B5EF4-FFF2-40B4-BE49-F238E27FC236}">
                <a16:creationId xmlns:a16="http://schemas.microsoft.com/office/drawing/2014/main" id="{09E7EBD1-9868-4F2F-B4FF-A89B93CFB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81" name="Rectangle 80">
            <a:extLst>
              <a:ext uri="{FF2B5EF4-FFF2-40B4-BE49-F238E27FC236}">
                <a16:creationId xmlns:a16="http://schemas.microsoft.com/office/drawing/2014/main" id="{552CF15B-B62D-425C-826D-EDECC5BA3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C3299DF8-AE9C-4FAD-9FFA-8EF6DD8EC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E988BDCF-FA66-4854-A037-4AC6C70E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1334BF87-3952-4B2F-9E30-7631CD0DE171}"/>
              </a:ext>
            </a:extLst>
          </p:cNvPr>
          <p:cNvPicPr>
            <a:picLocks noChangeAspect="1"/>
          </p:cNvPicPr>
          <p:nvPr/>
        </p:nvPicPr>
        <p:blipFill>
          <a:blip r:embed="rId7"/>
          <a:stretch>
            <a:fillRect/>
          </a:stretch>
        </p:blipFill>
        <p:spPr>
          <a:xfrm>
            <a:off x="1372097" y="3795613"/>
            <a:ext cx="6283853" cy="2183637"/>
          </a:xfrm>
          <a:prstGeom prst="rect">
            <a:avLst/>
          </a:prstGeom>
        </p:spPr>
      </p:pic>
      <p:sp>
        <p:nvSpPr>
          <p:cNvPr id="87" name="Rectangle 86">
            <a:extLst>
              <a:ext uri="{FF2B5EF4-FFF2-40B4-BE49-F238E27FC236}">
                <a16:creationId xmlns:a16="http://schemas.microsoft.com/office/drawing/2014/main" id="{F54F5317-715A-4856-908F-8B232EB6D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F5CE0EC-90BC-4ED9-A61D-A3678459ADF4}"/>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D57F1E4F-1CFF-5643-939E-217C01CDF565}" type="slidenum">
              <a:rPr lang="en-US" smtClean="0">
                <a:solidFill>
                  <a:srgbClr val="FFFFFF"/>
                </a:solidFill>
              </a:rPr>
              <a:pPr>
                <a:spcAft>
                  <a:spcPts val="600"/>
                </a:spcAft>
              </a:pPr>
              <a:t>7</a:t>
            </a:fld>
            <a:endParaRPr lang="en-US">
              <a:solidFill>
                <a:srgbClr val="FFFFFF"/>
              </a:solidFill>
            </a:endParaRPr>
          </a:p>
        </p:txBody>
      </p:sp>
      <p:sp>
        <p:nvSpPr>
          <p:cNvPr id="6" name="TextBox 5">
            <a:extLst>
              <a:ext uri="{FF2B5EF4-FFF2-40B4-BE49-F238E27FC236}">
                <a16:creationId xmlns:a16="http://schemas.microsoft.com/office/drawing/2014/main" id="{1772099A-51A8-42E9-B555-0CB3F4328077}"/>
              </a:ext>
            </a:extLst>
          </p:cNvPr>
          <p:cNvSpPr txBox="1"/>
          <p:nvPr/>
        </p:nvSpPr>
        <p:spPr>
          <a:xfrm>
            <a:off x="636916" y="4371849"/>
            <a:ext cx="9149350" cy="1350523"/>
          </a:xfrm>
          <a:prstGeom prst="rect">
            <a:avLst/>
          </a:prstGeom>
        </p:spPr>
        <p:txBody>
          <a:bodyPr vert="horz" lIns="91440" tIns="45720" rIns="91440" bIns="45720" rtlCol="0" anchor="b">
            <a:normAutofit/>
          </a:bodyPr>
          <a:lstStyle/>
          <a:p>
            <a:pPr>
              <a:spcBef>
                <a:spcPct val="0"/>
              </a:spcBef>
              <a:spcAft>
                <a:spcPts val="600"/>
              </a:spcAft>
            </a:pPr>
            <a:endParaRPr lang="en-US" sz="5600" b="0" i="0" kern="1200" dirty="0">
              <a:solidFill>
                <a:srgbClr val="EBEBEB"/>
              </a:solidFill>
              <a:latin typeface="+mj-lt"/>
              <a:ea typeface="+mj-ea"/>
              <a:cs typeface="+mj-cs"/>
            </a:endParaRPr>
          </a:p>
        </p:txBody>
      </p:sp>
      <p:sp>
        <p:nvSpPr>
          <p:cNvPr id="42" name="Rectangle 41">
            <a:extLst>
              <a:ext uri="{FF2B5EF4-FFF2-40B4-BE49-F238E27FC236}">
                <a16:creationId xmlns:a16="http://schemas.microsoft.com/office/drawing/2014/main" id="{F5048A07-A961-4648-99B1-E1686090F540}"/>
              </a:ext>
            </a:extLst>
          </p:cNvPr>
          <p:cNvSpPr/>
          <p:nvPr/>
        </p:nvSpPr>
        <p:spPr>
          <a:xfrm>
            <a:off x="1296381" y="878750"/>
            <a:ext cx="1895071" cy="369332"/>
          </a:xfrm>
          <a:prstGeom prst="rect">
            <a:avLst/>
          </a:prstGeom>
        </p:spPr>
        <p:txBody>
          <a:bodyPr wrap="none">
            <a:spAutoFit/>
          </a:bodyPr>
          <a:lstStyle/>
          <a:p>
            <a:pPr>
              <a:spcBef>
                <a:spcPct val="0"/>
              </a:spcBef>
              <a:spcAft>
                <a:spcPts val="600"/>
              </a:spcAft>
            </a:pPr>
            <a:r>
              <a:rPr lang="en-US" dirty="0">
                <a:solidFill>
                  <a:schemeClr val="bg2">
                    <a:lumMod val="50000"/>
                  </a:schemeClr>
                </a:solidFill>
              </a:rPr>
              <a:t>Yearly Return %</a:t>
            </a:r>
          </a:p>
        </p:txBody>
      </p:sp>
      <p:pic>
        <p:nvPicPr>
          <p:cNvPr id="17" name="Picture 16">
            <a:extLst>
              <a:ext uri="{FF2B5EF4-FFF2-40B4-BE49-F238E27FC236}">
                <a16:creationId xmlns:a16="http://schemas.microsoft.com/office/drawing/2014/main" id="{A35C2871-3543-4DB1-A462-14C02199BD73}"/>
              </a:ext>
            </a:extLst>
          </p:cNvPr>
          <p:cNvPicPr>
            <a:picLocks noChangeAspect="1"/>
          </p:cNvPicPr>
          <p:nvPr/>
        </p:nvPicPr>
        <p:blipFill>
          <a:blip r:embed="rId8"/>
          <a:stretch>
            <a:fillRect/>
          </a:stretch>
        </p:blipFill>
        <p:spPr>
          <a:xfrm>
            <a:off x="1372097" y="1228173"/>
            <a:ext cx="6410084" cy="2515956"/>
          </a:xfrm>
          <a:prstGeom prst="rect">
            <a:avLst/>
          </a:prstGeom>
        </p:spPr>
      </p:pic>
    </p:spTree>
    <p:extLst>
      <p:ext uri="{BB962C8B-B14F-4D97-AF65-F5344CB8AC3E}">
        <p14:creationId xmlns:p14="http://schemas.microsoft.com/office/powerpoint/2010/main" val="297285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C78EA2E-3293-4736-B493-EDAF2810599B}"/>
              </a:ext>
            </a:extLst>
          </p:cNvPr>
          <p:cNvSpPr txBox="1"/>
          <p:nvPr/>
        </p:nvSpPr>
        <p:spPr>
          <a:xfrm>
            <a:off x="8004826" y="2716485"/>
            <a:ext cx="4581524" cy="1115787"/>
          </a:xfrm>
          <a:prstGeom prst="rect">
            <a:avLst/>
          </a:prstGeom>
        </p:spPr>
        <p:txBody>
          <a:bodyPr vert="horz" lIns="91440" tIns="45720" rIns="91440" bIns="45720" rtlCol="0" anchor="b">
            <a:normAutofit/>
          </a:bodyPr>
          <a:lstStyle/>
          <a:p>
            <a:pPr>
              <a:spcBef>
                <a:spcPct val="0"/>
              </a:spcBef>
              <a:spcAft>
                <a:spcPts val="600"/>
              </a:spcAft>
            </a:pPr>
            <a:r>
              <a:rPr lang="en-US" sz="5400">
                <a:solidFill>
                  <a:schemeClr val="tx2"/>
                </a:solidFill>
                <a:latin typeface="+mj-lt"/>
                <a:ea typeface="+mj-ea"/>
                <a:cs typeface="+mj-cs"/>
              </a:rPr>
              <a:t>OHLC Chart</a:t>
            </a:r>
            <a:endParaRPr lang="en-US" sz="5400" dirty="0">
              <a:solidFill>
                <a:schemeClr val="tx2"/>
              </a:solidFill>
              <a:latin typeface="+mj-lt"/>
              <a:ea typeface="+mj-ea"/>
              <a:cs typeface="+mj-cs"/>
            </a:endParaRPr>
          </a:p>
        </p:txBody>
      </p:sp>
      <p:pic>
        <p:nvPicPr>
          <p:cNvPr id="17" name="Picture 16">
            <a:extLst>
              <a:ext uri="{FF2B5EF4-FFF2-40B4-BE49-F238E27FC236}">
                <a16:creationId xmlns:a16="http://schemas.microsoft.com/office/drawing/2014/main" id="{F135430D-B13E-4D13-9F43-E8F3510F6FD6}"/>
              </a:ext>
            </a:extLst>
          </p:cNvPr>
          <p:cNvPicPr>
            <a:picLocks noChangeAspect="1"/>
          </p:cNvPicPr>
          <p:nvPr/>
        </p:nvPicPr>
        <p:blipFill rotWithShape="1">
          <a:blip r:embed="rId3"/>
          <a:srcRect b="15083"/>
          <a:stretch/>
        </p:blipFill>
        <p:spPr>
          <a:xfrm>
            <a:off x="717811" y="404976"/>
            <a:ext cx="7287015" cy="3310533"/>
          </a:xfrm>
          <a:prstGeom prst="rect">
            <a:avLst/>
          </a:prstGeom>
          <a:effectLst/>
        </p:spPr>
      </p:pic>
      <p:pic>
        <p:nvPicPr>
          <p:cNvPr id="11" name="Picture 10">
            <a:extLst>
              <a:ext uri="{FF2B5EF4-FFF2-40B4-BE49-F238E27FC236}">
                <a16:creationId xmlns:a16="http://schemas.microsoft.com/office/drawing/2014/main" id="{64F3D642-8440-4C4F-BC0B-FF45CB9CAC56}"/>
              </a:ext>
            </a:extLst>
          </p:cNvPr>
          <p:cNvPicPr>
            <a:picLocks noChangeAspect="1"/>
          </p:cNvPicPr>
          <p:nvPr/>
        </p:nvPicPr>
        <p:blipFill rotWithShape="1">
          <a:blip r:embed="rId4"/>
          <a:srcRect b="4845"/>
          <a:stretch/>
        </p:blipFill>
        <p:spPr>
          <a:xfrm>
            <a:off x="717811" y="3949035"/>
            <a:ext cx="5851391" cy="2658666"/>
          </a:xfrm>
          <a:prstGeom prst="rect">
            <a:avLst/>
          </a:prstGeom>
          <a:effectLst/>
        </p:spPr>
      </p:pic>
      <p:sp>
        <p:nvSpPr>
          <p:cNvPr id="19" name="Slide Number Placeholder 18">
            <a:extLst>
              <a:ext uri="{FF2B5EF4-FFF2-40B4-BE49-F238E27FC236}">
                <a16:creationId xmlns:a16="http://schemas.microsoft.com/office/drawing/2014/main" id="{A08316A3-CA57-42AF-BCC3-197C8F2B0A45}"/>
              </a:ext>
            </a:extLst>
          </p:cNvPr>
          <p:cNvSpPr>
            <a:spLocks noGrp="1"/>
          </p:cNvSpPr>
          <p:nvPr>
            <p:ph type="sldNum" sz="quarter" idx="12"/>
          </p:nvPr>
        </p:nvSpPr>
        <p:spPr>
          <a:xfrm>
            <a:off x="10352540" y="295729"/>
            <a:ext cx="838199" cy="767687"/>
          </a:xfrm>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121564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0A09-2C77-4910-80D5-35CA049E8A7B}"/>
              </a:ext>
            </a:extLst>
          </p:cNvPr>
          <p:cNvSpPr>
            <a:spLocks noGrp="1"/>
          </p:cNvSpPr>
          <p:nvPr>
            <p:ph type="title"/>
          </p:nvPr>
        </p:nvSpPr>
        <p:spPr>
          <a:xfrm>
            <a:off x="655636" y="85673"/>
            <a:ext cx="9507539" cy="642657"/>
          </a:xfrm>
        </p:spPr>
        <p:txBody>
          <a:bodyPr/>
          <a:lstStyle/>
          <a:p>
            <a:r>
              <a:rPr lang="en-IN" dirty="0"/>
              <a:t>Moments</a:t>
            </a:r>
          </a:p>
        </p:txBody>
      </p:sp>
      <p:pic>
        <p:nvPicPr>
          <p:cNvPr id="4" name="Picture 3">
            <a:extLst>
              <a:ext uri="{FF2B5EF4-FFF2-40B4-BE49-F238E27FC236}">
                <a16:creationId xmlns:a16="http://schemas.microsoft.com/office/drawing/2014/main" id="{77EF945F-B2DB-4240-BC5F-62B91559CC1A}"/>
              </a:ext>
            </a:extLst>
          </p:cNvPr>
          <p:cNvPicPr>
            <a:picLocks noChangeAspect="1"/>
          </p:cNvPicPr>
          <p:nvPr/>
        </p:nvPicPr>
        <p:blipFill>
          <a:blip r:embed="rId2"/>
          <a:stretch>
            <a:fillRect/>
          </a:stretch>
        </p:blipFill>
        <p:spPr>
          <a:xfrm>
            <a:off x="655636" y="923924"/>
            <a:ext cx="9698852" cy="1609726"/>
          </a:xfrm>
          <a:prstGeom prst="rect">
            <a:avLst/>
          </a:prstGeom>
        </p:spPr>
      </p:pic>
      <p:pic>
        <p:nvPicPr>
          <p:cNvPr id="6" name="Picture 5">
            <a:extLst>
              <a:ext uri="{FF2B5EF4-FFF2-40B4-BE49-F238E27FC236}">
                <a16:creationId xmlns:a16="http://schemas.microsoft.com/office/drawing/2014/main" id="{02599595-6071-4E99-B009-3B040122CE39}"/>
              </a:ext>
            </a:extLst>
          </p:cNvPr>
          <p:cNvPicPr>
            <a:picLocks noChangeAspect="1"/>
          </p:cNvPicPr>
          <p:nvPr/>
        </p:nvPicPr>
        <p:blipFill>
          <a:blip r:embed="rId3"/>
          <a:stretch>
            <a:fillRect/>
          </a:stretch>
        </p:blipFill>
        <p:spPr>
          <a:xfrm>
            <a:off x="2324100" y="2596881"/>
            <a:ext cx="6751785" cy="4175446"/>
          </a:xfrm>
          <a:prstGeom prst="rect">
            <a:avLst/>
          </a:prstGeom>
        </p:spPr>
      </p:pic>
      <p:sp>
        <p:nvSpPr>
          <p:cNvPr id="7" name="Slide Number Placeholder 6">
            <a:extLst>
              <a:ext uri="{FF2B5EF4-FFF2-40B4-BE49-F238E27FC236}">
                <a16:creationId xmlns:a16="http://schemas.microsoft.com/office/drawing/2014/main" id="{5A508B60-70C8-486A-82AF-69A1B2DE2F0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20383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685</Words>
  <Application>Microsoft Office PowerPoint</Application>
  <PresentationFormat>Widescreen</PresentationFormat>
  <Paragraphs>210</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Agency FB</vt:lpstr>
      <vt:lpstr>Arial</vt:lpstr>
      <vt:lpstr>Calibri</vt:lpstr>
      <vt:lpstr>Cambria Math</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Pairs trading strategy</vt:lpstr>
      <vt:lpstr>PowerPoint Presentation</vt:lpstr>
      <vt:lpstr>PowerPoint Presentation</vt:lpstr>
      <vt:lpstr>Buy &amp; Hold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Satwik Kashyap</dc:creator>
  <cp:lastModifiedBy>Satwik Kashyap</cp:lastModifiedBy>
  <cp:revision>2</cp:revision>
  <dcterms:created xsi:type="dcterms:W3CDTF">2019-12-07T00:40:33Z</dcterms:created>
  <dcterms:modified xsi:type="dcterms:W3CDTF">2019-12-07T00:52:55Z</dcterms:modified>
</cp:coreProperties>
</file>