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b="1">
                <a:solidFill>
                  <a:srgbClr val="143766"/>
                </a:solidFill>
              </a:defRPr>
            </a:pPr>
            <a:r>
              <a:t>Advanced Hands-On Course: Fundamentals of Artificial Intelligence</a:t>
            </a:r>
          </a:p>
        </p:txBody>
      </p:sp>
      <p:sp>
        <p:nvSpPr>
          <p:cNvPr id="3" name="Subtitle 2"/>
          <p:cNvSpPr>
            <a:spLocks noGrp="1"/>
          </p:cNvSpPr>
          <p:nvPr>
            <p:ph type="subTitle" idx="1"/>
          </p:nvPr>
        </p:nvSpPr>
        <p:spPr/>
        <p:txBody>
          <a:bodyPr/>
          <a:lstStyle/>
          <a:p>
            <a:pPr algn="ctr">
              <a:defRPr sz="2400">
                <a:solidFill>
                  <a:srgbClr val="4488CC"/>
                </a:solidFill>
              </a:defRPr>
            </a:pPr>
            <a:r>
              <a:t>Week 2: Advanced Search Techniques and Adversarial Gaming AI - From Pathfinding to Perfect Play</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Heuristic Functions:</a:t>
            </a:r>
          </a:p>
        </p:txBody>
      </p:sp>
      <p:sp>
        <p:nvSpPr>
          <p:cNvPr id="3" name="Content Placeholder 2"/>
          <p:cNvSpPr>
            <a:spLocks noGrp="1"/>
          </p:cNvSpPr>
          <p:nvPr>
            <p:ph idx="1"/>
          </p:nvPr>
        </p:nvSpPr>
        <p:spPr/>
        <p:txBody>
          <a:bodyPr/>
          <a:lstStyle/>
          <a:p>
            <a:pPr>
              <a:defRPr sz="1800"/>
            </a:pPr>
            <a:r>
              <a:t>**Admissibility:** A heuristic is admissible if it never overestimates the cost to reach the goal.</a:t>
            </a:r>
          </a:p>
          <a:p>
            <a:pPr>
              <a:defRPr sz="1800"/>
            </a:pPr>
            <a:r>
              <a:t>**Consistency:** A heuristic is consistent if *h(n) &lt;= c(n, a, n') + h(n')*, where *c(n, a, n')* is the cost of action *a* from state *n* to state *n'*.</a:t>
            </a:r>
          </a:p>
          <a:p>
            <a:pPr>
              <a:defRPr sz="1800"/>
            </a:pPr>
            <a:r>
              <a:t>**Dominance:** Heuristic h1 dominates h2 if h1(n) &gt;= h2(n) for all n.</a:t>
            </a:r>
          </a:p>
          <a:p>
            <a:pPr>
              <a:defRPr sz="1800"/>
            </a:pPr>
            <a:r>
              <a:t>A dominant heuristic is generally better because it provides a more accurate estimate of the distance to the goal, leading to fewer nodes being expanded.</a:t>
            </a:r>
          </a:p>
          <a:p>
            <a:pPr>
              <a:defRPr sz="1800"/>
            </a:pPr>
            <a:r>
              <a:t>**Practical Techniques:**</a:t>
            </a:r>
          </a:p>
          <a:p>
            <a:pPr>
              <a:defRPr sz="1800"/>
            </a:pPr>
            <a:r>
              <a:t>**Relaxed Problems:** Derive heuristics by simplifying the original problem (e.g., ignoring some constraints).</a:t>
            </a:r>
          </a:p>
          <a:p>
            <a:pPr>
              <a:defRPr sz="1800"/>
            </a:pPr>
            <a:r>
              <a:t>**Pattern Databases:** Precompute optimal solutions for subproblems and store them in a database.</a:t>
            </a:r>
          </a:p>
          <a:p>
            <a:pPr>
              <a:defRPr sz="1800"/>
            </a:pPr>
            <a:r>
              <a:t>**Learning Heuristics:** Train a machine learning model to predict the cost to reach the goal.</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Adversarial Search (Game Theory):</a:t>
            </a:r>
          </a:p>
        </p:txBody>
      </p:sp>
      <p:sp>
        <p:nvSpPr>
          <p:cNvPr id="3" name="Content Placeholder 2"/>
          <p:cNvSpPr>
            <a:spLocks noGrp="1"/>
          </p:cNvSpPr>
          <p:nvPr>
            <p:ph idx="1"/>
          </p:nvPr>
        </p:nvSpPr>
        <p:spPr/>
        <p:txBody>
          <a:bodyPr/>
          <a:lstStyle/>
          <a:p>
            <a:pPr>
              <a:defRPr sz="1800"/>
            </a:pPr>
            <a:r>
              <a:t>**Game Trees:** A tree representation of all possible game states and moves.</a:t>
            </a:r>
          </a:p>
          <a:p>
            <a:pPr>
              <a:defRPr sz="1800"/>
            </a:pPr>
            <a:r>
              <a:t>**Perfect Decisions:** In a two-player, zero-sum game (where one player's gain is the other player's loss), a perfect decision is one that maximizes the player's chances of winning, assuming the opponent also plays optimally.</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Minimax Algorithm:</a:t>
            </a:r>
          </a:p>
        </p:txBody>
      </p:sp>
      <p:sp>
        <p:nvSpPr>
          <p:cNvPr id="3" name="Content Placeholder 2"/>
          <p:cNvSpPr>
            <a:spLocks noGrp="1"/>
          </p:cNvSpPr>
          <p:nvPr>
            <p:ph idx="1"/>
          </p:nvPr>
        </p:nvSpPr>
        <p:spPr/>
        <p:txBody>
          <a:bodyPr/>
          <a:lstStyle/>
          <a:p>
            <a:pPr>
              <a:defRPr sz="1800"/>
            </a:pPr>
            <a:r>
              <a:t>**Step-by-step understanding:**</a:t>
            </a:r>
          </a:p>
          <a:p>
            <a:pPr>
              <a:defRPr sz="1800"/>
            </a:pPr>
            <a:r>
              <a:t>2.</a:t>
            </a:r>
          </a:p>
          <a:p>
            <a:pPr>
              <a:defRPr sz="1800"/>
            </a:pPr>
            <a:r>
              <a:t>Apply the evaluation function to the terminal states (leaves of the tree) to determine their values.</a:t>
            </a:r>
          </a:p>
          <a:p>
            <a:pPr>
              <a:defRPr sz="1800"/>
            </a:pPr>
            <a:r>
              <a:t>3.</a:t>
            </a:r>
          </a:p>
          <a:p>
            <a:pPr>
              <a:defRPr sz="1800"/>
            </a:pPr>
            <a:r>
              <a:t>Propagate the values upwards from the leaves to the root, alternating between maximizing (for the agent's moves) and minimizing (for the opponent's moves).</a:t>
            </a:r>
          </a:p>
          <a:p>
            <a:pPr>
              <a:defRPr sz="1800"/>
            </a:pPr>
            <a:r>
              <a:t>4.</a:t>
            </a:r>
          </a:p>
          <a:p>
            <a:pPr>
              <a:defRPr sz="1800"/>
            </a:pPr>
            <a:r>
              <a:t>At each maximizing level, choose the action that leads to the highest value.</a:t>
            </a:r>
          </a:p>
          <a:p>
            <a:pPr>
              <a:defRPr sz="1800"/>
            </a:pPr>
            <a:r>
              <a:t>5.</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Minimax Algorithm:</a:t>
            </a:r>
          </a:p>
        </p:txBody>
      </p:sp>
      <p:sp>
        <p:nvSpPr>
          <p:cNvPr id="3" name="Content Placeholder 2"/>
          <p:cNvSpPr>
            <a:spLocks noGrp="1"/>
          </p:cNvSpPr>
          <p:nvPr>
            <p:ph idx="1"/>
          </p:nvPr>
        </p:nvSpPr>
        <p:spPr/>
        <p:txBody>
          <a:bodyPr/>
          <a:lstStyle/>
          <a:p>
            <a:pPr>
              <a:defRPr sz="1800"/>
            </a:pPr>
            <a:r>
              <a:t>At each minimizing level, choose the action that leads to the lowest value.</a:t>
            </a:r>
          </a:p>
          <a:p>
            <a:pPr>
              <a:defRPr sz="1800"/>
            </a:pPr>
            <a:r>
              <a:t>**Google Search Enrichment:** The Minimax algorithm is a decision-making approach where players maximize their potential gains while assuming their opponent will minimize their losses.</a:t>
            </a:r>
          </a:p>
          <a:p>
            <a:pPr>
              <a:defRPr sz="1800"/>
            </a:pPr>
            <a:r>
              <a:t>[https://www.geeksforgeeks.org/minimax-algorithm-in-game-theory-set-1-introduction/](https://www.geeksforgeeks.org/minimax-algorithm-in-game-theory-set-1-introduction/)</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Alpha-Beta Pruning:</a:t>
            </a:r>
          </a:p>
        </p:txBody>
      </p:sp>
      <p:sp>
        <p:nvSpPr>
          <p:cNvPr id="3" name="Content Placeholder 2"/>
          <p:cNvSpPr>
            <a:spLocks noGrp="1"/>
          </p:cNvSpPr>
          <p:nvPr>
            <p:ph idx="1"/>
          </p:nvPr>
        </p:nvSpPr>
        <p:spPr/>
        <p:txBody>
          <a:bodyPr/>
          <a:lstStyle/>
          <a:p>
            <a:pPr>
              <a:defRPr sz="1800"/>
            </a:pPr>
            <a:r>
              <a:t>**Optimizing Minimax:** A technique for reducing the number of nodes explored by the Minimax algorithm by pruning branches that cannot possibly affect the final decision.</a:t>
            </a:r>
          </a:p>
          <a:p>
            <a:pPr>
              <a:defRPr sz="1800"/>
            </a:pPr>
            <a:r>
              <a:t>**Pruning Conditions:**</a:t>
            </a:r>
          </a:p>
          <a:p>
            <a:pPr>
              <a:defRPr sz="1800"/>
            </a:pPr>
            <a:r>
              <a:t>**Alpha Cutoff:** In a maximizing level, if a node's value is greater than or equal to the current alpha value (the best value found so far for the maximizing player), then the remaining branches of that node can be pruned.</a:t>
            </a:r>
          </a:p>
          <a:p>
            <a:pPr>
              <a:defRPr sz="1800"/>
            </a:pPr>
            <a:r>
              <a:t>**Beta Cutoff:** In a minimizing level, if a node's value is less than or equal to the current beta value (the best value found so far for the minimizing player), then the remaining branches of that node can be pruned.</a:t>
            </a:r>
          </a:p>
          <a:p>
            <a:pPr>
              <a:defRPr sz="1800"/>
            </a:pPr>
            <a:r>
              <a:t>**Impact on Search Efficiency:** Alpha-Beta Pruning can significantly reduce the search space, allowing the algorithm to explore deeper levels of the game tree within the same time limit.</a:t>
            </a:r>
          </a:p>
          <a:p>
            <a:pPr>
              <a:defRPr sz="1800"/>
            </a:pPr>
            <a:r>
              <a:t>**Google Search Enrichment:** Alpha-Beta Pruning reduces the computational cost of the Minimax algorithm by eliminating branches that cannot influence the final outcome, enhancing search efficiency.</a:t>
            </a:r>
          </a:p>
          <a:p>
            <a:pPr>
              <a:defRPr sz="1800"/>
            </a:pPr>
            <a:r>
              <a:t>[https://www.geeksforgeeks.org/minimax-algorithm-with-alpha-beta-pruning/](https://www.geeksforgeeks.org/minimax-algorithm-with-alpha-beta-pruning/)</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Practical Examples</a:t>
            </a:r>
          </a:p>
        </p:txBody>
      </p:sp>
      <p:sp>
        <p:nvSpPr>
          <p:cNvPr id="3" name="Content Placeholder 2"/>
          <p:cNvSpPr>
            <a:spLocks noGrp="1"/>
          </p:cNvSpPr>
          <p:nvPr>
            <p:ph idx="1"/>
          </p:nvPr>
        </p:nvSpPr>
        <p:spPr/>
        <p:txBody>
          <a:bodyPr/>
          <a:lstStyle/>
          <a:p>
            <a:pPr>
              <a:defRPr sz="1800"/>
            </a:pPr>
            <a:r>
              <a:t>1.</a:t>
            </a:r>
          </a:p>
          <a:p>
            <a:pPr>
              <a:defRPr sz="1800"/>
            </a:pPr>
            <a:r>
              <a:t>**Pathfinding in a Warehouse (A\* Search):** Robots need to navigate a warehouse to retrieve items.</a:t>
            </a:r>
          </a:p>
          <a:p>
            <a:pPr>
              <a:defRPr sz="1800"/>
            </a:pPr>
            <a:r>
              <a:t>Use A\* search to find the shortest path, considering obstacles and varying terrain costs.</a:t>
            </a:r>
          </a:p>
          <a:p>
            <a:pPr>
              <a:defRPr sz="1800"/>
            </a:pPr>
            <a:r>
              <a:t>**Setup:** Represent the warehouse as a grid, with each cell representing a location.</a:t>
            </a:r>
          </a:p>
          <a:p>
            <a:pPr>
              <a:defRPr sz="1800"/>
            </a:pPr>
            <a:r>
              <a:t>Define the cost of moving between cells based on terrain type (e.g., higher cost for carpeted areas, blocked cells for obstacles).</a:t>
            </a:r>
          </a:p>
          <a:p>
            <a:pPr>
              <a:defRPr sz="1800"/>
            </a:pPr>
            <a:r>
              <a:t>Define the heuristic function as the Manhattan distance between the current cell and the goal cell.</a:t>
            </a:r>
          </a:p>
          <a:p>
            <a:pPr>
              <a:defRPr sz="1800"/>
            </a:pPr>
            <a:r>
              <a:t>**Steps:**</a:t>
            </a:r>
          </a:p>
          <a:p>
            <a:pPr>
              <a:defRPr sz="1800"/>
            </a:pPr>
            <a:r>
              <a:t>The A\* algorithm starts at the robot's current location and expands the node with the lowest *f(n) = g(n) + h(n)*.</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Practical Examples</a:t>
            </a:r>
          </a:p>
        </p:txBody>
      </p:sp>
      <p:sp>
        <p:nvSpPr>
          <p:cNvPr id="3" name="Content Placeholder 2"/>
          <p:cNvSpPr>
            <a:spLocks noGrp="1"/>
          </p:cNvSpPr>
          <p:nvPr>
            <p:ph idx="1"/>
          </p:nvPr>
        </p:nvSpPr>
        <p:spPr/>
        <p:txBody>
          <a:bodyPr/>
          <a:lstStyle/>
          <a:p>
            <a:pPr>
              <a:defRPr sz="1800"/>
            </a:pPr>
            <a:r>
              <a:t>The algorithm continues until it reaches the goal location.</a:t>
            </a:r>
          </a:p>
          <a:p>
            <a:pPr>
              <a:defRPr sz="1800"/>
            </a:pPr>
            <a:r>
              <a:t>**Outcome:** The A\* algorithm finds the shortest path from the robot's current location to the item's location, avoiding obstacles and minimizing the overall cost.</a:t>
            </a:r>
          </a:p>
          <a:p>
            <a:pPr>
              <a:defRPr sz="1800"/>
            </a:pPr>
            <a:r>
              <a:t>2.</a:t>
            </a:r>
          </a:p>
          <a:p>
            <a:pPr>
              <a:defRPr sz="1800"/>
            </a:pPr>
            <a:r>
              <a:t>**Solving the 8-Puzzle (A\* Search):** The 8-puzzle is a classic AI problem consisting of a 3x3 grid with 8 numbered tiles and a blank space.</a:t>
            </a:r>
          </a:p>
          <a:p>
            <a:pPr>
              <a:defRPr sz="1800"/>
            </a:pPr>
            <a:r>
              <a:t>The goal is to rearrange the tiles to match a target configuration.</a:t>
            </a:r>
          </a:p>
          <a:p>
            <a:pPr>
              <a:defRPr sz="1800"/>
            </a:pPr>
            <a:r>
              <a:t>**Setup:** Represent the puzzle state as a configuration of the tiles.</a:t>
            </a:r>
          </a:p>
          <a:p>
            <a:pPr>
              <a:defRPr sz="1800"/>
            </a:pPr>
            <a:r>
              <a:t>Define the actions as moving the blank space up, down, left, or right.</a:t>
            </a:r>
          </a:p>
          <a:p>
            <a:pPr>
              <a:defRPr sz="1800"/>
            </a:pPr>
            <a:r>
              <a:t>Define the heuristic function as the number of misplaced tiles or the Manhattan distance between the current tile positions and their target positions.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Practical Examples</a:t>
            </a:r>
          </a:p>
        </p:txBody>
      </p:sp>
      <p:sp>
        <p:nvSpPr>
          <p:cNvPr id="3" name="Content Placeholder 2"/>
          <p:cNvSpPr>
            <a:spLocks noGrp="1"/>
          </p:cNvSpPr>
          <p:nvPr>
            <p:ph idx="1"/>
          </p:nvPr>
        </p:nvSpPr>
        <p:spPr/>
        <p:txBody>
          <a:bodyPr/>
          <a:lstStyle/>
          <a:p>
            <a:pPr>
              <a:defRPr sz="1800"/>
            </a:pPr>
            <a:r>
              <a:t>**Steps:**</a:t>
            </a:r>
          </a:p>
          <a:p>
            <a:pPr>
              <a:defRPr sz="1800"/>
            </a:pPr>
            <a:r>
              <a:t>The A\* algorithm starts at the initial puzzle state and expands the node with the lowest *f(n) = g(n) + h(n)*.</a:t>
            </a:r>
          </a:p>
          <a:p>
            <a:pPr>
              <a:defRPr sz="1800"/>
            </a:pPr>
            <a:r>
              <a:t>The algorithm continues until it reaches the goal state.</a:t>
            </a:r>
          </a:p>
          <a:p>
            <a:pPr>
              <a:defRPr sz="1800"/>
            </a:pPr>
            <a:r>
              <a:t>**Outcome:** The A\* algorithm finds the optimal sequence of moves to solve the 8-puzzle, minimizing the number of steps.</a:t>
            </a:r>
          </a:p>
          <a:p>
            <a:pPr>
              <a:defRPr sz="1800"/>
            </a:pPr>
            <a:r>
              <a:t>3.</a:t>
            </a:r>
          </a:p>
          <a:p>
            <a:pPr>
              <a:defRPr sz="1800"/>
            </a:pPr>
            <a:r>
              <a:t>**Connect Four AI (Minimax with Alpha-Beta Pruning):** Implement an AI player for Connect Four using Minimax with Alpha-Beta Pruning.</a:t>
            </a:r>
          </a:p>
          <a:p>
            <a:pPr>
              <a:defRPr sz="1800"/>
            </a:pPr>
            <a:r>
              <a:t>**Setup:** Represent the Connect Four board as a 2D array.</a:t>
            </a:r>
          </a:p>
          <a:p>
            <a:pPr>
              <a:defRPr sz="1800"/>
            </a:pPr>
            <a:r>
              <a:t>Define the actions as dropping a checker into one of the columns.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Practical Examples</a:t>
            </a:r>
          </a:p>
        </p:txBody>
      </p:sp>
      <p:sp>
        <p:nvSpPr>
          <p:cNvPr id="3" name="Content Placeholder 2"/>
          <p:cNvSpPr>
            <a:spLocks noGrp="1"/>
          </p:cNvSpPr>
          <p:nvPr>
            <p:ph idx="1"/>
          </p:nvPr>
        </p:nvSpPr>
        <p:spPr/>
        <p:txBody>
          <a:bodyPr/>
          <a:lstStyle/>
          <a:p>
            <a:pPr>
              <a:defRPr sz="1800"/>
            </a:pPr>
            <a:r>
              <a:t>Define the evaluation function to assign a score to each board state, based on the number of consecutive checkers of each player.</a:t>
            </a:r>
          </a:p>
          <a:p>
            <a:pPr>
              <a:defRPr sz="1800"/>
            </a:pPr>
            <a:r>
              <a:t>**Steps:**</a:t>
            </a:r>
          </a:p>
          <a:p>
            <a:pPr>
              <a:defRPr sz="1800"/>
            </a:pPr>
            <a:r>
              <a:t>The Minimax algorithm explores the game tree, alternating between maximizing the AI player's score and minimizing the opponent's score.</a:t>
            </a:r>
          </a:p>
          <a:p>
            <a:pPr>
              <a:defRPr sz="1800"/>
            </a:pPr>
            <a:r>
              <a:t>Alpha-Beta Pruning is used to reduce the search space by pruning branches that cannot affect the final decision.</a:t>
            </a:r>
          </a:p>
          <a:p>
            <a:pPr>
              <a:defRPr sz="1800"/>
            </a:pPr>
            <a:r>
              <a:t>**Outcome:** The AI player makes strategic moves to block the opponent and create its own winning opportunities, playing a strong game of Connect Four.</a:t>
            </a:r>
          </a:p>
          <a:p>
            <a:pPr>
              <a:defRPr sz="1800"/>
            </a:pPr>
            <a:r>
              <a:t>4.</a:t>
            </a:r>
          </a:p>
          <a:p>
            <a:pPr>
              <a:defRPr sz="1800"/>
            </a:pPr>
            <a:r>
              <a:t>**Simplified Chess AI (Minimax with Alpha-Beta Pruning):** Implement a simplified Chess AI that considers only a few pieces and a limited number of moves.</a:t>
            </a:r>
          </a:p>
          <a:p>
            <a:pPr>
              <a:defRPr sz="1800"/>
            </a:pPr>
            <a:r>
              <a:t>**Setup:** Represent the simplified Chess board as a 2D array.</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Practical Examples</a:t>
            </a:r>
          </a:p>
        </p:txBody>
      </p:sp>
      <p:sp>
        <p:nvSpPr>
          <p:cNvPr id="3" name="Content Placeholder 2"/>
          <p:cNvSpPr>
            <a:spLocks noGrp="1"/>
          </p:cNvSpPr>
          <p:nvPr>
            <p:ph idx="1"/>
          </p:nvPr>
        </p:nvSpPr>
        <p:spPr/>
        <p:txBody>
          <a:bodyPr/>
          <a:lstStyle/>
          <a:p>
            <a:pPr>
              <a:defRPr sz="1800"/>
            </a:pPr>
            <a:r>
              <a:t>Define the actions as moving pieces to valid squares.</a:t>
            </a:r>
          </a:p>
          <a:p>
            <a:pPr>
              <a:defRPr sz="1800"/>
            </a:pPr>
            <a:r>
              <a:t>Define the evaluation function based on the material advantage (difference in the value of pieces) and board control.</a:t>
            </a:r>
          </a:p>
          <a:p>
            <a:pPr>
              <a:defRPr sz="1800"/>
            </a:pPr>
            <a:r>
              <a:t>**Steps:**</a:t>
            </a:r>
          </a:p>
          <a:p>
            <a:pPr>
              <a:defRPr sz="1800"/>
            </a:pPr>
            <a:r>
              <a:t>The Minimax algorithm with Alpha-Beta Pruning is used to explore the game tree to a certain depth.</a:t>
            </a:r>
          </a:p>
          <a:p>
            <a:pPr>
              <a:defRPr sz="1800"/>
            </a:pPr>
            <a:r>
              <a:t>The AI chooses the move that maximizes its score, assuming the opponent will play optimally.</a:t>
            </a:r>
          </a:p>
          <a:p>
            <a:pPr>
              <a:defRPr sz="1800"/>
            </a:pPr>
            <a:r>
              <a:t>**Outcome:** The Chess AI can play a reasonable game of Chess, even with simplified rules, demonstrating the effectiveness of adversarial search techniques.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Connecting from Previous Weeks</a:t>
            </a:r>
          </a:p>
        </p:txBody>
      </p:sp>
      <p:sp>
        <p:nvSpPr>
          <p:cNvPr id="3" name="Content Placeholder 2"/>
          <p:cNvSpPr>
            <a:spLocks noGrp="1"/>
          </p:cNvSpPr>
          <p:nvPr>
            <p:ph idx="1"/>
          </p:nvPr>
        </p:nvSpPr>
        <p:spPr/>
        <p:txBody>
          <a:bodyPr/>
          <a:lstStyle/>
          <a:p>
            <a:pPr>
              <a:defRPr sz="1800"/>
            </a:pPr>
            <a:r>
              <a:t>Last week, we laid the groundwork by defining intelligent agents and their interaction with environments.</a:t>
            </a:r>
          </a:p>
          <a:p>
            <a:pPr>
              <a:defRPr sz="1800"/>
            </a:pPr>
            <a:r>
              <a:t>We explored different agent architectures (reflex, model-based, goal-based, utility-based) and the properties of environments.</a:t>
            </a:r>
          </a:p>
          <a:p>
            <a:pPr>
              <a:defRPr sz="1800"/>
            </a:pPr>
            <a:r>
              <a:t>Crucially, we learned how to represent environments as state spaces.</a:t>
            </a:r>
          </a:p>
          <a:p>
            <a:pPr>
              <a:defRPr sz="1800"/>
            </a:pPr>
            <a:r>
              <a:t>This week builds directly on that foundation.</a:t>
            </a:r>
          </a:p>
          <a:p>
            <a:pPr>
              <a:defRPr sz="1800"/>
            </a:pPr>
            <a:r>
              <a:t>We'll now equip our agents with sophisticated **search techniques** to navigate those state spaces efficiently.</a:t>
            </a:r>
          </a:p>
          <a:p>
            <a:pPr>
              <a:defRPr sz="1800"/>
            </a:pPr>
            <a:r>
              <a:t>We'll move beyond simple reactive behavior and enable agents to plan sequences of actions to achieve their goals.</a:t>
            </a:r>
          </a:p>
          <a:p>
            <a:pPr>
              <a:defRPr sz="1800"/>
            </a:pPr>
            <a:r>
              <a:t>Additionally, we will consider the challenge of adversarial environments, as captured in Game AI, where the agent must contend with an opponent.</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Additional Case Studies (if possible)</a:t>
            </a:r>
          </a:p>
        </p:txBody>
      </p:sp>
      <p:sp>
        <p:nvSpPr>
          <p:cNvPr id="3" name="Content Placeholder 2"/>
          <p:cNvSpPr>
            <a:spLocks noGrp="1"/>
          </p:cNvSpPr>
          <p:nvPr>
            <p:ph idx="1"/>
          </p:nvPr>
        </p:nvSpPr>
        <p:spPr/>
        <p:txBody>
          <a:bodyPr/>
          <a:lstStyle/>
          <a:p>
            <a:pPr>
              <a:defRPr sz="1800"/>
            </a:pPr>
            <a:r>
              <a:t>2.</a:t>
            </a:r>
          </a:p>
          <a:p>
            <a:pPr>
              <a:defRPr sz="1800"/>
            </a:pPr>
            <a:r>
              <a:t>**Game Playing (Checkers, Othello):** Minimax with Alpha-Beta Pruning has been successfully used to create strong AI players for various board games, including Checkers and Othello.</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Looking Ahead</a:t>
            </a:r>
          </a:p>
        </p:txBody>
      </p:sp>
      <p:sp>
        <p:nvSpPr>
          <p:cNvPr id="3" name="Content Placeholder 2"/>
          <p:cNvSpPr>
            <a:spLocks noGrp="1"/>
          </p:cNvSpPr>
          <p:nvPr>
            <p:ph idx="1"/>
          </p:nvPr>
        </p:nvSpPr>
        <p:spPr/>
        <p:txBody>
          <a:bodyPr/>
          <a:lstStyle/>
          <a:p>
            <a:pPr>
              <a:defRPr sz="1800"/>
            </a:pPr>
            <a:r>
              <a:t>This week, we've explored advanced search techniques that allow agents to plan sequences of actions to achieve their goals.</a:t>
            </a:r>
          </a:p>
          <a:p>
            <a:pPr>
              <a:defRPr sz="1800"/>
            </a:pPr>
            <a:r>
              <a:t>We've covered informed and uninformed search algorithms, heuristic functions, and adversarial search techniques like Minimax with Alpha-Beta Pruning.</a:t>
            </a:r>
          </a:p>
          <a:p>
            <a:pPr>
              <a:defRPr sz="1800"/>
            </a:pPr>
            <a:r>
              <a:t>Next week, we will shift our focus to **Constraint Satisfaction Problems (CSPs), Logic, and Inference Systems.** We will learn how to formulate problems as CSPs, implement CSP solving algorithms, and construct knowledge bases using propositional and first-order logic.</a:t>
            </a:r>
          </a:p>
          <a:p>
            <a:pPr>
              <a:defRPr sz="1800"/>
            </a:pPr>
            <a:r>
              <a:t>We will then build systems capable of logical inference to derive new knowledge.</a:t>
            </a:r>
          </a:p>
          <a:p>
            <a:pPr>
              <a:defRPr sz="1800"/>
            </a:pPr>
            <a:r>
              <a:t>These techniques will build upon the foundation of state-space search by introducing formal representations of constraints and knowledge that are key to more complex AI systems.</a:t>
            </a:r>
          </a:p>
          <a:p>
            <a:pPr>
              <a:defRPr sz="1800"/>
            </a:pPr>
            <a:r>
              <a:t>=== WEEK 2 COMPLETED ===</a:t>
            </a:r>
          </a:p>
          <a:p>
            <a:pPr>
              <a:defRPr sz="1800"/>
            </a:pPr>
            <a:r>
              <a:t>-- [UnknownAgent | ] ---</a:t>
            </a:r>
          </a:p>
          <a:p>
            <a:pPr>
              <a:defRPr sz="1800"/>
            </a:pPr>
            <a:r>
              <a:t>OK.</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Looking Ahead</a:t>
            </a:r>
          </a:p>
        </p:txBody>
      </p:sp>
      <p:sp>
        <p:nvSpPr>
          <p:cNvPr id="3" name="Content Placeholder 2"/>
          <p:cNvSpPr>
            <a:spLocks noGrp="1"/>
          </p:cNvSpPr>
          <p:nvPr>
            <p:ph idx="1"/>
          </p:nvPr>
        </p:nvSpPr>
        <p:spPr/>
        <p:txBody>
          <a:bodyPr/>
          <a:lstStyle/>
          <a:p>
            <a:pPr>
              <a:defRPr sz="1800"/>
            </a:pPr>
            <a:r>
              <a:t>I've completed Week 2's content.</a:t>
            </a:r>
          </a:p>
          <a:p>
            <a:pPr>
              <a:defRPr sz="1800"/>
            </a:pPr>
            <a:r>
              <a:t>Pausing for 4 seconds before continuing to Week 3.</a:t>
            </a:r>
          </a:p>
          <a:p>
            <a:pPr>
              <a:defRPr sz="1800"/>
            </a:pPr>
            <a:r>
              <a:t>=== PROCESSING WEEK 3 ===</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The Real-World Problem</a:t>
            </a:r>
          </a:p>
        </p:txBody>
      </p:sp>
      <p:sp>
        <p:nvSpPr>
          <p:cNvPr id="3" name="Content Placeholder 2"/>
          <p:cNvSpPr>
            <a:spLocks noGrp="1"/>
          </p:cNvSpPr>
          <p:nvPr>
            <p:ph idx="1"/>
          </p:nvPr>
        </p:nvSpPr>
        <p:spPr/>
        <p:txBody>
          <a:bodyPr/>
          <a:lstStyle/>
          <a:p>
            <a:pPr>
              <a:defRPr sz="1800"/>
            </a:pPr>
            <a:r>
              <a:t>Consider a large warehouse managed by autonomous robots.</a:t>
            </a:r>
          </a:p>
          <a:p>
            <a:pPr>
              <a:defRPr sz="1800"/>
            </a:pPr>
            <a:r>
              <a:t>These robots need to retrieve items from various locations and deliver them to packing stations.</a:t>
            </a:r>
          </a:p>
          <a:p>
            <a:pPr>
              <a:defRPr sz="1800"/>
            </a:pPr>
            <a:r>
              <a:t>Finding the shortest and most efficient path for each robot is crucial to minimize travel time, reduce energy consumption, and maximize throughput.</a:t>
            </a:r>
          </a:p>
          <a:p>
            <a:pPr>
              <a:defRPr sz="1800"/>
            </a:pPr>
            <a:r>
              <a:t>Simple pathfinding algorithms might suffice for static environments.</a:t>
            </a:r>
          </a:p>
          <a:p>
            <a:pPr>
              <a:defRPr sz="1800"/>
            </a:pPr>
            <a:r>
              <a:t>However, in a real-world warehouse, the environment is highly dynamic.</a:t>
            </a:r>
          </a:p>
          <a:p>
            <a:pPr>
              <a:defRPr sz="1800"/>
            </a:pPr>
            <a:r>
              <a:t>New obstacles (e.g., dropped boxes, other robots) appear constantly.</a:t>
            </a:r>
          </a:p>
          <a:p>
            <a:pPr>
              <a:defRPr sz="1800"/>
            </a:pPr>
            <a:r>
              <a:t>Robots might need to coordinate to avoid collisions and congestion.</a:t>
            </a:r>
          </a:p>
          <a:p>
            <a:pPr>
              <a:defRPr sz="1800"/>
            </a:pPr>
            <a:r>
              <a:t>Furthermore, multiple robots compete for limited resources (e.g., charging stations, access to certain areas).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The Real-World Problem</a:t>
            </a:r>
          </a:p>
        </p:txBody>
      </p:sp>
      <p:sp>
        <p:nvSpPr>
          <p:cNvPr id="3" name="Content Placeholder 2"/>
          <p:cNvSpPr>
            <a:spLocks noGrp="1"/>
          </p:cNvSpPr>
          <p:nvPr>
            <p:ph idx="1"/>
          </p:nvPr>
        </p:nvSpPr>
        <p:spPr/>
        <p:txBody>
          <a:bodyPr/>
          <a:lstStyle/>
          <a:p>
            <a:pPr>
              <a:defRPr sz="1800"/>
            </a:pPr>
            <a:r>
              <a:t>Efficiently planning and re-planning paths in such a complex, dynamic, and multi-agent environment is a significant challenge.</a:t>
            </a:r>
          </a:p>
          <a:p>
            <a:pPr>
              <a:defRPr sz="1800"/>
            </a:pPr>
            <a:r>
              <a:t>Moreover, the need for robust and effective AI in games drives significant innovation in advanced search.</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Introducing the Topic as the Solution</a:t>
            </a:r>
          </a:p>
        </p:txBody>
      </p:sp>
      <p:sp>
        <p:nvSpPr>
          <p:cNvPr id="3" name="Content Placeholder 2"/>
          <p:cNvSpPr>
            <a:spLocks noGrp="1"/>
          </p:cNvSpPr>
          <p:nvPr>
            <p:ph idx="1"/>
          </p:nvPr>
        </p:nvSpPr>
        <p:spPr/>
        <p:txBody>
          <a:bodyPr/>
          <a:lstStyle/>
          <a:p>
            <a:pPr>
              <a:defRPr sz="1800"/>
            </a:pPr>
            <a:r>
              <a:t>This week, we introduce **advanced search techniques** as the solution to this problem.</a:t>
            </a:r>
          </a:p>
          <a:p>
            <a:pPr>
              <a:defRPr sz="1800"/>
            </a:pPr>
            <a:r>
              <a:t>Specifically, we will cover informed and uninformed search algorithms, heuristic functions, and adversarial search techniques like Minimax with Alpha-Beta Pruning.</a:t>
            </a:r>
          </a:p>
          <a:p>
            <a:pPr>
              <a:defRPr sz="1800"/>
            </a:pPr>
            <a:r>
              <a:t>**Informed search algorithms** (like A*) leverage heuristics to estimate the distance to the goal, allowing them to explore the state space more efficiently than uninformed algorithms.</a:t>
            </a:r>
          </a:p>
          <a:p>
            <a:pPr>
              <a:defRPr sz="1800"/>
            </a:pPr>
            <a:r>
              <a:t>**Adversarial search** provides a framework for planning in environments where other agents are actively working against you, as is the case in Game AI.</a:t>
            </a:r>
          </a:p>
          <a:p>
            <a:pPr>
              <a:defRPr sz="1800"/>
            </a:pPr>
            <a:r>
              <a:t>By applying Minimax with Alpha-Beta Pruning, an agent can explore the game tree and choose actions that maximize its chances of winning, even against a skilled opponent.</a:t>
            </a:r>
          </a:p>
          <a:p>
            <a:pPr>
              <a:defRPr sz="1800"/>
            </a:pPr>
            <a:r>
              <a:t>These techniques allow our warehouse robots to dynamically adapt to changing conditions, coordinate with other robots, and optimize their paths to achieve their goals, thereby enhancing the overall efficiency of the warehouse operation.</a:t>
            </a:r>
          </a:p>
          <a:p>
            <a:pPr>
              <a:defRPr sz="1800"/>
            </a:pPr>
            <a:r>
              <a:t>Moreover, these techniques facilitate rich Game AI.</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Uninformed Search Strategies:</a:t>
            </a:r>
          </a:p>
        </p:txBody>
      </p:sp>
      <p:sp>
        <p:nvSpPr>
          <p:cNvPr id="3" name="Content Placeholder 2"/>
          <p:cNvSpPr>
            <a:spLocks noGrp="1"/>
          </p:cNvSpPr>
          <p:nvPr>
            <p:ph idx="1"/>
          </p:nvPr>
        </p:nvSpPr>
        <p:spPr/>
        <p:txBody>
          <a:bodyPr/>
          <a:lstStyle/>
          <a:p>
            <a:pPr>
              <a:defRPr sz="1800"/>
            </a:pPr>
            <a:r>
              <a:t>**Breadth-First Search (BFS):** Explores the state space layer by layer, expanding all nodes at a given depth before moving to the next depth.</a:t>
            </a:r>
          </a:p>
          <a:p>
            <a:pPr>
              <a:defRPr sz="1800"/>
            </a:pPr>
            <a:r>
              <a:t>**When to use:** Suitable for problems with shallow solution depths and small state spaces.</a:t>
            </a:r>
          </a:p>
          <a:p>
            <a:pPr>
              <a:defRPr sz="1800"/>
            </a:pPr>
            <a:r>
              <a:t>**Google Search Enrichment:** BFS is a fundamental search algorithm ideal for scenarios where the goal is close to the start and memory usage is not a constraint.</a:t>
            </a:r>
          </a:p>
          <a:p>
            <a:pPr>
              <a:defRPr sz="1800"/>
            </a:pPr>
            <a:r>
              <a:t>[https://www.scaler.com/topics/data-structures/breadth-first-search-algorithm/](https://www.scaler.com/topics/data-structures/breadth-first-search-algorithm/)</a:t>
            </a:r>
          </a:p>
          <a:p>
            <a:pPr>
              <a:defRPr sz="1800"/>
            </a:pPr>
            <a:r>
              <a:t>**Depth-First Search (DFS):** Explores the state space by going as deep as possible along each branch before backtracking.</a:t>
            </a:r>
          </a:p>
          <a:p>
            <a:pPr>
              <a:defRPr sz="1800"/>
            </a:pPr>
            <a:r>
              <a:t>**Properties:** Not complete (can get stuck in infinite loops), not optimal (doesn't guarantee the shortest path), but has low space complexity (only stores the current path in memory).</a:t>
            </a:r>
          </a:p>
          <a:p>
            <a:pPr>
              <a:defRPr sz="1800"/>
            </a:pPr>
            <a:r>
              <a:t>**When to use:** Suitable for problems with deep solution depths where memory is limited, and completeness is not critical.</a:t>
            </a:r>
          </a:p>
          <a:p>
            <a:pPr>
              <a:defRPr sz="1800"/>
            </a:pPr>
            <a:r>
              <a:t>**Google Search Enrichment:** DFS excels in exploring deep state spaces with limited memory but risks getting trapped in infinite loops or missing optimal solutions.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Uninformed Search Strategies:</a:t>
            </a:r>
          </a:p>
        </p:txBody>
      </p:sp>
      <p:sp>
        <p:nvSpPr>
          <p:cNvPr id="3" name="Content Placeholder 2"/>
          <p:cNvSpPr>
            <a:spLocks noGrp="1"/>
          </p:cNvSpPr>
          <p:nvPr>
            <p:ph idx="1"/>
          </p:nvPr>
        </p:nvSpPr>
        <p:spPr/>
        <p:txBody>
          <a:bodyPr/>
          <a:lstStyle/>
          <a:p>
            <a:pPr>
              <a:defRPr sz="1800"/>
            </a:pPr>
            <a:r>
              <a:t>[https://www.geeksforgeeks.org/depth-first-search-or-dfs-for-a-graph/](https://www.geeksforgeeks.org/depth-first-search-or-dfs-for-a-graph/)</a:t>
            </a:r>
          </a:p>
          <a:p>
            <a:pPr>
              <a:defRPr sz="1800"/>
            </a:pPr>
            <a:r>
              <a:t>**Iterative Deepening Search (IDS):** Combines the benefits of BFS and DFS by performing a series of DFS searches with increasing depth limits.</a:t>
            </a:r>
          </a:p>
          <a:p>
            <a:pPr>
              <a:defRPr sz="1800"/>
            </a:pPr>
            <a:r>
              <a:t>**Properties:** Complete, optimal, and has low space complexity.</a:t>
            </a:r>
          </a:p>
          <a:p>
            <a:pPr>
              <a:defRPr sz="1800"/>
            </a:pPr>
            <a:r>
              <a:t>**When to use:** Suitable for problems where the solution depth is unknown and memory is limited.</a:t>
            </a:r>
          </a:p>
          <a:p>
            <a:pPr>
              <a:defRPr sz="1800"/>
            </a:pPr>
            <a:r>
              <a:t>**Google Search Enrichment:** IDS efficiently balances completeness and memory usage by systematically increasing the depth limit in DFS, making it suitable when the solution depth is unknown.</a:t>
            </a:r>
          </a:p>
          <a:p>
            <a:pPr>
              <a:defRPr sz="1800"/>
            </a:pPr>
            <a:r>
              <a:t>[https://www.javatpoint.com/ai-iterative-deepening-depth-first-search](https://www.javatpoint.com/ai-iterative-deepening-depth-first-search)</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Informed Search Strategies:</a:t>
            </a:r>
          </a:p>
        </p:txBody>
      </p:sp>
      <p:sp>
        <p:nvSpPr>
          <p:cNvPr id="3" name="Content Placeholder 2"/>
          <p:cNvSpPr>
            <a:spLocks noGrp="1"/>
          </p:cNvSpPr>
          <p:nvPr>
            <p:ph idx="1"/>
          </p:nvPr>
        </p:nvSpPr>
        <p:spPr/>
        <p:txBody>
          <a:bodyPr/>
          <a:lstStyle/>
          <a:p>
            <a:pPr>
              <a:defRPr sz="1800"/>
            </a:pPr>
            <a:r>
              <a:t>**Greedy Best-First Search:** Expands the node that is closest to the goal, as estimated by a heuristic function *h(n)*.</a:t>
            </a:r>
          </a:p>
          <a:p>
            <a:pPr>
              <a:defRPr sz="1800"/>
            </a:pPr>
            <a:r>
              <a:t>**Properties:** Not complete, not optimal, but can be very efficient if the heuristic is accurate.</a:t>
            </a:r>
          </a:p>
          <a:p>
            <a:pPr>
              <a:defRPr sz="1800"/>
            </a:pPr>
            <a:r>
              <a:t>**Google Search Enrichment:** Greedy Best-First Search relies on heuristics to prioritize nodes closest to the goal, potentially leading to fast solutions but without guarantees of completeness or optimality.</a:t>
            </a:r>
          </a:p>
          <a:p>
            <a:pPr>
              <a:defRPr sz="1800"/>
            </a:pPr>
            <a:r>
              <a:t>[https://www.tutorialspoint.com/artificial_intelligence/artificial_intelligence_search_algorithms.htm](https://www.tutorialspoint.com/artificial_intelligence/artificial_intelligence_search_algorithms.htm)</a:t>
            </a:r>
          </a:p>
          <a:p>
            <a:pPr>
              <a:defRPr sz="1800"/>
            </a:pPr>
            <a:r>
              <a:t>**A\* Search:** Combines the cost to reach the node *g(n)* with the estimated cost to reach the goal *h(n)*, expanding the node with the lowest *f(n) = g(n) + h(n)*.</a:t>
            </a:r>
          </a:p>
          <a:p>
            <a:pPr>
              <a:defRPr sz="1800"/>
            </a:pPr>
            <a:r>
              <a:t>**Properties:** Complete, optimal (if the heuristic is admissible), and more efficient than uninformed search algorithms.</a:t>
            </a:r>
          </a:p>
          <a:p>
            <a:pPr>
              <a:defRPr sz="1800"/>
            </a:pPr>
            <a:r>
              <a:t>**Optimality Proof:** A\* is optimal if the heuristic is admissible, meaning that it never overestimates the cost to reach the goal.</a:t>
            </a:r>
          </a:p>
          <a:p>
            <a:pPr>
              <a:defRPr sz="1800"/>
            </a:pPr>
            <a:r>
              <a:t>If *h(n)* is admissible, A\* will always find the optimal path.</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Informed Search Strategies:</a:t>
            </a:r>
          </a:p>
        </p:txBody>
      </p:sp>
      <p:sp>
        <p:nvSpPr>
          <p:cNvPr id="3" name="Content Placeholder 2"/>
          <p:cNvSpPr>
            <a:spLocks noGrp="1"/>
          </p:cNvSpPr>
          <p:nvPr>
            <p:ph idx="1"/>
          </p:nvPr>
        </p:nvSpPr>
        <p:spPr/>
        <p:txBody>
          <a:bodyPr/>
          <a:lstStyle/>
          <a:p>
            <a:pPr>
              <a:defRPr sz="1800"/>
            </a:pPr>
            <a:r>
              <a:t>**Google Search Enrichment:** A* Search is a complete and optimal algorithm that efficiently finds the lowest-cost path by combining the actual cost from the start node to the current node and a heuristic estimate to the goal.</a:t>
            </a:r>
          </a:p>
          <a:p>
            <a:pPr>
              <a:defRPr sz="1800"/>
            </a:pPr>
            <a:r>
              <a:t>[https://www.geeksforgeeks.org/a-search-algorithm/](https://www.geeksforgeeks.org/a-search-algorithm/)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