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43766"/>
                </a:solidFill>
              </a:defRPr>
            </a:pPr>
            <a:r>
              <a:t>Advanced Hands-On Course: Fundamentals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488CC"/>
                </a:solidFill>
              </a:defRPr>
            </a:pPr>
            <a:r>
              <a:t>Week 3: Constraint Satisfaction, Logic, and Inference Systems - From Sudoku to Expert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Knowledge-Based Agents: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**The role of knowledge in intelligent systems:** Knowledge allows agents to reason, make inferences, and solve complex problems.</a:t>
            </a:r>
          </a:p>
          <a:p>
            <a:pPr>
              <a:defRPr sz="1800"/>
            </a:pPr>
            <a:r>
              <a:t>**Knowledge Representation:** The process of encoding knowledge in a formal language that can be understood and manipulated by an AI 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Agents: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**Propositional Logic:** A simple logic that deals with propositions (statements that can be true or false).</a:t>
            </a:r>
          </a:p>
          <a:p>
            <a:pPr>
              <a:defRPr sz="1800"/>
            </a:pPr>
            <a:r>
              <a:t>**Syntax:** Defines the allowed symbols and how they can be combined to form sentences.</a:t>
            </a:r>
          </a:p>
          <a:p>
            <a:pPr>
              <a:defRPr sz="1800"/>
            </a:pPr>
            <a:r>
              <a:t>**Semantics:** Defines the meaning of the sentences (i.e., when they are true or false).</a:t>
            </a:r>
          </a:p>
          <a:p>
            <a:pPr>
              <a:defRPr sz="1800"/>
            </a:pPr>
            <a:r>
              <a:t>**Truth Tables:** Used to evaluate the truth value of complex sentences based on the truth values of their component propositions.</a:t>
            </a:r>
          </a:p>
          <a:p>
            <a:pPr>
              <a:defRPr sz="1800"/>
            </a:pPr>
            <a:r>
              <a:t>**Entailment:** A sentence A entails a sentence B if B is true in all worlds where A is true.</a:t>
            </a:r>
          </a:p>
          <a:p>
            <a:pPr>
              <a:defRPr sz="1800"/>
            </a:pPr>
            <a:r>
              <a:t>**Inference Rules:** Rules that allow us to derive new sentences from existing sentences.</a:t>
            </a:r>
          </a:p>
          <a:p>
            <a:pPr>
              <a:defRPr sz="1800"/>
            </a:pPr>
            <a:r>
              <a:t>Examples: Modus Ponens, Resolution.</a:t>
            </a:r>
          </a:p>
          <a:p>
            <a:pPr>
              <a:defRPr sz="1800"/>
            </a:pPr>
            <a:r>
              <a:t>**First-Order Logic (FOL):** A more expressive logic that allows us to represent objects, relations, and quantifiers.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Agents: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**Syntax:** Includes objects, predicates, functions, variables, quantifiers (∀ for all, ∃ there exists).</a:t>
            </a:r>
          </a:p>
          <a:p>
            <a:pPr>
              <a:defRPr sz="1800"/>
            </a:pPr>
            <a:r>
              <a:t>**Semantics:** Defines the meaning of the symbols and how they relate to the real world.</a:t>
            </a:r>
          </a:p>
          <a:p>
            <a:pPr>
              <a:defRPr sz="1800"/>
            </a:pPr>
            <a:r>
              <a:t>**Quantifiers:** Allow us to make statements about all objects in a domain (universal quantification) or about the existence of at least one object (existential quantification).</a:t>
            </a:r>
          </a:p>
          <a:p>
            <a:pPr>
              <a:defRPr sz="1800"/>
            </a:pPr>
            <a:r>
              <a:t>**Inference in FOL:**</a:t>
            </a:r>
          </a:p>
          <a:p>
            <a:pPr>
              <a:defRPr sz="1800"/>
            </a:pPr>
            <a:r>
              <a:t>**Unification:** The process of finding a substitution that makes two expressions identical.</a:t>
            </a:r>
          </a:p>
          <a:p>
            <a:pPr>
              <a:defRPr sz="1800"/>
            </a:pPr>
            <a:r>
              <a:t>**Generalized Modus Ponens:** A generalization of Modus Ponens that applies to quantified sentences.</a:t>
            </a:r>
          </a:p>
          <a:p>
            <a:pPr>
              <a:defRPr sz="1800"/>
            </a:pPr>
            <a:r>
              <a:t>**Resolution Theorem Proving:** A powerful inference technique that can be used to prove the validity of logical sentences.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Rule-Based Systems: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**Forward Chaining:** Starts with known facts and applies inference rules to derive new facts until a goal is reached.</a:t>
            </a:r>
          </a:p>
          <a:p>
            <a:pPr>
              <a:defRPr sz="1800"/>
            </a:pPr>
            <a:r>
              <a:t>**Backward Chaining:** Starts with a goal and tries to find evidence to support it by working backward through the inference rules.</a:t>
            </a:r>
          </a:p>
          <a:p>
            <a:pPr>
              <a:defRPr sz="1800"/>
            </a:pPr>
            <a:r>
              <a:t>**Google Search Enrichment:** Rule-based systems leverage forward and backward chaining to derive conclusions and make decisions based on logical rules and known facts.</a:t>
            </a:r>
          </a:p>
          <a:p>
            <a:pPr>
              <a:defRPr sz="1800"/>
            </a:pPr>
            <a:r>
              <a:t>[https://www.sciencedirect.com/topics/computer-science/rule-based-system](https://www.sciencedirect.com/topics/computer-science/rule-based-system)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</a:t>
            </a:r>
          </a:p>
          <a:p>
            <a:pPr>
              <a:defRPr sz="1800"/>
            </a:pPr>
            <a:r>
              <a:t>**Sudoku Solver (CSP):** Implement a Sudoku solver using CSP techniques.</a:t>
            </a:r>
          </a:p>
          <a:p>
            <a:pPr>
              <a:defRPr sz="1800"/>
            </a:pPr>
            <a:r>
              <a:t>**Setup:** Represent each cell in the Sudoku grid as a variable with a domain of {1, 2, 3, 4, 5, 6, 7, 8, 9}.</a:t>
            </a:r>
          </a:p>
          <a:p>
            <a:pPr>
              <a:defRPr sz="1800"/>
            </a:pPr>
            <a:r>
              <a:t>Define constraints to ensure that each row, column, and 3x3 block contains all the digits from 1 to 9 without repetition.</a:t>
            </a:r>
          </a:p>
          <a:p>
            <a:pPr>
              <a:defRPr sz="1800"/>
            </a:pPr>
            <a:r>
              <a:t>**Steps:**</a:t>
            </a:r>
          </a:p>
          <a:p>
            <a:pPr>
              <a:defRPr sz="1800"/>
            </a:pPr>
            <a:r>
              <a:t>Use backtracking search with constraint propagation (arc consistency) to find a solution that satisfies all the constraints.</a:t>
            </a:r>
          </a:p>
          <a:p>
            <a:pPr>
              <a:defRPr sz="1800"/>
            </a:pPr>
            <a:r>
              <a:t>Implement the MRV and LCV heuristics to improve the efficiency of the search.</a:t>
            </a:r>
          </a:p>
          <a:p>
            <a:pPr>
              <a:defRPr sz="1800"/>
            </a:pPr>
            <a:r>
              <a:t>**Outcome:** The solver can efficiently solve Sudoku puzzles of varying difficulty levels.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2.</a:t>
            </a:r>
          </a:p>
          <a:p>
            <a:pPr>
              <a:defRPr sz="1800"/>
            </a:pPr>
            <a:r>
              <a:t>**N-Queens Problem (CSP):** Place N queens on an NxN chessboard so that no two queens threaten each other.</a:t>
            </a:r>
          </a:p>
          <a:p>
            <a:pPr>
              <a:defRPr sz="1800"/>
            </a:pPr>
            <a:r>
              <a:t>**Setup:** Represent each queen's position as a variable with a domain of {1, 2, ..., N}.</a:t>
            </a:r>
          </a:p>
          <a:p>
            <a:pPr>
              <a:defRPr sz="1800"/>
            </a:pPr>
            <a:r>
              <a:t>Define constraints to ensure that no two queens are in the same row, column, or diagonal.</a:t>
            </a:r>
          </a:p>
          <a:p>
            <a:pPr>
              <a:defRPr sz="1800"/>
            </a:pPr>
            <a:r>
              <a:t>**Steps:**</a:t>
            </a:r>
          </a:p>
          <a:p>
            <a:pPr>
              <a:defRPr sz="1800"/>
            </a:pPr>
            <a:r>
              <a:t>Use backtracking search with constraint propagation to find a solution that satisfies all the constraints.</a:t>
            </a:r>
          </a:p>
          <a:p>
            <a:pPr>
              <a:defRPr sz="1800"/>
            </a:pPr>
            <a:r>
              <a:t>**Outcome:** The solver can find solutions to the N-Queens problem for different values of N.</a:t>
            </a:r>
          </a:p>
          <a:p>
            <a:pPr>
              <a:defRPr sz="1800"/>
            </a:pPr>
            <a:r>
              <a:t>3.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**Animal Classification System (Logic &amp; Inference):** Build a rule-based system that can classify animals based on their characteristics.</a:t>
            </a:r>
          </a:p>
          <a:p>
            <a:pPr>
              <a:defRPr sz="1800"/>
            </a:pPr>
            <a:r>
              <a:t>**Setup:** Define a knowledge base containing facts about different animals and rules for classifying them.</a:t>
            </a:r>
          </a:p>
          <a:p>
            <a:pPr>
              <a:defRPr sz="1800"/>
            </a:pPr>
            <a:r>
              <a:t>For example:</a:t>
            </a:r>
          </a:p>
          <a:p>
            <a:pPr>
              <a:defRPr sz="1800"/>
            </a:pPr>
            <a:r>
              <a:t>Facts: "Tweety is a bird," "Tweety can fly," "Tweety has feathers."</a:t>
            </a:r>
          </a:p>
          <a:p>
            <a:pPr>
              <a:defRPr sz="1800"/>
            </a:pPr>
            <a:r>
              <a:t>Rules: "If X is a bird and X can fly and X has feathers, then X is likely a canary."</a:t>
            </a:r>
          </a:p>
          <a:p>
            <a:pPr>
              <a:defRPr sz="1800"/>
            </a:pPr>
            <a:r>
              <a:t>**Steps:**</a:t>
            </a:r>
          </a:p>
          <a:p>
            <a:pPr>
              <a:defRPr sz="1800"/>
            </a:pPr>
            <a:r>
              <a:t>Use forward chaining to derive new facts from the existing facts and rules.</a:t>
            </a:r>
          </a:p>
          <a:p>
            <a:pPr>
              <a:defRPr sz="1800"/>
            </a:pPr>
            <a:r>
              <a:t>Given a set of characteristics, the system can infer the type of animal.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**Outcome:** The system can accurately classify animals based on their characteristics.</a:t>
            </a:r>
          </a:p>
          <a:p>
            <a:pPr>
              <a:defRPr sz="1800"/>
            </a:pPr>
            <a:r>
              <a:t>4.</a:t>
            </a:r>
          </a:p>
          <a:p>
            <a:pPr>
              <a:defRPr sz="1800"/>
            </a:pPr>
            <a:r>
              <a:t>**Basic Diagnostic System (Logic &amp; Inference):** Build a simple diagnostic system that can diagnose diseases based on symptoms.</a:t>
            </a:r>
          </a:p>
          <a:p>
            <a:pPr>
              <a:defRPr sz="1800"/>
            </a:pPr>
            <a:r>
              <a:t>**Setup:** Define a knowledge base containing facts about diseases and their symptoms, and rules for diagnosing diseases based on symptoms.</a:t>
            </a:r>
          </a:p>
          <a:p>
            <a:pPr>
              <a:defRPr sz="1800"/>
            </a:pPr>
            <a:r>
              <a:t>For example:</a:t>
            </a:r>
          </a:p>
          <a:p>
            <a:pPr>
              <a:defRPr sz="1800"/>
            </a:pPr>
            <a:r>
              <a:t>Facts: "John has a fever," "John has a cough."</a:t>
            </a:r>
          </a:p>
          <a:p>
            <a:pPr>
              <a:defRPr sz="1800"/>
            </a:pPr>
            <a:r>
              <a:t>Rules: "If X has a fever and X has a cough, then X may have the flu."</a:t>
            </a:r>
          </a:p>
          <a:p>
            <a:pPr>
              <a:defRPr sz="1800"/>
            </a:pPr>
            <a:r>
              <a:t>**Steps:**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 backward chaining to try to prove that the patient has a specific disease, given their symptoms.</a:t>
            </a:r>
          </a:p>
          <a:p>
            <a:pPr>
              <a:defRPr sz="1800"/>
            </a:pPr>
            <a:r>
              <a:t>The system can ask the user for additional information to confirm or rule out the diagnosis.</a:t>
            </a:r>
          </a:p>
          <a:p>
            <a:pPr>
              <a:defRPr sz="1800"/>
            </a:pPr>
            <a:r>
              <a:t>**Outcome:** The system can provide a diagnosis based on the patient's symptoms and medical knowledge.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Additional Case Studies (if possible)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</a:t>
            </a:r>
          </a:p>
          <a:p>
            <a:pPr>
              <a:defRPr sz="1800"/>
            </a:pPr>
            <a:r>
              <a:t>**Job Shop Scheduling:** CSPs are used to schedule tasks in a job shop, taking into account machine availability, task dependencies, and resource constraints.</a:t>
            </a:r>
          </a:p>
          <a:p>
            <a:pPr>
              <a:defRPr sz="1800"/>
            </a:pPr>
            <a:r>
              <a:t>2.</a:t>
            </a:r>
          </a:p>
          <a:p>
            <a:pPr>
              <a:defRPr sz="1800"/>
            </a:pPr>
            <a:r>
              <a:t>**Circuit Design:** CSPs are used to design electronic circuits, ensuring that all components are connected correctly and that the circuit meets certain performance requirements.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Connecting from Previous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 the past two weeks, we've explored how agents interact with environments and how they can use search algorithms to find solutions to problems.</a:t>
            </a:r>
          </a:p>
          <a:p>
            <a:pPr>
              <a:defRPr sz="1800"/>
            </a:pPr>
            <a:r>
              <a:t>We learned about state-space representations, informed and uninformed search, and adversarial search.</a:t>
            </a:r>
          </a:p>
          <a:p>
            <a:pPr>
              <a:defRPr sz="1800"/>
            </a:pPr>
            <a:r>
              <a:t>These techniques are powerful, but they often rely on a procedural approach to problem-solving – defining how to explore the space of possible solutions.</a:t>
            </a:r>
          </a:p>
          <a:p>
            <a:pPr>
              <a:defRPr sz="1800"/>
            </a:pPr>
            <a:r>
              <a:t>This week, we shift our focus to **declarative knowledge representation and reasoning**.</a:t>
            </a:r>
          </a:p>
          <a:p>
            <a:pPr>
              <a:defRPr sz="1800"/>
            </a:pPr>
            <a:r>
              <a:t>Instead of explicitly programming how to solve a problem, we'll learn how to represent the problem's constraints and knowledge in a formal language (logic) and then use inference systems to derive solutions.</a:t>
            </a:r>
          </a:p>
          <a:p>
            <a:pPr>
              <a:defRPr sz="1800"/>
            </a:pPr>
            <a:r>
              <a:t>This is a critical step towards building more flexible and intelligent AI systems.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week, we've explored Constraint Satisfaction Problems (CSPs), Logic, and Inference Systems.</a:t>
            </a:r>
          </a:p>
          <a:p>
            <a:pPr>
              <a:defRPr sz="1800"/>
            </a:pPr>
            <a:r>
              <a:t>We've learned how to formulate problems as CSPs, implement CSP solving algorithms, and construct knowledge bases using propositional and first-order logic.</a:t>
            </a:r>
          </a:p>
          <a:p>
            <a:pPr>
              <a:defRPr sz="1800"/>
            </a:pPr>
            <a:r>
              <a:t>Next week, we will integrate concepts from previous weeks to explore **Classical Planning and Knowledge Representation.** Planning combines state-space search with explicit action representation and goal-directed behavior.</a:t>
            </a:r>
          </a:p>
          <a:p>
            <a:pPr>
              <a:defRPr sz="1800"/>
            </a:pPr>
            <a:r>
              <a:t>We will learn how to represent planning problems using the STRIPS notation and implement basic planning algorithms.</a:t>
            </a:r>
          </a:p>
          <a:p>
            <a:pPr>
              <a:defRPr sz="1800"/>
            </a:pPr>
            <a:r>
              <a:t>The knowledge representation component builds on logical foundations to design structured ontologies, essential for complex, real-world AI systems where explicit knowledge is paramount.</a:t>
            </a:r>
          </a:p>
          <a:p>
            <a:pPr>
              <a:defRPr sz="1800"/>
            </a:pPr>
            <a:r>
              <a:t>=== WEEK 3 COMPLETED ===</a:t>
            </a:r>
          </a:p>
          <a:p>
            <a:pPr>
              <a:defRPr sz="1800"/>
            </a:pPr>
            <a:r>
              <a:t>-- [UnknownAgent | ] ---</a:t>
            </a:r>
          </a:p>
          <a:p>
            <a:pPr>
              <a:defRPr sz="1800"/>
            </a:pPr>
            <a:r>
              <a:t>OK.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I've completed Week 3's content.</a:t>
            </a:r>
          </a:p>
          <a:p>
            <a:pPr>
              <a:defRPr sz="1800"/>
            </a:pPr>
            <a:r>
              <a:t>Pausing for 4 seconds before continuing to Week 4.</a:t>
            </a:r>
          </a:p>
          <a:p>
            <a:pPr>
              <a:defRPr sz="1800"/>
            </a:pPr>
            <a:r>
              <a:t>=== PROCESSING WEEK 4 ===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The Real-World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Consider a hospital scheduling system.</a:t>
            </a:r>
          </a:p>
          <a:p>
            <a:pPr>
              <a:defRPr sz="1800"/>
            </a:pPr>
            <a:r>
              <a:t>The system needs to assign nurses to shifts, taking into account a variety of constraints:</a:t>
            </a:r>
          </a:p>
          <a:p>
            <a:pPr>
              <a:defRPr sz="1800"/>
            </a:pPr>
            <a:r>
              <a:t>Each shift needs a certain number of nurses with specific skills (e.g., ICU experience, pediatric certification).</a:t>
            </a:r>
          </a:p>
          <a:p>
            <a:pPr>
              <a:defRPr sz="1800"/>
            </a:pPr>
            <a:r>
              <a:t>Nurses have preferences for certain shifts and days off.</a:t>
            </a:r>
          </a:p>
          <a:p>
            <a:pPr>
              <a:defRPr sz="1800"/>
            </a:pPr>
            <a:r>
              <a:t>Nurses cannot work consecutive shifts or exceed a maximum number of hours per week.</a:t>
            </a:r>
          </a:p>
          <a:p>
            <a:pPr>
              <a:defRPr sz="1800"/>
            </a:pPr>
            <a:r>
              <a:t>Union rules and labor laws must be respected.</a:t>
            </a:r>
          </a:p>
          <a:p>
            <a:pPr>
              <a:defRPr sz="1800"/>
            </a:pPr>
            <a:r>
              <a:t>Manually creating such a schedule is a complex and time-consuming task.</a:t>
            </a:r>
          </a:p>
          <a:p>
            <a:pPr>
              <a:defRPr sz="1800"/>
            </a:pPr>
            <a:r>
              <a:t>A system that relies solely on search algorithms might struggle to find a feasible solution within a reasonable time, especially as the number of nurses and constraints increases.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The Real-World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We need a more structured and efficient way to represent these constraints and reason about possible solutions.</a:t>
            </a:r>
          </a:p>
          <a:p>
            <a:pPr>
              <a:defRPr sz="1800"/>
            </a:pPr>
            <a:r>
              <a:t>Additionally, diagnoses in medicine require logical reasoning and inference from known facts.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Introducing the Topic as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week, we introduce **Constraint Satisfaction Problems (CSPs)** and **Logic &amp; Inference Systems** as the solution to this problem.</a:t>
            </a:r>
          </a:p>
          <a:p>
            <a:pPr>
              <a:defRPr sz="1800"/>
            </a:pPr>
            <a:r>
              <a:t>**CSPs** provide a framework for representing problems as a set of variables with domains of possible values and a set of constraints that specify the allowed combinations of values.</a:t>
            </a:r>
          </a:p>
          <a:p>
            <a:pPr>
              <a:defRPr sz="1800"/>
            </a:pPr>
            <a:r>
              <a:t>By using CSP solving algorithms (e.g., backtracking search with constraint propagation), we can efficiently find solutions that satisfy all the constraints.</a:t>
            </a:r>
          </a:p>
          <a:p>
            <a:pPr>
              <a:defRPr sz="1800"/>
            </a:pPr>
            <a:r>
              <a:t>**Logic &amp; Inference Systems** provide a formal language for representing knowledge and rules.</a:t>
            </a:r>
          </a:p>
          <a:p>
            <a:pPr>
              <a:defRPr sz="1800"/>
            </a:pPr>
            <a:r>
              <a:t>By using inference algorithms (e.g., forward chaining, backward chaining), we can derive new knowledge from existing knowledge, enabling intelligent reasoning and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 Satisfaction Problems (CSPs):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**Variables:** Represent the unknowns in the problem.</a:t>
            </a:r>
          </a:p>
          <a:p>
            <a:pPr>
              <a:defRPr sz="1800"/>
            </a:pPr>
            <a:r>
              <a:t>In the hospital scheduling example, the variables might be "Nurse 1's shift on Monday," "Nurse 2's shift on Tuesday," etc.</a:t>
            </a:r>
          </a:p>
          <a:p>
            <a:pPr>
              <a:defRPr sz="1800"/>
            </a:pPr>
            <a:r>
              <a:t>**Domains:** The set of possible values that each variable can take.</a:t>
            </a:r>
          </a:p>
          <a:p>
            <a:pPr>
              <a:defRPr sz="1800"/>
            </a:pPr>
            <a:r>
              <a:t>In the hospital scheduling example, the domain for each variable might be {Morning, Afternoon, Night, Off}.</a:t>
            </a:r>
          </a:p>
          <a:p>
            <a:pPr>
              <a:defRPr sz="1800"/>
            </a:pPr>
            <a:r>
              <a:t>**Constraints:** Specify the allowed combinations of values for the variables.</a:t>
            </a:r>
          </a:p>
          <a:p>
            <a:pPr>
              <a:defRPr sz="1800"/>
            </a:pPr>
            <a:r>
              <a:t>Constraints can be unary (restricting the values of a single variable), binary (relating the values of two variables), or higher-order (relating the values of multiple variables).</a:t>
            </a:r>
          </a:p>
          <a:p>
            <a:pPr>
              <a:defRPr sz="1800"/>
            </a:pPr>
            <a:r>
              <a:t>**Unary Constraint Example:** "Nurse 1 cannot work the night shift on Sunday."</a:t>
            </a:r>
          </a:p>
          <a:p>
            <a:pPr>
              <a:defRPr sz="1800"/>
            </a:pPr>
            <a:r>
              <a:t>**Binary Constraint Example:** "Nurse 1 and Nurse 2 cannot both work the same shift on Monday."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 Satisfaction Problems (CSPs):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**Higher-Order Constraint Example:** "At least three nurses with ICU experience must be on duty during each night shift."</a:t>
            </a:r>
          </a:p>
          <a:p>
            <a:pPr>
              <a:defRPr sz="1800"/>
            </a:pPr>
            <a:r>
              <a:t>**Google Search Enrichment:** Constraint Satisfaction Problems (CSPs) are a powerful framework for solving problems by representing them as variables with constraints, commonly used in scheduling and resource allocation.</a:t>
            </a:r>
          </a:p>
          <a:p>
            <a:pPr>
              <a:defRPr sz="1800"/>
            </a:pPr>
            <a:r>
              <a:t>[https://www.geeksforgeeks.org/constraint-satisfaction-problem/](https://www.geeksforgeeks.org/constraint-satisfaction-problem/)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 Solving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**Backtracking Search:** A depth-first search algorithm that explores the space of possible assignments, assigning values to variables one at a time.</a:t>
            </a:r>
          </a:p>
          <a:p>
            <a:pPr>
              <a:defRPr sz="1800"/>
            </a:pPr>
            <a:r>
              <a:t>If an assignment violates a constraint, the algorithm backtracks and tries a different value.</a:t>
            </a:r>
          </a:p>
          <a:p>
            <a:pPr>
              <a:defRPr sz="1800"/>
            </a:pPr>
            <a:r>
              <a:t>**Chronological Backtracking:** The simplest form of backtracking, where the algorithm backtracks to the most recently assigned variable.</a:t>
            </a:r>
          </a:p>
          <a:p>
            <a:pPr>
              <a:defRPr sz="1800"/>
            </a:pPr>
            <a:r>
              <a:t>**Heuristics for Backtracking:**</a:t>
            </a:r>
          </a:p>
          <a:p>
            <a:pPr>
              <a:defRPr sz="1800"/>
            </a:pPr>
            <a:r>
              <a:t>**Minimum Remaining Values (MRV):** Select the variable with the fewest remaining legal values to assign first.</a:t>
            </a:r>
          </a:p>
          <a:p>
            <a:pPr>
              <a:defRPr sz="1800"/>
            </a:pPr>
            <a:r>
              <a:t>This reduces the branching factor of the search tree.</a:t>
            </a:r>
          </a:p>
          <a:p>
            <a:pPr>
              <a:defRPr sz="1800"/>
            </a:pPr>
            <a:r>
              <a:t>**Least Constraining Value (LCV):** Choose the value that rules out the fewest choices for the neighboring variables in the constraint graph.</a:t>
            </a:r>
          </a:p>
          <a:p>
            <a:pPr>
              <a:defRPr sz="1800"/>
            </a:pPr>
            <a:r>
              <a:t>This increases the chances of finding a consistent solution.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 Solving Algorithms: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**Constraint Propagation Techniques:** Reduce the domains of variables by enforcing local consistency.</a:t>
            </a:r>
          </a:p>
          <a:p>
            <a:pPr>
              <a:defRPr sz="1800"/>
            </a:pPr>
            <a:r>
              <a:t>**Node Consistency:** Ensures that all unary constraints are satisfied.</a:t>
            </a:r>
          </a:p>
          <a:p>
            <a:pPr>
              <a:defRPr sz="1800"/>
            </a:pPr>
            <a:r>
              <a:t>**Arc Consistency (AC-3):** For every pair of variables (A, B) connected by a constraint, ensure that for every value in A's domain, there is a value in B's domain that satisfies the constraint.</a:t>
            </a:r>
          </a:p>
          <a:p>
            <a:pPr>
              <a:defRPr sz="1800"/>
            </a:pPr>
            <a:r>
              <a:t>**Path Consistency:** Extends arc consistency to consider paths of two variables.</a:t>
            </a:r>
          </a:p>
          <a:p>
            <a:pPr>
              <a:defRPr sz="1800"/>
            </a:pPr>
            <a:r>
              <a:t>**Local Search for CSPs:** Starts with a complete assignment (where all variables have a value) and iteratively improves the assignment by changing the value of one variable at a time.</a:t>
            </a:r>
          </a:p>
          <a:p>
            <a:pPr>
              <a:defRPr sz="1800"/>
            </a:pPr>
            <a:r>
              <a:t>**Min-Conflicts Algorithm:** Selects a variable that is involved in a constraint violation and changes its value to minimize the number of conflicts.</a:t>
            </a:r>
          </a:p>
          <a:p>
            <a:pPr>
              <a:defRPr sz="1800"/>
            </a:pPr>
            <a:r>
              <a:t>**Google Search Enrichment:** Backtracking search combined with constraint propagation techniques is a common strategy for solving CSPs efficiently.</a:t>
            </a:r>
          </a:p>
          <a:p>
            <a:pPr>
              <a:defRPr sz="1800"/>
            </a:pPr>
            <a:r>
              <a:t>[https://www.javatpoint.com/constraint-satisfaction-problem](https://www.javatpoint.com/constraint-satisfaction-problem)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