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143766"/>
                </a:solidFill>
              </a:defRPr>
            </a:pPr>
            <a:r>
              <a:t>Advanced Hands-On Course: Fundamentals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488CC"/>
                </a:solidFill>
              </a:defRPr>
            </a:pPr>
            <a:r>
              <a:t>Week 4: Classical Planning and Knowledge Representation - From Robot Delivery to Semantic Understanding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Looking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Recap: Integrated Planning, Knowledge Representation, and Reasoning</a:t>
            </a:r>
          </a:p>
          <a:p>
            <a:pPr>
              <a:defRPr sz="1800"/>
            </a:pPr>
            <a:r>
              <a:t>Mastered STRIPS, basic planning algorithms, and ontology design with Protégé</a:t>
            </a:r>
          </a:p>
          <a:p>
            <a:pPr>
              <a:defRPr sz="1800"/>
            </a:pPr>
            <a:r>
              <a:t>Applied theoretical concepts to practical, hands-on projects</a:t>
            </a:r>
          </a:p>
          <a:p>
            <a:pPr>
              <a:defRPr sz="1800"/>
            </a:pPr>
            <a:r>
              <a:t>Course completion: Equipped with core AI concepts and practical skills</a:t>
            </a:r>
          </a:p>
          <a:p>
            <a:pPr>
              <a:defRPr sz="1800"/>
            </a:pPr>
            <a:r>
              <a:t>Prepared to tackle advanced AI topics and real-world problems</a:t>
            </a:r>
          </a:p>
          <a:p>
            <a:pPr>
              <a:defRPr sz="1800"/>
            </a:pPr>
            <a:r>
              <a:t>Congratulations on completing the course!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4: Classical Planning &amp; Knowledge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Connecting from previous weeks: Intelligent Agents, Search, CSPs, Logic</a:t>
            </a:r>
          </a:p>
          <a:p>
            <a:pPr>
              <a:defRPr sz="1800"/>
            </a:pPr>
            <a:r>
              <a:t>Integrate concepts for goal-driven action and structured knowledge</a:t>
            </a:r>
          </a:p>
          <a:p>
            <a:pPr>
              <a:defRPr sz="1800"/>
            </a:pPr>
            <a:r>
              <a:t>Explore how AI agents devise plans to achieve goals</a:t>
            </a:r>
          </a:p>
          <a:p>
            <a:pPr>
              <a:defRPr sz="1800"/>
            </a:pPr>
            <a:r>
              <a:t>Understand structuring knowledge about the world for complex reasoning</a:t>
            </a:r>
          </a:p>
          <a:p>
            <a:pPr>
              <a:defRPr sz="1800"/>
            </a:pPr>
            <a:r>
              <a:t>Advanced course for experienced learners with practical focus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Real-World Problem: Delivery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Challenge: Robot navigating a complex office building</a:t>
            </a:r>
          </a:p>
          <a:p>
            <a:pPr>
              <a:defRPr sz="1800"/>
            </a:pPr>
            <a:r>
              <a:t>Needs to pick up and deliver packages efficiently</a:t>
            </a:r>
          </a:p>
          <a:p>
            <a:pPr>
              <a:defRPr sz="1800"/>
            </a:pPr>
            <a:r>
              <a:t>Requires planning optimal action sequences (distance, obstacles, deadlines)</a:t>
            </a:r>
          </a:p>
          <a:p>
            <a:pPr>
              <a:defRPr sz="1800"/>
            </a:pPr>
            <a:r>
              <a:t>Demands reasoning about its environment (offices, elevators, chargers)</a:t>
            </a:r>
          </a:p>
          <a:p>
            <a:pPr>
              <a:defRPr sz="1800"/>
            </a:pPr>
            <a:r>
              <a:t>Must adapt to unexpected events (blocked paths, new requests)</a:t>
            </a:r>
          </a:p>
          <a:p>
            <a:pPr>
              <a:defRPr sz="1800"/>
            </a:pPr>
            <a:r>
              <a:t>Structured knowledge is critical for complex decision-making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the Solution: Planning &amp; KR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Classical Planning: Devising action sequences to achieve goals</a:t>
            </a:r>
          </a:p>
          <a:p>
            <a:pPr>
              <a:defRPr sz="1800"/>
            </a:pPr>
            <a:r>
              <a:t>Builds upon search algorithms for pathfinding in state space</a:t>
            </a:r>
          </a:p>
          <a:p>
            <a:pPr>
              <a:defRPr sz="1800"/>
            </a:pPr>
            <a:r>
              <a:t>Knowledge Representation: Structuring knowledge about the world</a:t>
            </a:r>
          </a:p>
          <a:p>
            <a:pPr>
              <a:defRPr sz="1800"/>
            </a:pPr>
            <a:r>
              <a:t>Enables robust reasoning and informed decisions</a:t>
            </a:r>
          </a:p>
          <a:p>
            <a:pPr>
              <a:defRPr sz="1800"/>
            </a:pPr>
            <a:r>
              <a:t>Leverages ontologies and semantic web technologies</a:t>
            </a:r>
          </a:p>
          <a:p>
            <a:pPr>
              <a:defRPr sz="1800"/>
            </a:pPr>
            <a:r>
              <a:t>Combined for intelligent, adaptive, and reliable autonomous agents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Classical Planning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STRIPS Representation: States, Goals, Actions (Preconditions, Effects)</a:t>
            </a:r>
          </a:p>
          <a:p>
            <a:pPr>
              <a:defRPr sz="1800"/>
            </a:pPr>
            <a:r>
              <a:t>Planning as State-Space Search: Forward (Progression) vs. Backward (Regression)</a:t>
            </a:r>
          </a:p>
          <a:p>
            <a:pPr>
              <a:defRPr sz="1800"/>
            </a:pPr>
            <a:r>
              <a:t>Heuristics for Planning: Admissible heuristics (e.g., ignore preconditions/delete lists)</a:t>
            </a:r>
          </a:p>
          <a:p>
            <a:pPr>
              <a:defRPr sz="1800"/>
            </a:pPr>
            <a:r>
              <a:t>Planning Graphs (GraphPlan): Data structure for states and actions over time</a:t>
            </a:r>
          </a:p>
          <a:p>
            <a:pPr>
              <a:defRPr sz="1800"/>
            </a:pPr>
            <a:r>
              <a:t>Construction and use of planning graphs for plan extraction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Planning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Planning and Acting in Non-deterministic Domains: Challenges of uncertainty</a:t>
            </a:r>
          </a:p>
          <a:p>
            <a:pPr>
              <a:defRPr sz="1800"/>
            </a:pPr>
            <a:r>
              <a:t>Approaches: Conditional planning, Sensorless planning</a:t>
            </a:r>
          </a:p>
          <a:p>
            <a:pPr>
              <a:defRPr sz="1800"/>
            </a:pPr>
            <a:r>
              <a:t>Multi-Agent Planning and Coordination: Coordinating multiple agents</a:t>
            </a:r>
          </a:p>
          <a:p>
            <a:pPr>
              <a:defRPr sz="1800"/>
            </a:pPr>
            <a:r>
              <a:t>Techniques: Distributed planning, joint intentions, multi-agent pathfinding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Representation (KR) &amp; Ontologies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Ontological Engineering: Designing and building structured ontologies</a:t>
            </a:r>
          </a:p>
          <a:p>
            <a:pPr>
              <a:defRPr sz="1800"/>
            </a:pPr>
            <a:r>
              <a:t>Representing hierarchical knowledge: Categories and Objects</a:t>
            </a:r>
          </a:p>
          <a:p>
            <a:pPr>
              <a:defRPr sz="1800"/>
            </a:pPr>
            <a:r>
              <a:t>Handling dynamic aspects: Events and Time</a:t>
            </a:r>
          </a:p>
          <a:p>
            <a:pPr>
              <a:defRPr sz="1800"/>
            </a:pPr>
            <a:r>
              <a:t>Reasoning with Default Information: Common-sense reasoning, exceptions</a:t>
            </a:r>
          </a:p>
          <a:p>
            <a:pPr>
              <a:defRPr sz="1800"/>
            </a:pPr>
            <a:r>
              <a:t>Semantic Web Technologies: OWL (Web Ontology Language), RDF (Resource Description Framework)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Project 4: Part A - Classical Planner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Implement a basic classical planner (e.g., forward search with heuristic)</a:t>
            </a:r>
          </a:p>
          <a:p>
            <a:pPr>
              <a:defRPr sz="1800"/>
            </a:pPr>
            <a:r>
              <a:t>Choose a deterministic domain (e.g., Blocksworld, simplified navigation)</a:t>
            </a:r>
          </a:p>
          <a:p>
            <a:pPr>
              <a:defRPr sz="1800"/>
            </a:pPr>
            <a:r>
              <a:t>Define STRIPS representation: states, goals, and actions</a:t>
            </a:r>
          </a:p>
          <a:p>
            <a:pPr>
              <a:defRPr sz="1800"/>
            </a:pPr>
            <a:r>
              <a:t>Apply search algorithm to find goal-achieving plans</a:t>
            </a:r>
          </a:p>
          <a:p>
            <a:pPr>
              <a:defRPr sz="1800"/>
            </a:pPr>
            <a:r>
              <a:t>Integrate and evaluate an admissible heuristic</a:t>
            </a:r>
          </a:p>
          <a:p>
            <a:pPr>
              <a:defRPr sz="1800"/>
            </a:pPr>
            <a:r>
              <a:t>Demonstrate planner capabilities with test cases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Project 4: Part B - Ontology &amp;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Design a simple ontology using Protégé</a:t>
            </a:r>
          </a:p>
          <a:p>
            <a:pPr>
              <a:defRPr sz="1800"/>
            </a:pPr>
            <a:r>
              <a:t>Represent domain knowledge (e.g., AI agent types, system components)</a:t>
            </a:r>
          </a:p>
          <a:p>
            <a:pPr>
              <a:defRPr sz="1800"/>
            </a:pPr>
            <a:r>
              <a:t>Define classes, properties, and instances</a:t>
            </a:r>
          </a:p>
          <a:p>
            <a:pPr>
              <a:defRPr sz="1800"/>
            </a:pPr>
            <a:r>
              <a:t>Develop a Python script to query the ontology (e.g., using RDFLib)</a:t>
            </a:r>
          </a:p>
          <a:p>
            <a:pPr>
              <a:defRPr sz="1800"/>
            </a:pPr>
            <a:r>
              <a:t>Demonstrate basic reasoning and inference capabilities</a:t>
            </a:r>
          </a:p>
          <a:p>
            <a:pPr>
              <a:defRPr sz="1800"/>
            </a:pPr>
            <a:r>
              <a:t>Analyze the structured knowledge and query effectiveness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