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69" r:id="rId3"/>
    <p:sldId id="302" r:id="rId4"/>
    <p:sldId id="303" r:id="rId5"/>
    <p:sldId id="305" r:id="rId6"/>
    <p:sldId id="306" r:id="rId7"/>
    <p:sldId id="270" r:id="rId8"/>
    <p:sldId id="260" r:id="rId9"/>
    <p:sldId id="308" r:id="rId10"/>
    <p:sldId id="307" r:id="rId11"/>
    <p:sldId id="271" r:id="rId12"/>
    <p:sldId id="309" r:id="rId13"/>
    <p:sldId id="272" r:id="rId14"/>
    <p:sldId id="273" r:id="rId15"/>
    <p:sldId id="310" r:id="rId16"/>
    <p:sldId id="311" r:id="rId17"/>
    <p:sldId id="312" r:id="rId18"/>
    <p:sldId id="313" r:id="rId19"/>
    <p:sldId id="314" r:id="rId20"/>
    <p:sldId id="315" r:id="rId21"/>
    <p:sldId id="316" r:id="rId22"/>
    <p:sldId id="317" r:id="rId23"/>
    <p:sldId id="318" r:id="rId24"/>
    <p:sldId id="319" r:id="rId25"/>
    <p:sldId id="274" r:id="rId26"/>
    <p:sldId id="325" r:id="rId27"/>
    <p:sldId id="327" r:id="rId28"/>
    <p:sldId id="320" r:id="rId29"/>
    <p:sldId id="321" r:id="rId30"/>
    <p:sldId id="322" r:id="rId31"/>
    <p:sldId id="323" r:id="rId32"/>
    <p:sldId id="324" r:id="rId33"/>
    <p:sldId id="328" r:id="rId34"/>
    <p:sldId id="276" r:id="rId35"/>
    <p:sldId id="331" r:id="rId36"/>
    <p:sldId id="332" r:id="rId37"/>
    <p:sldId id="330" r:id="rId38"/>
    <p:sldId id="333" r:id="rId39"/>
    <p:sldId id="334" r:id="rId40"/>
    <p:sldId id="329" r:id="rId41"/>
    <p:sldId id="335" r:id="rId42"/>
    <p:sldId id="336" r:id="rId43"/>
    <p:sldId id="337" r:id="rId44"/>
    <p:sldId id="341" r:id="rId45"/>
    <p:sldId id="338" r:id="rId46"/>
    <p:sldId id="339" r:id="rId47"/>
    <p:sldId id="340" r:id="rId48"/>
    <p:sldId id="342" r:id="rId49"/>
    <p:sldId id="343" r:id="rId50"/>
    <p:sldId id="344" r:id="rId51"/>
    <p:sldId id="345" r:id="rId52"/>
    <p:sldId id="346" r:id="rId53"/>
    <p:sldId id="348" r:id="rId54"/>
    <p:sldId id="347" r:id="rId55"/>
    <p:sldId id="349" r:id="rId56"/>
    <p:sldId id="350" r:id="rId57"/>
    <p:sldId id="351" r:id="rId58"/>
    <p:sldId id="352" r:id="rId59"/>
    <p:sldId id="354" r:id="rId60"/>
    <p:sldId id="353" r:id="rId61"/>
    <p:sldId id="355" r:id="rId62"/>
    <p:sldId id="356" r:id="rId63"/>
    <p:sldId id="357" r:id="rId64"/>
    <p:sldId id="359" r:id="rId65"/>
    <p:sldId id="360" r:id="rId66"/>
    <p:sldId id="361" r:id="rId67"/>
    <p:sldId id="36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63" d="100"/>
          <a:sy n="63" d="100"/>
        </p:scale>
        <p:origin x="728"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5C3A50-6A26-4107-ADC1-BB80BDCC8316}" type="slidenum">
              <a:rPr lang="en-IN" smtClean="0"/>
              <a:t>21</a:t>
            </a:fld>
            <a:endParaRPr lang="en-IN"/>
          </a:p>
        </p:txBody>
      </p:sp>
    </p:spTree>
    <p:extLst>
      <p:ext uri="{BB962C8B-B14F-4D97-AF65-F5344CB8AC3E}">
        <p14:creationId xmlns:p14="http://schemas.microsoft.com/office/powerpoint/2010/main" val="65317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08-01-2024</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08-01-2024</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08-01-2024</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08-01-2024</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08-01-2024</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08-01-2024</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08-01-2024</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08-01-2024</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08-01-2024</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08-01-2024</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08-01-2024</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08-01-2024</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ARCHITECTURE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br>
              <a:rPr lang="en-US" sz="2800" b="1" dirty="0">
                <a:solidFill>
                  <a:srgbClr val="00B0F0"/>
                </a:solidFill>
                <a:latin typeface="Times New Roman" panose="02020603050405020304" pitchFamily="18" charset="0"/>
                <a:cs typeface="Times New Roman" panose="02020603050405020304" pitchFamily="18" charset="0"/>
              </a:rPr>
            </a:b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24782-CD20-4D53-80D2-B6846F1B0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15" y="408354"/>
            <a:ext cx="10210902" cy="5400000"/>
          </a:xfrm>
          <a:prstGeom prst="rect">
            <a:avLst/>
          </a:prstGeom>
        </p:spPr>
      </p:pic>
      <p:sp>
        <p:nvSpPr>
          <p:cNvPr id="3" name="Rectangle 2">
            <a:extLst>
              <a:ext uri="{FF2B5EF4-FFF2-40B4-BE49-F238E27FC236}">
                <a16:creationId xmlns:a16="http://schemas.microsoft.com/office/drawing/2014/main" id="{6B58C1DC-3529-4A06-9D25-CE9FC6041CCA}"/>
              </a:ext>
            </a:extLst>
          </p:cNvPr>
          <p:cNvSpPr/>
          <p:nvPr/>
        </p:nvSpPr>
        <p:spPr>
          <a:xfrm>
            <a:off x="196580" y="6129908"/>
            <a:ext cx="11782059" cy="461665"/>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Figure 2.4: The simplified organization of an Internet search engine into three </a:t>
            </a:r>
            <a:r>
              <a:rPr lang="en-IN" sz="2400" dirty="0">
                <a:solidFill>
                  <a:srgbClr val="00B0F0"/>
                </a:solidFill>
                <a:latin typeface="Times New Roman" panose="02020603050405020304" pitchFamily="18" charset="0"/>
                <a:cs typeface="Times New Roman" panose="02020603050405020304" pitchFamily="18" charset="0"/>
              </a:rPr>
              <a:t>different layers.</a:t>
            </a:r>
          </a:p>
        </p:txBody>
      </p:sp>
      <p:sp>
        <p:nvSpPr>
          <p:cNvPr id="5" name="Slide Number Placeholder 4">
            <a:extLst>
              <a:ext uri="{FF2B5EF4-FFF2-40B4-BE49-F238E27FC236}">
                <a16:creationId xmlns:a16="http://schemas.microsoft.com/office/drawing/2014/main" id="{46E3BAD2-8C89-4E0C-BC7A-CAEF9DA48BC3}"/>
              </a:ext>
            </a:extLst>
          </p:cNvPr>
          <p:cNvSpPr>
            <a:spLocks noGrp="1"/>
          </p:cNvSpPr>
          <p:nvPr>
            <p:ph type="sldNum" sz="quarter" idx="12"/>
          </p:nvPr>
        </p:nvSpPr>
        <p:spPr/>
        <p:txBody>
          <a:bodyPr/>
          <a:lstStyle/>
          <a:p>
            <a:fld id="{9780A1CE-6C3C-4CE8-9D96-B7A0620EDD62}" type="slidenum">
              <a:rPr lang="en-IN" smtClean="0"/>
              <a:t>10</a:t>
            </a:fld>
            <a:endParaRPr lang="en-IN"/>
          </a:p>
        </p:txBody>
      </p:sp>
    </p:spTree>
    <p:extLst>
      <p:ext uri="{BB962C8B-B14F-4D97-AF65-F5344CB8AC3E}">
        <p14:creationId xmlns:p14="http://schemas.microsoft.com/office/powerpoint/2010/main" val="13933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477520" y="96203"/>
            <a:ext cx="10922000" cy="726757"/>
          </a:xfrm>
        </p:spPr>
        <p:txBody>
          <a:bodyPr anchor="t">
            <a:normAutofit/>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Example-2: Decision support system for stock brokerage</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8687A57-909C-4100-A2B8-CD81C096F7D3}"/>
              </a:ext>
            </a:extLst>
          </p:cNvPr>
          <p:cNvSpPr txBox="1">
            <a:spLocks/>
          </p:cNvSpPr>
          <p:nvPr/>
        </p:nvSpPr>
        <p:spPr>
          <a:xfrm>
            <a:off x="477520" y="822960"/>
            <a:ext cx="10922000" cy="564896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dirty="0">
                <a:latin typeface="Times New Roman" panose="02020603050405020304" pitchFamily="18" charset="0"/>
                <a:cs typeface="Times New Roman" panose="02020603050405020304" pitchFamily="18" charset="0"/>
              </a:rPr>
              <a:t>The system can be divided into following three layers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front end implementing the user interface or offering a programming interface to external applications</a:t>
            </a:r>
          </a:p>
          <a:p>
            <a:pPr marL="514350" indent="-514350" algn="l">
              <a:lnSpc>
                <a:spcPct val="150000"/>
              </a:lnSpc>
              <a:buAutoNum type="arabicParenR"/>
            </a:pPr>
            <a:r>
              <a:rPr lang="en-US" sz="2800" dirty="0">
                <a:latin typeface="Times New Roman" panose="02020603050405020304" pitchFamily="18" charset="0"/>
                <a:cs typeface="Times New Roman" panose="02020603050405020304" pitchFamily="18" charset="0"/>
              </a:rPr>
              <a:t>A back end for accessing a database with the financial data</a:t>
            </a:r>
          </a:p>
          <a:p>
            <a:pPr algn="l">
              <a:lnSpc>
                <a:spcPct val="150000"/>
              </a:lnSpc>
            </a:pPr>
            <a:r>
              <a:rPr lang="en-US" sz="2800" dirty="0">
                <a:latin typeface="Times New Roman" panose="02020603050405020304" pitchFamily="18" charset="0"/>
                <a:cs typeface="Times New Roman" panose="02020603050405020304" pitchFamily="18" charset="0"/>
              </a:rPr>
              <a:t>3)   The analysis programs between these two.</a:t>
            </a: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2800"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2C32C7-EBFD-4F8B-8826-D8EFB3D93C29}"/>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33855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 far more loose organization is followed in object-based architectures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Each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a:t>
            </a:r>
            <a:r>
              <a:rPr lang="en-US" sz="2800" dirty="0">
                <a:latin typeface="Times New Roman" panose="02020603050405020304" pitchFamily="18" charset="0"/>
                <a:cs typeface="Times New Roman" panose="02020603050405020304" pitchFamily="18" charset="0"/>
                <a:sym typeface="Wingdings" panose="05000000000000000000" pitchFamily="2" charset="2"/>
              </a:rPr>
              <a:t> corresponds to a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component </a:t>
            </a:r>
            <a:r>
              <a:rPr lang="en-US" sz="2800" dirty="0">
                <a:latin typeface="Times New Roman" panose="02020603050405020304" pitchFamily="18" charset="0"/>
                <a:cs typeface="Times New Roman" panose="02020603050405020304" pitchFamily="18" charset="0"/>
                <a:sym typeface="Wingdings" panose="05000000000000000000" pitchFamily="2" charset="2"/>
              </a:rPr>
              <a:t>and these components are connected through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procedure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call</a:t>
            </a:r>
            <a:r>
              <a:rPr lang="en-US" sz="2800" dirty="0">
                <a:latin typeface="Times New Roman" panose="02020603050405020304" pitchFamily="18" charset="0"/>
                <a:cs typeface="Times New Roman" panose="02020603050405020304" pitchFamily="18" charset="0"/>
                <a:sym typeface="Wingdings" panose="05000000000000000000" pitchFamily="2" charset="2"/>
              </a:rPr>
              <a:t> mechanism.</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cs typeface="Times New Roman" panose="02020603050405020304" pitchFamily="18" charset="0"/>
              </a:rPr>
              <a:t>                                               </a:t>
            </a:r>
            <a:r>
              <a:rPr lang="en-US" sz="2700" dirty="0">
                <a:solidFill>
                  <a:srgbClr val="0070C0"/>
                </a:solidFill>
                <a:latin typeface="Times New Roman" panose="02020603050405020304" pitchFamily="18" charset="0"/>
                <a:cs typeface="Times New Roman" panose="02020603050405020304" pitchFamily="18" charset="0"/>
              </a:rPr>
              <a:t>Figure 2.5: An object-based architectural style</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200" dirty="0">
                <a:solidFill>
                  <a:srgbClr val="0070C0"/>
                </a:solidFill>
                <a:latin typeface="Times New Roman" panose="02020603050405020304" pitchFamily="18" charset="0"/>
                <a:cs typeface="Times New Roman" panose="02020603050405020304" pitchFamily="18" charset="0"/>
              </a:rPr>
              <a:t>OBJECT BASED AND SERVICE ORIENTED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034DFB-FA2C-445E-8447-94BC4850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788" y="3104240"/>
            <a:ext cx="6327459" cy="2880000"/>
          </a:xfrm>
          <a:prstGeom prst="rect">
            <a:avLst/>
          </a:prstGeom>
        </p:spPr>
      </p:pic>
      <p:sp>
        <p:nvSpPr>
          <p:cNvPr id="3" name="Slide Number Placeholder 2">
            <a:extLst>
              <a:ext uri="{FF2B5EF4-FFF2-40B4-BE49-F238E27FC236}">
                <a16:creationId xmlns:a16="http://schemas.microsoft.com/office/drawing/2014/main" id="{6B81EB16-4CF0-42FE-93C9-A78ACBA6A8FA}"/>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5561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2560" y="71120"/>
            <a:ext cx="11836400" cy="67868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In a DS, </a:t>
            </a:r>
            <a:r>
              <a:rPr lang="en-US" sz="2800" dirty="0">
                <a:latin typeface="Times New Roman" panose="02020603050405020304" pitchFamily="18" charset="0"/>
                <a:cs typeface="Times New Roman" panose="02020603050405020304" pitchFamily="18" charset="0"/>
              </a:rPr>
              <a:t>a procedure call can also take place over a network, that is, the    </a:t>
            </a:r>
          </a:p>
          <a:p>
            <a:pPr algn="l">
              <a:lnSpc>
                <a:spcPct val="150000"/>
              </a:lnSpc>
            </a:pPr>
            <a:r>
              <a:rPr lang="en-US" sz="2800" dirty="0">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calling object need not be executed on the same machine as the called object</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sym typeface="Wingdings" panose="05000000000000000000" pitchFamily="2" charset="2"/>
              </a:rPr>
              <a:t>Object based architectures are attractive as they provide </a:t>
            </a:r>
            <a:r>
              <a:rPr lang="en-US" sz="2800" i="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encapsulation</a:t>
            </a:r>
            <a:r>
              <a:rPr lang="en-US" sz="2800" i="1" dirty="0">
                <a:latin typeface="Times New Roman" panose="02020603050405020304" pitchFamily="18" charset="0"/>
                <a:cs typeface="Times New Roman" panose="02020603050405020304" pitchFamily="18" charset="0"/>
                <a:sym typeface="Wingdings" panose="05000000000000000000" pitchFamily="2" charset="2"/>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interface</a:t>
            </a:r>
            <a:r>
              <a:rPr lang="en-US" sz="2800" dirty="0">
                <a:latin typeface="Times New Roman" panose="02020603050405020304" pitchFamily="18" charset="0"/>
                <a:cs typeface="Times New Roman" panose="02020603050405020304" pitchFamily="18" charset="0"/>
              </a:rPr>
              <a:t> offered by an object </a:t>
            </a:r>
            <a:r>
              <a:rPr lang="en-US" sz="2800" dirty="0">
                <a:solidFill>
                  <a:srgbClr val="0000FF"/>
                </a:solidFill>
                <a:latin typeface="Times New Roman" panose="02020603050405020304" pitchFamily="18" charset="0"/>
                <a:cs typeface="Times New Roman" panose="02020603050405020304" pitchFamily="18" charset="0"/>
              </a:rPr>
              <a:t>hides</a:t>
            </a:r>
            <a:r>
              <a:rPr lang="en-US" sz="2800" dirty="0">
                <a:latin typeface="Times New Roman" panose="02020603050405020304" pitchFamily="18" charset="0"/>
                <a:cs typeface="Times New Roman" panose="02020603050405020304" pitchFamily="18" charset="0"/>
              </a:rPr>
              <a:t> its </a:t>
            </a:r>
            <a:r>
              <a:rPr lang="en-US" sz="2800" dirty="0">
                <a:solidFill>
                  <a:srgbClr val="0000FF"/>
                </a:solidFill>
                <a:latin typeface="Times New Roman" panose="02020603050405020304" pitchFamily="18" charset="0"/>
                <a:cs typeface="Times New Roman" panose="02020603050405020304" pitchFamily="18" charset="0"/>
              </a:rPr>
              <a:t>implementation</a:t>
            </a:r>
            <a:r>
              <a:rPr lang="en-US" sz="2800" dirty="0">
                <a:latin typeface="Times New Roman" panose="02020603050405020304" pitchFamily="18" charset="0"/>
                <a:cs typeface="Times New Roman" panose="02020603050405020304" pitchFamily="18" charset="0"/>
              </a:rPr>
              <a:t> details.</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separation between interfaces and the objects implementing these interfaces allows us to place an </a:t>
            </a:r>
            <a:r>
              <a:rPr lang="en-US" sz="2800" dirty="0">
                <a:solidFill>
                  <a:srgbClr val="0000FF"/>
                </a:solidFill>
                <a:latin typeface="Times New Roman" panose="02020603050405020304" pitchFamily="18" charset="0"/>
                <a:cs typeface="Times New Roman" panose="02020603050405020304" pitchFamily="18" charset="0"/>
              </a:rPr>
              <a:t>interface at one machine</a:t>
            </a:r>
            <a:r>
              <a:rPr lang="en-US" sz="2800" dirty="0">
                <a:latin typeface="Times New Roman" panose="02020603050405020304" pitchFamily="18" charset="0"/>
                <a:cs typeface="Times New Roman" panose="02020603050405020304" pitchFamily="18" charset="0"/>
              </a:rPr>
              <a:t>, while the </a:t>
            </a:r>
            <a:r>
              <a:rPr lang="en-US" sz="2800" dirty="0">
                <a:solidFill>
                  <a:srgbClr val="0000FF"/>
                </a:solidFill>
                <a:latin typeface="Times New Roman" panose="02020603050405020304" pitchFamily="18" charset="0"/>
                <a:cs typeface="Times New Roman" panose="02020603050405020304" pitchFamily="18" charset="0"/>
              </a:rPr>
              <a:t>object itself resides on another machine</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This organization is commonly referred to as a </a:t>
            </a:r>
            <a:r>
              <a:rPr lang="en-US" sz="2800" dirty="0">
                <a:solidFill>
                  <a:srgbClr val="0000FF"/>
                </a:solidFill>
                <a:latin typeface="Times New Roman" panose="02020603050405020304" pitchFamily="18" charset="0"/>
                <a:cs typeface="Times New Roman" panose="02020603050405020304" pitchFamily="18" charset="0"/>
              </a:rPr>
              <a:t>distributed object</a:t>
            </a:r>
          </a:p>
          <a:p>
            <a:pPr marL="457200" indent="-457200" algn="l">
              <a:lnSpc>
                <a:spcPct val="150000"/>
              </a:lnSpc>
              <a:buFont typeface="Wingdings" panose="05000000000000000000" pitchFamily="2" charset="2"/>
              <a:buChar char="è"/>
            </a:pPr>
            <a:r>
              <a:rPr lang="en-US" sz="2800" dirty="0">
                <a:latin typeface="Times New Roman" panose="02020603050405020304" pitchFamily="18" charset="0"/>
                <a:cs typeface="Times New Roman" panose="02020603050405020304" pitchFamily="18" charset="0"/>
              </a:rPr>
              <a:t>The </a:t>
            </a:r>
            <a:r>
              <a:rPr lang="en-US" sz="2800" b="1" i="1" dirty="0">
                <a:solidFill>
                  <a:srgbClr val="0000FF"/>
                </a:solidFill>
                <a:latin typeface="Times New Roman" panose="02020603050405020304" pitchFamily="18" charset="0"/>
                <a:cs typeface="Times New Roman" panose="02020603050405020304" pitchFamily="18" charset="0"/>
              </a:rPr>
              <a:t>state</a:t>
            </a:r>
            <a:r>
              <a:rPr lang="en-US" sz="2800" dirty="0">
                <a:latin typeface="Times New Roman" panose="02020603050405020304" pitchFamily="18" charset="0"/>
                <a:cs typeface="Times New Roman" panose="02020603050405020304" pitchFamily="18" charset="0"/>
              </a:rPr>
              <a:t> of distributed objects is not distributed and it resides at a single machine. The </a:t>
            </a:r>
            <a:r>
              <a:rPr lang="en-US" sz="2800" dirty="0">
                <a:solidFill>
                  <a:srgbClr val="0000FF"/>
                </a:solidFill>
                <a:latin typeface="Times New Roman" panose="02020603050405020304" pitchFamily="18" charset="0"/>
                <a:cs typeface="Times New Roman" panose="02020603050405020304" pitchFamily="18" charset="0"/>
              </a:rPr>
              <a:t>interfaces</a:t>
            </a:r>
            <a:r>
              <a:rPr lang="en-US" sz="2800" dirty="0">
                <a:latin typeface="Times New Roman" panose="02020603050405020304" pitchFamily="18" charset="0"/>
                <a:cs typeface="Times New Roman" panose="02020603050405020304" pitchFamily="18" charset="0"/>
              </a:rPr>
              <a:t> of objects are made available on other machines.</a:t>
            </a:r>
          </a:p>
          <a:p>
            <a:pPr algn="l">
              <a:lnSpc>
                <a:spcPct val="150000"/>
              </a:lnSpc>
            </a:pP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4F4BCA-301A-4F79-ABB5-F23879BF2944}"/>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392432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EAC6EB-C65F-402B-8D72-1407E6BDE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97589"/>
            <a:ext cx="10512327" cy="5400000"/>
          </a:xfrm>
          <a:prstGeom prst="rect">
            <a:avLst/>
          </a:prstGeom>
        </p:spPr>
      </p:pic>
      <p:sp>
        <p:nvSpPr>
          <p:cNvPr id="8" name="Rectangle 7">
            <a:extLst>
              <a:ext uri="{FF2B5EF4-FFF2-40B4-BE49-F238E27FC236}">
                <a16:creationId xmlns:a16="http://schemas.microsoft.com/office/drawing/2014/main" id="{2C20526D-B8B1-46BF-93F9-71D74A402069}"/>
              </a:ext>
            </a:extLst>
          </p:cNvPr>
          <p:cNvSpPr/>
          <p:nvPr/>
        </p:nvSpPr>
        <p:spPr>
          <a:xfrm>
            <a:off x="558800" y="5914080"/>
            <a:ext cx="11389360" cy="523220"/>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Figure 2.6: </a:t>
            </a:r>
            <a:r>
              <a:rPr lang="en-US" sz="2800" dirty="0">
                <a:solidFill>
                  <a:srgbClr val="00B0F0"/>
                </a:solidFill>
                <a:latin typeface="Times New Roman" panose="02020603050405020304" pitchFamily="18" charset="0"/>
                <a:cs typeface="Times New Roman" panose="02020603050405020304" pitchFamily="18" charset="0"/>
              </a:rPr>
              <a:t>Common organization of a remote object with client-side proxy.</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8B3263-6495-45C4-9210-DEF0730DA88E}"/>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31405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Object-based architectures form the foundation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encapsulating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into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independent units.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SOA, a distributed application or system is essentially constructed as 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composition of many different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Not all of these services may belong to the same administrative organization.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organization running its business application makes use of storage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services offered by a cloud provider.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Service Oriented Architectures (SOAs)</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83AD2B8-F94A-4161-907D-DE6BEFC36B7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243488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7223760" cy="8229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b="1" dirty="0">
                <a:solidFill>
                  <a:srgbClr val="0070C0"/>
                </a:solidFill>
                <a:latin typeface="Times New Roman" panose="02020603050405020304" pitchFamily="18" charset="0"/>
                <a:cs typeface="Times New Roman" panose="02020603050405020304" pitchFamily="18" charset="0"/>
              </a:rPr>
              <a:t>Web shop selling goods such as e-books</a:t>
            </a:r>
            <a:endParaRPr lang="en-IN" sz="3200" b="1"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03EDD3-D7F4-4342-AAB2-30F66050FE0B}"/>
              </a:ext>
            </a:extLst>
          </p:cNvPr>
          <p:cNvPicPr>
            <a:picLocks noChangeAspect="1"/>
          </p:cNvPicPr>
          <p:nvPr/>
        </p:nvPicPr>
        <p:blipFill>
          <a:blip r:embed="rId2"/>
          <a:stretch>
            <a:fillRect/>
          </a:stretch>
        </p:blipFill>
        <p:spPr>
          <a:xfrm>
            <a:off x="859155" y="1056640"/>
            <a:ext cx="10229850" cy="5476875"/>
          </a:xfrm>
          <a:prstGeom prst="rect">
            <a:avLst/>
          </a:prstGeom>
        </p:spPr>
      </p:pic>
      <p:sp>
        <p:nvSpPr>
          <p:cNvPr id="4" name="Slide Number Placeholder 3">
            <a:extLst>
              <a:ext uri="{FF2B5EF4-FFF2-40B4-BE49-F238E27FC236}">
                <a16:creationId xmlns:a16="http://schemas.microsoft.com/office/drawing/2014/main" id="{FE1C7AA0-11B7-4966-B4F0-7C89EFA46967}"/>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333131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Distributed system can be viewed as a huge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collection of resources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that are individually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managed by components</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Resources may be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added or removed by (remote) applications</a:t>
            </a:r>
            <a:r>
              <a:rPr lang="en-US" sz="3200" dirty="0">
                <a:latin typeface="Times New Roman" panose="02020603050405020304" pitchFamily="18" charset="0"/>
                <a:cs typeface="Times New Roman" panose="02020603050405020304" pitchFamily="18" charset="0"/>
                <a:sym typeface="Wingdings" panose="05000000000000000000" pitchFamily="2" charset="2"/>
              </a:rPr>
              <a:t>, and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likewise can be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retrieved</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or</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modified</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This approach has now been widely adopted for the Web and is known as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Representational State Transfer (REST)</a:t>
            </a:r>
            <a:br>
              <a:rPr lang="en-US" sz="32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are four key characteristics of what are known as RESTful</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architectures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RESOURCE BASED ARCHITECTURES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D677D2-D090-4107-B185-D94A6452582F}"/>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15949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1. Resources are identified through a single naming scheme</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2. All services offer the same interface, consisting of at most four operations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3. Messages sent to or from a service are fully self-described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4. After executing an operation at a service, that component forgets everything</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about the caller. The last property is also referred to as a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stateless execution</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80679B-1FFA-4B8C-8410-4AF75A000AE7}"/>
              </a:ext>
            </a:extLst>
          </p:cNvPr>
          <p:cNvPicPr>
            <a:picLocks noChangeAspect="1"/>
          </p:cNvPicPr>
          <p:nvPr/>
        </p:nvPicPr>
        <p:blipFill rotWithShape="1">
          <a:blip r:embed="rId2"/>
          <a:srcRect b="29461"/>
          <a:stretch/>
        </p:blipFill>
        <p:spPr>
          <a:xfrm>
            <a:off x="1069238" y="1807128"/>
            <a:ext cx="9485562" cy="1980000"/>
          </a:xfrm>
          <a:prstGeom prst="rect">
            <a:avLst/>
          </a:prstGeom>
        </p:spPr>
      </p:pic>
      <p:sp>
        <p:nvSpPr>
          <p:cNvPr id="4" name="Slide Number Placeholder 3">
            <a:extLst>
              <a:ext uri="{FF2B5EF4-FFF2-40B4-BE49-F238E27FC236}">
                <a16:creationId xmlns:a16="http://schemas.microsoft.com/office/drawing/2014/main" id="{5AE2ED13-6E9C-492A-A71B-AA885E527B6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81026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illustrate how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RESTful</a:t>
            </a:r>
            <a:r>
              <a:rPr lang="en-US" sz="3200" dirty="0">
                <a:latin typeface="Times New Roman" panose="02020603050405020304" pitchFamily="18" charset="0"/>
                <a:cs typeface="Times New Roman" panose="02020603050405020304" pitchFamily="18" charset="0"/>
                <a:sym typeface="Wingdings" panose="05000000000000000000" pitchFamily="2" charset="2"/>
              </a:rPr>
              <a:t> works in practice, we consider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cloud </a:t>
            </a:r>
            <a:b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storage service</a:t>
            </a:r>
            <a:r>
              <a:rPr lang="en-US" sz="3200" dirty="0">
                <a:latin typeface="Times New Roman" panose="02020603050405020304" pitchFamily="18" charset="0"/>
                <a:cs typeface="Times New Roman" panose="02020603050405020304" pitchFamily="18" charset="0"/>
                <a:sym typeface="Wingdings" panose="05000000000000000000" pitchFamily="2" charset="2"/>
              </a:rPr>
              <a:t>, such as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Amazon’s Storage Service (Amazon S3)</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Amazon S3 supports only two resources: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1) Objects: Which are essentially the equivalent of files.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2) Buckets: The equivalent of directories. Buckets into buckets is not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allowed.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An object named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ObjectName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contained in bucket </a:t>
            </a:r>
            <a:r>
              <a:rPr lang="en-US" sz="3200" b="1" dirty="0" err="1">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BucketName</a:t>
            </a:r>
            <a:r>
              <a:rPr lang="en-US" sz="3200" dirty="0">
                <a:latin typeface="Times New Roman" panose="02020603050405020304" pitchFamily="18" charset="0"/>
                <a:cs typeface="Times New Roman" panose="02020603050405020304" pitchFamily="18" charset="0"/>
                <a:sym typeface="Wingdings" panose="05000000000000000000" pitchFamily="2" charset="2"/>
              </a:rPr>
              <a:t> is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referred to by means of the following </a:t>
            </a:r>
            <a:r>
              <a:rPr lang="en-US" sz="32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Uniform Resource Identifier           (URI):  </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http://BucketName.s3.amazonaws.com/ObjectName</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3CBD62B-690C-42E2-B2B4-13F7CC4DEC2F}"/>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6305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587999"/>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The organization of distributed systems is mostly about the </a:t>
            </a:r>
            <a:r>
              <a:rPr lang="en-US" sz="2800" dirty="0">
                <a:solidFill>
                  <a:srgbClr val="0000FF"/>
                </a:solidFill>
                <a:latin typeface="Times New Roman" panose="02020603050405020304" pitchFamily="18" charset="0"/>
                <a:cs typeface="Times New Roman" panose="02020603050405020304" pitchFamily="18" charset="0"/>
              </a:rPr>
              <a:t>software components </a:t>
            </a:r>
            <a:r>
              <a:rPr lang="en-US" sz="2800" dirty="0">
                <a:latin typeface="Times New Roman" panose="02020603050405020304" pitchFamily="18" charset="0"/>
                <a:cs typeface="Times New Roman" panose="02020603050405020304" pitchFamily="18" charset="0"/>
              </a:rPr>
              <a:t>that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constitute the system.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These </a:t>
            </a:r>
            <a:r>
              <a:rPr lang="en-US" sz="2800" dirty="0">
                <a:solidFill>
                  <a:srgbClr val="0000FF"/>
                </a:solidFill>
                <a:latin typeface="Times New Roman" panose="02020603050405020304" pitchFamily="18" charset="0"/>
                <a:cs typeface="Times New Roman" panose="02020603050405020304" pitchFamily="18" charset="0"/>
              </a:rPr>
              <a:t>software architectures </a:t>
            </a:r>
            <a:r>
              <a:rPr lang="en-US" sz="2800" dirty="0">
                <a:latin typeface="Times New Roman" panose="02020603050405020304" pitchFamily="18" charset="0"/>
                <a:cs typeface="Times New Roman" panose="02020603050405020304" pitchFamily="18" charset="0"/>
              </a:rPr>
              <a:t>tell us how the various software </a:t>
            </a:r>
            <a:r>
              <a:rPr lang="en-US" sz="2800" dirty="0">
                <a:solidFill>
                  <a:srgbClr val="0000FF"/>
                </a:solidFill>
                <a:latin typeface="Times New Roman" panose="02020603050405020304" pitchFamily="18" charset="0"/>
                <a:cs typeface="Times New Roman" panose="02020603050405020304" pitchFamily="18" charset="0"/>
              </a:rPr>
              <a:t>components are to be </a:t>
            </a:r>
            <a:br>
              <a:rPr lang="en-US" sz="2800" dirty="0">
                <a:solidFill>
                  <a:srgbClr val="0000FF"/>
                </a:solidFill>
                <a:latin typeface="Times New Roman" panose="02020603050405020304" pitchFamily="18" charset="0"/>
                <a:cs typeface="Times New Roman" panose="02020603050405020304" pitchFamily="18" charset="0"/>
              </a:rPr>
            </a:br>
            <a:r>
              <a:rPr lang="en-US" sz="2800" dirty="0">
                <a:solidFill>
                  <a:srgbClr val="0000FF"/>
                </a:solidFill>
                <a:latin typeface="Times New Roman" panose="02020603050405020304" pitchFamily="18" charset="0"/>
                <a:cs typeface="Times New Roman" panose="02020603050405020304" pitchFamily="18" charset="0"/>
              </a:rPr>
              <a:t>   organized and how they should interact</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An important goal of distributed systems is to </a:t>
            </a:r>
            <a:r>
              <a:rPr lang="en-US" sz="2800" dirty="0">
                <a:solidFill>
                  <a:srgbClr val="0000FF"/>
                </a:solidFill>
                <a:latin typeface="Times New Roman" panose="02020603050405020304" pitchFamily="18" charset="0"/>
                <a:cs typeface="Times New Roman" panose="02020603050405020304" pitchFamily="18" charset="0"/>
              </a:rPr>
              <a:t>separate applications from underlying </a:t>
            </a:r>
            <a:br>
              <a:rPr lang="en-US" sz="2800" dirty="0">
                <a:solidFill>
                  <a:srgbClr val="0000FF"/>
                </a:solidFill>
                <a:latin typeface="Times New Roman" panose="02020603050405020304" pitchFamily="18" charset="0"/>
                <a:cs typeface="Times New Roman" panose="02020603050405020304" pitchFamily="18" charset="0"/>
              </a:rPr>
            </a:br>
            <a:r>
              <a:rPr lang="en-US" sz="2800" dirty="0">
                <a:solidFill>
                  <a:srgbClr val="0000FF"/>
                </a:solidFill>
                <a:latin typeface="Times New Roman" panose="02020603050405020304" pitchFamily="18" charset="0"/>
                <a:cs typeface="Times New Roman" panose="02020603050405020304" pitchFamily="18" charset="0"/>
              </a:rPr>
              <a:t>   platforms </a:t>
            </a:r>
            <a:r>
              <a:rPr lang="en-US" sz="2800" dirty="0">
                <a:latin typeface="Times New Roman" panose="02020603050405020304" pitchFamily="18" charset="0"/>
                <a:cs typeface="Times New Roman" panose="02020603050405020304" pitchFamily="18" charset="0"/>
              </a:rPr>
              <a:t>by providing a </a:t>
            </a:r>
            <a:r>
              <a:rPr lang="en-US" sz="2800" dirty="0">
                <a:solidFill>
                  <a:srgbClr val="0000FF"/>
                </a:solidFill>
                <a:latin typeface="Times New Roman" panose="02020603050405020304" pitchFamily="18" charset="0"/>
                <a:cs typeface="Times New Roman" panose="02020603050405020304" pitchFamily="18" charset="0"/>
              </a:rPr>
              <a:t>middleware</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layer.</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Adopting such a layer is an important </a:t>
            </a:r>
            <a:r>
              <a:rPr lang="en-US" sz="2800" dirty="0">
                <a:solidFill>
                  <a:srgbClr val="0000FF"/>
                </a:solidFill>
                <a:latin typeface="Times New Roman" panose="02020603050405020304" pitchFamily="18" charset="0"/>
                <a:cs typeface="Times New Roman" panose="02020603050405020304" pitchFamily="18" charset="0"/>
              </a:rPr>
              <a:t>architectural decision</a:t>
            </a:r>
            <a:r>
              <a:rPr lang="en-US" sz="2800" dirty="0">
                <a:latin typeface="Times New Roman" panose="02020603050405020304" pitchFamily="18" charset="0"/>
                <a:cs typeface="Times New Roman" panose="02020603050405020304" pitchFamily="18" charset="0"/>
              </a:rPr>
              <a:t>, and its main purpose is to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provide </a:t>
            </a:r>
            <a:r>
              <a:rPr lang="en-US" sz="2800" dirty="0">
                <a:solidFill>
                  <a:srgbClr val="0000FF"/>
                </a:solidFill>
                <a:latin typeface="Times New Roman" panose="02020603050405020304" pitchFamily="18" charset="0"/>
                <a:cs typeface="Times New Roman" panose="02020603050405020304" pitchFamily="18" charset="0"/>
              </a:rPr>
              <a:t>distribution</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transparency.</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2.0 ARCHITECTURE</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B70785B-0032-463F-8829-C03052E29E8F}"/>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274852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1600"/>
            <a:ext cx="11785600" cy="6664960"/>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To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create a bucket, or an object </a:t>
            </a:r>
            <a:r>
              <a:rPr lang="en-US" sz="3200" dirty="0">
                <a:latin typeface="Times New Roman" panose="02020603050405020304" pitchFamily="18" charset="0"/>
                <a:cs typeface="Times New Roman" panose="02020603050405020304" pitchFamily="18" charset="0"/>
                <a:sym typeface="Wingdings" panose="05000000000000000000" pitchFamily="2" charset="2"/>
              </a:rPr>
              <a:t>for that matter, an application would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essentially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PUT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with the URI of the bucket/object. The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protocol</a:t>
            </a:r>
            <a:r>
              <a:rPr lang="en-US" sz="3200" dirty="0">
                <a:latin typeface="Times New Roman" panose="02020603050405020304" pitchFamily="18" charset="0"/>
                <a:cs typeface="Times New Roman" panose="02020603050405020304" pitchFamily="18" charset="0"/>
                <a:sym typeface="Wingdings" panose="05000000000000000000" pitchFamily="2" charset="2"/>
              </a:rPr>
              <a:t> that is used with the service is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It is just another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request</a:t>
            </a:r>
            <a:r>
              <a:rPr lang="en-US" sz="3200" dirty="0">
                <a:latin typeface="Times New Roman" panose="02020603050405020304" pitchFamily="18" charset="0"/>
                <a:cs typeface="Times New Roman" panose="02020603050405020304" pitchFamily="18" charset="0"/>
                <a:sym typeface="Wingdings" panose="05000000000000000000" pitchFamily="2" charset="2"/>
              </a:rPr>
              <a:t>, which will subsequently be correctly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interpreted by S3.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If the </a:t>
            </a:r>
            <a:r>
              <a:rPr lang="en-US" sz="3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bucket or object already exists</a:t>
            </a:r>
            <a:r>
              <a:rPr lang="en-US" sz="3200" dirty="0">
                <a:latin typeface="Times New Roman" panose="02020603050405020304" pitchFamily="18" charset="0"/>
                <a:cs typeface="Times New Roman" panose="02020603050405020304" pitchFamily="18" charset="0"/>
                <a:sym typeface="Wingdings" panose="05000000000000000000" pitchFamily="2" charset="2"/>
              </a:rPr>
              <a:t>, an </a:t>
            </a:r>
            <a:r>
              <a:rPr lang="en-US" sz="3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HTTP</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error</a:t>
            </a:r>
            <a:r>
              <a:rPr lang="en-US" sz="3200" dirty="0">
                <a:latin typeface="Times New Roman" panose="02020603050405020304" pitchFamily="18" charset="0"/>
                <a:cs typeface="Times New Roman" panose="02020603050405020304" pitchFamily="18" charset="0"/>
                <a:sym typeface="Wingdings" panose="05000000000000000000" pitchFamily="2" charset="2"/>
              </a:rPr>
              <a:t> message is returned.</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Similarly,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to know which objects are contained in a bucket</a:t>
            </a:r>
            <a:r>
              <a:rPr lang="en-US" sz="3200" dirty="0">
                <a:latin typeface="Times New Roman" panose="02020603050405020304" pitchFamily="18" charset="0"/>
                <a:cs typeface="Times New Roman" panose="02020603050405020304" pitchFamily="18" charset="0"/>
                <a:sym typeface="Wingdings" panose="05000000000000000000" pitchFamily="2" charset="2"/>
              </a:rPr>
              <a:t>, an application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would send a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GET request </a:t>
            </a:r>
            <a:r>
              <a:rPr lang="en-US" sz="3200" dirty="0">
                <a:latin typeface="Times New Roman" panose="02020603050405020304" pitchFamily="18" charset="0"/>
                <a:cs typeface="Times New Roman" panose="02020603050405020304" pitchFamily="18" charset="0"/>
                <a:sym typeface="Wingdings" panose="05000000000000000000" pitchFamily="2" charset="2"/>
              </a:rPr>
              <a:t>with the URI of that bucket.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S3 will return a list of object names, again as an ordinary </a:t>
            </a:r>
            <a:r>
              <a:rPr lang="en-US" sz="32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HTTP response</a:t>
            </a:r>
            <a:r>
              <a:rPr lang="en-US" sz="3200" dirty="0">
                <a:latin typeface="Times New Roman" panose="02020603050405020304" pitchFamily="18" charset="0"/>
                <a:cs typeface="Times New Roman" panose="02020603050405020304" pitchFamily="18" charset="0"/>
                <a:sym typeface="Wingdings" panose="05000000000000000000" pitchFamily="2" charset="2"/>
              </a:rPr>
              <a:t>.</a:t>
            </a: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A9177EF-DAB3-45FC-A0D9-78285B376C4E}"/>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68109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An architecture in which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dependencies between processes is less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There is a strong separation between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processing</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Here system is viewed as a collection of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autonomously operating processes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 this model,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encompasses the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cooperation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between processes.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Coordination = communication + cooperation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activities performed by processes are grouped into a whole.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The distinction between the coordination models is done along two different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dimensions,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as shown in Figure 2.9.</a:t>
            </a: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30480"/>
            <a:ext cx="117856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200" dirty="0">
                <a:solidFill>
                  <a:srgbClr val="0070C0"/>
                </a:solidFill>
                <a:latin typeface="Times New Roman" panose="02020603050405020304" pitchFamily="18" charset="0"/>
                <a:cs typeface="Times New Roman" panose="02020603050405020304" pitchFamily="18" charset="0"/>
              </a:rPr>
              <a:t>PUBLISH-SUBSCRIBE ARCHITECTURE</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7BCEE6-61E7-49D0-97F1-CBB9B48A689B}"/>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409208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Direct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When processes are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temporally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a:t>
            </a:r>
            <a:r>
              <a:rPr lang="en-US" sz="2800" b="1" dirty="0">
                <a:latin typeface="Times New Roman" panose="02020603050405020304" pitchFamily="18" charset="0"/>
                <a:cs typeface="Times New Roman" panose="02020603050405020304" pitchFamily="18" charset="0"/>
                <a:sym typeface="Wingdings" panose="05000000000000000000" pitchFamily="2" charset="2"/>
              </a:rPr>
              <a:t>referentially</a:t>
            </a:r>
            <a:r>
              <a:rPr lang="en-US" sz="2800" dirty="0">
                <a:latin typeface="Times New Roman" panose="02020603050405020304" pitchFamily="18" charset="0"/>
                <a:cs typeface="Times New Roman" panose="02020603050405020304" pitchFamily="18" charset="0"/>
                <a:sym typeface="Wingdings" panose="05000000000000000000" pitchFamily="2" charset="2"/>
              </a:rPr>
              <a:t> coupled,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coordination takes place in a direct way.</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Referential coupling:</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Generally appears in the form of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explicit referencing in </a:t>
            </a:r>
            <a:b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communication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can communicate only if it knows the name or identifier of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other processes it wants to exchange information with.</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93DED5-52A7-495F-90AE-C24BB5233585}"/>
              </a:ext>
            </a:extLst>
          </p:cNvPr>
          <p:cNvPicPr>
            <a:picLocks noChangeAspect="1"/>
          </p:cNvPicPr>
          <p:nvPr/>
        </p:nvPicPr>
        <p:blipFill>
          <a:blip r:embed="rId2"/>
          <a:stretch>
            <a:fillRect/>
          </a:stretch>
        </p:blipFill>
        <p:spPr>
          <a:xfrm>
            <a:off x="2025569" y="316953"/>
            <a:ext cx="6921661" cy="2627453"/>
          </a:xfrm>
          <a:prstGeom prst="rect">
            <a:avLst/>
          </a:prstGeom>
        </p:spPr>
      </p:pic>
      <p:sp>
        <p:nvSpPr>
          <p:cNvPr id="4" name="Slide Number Placeholder 3">
            <a:extLst>
              <a:ext uri="{FF2B5EF4-FFF2-40B4-BE49-F238E27FC236}">
                <a16:creationId xmlns:a16="http://schemas.microsoft.com/office/drawing/2014/main" id="{0F96D0F0-3B9D-4EFB-AD96-448991D40B99}"/>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49822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Temporal coupling:</a:t>
            </a:r>
            <a:r>
              <a:rPr lang="en-US" sz="2800" dirty="0">
                <a:latin typeface="Times New Roman" panose="02020603050405020304" pitchFamily="18" charset="0"/>
                <a:cs typeface="Times New Roman" panose="02020603050405020304" pitchFamily="18" charset="0"/>
                <a:sym typeface="Wingdings" panose="05000000000000000000" pitchFamily="2" charset="2"/>
              </a:rPr>
              <a:t> Means that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processes</a:t>
            </a:r>
            <a:r>
              <a:rPr lang="en-US" sz="2800" dirty="0">
                <a:latin typeface="Times New Roman" panose="02020603050405020304" pitchFamily="18" charset="0"/>
                <a:cs typeface="Times New Roman" panose="02020603050405020304" pitchFamily="18" charset="0"/>
                <a:sym typeface="Wingdings" panose="05000000000000000000" pitchFamily="2" charset="2"/>
              </a:rPr>
              <a:t> that are communicating will both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have to be    </a:t>
            </a:r>
            <a:b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up and running</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 of direct communication: Talking over cell phones.</a:t>
            </a: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Mailbox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are temporally decoupled, but referentially coupled.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Event-based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Referentially decoupled and temporally coupled systems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form event based coordination. Processes will not know each other and processes can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only publish notifications describing the occurrence of events.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 coordination: </a:t>
            </a:r>
            <a:r>
              <a:rPr lang="en-US" sz="2800" dirty="0">
                <a:latin typeface="Times New Roman" panose="02020603050405020304" pitchFamily="18" charset="0"/>
                <a:cs typeface="Times New Roman" panose="02020603050405020304" pitchFamily="18" charset="0"/>
                <a:sym typeface="Wingdings" panose="05000000000000000000" pitchFamily="2" charset="2"/>
              </a:rPr>
              <a:t>Combination of referentially and temporally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decoupled processes. Processes communicate by writing tuples to shared data space.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10DA933-CF28-4C2E-B98C-59A423517843}"/>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638711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fontScale="90000"/>
          </a:bodyPr>
          <a:lstStyle/>
          <a:p>
            <a:pPr algn="l">
              <a:lnSpc>
                <a:spcPct val="150000"/>
              </a:lnSpc>
            </a:pP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Shared data spaces are often combined with event-based coordination:</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process subscribes to certain tuples by providing a search pattern; when a process inserts a tuple into the data space, matching subscribers are notified. In both cases, we are dealing with a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publish-subscribe architecture</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indeed, the key characteristic feature is that processes have no explicit reference to each other.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 important aspect of publish-subscribe systems is that communication takes place by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describing the events that a subscriber is interested in</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32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846CB6F-10DB-4E5C-A29C-5186F1BD2AE8}"/>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21907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75C028-AA19-4F74-B914-B42B32737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2213206"/>
            <a:ext cx="5716156" cy="3178800"/>
          </a:xfrm>
          <a:prstGeom prst="rect">
            <a:avLst/>
          </a:prstGeom>
        </p:spPr>
      </p:pic>
      <p:pic>
        <p:nvPicPr>
          <p:cNvPr id="9" name="Picture 8">
            <a:extLst>
              <a:ext uri="{FF2B5EF4-FFF2-40B4-BE49-F238E27FC236}">
                <a16:creationId xmlns:a16="http://schemas.microsoft.com/office/drawing/2014/main" id="{377F4F97-5A7E-43A8-BA33-5A2DEAF50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456" y="2345286"/>
            <a:ext cx="3991639" cy="2880000"/>
          </a:xfrm>
          <a:prstGeom prst="rect">
            <a:avLst/>
          </a:prstGeom>
        </p:spPr>
      </p:pic>
      <p:sp>
        <p:nvSpPr>
          <p:cNvPr id="10" name="Rectangle 9">
            <a:extLst>
              <a:ext uri="{FF2B5EF4-FFF2-40B4-BE49-F238E27FC236}">
                <a16:creationId xmlns:a16="http://schemas.microsoft.com/office/drawing/2014/main" id="{2ABEDA40-9394-496A-AE62-BE3BD441FD7A}"/>
              </a:ext>
            </a:extLst>
          </p:cNvPr>
          <p:cNvSpPr/>
          <p:nvPr/>
        </p:nvSpPr>
        <p:spPr>
          <a:xfrm>
            <a:off x="650240" y="5879515"/>
            <a:ext cx="1129792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2.10: The (a) event-based and (b) shared data-space architectural style.</a:t>
            </a:r>
            <a:endParaRPr lang="en-IN" sz="24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1384995"/>
          </a:xfrm>
          <a:prstGeom prst="rect">
            <a:avLst/>
          </a:prstGeom>
        </p:spPr>
        <p:txBody>
          <a:bodyPr wrap="square">
            <a:spAutoFit/>
          </a:bodyPr>
          <a:lstStyle/>
          <a:p>
            <a:endParaRPr lang="en-US" sz="2800" dirty="0">
              <a:latin typeface="Times New Roman" panose="02020603050405020304" pitchFamily="18" charset="0"/>
              <a:cs typeface="Times New Roman" panose="02020603050405020304" pitchFamily="18" charset="0"/>
              <a:sym typeface="Wingdings" panose="05000000000000000000" pitchFamily="2" charset="2"/>
            </a:endParaRPr>
          </a:p>
          <a:p>
            <a:r>
              <a:rPr lang="en-US" sz="2800" dirty="0">
                <a:latin typeface="Times New Roman" panose="02020603050405020304" pitchFamily="18" charset="0"/>
                <a:cs typeface="Times New Roman" panose="02020603050405020304" pitchFamily="18" charset="0"/>
                <a:sym typeface="Wingdings" panose="05000000000000000000" pitchFamily="2" charset="2"/>
              </a:rPr>
              <a:t>The difference between a pure event-based architectural style, and that of a shared data space is shown in Figure 2.10. </a:t>
            </a:r>
            <a:endParaRPr lang="en-IN" sz="2800" dirty="0"/>
          </a:p>
        </p:txBody>
      </p:sp>
      <p:sp>
        <p:nvSpPr>
          <p:cNvPr id="2" name="Slide Number Placeholder 1">
            <a:extLst>
              <a:ext uri="{FF2B5EF4-FFF2-40B4-BE49-F238E27FC236}">
                <a16:creationId xmlns:a16="http://schemas.microsoft.com/office/drawing/2014/main" id="{3114DDC6-944E-4602-A5CE-66AF4FDAFFBB}"/>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366620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4F0D7E-AE64-4C45-97A2-884014EBEE93}"/>
              </a:ext>
            </a:extLst>
          </p:cNvPr>
          <p:cNvSpPr/>
          <p:nvPr/>
        </p:nvSpPr>
        <p:spPr>
          <a:xfrm>
            <a:off x="121920" y="320378"/>
            <a:ext cx="11958320" cy="461665"/>
          </a:xfrm>
          <a:prstGeom prst="rect">
            <a:avLst/>
          </a:prstGeom>
        </p:spPr>
        <p:txBody>
          <a:bodyPr wrap="square">
            <a:spAutoFit/>
          </a:bodyPr>
          <a:lstStyle/>
          <a:p>
            <a:r>
              <a:rPr lang="en-IN" sz="2400" b="1" spc="15" dirty="0">
                <a:solidFill>
                  <a:srgbClr val="0000FF"/>
                </a:solidFill>
              </a:rPr>
              <a:t>Example: Linda </a:t>
            </a:r>
            <a:r>
              <a:rPr lang="en-IN" sz="2400" b="1" spc="10" dirty="0">
                <a:solidFill>
                  <a:srgbClr val="0000FF"/>
                </a:solidFill>
              </a:rPr>
              <a:t>tuple</a:t>
            </a:r>
            <a:r>
              <a:rPr lang="en-IN" sz="2400" b="1" spc="75" dirty="0">
                <a:solidFill>
                  <a:srgbClr val="0000FF"/>
                </a:solidFill>
              </a:rPr>
              <a:t> </a:t>
            </a:r>
            <a:r>
              <a:rPr lang="en-IN" sz="2400" b="1" spc="15" dirty="0">
                <a:solidFill>
                  <a:srgbClr val="0000FF"/>
                </a:solidFill>
              </a:rPr>
              <a:t>space (Linda- A programming model)</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Rectangle 1">
            <a:extLst>
              <a:ext uri="{FF2B5EF4-FFF2-40B4-BE49-F238E27FC236}">
                <a16:creationId xmlns:a16="http://schemas.microsoft.com/office/drawing/2014/main" id="{42FA583F-2659-46AC-A0BF-851B9309A913}"/>
              </a:ext>
            </a:extLst>
          </p:cNvPr>
          <p:cNvSpPr/>
          <p:nvPr/>
        </p:nvSpPr>
        <p:spPr>
          <a:xfrm>
            <a:off x="121920" y="921962"/>
            <a:ext cx="1167384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space in Linda is known as a </a:t>
            </a:r>
            <a:r>
              <a:rPr lang="en-US" sz="2400" b="1" dirty="0">
                <a:latin typeface="Times New Roman" panose="02020603050405020304" pitchFamily="18" charset="0"/>
                <a:cs typeface="Times New Roman" panose="02020603050405020304" pitchFamily="18" charset="0"/>
              </a:rPr>
              <a:t>tuple space</a:t>
            </a:r>
            <a:r>
              <a:rPr lang="en-US" sz="2400" dirty="0">
                <a:latin typeface="Times New Roman" panose="02020603050405020304" pitchFamily="18" charset="0"/>
                <a:cs typeface="Times New Roman" panose="02020603050405020304" pitchFamily="18" charset="0"/>
              </a:rPr>
              <a:t>, which essentially supports three </a:t>
            </a:r>
            <a:r>
              <a:rPr lang="en-IN" sz="2400" dirty="0">
                <a:latin typeface="Times New Roman" panose="02020603050405020304" pitchFamily="18" charset="0"/>
                <a:cs typeface="Times New Roman" panose="02020603050405020304" pitchFamily="18" charset="0"/>
              </a:rPr>
              <a:t>operations:</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remove a tuple </a:t>
            </a:r>
            <a:r>
              <a:rPr lang="en-US" sz="2400" dirty="0">
                <a:latin typeface="Times New Roman" panose="02020603050405020304" pitchFamily="18" charset="0"/>
                <a:cs typeface="Times New Roman" panose="02020603050405020304" pitchFamily="18" charset="0"/>
              </a:rPr>
              <a:t>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rd</a:t>
            </a:r>
            <a:r>
              <a:rPr lang="en-US" sz="2400" dirty="0">
                <a:solidFill>
                  <a:srgbClr val="C00000"/>
                </a:solidFill>
                <a:latin typeface="Times New Roman" panose="02020603050405020304" pitchFamily="18" charset="0"/>
                <a:cs typeface="Times New Roman" panose="02020603050405020304" pitchFamily="18" charset="0"/>
              </a:rPr>
              <a:t>(t): </a:t>
            </a:r>
            <a:r>
              <a:rPr lang="en-US" sz="2400" dirty="0">
                <a:solidFill>
                  <a:srgbClr val="FF0000"/>
                </a:solidFill>
                <a:latin typeface="Times New Roman" panose="02020603050405020304" pitchFamily="18" charset="0"/>
                <a:cs typeface="Times New Roman" panose="02020603050405020304" pitchFamily="18" charset="0"/>
              </a:rPr>
              <a:t>obtain a copy </a:t>
            </a:r>
            <a:r>
              <a:rPr lang="en-US" sz="2400" dirty="0">
                <a:latin typeface="Times New Roman" panose="02020603050405020304" pitchFamily="18" charset="0"/>
                <a:cs typeface="Times New Roman" panose="02020603050405020304" pitchFamily="18" charset="0"/>
              </a:rPr>
              <a:t>of a tuple that matches the </a:t>
            </a:r>
            <a:r>
              <a:rPr lang="en-US" sz="2400" dirty="0">
                <a:solidFill>
                  <a:srgbClr val="FF0000"/>
                </a:solidFill>
                <a:latin typeface="Times New Roman" panose="02020603050405020304" pitchFamily="18" charset="0"/>
                <a:cs typeface="Times New Roman" panose="02020603050405020304" pitchFamily="18" charset="0"/>
              </a:rPr>
              <a:t>template t</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out(t): </a:t>
            </a:r>
            <a:r>
              <a:rPr lang="en-US" sz="2400" dirty="0">
                <a:solidFill>
                  <a:srgbClr val="FF0000"/>
                </a:solidFill>
                <a:latin typeface="Times New Roman" panose="02020603050405020304" pitchFamily="18" charset="0"/>
                <a:cs typeface="Times New Roman" panose="02020603050405020304" pitchFamily="18" charset="0"/>
              </a:rPr>
              <a:t>add the tuple t</a:t>
            </a:r>
            <a:r>
              <a:rPr lang="en-US" sz="2400" dirty="0">
                <a:latin typeface="Times New Roman" panose="02020603050405020304" pitchFamily="18" charset="0"/>
                <a:cs typeface="Times New Roman" panose="02020603050405020304" pitchFamily="18" charset="0"/>
              </a:rPr>
              <a:t> to the tuple space</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95F0CE-4692-4CD6-8562-8FC61CF3B570}"/>
              </a:ext>
            </a:extLst>
          </p:cNvPr>
          <p:cNvSpPr/>
          <p:nvPr/>
        </p:nvSpPr>
        <p:spPr>
          <a:xfrm>
            <a:off x="275924" y="2634728"/>
            <a:ext cx="11139638" cy="1608133"/>
          </a:xfrm>
          <a:prstGeom prst="rect">
            <a:avLst/>
          </a:prstGeom>
        </p:spPr>
        <p:txBody>
          <a:bodyPr wrap="square">
            <a:spAutoFit/>
          </a:bodyPr>
          <a:lstStyle/>
          <a:p>
            <a:pPr marL="750570" marR="15240" indent="-457200">
              <a:spcBef>
                <a:spcPts val="334"/>
              </a:spcBef>
              <a:buFont typeface="Arial" panose="020B0604020202020204" pitchFamily="34" charset="0"/>
              <a:buChar char="•"/>
            </a:pPr>
            <a:r>
              <a:rPr lang="en-US" sz="2400" spc="-5" dirty="0">
                <a:solidFill>
                  <a:srgbClr val="0000FF"/>
                </a:solidFill>
                <a:latin typeface="Times New Roman" panose="02020603050405020304" pitchFamily="18" charset="0"/>
                <a:cs typeface="Times New Roman" panose="02020603050405020304" pitchFamily="18" charset="0"/>
              </a:rPr>
              <a:t>Calling </a:t>
            </a:r>
            <a:r>
              <a:rPr lang="en-US" sz="2400" spc="-90" dirty="0">
                <a:solidFill>
                  <a:srgbClr val="0000FF"/>
                </a:solidFill>
                <a:latin typeface="Times New Roman" panose="02020603050405020304" pitchFamily="18" charset="0"/>
                <a:cs typeface="Times New Roman" panose="02020603050405020304" pitchFamily="18" charset="0"/>
              </a:rPr>
              <a:t>out(t) </a:t>
            </a:r>
            <a:r>
              <a:rPr lang="en-US" sz="2400" spc="-5" dirty="0">
                <a:solidFill>
                  <a:srgbClr val="0000FF"/>
                </a:solidFill>
                <a:latin typeface="Times New Roman" panose="02020603050405020304" pitchFamily="18" charset="0"/>
                <a:cs typeface="Times New Roman" panose="02020603050405020304" pitchFamily="18" charset="0"/>
              </a:rPr>
              <a:t>twice in a </a:t>
            </a:r>
            <a:r>
              <a:rPr lang="en-US" sz="2400" spc="-25" dirty="0">
                <a:solidFill>
                  <a:srgbClr val="0000FF"/>
                </a:solidFill>
                <a:latin typeface="Times New Roman" panose="02020603050405020304" pitchFamily="18" charset="0"/>
                <a:cs typeface="Times New Roman" panose="02020603050405020304" pitchFamily="18" charset="0"/>
              </a:rPr>
              <a:t>row</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leads to storing </a:t>
            </a:r>
            <a:r>
              <a:rPr lang="en-US" sz="2400" spc="-10" dirty="0">
                <a:solidFill>
                  <a:srgbClr val="FA0000"/>
                </a:solidFill>
                <a:latin typeface="Times New Roman" panose="02020603050405020304" pitchFamily="18" charset="0"/>
                <a:cs typeface="Times New Roman" panose="02020603050405020304" pitchFamily="18" charset="0"/>
              </a:rPr>
              <a:t>two </a:t>
            </a:r>
            <a:r>
              <a:rPr lang="en-US" sz="2400" spc="-5" dirty="0">
                <a:latin typeface="Times New Roman" panose="02020603050405020304" pitchFamily="18" charset="0"/>
                <a:cs typeface="Times New Roman" panose="02020603050405020304" pitchFamily="18" charset="0"/>
              </a:rPr>
              <a:t>copies of tuple t </a:t>
            </a:r>
            <a:r>
              <a:rPr lang="en-US" sz="2400" i="1" spc="-5" dirty="0">
                <a:latin typeface="Times New Roman" panose="02020603050405020304" pitchFamily="18" charset="0"/>
                <a:cs typeface="Times New Roman" panose="02020603050405020304" pitchFamily="18" charset="0"/>
              </a:rPr>
              <a:t>⇒ </a:t>
            </a:r>
            <a:r>
              <a:rPr lang="en-US" sz="2400" i="1" spc="-2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tuple space is modeled as a</a:t>
            </a:r>
            <a:r>
              <a:rPr lang="en-US" sz="2400" spc="-10" dirty="0">
                <a:latin typeface="Times New Roman" panose="02020603050405020304" pitchFamily="18" charset="0"/>
                <a:cs typeface="Times New Roman" panose="02020603050405020304" pitchFamily="18" charset="0"/>
              </a:rPr>
              <a:t> </a:t>
            </a:r>
            <a:r>
              <a:rPr lang="en-US" sz="2400" spc="-5" dirty="0">
                <a:solidFill>
                  <a:srgbClr val="0000FA"/>
                </a:solidFill>
                <a:latin typeface="Times New Roman" panose="02020603050405020304" pitchFamily="18" charset="0"/>
                <a:cs typeface="Times New Roman" panose="02020603050405020304" pitchFamily="18" charset="0"/>
              </a:rPr>
              <a:t>multiset</a:t>
            </a:r>
            <a:r>
              <a:rPr lang="en-US" sz="2400" spc="-5" dirty="0">
                <a:latin typeface="Times New Roman" panose="02020603050405020304" pitchFamily="18" charset="0"/>
                <a:cs typeface="Times New Roman" panose="02020603050405020304" pitchFamily="18" charset="0"/>
              </a:rPr>
              <a:t>.</a:t>
            </a:r>
          </a:p>
          <a:p>
            <a:pPr marL="750570" marR="15240" indent="-457200">
              <a:spcBef>
                <a:spcPts val="334"/>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Both </a:t>
            </a:r>
            <a:r>
              <a:rPr lang="en-US" sz="2400" spc="-55" dirty="0">
                <a:solidFill>
                  <a:srgbClr val="0000FF"/>
                </a:solidFill>
                <a:latin typeface="Times New Roman" panose="02020603050405020304" pitchFamily="18" charset="0"/>
                <a:cs typeface="Times New Roman" panose="02020603050405020304" pitchFamily="18" charset="0"/>
              </a:rPr>
              <a:t>in</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a:t>
            </a:r>
            <a:r>
              <a:rPr lang="en-US" sz="2400" spc="-55" dirty="0" err="1">
                <a:solidFill>
                  <a:srgbClr val="0000FF"/>
                </a:solidFill>
                <a:latin typeface="Times New Roman" panose="02020603050405020304" pitchFamily="18" charset="0"/>
                <a:cs typeface="Times New Roman" panose="02020603050405020304" pitchFamily="18" charset="0"/>
              </a:rPr>
              <a:t>rd</a:t>
            </a:r>
            <a:r>
              <a:rPr lang="en-US" sz="2400" spc="-5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are </a:t>
            </a:r>
            <a:r>
              <a:rPr lang="en-US" sz="2400" spc="-10" dirty="0">
                <a:solidFill>
                  <a:srgbClr val="0000FA"/>
                </a:solidFill>
                <a:latin typeface="Times New Roman" panose="02020603050405020304" pitchFamily="18" charset="0"/>
                <a:cs typeface="Times New Roman" panose="02020603050405020304" pitchFamily="18" charset="0"/>
              </a:rPr>
              <a:t>blocking </a:t>
            </a:r>
            <a:r>
              <a:rPr lang="en-US" sz="2400" spc="-5" dirty="0">
                <a:latin typeface="Times New Roman" panose="02020603050405020304" pitchFamily="18" charset="0"/>
                <a:cs typeface="Times New Roman" panose="02020603050405020304" pitchFamily="18" charset="0"/>
              </a:rPr>
              <a:t>operations: the caller will be </a:t>
            </a:r>
            <a:r>
              <a:rPr lang="en-US" sz="2400" spc="-15" dirty="0">
                <a:latin typeface="Times New Roman" panose="02020603050405020304" pitchFamily="18" charset="0"/>
                <a:cs typeface="Times New Roman" panose="02020603050405020304" pitchFamily="18" charset="0"/>
              </a:rPr>
              <a:t>blocked </a:t>
            </a:r>
            <a:r>
              <a:rPr lang="en-US" sz="2400" spc="-5" dirty="0">
                <a:latin typeface="Times New Roman" panose="02020603050405020304" pitchFamily="18" charset="0"/>
                <a:cs typeface="Times New Roman" panose="02020603050405020304" pitchFamily="18" charset="0"/>
              </a:rPr>
              <a:t>until</a:t>
            </a:r>
            <a:r>
              <a:rPr lang="en-US" sz="2400" spc="-1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matching tuple is </a:t>
            </a:r>
            <a:r>
              <a:rPr lang="en-US" sz="2400" spc="-10" dirty="0">
                <a:latin typeface="Times New Roman" panose="02020603050405020304" pitchFamily="18" charset="0"/>
                <a:cs typeface="Times New Roman" panose="02020603050405020304" pitchFamily="18" charset="0"/>
              </a:rPr>
              <a:t>found, </a:t>
            </a:r>
            <a:r>
              <a:rPr lang="en-US" sz="2400" spc="-5" dirty="0">
                <a:latin typeface="Times New Roman" panose="02020603050405020304" pitchFamily="18" charset="0"/>
                <a:cs typeface="Times New Roman" panose="02020603050405020304" pitchFamily="18" charset="0"/>
              </a:rPr>
              <a:t>or has become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available.</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E9C0594-7E43-4EE8-B37E-21EF1A663A0F}"/>
              </a:ext>
            </a:extLst>
          </p:cNvPr>
          <p:cNvSpPr/>
          <p:nvPr/>
        </p:nvSpPr>
        <p:spPr>
          <a:xfrm>
            <a:off x="121920" y="4406488"/>
            <a:ext cx="11958320"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message in a microblog application is modeled as a </a:t>
            </a:r>
            <a:r>
              <a:rPr lang="en-US" sz="2400" dirty="0">
                <a:solidFill>
                  <a:srgbClr val="0000FF"/>
                </a:solidFill>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 &lt;string, string, string&gt; </a:t>
            </a:r>
          </a:p>
          <a:p>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names the </a:t>
            </a:r>
            <a:r>
              <a:rPr lang="en-US" sz="2400" dirty="0">
                <a:solidFill>
                  <a:srgbClr val="0000FF"/>
                </a:solidFill>
                <a:latin typeface="Times New Roman" panose="02020603050405020304" pitchFamily="18" charset="0"/>
                <a:cs typeface="Times New Roman" panose="02020603050405020304" pitchFamily="18" charset="0"/>
              </a:rPr>
              <a:t>poster</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string</a:t>
            </a:r>
            <a:r>
              <a:rPr lang="en-US" sz="2400" dirty="0">
                <a:latin typeface="Times New Roman" panose="02020603050405020304" pitchFamily="18" charset="0"/>
                <a:cs typeface="Times New Roman" panose="02020603050405020304" pitchFamily="18" charset="0"/>
              </a:rPr>
              <a:t> represents the </a:t>
            </a:r>
            <a:r>
              <a:rPr lang="en-US" sz="2400" dirty="0">
                <a:solidFill>
                  <a:srgbClr val="0000FF"/>
                </a:solidFill>
                <a:latin typeface="Times New Roman" panose="02020603050405020304" pitchFamily="18" charset="0"/>
                <a:cs typeface="Times New Roman" panose="02020603050405020304" pitchFamily="18" charset="0"/>
              </a:rPr>
              <a:t>topic</a:t>
            </a:r>
            <a:r>
              <a:rPr lang="en-US" sz="2400" dirty="0">
                <a:latin typeface="Times New Roman" panose="02020603050405020304" pitchFamily="18" charset="0"/>
                <a:cs typeface="Times New Roman" panose="02020603050405020304" pitchFamily="18" charset="0"/>
              </a:rPr>
              <a:t> and </a:t>
            </a:r>
            <a:r>
              <a:rPr lang="en-US" sz="2400" dirty="0">
                <a:solidFill>
                  <a:srgbClr val="0000FF"/>
                </a:solidFill>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is the </a:t>
            </a:r>
            <a:r>
              <a:rPr lang="en-US" sz="2400" dirty="0">
                <a:solidFill>
                  <a:srgbClr val="0000FF"/>
                </a:solidFill>
                <a:latin typeface="Times New Roman" panose="02020603050405020304" pitchFamily="18" charset="0"/>
                <a:cs typeface="Times New Roman" panose="02020603050405020304" pitchFamily="18" charset="0"/>
              </a:rPr>
              <a:t>actual</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content</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Assuming that we have created a shared data space called </a:t>
            </a:r>
            <a:r>
              <a:rPr lang="en-US" sz="2400" dirty="0" err="1">
                <a:latin typeface="Times New Roman" panose="02020603050405020304" pitchFamily="18" charset="0"/>
                <a:cs typeface="Times New Roman" panose="02020603050405020304" pitchFamily="18" charset="0"/>
              </a:rPr>
              <a:t>MicroBlog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Example below shows how Alice and Bob can post messages to that space, </a:t>
            </a:r>
          </a:p>
          <a:p>
            <a:r>
              <a:rPr lang="en-US" sz="2400" dirty="0">
                <a:latin typeface="Times New Roman" panose="02020603050405020304" pitchFamily="18" charset="0"/>
                <a:cs typeface="Times New Roman" panose="02020603050405020304" pitchFamily="18" charset="0"/>
              </a:rPr>
              <a:t>     and how Chuck can pick a (randomly selected) message.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87C7CFB-0EB4-4932-AA44-015E45E7A859}"/>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141373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95F0CE-4692-4CD6-8562-8FC61CF3B570}"/>
              </a:ext>
            </a:extLst>
          </p:cNvPr>
          <p:cNvSpPr/>
          <p:nvPr/>
        </p:nvSpPr>
        <p:spPr>
          <a:xfrm>
            <a:off x="121920" y="4431062"/>
            <a:ext cx="11139638" cy="523220"/>
          </a:xfrm>
          <a:prstGeom prst="rect">
            <a:avLst/>
          </a:prstGeom>
        </p:spPr>
        <p:txBody>
          <a:bodyPr wrap="square">
            <a:spAutoFit/>
          </a:bodyPr>
          <a:lstStyle/>
          <a:p>
            <a:pPr marL="750570" marR="15240" indent="-457200">
              <a:spcBef>
                <a:spcPts val="334"/>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907E305-CD97-4C0B-8378-C6F900C00E5E}"/>
              </a:ext>
            </a:extLst>
          </p:cNvPr>
          <p:cNvSpPr/>
          <p:nvPr/>
        </p:nvSpPr>
        <p:spPr>
          <a:xfrm>
            <a:off x="285550" y="210947"/>
            <a:ext cx="11370644" cy="193899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am studying chap 2"))</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linda</a:t>
            </a:r>
            <a:r>
              <a:rPr lang="en-US" sz="2000" dirty="0">
                <a:latin typeface="Times New Roman" panose="02020603050405020304" pitchFamily="18" charset="0"/>
                <a:cs typeface="Times New Roman" panose="02020603050405020304" pitchFamily="18" charset="0"/>
              </a:rPr>
              <a:t> example’s pretty simple"))</a:t>
            </a:r>
          </a:p>
          <a:p>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(("bob","</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","Cool book!"))</a:t>
            </a:r>
          </a:p>
          <a:p>
            <a:pPr algn="ctr"/>
            <a:r>
              <a:rPr lang="en-US" sz="2000" b="1" dirty="0">
                <a:solidFill>
                  <a:srgbClr val="0000FF"/>
                </a:solidFill>
                <a:latin typeface="Times New Roman" panose="02020603050405020304" pitchFamily="18" charset="0"/>
                <a:cs typeface="Times New Roman" panose="02020603050405020304" pitchFamily="18" charset="0"/>
              </a:rPr>
              <a:t>(a) Bob’s code for creating a microblog and posting two messages.</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020BDD-E3F6-456F-B98C-0925B880E1E1}"/>
              </a:ext>
            </a:extLst>
          </p:cNvPr>
          <p:cNvSpPr/>
          <p:nvPr/>
        </p:nvSpPr>
        <p:spPr>
          <a:xfrm>
            <a:off x="285550" y="2281296"/>
            <a:ext cx="11620900" cy="4462760"/>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gtcn</a:t>
            </a:r>
            <a:r>
              <a:rPr lang="en-US" sz="2000" dirty="0">
                <a:latin typeface="Times New Roman" panose="02020603050405020304" pitchFamily="18" charset="0"/>
                <a:cs typeface="Times New Roman" panose="02020603050405020304" pitchFamily="18" charset="0"/>
              </a:rPr>
              <a:t>","This graph theory stuff is not easy"))</a:t>
            </a: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blog._out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alice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distsys</a:t>
            </a:r>
            <a:r>
              <a:rPr lang="en-US" sz="2000" dirty="0">
                <a:latin typeface="Times New Roman" panose="02020603050405020304" pitchFamily="18" charset="0"/>
                <a:cs typeface="Times New Roman" panose="02020603050405020304" pitchFamily="18" charset="0"/>
              </a:rPr>
              <a:t>","I like systems more than graphs"))</a:t>
            </a:r>
          </a:p>
          <a:p>
            <a:pPr algn="ctr"/>
            <a:r>
              <a:rPr lang="en-US" sz="2000" b="1" dirty="0">
                <a:solidFill>
                  <a:srgbClr val="0000FF"/>
                </a:solidFill>
                <a:latin typeface="Times New Roman" panose="02020603050405020304" pitchFamily="18" charset="0"/>
                <a:cs typeface="Times New Roman" panose="02020603050405020304" pitchFamily="18" charset="0"/>
              </a:rPr>
              <a:t>(b) Alice’s code for creating a microblog and posting two messages.</a:t>
            </a:r>
          </a:p>
          <a:p>
            <a:pPr algn="ct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 blog = linda.universe._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MicroBlog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linda.TupleSpace</a:t>
            </a:r>
            <a:r>
              <a:rPr lang="en-IN" sz="2000" dirty="0">
                <a:latin typeface="Times New Roman" panose="02020603050405020304" pitchFamily="18" charset="0"/>
                <a:cs typeface="Times New Roman" panose="02020603050405020304" pitchFamily="18" charset="0"/>
              </a:rPr>
              <a:t>))[1]</a:t>
            </a:r>
          </a:p>
          <a:p>
            <a:r>
              <a:rPr lang="en-IN" sz="2000" dirty="0">
                <a:latin typeface="Times New Roman" panose="02020603050405020304" pitchFamily="18" charset="0"/>
                <a:cs typeface="Times New Roman" panose="02020603050405020304" pitchFamily="18" charset="0"/>
              </a:rPr>
              <a:t>2</a:t>
            </a:r>
          </a:p>
          <a:p>
            <a:r>
              <a:rPr lang="de-DE" sz="2000" dirty="0">
                <a:latin typeface="Times New Roman" panose="02020603050405020304" pitchFamily="18" charset="0"/>
                <a:cs typeface="Times New Roman" panose="02020603050405020304" pitchFamily="18" charset="0"/>
              </a:rPr>
              <a:t>3 t1 = blog._rd(("bob","distsys",</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4 t2 = blog._</a:t>
            </a:r>
            <a:r>
              <a:rPr lang="en-IN" sz="2000" dirty="0" err="1">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alice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gtcn</a:t>
            </a: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str</a:t>
            </a:r>
            <a:r>
              <a:rPr lang="en-IN" sz="2000" dirty="0">
                <a:latin typeface="Times New Roman" panose="02020603050405020304" pitchFamily="18" charset="0"/>
                <a:cs typeface="Times New Roman" panose="02020603050405020304" pitchFamily="18" charset="0"/>
              </a:rPr>
              <a:t>))</a:t>
            </a:r>
          </a:p>
          <a:p>
            <a:r>
              <a:rPr lang="de-DE" sz="2000" dirty="0">
                <a:latin typeface="Times New Roman" panose="02020603050405020304" pitchFamily="18" charset="0"/>
                <a:cs typeface="Times New Roman" panose="02020603050405020304" pitchFamily="18" charset="0"/>
              </a:rPr>
              <a:t>5 t3 = blog._rd(("bob","gtcn",</a:t>
            </a:r>
            <a:r>
              <a:rPr lang="de-DE" sz="2000" b="1" dirty="0">
                <a:latin typeface="Times New Roman" panose="02020603050405020304" pitchFamily="18" charset="0"/>
                <a:cs typeface="Times New Roman" panose="02020603050405020304" pitchFamily="18" charset="0"/>
              </a:rPr>
              <a:t>str</a:t>
            </a:r>
            <a:r>
              <a:rPr lang="de-DE" sz="2000" dirty="0">
                <a:latin typeface="Times New Roman" panose="02020603050405020304" pitchFamily="18" charset="0"/>
                <a:cs typeface="Times New Roman" panose="02020603050405020304" pitchFamily="18" charset="0"/>
              </a:rPr>
              <a:t>))</a:t>
            </a:r>
          </a:p>
          <a:p>
            <a:pPr algn="ctr"/>
            <a:r>
              <a:rPr lang="en-US" sz="2000" b="1" dirty="0">
                <a:solidFill>
                  <a:srgbClr val="0000FF"/>
                </a:solidFill>
                <a:latin typeface="Times New Roman" panose="02020603050405020304" pitchFamily="18" charset="0"/>
                <a:cs typeface="Times New Roman" panose="02020603050405020304" pitchFamily="18" charset="0"/>
              </a:rPr>
              <a:t>(c) Chuck reading a message from Bob’s and Alice’s microblog.</a:t>
            </a:r>
          </a:p>
          <a:p>
            <a:pPr algn="ctr"/>
            <a:endParaRPr lang="en-US" sz="2000" b="1" dirty="0">
              <a:latin typeface="Times New Roman" panose="02020603050405020304" pitchFamily="18" charset="0"/>
              <a:cs typeface="Times New Roman" panose="02020603050405020304" pitchFamily="18" charset="0"/>
            </a:endParaRPr>
          </a:p>
          <a:p>
            <a:pPr algn="ctr"/>
            <a:r>
              <a:rPr lang="en-US" sz="2400" b="1" dirty="0">
                <a:solidFill>
                  <a:srgbClr val="0000FF"/>
                </a:solidFill>
                <a:latin typeface="Times New Roman" panose="02020603050405020304" pitchFamily="18" charset="0"/>
                <a:cs typeface="Times New Roman" panose="02020603050405020304" pitchFamily="18" charset="0"/>
              </a:rPr>
              <a:t>Figure 2.11: A simple example of using a shared data space.</a:t>
            </a:r>
            <a:endParaRPr lang="en-IN" sz="2400" b="1"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748D0C3-DFBC-44D8-9634-AEA392B0910E}"/>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154025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406400" y="1001395"/>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900" dirty="0">
                <a:latin typeface="Times New Roman" panose="02020603050405020304" pitchFamily="18" charset="0"/>
                <a:cs typeface="Times New Roman" panose="02020603050405020304" pitchFamily="18" charset="0"/>
              </a:rPr>
              <a:t>Actual </a:t>
            </a:r>
            <a:r>
              <a:rPr lang="en-US" sz="2900" dirty="0">
                <a:solidFill>
                  <a:srgbClr val="0000FF"/>
                </a:solidFill>
                <a:latin typeface="Times New Roman" panose="02020603050405020304" pitchFamily="18" charset="0"/>
                <a:cs typeface="Times New Roman" panose="02020603050405020304" pitchFamily="18" charset="0"/>
              </a:rPr>
              <a:t>organization of middleware </a:t>
            </a:r>
            <a:r>
              <a:rPr lang="en-US" sz="2900" dirty="0">
                <a:latin typeface="Times New Roman" panose="02020603050405020304" pitchFamily="18" charset="0"/>
                <a:cs typeface="Times New Roman" panose="02020603050405020304" pitchFamily="18" charset="0"/>
              </a:rPr>
              <a:t>is independent of the </a:t>
            </a:r>
            <a:r>
              <a:rPr lang="en-US" sz="2900" dirty="0">
                <a:solidFill>
                  <a:srgbClr val="0000FF"/>
                </a:solidFill>
                <a:latin typeface="Times New Roman" panose="02020603050405020304" pitchFamily="18" charset="0"/>
                <a:cs typeface="Times New Roman" panose="02020603050405020304" pitchFamily="18" charset="0"/>
              </a:rPr>
              <a:t>overall organization</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of a distributed system or application.</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sym typeface="Wingdings" panose="05000000000000000000" pitchFamily="2" charset="2"/>
              </a:rPr>
              <a:t> </a:t>
            </a:r>
            <a:r>
              <a:rPr lang="en-US" sz="2900" dirty="0">
                <a:latin typeface="Times New Roman" panose="02020603050405020304" pitchFamily="18" charset="0"/>
                <a:cs typeface="Times New Roman" panose="02020603050405020304" pitchFamily="18" charset="0"/>
              </a:rPr>
              <a:t>Two important types of design patterns are often applied to the organization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of middleware: </a:t>
            </a:r>
            <a:r>
              <a:rPr lang="en-US" sz="2900" b="1" dirty="0">
                <a:solidFill>
                  <a:srgbClr val="0000FF"/>
                </a:solidFill>
                <a:latin typeface="Times New Roman" panose="02020603050405020304" pitchFamily="18" charset="0"/>
                <a:cs typeface="Times New Roman" panose="02020603050405020304" pitchFamily="18" charset="0"/>
              </a:rPr>
              <a:t>Wrappers</a:t>
            </a:r>
            <a:r>
              <a:rPr lang="en-US" sz="2900" b="1" dirty="0">
                <a:solidFill>
                  <a:srgbClr val="00B0F0"/>
                </a:solidFill>
                <a:latin typeface="Times New Roman" panose="02020603050405020304" pitchFamily="18" charset="0"/>
                <a:cs typeface="Times New Roman" panose="02020603050405020304" pitchFamily="18" charset="0"/>
              </a:rPr>
              <a:t> </a:t>
            </a:r>
            <a:r>
              <a:rPr lang="en-US" sz="2900" b="1" dirty="0">
                <a:solidFill>
                  <a:srgbClr val="0000FF"/>
                </a:solidFill>
                <a:latin typeface="Times New Roman" panose="02020603050405020304" pitchFamily="18" charset="0"/>
                <a:cs typeface="Times New Roman" panose="02020603050405020304" pitchFamily="18" charset="0"/>
              </a:rPr>
              <a:t>and</a:t>
            </a:r>
            <a:r>
              <a:rPr lang="en-US" sz="2900" b="1" dirty="0">
                <a:solidFill>
                  <a:srgbClr val="00B0F0"/>
                </a:solidFill>
                <a:latin typeface="Times New Roman" panose="02020603050405020304" pitchFamily="18" charset="0"/>
                <a:cs typeface="Times New Roman" panose="02020603050405020304" pitchFamily="18" charset="0"/>
              </a:rPr>
              <a:t> </a:t>
            </a:r>
            <a:r>
              <a:rPr lang="en-US" sz="2900" b="1" dirty="0">
                <a:solidFill>
                  <a:srgbClr val="0000FF"/>
                </a:solidFill>
                <a:latin typeface="Times New Roman" panose="02020603050405020304" pitchFamily="18" charset="0"/>
                <a:cs typeface="Times New Roman" panose="02020603050405020304" pitchFamily="18" charset="0"/>
              </a:rPr>
              <a:t>Interceptors</a:t>
            </a:r>
            <a:r>
              <a:rPr lang="en-US" sz="2900" dirty="0">
                <a:latin typeface="Times New Roman" panose="02020603050405020304" pitchFamily="18" charset="0"/>
                <a:cs typeface="Times New Roman" panose="02020603050405020304" pitchFamily="18" charset="0"/>
              </a:rPr>
              <a:t>.</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sym typeface="Wingdings" panose="05000000000000000000" pitchFamily="2" charset="2"/>
              </a:rPr>
              <a:t> </a:t>
            </a:r>
            <a:r>
              <a:rPr lang="en-US" sz="29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Wrappers</a:t>
            </a:r>
            <a:r>
              <a:rPr lang="en-US" sz="29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900" dirty="0">
                <a:latin typeface="Times New Roman" panose="02020603050405020304" pitchFamily="18" charset="0"/>
                <a:cs typeface="Times New Roman" panose="02020603050405020304" pitchFamily="18" charset="0"/>
                <a:sym typeface="Wingdings" panose="05000000000000000000" pitchFamily="2" charset="2"/>
              </a:rPr>
              <a:t>When building a DS out of existing components the interfaces offered by the </a:t>
            </a:r>
            <a:r>
              <a:rPr lang="en-US" sz="29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legacy component </a:t>
            </a:r>
            <a:r>
              <a:rPr lang="en-US" sz="2900" dirty="0">
                <a:latin typeface="Times New Roman" panose="02020603050405020304" pitchFamily="18" charset="0"/>
                <a:cs typeface="Times New Roman" panose="02020603050405020304" pitchFamily="18" charset="0"/>
                <a:sym typeface="Wingdings" panose="05000000000000000000" pitchFamily="2" charset="2"/>
              </a:rPr>
              <a:t>are most likely not suitable for all applications.</a:t>
            </a:r>
            <a:br>
              <a:rPr lang="en-US" sz="2900" dirty="0">
                <a:latin typeface="Times New Roman" panose="02020603050405020304" pitchFamily="18" charset="0"/>
                <a:cs typeface="Times New Roman" panose="02020603050405020304" pitchFamily="18" charset="0"/>
                <a:sym typeface="Wingdings" panose="05000000000000000000" pitchFamily="2" charset="2"/>
              </a:rPr>
            </a:br>
            <a:r>
              <a:rPr lang="en-US" sz="2900" dirty="0">
                <a:latin typeface="Times New Roman" panose="02020603050405020304" pitchFamily="18" charset="0"/>
                <a:cs typeface="Times New Roman" panose="02020603050405020304" pitchFamily="18" charset="0"/>
                <a:sym typeface="Wingdings" panose="05000000000000000000" pitchFamily="2" charset="2"/>
              </a:rPr>
              <a:t> </a:t>
            </a:r>
            <a:r>
              <a:rPr lang="en-US" sz="2900" dirty="0">
                <a:latin typeface="Times New Roman" panose="02020603050405020304" pitchFamily="18" charset="0"/>
                <a:cs typeface="Times New Roman" panose="02020603050405020304" pitchFamily="18" charset="0"/>
              </a:rPr>
              <a:t>A </a:t>
            </a:r>
            <a:r>
              <a:rPr lang="en-US" sz="2900" b="1" dirty="0">
                <a:solidFill>
                  <a:srgbClr val="0000FF"/>
                </a:solidFill>
                <a:latin typeface="Times New Roman" panose="02020603050405020304" pitchFamily="18" charset="0"/>
                <a:cs typeface="Times New Roman" panose="02020603050405020304" pitchFamily="18" charset="0"/>
              </a:rPr>
              <a:t>wrapper</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or </a:t>
            </a:r>
            <a:r>
              <a:rPr lang="en-US" sz="2900" b="1" dirty="0">
                <a:solidFill>
                  <a:srgbClr val="0000FF"/>
                </a:solidFill>
                <a:latin typeface="Times New Roman" panose="02020603050405020304" pitchFamily="18" charset="0"/>
                <a:cs typeface="Times New Roman" panose="02020603050405020304" pitchFamily="18" charset="0"/>
              </a:rPr>
              <a:t>adapter</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is a special component that </a:t>
            </a:r>
            <a:r>
              <a:rPr lang="en-US" sz="2900" dirty="0">
                <a:solidFill>
                  <a:srgbClr val="0000FF"/>
                </a:solidFill>
                <a:latin typeface="Times New Roman" panose="02020603050405020304" pitchFamily="18" charset="0"/>
                <a:cs typeface="Times New Roman" panose="02020603050405020304" pitchFamily="18" charset="0"/>
              </a:rPr>
              <a:t>offers an interface acceptable to a client application</a:t>
            </a:r>
            <a:r>
              <a:rPr lang="en-US" sz="2900" dirty="0">
                <a:latin typeface="Times New Roman" panose="02020603050405020304" pitchFamily="18" charset="0"/>
                <a:cs typeface="Times New Roman" panose="02020603050405020304" pitchFamily="18" charset="0"/>
              </a:rPr>
              <a:t>, of which the functions are transformed into those available at the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component. </a:t>
            </a:r>
            <a:r>
              <a:rPr lang="en-US" sz="2900" dirty="0">
                <a:solidFill>
                  <a:srgbClr val="0000FF"/>
                </a:solidFill>
                <a:highlight>
                  <a:srgbClr val="00FF00"/>
                </a:highlight>
                <a:latin typeface="Times New Roman" panose="02020603050405020304" pitchFamily="18" charset="0"/>
                <a:cs typeface="Times New Roman" panose="02020603050405020304" pitchFamily="18" charset="0"/>
              </a:rPr>
              <a:t>It solves the problem of </a:t>
            </a:r>
            <a:r>
              <a:rPr lang="en-IN" sz="2900" dirty="0">
                <a:solidFill>
                  <a:srgbClr val="0000FF"/>
                </a:solidFill>
                <a:highlight>
                  <a:srgbClr val="00FF00"/>
                </a:highlight>
                <a:latin typeface="Times New Roman" panose="02020603050405020304" pitchFamily="18" charset="0"/>
                <a:cs typeface="Times New Roman" panose="02020603050405020304" pitchFamily="18" charset="0"/>
              </a:rPr>
              <a:t>incompatible interfaces.</a:t>
            </a: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2.2 MIDDLEWARE ORGANIZATION</a:t>
            </a:r>
          </a:p>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1866F5C-5192-47B4-BB40-721CE56D1EF3}"/>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2237179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are much more than simple interface transformers.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object adapter</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is a component that allows applications to</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invoke remote objects</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Wrappers help in extending systems with existing components.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If an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managed data that was needed by application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one approach would be to develop a wrapper specific for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t>
            </a:r>
            <a:r>
              <a:rPr lang="en-US" sz="2800" dirty="0">
                <a:latin typeface="Times New Roman" panose="02020603050405020304" pitchFamily="18" charset="0"/>
                <a:cs typeface="Times New Roman" panose="02020603050405020304" pitchFamily="18" charset="0"/>
                <a:sym typeface="Wingdings" panose="05000000000000000000" pitchFamily="2" charset="2"/>
              </a:rPr>
              <a:t> so that it could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have access to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A’s</a:t>
            </a:r>
            <a:r>
              <a:rPr lang="en-US" sz="2800" dirty="0">
                <a:latin typeface="Times New Roman" panose="02020603050405020304" pitchFamily="18" charset="0"/>
                <a:cs typeface="Times New Roman" panose="02020603050405020304" pitchFamily="18" charset="0"/>
                <a:sym typeface="Wingdings" panose="05000000000000000000" pitchFamily="2" charset="2"/>
              </a:rPr>
              <a:t> data.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With this approach, for N applications we would, in theory, need to develop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N ×(N-1) = O(N</a:t>
            </a:r>
            <a:r>
              <a:rPr lang="en-US" sz="2800" baseline="30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wrappers.</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DF1AB34-EB40-4332-8FD5-682D59DA94B2}"/>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234157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rPr>
              <a:t>* Logical organization of a DS into software components is referred to as its </a:t>
            </a:r>
            <a:r>
              <a:rPr lang="en-US" sz="2800" b="1" dirty="0">
                <a:solidFill>
                  <a:srgbClr val="0000FF"/>
                </a:solidFill>
                <a:latin typeface="Times New Roman" panose="02020603050405020304" pitchFamily="18" charset="0"/>
                <a:cs typeface="Times New Roman" panose="02020603050405020304" pitchFamily="18" charset="0"/>
              </a:rPr>
              <a:t>software </a:t>
            </a:r>
            <a:br>
              <a:rPr lang="en-US" sz="2800" b="1" dirty="0">
                <a:solidFill>
                  <a:srgbClr val="0000FF"/>
                </a:solidFill>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   architecture.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Architecture style</a:t>
            </a:r>
            <a:r>
              <a:rPr lang="en-US" sz="2800" dirty="0">
                <a:solidFill>
                  <a:srgbClr val="0000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formulated in terms of </a:t>
            </a:r>
            <a:r>
              <a:rPr lang="en-US" sz="2800" dirty="0">
                <a:solidFill>
                  <a:srgbClr val="0000FF"/>
                </a:solidFill>
                <a:latin typeface="Times New Roman" panose="02020603050405020304" pitchFamily="18" charset="0"/>
                <a:cs typeface="Times New Roman" panose="02020603050405020304" pitchFamily="18" charset="0"/>
              </a:rPr>
              <a:t>components</a:t>
            </a:r>
            <a:r>
              <a:rPr lang="en-US" sz="2800" dirty="0">
                <a:latin typeface="Times New Roman" panose="02020603050405020304" pitchFamily="18" charset="0"/>
                <a:cs typeface="Times New Roman" panose="02020603050405020304" pitchFamily="18" charset="0"/>
              </a:rPr>
              <a:t>, the way that components are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connected</a:t>
            </a:r>
            <a:r>
              <a:rPr lang="en-US" sz="2800" dirty="0">
                <a:latin typeface="Times New Roman" panose="02020603050405020304" pitchFamily="18" charset="0"/>
                <a:cs typeface="Times New Roman" panose="02020603050405020304" pitchFamily="18" charset="0"/>
              </a:rPr>
              <a:t> to each other, the </a:t>
            </a:r>
            <a:r>
              <a:rPr lang="en-US" sz="2800" dirty="0">
                <a:solidFill>
                  <a:srgbClr val="0000FF"/>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exchanged</a:t>
            </a:r>
            <a:r>
              <a:rPr lang="en-US" sz="2800" dirty="0">
                <a:latin typeface="Times New Roman" panose="02020603050405020304" pitchFamily="18" charset="0"/>
                <a:cs typeface="Times New Roman" panose="02020603050405020304" pitchFamily="18" charset="0"/>
              </a:rPr>
              <a:t> between components, and finally how these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elements are </a:t>
            </a:r>
            <a:r>
              <a:rPr lang="en-US" sz="2800" dirty="0">
                <a:solidFill>
                  <a:srgbClr val="0000FF"/>
                </a:solidFill>
                <a:latin typeface="Times New Roman" panose="02020603050405020304" pitchFamily="18" charset="0"/>
                <a:cs typeface="Times New Roman" panose="02020603050405020304" pitchFamily="18" charset="0"/>
              </a:rPr>
              <a:t>jointly configured </a:t>
            </a:r>
            <a:r>
              <a:rPr lang="en-US" sz="2800" dirty="0">
                <a:latin typeface="Times New Roman" panose="02020603050405020304" pitchFamily="18" charset="0"/>
                <a:cs typeface="Times New Roman" panose="02020603050405020304" pitchFamily="18" charset="0"/>
              </a:rPr>
              <a:t>into a system.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Component:</a:t>
            </a:r>
            <a:r>
              <a:rPr lang="en-US" sz="2800" dirty="0">
                <a:latin typeface="Times New Roman" panose="02020603050405020304" pitchFamily="18" charset="0"/>
                <a:cs typeface="Times New Roman" panose="02020603050405020304" pitchFamily="18" charset="0"/>
              </a:rPr>
              <a:t> A </a:t>
            </a:r>
            <a:r>
              <a:rPr lang="en-US" sz="2800" dirty="0">
                <a:solidFill>
                  <a:srgbClr val="0000FF"/>
                </a:solidFill>
                <a:latin typeface="Times New Roman" panose="02020603050405020304" pitchFamily="18" charset="0"/>
                <a:cs typeface="Times New Roman" panose="02020603050405020304" pitchFamily="18" charset="0"/>
              </a:rPr>
              <a:t>modular unit</a:t>
            </a:r>
            <a:r>
              <a:rPr lang="en-US" sz="2800" dirty="0">
                <a:latin typeface="Times New Roman" panose="02020603050405020304" pitchFamily="18" charset="0"/>
                <a:cs typeface="Times New Roman" panose="02020603050405020304" pitchFamily="18" charset="0"/>
              </a:rPr>
              <a:t> with well-defined required and provided interfaces that is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replaceable</a:t>
            </a:r>
            <a:r>
              <a:rPr lang="en-US" sz="2800" dirty="0">
                <a:latin typeface="Times New Roman" panose="02020603050405020304" pitchFamily="18" charset="0"/>
                <a:cs typeface="Times New Roman" panose="02020603050405020304" pitchFamily="18" charset="0"/>
              </a:rPr>
              <a:t> within its environment.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Connector: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mechanism that mediates communication, coordination, or cooperation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among components. It allows the flow of </a:t>
            </a:r>
            <a:r>
              <a:rPr lang="en-US" sz="2800" dirty="0">
                <a:solidFill>
                  <a:srgbClr val="0000FF"/>
                </a:solidFill>
                <a:latin typeface="Times New Roman" panose="02020603050405020304" pitchFamily="18" charset="0"/>
                <a:cs typeface="Times New Roman" panose="02020603050405020304" pitchFamily="18" charset="0"/>
              </a:rPr>
              <a:t>control and data between components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Important styles of architecture</a:t>
            </a:r>
            <a:r>
              <a:rPr lang="en-US" sz="2800" dirty="0">
                <a:latin typeface="Times New Roman" panose="02020603050405020304" pitchFamily="18" charset="0"/>
                <a:cs typeface="Times New Roman" panose="02020603050405020304" pitchFamily="18" charset="0"/>
              </a:rPr>
              <a:t> for DS are discussed.</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2.1 ARCHITECTURAL  STYLES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BA5F766-D5C8-475C-A43F-3A4DCF340616}"/>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8893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Broker</a:t>
            </a: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A centralized component that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handles all the accesses between</a:t>
            </a:r>
            <a:b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different applications</a:t>
            </a:r>
            <a:r>
              <a:rPr lang="en-US" sz="2800" dirty="0">
                <a:latin typeface="Times New Roman" panose="02020603050405020304" pitchFamily="18" charset="0"/>
                <a:cs typeface="Times New Roman" panose="02020603050405020304" pitchFamily="18" charset="0"/>
                <a:sym typeface="Wingdings" panose="05000000000000000000" pitchFamily="2" charset="2"/>
              </a:rPr>
              <a:t> and helps to reduce number of wrappers.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latin typeface="Times New Roman" panose="02020603050405020304" pitchFamily="18" charset="0"/>
                <a:cs typeface="Times New Roman" panose="02020603050405020304" pitchFamily="18" charset="0"/>
                <a:sym typeface="Wingdings" panose="05000000000000000000" pitchFamily="2" charset="2"/>
              </a:rPr>
              <a:t>Message broker: </a:t>
            </a:r>
            <a:r>
              <a:rPr lang="en-US" sz="2800" dirty="0">
                <a:latin typeface="Times New Roman" panose="02020603050405020304" pitchFamily="18" charset="0"/>
                <a:cs typeface="Times New Roman" panose="02020603050405020304" pitchFamily="18" charset="0"/>
                <a:sym typeface="Wingdings" panose="05000000000000000000" pitchFamily="2" charset="2"/>
              </a:rPr>
              <a:t>A type of broker in which applications simply send requests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to the broker containing information on what they need.</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Broker contacts the relevant applications and gives back result. ( Figure 2.13)</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As broker offers a single interface to each application, we need at most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2N =  O(N) wrappers</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instead of O(N</a:t>
            </a:r>
            <a:r>
              <a:rPr lang="en-US" sz="2800" baseline="30000" dirty="0">
                <a:latin typeface="Times New Roman" panose="02020603050405020304" pitchFamily="18" charset="0"/>
                <a:cs typeface="Times New Roman" panose="02020603050405020304" pitchFamily="18" charset="0"/>
                <a:sym typeface="Wingdings" panose="05000000000000000000" pitchFamily="2" charset="2"/>
              </a:rPr>
              <a:t>2</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BA75FF3-4E6B-480E-B4D9-ACE8E07C8BA2}"/>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47891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C016CA-AAB6-4556-A9ED-0CD8815B0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276" y="691616"/>
            <a:ext cx="3826196" cy="2916000"/>
          </a:xfrm>
          <a:prstGeom prst="rect">
            <a:avLst/>
          </a:prstGeom>
        </p:spPr>
      </p:pic>
      <p:pic>
        <p:nvPicPr>
          <p:cNvPr id="6" name="Picture 5">
            <a:extLst>
              <a:ext uri="{FF2B5EF4-FFF2-40B4-BE49-F238E27FC236}">
                <a16:creationId xmlns:a16="http://schemas.microsoft.com/office/drawing/2014/main" id="{A9A51144-B1B8-49B4-9DC8-5DD51AD4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785" y="758993"/>
            <a:ext cx="3303245" cy="2916000"/>
          </a:xfrm>
          <a:prstGeom prst="rect">
            <a:avLst/>
          </a:prstGeom>
        </p:spPr>
      </p:pic>
      <p:sp>
        <p:nvSpPr>
          <p:cNvPr id="7" name="Rectangle 6">
            <a:extLst>
              <a:ext uri="{FF2B5EF4-FFF2-40B4-BE49-F238E27FC236}">
                <a16:creationId xmlns:a16="http://schemas.microsoft.com/office/drawing/2014/main" id="{EF983AAD-41DE-495F-A17D-A1FB50072BBD}"/>
              </a:ext>
            </a:extLst>
          </p:cNvPr>
          <p:cNvSpPr/>
          <p:nvPr/>
        </p:nvSpPr>
        <p:spPr>
          <a:xfrm>
            <a:off x="1925053" y="3754468"/>
            <a:ext cx="8835991"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                      (a)                                               (b)</a:t>
            </a:r>
          </a:p>
        </p:txBody>
      </p:sp>
      <p:sp>
        <p:nvSpPr>
          <p:cNvPr id="8" name="Rectangle 7">
            <a:extLst>
              <a:ext uri="{FF2B5EF4-FFF2-40B4-BE49-F238E27FC236}">
                <a16:creationId xmlns:a16="http://schemas.microsoft.com/office/drawing/2014/main" id="{DA47C95C-127A-43C6-882D-852BE10EF02B}"/>
              </a:ext>
            </a:extLst>
          </p:cNvPr>
          <p:cNvSpPr/>
          <p:nvPr/>
        </p:nvSpPr>
        <p:spPr>
          <a:xfrm>
            <a:off x="394636" y="4571009"/>
            <a:ext cx="11194181" cy="1133965"/>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Figure 2.13: </a:t>
            </a:r>
            <a:r>
              <a:rPr lang="en-US" sz="2400" dirty="0">
                <a:latin typeface="Times New Roman" panose="02020603050405020304" pitchFamily="18" charset="0"/>
                <a:cs typeface="Times New Roman" panose="02020603050405020304" pitchFamily="18" charset="0"/>
              </a:rPr>
              <a:t>(a) Requiring each application to have a wrapper for each other application.                </a:t>
            </a:r>
          </a:p>
          <a:p>
            <a:pPr>
              <a:lnSpc>
                <a:spcPct val="150000"/>
              </a:lnSpc>
            </a:pPr>
            <a:r>
              <a:rPr lang="en-US" sz="2400" dirty="0">
                <a:latin typeface="Times New Roman" panose="02020603050405020304" pitchFamily="18" charset="0"/>
                <a:cs typeface="Times New Roman" panose="02020603050405020304" pitchFamily="18" charset="0"/>
              </a:rPr>
              <a:t>                      (b) Reducing the number of wrappers by making use of a broker.</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23D736-46B7-4013-AECF-D5EBAC489742}"/>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30425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Autofit/>
          </a:bodyPr>
          <a:lstStyle/>
          <a:p>
            <a:pPr algn="l">
              <a:lnSpc>
                <a:spcPct val="100000"/>
              </a:lnSpc>
            </a:pPr>
            <a:r>
              <a:rPr lang="en-US" sz="2600"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Interceptors: </a:t>
            </a:r>
            <a:r>
              <a:rPr lang="en-US" sz="2600" dirty="0">
                <a:latin typeface="Times New Roman" panose="02020603050405020304" pitchFamily="18" charset="0"/>
                <a:cs typeface="Times New Roman" panose="02020603050405020304" pitchFamily="18" charset="0"/>
                <a:sym typeface="Wingdings" panose="05000000000000000000" pitchFamily="2" charset="2"/>
              </a:rPr>
              <a:t>A software construct that will </a:t>
            </a:r>
            <a:r>
              <a:rPr lang="en-US" sz="2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break the usual flow of control </a:t>
            </a:r>
            <a:r>
              <a:rPr lang="en-US" sz="2600" dirty="0">
                <a:latin typeface="Times New Roman" panose="02020603050405020304" pitchFamily="18" charset="0"/>
                <a:cs typeface="Times New Roman" panose="02020603050405020304" pitchFamily="18" charset="0"/>
                <a:sym typeface="Wingdings" panose="05000000000000000000" pitchFamily="2" charset="2"/>
              </a:rPr>
              <a:t>and allow other (application specific) code to be executed. </a:t>
            </a:r>
            <a:r>
              <a:rPr lang="en-US" sz="2600" dirty="0">
                <a:highlight>
                  <a:srgbClr val="00FF00"/>
                </a:highlight>
                <a:latin typeface="Times New Roman" panose="02020603050405020304" pitchFamily="18" charset="0"/>
                <a:cs typeface="Times New Roman" panose="02020603050405020304" pitchFamily="18" charset="0"/>
                <a:sym typeface="Wingdings" panose="05000000000000000000" pitchFamily="2" charset="2"/>
              </a:rPr>
              <a:t>Used for </a:t>
            </a:r>
            <a:r>
              <a:rPr lang="en-US" sz="2600" dirty="0">
                <a:solidFill>
                  <a:srgbClr val="0000FF"/>
                </a:solidFill>
                <a:highlight>
                  <a:srgbClr val="00FF00"/>
                </a:highlight>
                <a:latin typeface="Times New Roman" panose="02020603050405020304" pitchFamily="18" charset="0"/>
                <a:cs typeface="Times New Roman" panose="02020603050405020304" pitchFamily="18" charset="0"/>
                <a:sym typeface="Wingdings" panose="05000000000000000000" pitchFamily="2" charset="2"/>
              </a:rPr>
              <a:t>adapting middleware to the specific needs of an application</a:t>
            </a:r>
            <a:r>
              <a:rPr lang="en-US" sz="2600" dirty="0">
                <a:highlight>
                  <a:srgbClr val="00FF00"/>
                </a:highlight>
                <a:latin typeface="Times New Roman" panose="02020603050405020304" pitchFamily="18" charset="0"/>
                <a:cs typeface="Times New Roman" panose="02020603050405020304" pitchFamily="18" charset="0"/>
                <a:sym typeface="Wingdings" panose="05000000000000000000" pitchFamily="2" charset="2"/>
              </a:rPr>
              <a:t>.</a:t>
            </a:r>
            <a:br>
              <a:rPr lang="en-US" sz="2600" dirty="0">
                <a:latin typeface="Times New Roman" panose="02020603050405020304" pitchFamily="18" charset="0"/>
                <a:cs typeface="Times New Roman" panose="02020603050405020304" pitchFamily="18" charset="0"/>
                <a:sym typeface="Wingdings" panose="05000000000000000000" pitchFamily="2" charset="2"/>
              </a:rPr>
            </a:br>
            <a:br>
              <a:rPr lang="en-US" sz="2600" dirty="0">
                <a:latin typeface="Times New Roman" panose="02020603050405020304" pitchFamily="18" charset="0"/>
                <a:cs typeface="Times New Roman" panose="02020603050405020304" pitchFamily="18" charset="0"/>
                <a:sym typeface="Wingdings" panose="05000000000000000000" pitchFamily="2" charset="2"/>
              </a:rPr>
            </a:br>
            <a:r>
              <a:rPr lang="en-US" sz="26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Basic idea:</a:t>
            </a:r>
            <a:r>
              <a:rPr lang="en-US" sz="2600" dirty="0">
                <a:latin typeface="Times New Roman" panose="02020603050405020304" pitchFamily="18" charset="0"/>
                <a:cs typeface="Times New Roman" panose="02020603050405020304" pitchFamily="18" charset="0"/>
                <a:sym typeface="Wingdings" panose="05000000000000000000" pitchFamily="2" charset="2"/>
              </a:rPr>
              <a:t> An object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a:t>
            </a:r>
            <a:r>
              <a:rPr lang="en-US" sz="2600" dirty="0">
                <a:latin typeface="Times New Roman" panose="02020603050405020304" pitchFamily="18" charset="0"/>
                <a:cs typeface="Times New Roman" panose="02020603050405020304" pitchFamily="18" charset="0"/>
                <a:sym typeface="Wingdings" panose="05000000000000000000" pitchFamily="2" charset="2"/>
              </a:rPr>
              <a:t> can call a method that belongs to an object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B</a:t>
            </a:r>
            <a:r>
              <a:rPr lang="en-US" sz="2600" dirty="0">
                <a:latin typeface="Times New Roman" panose="02020603050405020304" pitchFamily="18" charset="0"/>
                <a:cs typeface="Times New Roman" panose="02020603050405020304" pitchFamily="18" charset="0"/>
                <a:sym typeface="Wingdings" panose="05000000000000000000" pitchFamily="2" charset="2"/>
              </a:rPr>
              <a:t>, while the latter resides on a different machine than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a:t>
            </a:r>
            <a:r>
              <a:rPr lang="en-US" sz="2600" dirty="0">
                <a:latin typeface="Times New Roman" panose="02020603050405020304" pitchFamily="18" charset="0"/>
                <a:cs typeface="Times New Roman" panose="02020603050405020304" pitchFamily="18" charset="0"/>
                <a:sym typeface="Wingdings" panose="05000000000000000000" pitchFamily="2" charset="2"/>
              </a:rPr>
              <a:t>. This remote object invocation involves 3 steps.</a:t>
            </a:r>
            <a:br>
              <a:rPr lang="en-US" sz="2600" dirty="0">
                <a:latin typeface="Times New Roman" panose="02020603050405020304" pitchFamily="18" charset="0"/>
                <a:cs typeface="Times New Roman" panose="02020603050405020304" pitchFamily="18" charset="0"/>
                <a:sym typeface="Wingdings" panose="05000000000000000000" pitchFamily="2" charset="2"/>
              </a:rPr>
            </a:br>
            <a:br>
              <a:rPr lang="en-US" sz="2600" dirty="0">
                <a:latin typeface="Times New Roman" panose="02020603050405020304" pitchFamily="18" charset="0"/>
                <a:cs typeface="Times New Roman" panose="02020603050405020304" pitchFamily="18" charset="0"/>
                <a:sym typeface="Wingdings" panose="05000000000000000000" pitchFamily="2" charset="2"/>
              </a:rPr>
            </a:br>
            <a:r>
              <a:rPr lang="en-US" sz="2600" dirty="0">
                <a:latin typeface="Times New Roman" panose="02020603050405020304" pitchFamily="18" charset="0"/>
                <a:cs typeface="Times New Roman" panose="02020603050405020304" pitchFamily="18" charset="0"/>
                <a:sym typeface="Wingdings" panose="05000000000000000000" pitchFamily="2" charset="2"/>
              </a:rPr>
              <a:t>1. Object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a:t>
            </a:r>
            <a:r>
              <a:rPr lang="en-US" sz="2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is offered a local interface </a:t>
            </a:r>
            <a:r>
              <a:rPr lang="en-US" sz="2600" dirty="0">
                <a:latin typeface="Times New Roman" panose="02020603050405020304" pitchFamily="18" charset="0"/>
                <a:cs typeface="Times New Roman" panose="02020603050405020304" pitchFamily="18" charset="0"/>
                <a:sym typeface="Wingdings" panose="05000000000000000000" pitchFamily="2" charset="2"/>
              </a:rPr>
              <a:t>that is exactly the same as the </a:t>
            </a:r>
            <a:r>
              <a:rPr lang="en-US" sz="26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interface offered by object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B</a:t>
            </a:r>
            <a:r>
              <a:rPr lang="en-US" sz="2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a:t>
            </a:r>
            <a:r>
              <a:rPr lang="en-US" sz="2600" dirty="0">
                <a:latin typeface="Times New Roman" panose="02020603050405020304" pitchFamily="18" charset="0"/>
                <a:cs typeface="Times New Roman" panose="02020603050405020304" pitchFamily="18" charset="0"/>
                <a:sym typeface="Wingdings" panose="05000000000000000000" pitchFamily="2" charset="2"/>
              </a:rPr>
              <a:t> calls the method available in that interface.</a:t>
            </a:r>
            <a:br>
              <a:rPr lang="en-US" sz="2600" dirty="0">
                <a:latin typeface="Times New Roman" panose="02020603050405020304" pitchFamily="18" charset="0"/>
                <a:cs typeface="Times New Roman" panose="02020603050405020304" pitchFamily="18" charset="0"/>
                <a:sym typeface="Wingdings" panose="05000000000000000000" pitchFamily="2" charset="2"/>
              </a:rPr>
            </a:br>
            <a:br>
              <a:rPr lang="en-US" sz="2600" dirty="0">
                <a:latin typeface="Times New Roman" panose="02020603050405020304" pitchFamily="18" charset="0"/>
                <a:cs typeface="Times New Roman" panose="02020603050405020304" pitchFamily="18" charset="0"/>
                <a:sym typeface="Wingdings" panose="05000000000000000000" pitchFamily="2" charset="2"/>
              </a:rPr>
            </a:br>
            <a:r>
              <a:rPr lang="en-US" sz="2600" dirty="0">
                <a:latin typeface="Times New Roman" panose="02020603050405020304" pitchFamily="18" charset="0"/>
                <a:cs typeface="Times New Roman" panose="02020603050405020304" pitchFamily="18" charset="0"/>
                <a:sym typeface="Wingdings" panose="05000000000000000000" pitchFamily="2" charset="2"/>
              </a:rPr>
              <a:t>2. The </a:t>
            </a:r>
            <a:r>
              <a:rPr lang="en-US" sz="2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call by A </a:t>
            </a:r>
            <a:r>
              <a:rPr lang="en-US" sz="2600" dirty="0">
                <a:latin typeface="Times New Roman" panose="02020603050405020304" pitchFamily="18" charset="0"/>
                <a:cs typeface="Times New Roman" panose="02020603050405020304" pitchFamily="18" charset="0"/>
                <a:sym typeface="Wingdings" panose="05000000000000000000" pitchFamily="2" charset="2"/>
              </a:rPr>
              <a:t>is transformed into a </a:t>
            </a:r>
            <a:r>
              <a:rPr lang="en-US" sz="2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generic object invocation</a:t>
            </a:r>
            <a:r>
              <a:rPr lang="en-US" sz="2600" dirty="0">
                <a:latin typeface="Times New Roman" panose="02020603050405020304" pitchFamily="18" charset="0"/>
                <a:cs typeface="Times New Roman" panose="02020603050405020304" pitchFamily="18" charset="0"/>
                <a:sym typeface="Wingdings" panose="05000000000000000000" pitchFamily="2" charset="2"/>
              </a:rPr>
              <a:t>, made possible through a general object-invocation interface offered by the middleware at the machine where </a:t>
            </a:r>
            <a:r>
              <a:rPr lang="en-US" sz="2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a:t>
            </a:r>
            <a:r>
              <a:rPr lang="en-US" sz="2600" dirty="0">
                <a:latin typeface="Times New Roman" panose="02020603050405020304" pitchFamily="18" charset="0"/>
                <a:cs typeface="Times New Roman" panose="02020603050405020304" pitchFamily="18" charset="0"/>
                <a:sym typeface="Wingdings" panose="05000000000000000000" pitchFamily="2" charset="2"/>
              </a:rPr>
              <a:t> resides.</a:t>
            </a:r>
            <a:br>
              <a:rPr lang="en-US" sz="2600" dirty="0">
                <a:latin typeface="Times New Roman" panose="02020603050405020304" pitchFamily="18" charset="0"/>
                <a:cs typeface="Times New Roman" panose="02020603050405020304" pitchFamily="18" charset="0"/>
                <a:sym typeface="Wingdings" panose="05000000000000000000" pitchFamily="2" charset="2"/>
              </a:rPr>
            </a:br>
            <a:br>
              <a:rPr lang="en-US" sz="2600" dirty="0">
                <a:latin typeface="Times New Roman" panose="02020603050405020304" pitchFamily="18" charset="0"/>
                <a:cs typeface="Times New Roman" panose="02020603050405020304" pitchFamily="18" charset="0"/>
                <a:sym typeface="Wingdings" panose="05000000000000000000" pitchFamily="2" charset="2"/>
              </a:rPr>
            </a:br>
            <a:r>
              <a:rPr lang="en-US" sz="2600" dirty="0">
                <a:latin typeface="Times New Roman" panose="02020603050405020304" pitchFamily="18" charset="0"/>
                <a:cs typeface="Times New Roman" panose="02020603050405020304" pitchFamily="18" charset="0"/>
                <a:sym typeface="Wingdings" panose="05000000000000000000" pitchFamily="2" charset="2"/>
              </a:rPr>
              <a:t>3. Finally, </a:t>
            </a:r>
            <a:r>
              <a:rPr lang="en-US" sz="2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the generic object invocation is transformed into a message</a:t>
            </a:r>
            <a:r>
              <a:rPr lang="en-US" sz="2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a:latin typeface="Times New Roman" panose="02020603050405020304" pitchFamily="18" charset="0"/>
                <a:cs typeface="Times New Roman" panose="02020603050405020304" pitchFamily="18" charset="0"/>
                <a:sym typeface="Wingdings" panose="05000000000000000000" pitchFamily="2" charset="2"/>
              </a:rPr>
              <a:t>that is sent through the transport-level network interface as offered by </a:t>
            </a:r>
            <a:r>
              <a:rPr lang="en-US" sz="26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A’s</a:t>
            </a:r>
            <a:r>
              <a:rPr lang="en-US" sz="2600" dirty="0">
                <a:latin typeface="Times New Roman" panose="02020603050405020304" pitchFamily="18" charset="0"/>
                <a:cs typeface="Times New Roman" panose="02020603050405020304" pitchFamily="18" charset="0"/>
                <a:sym typeface="Wingdings" panose="05000000000000000000" pitchFamily="2" charset="2"/>
              </a:rPr>
              <a:t> local operating system.</a:t>
            </a:r>
            <a:br>
              <a:rPr lang="en-US" sz="2600" dirty="0">
                <a:latin typeface="Times New Roman" panose="02020603050405020304" pitchFamily="18" charset="0"/>
                <a:cs typeface="Times New Roman" panose="02020603050405020304" pitchFamily="18" charset="0"/>
                <a:sym typeface="Wingdings" panose="05000000000000000000" pitchFamily="2" charset="2"/>
              </a:rPr>
            </a:br>
            <a:endParaRPr lang="en-IN" sz="2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2C5E36-7163-4876-9553-ECE947C6A113}"/>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263894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32080"/>
            <a:ext cx="11785600" cy="6634480"/>
          </a:xfrm>
        </p:spPr>
        <p:txBody>
          <a:bodyPr anchor="t">
            <a:normAutofit/>
          </a:bodyPr>
          <a:lstStyle/>
          <a:p>
            <a:pPr>
              <a:lnSpc>
                <a:spcPct val="150000"/>
              </a:lnSpc>
            </a:pP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Figure 2.14: Using interceptors to handle remote-object invocations.</a:t>
            </a:r>
            <a:endParaRPr lang="en-IN" sz="2400" b="1"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C19737-62B2-4789-BB38-6B601FFB2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918" y="218707"/>
            <a:ext cx="7230682" cy="5418000"/>
          </a:xfrm>
          <a:prstGeom prst="rect">
            <a:avLst/>
          </a:prstGeom>
        </p:spPr>
      </p:pic>
      <p:sp>
        <p:nvSpPr>
          <p:cNvPr id="3" name="Slide Number Placeholder 2">
            <a:extLst>
              <a:ext uri="{FF2B5EF4-FFF2-40B4-BE49-F238E27FC236}">
                <a16:creationId xmlns:a16="http://schemas.microsoft.com/office/drawing/2014/main" id="{2DACDC99-7E44-4380-BD6D-BDBA86D57DAC}"/>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175962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After the first step, the call </a:t>
            </a:r>
            <a:r>
              <a:rPr lang="en-US" sz="2400" dirty="0" err="1">
                <a:solidFill>
                  <a:srgbClr val="0000FF"/>
                </a:solidFill>
                <a:latin typeface="Times New Roman" panose="02020603050405020304" pitchFamily="18" charset="0"/>
                <a:cs typeface="Times New Roman" panose="02020603050405020304" pitchFamily="18" charset="0"/>
              </a:rPr>
              <a:t>B.doit</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transformed into a generic call such as </a:t>
            </a:r>
            <a:r>
              <a:rPr lang="en-US" sz="2400" dirty="0">
                <a:solidFill>
                  <a:srgbClr val="0000FF"/>
                </a:solidFill>
                <a:latin typeface="Times New Roman" panose="02020603050405020304" pitchFamily="18" charset="0"/>
                <a:cs typeface="Times New Roman" panose="02020603050405020304" pitchFamily="18" charset="0"/>
              </a:rPr>
              <a:t>invoke(B,</a:t>
            </a:r>
          </a:p>
          <a:p>
            <a:pPr algn="l">
              <a:lnSpc>
                <a:spcPct val="150000"/>
              </a:lnSpc>
            </a:pPr>
            <a:r>
              <a:rPr lang="en-US" sz="2400" dirty="0">
                <a:solidFill>
                  <a:srgbClr val="0000FF"/>
                </a:solidFill>
                <a:latin typeface="Times New Roman" panose="02020603050405020304" pitchFamily="18" charset="0"/>
                <a:cs typeface="Times New Roman" panose="02020603050405020304" pitchFamily="18" charset="0"/>
              </a:rPr>
              <a:t>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with a reference to B’s method and the parameters that go along with the call. </a:t>
            </a:r>
          </a:p>
          <a:p>
            <a:pPr algn="l">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Now </a:t>
            </a:r>
            <a:r>
              <a:rPr lang="en-US" sz="2400" dirty="0">
                <a:solidFill>
                  <a:srgbClr val="0000FF"/>
                </a:solidFill>
                <a:latin typeface="Times New Roman" panose="02020603050405020304" pitchFamily="18" charset="0"/>
                <a:cs typeface="Times New Roman" panose="02020603050405020304" pitchFamily="18" charset="0"/>
              </a:rPr>
              <a:t>object B is replicated</a:t>
            </a:r>
            <a:r>
              <a:rPr lang="en-US" sz="2400" dirty="0">
                <a:latin typeface="Times New Roman" panose="02020603050405020304" pitchFamily="18" charset="0"/>
                <a:cs typeface="Times New Roman" panose="02020603050405020304" pitchFamily="18" charset="0"/>
              </a:rPr>
              <a:t>. In that case, </a:t>
            </a:r>
            <a:r>
              <a:rPr lang="en-US" sz="2400" dirty="0">
                <a:solidFill>
                  <a:srgbClr val="0000FF"/>
                </a:solidFill>
                <a:latin typeface="Times New Roman" panose="02020603050405020304" pitchFamily="18" charset="0"/>
                <a:cs typeface="Times New Roman" panose="02020603050405020304" pitchFamily="18" charset="0"/>
              </a:rPr>
              <a:t>each replica should actually be invoked</a:t>
            </a:r>
            <a:r>
              <a:rPr lang="en-US" sz="2400" dirty="0">
                <a:latin typeface="Times New Roman" panose="02020603050405020304" pitchFamily="18" charset="0"/>
                <a:cs typeface="Times New Roman" panose="02020603050405020304" pitchFamily="18" charset="0"/>
              </a:rPr>
              <a:t>. This is a clear point where </a:t>
            </a:r>
            <a:r>
              <a:rPr lang="en-US" sz="2400" dirty="0">
                <a:solidFill>
                  <a:srgbClr val="0000FF"/>
                </a:solidFill>
                <a:latin typeface="Times New Roman" panose="02020603050405020304" pitchFamily="18" charset="0"/>
                <a:cs typeface="Times New Roman" panose="02020603050405020304" pitchFamily="18" charset="0"/>
              </a:rPr>
              <a:t>interception can help</a:t>
            </a:r>
            <a:r>
              <a:rPr lang="en-US" sz="2400" dirty="0">
                <a:latin typeface="Times New Roman" panose="02020603050405020304" pitchFamily="18" charset="0"/>
                <a:cs typeface="Times New Roman" panose="02020603050405020304" pitchFamily="18" charset="0"/>
              </a:rPr>
              <a:t>. The </a:t>
            </a:r>
            <a:r>
              <a:rPr lang="en-US" sz="2400" dirty="0">
                <a:solidFill>
                  <a:srgbClr val="0000FF"/>
                </a:solidFill>
                <a:latin typeface="Times New Roman" panose="02020603050405020304" pitchFamily="18" charset="0"/>
                <a:cs typeface="Times New Roman" panose="02020603050405020304" pitchFamily="18" charset="0"/>
              </a:rPr>
              <a:t>request-level interceptor </a:t>
            </a:r>
            <a:r>
              <a:rPr lang="en-US" sz="2400" dirty="0">
                <a:latin typeface="Times New Roman" panose="02020603050405020304" pitchFamily="18" charset="0"/>
                <a:cs typeface="Times New Roman" panose="02020603050405020304" pitchFamily="18" charset="0"/>
              </a:rPr>
              <a:t>will call </a:t>
            </a:r>
            <a:r>
              <a:rPr lang="en-US" sz="2400" dirty="0">
                <a:solidFill>
                  <a:srgbClr val="0000FF"/>
                </a:solidFill>
                <a:latin typeface="Times New Roman" panose="02020603050405020304" pitchFamily="18" charset="0"/>
                <a:cs typeface="Times New Roman" panose="02020603050405020304" pitchFamily="18" charset="0"/>
              </a:rPr>
              <a:t>invoke(B, &amp;</a:t>
            </a:r>
            <a:r>
              <a:rPr lang="en-US" sz="2400" dirty="0" err="1">
                <a:solidFill>
                  <a:srgbClr val="0000FF"/>
                </a:solidFill>
                <a:latin typeface="Times New Roman" panose="02020603050405020304" pitchFamily="18" charset="0"/>
                <a:cs typeface="Times New Roman" panose="02020603050405020304" pitchFamily="18" charset="0"/>
              </a:rPr>
              <a:t>doit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val</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for each of the replicas.</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call to a remote object </a:t>
            </a:r>
            <a:r>
              <a:rPr lang="en-US" sz="2400" dirty="0">
                <a:latin typeface="Times New Roman" panose="02020603050405020304" pitchFamily="18" charset="0"/>
                <a:cs typeface="Times New Roman" panose="02020603050405020304" pitchFamily="18" charset="0"/>
              </a:rPr>
              <a:t>will be sent over the network by using the messaging interface as offered by the local OS. </a:t>
            </a:r>
          </a:p>
          <a:p>
            <a:pPr marL="342900" indent="-342900" algn="l">
              <a:lnSpc>
                <a:spcPct val="150000"/>
              </a:lnSpc>
              <a:buFont typeface="Wingdings" panose="05000000000000000000" pitchFamily="2" charset="2"/>
              <a:buChar char="è"/>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è"/>
            </a:pPr>
            <a:r>
              <a:rPr lang="en-US" sz="2400" dirty="0">
                <a:latin typeface="Times New Roman" panose="02020603050405020304" pitchFamily="18" charset="0"/>
                <a:cs typeface="Times New Roman" panose="02020603050405020304" pitchFamily="18" charset="0"/>
              </a:rPr>
              <a:t>At that level, </a:t>
            </a:r>
            <a:r>
              <a:rPr lang="en-US" sz="2400" dirty="0">
                <a:solidFill>
                  <a:srgbClr val="0000FF"/>
                </a:solidFill>
                <a:latin typeface="Times New Roman" panose="02020603050405020304" pitchFamily="18" charset="0"/>
                <a:cs typeface="Times New Roman" panose="02020603050405020304" pitchFamily="18" charset="0"/>
              </a:rPr>
              <a:t>a message-level interceptor </a:t>
            </a:r>
            <a:r>
              <a:rPr lang="en-US" sz="2400" dirty="0">
                <a:latin typeface="Times New Roman" panose="02020603050405020304" pitchFamily="18" charset="0"/>
                <a:cs typeface="Times New Roman" panose="02020603050405020304" pitchFamily="18" charset="0"/>
              </a:rPr>
              <a:t>may assist in transferring the invocation to the target object.</a:t>
            </a:r>
          </a:p>
          <a:p>
            <a:pPr marL="342900" indent="-342900" algn="l">
              <a:lnSpc>
                <a:spcPct val="150000"/>
              </a:lnSpc>
              <a:buFont typeface="Wingdings" panose="05000000000000000000" pitchFamily="2" charset="2"/>
              <a:buChar char="è"/>
            </a:pP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7FA4620-4ACE-4733-98A4-F86D007934FE}"/>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128151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Deciding on </a:t>
            </a:r>
            <a:r>
              <a:rPr lang="en-US" sz="2800" dirty="0">
                <a:solidFill>
                  <a:srgbClr val="0000FF"/>
                </a:solidFill>
                <a:latin typeface="Times New Roman" panose="02020603050405020304" pitchFamily="18" charset="0"/>
                <a:cs typeface="Times New Roman" panose="02020603050405020304" pitchFamily="18" charset="0"/>
              </a:rPr>
              <a:t>software components</a:t>
            </a: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their interaction</a:t>
            </a:r>
            <a:r>
              <a:rPr lang="en-US" sz="2800" dirty="0">
                <a:latin typeface="Times New Roman" panose="02020603050405020304" pitchFamily="18" charset="0"/>
                <a:cs typeface="Times New Roman" panose="02020603050405020304" pitchFamily="18" charset="0"/>
              </a:rPr>
              <a:t>, and </a:t>
            </a:r>
            <a:r>
              <a:rPr lang="en-US" sz="2800" dirty="0">
                <a:solidFill>
                  <a:srgbClr val="0000FF"/>
                </a:solidFill>
                <a:latin typeface="Times New Roman" panose="02020603050405020304" pitchFamily="18" charset="0"/>
                <a:cs typeface="Times New Roman" panose="02020603050405020304" pitchFamily="18" charset="0"/>
              </a:rPr>
              <a:t>their placement</a:t>
            </a:r>
            <a:r>
              <a:rPr lang="en-US" sz="2800" dirty="0">
                <a:latin typeface="Times New Roman" panose="02020603050405020304" pitchFamily="18" charset="0"/>
                <a:cs typeface="Times New Roman" panose="02020603050405020304" pitchFamily="18" charset="0"/>
              </a:rPr>
              <a:t> leads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to an instance of a software architecture, also known as a </a:t>
            </a:r>
            <a:r>
              <a:rPr lang="en-US" sz="2800" dirty="0">
                <a:solidFill>
                  <a:srgbClr val="0000FF"/>
                </a:solidFill>
                <a:highlight>
                  <a:srgbClr val="FFFF00"/>
                </a:highlight>
                <a:latin typeface="Times New Roman" panose="02020603050405020304" pitchFamily="18" charset="0"/>
                <a:cs typeface="Times New Roman" panose="02020603050405020304" pitchFamily="18" charset="0"/>
              </a:rPr>
              <a:t>system architecture</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u="sng" dirty="0">
                <a:solidFill>
                  <a:srgbClr val="0000FF"/>
                </a:solidFill>
                <a:latin typeface="Times New Roman" panose="02020603050405020304" pitchFamily="18" charset="0"/>
                <a:cs typeface="Times New Roman" panose="02020603050405020304" pitchFamily="18" charset="0"/>
              </a:rPr>
              <a:t>CENTRALIZED ORGANIZATIONS</a:t>
            </a:r>
            <a:br>
              <a:rPr lang="en-US" sz="2800" b="1" dirty="0">
                <a:solidFill>
                  <a:srgbClr val="0000FF"/>
                </a:solidFill>
                <a:latin typeface="Times New Roman" panose="02020603050405020304" pitchFamily="18" charset="0"/>
                <a:cs typeface="Times New Roman" panose="02020603050405020304" pitchFamily="18" charset="0"/>
              </a:rPr>
            </a:br>
            <a:br>
              <a:rPr lang="en-US" sz="2800" b="1" dirty="0">
                <a:solidFill>
                  <a:srgbClr val="0000FF"/>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S</a:t>
            </a:r>
            <a:r>
              <a:rPr lang="en-US" sz="2800" dirty="0" err="1">
                <a:solidFill>
                  <a:srgbClr val="C00000"/>
                </a:solidFill>
                <a:latin typeface="Times New Roman" panose="02020603050405020304" pitchFamily="18" charset="0"/>
                <a:cs typeface="Times New Roman" panose="02020603050405020304" pitchFamily="18" charset="0"/>
              </a:rPr>
              <a:t>imple</a:t>
            </a:r>
            <a:r>
              <a:rPr lang="en-US" sz="2800" dirty="0">
                <a:solidFill>
                  <a:srgbClr val="C00000"/>
                </a:solidFill>
                <a:latin typeface="Times New Roman" panose="02020603050405020304" pitchFamily="18" charset="0"/>
                <a:cs typeface="Times New Roman" panose="02020603050405020304" pitchFamily="18" charset="0"/>
              </a:rPr>
              <a:t> layered organization and multi-layered organizations are discussed.</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70C0"/>
                </a:solidFill>
                <a:latin typeface="Times New Roman" panose="02020603050405020304" pitchFamily="18" charset="0"/>
                <a:cs typeface="Times New Roman" panose="02020603050405020304" pitchFamily="18" charset="0"/>
              </a:rPr>
              <a:t>2.3 SYSTEM ARCHITECTURE</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A8FE1E7-DDB7-40F6-8726-997CE9853D7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413242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5504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Processes in a DS are divided into two groups. (Client and Server)</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Server</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implementing a specific service. </a:t>
            </a:r>
            <a:r>
              <a:rPr lang="en-US" sz="2800" b="1" dirty="0">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A database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Client</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 process that requests a service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from a server by sending it a request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and subsequently waiting for the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server’s reply. </a:t>
            </a:r>
            <a:br>
              <a:rPr lang="en-US" sz="2800"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Connectionless</a:t>
            </a:r>
            <a:r>
              <a:rPr lang="en-US" sz="2800" dirty="0">
                <a:latin typeface="Times New Roman" panose="02020603050405020304" pitchFamily="18" charset="0"/>
                <a:cs typeface="Times New Roman" panose="02020603050405020304" pitchFamily="18" charset="0"/>
                <a:sym typeface="Wingdings" panose="05000000000000000000" pitchFamily="2" charset="2"/>
              </a:rPr>
              <a:t> protocol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used for communication. (</a:t>
            </a: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Not reliable</a:t>
            </a:r>
            <a:r>
              <a:rPr lang="en-US" sz="2800" dirty="0">
                <a:latin typeface="Times New Roman" panose="02020603050405020304" pitchFamily="18" charset="0"/>
                <a:cs typeface="Times New Roman" panose="02020603050405020304" pitchFamily="18" charset="0"/>
                <a:sym typeface="Wingdings" panose="05000000000000000000" pitchFamily="2" charset="2"/>
              </a:rPr>
              <a:t>)</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M</a:t>
            </a:r>
            <a:r>
              <a:rPr lang="en-US" sz="2800" dirty="0">
                <a:latin typeface="Times New Roman" panose="02020603050405020304" pitchFamily="18" charset="0"/>
                <a:cs typeface="Times New Roman" panose="02020603050405020304" pitchFamily="18" charset="0"/>
              </a:rPr>
              <a:t>any client-server systems use a </a:t>
            </a:r>
            <a:r>
              <a:rPr lang="en-US" sz="2800" b="1" dirty="0">
                <a:solidFill>
                  <a:srgbClr val="0000FF"/>
                </a:solidFill>
                <a:latin typeface="Times New Roman" panose="02020603050405020304" pitchFamily="18" charset="0"/>
                <a:cs typeface="Times New Roman" panose="02020603050405020304" pitchFamily="18" charset="0"/>
              </a:rPr>
              <a:t>reliable</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connection oriented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protocol. (TCP/IP)</a:t>
            </a:r>
            <a:br>
              <a:rPr lang="en-US"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203200" y="0"/>
            <a:ext cx="1025144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800" b="1" u="sng"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Simple client-server architecture</a:t>
            </a:r>
            <a:endParaRPr lang="en-IN" sz="2800" u="sng"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C98E70-C066-4624-8977-3D6E527CC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718" y="3134360"/>
            <a:ext cx="5506149" cy="2880000"/>
          </a:xfrm>
          <a:prstGeom prst="rect">
            <a:avLst/>
          </a:prstGeom>
        </p:spPr>
      </p:pic>
      <p:sp>
        <p:nvSpPr>
          <p:cNvPr id="3" name="Slide Number Placeholder 2">
            <a:extLst>
              <a:ext uri="{FF2B5EF4-FFF2-40B4-BE49-F238E27FC236}">
                <a16:creationId xmlns:a16="http://schemas.microsoft.com/office/drawing/2014/main" id="{F4E5486F-2905-47C4-842D-B5BAE7EDB44C}"/>
              </a:ext>
            </a:extLst>
          </p:cNvPr>
          <p:cNvSpPr>
            <a:spLocks noGrp="1"/>
          </p:cNvSpPr>
          <p:nvPr>
            <p:ph type="sldNum" sz="quarter" idx="12"/>
          </p:nvPr>
        </p:nvSpPr>
        <p:spPr/>
        <p:txBody>
          <a:bodyPr/>
          <a:lstStyle/>
          <a:p>
            <a:fld id="{9780A1CE-6C3C-4CE8-9D96-B7A0620EDD62}" type="slidenum">
              <a:rPr lang="en-IN" smtClean="0"/>
              <a:t>36</a:t>
            </a:fld>
            <a:endParaRPr lang="en-IN"/>
          </a:p>
        </p:txBody>
      </p:sp>
    </p:spTree>
    <p:extLst>
      <p:ext uri="{BB962C8B-B14F-4D97-AF65-F5344CB8AC3E}">
        <p14:creationId xmlns:p14="http://schemas.microsoft.com/office/powerpoint/2010/main" val="142089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Issue with client server model: </a:t>
            </a:r>
            <a:r>
              <a:rPr lang="en-US" sz="2400" dirty="0">
                <a:latin typeface="Times New Roman" panose="02020603050405020304" pitchFamily="18" charset="0"/>
                <a:cs typeface="Times New Roman" panose="02020603050405020304" pitchFamily="18" charset="0"/>
              </a:rPr>
              <a:t>Clear distinction cannot be made between client and server.</a:t>
            </a:r>
          </a:p>
          <a:p>
            <a:pPr algn="just">
              <a:lnSpc>
                <a:spcPct val="150000"/>
              </a:lnSpc>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 </a:t>
            </a:r>
            <a:r>
              <a:rPr lang="en-US" sz="2400" b="1" dirty="0">
                <a:solidFill>
                  <a:srgbClr val="0000FF"/>
                </a:solidFill>
                <a:latin typeface="Times New Roman" panose="02020603050405020304" pitchFamily="18" charset="0"/>
                <a:cs typeface="Times New Roman" panose="02020603050405020304" pitchFamily="18" charset="0"/>
              </a:rPr>
              <a:t>server for a distributed database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may continuously </a:t>
            </a:r>
            <a:r>
              <a:rPr lang="en-US" sz="2400" b="1" dirty="0">
                <a:solidFill>
                  <a:srgbClr val="0000FF"/>
                </a:solidFill>
                <a:latin typeface="Times New Roman" panose="02020603050405020304" pitchFamily="18" charset="0"/>
                <a:cs typeface="Times New Roman" panose="02020603050405020304" pitchFamily="18" charset="0"/>
              </a:rPr>
              <a:t>act as a client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because it is </a:t>
            </a:r>
            <a:r>
              <a:rPr lang="en-US" sz="2400" b="1" dirty="0">
                <a:solidFill>
                  <a:srgbClr val="0000FF"/>
                </a:solidFill>
                <a:latin typeface="Times New Roman" panose="02020603050405020304" pitchFamily="18" charset="0"/>
                <a:cs typeface="Times New Roman" panose="02020603050405020304" pitchFamily="18" charset="0"/>
              </a:rPr>
              <a:t>forwarding requests</a:t>
            </a:r>
            <a:r>
              <a:rPr lang="en-US" sz="2400" dirty="0">
                <a:latin typeface="Times New Roman" panose="02020603050405020304" pitchFamily="18" charset="0"/>
                <a:cs typeface="Times New Roman" panose="02020603050405020304" pitchFamily="18" charset="0"/>
              </a:rPr>
              <a:t> to different file servers responsible for implementing the database tables.</a:t>
            </a:r>
          </a:p>
          <a:p>
            <a:pPr algn="l">
              <a:lnSpc>
                <a:spcPct val="150000"/>
              </a:lnSpc>
            </a:pPr>
            <a:endParaRPr lang="en-IN" sz="2800" b="1" u="sng" dirty="0">
              <a:solidFill>
                <a:srgbClr val="0000FF"/>
              </a:solidFill>
              <a:latin typeface="Times New Roman" panose="02020603050405020304" pitchFamily="18" charset="0"/>
              <a:cs typeface="Times New Roman" panose="02020603050405020304" pitchFamily="18" charset="0"/>
            </a:endParaRP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Multitiered Architectures</a:t>
            </a:r>
          </a:p>
          <a:p>
            <a:pPr algn="l">
              <a:lnSpc>
                <a:spcPct val="150000"/>
              </a:lnSpc>
            </a:pPr>
            <a:r>
              <a:rPr lang="en-US" sz="2400" dirty="0">
                <a:latin typeface="Times New Roman" panose="02020603050405020304" pitchFamily="18" charset="0"/>
                <a:cs typeface="Times New Roman" panose="02020603050405020304" pitchFamily="18" charset="0"/>
              </a:rPr>
              <a:t>Based on 3 logical levels, a </a:t>
            </a:r>
            <a:r>
              <a:rPr lang="en-US" sz="2400" b="1" dirty="0">
                <a:solidFill>
                  <a:srgbClr val="0000FF"/>
                </a:solidFill>
                <a:latin typeface="Times New Roman" panose="02020603050405020304" pitchFamily="18" charset="0"/>
                <a:cs typeface="Times New Roman" panose="02020603050405020304" pitchFamily="18" charset="0"/>
              </a:rPr>
              <a:t>client server application can be physically distributed</a:t>
            </a:r>
            <a:r>
              <a:rPr lang="en-US" sz="2400" dirty="0">
                <a:latin typeface="Times New Roman" panose="02020603050405020304" pitchFamily="18" charset="0"/>
                <a:cs typeface="Times New Roman" panose="02020603050405020304" pitchFamily="18" charset="0"/>
              </a:rPr>
              <a:t> across several machines in different ways. </a:t>
            </a:r>
          </a:p>
          <a:p>
            <a:pPr algn="l">
              <a:lnSpc>
                <a:spcPct val="150000"/>
              </a:lnSpc>
            </a:pPr>
            <a:r>
              <a:rPr lang="en-US" sz="2400" dirty="0">
                <a:latin typeface="Times New Roman" panose="02020603050405020304" pitchFamily="18" charset="0"/>
                <a:cs typeface="Times New Roman" panose="02020603050405020304" pitchFamily="18" charset="0"/>
              </a:rPr>
              <a:t>The simplest organization is to have two types of machines:</a:t>
            </a:r>
          </a:p>
          <a:p>
            <a:pPr algn="l">
              <a:lnSpc>
                <a:spcPct val="150000"/>
              </a:lnSpc>
            </a:pPr>
            <a:r>
              <a:rPr lang="en-US" sz="2400" dirty="0">
                <a:latin typeface="Times New Roman" panose="02020603050405020304" pitchFamily="18" charset="0"/>
                <a:cs typeface="Times New Roman" panose="02020603050405020304" pitchFamily="18" charset="0"/>
              </a:rPr>
              <a:t>1) A </a:t>
            </a:r>
            <a:r>
              <a:rPr lang="en-US" sz="2400" dirty="0">
                <a:solidFill>
                  <a:srgbClr val="0000FF"/>
                </a:solidFill>
                <a:latin typeface="Times New Roman" panose="02020603050405020304" pitchFamily="18" charset="0"/>
                <a:cs typeface="Times New Roman" panose="02020603050405020304" pitchFamily="18" charset="0"/>
              </a:rPr>
              <a:t>client</a:t>
            </a:r>
            <a:r>
              <a:rPr lang="en-US" sz="2400" dirty="0">
                <a:latin typeface="Times New Roman" panose="02020603050405020304" pitchFamily="18" charset="0"/>
                <a:cs typeface="Times New Roman" panose="02020603050405020304" pitchFamily="18" charset="0"/>
              </a:rPr>
              <a:t> machine containing only the programs implementing (part of) the </a:t>
            </a:r>
            <a:r>
              <a:rPr lang="en-US" sz="2400" dirty="0">
                <a:solidFill>
                  <a:srgbClr val="0000FF"/>
                </a:solidFill>
                <a:latin typeface="Times New Roman" panose="02020603050405020304" pitchFamily="18" charset="0"/>
                <a:cs typeface="Times New Roman" panose="02020603050405020304" pitchFamily="18" charset="0"/>
              </a:rPr>
              <a:t>user-interface level</a:t>
            </a:r>
            <a:r>
              <a:rPr lang="en-US" sz="2400" dirty="0">
                <a:latin typeface="Times New Roman" panose="02020603050405020304" pitchFamily="18" charset="0"/>
                <a:cs typeface="Times New Roman" panose="02020603050405020304" pitchFamily="18" charset="0"/>
              </a:rPr>
              <a:t>.</a:t>
            </a:r>
          </a:p>
          <a:p>
            <a:pPr algn="l">
              <a:lnSpc>
                <a:spcPct val="150000"/>
              </a:lnSpc>
            </a:pPr>
            <a:r>
              <a:rPr lang="en-US" sz="2400" dirty="0">
                <a:latin typeface="Times New Roman" panose="02020603050405020304" pitchFamily="18" charset="0"/>
                <a:cs typeface="Times New Roman" panose="02020603050405020304" pitchFamily="18" charset="0"/>
              </a:rPr>
              <a:t>2) A </a:t>
            </a:r>
            <a:r>
              <a:rPr lang="en-US" sz="2400" dirty="0">
                <a:solidFill>
                  <a:srgbClr val="0000FF"/>
                </a:solidFill>
                <a:latin typeface="Times New Roman" panose="02020603050405020304" pitchFamily="18" charset="0"/>
                <a:cs typeface="Times New Roman" panose="02020603050405020304" pitchFamily="18" charset="0"/>
              </a:rPr>
              <a:t>server</a:t>
            </a:r>
            <a:r>
              <a:rPr lang="en-US" sz="2400" dirty="0">
                <a:latin typeface="Times New Roman" panose="02020603050405020304" pitchFamily="18" charset="0"/>
                <a:cs typeface="Times New Roman" panose="02020603050405020304" pitchFamily="18" charset="0"/>
              </a:rPr>
              <a:t> machine containing the programs implementing the </a:t>
            </a:r>
            <a:r>
              <a:rPr lang="en-US" sz="2400" dirty="0">
                <a:solidFill>
                  <a:srgbClr val="0000FF"/>
                </a:solidFill>
                <a:latin typeface="Times New Roman" panose="02020603050405020304" pitchFamily="18" charset="0"/>
                <a:cs typeface="Times New Roman" panose="02020603050405020304" pitchFamily="18" charset="0"/>
              </a:rPr>
              <a:t>processing</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level.</a:t>
            </a:r>
          </a:p>
        </p:txBody>
      </p:sp>
      <p:sp>
        <p:nvSpPr>
          <p:cNvPr id="2" name="Slide Number Placeholder 1">
            <a:extLst>
              <a:ext uri="{FF2B5EF4-FFF2-40B4-BE49-F238E27FC236}">
                <a16:creationId xmlns:a16="http://schemas.microsoft.com/office/drawing/2014/main" id="{54DE6141-8183-405E-A8B4-F4F4950EDCC3}"/>
              </a:ext>
            </a:extLst>
          </p:cNvPr>
          <p:cNvSpPr>
            <a:spLocks noGrp="1"/>
          </p:cNvSpPr>
          <p:nvPr>
            <p:ph type="sldNum" sz="quarter" idx="12"/>
          </p:nvPr>
        </p:nvSpPr>
        <p:spPr/>
        <p:txBody>
          <a:bodyPr/>
          <a:lstStyle/>
          <a:p>
            <a:fld id="{9780A1CE-6C3C-4CE8-9D96-B7A0620EDD62}" type="slidenum">
              <a:rPr lang="en-IN" smtClean="0"/>
              <a:t>37</a:t>
            </a:fld>
            <a:endParaRPr lang="en-IN"/>
          </a:p>
        </p:txBody>
      </p:sp>
    </p:spTree>
    <p:extLst>
      <p:ext uri="{BB962C8B-B14F-4D97-AF65-F5344CB8AC3E}">
        <p14:creationId xmlns:p14="http://schemas.microsoft.com/office/powerpoint/2010/main" val="3793285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Everything is handled by server and client has only graphical interface.</a:t>
            </a:r>
          </a:p>
          <a:p>
            <a:pPr marL="342900" indent="-342900" algn="l">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for organizing client and sever is to distribute the 3 layers (User interface layer, Processing layer and data layer) across different machines as shown in Figure 2.16.</a:t>
            </a: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2145BB-CB85-4D35-A69C-C23DD92C0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5" y="1828789"/>
            <a:ext cx="9751650" cy="3600000"/>
          </a:xfrm>
          <a:prstGeom prst="rect">
            <a:avLst/>
          </a:prstGeom>
        </p:spPr>
      </p:pic>
      <p:sp>
        <p:nvSpPr>
          <p:cNvPr id="4" name="Rectangle 3">
            <a:extLst>
              <a:ext uri="{FF2B5EF4-FFF2-40B4-BE49-F238E27FC236}">
                <a16:creationId xmlns:a16="http://schemas.microsoft.com/office/drawing/2014/main" id="{00432406-D313-4AD2-918F-70FE19607D1C}"/>
              </a:ext>
            </a:extLst>
          </p:cNvPr>
          <p:cNvSpPr/>
          <p:nvPr/>
        </p:nvSpPr>
        <p:spPr>
          <a:xfrm>
            <a:off x="1270005" y="6106160"/>
            <a:ext cx="975165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2.16: Client-server organizations in a two-tiered architecture.</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C37113E-DDBD-4E08-9EC9-3AC6E0F6B912}"/>
              </a:ext>
            </a:extLst>
          </p:cNvPr>
          <p:cNvSpPr>
            <a:spLocks noGrp="1"/>
          </p:cNvSpPr>
          <p:nvPr>
            <p:ph type="sldNum" sz="quarter" idx="12"/>
          </p:nvPr>
        </p:nvSpPr>
        <p:spPr/>
        <p:txBody>
          <a:bodyPr/>
          <a:lstStyle/>
          <a:p>
            <a:fld id="{9780A1CE-6C3C-4CE8-9D96-B7A0620EDD62}" type="slidenum">
              <a:rPr lang="en-IN" smtClean="0"/>
              <a:t>38</a:t>
            </a:fld>
            <a:endParaRPr lang="en-IN" dirty="0"/>
          </a:p>
        </p:txBody>
      </p:sp>
      <p:sp>
        <p:nvSpPr>
          <p:cNvPr id="6" name="Rectangle 5">
            <a:extLst>
              <a:ext uri="{FF2B5EF4-FFF2-40B4-BE49-F238E27FC236}">
                <a16:creationId xmlns:a16="http://schemas.microsoft.com/office/drawing/2014/main" id="{6F11C5AA-AF17-4505-9A10-82AF385D2252}"/>
              </a:ext>
            </a:extLst>
          </p:cNvPr>
          <p:cNvSpPr/>
          <p:nvPr/>
        </p:nvSpPr>
        <p:spPr>
          <a:xfrm>
            <a:off x="644190" y="5498118"/>
            <a:ext cx="1100328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(a)		         (b)                           (c)                            (d)                          (e)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429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790947"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Two-tiered architecture (Physically): </a:t>
            </a:r>
            <a:r>
              <a:rPr lang="en-US" sz="2400" dirty="0">
                <a:latin typeface="Times New Roman" panose="02020603050405020304" pitchFamily="18" charset="0"/>
                <a:cs typeface="Times New Roman" panose="02020603050405020304" pitchFamily="18" charset="0"/>
              </a:rPr>
              <a:t>We make the distinction between only two kinds of machines client and server.</a:t>
            </a:r>
          </a:p>
          <a:p>
            <a:pPr algn="l">
              <a:lnSpc>
                <a:spcPct val="150000"/>
              </a:lnSpc>
            </a:pPr>
            <a:endParaRPr lang="en-US" sz="2400" b="1" dirty="0">
              <a:latin typeface="Times New Roman" panose="02020603050405020304" pitchFamily="18" charset="0"/>
              <a:cs typeface="Times New Roman" panose="02020603050405020304" pitchFamily="18" charset="0"/>
            </a:endParaRPr>
          </a:p>
          <a:p>
            <a:pPr algn="l">
              <a:lnSpc>
                <a:spcPct val="150000"/>
              </a:lnSpc>
            </a:pPr>
            <a:endParaRPr lang="en-US" sz="24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8216FDB-8A13-4D8B-8786-B83F028902F6}"/>
              </a:ext>
            </a:extLst>
          </p:cNvPr>
          <p:cNvGraphicFramePr>
            <a:graphicFrameLocks noGrp="1"/>
          </p:cNvGraphicFramePr>
          <p:nvPr>
            <p:extLst>
              <p:ext uri="{D42A27DB-BD31-4B8C-83A1-F6EECF244321}">
                <p14:modId xmlns:p14="http://schemas.microsoft.com/office/powerpoint/2010/main" val="448779532"/>
              </p:ext>
            </p:extLst>
          </p:nvPr>
        </p:nvGraphicFramePr>
        <p:xfrm>
          <a:off x="314960" y="1532466"/>
          <a:ext cx="11649242" cy="4912524"/>
        </p:xfrm>
        <a:graphic>
          <a:graphicData uri="http://schemas.openxmlformats.org/drawingml/2006/table">
            <a:tbl>
              <a:tblPr firstRow="1" bandRow="1">
                <a:tableStyleId>{5C22544A-7EE6-4342-B048-85BDC9FD1C3A}</a:tableStyleId>
              </a:tblPr>
              <a:tblGrid>
                <a:gridCol w="1191768">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789320">
                <a:tc>
                  <a:txBody>
                    <a:bodyPr/>
                    <a:lstStyle/>
                    <a:p>
                      <a:r>
                        <a:rPr lang="en-US" sz="2400" dirty="0">
                          <a:latin typeface="Times New Roman" panose="02020603050405020304" pitchFamily="18" charset="0"/>
                          <a:cs typeface="Times New Roman" panose="02020603050405020304" pitchFamily="18" charset="0"/>
                        </a:rPr>
                        <a:t>2.16 (a)</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Terminal-dependent part of the user interface</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2400" dirty="0">
                          <a:latin typeface="Times New Roman" panose="02020603050405020304" pitchFamily="18" charset="0"/>
                          <a:cs typeface="Times New Roman" panose="02020603050405020304" pitchFamily="18" charset="0"/>
                        </a:rPr>
                        <a:t>Applications remote control over the presentation of their data</a:t>
                      </a:r>
                    </a:p>
                  </a:txBody>
                  <a:tcPr/>
                </a:tc>
                <a:extLst>
                  <a:ext uri="{0D108BD9-81ED-4DB2-BD59-A6C34878D82A}">
                    <a16:rowId xmlns:a16="http://schemas.microsoft.com/office/drawing/2014/main" val="2673694461"/>
                  </a:ext>
                </a:extLst>
              </a:tr>
              <a:tr h="614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(b)</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Entire Graphical front end</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Rest of the application and data</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698912"/>
                  </a:ext>
                </a:extLst>
              </a:tr>
              <a:tr h="92571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(c)</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Entire Graphical front end and part of the application</a:t>
                      </a:r>
                      <a:endParaRPr lang="en-IN" dirty="0"/>
                    </a:p>
                  </a:txBody>
                  <a:tcPr/>
                </a:tc>
                <a:tc>
                  <a:txBody>
                    <a:bodyPr/>
                    <a:lstStyle/>
                    <a:p>
                      <a:r>
                        <a:rPr lang="en-US" sz="2400" dirty="0">
                          <a:latin typeface="Times New Roman" panose="02020603050405020304" pitchFamily="18" charset="0"/>
                          <a:cs typeface="Times New Roman" panose="02020603050405020304" pitchFamily="18" charset="0"/>
                        </a:rPr>
                        <a:t>Remaining application and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3884388"/>
                  </a:ext>
                </a:extLst>
              </a:tr>
              <a:tr h="1005840">
                <a:tc vMerge="1">
                  <a:txBody>
                    <a:bodyPr/>
                    <a:lstStyle/>
                    <a:p>
                      <a:endParaRPr lang="en-IN"/>
                    </a:p>
                  </a:txBody>
                  <a:tcPr/>
                </a:tc>
                <a:tc gridSpan="2">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Example-1:</a:t>
                      </a:r>
                      <a:r>
                        <a:rPr lang="en-US" sz="2400" dirty="0">
                          <a:latin typeface="Times New Roman" panose="02020603050405020304" pitchFamily="18" charset="0"/>
                          <a:cs typeface="Times New Roman" panose="02020603050405020304" pitchFamily="18" charset="0"/>
                        </a:rPr>
                        <a:t> Forms to be filled entirely before processing.</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Example-2: </a:t>
                      </a:r>
                      <a:r>
                        <a:rPr lang="en-US" sz="2400" b="0" dirty="0">
                          <a:latin typeface="Times New Roman" panose="02020603050405020304" pitchFamily="18" charset="0"/>
                          <a:cs typeface="Times New Roman" panose="02020603050405020304" pitchFamily="18" charset="0"/>
                        </a:rPr>
                        <a:t>Word processor checking spellings at the client side.</a:t>
                      </a:r>
                      <a:endParaRPr lang="en-IN" dirty="0"/>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770086"/>
                  </a:ext>
                </a:extLst>
              </a:tr>
            </a:tbl>
          </a:graphicData>
        </a:graphic>
      </p:graphicFrame>
      <p:sp>
        <p:nvSpPr>
          <p:cNvPr id="2" name="Slide Number Placeholder 1">
            <a:extLst>
              <a:ext uri="{FF2B5EF4-FFF2-40B4-BE49-F238E27FC236}">
                <a16:creationId xmlns:a16="http://schemas.microsoft.com/office/drawing/2014/main" id="{6698708C-DE9F-4443-B19F-C3FB318A4B6C}"/>
              </a:ext>
            </a:extLst>
          </p:cNvPr>
          <p:cNvSpPr>
            <a:spLocks noGrp="1"/>
          </p:cNvSpPr>
          <p:nvPr>
            <p:ph type="sldNum" sz="quarter" idx="12"/>
          </p:nvPr>
        </p:nvSpPr>
        <p:spPr/>
        <p:txBody>
          <a:bodyPr/>
          <a:lstStyle/>
          <a:p>
            <a:fld id="{9780A1CE-6C3C-4CE8-9D96-B7A0620EDD62}" type="slidenum">
              <a:rPr lang="en-IN" smtClean="0"/>
              <a:t>39</a:t>
            </a:fld>
            <a:endParaRPr lang="en-IN"/>
          </a:p>
        </p:txBody>
      </p:sp>
    </p:spTree>
    <p:extLst>
      <p:ext uri="{BB962C8B-B14F-4D97-AF65-F5344CB8AC3E}">
        <p14:creationId xmlns:p14="http://schemas.microsoft.com/office/powerpoint/2010/main" val="191201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1046480"/>
            <a:ext cx="11785600" cy="5720080"/>
          </a:xfrm>
        </p:spPr>
        <p:txBody>
          <a:bodyPr anchor="t">
            <a:normAutofit fontScale="90000"/>
          </a:bodyPr>
          <a:lstStyle/>
          <a:p>
            <a:pPr algn="l">
              <a:lnSpc>
                <a:spcPct val="150000"/>
              </a:lnSpc>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In layered architecture </a:t>
            </a: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components are organized in a layered</a:t>
            </a:r>
            <a:b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br>
            <a:r>
              <a:rPr lang="en-US" sz="36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fashion</a:t>
            </a:r>
            <a:r>
              <a:rPr lang="en-US" sz="3600" b="1" dirty="0">
                <a:latin typeface="Times New Roman" panose="02020603050405020304" pitchFamily="18" charset="0"/>
                <a:cs typeface="Times New Roman" panose="02020603050405020304" pitchFamily="18" charset="0"/>
                <a:sym typeface="Wingdings" panose="05000000000000000000" pitchFamily="2" charset="2"/>
              </a:rPr>
              <a:t> </a:t>
            </a:r>
            <a:r>
              <a:rPr lang="en-US" sz="3600" dirty="0">
                <a:latin typeface="Times New Roman" panose="02020603050405020304" pitchFamily="18" charset="0"/>
                <a:cs typeface="Times New Roman" panose="02020603050405020304" pitchFamily="18" charset="0"/>
                <a:sym typeface="Wingdings" panose="05000000000000000000" pitchFamily="2" charset="2"/>
              </a:rPr>
              <a:t>where a component at layer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Lj</a:t>
            </a:r>
            <a:r>
              <a:rPr lang="en-US" sz="3600" dirty="0">
                <a:latin typeface="Times New Roman" panose="02020603050405020304" pitchFamily="18" charset="0"/>
                <a:cs typeface="Times New Roman" panose="02020603050405020304" pitchFamily="18" charset="0"/>
                <a:sym typeface="Wingdings" panose="05000000000000000000" pitchFamily="2" charset="2"/>
              </a:rPr>
              <a:t> can make a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downcall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to a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 at a lower-level layer Li (with </a:t>
            </a:r>
            <a:r>
              <a:rPr lang="en-US" sz="3600" dirty="0" err="1">
                <a:latin typeface="Times New Roman" panose="02020603050405020304" pitchFamily="18" charset="0"/>
                <a:cs typeface="Times New Roman" panose="02020603050405020304" pitchFamily="18" charset="0"/>
                <a:sym typeface="Wingdings" panose="05000000000000000000" pitchFamily="2" charset="2"/>
              </a:rPr>
              <a:t>i</a:t>
            </a:r>
            <a:r>
              <a:rPr lang="en-US" sz="3600" dirty="0">
                <a:latin typeface="Times New Roman" panose="02020603050405020304" pitchFamily="18" charset="0"/>
                <a:cs typeface="Times New Roman" panose="02020603050405020304" pitchFamily="18" charset="0"/>
                <a:sym typeface="Wingdings" panose="05000000000000000000" pitchFamily="2" charset="2"/>
              </a:rPr>
              <a:t> &lt; j) and generally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expects a response.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Only in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exceptional</a:t>
            </a:r>
            <a:r>
              <a:rPr lang="en-US" sz="3600" dirty="0">
                <a:latin typeface="Times New Roman" panose="02020603050405020304" pitchFamily="18" charset="0"/>
                <a:cs typeface="Times New Roman" panose="02020603050405020304" pitchFamily="18" charset="0"/>
                <a:sym typeface="Wingdings" panose="05000000000000000000" pitchFamily="2" charset="2"/>
              </a:rPr>
              <a:t> cases will an </a:t>
            </a:r>
            <a:r>
              <a:rPr lang="en-US" sz="36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upcall</a:t>
            </a:r>
            <a:r>
              <a:rPr lang="en-US" sz="3600" dirty="0">
                <a:latin typeface="Times New Roman" panose="02020603050405020304" pitchFamily="18" charset="0"/>
                <a:cs typeface="Times New Roman" panose="02020603050405020304" pitchFamily="18" charset="0"/>
                <a:sym typeface="Wingdings" panose="05000000000000000000" pitchFamily="2" charset="2"/>
              </a:rPr>
              <a:t> be made to a higher-level </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component.</a:t>
            </a:r>
            <a:br>
              <a:rPr lang="en-US" sz="3600" dirty="0">
                <a:latin typeface="Times New Roman" panose="02020603050405020304" pitchFamily="18" charset="0"/>
                <a:cs typeface="Times New Roman" panose="02020603050405020304" pitchFamily="18" charset="0"/>
                <a:sym typeface="Wingdings" panose="05000000000000000000" pitchFamily="2" charset="2"/>
              </a:rPr>
            </a:br>
            <a:r>
              <a:rPr lang="en-US" sz="3600" dirty="0">
                <a:latin typeface="Times New Roman" panose="02020603050405020304" pitchFamily="18" charset="0"/>
                <a:cs typeface="Times New Roman" panose="02020603050405020304" pitchFamily="18" charset="0"/>
                <a:sym typeface="Wingdings" panose="05000000000000000000" pitchFamily="2" charset="2"/>
              </a:rPr>
              <a:t> There are three common cases as shown in figure- 2.1</a:t>
            </a:r>
            <a:br>
              <a:rPr lang="en-US" sz="36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0"/>
            <a:ext cx="9144000" cy="9347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dirty="0">
                <a:solidFill>
                  <a:srgbClr val="0070C0"/>
                </a:solidFill>
                <a:latin typeface="Times New Roman" panose="02020603050405020304" pitchFamily="18" charset="0"/>
                <a:cs typeface="Times New Roman" panose="02020603050405020304" pitchFamily="18" charset="0"/>
              </a:rPr>
              <a:t>LAYERED  ARCHITECTURES</a:t>
            </a: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68B5EF-3CDF-4DDD-AABC-9F98B9B785DB}"/>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396583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F02666-2827-4A2D-957E-3EDDC42EB914}"/>
              </a:ext>
            </a:extLst>
          </p:cNvPr>
          <p:cNvGraphicFramePr>
            <a:graphicFrameLocks noGrp="1"/>
          </p:cNvGraphicFramePr>
          <p:nvPr>
            <p:ph idx="1"/>
            <p:extLst>
              <p:ext uri="{D42A27DB-BD31-4B8C-83A1-F6EECF244321}">
                <p14:modId xmlns:p14="http://schemas.microsoft.com/office/powerpoint/2010/main" val="3881172364"/>
              </p:ext>
            </p:extLst>
          </p:nvPr>
        </p:nvGraphicFramePr>
        <p:xfrm>
          <a:off x="240899" y="657543"/>
          <a:ext cx="11681754" cy="5720716"/>
        </p:xfrm>
        <a:graphic>
          <a:graphicData uri="http://schemas.openxmlformats.org/drawingml/2006/table">
            <a:tbl>
              <a:tblPr firstRow="1" bandRow="1">
                <a:tableStyleId>{5C22544A-7EE6-4342-B048-85BDC9FD1C3A}</a:tableStyleId>
              </a:tblPr>
              <a:tblGrid>
                <a:gridCol w="1224280">
                  <a:extLst>
                    <a:ext uri="{9D8B030D-6E8A-4147-A177-3AD203B41FA5}">
                      <a16:colId xmlns:a16="http://schemas.microsoft.com/office/drawing/2014/main" val="51550587"/>
                    </a:ext>
                  </a:extLst>
                </a:gridCol>
                <a:gridCol w="5228737">
                  <a:extLst>
                    <a:ext uri="{9D8B030D-6E8A-4147-A177-3AD203B41FA5}">
                      <a16:colId xmlns:a16="http://schemas.microsoft.com/office/drawing/2014/main" val="3853502101"/>
                    </a:ext>
                  </a:extLst>
                </a:gridCol>
                <a:gridCol w="5228737">
                  <a:extLst>
                    <a:ext uri="{9D8B030D-6E8A-4147-A177-3AD203B41FA5}">
                      <a16:colId xmlns:a16="http://schemas.microsoft.com/office/drawing/2014/main" val="251227792"/>
                    </a:ext>
                  </a:extLst>
                </a:gridCol>
              </a:tblGrid>
              <a:tr h="379052">
                <a:tc rowSpan="2">
                  <a:txBody>
                    <a:bodyPr/>
                    <a:lstStyle/>
                    <a:p>
                      <a:r>
                        <a:rPr lang="en-US" sz="2400" dirty="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400" dirty="0">
                          <a:latin typeface="Times New Roman" panose="02020603050405020304" pitchFamily="18" charset="0"/>
                          <a:cs typeface="Times New Roman" panose="02020603050405020304" pitchFamily="18" charset="0"/>
                        </a:rPr>
                        <a:t>Distribution of layers</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4273428567"/>
                  </a:ext>
                </a:extLst>
              </a:tr>
              <a:tr h="379052">
                <a:tc vMerge="1">
                  <a:txBody>
                    <a:bodyPr/>
                    <a:lstStyle/>
                    <a:p>
                      <a:endParaRPr lang="en-IN"/>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Client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sz="2400" b="1" dirty="0">
                          <a:solidFill>
                            <a:srgbClr val="0000FF"/>
                          </a:solidFill>
                          <a:latin typeface="Times New Roman" panose="02020603050405020304" pitchFamily="18" charset="0"/>
                          <a:cs typeface="Times New Roman" panose="02020603050405020304" pitchFamily="18" charset="0"/>
                        </a:rPr>
                        <a:t>Server machine</a:t>
                      </a:r>
                      <a:endParaRPr lang="en-IN" sz="2400" b="1"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016219"/>
                  </a:ext>
                </a:extLst>
              </a:tr>
              <a:tr h="61490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(d)</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Most of the application is running on the client machine.</a:t>
                      </a:r>
                      <a:endParaRPr lang="en-IN" sz="24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400" dirty="0">
                          <a:latin typeface="Times New Roman" panose="02020603050405020304" pitchFamily="18" charset="0"/>
                          <a:cs typeface="Times New Roman" panose="02020603050405020304" pitchFamily="18" charset="0"/>
                        </a:rPr>
                        <a:t>All operations on files or database entries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4816682"/>
                  </a:ext>
                </a:extLst>
              </a:tr>
              <a:tr h="61490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gridSpan="2">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Banking applications run on an end-user’s machine where the user prepares transactions. Once finished, the application contacts the database on the bank’s server and uploads the transactions for further processing.</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extLst>
                  <a:ext uri="{0D108BD9-81ED-4DB2-BD59-A6C34878D82A}">
                    <a16:rowId xmlns:a16="http://schemas.microsoft.com/office/drawing/2014/main" val="3689939274"/>
                  </a:ext>
                </a:extLst>
              </a:tr>
              <a:tr h="41148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2.16 (e)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Client’s local disk contains part of the data.</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Remaining part of the database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1401852"/>
                  </a:ext>
                </a:extLst>
              </a:tr>
              <a:tr h="411480">
                <a:tc vMerge="1">
                  <a:txBody>
                    <a:bodyPr/>
                    <a:lstStyle/>
                    <a:p>
                      <a:endParaRPr lang="en-IN"/>
                    </a:p>
                  </a:txBody>
                  <a:tcPr/>
                </a:tc>
                <a:tc gridSpan="2">
                  <a:txBody>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When browsing the Web, a client can gradually build a huge cache on local disk of most recent inspected Web pages.</a:t>
                      </a:r>
                    </a:p>
                    <a:p>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864916"/>
                  </a:ext>
                </a:extLst>
              </a:tr>
            </a:tbl>
          </a:graphicData>
        </a:graphic>
      </p:graphicFrame>
      <p:sp>
        <p:nvSpPr>
          <p:cNvPr id="2" name="Slide Number Placeholder 1">
            <a:extLst>
              <a:ext uri="{FF2B5EF4-FFF2-40B4-BE49-F238E27FC236}">
                <a16:creationId xmlns:a16="http://schemas.microsoft.com/office/drawing/2014/main" id="{F59E625B-0877-4FC4-974E-9E628FCFD7F8}"/>
              </a:ext>
            </a:extLst>
          </p:cNvPr>
          <p:cNvSpPr>
            <a:spLocks noGrp="1"/>
          </p:cNvSpPr>
          <p:nvPr>
            <p:ph type="sldNum" sz="quarter" idx="12"/>
          </p:nvPr>
        </p:nvSpPr>
        <p:spPr/>
        <p:txBody>
          <a:bodyPr/>
          <a:lstStyle/>
          <a:p>
            <a:fld id="{9780A1CE-6C3C-4CE8-9D96-B7A0620EDD62}" type="slidenum">
              <a:rPr lang="en-IN" smtClean="0"/>
              <a:t>40</a:t>
            </a:fld>
            <a:endParaRPr lang="en-IN"/>
          </a:p>
        </p:txBody>
      </p:sp>
    </p:spTree>
    <p:extLst>
      <p:ext uri="{BB962C8B-B14F-4D97-AF65-F5344CB8AC3E}">
        <p14:creationId xmlns:p14="http://schemas.microsoft.com/office/powerpoint/2010/main" val="37804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90710-D3D2-4B7A-AD31-4FA600A26B0D}"/>
              </a:ext>
            </a:extLst>
          </p:cNvPr>
          <p:cNvSpPr>
            <a:spLocks noGrp="1"/>
          </p:cNvSpPr>
          <p:nvPr>
            <p:ph idx="1"/>
          </p:nvPr>
        </p:nvSpPr>
        <p:spPr>
          <a:xfrm>
            <a:off x="223520" y="162560"/>
            <a:ext cx="11856720" cy="6604000"/>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Three-tiered architecture (Physically): </a:t>
            </a:r>
            <a:r>
              <a:rPr lang="en-US" sz="2400" dirty="0">
                <a:latin typeface="Times New Roman" panose="02020603050405020304" pitchFamily="18" charset="0"/>
                <a:cs typeface="Times New Roman" panose="02020603050405020304" pitchFamily="18" charset="0"/>
              </a:rPr>
              <a:t>A server may some times act as a client.</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In organization of websites, </a:t>
            </a:r>
          </a:p>
          <a:p>
            <a:pPr marL="0" indent="0">
              <a:buNone/>
            </a:pPr>
            <a:r>
              <a:rPr lang="en-IN" dirty="0"/>
              <a:t>                    </a:t>
            </a:r>
            <a:r>
              <a:rPr lang="en-IN" sz="2400" b="1" dirty="0">
                <a:latin typeface="Times New Roman" panose="02020603050405020304" pitchFamily="18" charset="0"/>
                <a:cs typeface="Times New Roman" panose="02020603050405020304" pitchFamily="18" charset="0"/>
              </a:rPr>
              <a:t>User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Web server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cs typeface="Times New Roman" panose="02020603050405020304" pitchFamily="18" charset="0"/>
              </a:rPr>
              <a:t>An application server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Datab</a:t>
            </a:r>
            <a:r>
              <a:rPr lang="en-IN" sz="2400" b="1" dirty="0" err="1">
                <a:latin typeface="Times New Roman" panose="02020603050405020304" pitchFamily="18" charset="0"/>
                <a:cs typeface="Times New Roman" panose="02020603050405020304" pitchFamily="18" charset="0"/>
              </a:rPr>
              <a:t>ase</a:t>
            </a:r>
            <a:r>
              <a:rPr lang="en-IN" sz="2400" b="1" dirty="0">
                <a:latin typeface="Times New Roman" panose="02020603050405020304" pitchFamily="18" charset="0"/>
                <a:cs typeface="Times New Roman" panose="02020603050405020304" pitchFamily="18" charset="0"/>
              </a:rPr>
              <a:t> server</a:t>
            </a:r>
          </a:p>
        </p:txBody>
      </p:sp>
      <p:pic>
        <p:nvPicPr>
          <p:cNvPr id="5" name="Picture 4">
            <a:extLst>
              <a:ext uri="{FF2B5EF4-FFF2-40B4-BE49-F238E27FC236}">
                <a16:creationId xmlns:a16="http://schemas.microsoft.com/office/drawing/2014/main" id="{B3A32A49-C801-47E8-AB8E-9AEDA1B83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81" y="1217342"/>
            <a:ext cx="5863495" cy="3600000"/>
          </a:xfrm>
          <a:prstGeom prst="rect">
            <a:avLst/>
          </a:prstGeom>
        </p:spPr>
      </p:pic>
      <p:sp>
        <p:nvSpPr>
          <p:cNvPr id="2" name="Slide Number Placeholder 1">
            <a:extLst>
              <a:ext uri="{FF2B5EF4-FFF2-40B4-BE49-F238E27FC236}">
                <a16:creationId xmlns:a16="http://schemas.microsoft.com/office/drawing/2014/main" id="{EC1BBBFC-6260-4E86-B376-6DC9AE250F31}"/>
              </a:ext>
            </a:extLst>
          </p:cNvPr>
          <p:cNvSpPr>
            <a:spLocks noGrp="1"/>
          </p:cNvSpPr>
          <p:nvPr>
            <p:ph type="sldNum" sz="quarter" idx="12"/>
          </p:nvPr>
        </p:nvSpPr>
        <p:spPr/>
        <p:txBody>
          <a:bodyPr/>
          <a:lstStyle/>
          <a:p>
            <a:fld id="{9780A1CE-6C3C-4CE8-9D96-B7A0620EDD62}" type="slidenum">
              <a:rPr lang="en-IN" smtClean="0"/>
              <a:t>41</a:t>
            </a:fld>
            <a:endParaRPr lang="en-IN"/>
          </a:p>
        </p:txBody>
      </p:sp>
    </p:spTree>
    <p:extLst>
      <p:ext uri="{BB962C8B-B14F-4D97-AF65-F5344CB8AC3E}">
        <p14:creationId xmlns:p14="http://schemas.microsoft.com/office/powerpoint/2010/main" val="2709035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Decentralized organizations: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Vertical distribution:</a:t>
            </a:r>
            <a:r>
              <a:rPr lang="en-US" sz="2400" dirty="0">
                <a:latin typeface="Times New Roman" panose="02020603050405020304" pitchFamily="18" charset="0"/>
                <a:cs typeface="Times New Roman" panose="02020603050405020304" pitchFamily="18" charset="0"/>
              </a:rPr>
              <a:t> The organization of client-server application as a </a:t>
            </a:r>
            <a:r>
              <a:rPr lang="en-US" sz="2400" dirty="0" err="1">
                <a:latin typeface="Times New Roman" panose="02020603050405020304" pitchFamily="18" charset="0"/>
                <a:cs typeface="Times New Roman" panose="02020603050405020304" pitchFamily="18" charset="0"/>
              </a:rPr>
              <a:t>multitired</a:t>
            </a:r>
            <a:r>
              <a:rPr lang="en-US" sz="2400" dirty="0">
                <a:latin typeface="Times New Roman" panose="02020603050405020304" pitchFamily="18" charset="0"/>
                <a:cs typeface="Times New Roman" panose="02020603050405020304" pitchFamily="18" charset="0"/>
              </a:rPr>
              <a:t> architecture. </a:t>
            </a:r>
          </a:p>
          <a:p>
            <a:pPr>
              <a:lnSpc>
                <a:spcPct val="150000"/>
              </a:lnSpc>
            </a:pPr>
            <a:r>
              <a:rPr lang="en-US" sz="2400" dirty="0">
                <a:latin typeface="Times New Roman" panose="02020603050405020304" pitchFamily="18" charset="0"/>
                <a:cs typeface="Times New Roman" panose="02020603050405020304" pitchFamily="18" charset="0"/>
              </a:rPr>
              <a:t>In vertical distribution </a:t>
            </a:r>
            <a:r>
              <a:rPr lang="en-US" sz="2400" dirty="0">
                <a:solidFill>
                  <a:srgbClr val="0000FF"/>
                </a:solidFill>
                <a:latin typeface="Times New Roman" panose="02020603050405020304" pitchFamily="18" charset="0"/>
                <a:cs typeface="Times New Roman" panose="02020603050405020304" pitchFamily="18" charset="0"/>
              </a:rPr>
              <a:t>functions are logically and physically split across multiple machines</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Vertical distribution is only one way of organizing client-server applications.</a:t>
            </a:r>
          </a:p>
          <a:p>
            <a:pPr>
              <a:lnSpc>
                <a:spcPct val="150000"/>
              </a:lnSpc>
            </a:pPr>
            <a:r>
              <a:rPr lang="en-US" sz="2400" b="1" dirty="0">
                <a:solidFill>
                  <a:srgbClr val="0000FF"/>
                </a:solidFill>
                <a:latin typeface="Times New Roman" panose="02020603050405020304" pitchFamily="18" charset="0"/>
                <a:cs typeface="Times New Roman" panose="02020603050405020304" pitchFamily="18" charset="0"/>
              </a:rPr>
              <a:t> Horizontal distribution: </a:t>
            </a:r>
            <a:r>
              <a:rPr lang="en-US" sz="2400" dirty="0">
                <a:solidFill>
                  <a:srgbClr val="0000FF"/>
                </a:solidFill>
                <a:latin typeface="Times New Roman" panose="02020603050405020304" pitchFamily="18" charset="0"/>
                <a:cs typeface="Times New Roman" panose="02020603050405020304" pitchFamily="18" charset="0"/>
              </a:rPr>
              <a:t>Distribution of the clients and the servers</a:t>
            </a:r>
            <a:r>
              <a:rPr lang="en-US" sz="2400" dirty="0">
                <a:latin typeface="Times New Roman" panose="02020603050405020304" pitchFamily="18" charset="0"/>
                <a:cs typeface="Times New Roman" panose="02020603050405020304" pitchFamily="18" charset="0"/>
              </a:rPr>
              <a:t> is referred as horizontal distribution.</a:t>
            </a:r>
          </a:p>
          <a:p>
            <a:pPr>
              <a:lnSpc>
                <a:spcPct val="150000"/>
              </a:lnSpc>
            </a:pPr>
            <a:r>
              <a:rPr lang="en-US" sz="2600" dirty="0">
                <a:latin typeface="Times New Roman" panose="02020603050405020304" pitchFamily="18" charset="0"/>
                <a:cs typeface="Times New Roman" panose="02020603050405020304" pitchFamily="18" charset="0"/>
              </a:rPr>
              <a:t>A </a:t>
            </a:r>
            <a:r>
              <a:rPr lang="en-US" sz="2600" dirty="0">
                <a:solidFill>
                  <a:srgbClr val="0000FF"/>
                </a:solidFill>
                <a:latin typeface="Times New Roman" panose="02020603050405020304" pitchFamily="18" charset="0"/>
                <a:cs typeface="Times New Roman" panose="02020603050405020304" pitchFamily="18" charset="0"/>
              </a:rPr>
              <a:t>client</a:t>
            </a:r>
            <a:r>
              <a:rPr lang="en-US" sz="2600" dirty="0">
                <a:latin typeface="Times New Roman" panose="02020603050405020304" pitchFamily="18" charset="0"/>
                <a:cs typeface="Times New Roman" panose="02020603050405020304" pitchFamily="18" charset="0"/>
              </a:rPr>
              <a:t> or </a:t>
            </a:r>
            <a:r>
              <a:rPr lang="en-US" sz="2600" dirty="0">
                <a:solidFill>
                  <a:srgbClr val="0000FF"/>
                </a:solidFill>
                <a:latin typeface="Times New Roman" panose="02020603050405020304" pitchFamily="18" charset="0"/>
                <a:cs typeface="Times New Roman" panose="02020603050405020304" pitchFamily="18" charset="0"/>
              </a:rPr>
              <a:t>server</a:t>
            </a:r>
            <a:r>
              <a:rPr lang="en-US" sz="2600" dirty="0">
                <a:latin typeface="Times New Roman" panose="02020603050405020304" pitchFamily="18" charset="0"/>
                <a:cs typeface="Times New Roman" panose="02020603050405020304" pitchFamily="18" charset="0"/>
              </a:rPr>
              <a:t> may be </a:t>
            </a:r>
            <a:r>
              <a:rPr lang="en-US" sz="2600" dirty="0">
                <a:solidFill>
                  <a:srgbClr val="0000FF"/>
                </a:solidFill>
                <a:latin typeface="Times New Roman" panose="02020603050405020304" pitchFamily="18" charset="0"/>
                <a:cs typeface="Times New Roman" panose="02020603050405020304" pitchFamily="18" charset="0"/>
              </a:rPr>
              <a:t>physically</a:t>
            </a:r>
            <a:r>
              <a:rPr lang="en-US" sz="2600" dirty="0">
                <a:latin typeface="Times New Roman" panose="02020603050405020304" pitchFamily="18" charset="0"/>
                <a:cs typeface="Times New Roman" panose="02020603050405020304" pitchFamily="18" charset="0"/>
              </a:rPr>
              <a:t> </a:t>
            </a:r>
            <a:r>
              <a:rPr lang="en-US" sz="2600" dirty="0">
                <a:solidFill>
                  <a:srgbClr val="0000FF"/>
                </a:solidFill>
                <a:latin typeface="Times New Roman" panose="02020603050405020304" pitchFamily="18" charset="0"/>
                <a:cs typeface="Times New Roman" panose="02020603050405020304" pitchFamily="18" charset="0"/>
              </a:rPr>
              <a:t>split</a:t>
            </a:r>
            <a:r>
              <a:rPr lang="en-US" sz="2600" dirty="0">
                <a:latin typeface="Times New Roman" panose="02020603050405020304" pitchFamily="18" charset="0"/>
                <a:cs typeface="Times New Roman" panose="02020603050405020304" pitchFamily="18" charset="0"/>
              </a:rPr>
              <a:t> up into </a:t>
            </a:r>
            <a:r>
              <a:rPr lang="en-US" sz="2600" dirty="0">
                <a:solidFill>
                  <a:srgbClr val="0000FF"/>
                </a:solidFill>
                <a:latin typeface="Times New Roman" panose="02020603050405020304" pitchFamily="18" charset="0"/>
                <a:cs typeface="Times New Roman" panose="02020603050405020304" pitchFamily="18" charset="0"/>
              </a:rPr>
              <a:t>logically equivalent parts</a:t>
            </a:r>
            <a:r>
              <a:rPr lang="en-US" sz="2600" dirty="0">
                <a:latin typeface="Times New Roman" panose="02020603050405020304" pitchFamily="18" charset="0"/>
                <a:cs typeface="Times New Roman" panose="02020603050405020304" pitchFamily="18" charset="0"/>
              </a:rPr>
              <a:t>, but each part is operating on its </a:t>
            </a:r>
            <a:r>
              <a:rPr lang="en-US" sz="2600" dirty="0">
                <a:solidFill>
                  <a:srgbClr val="0000FF"/>
                </a:solidFill>
                <a:latin typeface="Times New Roman" panose="02020603050405020304" pitchFamily="18" charset="0"/>
                <a:cs typeface="Times New Roman" panose="02020603050405020304" pitchFamily="18" charset="0"/>
              </a:rPr>
              <a:t>own share of the complete data set</a:t>
            </a:r>
            <a:r>
              <a:rPr lang="en-US" sz="2600" dirty="0">
                <a:latin typeface="Times New Roman" panose="02020603050405020304" pitchFamily="18" charset="0"/>
                <a:cs typeface="Times New Roman" panose="02020603050405020304" pitchFamily="18" charset="0"/>
              </a:rPr>
              <a:t>, thus balancing the load.</a:t>
            </a:r>
          </a:p>
          <a:p>
            <a:pPr>
              <a:lnSpc>
                <a:spcPct val="150000"/>
              </a:lnSpc>
            </a:pPr>
            <a:r>
              <a:rPr lang="en-US" sz="2600" dirty="0">
                <a:latin typeface="Times New Roman" panose="02020603050405020304" pitchFamily="18" charset="0"/>
                <a:cs typeface="Times New Roman" panose="02020603050405020304" pitchFamily="18" charset="0"/>
              </a:rPr>
              <a:t>An architecture supporting </a:t>
            </a:r>
            <a:r>
              <a:rPr lang="en-US" sz="2600" dirty="0">
                <a:solidFill>
                  <a:srgbClr val="0000FF"/>
                </a:solidFill>
                <a:latin typeface="Times New Roman" panose="02020603050405020304" pitchFamily="18" charset="0"/>
                <a:cs typeface="Times New Roman" panose="02020603050405020304" pitchFamily="18" charset="0"/>
              </a:rPr>
              <a:t>HD</a:t>
            </a:r>
            <a:r>
              <a:rPr lang="en-US" sz="2600" dirty="0">
                <a:latin typeface="Times New Roman" panose="02020603050405020304" pitchFamily="18" charset="0"/>
                <a:cs typeface="Times New Roman" panose="02020603050405020304" pitchFamily="18" charset="0"/>
              </a:rPr>
              <a:t> is </a:t>
            </a:r>
            <a:r>
              <a:rPr lang="en-US" sz="2600" b="1" dirty="0">
                <a:solidFill>
                  <a:srgbClr val="0000FF"/>
                </a:solidFill>
                <a:latin typeface="Times New Roman" panose="02020603050405020304" pitchFamily="18" charset="0"/>
                <a:cs typeface="Times New Roman" panose="02020603050405020304" pitchFamily="18" charset="0"/>
              </a:rPr>
              <a:t>peer-to-peer systems.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DB9927-E62F-43F5-8F77-8BA0A5B2152F}"/>
              </a:ext>
            </a:extLst>
          </p:cNvPr>
          <p:cNvSpPr>
            <a:spLocks noGrp="1"/>
          </p:cNvSpPr>
          <p:nvPr>
            <p:ph type="sldNum" sz="quarter" idx="12"/>
          </p:nvPr>
        </p:nvSpPr>
        <p:spPr/>
        <p:txBody>
          <a:bodyPr/>
          <a:lstStyle/>
          <a:p>
            <a:fld id="{9780A1CE-6C3C-4CE8-9D96-B7A0620EDD62}" type="slidenum">
              <a:rPr lang="en-IN" smtClean="0"/>
              <a:t>42</a:t>
            </a:fld>
            <a:endParaRPr lang="en-IN"/>
          </a:p>
        </p:txBody>
      </p:sp>
    </p:spTree>
    <p:extLst>
      <p:ext uri="{BB962C8B-B14F-4D97-AF65-F5344CB8AC3E}">
        <p14:creationId xmlns:p14="http://schemas.microsoft.com/office/powerpoint/2010/main" val="2263062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Processes that constitute a peer-to-peer </a:t>
            </a:r>
            <a:r>
              <a:rPr lang="en-IN" sz="2400" dirty="0">
                <a:latin typeface="Times New Roman" panose="02020603050405020304" pitchFamily="18" charset="0"/>
                <a:cs typeface="Times New Roman" panose="02020603050405020304" pitchFamily="18" charset="0"/>
              </a:rPr>
              <a:t>system are all equal and the </a:t>
            </a:r>
            <a:r>
              <a:rPr lang="en-US" sz="2400" dirty="0">
                <a:latin typeface="Times New Roman" panose="02020603050405020304" pitchFamily="18" charset="0"/>
                <a:cs typeface="Times New Roman" panose="02020603050405020304" pitchFamily="18" charset="0"/>
              </a:rPr>
              <a:t>interaction between processes is </a:t>
            </a:r>
            <a:r>
              <a:rPr lang="en-US" sz="2400" b="1" dirty="0">
                <a:solidFill>
                  <a:srgbClr val="0000FF"/>
                </a:solidFill>
                <a:latin typeface="Times New Roman" panose="02020603050405020304" pitchFamily="18" charset="0"/>
                <a:cs typeface="Times New Roman" panose="02020603050405020304" pitchFamily="18" charset="0"/>
              </a:rPr>
              <a:t>symmetric</a:t>
            </a:r>
            <a:r>
              <a:rPr lang="en-US" sz="2400" dirty="0">
                <a:latin typeface="Times New Roman" panose="02020603050405020304" pitchFamily="18" charset="0"/>
                <a:cs typeface="Times New Roman" panose="02020603050405020304" pitchFamily="18" charset="0"/>
              </a:rPr>
              <a:t>: Each process will act as a client and a server at the same time. (Which is also referred to as </a:t>
            </a:r>
            <a:r>
              <a:rPr lang="en-US" sz="2400" dirty="0">
                <a:solidFill>
                  <a:srgbClr val="0000FF"/>
                </a:solidFill>
                <a:latin typeface="Times New Roman" panose="02020603050405020304" pitchFamily="18" charset="0"/>
                <a:cs typeface="Times New Roman" panose="02020603050405020304" pitchFamily="18" charset="0"/>
              </a:rPr>
              <a:t>acting as a </a:t>
            </a:r>
            <a:r>
              <a:rPr lang="en-US" sz="2400" b="1" dirty="0">
                <a:solidFill>
                  <a:srgbClr val="0000FF"/>
                </a:solidFill>
                <a:latin typeface="Times New Roman" panose="02020603050405020304" pitchFamily="18" charset="0"/>
                <a:cs typeface="Times New Roman" panose="02020603050405020304" pitchFamily="18" charset="0"/>
              </a:rPr>
              <a:t>servant</a:t>
            </a:r>
            <a:r>
              <a:rPr lang="en-US" sz="2400" dirty="0">
                <a:latin typeface="Times New Roman" panose="02020603050405020304" pitchFamily="18" charset="0"/>
                <a:cs typeface="Times New Roman" panose="02020603050405020304" pitchFamily="18" charset="0"/>
              </a:rPr>
              <a:t>).</a:t>
            </a:r>
          </a:p>
          <a:p>
            <a:pPr>
              <a:lnSpc>
                <a:spcPct val="150000"/>
              </a:lnSpc>
            </a:pPr>
            <a:r>
              <a:rPr lang="en-IN" b="1" dirty="0">
                <a:solidFill>
                  <a:srgbClr val="0000FF"/>
                </a:solidFill>
                <a:latin typeface="Times New Roman" panose="02020603050405020304" pitchFamily="18" charset="0"/>
                <a:cs typeface="Times New Roman" panose="02020603050405020304" pitchFamily="18" charset="0"/>
              </a:rPr>
              <a:t>Structured peer-to-peer systems: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cs typeface="Times New Roman" panose="02020603050405020304" pitchFamily="18" charset="0"/>
              </a:rPr>
              <a:t>Nodes are organized in an overlay that adheres to a specific, deterministic topology</a:t>
            </a:r>
            <a:r>
              <a:rPr lang="en-US" sz="2400" dirty="0">
                <a:latin typeface="Times New Roman" panose="02020603050405020304" pitchFamily="18" charset="0"/>
                <a:cs typeface="Times New Roman" panose="02020603050405020304" pitchFamily="18" charset="0"/>
              </a:rPr>
              <a:t>: a ring, a binary tree, a grid, etc. This topology is used to efficiently look up data.</a:t>
            </a:r>
          </a:p>
          <a:p>
            <a:pPr>
              <a:lnSpc>
                <a:spcPct val="150000"/>
              </a:lnSpc>
            </a:pPr>
            <a:r>
              <a:rPr lang="en-US" sz="2400" dirty="0">
                <a:latin typeface="Times New Roman" panose="02020603050405020304" pitchFamily="18" charset="0"/>
                <a:cs typeface="Times New Roman" panose="02020603050405020304" pitchFamily="18" charset="0"/>
              </a:rPr>
              <a:t>These systems use a </a:t>
            </a:r>
            <a:r>
              <a:rPr lang="en-US" sz="2400" b="1" dirty="0">
                <a:solidFill>
                  <a:srgbClr val="0000FF"/>
                </a:solidFill>
                <a:latin typeface="Times New Roman" panose="02020603050405020304" pitchFamily="18" charset="0"/>
                <a:cs typeface="Times New Roman" panose="02020603050405020304" pitchFamily="18" charset="0"/>
              </a:rPr>
              <a:t>semantic free index</a:t>
            </a:r>
            <a:r>
              <a:rPr lang="en-US" sz="2400" dirty="0">
                <a:latin typeface="Times New Roman" panose="02020603050405020304" pitchFamily="18" charset="0"/>
                <a:cs typeface="Times New Roman" panose="02020603050405020304" pitchFamily="18" charset="0"/>
              </a:rPr>
              <a:t>,  in which each data item that is to be maintained by the system, is uniquely associated with a key, and that key is used as an index.</a:t>
            </a:r>
          </a:p>
          <a:p>
            <a:pPr marL="0" indent="0" algn="ctr">
              <a:lnSpc>
                <a:spcPct val="150000"/>
              </a:lnSpc>
              <a:buNone/>
            </a:pPr>
            <a:r>
              <a:rPr lang="en-US" sz="2400" dirty="0">
                <a:highlight>
                  <a:srgbClr val="FFFF00"/>
                </a:highlight>
                <a:latin typeface="Times New Roman" panose="02020603050405020304" pitchFamily="18" charset="0"/>
                <a:cs typeface="Times New Roman" panose="02020603050405020304" pitchFamily="18" charset="0"/>
              </a:rPr>
              <a:t>Data item </a:t>
            </a:r>
            <a:r>
              <a:rPr lang="en-US" sz="2400"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 Associated with key Key is used as an index.</a:t>
            </a:r>
          </a:p>
          <a:p>
            <a:pPr marL="0" indent="0">
              <a:lnSpc>
                <a:spcPct val="150000"/>
              </a:lnSpc>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Hash function is used: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key(data item) = hash(data item’s value).</a:t>
            </a:r>
            <a:endParaRPr lang="en-US" sz="2400" b="1" dirty="0">
              <a:solidFill>
                <a:srgbClr val="0000FF"/>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AEA181D-B426-4AAE-B375-958F2F1F5F8F}"/>
              </a:ext>
            </a:extLst>
          </p:cNvPr>
          <p:cNvSpPr>
            <a:spLocks noGrp="1"/>
          </p:cNvSpPr>
          <p:nvPr>
            <p:ph type="sldNum" sz="quarter" idx="12"/>
          </p:nvPr>
        </p:nvSpPr>
        <p:spPr/>
        <p:txBody>
          <a:bodyPr/>
          <a:lstStyle/>
          <a:p>
            <a:fld id="{9780A1CE-6C3C-4CE8-9D96-B7A0620EDD62}" type="slidenum">
              <a:rPr lang="en-IN" smtClean="0"/>
              <a:t>43</a:t>
            </a:fld>
            <a:endParaRPr lang="en-IN"/>
          </a:p>
        </p:txBody>
      </p:sp>
    </p:spTree>
    <p:extLst>
      <p:ext uri="{BB962C8B-B14F-4D97-AF65-F5344CB8AC3E}">
        <p14:creationId xmlns:p14="http://schemas.microsoft.com/office/powerpoint/2010/main" val="309458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P2p system is now responsible for storing (key, value) pairs.</a:t>
            </a:r>
          </a:p>
          <a:p>
            <a:pPr>
              <a:lnSpc>
                <a:spcPct val="150000"/>
              </a:lnSpc>
            </a:pPr>
            <a:r>
              <a:rPr lang="en-US" dirty="0">
                <a:latin typeface="Times New Roman" panose="02020603050405020304" pitchFamily="18" charset="0"/>
                <a:cs typeface="Times New Roman" panose="02020603050405020304" pitchFamily="18" charset="0"/>
              </a:rPr>
              <a:t>Each node is assigned an identifier from the same set of all possible hash values, and each node is made responsible for storing data associated with a specific subset of keys.</a:t>
            </a:r>
          </a:p>
          <a:p>
            <a:pPr>
              <a:lnSpc>
                <a:spcPct val="150000"/>
              </a:lnSpc>
            </a:pPr>
            <a:r>
              <a:rPr lang="en-US" dirty="0">
                <a:latin typeface="Times New Roman" panose="02020603050405020304" pitchFamily="18" charset="0"/>
                <a:cs typeface="Times New Roman" panose="02020603050405020304" pitchFamily="18" charset="0"/>
              </a:rPr>
              <a:t>The system provides an efficient implementation of a function lookup that maps a key to an existing node: </a:t>
            </a:r>
          </a:p>
          <a:p>
            <a:pPr marL="0" indent="0" algn="ctr">
              <a:lnSpc>
                <a:spcPct val="150000"/>
              </a:lnSpc>
              <a:buNone/>
            </a:pPr>
            <a:r>
              <a:rPr lang="en-US" dirty="0">
                <a:latin typeface="Times New Roman" panose="02020603050405020304" pitchFamily="18" charset="0"/>
                <a:cs typeface="Times New Roman" panose="02020603050405020304" pitchFamily="18" charset="0"/>
              </a:rPr>
              <a:t>   existing node = lookup(key).</a:t>
            </a:r>
          </a:p>
        </p:txBody>
      </p:sp>
      <p:sp>
        <p:nvSpPr>
          <p:cNvPr id="2" name="Slide Number Placeholder 1">
            <a:extLst>
              <a:ext uri="{FF2B5EF4-FFF2-40B4-BE49-F238E27FC236}">
                <a16:creationId xmlns:a16="http://schemas.microsoft.com/office/drawing/2014/main" id="{0F4919D8-50A6-4A22-B855-B163D08E3E82}"/>
              </a:ext>
            </a:extLst>
          </p:cNvPr>
          <p:cNvSpPr>
            <a:spLocks noGrp="1"/>
          </p:cNvSpPr>
          <p:nvPr>
            <p:ph type="sldNum" sz="quarter" idx="12"/>
          </p:nvPr>
        </p:nvSpPr>
        <p:spPr/>
        <p:txBody>
          <a:bodyPr/>
          <a:lstStyle/>
          <a:p>
            <a:fld id="{9780A1CE-6C3C-4CE8-9D96-B7A0620EDD62}" type="slidenum">
              <a:rPr lang="en-IN" smtClean="0"/>
              <a:t>44</a:t>
            </a:fld>
            <a:endParaRPr lang="en-IN"/>
          </a:p>
        </p:txBody>
      </p:sp>
    </p:spTree>
    <p:extLst>
      <p:ext uri="{BB962C8B-B14F-4D97-AF65-F5344CB8AC3E}">
        <p14:creationId xmlns:p14="http://schemas.microsoft.com/office/powerpoint/2010/main" val="852427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62560"/>
            <a:ext cx="11805920" cy="6492875"/>
          </a:xfrm>
        </p:spPr>
        <p:txBody>
          <a:bodyPr/>
          <a:lstStyle/>
          <a:p>
            <a:pPr marL="0" indent="0">
              <a:buNone/>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 hypercube which is nothing but an n-dimensional cube.</a:t>
            </a:r>
          </a:p>
          <a:p>
            <a:pPr marL="0" indent="0">
              <a:buNone/>
            </a:pPr>
            <a:r>
              <a:rPr lang="pt-BR" dirty="0">
                <a:latin typeface="Times New Roman" panose="02020603050405020304" pitchFamily="18" charset="0"/>
                <a:cs typeface="Times New Roman" panose="02020603050405020304" pitchFamily="18" charset="0"/>
              </a:rPr>
              <a:t>4D hypercube is viewed </a:t>
            </a:r>
            <a:r>
              <a:rPr lang="en-US" dirty="0">
                <a:latin typeface="Times New Roman" panose="02020603050405020304" pitchFamily="18" charset="0"/>
                <a:cs typeface="Times New Roman" panose="02020603050405020304" pitchFamily="18" charset="0"/>
              </a:rPr>
              <a:t>as 2 ordinary cubes, each with 8 vertices and 12 edges.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40D536-BD9A-4CAF-96D9-B3D356D41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25" y="1791877"/>
            <a:ext cx="9310350" cy="3600000"/>
          </a:xfrm>
          <a:prstGeom prst="rect">
            <a:avLst/>
          </a:prstGeom>
        </p:spPr>
      </p:pic>
      <p:sp>
        <p:nvSpPr>
          <p:cNvPr id="8" name="Rectangle 7">
            <a:extLst>
              <a:ext uri="{FF2B5EF4-FFF2-40B4-BE49-F238E27FC236}">
                <a16:creationId xmlns:a16="http://schemas.microsoft.com/office/drawing/2014/main" id="{A8B3FD2C-0150-4857-9270-1B12326BEE30}"/>
              </a:ext>
            </a:extLst>
          </p:cNvPr>
          <p:cNvSpPr/>
          <p:nvPr/>
        </p:nvSpPr>
        <p:spPr>
          <a:xfrm>
            <a:off x="487680" y="5801975"/>
            <a:ext cx="1100328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Figure 2.18: </a:t>
            </a:r>
            <a:r>
              <a:rPr lang="en-US" sz="2400" dirty="0">
                <a:latin typeface="Times New Roman" panose="02020603050405020304" pitchFamily="18" charset="0"/>
                <a:cs typeface="Times New Roman" panose="02020603050405020304" pitchFamily="18" charset="0"/>
              </a:rPr>
              <a:t>A simple peer-to-peer system organized as a four-dimensional </a:t>
            </a:r>
            <a:r>
              <a:rPr lang="en-IN" sz="2400" dirty="0">
                <a:latin typeface="Times New Roman" panose="02020603050405020304" pitchFamily="18" charset="0"/>
                <a:cs typeface="Times New Roman" panose="02020603050405020304" pitchFamily="18" charset="0"/>
              </a:rPr>
              <a:t>hypercube.</a:t>
            </a:r>
          </a:p>
        </p:txBody>
      </p:sp>
      <p:sp>
        <p:nvSpPr>
          <p:cNvPr id="2" name="Slide Number Placeholder 1">
            <a:extLst>
              <a:ext uri="{FF2B5EF4-FFF2-40B4-BE49-F238E27FC236}">
                <a16:creationId xmlns:a16="http://schemas.microsoft.com/office/drawing/2014/main" id="{5A8E18CA-7744-4BD7-9DCE-AA290E25E7CF}"/>
              </a:ext>
            </a:extLst>
          </p:cNvPr>
          <p:cNvSpPr>
            <a:spLocks noGrp="1"/>
          </p:cNvSpPr>
          <p:nvPr>
            <p:ph type="sldNum" sz="quarter" idx="12"/>
          </p:nvPr>
        </p:nvSpPr>
        <p:spPr/>
        <p:txBody>
          <a:bodyPr/>
          <a:lstStyle/>
          <a:p>
            <a:fld id="{9780A1CE-6C3C-4CE8-9D96-B7A0620EDD62}" type="slidenum">
              <a:rPr lang="en-IN" smtClean="0"/>
              <a:t>45</a:t>
            </a:fld>
            <a:endParaRPr lang="en-IN"/>
          </a:p>
        </p:txBody>
      </p:sp>
    </p:spTree>
    <p:extLst>
      <p:ext uri="{BB962C8B-B14F-4D97-AF65-F5344CB8AC3E}">
        <p14:creationId xmlns:p14="http://schemas.microsoft.com/office/powerpoint/2010/main" val="411603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193040"/>
            <a:ext cx="11805920" cy="6462395"/>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For this (admittedly naive) system, each data item is associated with one of the 16 nodes. This can be achieved by hashing the value of a data item to a </a:t>
            </a:r>
          </a:p>
          <a:p>
            <a:pPr marL="0" indent="0">
              <a:lnSpc>
                <a:spcPct val="150000"/>
              </a:lnSpc>
              <a:buNone/>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Now suppose that the </a:t>
            </a:r>
            <a:r>
              <a:rPr lang="en-US" dirty="0">
                <a:solidFill>
                  <a:srgbClr val="0000FF"/>
                </a:solidFill>
                <a:latin typeface="Times New Roman" panose="02020603050405020304" pitchFamily="18" charset="0"/>
                <a:cs typeface="Times New Roman" panose="02020603050405020304" pitchFamily="18" charset="0"/>
              </a:rPr>
              <a:t>node with identifier 0111 </a:t>
            </a:r>
            <a:r>
              <a:rPr lang="en-US" dirty="0">
                <a:latin typeface="Times New Roman" panose="02020603050405020304" pitchFamily="18" charset="0"/>
                <a:cs typeface="Times New Roman" panose="02020603050405020304" pitchFamily="18" charset="0"/>
              </a:rPr>
              <a:t>is requested to look up the </a:t>
            </a:r>
            <a:r>
              <a:rPr lang="en-US" dirty="0">
                <a:solidFill>
                  <a:srgbClr val="0000FF"/>
                </a:solidFill>
                <a:latin typeface="Times New Roman" panose="02020603050405020304" pitchFamily="18" charset="0"/>
                <a:cs typeface="Times New Roman" panose="02020603050405020304" pitchFamily="18" charset="0"/>
              </a:rPr>
              <a:t>data having key 14</a:t>
            </a:r>
            <a:r>
              <a:rPr lang="en-US" dirty="0">
                <a:latin typeface="Times New Roman" panose="02020603050405020304" pitchFamily="18" charset="0"/>
                <a:cs typeface="Times New Roman" panose="02020603050405020304" pitchFamily="18" charset="0"/>
              </a:rPr>
              <a:t>, corresponding to the </a:t>
            </a:r>
            <a:r>
              <a:rPr lang="en-US" dirty="0">
                <a:solidFill>
                  <a:srgbClr val="0000FF"/>
                </a:solidFill>
                <a:latin typeface="Times New Roman" panose="02020603050405020304" pitchFamily="18" charset="0"/>
                <a:cs typeface="Times New Roman" panose="02020603050405020304" pitchFamily="18" charset="0"/>
              </a:rPr>
              <a:t>binary value 1110</a:t>
            </a:r>
            <a:r>
              <a:rPr lang="en-US" dirty="0">
                <a:latin typeface="Times New Roman" panose="02020603050405020304" pitchFamily="18" charset="0"/>
                <a:cs typeface="Times New Roman" panose="02020603050405020304" pitchFamily="18" charset="0"/>
              </a:rPr>
              <a:t>. We assume that the node with identifier 1110 is responsible for storing all data items that have key 14. </a:t>
            </a:r>
          </a:p>
          <a:p>
            <a:pPr algn="just">
              <a:lnSpc>
                <a:spcPct val="150000"/>
              </a:lnSpc>
            </a:pPr>
            <a:r>
              <a:rPr lang="en-US" dirty="0">
                <a:latin typeface="Times New Roman" panose="02020603050405020304" pitchFamily="18" charset="0"/>
                <a:cs typeface="Times New Roman" panose="02020603050405020304" pitchFamily="18" charset="0"/>
              </a:rPr>
              <a:t>What node </a:t>
            </a:r>
            <a:r>
              <a:rPr lang="en-US" dirty="0">
                <a:solidFill>
                  <a:srgbClr val="0000FF"/>
                </a:solidFill>
                <a:latin typeface="Times New Roman" panose="02020603050405020304" pitchFamily="18" charset="0"/>
                <a:cs typeface="Times New Roman" panose="02020603050405020304" pitchFamily="18" charset="0"/>
              </a:rPr>
              <a:t>0111 can simply do</a:t>
            </a:r>
            <a:r>
              <a:rPr lang="en-US" dirty="0">
                <a:latin typeface="Times New Roman" panose="02020603050405020304" pitchFamily="18" charset="0"/>
                <a:cs typeface="Times New Roman" panose="02020603050405020304" pitchFamily="18" charset="0"/>
              </a:rPr>
              <a:t>, is forward the request to a </a:t>
            </a:r>
            <a:r>
              <a:rPr lang="en-US" dirty="0">
                <a:solidFill>
                  <a:srgbClr val="0000FF"/>
                </a:solidFill>
                <a:latin typeface="Times New Roman" panose="02020603050405020304" pitchFamily="18" charset="0"/>
                <a:cs typeface="Times New Roman" panose="02020603050405020304" pitchFamily="18" charset="0"/>
              </a:rPr>
              <a:t>neighbor that is closer to node 1110</a:t>
            </a:r>
            <a:r>
              <a:rPr lang="en-US" dirty="0">
                <a:latin typeface="Times New Roman" panose="02020603050405020304" pitchFamily="18" charset="0"/>
                <a:cs typeface="Times New Roman" panose="02020603050405020304" pitchFamily="18" charset="0"/>
              </a:rPr>
              <a:t>. In this case, this is either node </a:t>
            </a:r>
            <a:r>
              <a:rPr lang="en-US" dirty="0">
                <a:solidFill>
                  <a:srgbClr val="0000FF"/>
                </a:solidFill>
                <a:latin typeface="Times New Roman" panose="02020603050405020304" pitchFamily="18" charset="0"/>
                <a:cs typeface="Times New Roman" panose="02020603050405020304" pitchFamily="18" charset="0"/>
              </a:rPr>
              <a:t>0110 or node 1111</a:t>
            </a:r>
            <a:r>
              <a:rPr lang="en-US" dirty="0">
                <a:latin typeface="Times New Roman" panose="02020603050405020304" pitchFamily="18" charset="0"/>
                <a:cs typeface="Times New Roman" panose="02020603050405020304" pitchFamily="18" charset="0"/>
              </a:rPr>
              <a:t>. If it picks node 0110, that node will then forward the request directly to node 1110 from where the data can be retrieved.</a:t>
            </a:r>
          </a:p>
        </p:txBody>
      </p:sp>
      <p:pic>
        <p:nvPicPr>
          <p:cNvPr id="6" name="Picture 5">
            <a:extLst>
              <a:ext uri="{FF2B5EF4-FFF2-40B4-BE49-F238E27FC236}">
                <a16:creationId xmlns:a16="http://schemas.microsoft.com/office/drawing/2014/main" id="{72AFB73C-7BEF-48CF-96FC-4FC83A2F105E}"/>
              </a:ext>
            </a:extLst>
          </p:cNvPr>
          <p:cNvPicPr>
            <a:picLocks noChangeAspect="1"/>
          </p:cNvPicPr>
          <p:nvPr/>
        </p:nvPicPr>
        <p:blipFill>
          <a:blip r:embed="rId2"/>
          <a:stretch>
            <a:fillRect/>
          </a:stretch>
        </p:blipFill>
        <p:spPr>
          <a:xfrm>
            <a:off x="3378263" y="1516668"/>
            <a:ext cx="4259158" cy="540000"/>
          </a:xfrm>
          <a:prstGeom prst="rect">
            <a:avLst/>
          </a:prstGeom>
        </p:spPr>
      </p:pic>
      <p:sp>
        <p:nvSpPr>
          <p:cNvPr id="2" name="Slide Number Placeholder 1">
            <a:extLst>
              <a:ext uri="{FF2B5EF4-FFF2-40B4-BE49-F238E27FC236}">
                <a16:creationId xmlns:a16="http://schemas.microsoft.com/office/drawing/2014/main" id="{FE03F41B-0E20-406F-A64D-37925B1BA19A}"/>
              </a:ext>
            </a:extLst>
          </p:cNvPr>
          <p:cNvSpPr>
            <a:spLocks noGrp="1"/>
          </p:cNvSpPr>
          <p:nvPr>
            <p:ph type="sldNum" sz="quarter" idx="12"/>
          </p:nvPr>
        </p:nvSpPr>
        <p:spPr/>
        <p:txBody>
          <a:bodyPr/>
          <a:lstStyle/>
          <a:p>
            <a:fld id="{9780A1CE-6C3C-4CE8-9D96-B7A0620EDD62}" type="slidenum">
              <a:rPr lang="en-IN" smtClean="0"/>
              <a:t>46</a:t>
            </a:fld>
            <a:endParaRPr lang="en-IN"/>
          </a:p>
        </p:txBody>
      </p:sp>
    </p:spTree>
    <p:extLst>
      <p:ext uri="{BB962C8B-B14F-4D97-AF65-F5344CB8AC3E}">
        <p14:creationId xmlns:p14="http://schemas.microsoft.com/office/powerpoint/2010/main" val="2059478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Unstructured peer-to-peer systems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lstStyle/>
          <a:p>
            <a:pPr>
              <a:lnSpc>
                <a:spcPct val="150000"/>
              </a:lnSpc>
            </a:pPr>
            <a:r>
              <a:rPr lang="en-US" b="1" dirty="0">
                <a:latin typeface="Times New Roman" panose="02020603050405020304" pitchFamily="18" charset="0"/>
                <a:cs typeface="Times New Roman" panose="02020603050405020304" pitchFamily="18" charset="0"/>
              </a:rPr>
              <a:t>Each node maintains an ad-hoc list of neighbors. </a:t>
            </a:r>
            <a:r>
              <a:rPr lang="en-IN" dirty="0">
                <a:latin typeface="Times New Roman" panose="02020603050405020304" pitchFamily="18" charset="0"/>
                <a:cs typeface="Times New Roman" panose="02020603050405020304" pitchFamily="18" charset="0"/>
              </a:rPr>
              <a:t>The resulting overlay resembles </a:t>
            </a:r>
            <a:r>
              <a:rPr lang="en-US" dirty="0">
                <a:latin typeface="Times New Roman" panose="02020603050405020304" pitchFamily="18" charset="0"/>
                <a:cs typeface="Times New Roman" panose="02020603050405020304" pitchFamily="18" charset="0"/>
              </a:rPr>
              <a:t>what is known as a </a:t>
            </a:r>
            <a:r>
              <a:rPr lang="en-US" b="1" dirty="0">
                <a:latin typeface="Times New Roman" panose="02020603050405020304" pitchFamily="18" charset="0"/>
                <a:cs typeface="Times New Roman" panose="02020603050405020304" pitchFamily="18" charset="0"/>
              </a:rPr>
              <a:t>random graph</a:t>
            </a:r>
            <a:r>
              <a:rPr lang="en-US" dirty="0">
                <a:latin typeface="Times New Roman" panose="02020603050405020304" pitchFamily="18" charset="0"/>
                <a:cs typeface="Times New Roman" panose="02020603050405020304" pitchFamily="18" charset="0"/>
              </a:rPr>
              <a:t>: a graph in which an edge </a:t>
            </a:r>
            <a:r>
              <a:rPr lang="en-US" b="1" dirty="0">
                <a:solidFill>
                  <a:srgbClr val="0000FF"/>
                </a:solidFill>
                <a:latin typeface="Times New Roman" panose="02020603050405020304" pitchFamily="18" charset="0"/>
                <a:cs typeface="Times New Roman" panose="02020603050405020304" pitchFamily="18" charset="0"/>
              </a:rPr>
              <a:t>&lt;u, v&gt;</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two nodes </a:t>
            </a:r>
            <a:r>
              <a:rPr lang="en-US" b="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and </a:t>
            </a:r>
            <a:r>
              <a:rPr lang="en-US" b="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exists only with a certain probability </a:t>
            </a:r>
            <a:r>
              <a:rPr lang="en-US" b="1" dirty="0">
                <a:solidFill>
                  <a:srgbClr val="0000FF"/>
                </a:solidFill>
                <a:latin typeface="Times New Roman" panose="02020603050405020304" pitchFamily="18" charset="0"/>
                <a:cs typeface="Times New Roman" panose="02020603050405020304" pitchFamily="18" charset="0"/>
              </a:rPr>
              <a:t>P[&lt;u, v&gt;].</a:t>
            </a:r>
          </a:p>
          <a:p>
            <a:pPr>
              <a:lnSpc>
                <a:spcPct val="150000"/>
              </a:lnSpc>
            </a:pPr>
            <a:r>
              <a:rPr lang="en-US" dirty="0">
                <a:latin typeface="Times New Roman" panose="02020603050405020304" pitchFamily="18" charset="0"/>
                <a:cs typeface="Times New Roman" panose="02020603050405020304" pitchFamily="18" charset="0"/>
              </a:rPr>
              <a:t>When a </a:t>
            </a:r>
            <a:r>
              <a:rPr lang="en-US" dirty="0">
                <a:solidFill>
                  <a:srgbClr val="0000FF"/>
                </a:solidFill>
                <a:latin typeface="Times New Roman" panose="02020603050405020304" pitchFamily="18" charset="0"/>
                <a:cs typeface="Times New Roman" panose="02020603050405020304" pitchFamily="18" charset="0"/>
              </a:rPr>
              <a:t>node joins </a:t>
            </a:r>
            <a:r>
              <a:rPr lang="en-US" dirty="0">
                <a:latin typeface="Times New Roman" panose="02020603050405020304" pitchFamily="18" charset="0"/>
                <a:cs typeface="Times New Roman" panose="02020603050405020304" pitchFamily="18" charset="0"/>
              </a:rPr>
              <a:t>it often </a:t>
            </a:r>
            <a:r>
              <a:rPr lang="en-US" dirty="0">
                <a:solidFill>
                  <a:srgbClr val="0000FF"/>
                </a:solidFill>
                <a:latin typeface="Times New Roman" panose="02020603050405020304" pitchFamily="18" charset="0"/>
                <a:cs typeface="Times New Roman" panose="02020603050405020304" pitchFamily="18" charset="0"/>
              </a:rPr>
              <a:t>contacts a well-known node </a:t>
            </a:r>
            <a:r>
              <a:rPr lang="en-US" dirty="0">
                <a:latin typeface="Times New Roman" panose="02020603050405020304" pitchFamily="18" charset="0"/>
                <a:cs typeface="Times New Roman" panose="02020603050405020304" pitchFamily="18" charset="0"/>
              </a:rPr>
              <a:t>to obtain a starting list of other peers in the system.</a:t>
            </a:r>
          </a:p>
          <a:p>
            <a:pPr>
              <a:lnSpc>
                <a:spcPct val="150000"/>
              </a:lnSpc>
            </a:pPr>
            <a:r>
              <a:rPr lang="en-US" dirty="0">
                <a:latin typeface="Times New Roman" panose="02020603050405020304" pitchFamily="18" charset="0"/>
                <a:cs typeface="Times New Roman" panose="02020603050405020304" pitchFamily="18" charset="0"/>
              </a:rPr>
              <a:t>Looking up data cannot follow a predetermined route when lists of neighbors are constructed in an ad hoc fashion and we need to </a:t>
            </a:r>
            <a:r>
              <a:rPr lang="en-US" dirty="0">
                <a:solidFill>
                  <a:srgbClr val="0000FF"/>
                </a:solidFill>
                <a:latin typeface="Times New Roman" panose="02020603050405020304" pitchFamily="18" charset="0"/>
                <a:cs typeface="Times New Roman" panose="02020603050405020304" pitchFamily="18" charset="0"/>
              </a:rPr>
              <a:t>search for data</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Two usual ways to search for data: </a:t>
            </a:r>
            <a:r>
              <a:rPr lang="en-US" b="1" dirty="0">
                <a:solidFill>
                  <a:srgbClr val="C00000"/>
                </a:solidFill>
                <a:latin typeface="Times New Roman" panose="02020603050405020304" pitchFamily="18" charset="0"/>
                <a:cs typeface="Times New Roman" panose="02020603050405020304" pitchFamily="18" charset="0"/>
              </a:rPr>
              <a:t>Flooding and Random Walk.</a:t>
            </a:r>
            <a:endParaRPr lang="en-US" b="1" dirty="0">
              <a:solidFill>
                <a:srgbClr val="C00000"/>
              </a:solidFill>
            </a:endParaRPr>
          </a:p>
        </p:txBody>
      </p:sp>
      <p:sp>
        <p:nvSpPr>
          <p:cNvPr id="4" name="Slide Number Placeholder 3">
            <a:extLst>
              <a:ext uri="{FF2B5EF4-FFF2-40B4-BE49-F238E27FC236}">
                <a16:creationId xmlns:a16="http://schemas.microsoft.com/office/drawing/2014/main" id="{48F266A5-88B2-47DD-8786-02CCA33C03A5}"/>
              </a:ext>
            </a:extLst>
          </p:cNvPr>
          <p:cNvSpPr>
            <a:spLocks noGrp="1"/>
          </p:cNvSpPr>
          <p:nvPr>
            <p:ph type="sldNum" sz="quarter" idx="12"/>
          </p:nvPr>
        </p:nvSpPr>
        <p:spPr/>
        <p:txBody>
          <a:bodyPr/>
          <a:lstStyle/>
          <a:p>
            <a:fld id="{9780A1CE-6C3C-4CE8-9D96-B7A0620EDD62}" type="slidenum">
              <a:rPr lang="en-IN" smtClean="0"/>
              <a:t>47</a:t>
            </a:fld>
            <a:endParaRPr lang="en-IN"/>
          </a:p>
        </p:txBody>
      </p:sp>
    </p:spTree>
    <p:extLst>
      <p:ext uri="{BB962C8B-B14F-4D97-AF65-F5344CB8AC3E}">
        <p14:creationId xmlns:p14="http://schemas.microsoft.com/office/powerpoint/2010/main" val="1378147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03200"/>
            <a:ext cx="11805920" cy="6452235"/>
          </a:xfrm>
        </p:spPr>
        <p:txBody>
          <a:bodyPr/>
          <a:lstStyle/>
          <a:p>
            <a:pPr>
              <a:lnSpc>
                <a:spcPct val="150000"/>
              </a:lnSpc>
            </a:pPr>
            <a:r>
              <a:rPr lang="en-US" b="1" dirty="0">
                <a:latin typeface="Times New Roman" panose="02020603050405020304" pitchFamily="18" charset="0"/>
                <a:cs typeface="Times New Roman" panose="02020603050405020304" pitchFamily="18" charset="0"/>
              </a:rPr>
              <a:t>Flooding: </a:t>
            </a:r>
            <a:r>
              <a:rPr lang="en-US" dirty="0">
                <a:latin typeface="Times New Roman" panose="02020603050405020304" pitchFamily="18" charset="0"/>
                <a:cs typeface="Times New Roman" panose="02020603050405020304" pitchFamily="18" charset="0"/>
              </a:rPr>
              <a:t>In the case of flooding, an issuing node </a:t>
            </a:r>
            <a:r>
              <a:rPr lang="en-US" dirty="0">
                <a:solidFill>
                  <a:srgbClr val="0000FF"/>
                </a:solidFill>
                <a:latin typeface="Times New Roman" panose="02020603050405020304" pitchFamily="18" charset="0"/>
                <a:cs typeface="Times New Roman" panose="02020603050405020304" pitchFamily="18" charset="0"/>
              </a:rPr>
              <a:t>‘</a:t>
            </a:r>
            <a:r>
              <a:rPr lang="en-US" b="1" i="1" dirty="0">
                <a:solidFill>
                  <a:srgbClr val="0000FF"/>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simply passes a request for a data item to all its </a:t>
            </a:r>
            <a:r>
              <a:rPr lang="en-US">
                <a:latin typeface="Times New Roman" panose="02020603050405020304" pitchFamily="18" charset="0"/>
                <a:cs typeface="Times New Roman" panose="02020603050405020304" pitchFamily="18" charset="0"/>
              </a:rPr>
              <a:t>neighbors.</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Time-to-Live (TTL)</a:t>
            </a:r>
            <a:r>
              <a:rPr lang="en-US" dirty="0">
                <a:latin typeface="Times New Roman" panose="02020603050405020304" pitchFamily="18" charset="0"/>
                <a:cs typeface="Times New Roman" panose="02020603050405020304" pitchFamily="18" charset="0"/>
              </a:rPr>
              <a:t> is used to reduce the expense.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Random walks: </a:t>
            </a:r>
            <a:r>
              <a:rPr lang="en-US" dirty="0">
                <a:latin typeface="Times New Roman" panose="02020603050405020304" pitchFamily="18" charset="0"/>
                <a:cs typeface="Times New Roman" panose="02020603050405020304" pitchFamily="18" charset="0"/>
              </a:rPr>
              <a:t>At the other end of the search spectrum, an issuing node </a:t>
            </a:r>
            <a:r>
              <a:rPr lang="en-US" b="1" i="1" dirty="0">
                <a:solidFill>
                  <a:srgbClr val="0000FF"/>
                </a:solidFill>
                <a:latin typeface="Times New Roman" panose="02020603050405020304" pitchFamily="18" charset="0"/>
                <a:cs typeface="Times New Roman" panose="02020603050405020304" pitchFamily="18" charset="0"/>
              </a:rPr>
              <a:t>u</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simply try to find a data item by asking a randomly chosen neighbor, say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If </a:t>
            </a:r>
            <a:r>
              <a:rPr lang="en-US" b="1" i="1" dirty="0">
                <a:solidFill>
                  <a:srgbClr val="0000FF"/>
                </a:solidFill>
                <a:latin typeface="Times New Roman" panose="02020603050405020304" pitchFamily="18" charset="0"/>
                <a:cs typeface="Times New Roman" panose="02020603050405020304" pitchFamily="18" charset="0"/>
              </a:rPr>
              <a:t>v</a:t>
            </a:r>
            <a:r>
              <a:rPr lang="en-US" dirty="0">
                <a:latin typeface="Times New Roman" panose="02020603050405020304" pitchFamily="18" charset="0"/>
                <a:cs typeface="Times New Roman" panose="02020603050405020304" pitchFamily="18" charset="0"/>
              </a:rPr>
              <a:t> does not have the data, it forwards the request to one of its randomly chosen neighbors, and so on.</a:t>
            </a:r>
          </a:p>
        </p:txBody>
      </p:sp>
      <p:sp>
        <p:nvSpPr>
          <p:cNvPr id="2" name="Slide Number Placeholder 1">
            <a:extLst>
              <a:ext uri="{FF2B5EF4-FFF2-40B4-BE49-F238E27FC236}">
                <a16:creationId xmlns:a16="http://schemas.microsoft.com/office/drawing/2014/main" id="{116EF2E3-BB42-48DC-8281-2F99B6405772}"/>
              </a:ext>
            </a:extLst>
          </p:cNvPr>
          <p:cNvSpPr>
            <a:spLocks noGrp="1"/>
          </p:cNvSpPr>
          <p:nvPr>
            <p:ph type="sldNum" sz="quarter" idx="12"/>
          </p:nvPr>
        </p:nvSpPr>
        <p:spPr/>
        <p:txBody>
          <a:bodyPr/>
          <a:lstStyle/>
          <a:p>
            <a:fld id="{9780A1CE-6C3C-4CE8-9D96-B7A0620EDD62}" type="slidenum">
              <a:rPr lang="en-IN" smtClean="0"/>
              <a:t>48</a:t>
            </a:fld>
            <a:endParaRPr lang="en-IN"/>
          </a:p>
        </p:txBody>
      </p:sp>
    </p:spTree>
    <p:extLst>
      <p:ext uri="{BB962C8B-B14F-4D97-AF65-F5344CB8AC3E}">
        <p14:creationId xmlns:p14="http://schemas.microsoft.com/office/powerpoint/2010/main" val="1876599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483E-C914-40C9-B046-F3FE1D4C543C}"/>
              </a:ext>
            </a:extLst>
          </p:cNvPr>
          <p:cNvSpPr>
            <a:spLocks noGrp="1"/>
          </p:cNvSpPr>
          <p:nvPr>
            <p:ph type="title"/>
          </p:nvPr>
        </p:nvSpPr>
        <p:spPr>
          <a:xfrm>
            <a:off x="254000" y="202565"/>
            <a:ext cx="11805920" cy="508635"/>
          </a:xfrm>
        </p:spPr>
        <p:txBody>
          <a:bodyPr>
            <a:normAutofit/>
          </a:bodyPr>
          <a:lstStyle/>
          <a:p>
            <a:r>
              <a:rPr lang="en-IN" sz="2800" b="1" dirty="0">
                <a:solidFill>
                  <a:srgbClr val="0000FF"/>
                </a:solidFill>
                <a:latin typeface="Times New Roman" panose="02020603050405020304" pitchFamily="18" charset="0"/>
                <a:cs typeface="Times New Roman" panose="02020603050405020304" pitchFamily="18" charset="0"/>
              </a:rPr>
              <a:t>Hierarchically organized peer-to-peer networks</a:t>
            </a:r>
          </a:p>
        </p:txBody>
      </p:sp>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843280"/>
            <a:ext cx="11805920" cy="581215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These are useful in the situations where </a:t>
            </a:r>
            <a:r>
              <a:rPr lang="en-US" dirty="0">
                <a:solidFill>
                  <a:srgbClr val="FF0000"/>
                </a:solidFill>
                <a:latin typeface="Times New Roman" panose="02020603050405020304" pitchFamily="18" charset="0"/>
                <a:cs typeface="Times New Roman" panose="02020603050405020304" pitchFamily="18" charset="0"/>
              </a:rPr>
              <a:t>peer-to-peer</a:t>
            </a:r>
            <a:r>
              <a:rPr lang="en-US" dirty="0">
                <a:latin typeface="Times New Roman" panose="02020603050405020304" pitchFamily="18" charset="0"/>
                <a:cs typeface="Times New Roman" panose="02020603050405020304" pitchFamily="18" charset="0"/>
              </a:rPr>
              <a:t> nature of the systems is </a:t>
            </a:r>
            <a:r>
              <a:rPr lang="en-US" dirty="0">
                <a:solidFill>
                  <a:srgbClr val="FF0000"/>
                </a:solidFill>
                <a:latin typeface="Times New Roman" panose="02020603050405020304" pitchFamily="18" charset="0"/>
                <a:cs typeface="Times New Roman" panose="02020603050405020304" pitchFamily="18" charset="0"/>
              </a:rPr>
              <a:t>not suitable.</a:t>
            </a:r>
          </a:p>
          <a:p>
            <a:pPr>
              <a:lnSpc>
                <a:spcPct val="150000"/>
              </a:lnSpc>
            </a:pPr>
            <a:r>
              <a:rPr lang="en-US" dirty="0">
                <a:latin typeface="Times New Roman" panose="02020603050405020304" pitchFamily="18" charset="0"/>
                <a:cs typeface="Times New Roman" panose="02020603050405020304" pitchFamily="18" charset="0"/>
              </a:rPr>
              <a:t>For example, in a collaborative </a:t>
            </a:r>
            <a:r>
              <a:rPr lang="en-US" b="1" dirty="0">
                <a:solidFill>
                  <a:srgbClr val="0000FF"/>
                </a:solidFill>
                <a:latin typeface="Times New Roman" panose="02020603050405020304" pitchFamily="18" charset="0"/>
                <a:cs typeface="Times New Roman" panose="02020603050405020304" pitchFamily="18" charset="0"/>
              </a:rPr>
              <a:t>Content Delivery Network (CDN)</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nodes may offer storage for hosting copies of Web documents </a:t>
            </a:r>
            <a:r>
              <a:rPr lang="en-US" dirty="0">
                <a:latin typeface="Times New Roman" panose="02020603050405020304" pitchFamily="18" charset="0"/>
                <a:cs typeface="Times New Roman" panose="02020603050405020304" pitchFamily="18" charset="0"/>
              </a:rPr>
              <a:t>allowing Web clients to access pages nearby, and thus to access them quickly.</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Broker: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Collects data on </a:t>
            </a:r>
            <a:r>
              <a:rPr lang="en-US" dirty="0">
                <a:solidFill>
                  <a:srgbClr val="0000FF"/>
                </a:solidFill>
                <a:latin typeface="Times New Roman" panose="02020603050405020304" pitchFamily="18" charset="0"/>
                <a:cs typeface="Times New Roman" panose="02020603050405020304" pitchFamily="18" charset="0"/>
              </a:rPr>
              <a:t>resource usage and availability </a:t>
            </a:r>
            <a:r>
              <a:rPr lang="en-US" dirty="0">
                <a:latin typeface="Times New Roman" panose="02020603050405020304" pitchFamily="18" charset="0"/>
                <a:cs typeface="Times New Roman" panose="02020603050405020304" pitchFamily="18" charset="0"/>
              </a:rPr>
              <a:t>for a number of nodes that are in each other’s proximity. </a:t>
            </a:r>
          </a:p>
          <a:p>
            <a:pPr>
              <a:lnSpc>
                <a:spcPct val="150000"/>
              </a:lnSpc>
            </a:pPr>
            <a:r>
              <a:rPr lang="en-US" dirty="0">
                <a:latin typeface="Times New Roman" panose="02020603050405020304" pitchFamily="18" charset="0"/>
                <a:cs typeface="Times New Roman" panose="02020603050405020304" pitchFamily="18" charset="0"/>
              </a:rPr>
              <a:t>This will help to quickly select a node with sufficient resources.</a:t>
            </a:r>
          </a:p>
        </p:txBody>
      </p:sp>
      <p:sp>
        <p:nvSpPr>
          <p:cNvPr id="4" name="Slide Number Placeholder 3">
            <a:extLst>
              <a:ext uri="{FF2B5EF4-FFF2-40B4-BE49-F238E27FC236}">
                <a16:creationId xmlns:a16="http://schemas.microsoft.com/office/drawing/2014/main" id="{5F035BA8-447B-492B-B279-A5F5E23AF72A}"/>
              </a:ext>
            </a:extLst>
          </p:cNvPr>
          <p:cNvSpPr>
            <a:spLocks noGrp="1"/>
          </p:cNvSpPr>
          <p:nvPr>
            <p:ph type="sldNum" sz="quarter" idx="12"/>
          </p:nvPr>
        </p:nvSpPr>
        <p:spPr/>
        <p:txBody>
          <a:bodyPr/>
          <a:lstStyle/>
          <a:p>
            <a:fld id="{9780A1CE-6C3C-4CE8-9D96-B7A0620EDD62}" type="slidenum">
              <a:rPr lang="en-IN" smtClean="0"/>
              <a:t>49</a:t>
            </a:fld>
            <a:endParaRPr lang="en-IN"/>
          </a:p>
        </p:txBody>
      </p:sp>
    </p:spTree>
    <p:extLst>
      <p:ext uri="{BB962C8B-B14F-4D97-AF65-F5344CB8AC3E}">
        <p14:creationId xmlns:p14="http://schemas.microsoft.com/office/powerpoint/2010/main" val="196475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9C8A02-A152-4D98-B719-97BE1181AE30}"/>
              </a:ext>
            </a:extLst>
          </p:cNvPr>
          <p:cNvSpPr/>
          <p:nvPr/>
        </p:nvSpPr>
        <p:spPr>
          <a:xfrm>
            <a:off x="274320" y="5934670"/>
            <a:ext cx="11724640" cy="830997"/>
          </a:xfrm>
          <a:prstGeom prst="rect">
            <a:avLst/>
          </a:prstGeom>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                Figure 2.1:   (a) Pure layered organization.          (b) Mixed layered organization.</a:t>
            </a:r>
          </a:p>
          <a:p>
            <a:r>
              <a:rPr lang="en-US" sz="2400" dirty="0">
                <a:solidFill>
                  <a:srgbClr val="00B0F0"/>
                </a:solidFill>
                <a:latin typeface="Times New Roman" panose="02020603050405020304" pitchFamily="18" charset="0"/>
                <a:cs typeface="Times New Roman" panose="02020603050405020304" pitchFamily="18" charset="0"/>
              </a:rPr>
              <a:t>                                              (c) Layered organization with upcalls</a:t>
            </a: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E84D0E-3CD6-4299-9055-C45660907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38" y="304800"/>
            <a:ext cx="2624350" cy="5040000"/>
          </a:xfrm>
          <a:prstGeom prst="rect">
            <a:avLst/>
          </a:prstGeom>
        </p:spPr>
      </p:pic>
      <p:pic>
        <p:nvPicPr>
          <p:cNvPr id="5" name="Picture 4">
            <a:extLst>
              <a:ext uri="{FF2B5EF4-FFF2-40B4-BE49-F238E27FC236}">
                <a16:creationId xmlns:a16="http://schemas.microsoft.com/office/drawing/2014/main" id="{CBCB9381-7B11-4ED4-B0AF-AF594786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458" y="294640"/>
            <a:ext cx="2624350" cy="5040000"/>
          </a:xfrm>
          <a:prstGeom prst="rect">
            <a:avLst/>
          </a:prstGeom>
        </p:spPr>
      </p:pic>
      <p:pic>
        <p:nvPicPr>
          <p:cNvPr id="9" name="Picture 8">
            <a:extLst>
              <a:ext uri="{FF2B5EF4-FFF2-40B4-BE49-F238E27FC236}">
                <a16:creationId xmlns:a16="http://schemas.microsoft.com/office/drawing/2014/main" id="{F2EB4789-2C2C-422B-96AB-BD2F67DCC2DE}"/>
              </a:ext>
            </a:extLst>
          </p:cNvPr>
          <p:cNvPicPr>
            <a:picLocks noChangeAspect="1"/>
          </p:cNvPicPr>
          <p:nvPr/>
        </p:nvPicPr>
        <p:blipFill rotWithShape="1">
          <a:blip r:embed="rId4">
            <a:extLst>
              <a:ext uri="{28A0092B-C50C-407E-A947-70E740481C1C}">
                <a14:useLocalDpi xmlns:a14="http://schemas.microsoft.com/office/drawing/2010/main" val="0"/>
              </a:ext>
            </a:extLst>
          </a:blip>
          <a:srcRect t="19555" b="10696"/>
          <a:stretch/>
        </p:blipFill>
        <p:spPr>
          <a:xfrm>
            <a:off x="8125861" y="1879600"/>
            <a:ext cx="3034600" cy="3515360"/>
          </a:xfrm>
          <a:prstGeom prst="rect">
            <a:avLst/>
          </a:prstGeom>
        </p:spPr>
      </p:pic>
      <p:sp>
        <p:nvSpPr>
          <p:cNvPr id="10" name="Rectangle 9">
            <a:extLst>
              <a:ext uri="{FF2B5EF4-FFF2-40B4-BE49-F238E27FC236}">
                <a16:creationId xmlns:a16="http://schemas.microsoft.com/office/drawing/2014/main" id="{1B9DC43F-F81F-4CAD-98BF-6606D51645F2}"/>
              </a:ext>
            </a:extLst>
          </p:cNvPr>
          <p:cNvSpPr/>
          <p:nvPr/>
        </p:nvSpPr>
        <p:spPr>
          <a:xfrm>
            <a:off x="447971" y="5295770"/>
            <a:ext cx="1172464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                                      (b)                                                      (c) </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FC24B78-D812-42A2-A09C-84492F6E2154}"/>
              </a:ext>
            </a:extLst>
          </p:cNvPr>
          <p:cNvSpPr/>
          <p:nvPr/>
        </p:nvSpPr>
        <p:spPr>
          <a:xfrm>
            <a:off x="6425681" y="2352974"/>
            <a:ext cx="33718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endParaRPr lang="en-IN" sz="2400" dirty="0">
              <a:solidFill>
                <a:schemeClr val="tx1"/>
              </a:solidFill>
            </a:endParaRPr>
          </a:p>
        </p:txBody>
      </p:sp>
      <p:sp>
        <p:nvSpPr>
          <p:cNvPr id="12" name="Rectangle 11">
            <a:extLst>
              <a:ext uri="{FF2B5EF4-FFF2-40B4-BE49-F238E27FC236}">
                <a16:creationId xmlns:a16="http://schemas.microsoft.com/office/drawing/2014/main" id="{2F8DD0F9-9E4C-4465-8380-B4A98FC245E5}"/>
              </a:ext>
            </a:extLst>
          </p:cNvPr>
          <p:cNvSpPr/>
          <p:nvPr/>
        </p:nvSpPr>
        <p:spPr>
          <a:xfrm>
            <a:off x="6424792" y="325721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err="1">
                <a:solidFill>
                  <a:schemeClr val="tx1"/>
                </a:solidFill>
              </a:rPr>
              <a:t>L</a:t>
            </a:r>
            <a:r>
              <a:rPr lang="en-IN" sz="1400" dirty="0" err="1">
                <a:solidFill>
                  <a:schemeClr val="tx1"/>
                </a:solidFill>
              </a:rPr>
              <a:t>math</a:t>
            </a:r>
            <a:endParaRPr lang="en-IN" dirty="0">
              <a:solidFill>
                <a:schemeClr val="tx1"/>
              </a:solidFill>
            </a:endParaRPr>
          </a:p>
        </p:txBody>
      </p:sp>
      <p:sp>
        <p:nvSpPr>
          <p:cNvPr id="13" name="Rectangle 12">
            <a:extLst>
              <a:ext uri="{FF2B5EF4-FFF2-40B4-BE49-F238E27FC236}">
                <a16:creationId xmlns:a16="http://schemas.microsoft.com/office/drawing/2014/main" id="{340AB26A-E330-40F8-8E9F-2FAA6E980AF8}"/>
              </a:ext>
            </a:extLst>
          </p:cNvPr>
          <p:cNvSpPr/>
          <p:nvPr/>
        </p:nvSpPr>
        <p:spPr>
          <a:xfrm>
            <a:off x="6434952" y="4252894"/>
            <a:ext cx="782278" cy="4616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a:solidFill>
                  <a:schemeClr val="tx1"/>
                </a:solidFill>
              </a:rPr>
              <a:t> L</a:t>
            </a:r>
            <a:r>
              <a:rPr lang="en-IN" sz="1400" dirty="0">
                <a:solidFill>
                  <a:schemeClr val="tx1"/>
                </a:solidFill>
              </a:rPr>
              <a:t>OS</a:t>
            </a:r>
            <a:endParaRPr lang="en-IN" dirty="0">
              <a:solidFill>
                <a:schemeClr val="tx1"/>
              </a:solidFill>
            </a:endParaRPr>
          </a:p>
        </p:txBody>
      </p:sp>
      <p:sp>
        <p:nvSpPr>
          <p:cNvPr id="15" name="Rectangle 14">
            <a:extLst>
              <a:ext uri="{FF2B5EF4-FFF2-40B4-BE49-F238E27FC236}">
                <a16:creationId xmlns:a16="http://schemas.microsoft.com/office/drawing/2014/main" id="{E792A637-8D49-4B36-8889-EDF7A3CF9276}"/>
              </a:ext>
            </a:extLst>
          </p:cNvPr>
          <p:cNvSpPr/>
          <p:nvPr/>
        </p:nvSpPr>
        <p:spPr>
          <a:xfrm>
            <a:off x="7298509" y="233679"/>
            <a:ext cx="362131"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a:t>
            </a:r>
            <a:endParaRPr lang="en-IN" sz="2800" dirty="0">
              <a:solidFill>
                <a:schemeClr val="tx1"/>
              </a:solidFill>
            </a:endParaRPr>
          </a:p>
        </p:txBody>
      </p:sp>
      <p:sp>
        <p:nvSpPr>
          <p:cNvPr id="16" name="Rectangle 15">
            <a:extLst>
              <a:ext uri="{FF2B5EF4-FFF2-40B4-BE49-F238E27FC236}">
                <a16:creationId xmlns:a16="http://schemas.microsoft.com/office/drawing/2014/main" id="{E0D44995-9788-4EC9-AE7C-7F7B0A2DA63C}"/>
              </a:ext>
            </a:extLst>
          </p:cNvPr>
          <p:cNvSpPr/>
          <p:nvPr/>
        </p:nvSpPr>
        <p:spPr>
          <a:xfrm>
            <a:off x="6810828" y="93471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err="1">
                <a:solidFill>
                  <a:schemeClr val="tx1"/>
                </a:solidFill>
              </a:rPr>
              <a:t>L</a:t>
            </a:r>
            <a:r>
              <a:rPr lang="en-IN" sz="1600" dirty="0" err="1">
                <a:solidFill>
                  <a:schemeClr val="tx1"/>
                </a:solidFill>
              </a:rPr>
              <a:t>math</a:t>
            </a:r>
            <a:endParaRPr lang="en-IN" sz="2000" dirty="0">
              <a:solidFill>
                <a:schemeClr val="tx1"/>
              </a:solidFill>
            </a:endParaRPr>
          </a:p>
        </p:txBody>
      </p:sp>
      <p:sp>
        <p:nvSpPr>
          <p:cNvPr id="17" name="Rectangle 16">
            <a:extLst>
              <a:ext uri="{FF2B5EF4-FFF2-40B4-BE49-F238E27FC236}">
                <a16:creationId xmlns:a16="http://schemas.microsoft.com/office/drawing/2014/main" id="{B4CE1B75-3623-463E-8FF9-79E77A660BEA}"/>
              </a:ext>
            </a:extLst>
          </p:cNvPr>
          <p:cNvSpPr/>
          <p:nvPr/>
        </p:nvSpPr>
        <p:spPr>
          <a:xfrm>
            <a:off x="6820495" y="1454969"/>
            <a:ext cx="840145" cy="35649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rPr>
              <a:t> L</a:t>
            </a:r>
            <a:r>
              <a:rPr lang="en-IN" sz="1600" dirty="0">
                <a:solidFill>
                  <a:schemeClr val="tx1"/>
                </a:solidFill>
              </a:rPr>
              <a:t>OS</a:t>
            </a:r>
            <a:endParaRPr lang="en-IN" sz="2000" dirty="0">
              <a:solidFill>
                <a:schemeClr val="tx1"/>
              </a:solidFill>
            </a:endParaRPr>
          </a:p>
        </p:txBody>
      </p:sp>
      <p:sp>
        <p:nvSpPr>
          <p:cNvPr id="19" name="Rectangle 18">
            <a:extLst>
              <a:ext uri="{FF2B5EF4-FFF2-40B4-BE49-F238E27FC236}">
                <a16:creationId xmlns:a16="http://schemas.microsoft.com/office/drawing/2014/main" id="{828AA263-B230-4330-8AAF-968CE7DEB506}"/>
              </a:ext>
            </a:extLst>
          </p:cNvPr>
          <p:cNvSpPr/>
          <p:nvPr/>
        </p:nvSpPr>
        <p:spPr>
          <a:xfrm>
            <a:off x="7711440" y="215146"/>
            <a:ext cx="3931920" cy="707886"/>
          </a:xfrm>
          <a:prstGeom prst="rect">
            <a:avLst/>
          </a:prstGeom>
        </p:spPr>
        <p:txBody>
          <a:bodyPr wrap="square">
            <a:spAutoFit/>
          </a:bodyPr>
          <a:lstStyle/>
          <a:p>
            <a:pPr marL="342900" indent="-342900">
              <a:buFont typeface="Wingdings" panose="05000000000000000000" pitchFamily="2" charset="2"/>
              <a:buChar char="è"/>
            </a:pPr>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Application using library Los to    </a:t>
            </a:r>
          </a:p>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interface to an operating system</a:t>
            </a:r>
          </a:p>
        </p:txBody>
      </p:sp>
      <p:sp>
        <p:nvSpPr>
          <p:cNvPr id="20" name="Rectangle 19">
            <a:extLst>
              <a:ext uri="{FF2B5EF4-FFF2-40B4-BE49-F238E27FC236}">
                <a16:creationId xmlns:a16="http://schemas.microsoft.com/office/drawing/2014/main" id="{B17AE013-D486-4EAA-996A-D77768E4F039}"/>
              </a:ext>
            </a:extLst>
          </p:cNvPr>
          <p:cNvSpPr/>
          <p:nvPr/>
        </p:nvSpPr>
        <p:spPr>
          <a:xfrm>
            <a:off x="7701773" y="934719"/>
            <a:ext cx="3931920" cy="400110"/>
          </a:xfrm>
          <a:prstGeom prst="rect">
            <a:avLst/>
          </a:prstGeom>
        </p:spPr>
        <p:txBody>
          <a:bodyPr wrap="square">
            <a:spAutoFit/>
          </a:bodyPr>
          <a:lstStyle/>
          <a:p>
            <a:pPr marL="342900" indent="-342900">
              <a:buFont typeface="Wingdings" panose="05000000000000000000" pitchFamily="2" charset="2"/>
              <a:buChar char="è"/>
            </a:pPr>
            <a:r>
              <a:rPr lang="en-IN"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Specialized mathematical library</a:t>
            </a:r>
          </a:p>
        </p:txBody>
      </p:sp>
      <p:sp>
        <p:nvSpPr>
          <p:cNvPr id="21" name="Rectangle 20">
            <a:extLst>
              <a:ext uri="{FF2B5EF4-FFF2-40B4-BE49-F238E27FC236}">
                <a16:creationId xmlns:a16="http://schemas.microsoft.com/office/drawing/2014/main" id="{0427FC6B-C447-4C91-A629-8D19A63681A6}"/>
              </a:ext>
            </a:extLst>
          </p:cNvPr>
          <p:cNvSpPr/>
          <p:nvPr/>
        </p:nvSpPr>
        <p:spPr>
          <a:xfrm>
            <a:off x="7728001" y="1433160"/>
            <a:ext cx="3931920" cy="400110"/>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Library Los</a:t>
            </a:r>
          </a:p>
        </p:txBody>
      </p:sp>
      <p:sp>
        <p:nvSpPr>
          <p:cNvPr id="2" name="Slide Number Placeholder 1">
            <a:extLst>
              <a:ext uri="{FF2B5EF4-FFF2-40B4-BE49-F238E27FC236}">
                <a16:creationId xmlns:a16="http://schemas.microsoft.com/office/drawing/2014/main" id="{88BAEE7B-5F18-4065-B3B9-C770E20AD42B}"/>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69153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peers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Nodes maintaining an index or acting as a broker. Super peers are often organized in a peer-to-peer network. </a:t>
            </a:r>
            <a:r>
              <a:rPr lang="en-US" b="1" dirty="0">
                <a:latin typeface="Times New Roman" panose="02020603050405020304" pitchFamily="18" charset="0"/>
                <a:cs typeface="Times New Roman" panose="02020603050405020304" pitchFamily="18" charset="0"/>
              </a:rPr>
              <a:t>(Figure 2.20)</a:t>
            </a:r>
          </a:p>
          <a:p>
            <a:pPr>
              <a:lnSpc>
                <a:spcPct val="150000"/>
              </a:lnSpc>
            </a:pPr>
            <a:r>
              <a:rPr lang="en-US" dirty="0">
                <a:latin typeface="Times New Roman" panose="02020603050405020304" pitchFamily="18" charset="0"/>
                <a:cs typeface="Times New Roman" panose="02020603050405020304" pitchFamily="18" charset="0"/>
              </a:rPr>
              <a:t>In this organization, every </a:t>
            </a:r>
            <a:r>
              <a:rPr lang="en-US" dirty="0">
                <a:solidFill>
                  <a:srgbClr val="0000FF"/>
                </a:solidFill>
                <a:latin typeface="Times New Roman" panose="02020603050405020304" pitchFamily="18" charset="0"/>
                <a:cs typeface="Times New Roman" panose="02020603050405020304" pitchFamily="18" charset="0"/>
              </a:rPr>
              <a:t>regular</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now referred to as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is connected as a client to a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communication from and to a weak peer proceeds through that peer’s associated super peer.</a:t>
            </a:r>
          </a:p>
          <a:p>
            <a:pPr>
              <a:lnSpc>
                <a:spcPct val="150000"/>
              </a:lnSpc>
            </a:pPr>
            <a:r>
              <a:rPr lang="en-US" dirty="0">
                <a:latin typeface="Times New Roman" panose="02020603050405020304" pitchFamily="18" charset="0"/>
                <a:cs typeface="Times New Roman" panose="02020603050405020304" pitchFamily="18" charset="0"/>
              </a:rPr>
              <a:t>Whenever a </a:t>
            </a:r>
            <a:r>
              <a:rPr lang="en-US" dirty="0">
                <a:solidFill>
                  <a:srgbClr val="0000FF"/>
                </a:solidFill>
                <a:latin typeface="Times New Roman" panose="02020603050405020304" pitchFamily="18" charset="0"/>
                <a:cs typeface="Times New Roman" panose="02020603050405020304" pitchFamily="18" charset="0"/>
              </a:rPr>
              <a:t>weak</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a:t>
            </a:r>
            <a:r>
              <a:rPr lang="en-US" dirty="0">
                <a:latin typeface="Times New Roman" panose="02020603050405020304" pitchFamily="18" charset="0"/>
                <a:cs typeface="Times New Roman" panose="02020603050405020304" pitchFamily="18" charset="0"/>
              </a:rPr>
              <a:t> joins the network, it attaches to one of the </a:t>
            </a:r>
            <a:r>
              <a:rPr lang="en-US" dirty="0">
                <a:solidFill>
                  <a:srgbClr val="0000FF"/>
                </a:solidFill>
                <a:latin typeface="Times New Roman" panose="02020603050405020304" pitchFamily="18" charset="0"/>
                <a:cs typeface="Times New Roman" panose="02020603050405020304" pitchFamily="18" charset="0"/>
              </a:rPr>
              <a:t>super</a:t>
            </a:r>
            <a:r>
              <a:rPr lang="en-US" b="1"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peers</a:t>
            </a:r>
            <a:r>
              <a:rPr lang="en-US" dirty="0">
                <a:latin typeface="Times New Roman" panose="02020603050405020304" pitchFamily="18" charset="0"/>
                <a:cs typeface="Times New Roman" panose="02020603050405020304" pitchFamily="18" charset="0"/>
              </a:rPr>
              <a:t> and remains attached until it leaves the network.</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There is need that super</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peers</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should be long</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lived and highly available.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Selection of a node as a super peer is a problem.</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1C10B15-743E-41F9-8847-2AD67D5FE5C1}"/>
              </a:ext>
            </a:extLst>
          </p:cNvPr>
          <p:cNvSpPr>
            <a:spLocks noGrp="1"/>
          </p:cNvSpPr>
          <p:nvPr>
            <p:ph type="sldNum" sz="quarter" idx="12"/>
          </p:nvPr>
        </p:nvSpPr>
        <p:spPr/>
        <p:txBody>
          <a:bodyPr/>
          <a:lstStyle/>
          <a:p>
            <a:fld id="{9780A1CE-6C3C-4CE8-9D96-B7A0620EDD62}" type="slidenum">
              <a:rPr lang="en-IN" smtClean="0"/>
              <a:t>50</a:t>
            </a:fld>
            <a:endParaRPr lang="en-IN"/>
          </a:p>
        </p:txBody>
      </p:sp>
    </p:spTree>
    <p:extLst>
      <p:ext uri="{BB962C8B-B14F-4D97-AF65-F5344CB8AC3E}">
        <p14:creationId xmlns:p14="http://schemas.microsoft.com/office/powerpoint/2010/main" val="195333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43E-C823-459A-91B1-B98D51882712}"/>
              </a:ext>
            </a:extLst>
          </p:cNvPr>
          <p:cNvSpPr>
            <a:spLocks noGrp="1"/>
          </p:cNvSpPr>
          <p:nvPr>
            <p:ph idx="1"/>
          </p:nvPr>
        </p:nvSpPr>
        <p:spPr>
          <a:xfrm>
            <a:off x="254000" y="223520"/>
            <a:ext cx="11805920" cy="6431915"/>
          </a:xfrm>
        </p:spPr>
        <p:txBody>
          <a:bodyPr>
            <a:normAutofit/>
          </a:bodyPr>
          <a:lstStyle/>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a:lnSpc>
                <a:spcPct val="150000"/>
              </a:lnSpc>
            </a:pPr>
            <a:endParaRPr lang="en-US" b="1" dirty="0"/>
          </a:p>
          <a:p>
            <a:pPr marL="0" indent="0">
              <a:lnSpc>
                <a:spcPct val="150000"/>
              </a:lnSpc>
              <a:buNone/>
            </a:pPr>
            <a:r>
              <a:rPr lang="en-US" dirty="0">
                <a:solidFill>
                  <a:srgbClr val="0000FF"/>
                </a:solidFill>
                <a:latin typeface="Times New Roman" panose="02020603050405020304" pitchFamily="18" charset="0"/>
                <a:cs typeface="Times New Roman" panose="02020603050405020304" pitchFamily="18" charset="0"/>
              </a:rPr>
              <a:t>Figure 2.20: A hierarchical organization of nodes into a super-peer network.</a:t>
            </a:r>
          </a:p>
          <a:p>
            <a:pPr marL="0" indent="0">
              <a:lnSpc>
                <a:spcPct val="150000"/>
              </a:lnSpc>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skype network</a:t>
            </a:r>
          </a:p>
        </p:txBody>
      </p:sp>
      <p:pic>
        <p:nvPicPr>
          <p:cNvPr id="4" name="Picture 3">
            <a:extLst>
              <a:ext uri="{FF2B5EF4-FFF2-40B4-BE49-F238E27FC236}">
                <a16:creationId xmlns:a16="http://schemas.microsoft.com/office/drawing/2014/main" id="{5F7E4184-589B-4A8A-A2B5-419AFFA66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520" y="191662"/>
            <a:ext cx="9437950" cy="4320000"/>
          </a:xfrm>
          <a:prstGeom prst="rect">
            <a:avLst/>
          </a:prstGeom>
        </p:spPr>
      </p:pic>
      <p:sp>
        <p:nvSpPr>
          <p:cNvPr id="2" name="Slide Number Placeholder 1">
            <a:extLst>
              <a:ext uri="{FF2B5EF4-FFF2-40B4-BE49-F238E27FC236}">
                <a16:creationId xmlns:a16="http://schemas.microsoft.com/office/drawing/2014/main" id="{1889F143-4A39-4802-AFEA-979E14AEC07D}"/>
              </a:ext>
            </a:extLst>
          </p:cNvPr>
          <p:cNvSpPr>
            <a:spLocks noGrp="1"/>
          </p:cNvSpPr>
          <p:nvPr>
            <p:ph type="sldNum" sz="quarter" idx="12"/>
          </p:nvPr>
        </p:nvSpPr>
        <p:spPr/>
        <p:txBody>
          <a:bodyPr/>
          <a:lstStyle/>
          <a:p>
            <a:fld id="{9780A1CE-6C3C-4CE8-9D96-B7A0620EDD62}" type="slidenum">
              <a:rPr lang="en-IN" smtClean="0"/>
              <a:t>51</a:t>
            </a:fld>
            <a:endParaRPr lang="en-IN"/>
          </a:p>
        </p:txBody>
      </p:sp>
    </p:spTree>
    <p:extLst>
      <p:ext uri="{BB962C8B-B14F-4D97-AF65-F5344CB8AC3E}">
        <p14:creationId xmlns:p14="http://schemas.microsoft.com/office/powerpoint/2010/main" val="312085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Hybrid Architectures</a:t>
            </a:r>
          </a:p>
          <a:p>
            <a:pPr algn="l">
              <a:lnSpc>
                <a:spcPct val="150000"/>
              </a:lnSpc>
            </a:pPr>
            <a:r>
              <a:rPr lang="en-IN" sz="2800" dirty="0">
                <a:latin typeface="Times New Roman" panose="02020603050405020304" pitchFamily="18" charset="0"/>
                <a:cs typeface="Times New Roman" panose="02020603050405020304" pitchFamily="18" charset="0"/>
              </a:rPr>
              <a:t>Here </a:t>
            </a:r>
            <a:r>
              <a:rPr lang="en-IN" sz="2800" dirty="0">
                <a:solidFill>
                  <a:srgbClr val="0000FF"/>
                </a:solidFill>
                <a:latin typeface="Times New Roman" panose="02020603050405020304" pitchFamily="18" charset="0"/>
                <a:cs typeface="Times New Roman" panose="02020603050405020304" pitchFamily="18" charset="0"/>
              </a:rPr>
              <a:t>client -server </a:t>
            </a:r>
            <a:r>
              <a:rPr lang="en-IN" sz="2800" dirty="0">
                <a:latin typeface="Times New Roman" panose="02020603050405020304" pitchFamily="18" charset="0"/>
                <a:cs typeface="Times New Roman" panose="02020603050405020304" pitchFamily="18" charset="0"/>
              </a:rPr>
              <a:t>architectures</a:t>
            </a:r>
            <a:r>
              <a:rPr lang="en-IN" sz="2800" dirty="0">
                <a:solidFill>
                  <a:srgbClr val="0000FF"/>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are </a:t>
            </a:r>
            <a:r>
              <a:rPr lang="en-IN" sz="2800" dirty="0">
                <a:solidFill>
                  <a:srgbClr val="0000FF"/>
                </a:solidFill>
                <a:latin typeface="Times New Roman" panose="02020603050405020304" pitchFamily="18" charset="0"/>
                <a:cs typeface="Times New Roman" panose="02020603050405020304" pitchFamily="18" charset="0"/>
              </a:rPr>
              <a:t>combined</a:t>
            </a:r>
            <a:r>
              <a:rPr lang="en-IN" sz="2800" dirty="0">
                <a:latin typeface="Times New Roman" panose="02020603050405020304" pitchFamily="18" charset="0"/>
                <a:cs typeface="Times New Roman" panose="02020603050405020304" pitchFamily="18" charset="0"/>
              </a:rPr>
              <a:t> with </a:t>
            </a:r>
            <a:r>
              <a:rPr lang="en-IN" sz="2800" dirty="0">
                <a:solidFill>
                  <a:srgbClr val="0000FF"/>
                </a:solidFill>
                <a:latin typeface="Times New Roman" panose="02020603050405020304" pitchFamily="18" charset="0"/>
                <a:cs typeface="Times New Roman" panose="02020603050405020304" pitchFamily="18" charset="0"/>
              </a:rPr>
              <a:t>decentralized</a:t>
            </a:r>
            <a:r>
              <a:rPr lang="en-IN" sz="2800" dirty="0">
                <a:latin typeface="Times New Roman" panose="02020603050405020304" pitchFamily="18" charset="0"/>
                <a:cs typeface="Times New Roman" panose="02020603050405020304" pitchFamily="18" charset="0"/>
              </a:rPr>
              <a:t> architectures.</a:t>
            </a:r>
          </a:p>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Edge-server systems</a:t>
            </a:r>
          </a:p>
          <a:p>
            <a:pPr marL="457200" indent="-457200" algn="l">
              <a:lnSpc>
                <a:spcPct val="150000"/>
              </a:lnSpc>
              <a:buFont typeface="Arial" panose="020B0604020202020204" pitchFamily="34" charset="0"/>
              <a:buChar char="•"/>
            </a:pPr>
            <a:r>
              <a:rPr lang="en-US" sz="2800" dirty="0">
                <a:solidFill>
                  <a:srgbClr val="0000FF"/>
                </a:solidFill>
                <a:latin typeface="Times New Roman" panose="02020603050405020304" pitchFamily="18" charset="0"/>
                <a:cs typeface="Times New Roman" panose="02020603050405020304" pitchFamily="18" charset="0"/>
              </a:rPr>
              <a:t>These systems </a:t>
            </a:r>
            <a:r>
              <a:rPr lang="en-US" sz="2800" dirty="0">
                <a:latin typeface="Times New Roman" panose="02020603050405020304" pitchFamily="18" charset="0"/>
                <a:cs typeface="Times New Roman" panose="02020603050405020304" pitchFamily="18" charset="0"/>
              </a:rPr>
              <a:t>are deployed on the Internet where </a:t>
            </a:r>
            <a:r>
              <a:rPr lang="en-US" sz="2800" dirty="0">
                <a:solidFill>
                  <a:srgbClr val="0000FF"/>
                </a:solidFill>
                <a:latin typeface="Times New Roman" panose="02020603050405020304" pitchFamily="18" charset="0"/>
                <a:cs typeface="Times New Roman" panose="02020603050405020304" pitchFamily="18" charset="0"/>
              </a:rPr>
              <a:t>servers</a:t>
            </a:r>
            <a:r>
              <a:rPr lang="en-US" sz="2800" dirty="0">
                <a:latin typeface="Times New Roman" panose="02020603050405020304" pitchFamily="18" charset="0"/>
                <a:cs typeface="Times New Roman" panose="02020603050405020304" pitchFamily="18" charset="0"/>
              </a:rPr>
              <a:t> are placed </a:t>
            </a:r>
            <a:r>
              <a:rPr lang="en-US" sz="2800" dirty="0">
                <a:solidFill>
                  <a:srgbClr val="0000FF"/>
                </a:solidFill>
                <a:latin typeface="Times New Roman" panose="02020603050405020304" pitchFamily="18" charset="0"/>
                <a:cs typeface="Times New Roman" panose="02020603050405020304" pitchFamily="18" charset="0"/>
              </a:rPr>
              <a:t>“at the edge”</a:t>
            </a:r>
            <a:r>
              <a:rPr lang="en-US" sz="2800" dirty="0">
                <a:latin typeface="Times New Roman" panose="02020603050405020304" pitchFamily="18" charset="0"/>
                <a:cs typeface="Times New Roman" panose="02020603050405020304" pitchFamily="18" charset="0"/>
              </a:rPr>
              <a:t> of the network.</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edge is formed by the </a:t>
            </a:r>
            <a:r>
              <a:rPr lang="en-US" sz="2800" dirty="0">
                <a:solidFill>
                  <a:srgbClr val="0000FF"/>
                </a:solidFill>
                <a:latin typeface="Times New Roman" panose="02020603050405020304" pitchFamily="18" charset="0"/>
                <a:cs typeface="Times New Roman" panose="02020603050405020304" pitchFamily="18" charset="0"/>
              </a:rPr>
              <a:t>boundary</a:t>
            </a:r>
            <a:r>
              <a:rPr lang="en-US" sz="2800" dirty="0">
                <a:latin typeface="Times New Roman" panose="02020603050405020304" pitchFamily="18" charset="0"/>
                <a:cs typeface="Times New Roman" panose="02020603050405020304" pitchFamily="18" charset="0"/>
              </a:rPr>
              <a:t> between </a:t>
            </a:r>
            <a:r>
              <a:rPr lang="en-US" sz="2800" dirty="0">
                <a:solidFill>
                  <a:srgbClr val="0000FF"/>
                </a:solidFill>
                <a:latin typeface="Times New Roman" panose="02020603050405020304" pitchFamily="18" charset="0"/>
                <a:cs typeface="Times New Roman" panose="02020603050405020304" pitchFamily="18" charset="0"/>
              </a:rPr>
              <a:t>enterprise networks </a:t>
            </a:r>
            <a:r>
              <a:rPr lang="en-US" sz="2800" dirty="0">
                <a:latin typeface="Times New Roman" panose="02020603050405020304" pitchFamily="18" charset="0"/>
                <a:cs typeface="Times New Roman" panose="02020603050405020304" pitchFamily="18" charset="0"/>
              </a:rPr>
              <a:t>and the</a:t>
            </a:r>
          </a:p>
          <a:p>
            <a:pPr algn="l">
              <a:lnSpc>
                <a:spcPct val="150000"/>
              </a:lnSpc>
            </a:pPr>
            <a:r>
              <a:rPr lang="en-US" sz="2800" dirty="0">
                <a:solidFill>
                  <a:srgbClr val="0000FF"/>
                </a:solidFill>
                <a:latin typeface="Times New Roman" panose="02020603050405020304" pitchFamily="18" charset="0"/>
                <a:cs typeface="Times New Roman" panose="02020603050405020304" pitchFamily="18" charset="0"/>
              </a:rPr>
              <a:t>     actual Internet</a:t>
            </a:r>
            <a:r>
              <a:rPr lang="en-US" sz="2800" dirty="0">
                <a:latin typeface="Times New Roman" panose="02020603050405020304" pitchFamily="18" charset="0"/>
                <a:cs typeface="Times New Roman" panose="02020603050405020304" pitchFamily="18" charset="0"/>
              </a:rPr>
              <a:t>, for example, as provided by an Internet Service Provider (</a:t>
            </a:r>
            <a:r>
              <a:rPr lang="en-US" sz="2800" dirty="0">
                <a:solidFill>
                  <a:srgbClr val="0000FF"/>
                </a:solidFill>
                <a:latin typeface="Times New Roman" panose="02020603050405020304" pitchFamily="18" charset="0"/>
                <a:cs typeface="Times New Roman" panose="02020603050405020304" pitchFamily="18" charset="0"/>
              </a:rPr>
              <a:t>ISP</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Likewise, where end </a:t>
            </a:r>
            <a:r>
              <a:rPr lang="en-US" sz="2800" dirty="0">
                <a:solidFill>
                  <a:srgbClr val="0000FF"/>
                </a:solidFill>
                <a:latin typeface="Times New Roman" panose="02020603050405020304" pitchFamily="18" charset="0"/>
                <a:cs typeface="Times New Roman" panose="02020603050405020304" pitchFamily="18" charset="0"/>
              </a:rPr>
              <a:t>users at home</a:t>
            </a:r>
            <a:r>
              <a:rPr lang="en-US" sz="2800" dirty="0">
                <a:latin typeface="Times New Roman" panose="02020603050405020304" pitchFamily="18" charset="0"/>
                <a:cs typeface="Times New Roman" panose="02020603050405020304" pitchFamily="18" charset="0"/>
              </a:rPr>
              <a:t> connect to the Internet through their </a:t>
            </a:r>
            <a:r>
              <a:rPr lang="en-US" sz="2800" dirty="0">
                <a:solidFill>
                  <a:srgbClr val="0000FF"/>
                </a:solidFill>
                <a:latin typeface="Times New Roman" panose="02020603050405020304" pitchFamily="18" charset="0"/>
                <a:cs typeface="Times New Roman" panose="02020603050405020304" pitchFamily="18" charset="0"/>
              </a:rPr>
              <a:t>ISP</a:t>
            </a:r>
            <a:r>
              <a:rPr lang="en-US" sz="2800" dirty="0">
                <a:latin typeface="Times New Roman" panose="02020603050405020304" pitchFamily="18" charset="0"/>
                <a:cs typeface="Times New Roman" panose="02020603050405020304" pitchFamily="18" charset="0"/>
              </a:rPr>
              <a:t>, the </a:t>
            </a:r>
            <a:r>
              <a:rPr lang="en-US" sz="2800" dirty="0">
                <a:solidFill>
                  <a:srgbClr val="0000FF"/>
                </a:solidFill>
                <a:latin typeface="Times New Roman" panose="02020603050405020304" pitchFamily="18" charset="0"/>
                <a:cs typeface="Times New Roman" panose="02020603050405020304" pitchFamily="18" charset="0"/>
              </a:rPr>
              <a:t>ISP</a:t>
            </a:r>
            <a:r>
              <a:rPr lang="en-US" sz="2800" dirty="0">
                <a:latin typeface="Times New Roman" panose="02020603050405020304" pitchFamily="18" charset="0"/>
                <a:cs typeface="Times New Roman" panose="02020603050405020304" pitchFamily="18" charset="0"/>
              </a:rPr>
              <a:t> can be considered as </a:t>
            </a:r>
            <a:r>
              <a:rPr lang="en-US" sz="2800" dirty="0">
                <a:solidFill>
                  <a:srgbClr val="0000FF"/>
                </a:solidFill>
                <a:latin typeface="Times New Roman" panose="02020603050405020304" pitchFamily="18" charset="0"/>
                <a:cs typeface="Times New Roman" panose="02020603050405020304" pitchFamily="18" charset="0"/>
              </a:rPr>
              <a:t>residing at</a:t>
            </a:r>
            <a:r>
              <a:rPr lang="en-US" sz="2800" dirty="0">
                <a:latin typeface="Times New Roman" panose="02020603050405020304" pitchFamily="18" charset="0"/>
                <a:cs typeface="Times New Roman" panose="02020603050405020304" pitchFamily="18" charset="0"/>
              </a:rPr>
              <a:t> the </a:t>
            </a:r>
            <a:r>
              <a:rPr lang="en-US" sz="2800" dirty="0">
                <a:solidFill>
                  <a:srgbClr val="0000FF"/>
                </a:solidFill>
                <a:latin typeface="Times New Roman" panose="02020603050405020304" pitchFamily="18" charset="0"/>
                <a:cs typeface="Times New Roman" panose="02020603050405020304" pitchFamily="18" charset="0"/>
              </a:rPr>
              <a:t>edge</a:t>
            </a:r>
            <a:r>
              <a:rPr lang="en-US" sz="2800" dirty="0">
                <a:latin typeface="Times New Roman" panose="02020603050405020304" pitchFamily="18" charset="0"/>
                <a:cs typeface="Times New Roman" panose="02020603050405020304" pitchFamily="18" charset="0"/>
              </a:rPr>
              <a:t> of the Internet.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general organization is shown in Figure 2.21.</a:t>
            </a: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3D11D46-11BC-43C2-A9F7-4C71167C3B88}"/>
              </a:ext>
            </a:extLst>
          </p:cNvPr>
          <p:cNvSpPr>
            <a:spLocks noGrp="1"/>
          </p:cNvSpPr>
          <p:nvPr>
            <p:ph type="sldNum" sz="quarter" idx="12"/>
          </p:nvPr>
        </p:nvSpPr>
        <p:spPr/>
        <p:txBody>
          <a:bodyPr/>
          <a:lstStyle/>
          <a:p>
            <a:fld id="{9780A1CE-6C3C-4CE8-9D96-B7A0620EDD62}" type="slidenum">
              <a:rPr lang="en-IN" smtClean="0"/>
              <a:t>52</a:t>
            </a:fld>
            <a:endParaRPr lang="en-IN"/>
          </a:p>
        </p:txBody>
      </p:sp>
    </p:spTree>
    <p:extLst>
      <p:ext uri="{BB962C8B-B14F-4D97-AF65-F5344CB8AC3E}">
        <p14:creationId xmlns:p14="http://schemas.microsoft.com/office/powerpoint/2010/main" val="1876685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6BF177-A8A0-4670-A48E-F5930A238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79" y="1029133"/>
            <a:ext cx="10404295" cy="3960000"/>
          </a:xfrm>
          <a:prstGeom prst="rect">
            <a:avLst/>
          </a:prstGeom>
        </p:spPr>
      </p:pic>
      <p:sp>
        <p:nvSpPr>
          <p:cNvPr id="4" name="Rectangle 3">
            <a:extLst>
              <a:ext uri="{FF2B5EF4-FFF2-40B4-BE49-F238E27FC236}">
                <a16:creationId xmlns:a16="http://schemas.microsoft.com/office/drawing/2014/main" id="{AF9567DE-F2E6-4F19-A5C1-382C8606F804}"/>
              </a:ext>
            </a:extLst>
          </p:cNvPr>
          <p:cNvSpPr/>
          <p:nvPr/>
        </p:nvSpPr>
        <p:spPr>
          <a:xfrm>
            <a:off x="863835" y="5841999"/>
            <a:ext cx="10871200" cy="461665"/>
          </a:xfrm>
          <a:prstGeom prst="rect">
            <a:avLst/>
          </a:prstGeom>
        </p:spPr>
        <p:txBody>
          <a:bodyPr wrap="squar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2.21: </a:t>
            </a:r>
            <a:r>
              <a:rPr lang="en-US" sz="2400" dirty="0">
                <a:solidFill>
                  <a:srgbClr val="0000FF"/>
                </a:solidFill>
                <a:latin typeface="Times New Roman" panose="02020603050405020304" pitchFamily="18" charset="0"/>
                <a:cs typeface="Times New Roman" panose="02020603050405020304" pitchFamily="18" charset="0"/>
              </a:rPr>
              <a:t>Viewing the Internet as consisting of a collection of edge servers.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47007EB-AAE8-4D15-9E88-11714211C573}"/>
              </a:ext>
            </a:extLst>
          </p:cNvPr>
          <p:cNvSpPr>
            <a:spLocks noGrp="1"/>
          </p:cNvSpPr>
          <p:nvPr>
            <p:ph type="sldNum" sz="quarter" idx="12"/>
          </p:nvPr>
        </p:nvSpPr>
        <p:spPr/>
        <p:txBody>
          <a:bodyPr/>
          <a:lstStyle/>
          <a:p>
            <a:fld id="{9780A1CE-6C3C-4CE8-9D96-B7A0620EDD62}" type="slidenum">
              <a:rPr lang="en-IN" smtClean="0"/>
              <a:t>53</a:t>
            </a:fld>
            <a:endParaRPr lang="en-IN"/>
          </a:p>
        </p:txBody>
      </p:sp>
    </p:spTree>
    <p:extLst>
      <p:ext uri="{BB962C8B-B14F-4D97-AF65-F5344CB8AC3E}">
        <p14:creationId xmlns:p14="http://schemas.microsoft.com/office/powerpoint/2010/main" val="3722759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62752-732C-480C-A8F3-3FF1780F35FF}"/>
              </a:ext>
            </a:extLst>
          </p:cNvPr>
          <p:cNvSpPr>
            <a:spLocks noGrp="1"/>
          </p:cNvSpPr>
          <p:nvPr>
            <p:ph idx="1"/>
          </p:nvPr>
        </p:nvSpPr>
        <p:spPr>
          <a:xfrm>
            <a:off x="132080" y="162560"/>
            <a:ext cx="11927840" cy="6573520"/>
          </a:xfrm>
        </p:spPr>
        <p:txBody>
          <a:bodyPr/>
          <a:lstStyle/>
          <a:p>
            <a:pPr>
              <a:lnSpc>
                <a:spcPct val="150000"/>
              </a:lnSpc>
            </a:pPr>
            <a:r>
              <a:rPr lang="en-US" dirty="0">
                <a:latin typeface="Times New Roman" panose="02020603050405020304" pitchFamily="18" charset="0"/>
                <a:cs typeface="Times New Roman" panose="02020603050405020304" pitchFamily="18" charset="0"/>
              </a:rPr>
              <a:t>End users, or </a:t>
            </a:r>
            <a:r>
              <a:rPr lang="en-US" dirty="0">
                <a:solidFill>
                  <a:srgbClr val="0000FF"/>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 in general, </a:t>
            </a:r>
            <a:r>
              <a:rPr lang="en-US" dirty="0">
                <a:solidFill>
                  <a:srgbClr val="0000FF"/>
                </a:solidFill>
                <a:latin typeface="Times New Roman" panose="02020603050405020304" pitchFamily="18" charset="0"/>
                <a:cs typeface="Times New Roman" panose="02020603050405020304" pitchFamily="18" charset="0"/>
              </a:rPr>
              <a:t>connect</a:t>
            </a:r>
            <a:r>
              <a:rPr lang="en-US" dirty="0">
                <a:latin typeface="Times New Roman" panose="02020603050405020304" pitchFamily="18" charset="0"/>
                <a:cs typeface="Times New Roman" panose="02020603050405020304" pitchFamily="18" charset="0"/>
              </a:rPr>
              <a:t> to the </a:t>
            </a:r>
            <a:r>
              <a:rPr lang="en-US" dirty="0">
                <a:solidFill>
                  <a:srgbClr val="0000FF"/>
                </a:solidFill>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by means of an </a:t>
            </a:r>
            <a:r>
              <a:rPr lang="en-IN" dirty="0">
                <a:solidFill>
                  <a:srgbClr val="0000FF"/>
                </a:solidFill>
                <a:latin typeface="Times New Roman" panose="02020603050405020304" pitchFamily="18" charset="0"/>
                <a:cs typeface="Times New Roman" panose="02020603050405020304" pitchFamily="18" charset="0"/>
              </a:rPr>
              <a:t>edge server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edge server’s main purpose is to </a:t>
            </a:r>
            <a:r>
              <a:rPr lang="en-US" dirty="0">
                <a:solidFill>
                  <a:srgbClr val="0000FF"/>
                </a:solidFill>
                <a:latin typeface="Times New Roman" panose="02020603050405020304" pitchFamily="18" charset="0"/>
                <a:cs typeface="Times New Roman" panose="02020603050405020304" pitchFamily="18" charset="0"/>
              </a:rPr>
              <a:t>serve content</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For a specific organization, </a:t>
            </a:r>
            <a:r>
              <a:rPr lang="en-US" dirty="0">
                <a:solidFill>
                  <a:srgbClr val="0000FF"/>
                </a:solidFill>
                <a:latin typeface="Times New Roman" panose="02020603050405020304" pitchFamily="18" charset="0"/>
                <a:cs typeface="Times New Roman" panose="02020603050405020304" pitchFamily="18" charset="0"/>
              </a:rPr>
              <a:t>one edge server </a:t>
            </a:r>
            <a:r>
              <a:rPr lang="en-US" dirty="0">
                <a:latin typeface="Times New Roman" panose="02020603050405020304" pitchFamily="18" charset="0"/>
                <a:cs typeface="Times New Roman" panose="02020603050405020304" pitchFamily="18" charset="0"/>
              </a:rPr>
              <a:t>acts as an </a:t>
            </a:r>
            <a:r>
              <a:rPr lang="en-US" dirty="0">
                <a:solidFill>
                  <a:srgbClr val="0000FF"/>
                </a:solidFill>
                <a:latin typeface="Times New Roman" panose="02020603050405020304" pitchFamily="18" charset="0"/>
                <a:cs typeface="Times New Roman" panose="02020603050405020304" pitchFamily="18" charset="0"/>
              </a:rPr>
              <a:t>origin server </a:t>
            </a:r>
            <a:r>
              <a:rPr lang="en-US" dirty="0">
                <a:latin typeface="Times New Roman" panose="02020603050405020304" pitchFamily="18" charset="0"/>
                <a:cs typeface="Times New Roman" panose="02020603050405020304" pitchFamily="18" charset="0"/>
              </a:rPr>
              <a:t>from which </a:t>
            </a:r>
            <a:r>
              <a:rPr lang="en-US" dirty="0">
                <a:solidFill>
                  <a:srgbClr val="0000FF"/>
                </a:solidFill>
                <a:latin typeface="Times New Roman" panose="02020603050405020304" pitchFamily="18" charset="0"/>
                <a:cs typeface="Times New Roman" panose="02020603050405020304" pitchFamily="18" charset="0"/>
              </a:rPr>
              <a:t>all content originates</a:t>
            </a:r>
            <a:r>
              <a:rPr lang="en-US" dirty="0">
                <a:latin typeface="Times New Roman" panose="02020603050405020304" pitchFamily="18" charset="0"/>
                <a:cs typeface="Times New Roman" panose="02020603050405020304" pitchFamily="18" charset="0"/>
              </a:rPr>
              <a:t>.</a:t>
            </a:r>
          </a:p>
          <a:p>
            <a:pPr>
              <a:lnSpc>
                <a:spcPct val="150000"/>
              </a:lnSpc>
            </a:pPr>
            <a:r>
              <a:rPr lang="en-US" dirty="0">
                <a:solidFill>
                  <a:srgbClr val="0000FF"/>
                </a:solidFill>
                <a:latin typeface="Times New Roman" panose="02020603050405020304" pitchFamily="18" charset="0"/>
                <a:cs typeface="Times New Roman" panose="02020603050405020304" pitchFamily="18" charset="0"/>
              </a:rPr>
              <a:t>Origin server </a:t>
            </a:r>
            <a:r>
              <a:rPr lang="en-US" dirty="0">
                <a:latin typeface="Times New Roman" panose="02020603050405020304" pitchFamily="18" charset="0"/>
                <a:cs typeface="Times New Roman" panose="02020603050405020304" pitchFamily="18" charset="0"/>
              </a:rPr>
              <a:t>can use </a:t>
            </a:r>
            <a:r>
              <a:rPr lang="en-US" dirty="0">
                <a:solidFill>
                  <a:srgbClr val="0000FF"/>
                </a:solidFill>
                <a:latin typeface="Times New Roman" panose="02020603050405020304" pitchFamily="18" charset="0"/>
                <a:cs typeface="Times New Roman" panose="02020603050405020304" pitchFamily="18" charset="0"/>
              </a:rPr>
              <a:t>other edge servers </a:t>
            </a:r>
            <a:r>
              <a:rPr lang="en-US" dirty="0">
                <a:latin typeface="Times New Roman" panose="02020603050405020304" pitchFamily="18" charset="0"/>
                <a:cs typeface="Times New Roman" panose="02020603050405020304" pitchFamily="18" charset="0"/>
              </a:rPr>
              <a:t>for </a:t>
            </a:r>
            <a:r>
              <a:rPr lang="en-US" dirty="0">
                <a:solidFill>
                  <a:srgbClr val="0000FF"/>
                </a:solidFill>
                <a:latin typeface="Times New Roman" panose="02020603050405020304" pitchFamily="18" charset="0"/>
                <a:cs typeface="Times New Roman" panose="02020603050405020304" pitchFamily="18" charset="0"/>
              </a:rPr>
              <a:t>replicating</a:t>
            </a:r>
            <a:r>
              <a:rPr lang="en-US" dirty="0">
                <a:latin typeface="Times New Roman" panose="02020603050405020304" pitchFamily="18" charset="0"/>
                <a:cs typeface="Times New Roman" panose="02020603050405020304" pitchFamily="18" charset="0"/>
              </a:rPr>
              <a:t> Web pages.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Cloud computing: </a:t>
            </a:r>
            <a:r>
              <a:rPr lang="en-US" dirty="0">
                <a:solidFill>
                  <a:srgbClr val="0000FF"/>
                </a:solidFill>
                <a:latin typeface="Times New Roman" panose="02020603050405020304" pitchFamily="18" charset="0"/>
                <a:cs typeface="Times New Roman" panose="02020603050405020304" pitchFamily="18" charset="0"/>
              </a:rPr>
              <a:t>Edge servers </a:t>
            </a:r>
            <a:r>
              <a:rPr lang="en-US" dirty="0">
                <a:latin typeface="Times New Roman" panose="02020603050405020304" pitchFamily="18" charset="0"/>
                <a:cs typeface="Times New Roman" panose="02020603050405020304" pitchFamily="18" charset="0"/>
              </a:rPr>
              <a:t>are used to </a:t>
            </a:r>
            <a:r>
              <a:rPr lang="en-US" dirty="0">
                <a:solidFill>
                  <a:srgbClr val="0000FF"/>
                </a:solidFill>
                <a:latin typeface="Times New Roman" panose="02020603050405020304" pitchFamily="18" charset="0"/>
                <a:cs typeface="Times New Roman" panose="02020603050405020304" pitchFamily="18" charset="0"/>
              </a:rPr>
              <a:t>assist in computations and storage</a:t>
            </a:r>
            <a:r>
              <a:rPr lang="en-US" dirty="0">
                <a:latin typeface="Times New Roman" panose="02020603050405020304" pitchFamily="18" charset="0"/>
                <a:cs typeface="Times New Roman" panose="02020603050405020304" pitchFamily="18" charset="0"/>
              </a:rPr>
              <a:t>, essentially leading to distributed cloud systems.</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Fog computing: </a:t>
            </a:r>
            <a:r>
              <a:rPr lang="en-US" dirty="0">
                <a:solidFill>
                  <a:srgbClr val="0000FF"/>
                </a:solidFill>
                <a:latin typeface="Times New Roman" panose="02020603050405020304" pitchFamily="18" charset="0"/>
                <a:cs typeface="Times New Roman" panose="02020603050405020304" pitchFamily="18" charset="0"/>
              </a:rPr>
              <a:t>End-user devices form part of the system</a:t>
            </a:r>
            <a:r>
              <a:rPr lang="en-US" dirty="0">
                <a:latin typeface="Times New Roman" panose="02020603050405020304" pitchFamily="18" charset="0"/>
                <a:cs typeface="Times New Roman" panose="02020603050405020304" pitchFamily="18" charset="0"/>
              </a:rPr>
              <a:t> and are (partly) controlled by a cloud-service provider</a:t>
            </a:r>
            <a:endParaRPr lang="en-US" b="1" dirty="0">
              <a:solidFill>
                <a:srgbClr val="0000FF"/>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6E7BCFD-82D4-41DF-993C-3D897D6404F3}"/>
              </a:ext>
            </a:extLst>
          </p:cNvPr>
          <p:cNvSpPr>
            <a:spLocks noGrp="1"/>
          </p:cNvSpPr>
          <p:nvPr>
            <p:ph type="sldNum" sz="quarter" idx="12"/>
          </p:nvPr>
        </p:nvSpPr>
        <p:spPr/>
        <p:txBody>
          <a:bodyPr/>
          <a:lstStyle/>
          <a:p>
            <a:fld id="{9780A1CE-6C3C-4CE8-9D96-B7A0620EDD62}" type="slidenum">
              <a:rPr lang="en-IN" smtClean="0"/>
              <a:t>54</a:t>
            </a:fld>
            <a:endParaRPr lang="en-IN"/>
          </a:p>
        </p:txBody>
      </p:sp>
    </p:spTree>
    <p:extLst>
      <p:ext uri="{BB962C8B-B14F-4D97-AF65-F5344CB8AC3E}">
        <p14:creationId xmlns:p14="http://schemas.microsoft.com/office/powerpoint/2010/main" val="3239498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73255" y="144380"/>
            <a:ext cx="11917145" cy="66029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IN" sz="2800" b="1" u="sng" dirty="0">
                <a:solidFill>
                  <a:srgbClr val="0000FF"/>
                </a:solidFill>
                <a:latin typeface="Times New Roman" panose="02020603050405020304" pitchFamily="18" charset="0"/>
                <a:cs typeface="Times New Roman" panose="02020603050405020304" pitchFamily="18" charset="0"/>
              </a:rPr>
              <a:t>Collaborative distributed systems</a:t>
            </a:r>
          </a:p>
          <a:p>
            <a:pPr marL="457200" indent="-457200" algn="l">
              <a:lnSpc>
                <a:spcPct val="150000"/>
              </a:lnSpc>
              <a:buFont typeface="Arial" panose="020B0604020202020204" pitchFamily="34" charset="0"/>
              <a:buChar char="•"/>
            </a:pPr>
            <a:r>
              <a:rPr lang="en-US" sz="2800" dirty="0">
                <a:solidFill>
                  <a:srgbClr val="0000FF"/>
                </a:solidFill>
                <a:latin typeface="Times New Roman" panose="02020603050405020304" pitchFamily="18" charset="0"/>
                <a:cs typeface="Times New Roman" panose="02020603050405020304" pitchFamily="18" charset="0"/>
              </a:rPr>
              <a:t>Hybrid structures</a:t>
            </a:r>
            <a:r>
              <a:rPr lang="en-US" sz="2800" dirty="0">
                <a:latin typeface="Times New Roman" panose="02020603050405020304" pitchFamily="18" charset="0"/>
                <a:cs typeface="Times New Roman" panose="02020603050405020304" pitchFamily="18" charset="0"/>
              </a:rPr>
              <a:t> are notably deployed in collaborative distributed systems.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main </a:t>
            </a:r>
            <a:r>
              <a:rPr lang="en-US" sz="2800" b="1" dirty="0">
                <a:solidFill>
                  <a:srgbClr val="0000FF"/>
                </a:solidFill>
                <a:latin typeface="Times New Roman" panose="02020603050405020304" pitchFamily="18" charset="0"/>
                <a:cs typeface="Times New Roman" panose="02020603050405020304" pitchFamily="18" charset="0"/>
              </a:rPr>
              <a:t>issue</a:t>
            </a:r>
            <a:r>
              <a:rPr lang="en-US" sz="2800" dirty="0">
                <a:latin typeface="Times New Roman" panose="02020603050405020304" pitchFamily="18" charset="0"/>
                <a:cs typeface="Times New Roman" panose="02020603050405020304" pitchFamily="18" charset="0"/>
              </a:rPr>
              <a:t> in many of these systems is </a:t>
            </a:r>
            <a:r>
              <a:rPr lang="en-US" sz="2800" b="1" dirty="0">
                <a:solidFill>
                  <a:srgbClr val="0000FF"/>
                </a:solidFill>
                <a:latin typeface="Times New Roman" panose="02020603050405020304" pitchFamily="18" charset="0"/>
                <a:cs typeface="Times New Roman" panose="02020603050405020304" pitchFamily="18" charset="0"/>
              </a:rPr>
              <a:t>to first get started</a:t>
            </a:r>
            <a:r>
              <a:rPr lang="en-US" sz="2800" dirty="0">
                <a:latin typeface="Times New Roman" panose="02020603050405020304" pitchFamily="18" charset="0"/>
                <a:cs typeface="Times New Roman" panose="02020603050405020304" pitchFamily="18" charset="0"/>
              </a:rPr>
              <a:t>, for which often a traditional client-server scheme is deployed. </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Once a </a:t>
            </a:r>
            <a:r>
              <a:rPr lang="en-US" sz="2800" dirty="0">
                <a:solidFill>
                  <a:srgbClr val="0000FF"/>
                </a:solidFill>
                <a:latin typeface="Times New Roman" panose="02020603050405020304" pitchFamily="18" charset="0"/>
                <a:cs typeface="Times New Roman" panose="02020603050405020304" pitchFamily="18" charset="0"/>
              </a:rPr>
              <a:t>node</a:t>
            </a:r>
            <a:r>
              <a:rPr lang="en-US" sz="2800" dirty="0">
                <a:latin typeface="Times New Roman" panose="02020603050405020304" pitchFamily="18" charset="0"/>
                <a:cs typeface="Times New Roman" panose="02020603050405020304" pitchFamily="18" charset="0"/>
              </a:rPr>
              <a:t> has joined the system, it can </a:t>
            </a:r>
            <a:r>
              <a:rPr lang="en-US" sz="2800" dirty="0">
                <a:solidFill>
                  <a:srgbClr val="0000FF"/>
                </a:solidFill>
                <a:latin typeface="Times New Roman" panose="02020603050405020304" pitchFamily="18" charset="0"/>
                <a:cs typeface="Times New Roman" panose="02020603050405020304" pitchFamily="18" charset="0"/>
              </a:rPr>
              <a:t>use</a:t>
            </a:r>
            <a:r>
              <a:rPr lang="en-US" sz="2800" dirty="0">
                <a:latin typeface="Times New Roman" panose="02020603050405020304" pitchFamily="18" charset="0"/>
                <a:cs typeface="Times New Roman" panose="02020603050405020304" pitchFamily="18" charset="0"/>
              </a:rPr>
              <a:t> a fully </a:t>
            </a:r>
            <a:r>
              <a:rPr lang="en-US" sz="2800" dirty="0">
                <a:solidFill>
                  <a:srgbClr val="0000FF"/>
                </a:solidFill>
                <a:latin typeface="Times New Roman" panose="02020603050405020304" pitchFamily="18" charset="0"/>
                <a:cs typeface="Times New Roman" panose="02020603050405020304" pitchFamily="18" charset="0"/>
              </a:rPr>
              <a:t>decentralized scheme for collaboration</a:t>
            </a:r>
            <a:r>
              <a:rPr lang="en-US" sz="2800" dirty="0">
                <a:latin typeface="Times New Roman" panose="02020603050405020304" pitchFamily="18" charset="0"/>
                <a:cs typeface="Times New Roman" panose="02020603050405020304" pitchFamily="18" charset="0"/>
              </a:rPr>
              <a:t>.</a:t>
            </a:r>
          </a:p>
          <a:p>
            <a:pPr algn="l">
              <a:lnSpc>
                <a:spcPct val="150000"/>
              </a:lnSpc>
            </a:pPr>
            <a:endParaRPr lang="en-US" sz="2800" dirty="0">
              <a:latin typeface="Times New Roman" panose="02020603050405020304" pitchFamily="18" charset="0"/>
              <a:cs typeface="Times New Roman" panose="02020603050405020304" pitchFamily="18" charset="0"/>
            </a:endParaRPr>
          </a:p>
          <a:p>
            <a:pPr algn="l">
              <a:lnSpc>
                <a:spcPct val="150000"/>
              </a:lnSpc>
            </a:pPr>
            <a:r>
              <a:rPr lang="en-US" sz="2800" b="1" dirty="0">
                <a:solidFill>
                  <a:srgbClr val="0000FF"/>
                </a:solidFill>
                <a:latin typeface="Times New Roman" panose="02020603050405020304" pitchFamily="18" charset="0"/>
                <a:cs typeface="Times New Roman" panose="02020603050405020304" pitchFamily="18" charset="0"/>
              </a:rPr>
              <a:t>Example: BitTorrent file-sharing system</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BitTorrent is a </a:t>
            </a:r>
            <a:r>
              <a:rPr lang="en-US" sz="2800" dirty="0">
                <a:solidFill>
                  <a:srgbClr val="0000FF"/>
                </a:solidFill>
                <a:latin typeface="Times New Roman" panose="02020603050405020304" pitchFamily="18" charset="0"/>
                <a:cs typeface="Times New Roman" panose="02020603050405020304" pitchFamily="18" charset="0"/>
              </a:rPr>
              <a:t>peer-to-peer file downloading system</a:t>
            </a:r>
            <a:r>
              <a:rPr lang="en-US" sz="2800" dirty="0">
                <a:latin typeface="Times New Roman" panose="02020603050405020304" pitchFamily="18" charset="0"/>
                <a:cs typeface="Times New Roman" panose="02020603050405020304" pitchFamily="18" charset="0"/>
              </a:rPr>
              <a:t> and its principal working is shown in Figure 2.22</a:t>
            </a:r>
          </a:p>
          <a:p>
            <a:pPr marL="457200" indent="-457200" algn="l">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7EF896-0A2B-47F9-9389-4B3095E7D59E}"/>
              </a:ext>
            </a:extLst>
          </p:cNvPr>
          <p:cNvSpPr>
            <a:spLocks noGrp="1"/>
          </p:cNvSpPr>
          <p:nvPr>
            <p:ph type="sldNum" sz="quarter" idx="12"/>
          </p:nvPr>
        </p:nvSpPr>
        <p:spPr/>
        <p:txBody>
          <a:bodyPr/>
          <a:lstStyle/>
          <a:p>
            <a:fld id="{9780A1CE-6C3C-4CE8-9D96-B7A0620EDD62}" type="slidenum">
              <a:rPr lang="en-IN" smtClean="0"/>
              <a:t>55</a:t>
            </a:fld>
            <a:endParaRPr lang="en-IN"/>
          </a:p>
        </p:txBody>
      </p:sp>
    </p:spTree>
    <p:extLst>
      <p:ext uri="{BB962C8B-B14F-4D97-AF65-F5344CB8AC3E}">
        <p14:creationId xmlns:p14="http://schemas.microsoft.com/office/powerpoint/2010/main" val="415361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1A64B-1FDB-40C8-82FB-61406F658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376094"/>
            <a:ext cx="11309275" cy="3420000"/>
          </a:xfrm>
          <a:prstGeom prst="rect">
            <a:avLst/>
          </a:prstGeom>
        </p:spPr>
      </p:pic>
      <p:sp>
        <p:nvSpPr>
          <p:cNvPr id="6" name="Rectangle 5">
            <a:extLst>
              <a:ext uri="{FF2B5EF4-FFF2-40B4-BE49-F238E27FC236}">
                <a16:creationId xmlns:a16="http://schemas.microsoft.com/office/drawing/2014/main" id="{4473B79B-4657-4779-8FFB-EE8BC78E1B6D}"/>
              </a:ext>
            </a:extLst>
          </p:cNvPr>
          <p:cNvSpPr/>
          <p:nvPr/>
        </p:nvSpPr>
        <p:spPr>
          <a:xfrm>
            <a:off x="3023544" y="3955360"/>
            <a:ext cx="7201523" cy="523220"/>
          </a:xfrm>
          <a:prstGeom prst="rect">
            <a:avLst/>
          </a:prstGeom>
        </p:spPr>
        <p:txBody>
          <a:bodyPr wrap="none">
            <a:spAutoFit/>
          </a:bodyPr>
          <a:lstStyle/>
          <a:p>
            <a:r>
              <a:rPr lang="en-US" sz="2800" dirty="0">
                <a:solidFill>
                  <a:srgbClr val="0000FF"/>
                </a:solidFill>
                <a:latin typeface="Times New Roman" panose="02020603050405020304" pitchFamily="18" charset="0"/>
                <a:cs typeface="Times New Roman" panose="02020603050405020304" pitchFamily="18" charset="0"/>
              </a:rPr>
              <a:t>Figure 2.22: The principal working of BitTorrent</a:t>
            </a:r>
            <a:endParaRPr lang="en-IN" sz="2800" dirty="0">
              <a:solidFill>
                <a:srgbClr val="0000FF"/>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249AFEC-D615-41C4-9766-D1109D8D518A}"/>
              </a:ext>
            </a:extLst>
          </p:cNvPr>
          <p:cNvSpPr/>
          <p:nvPr/>
        </p:nvSpPr>
        <p:spPr>
          <a:xfrm>
            <a:off x="325120" y="4781500"/>
            <a:ext cx="11663680" cy="1953868"/>
          </a:xfrm>
          <a:prstGeom prst="rect">
            <a:avLst/>
          </a:prstGeom>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The basic idea </a:t>
            </a:r>
            <a:r>
              <a:rPr lang="en-US" sz="2800" dirty="0">
                <a:latin typeface="Times New Roman" panose="02020603050405020304" pitchFamily="18" charset="0"/>
                <a:cs typeface="Times New Roman" panose="02020603050405020304" pitchFamily="18" charset="0"/>
              </a:rPr>
              <a:t>is that when an end user is looking for a file, he downloads chunks of the file from other users until the downloaded chunks can be assembled together yielding </a:t>
            </a:r>
            <a:r>
              <a:rPr lang="en-IN" sz="2800" dirty="0">
                <a:latin typeface="Times New Roman" panose="02020603050405020304" pitchFamily="18" charset="0"/>
                <a:cs typeface="Times New Roman" panose="02020603050405020304" pitchFamily="18" charset="0"/>
              </a:rPr>
              <a:t>the complete file.</a:t>
            </a:r>
          </a:p>
        </p:txBody>
      </p:sp>
      <p:sp>
        <p:nvSpPr>
          <p:cNvPr id="2" name="Slide Number Placeholder 1">
            <a:extLst>
              <a:ext uri="{FF2B5EF4-FFF2-40B4-BE49-F238E27FC236}">
                <a16:creationId xmlns:a16="http://schemas.microsoft.com/office/drawing/2014/main" id="{AFA867BA-EEBF-4199-9A8E-AB1D8024317F}"/>
              </a:ext>
            </a:extLst>
          </p:cNvPr>
          <p:cNvSpPr>
            <a:spLocks noGrp="1"/>
          </p:cNvSpPr>
          <p:nvPr>
            <p:ph type="sldNum" sz="quarter" idx="12"/>
          </p:nvPr>
        </p:nvSpPr>
        <p:spPr/>
        <p:txBody>
          <a:bodyPr/>
          <a:lstStyle/>
          <a:p>
            <a:fld id="{9780A1CE-6C3C-4CE8-9D96-B7A0620EDD62}" type="slidenum">
              <a:rPr lang="en-IN" smtClean="0"/>
              <a:t>56</a:t>
            </a:fld>
            <a:endParaRPr lang="en-IN"/>
          </a:p>
        </p:txBody>
      </p:sp>
    </p:spTree>
    <p:extLst>
      <p:ext uri="{BB962C8B-B14F-4D97-AF65-F5344CB8AC3E}">
        <p14:creationId xmlns:p14="http://schemas.microsoft.com/office/powerpoint/2010/main" val="4004039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C539F-E084-44AE-97BF-6F92BCEB54AA}"/>
              </a:ext>
            </a:extLst>
          </p:cNvPr>
          <p:cNvSpPr>
            <a:spLocks noGrp="1"/>
          </p:cNvSpPr>
          <p:nvPr>
            <p:ph idx="1"/>
          </p:nvPr>
        </p:nvSpPr>
        <p:spPr>
          <a:xfrm>
            <a:off x="121920" y="254000"/>
            <a:ext cx="11907520" cy="647192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Free riding: </a:t>
            </a:r>
            <a:r>
              <a:rPr lang="en-US" dirty="0">
                <a:solidFill>
                  <a:srgbClr val="FF0000"/>
                </a:solidFill>
                <a:latin typeface="Times New Roman" panose="02020603050405020304" pitchFamily="18" charset="0"/>
                <a:cs typeface="Times New Roman" panose="02020603050405020304" pitchFamily="18" charset="0"/>
              </a:rPr>
              <a:t>A phenomenon in which a significant fraction of participants merely download files but contribute nothing.</a:t>
            </a:r>
          </a:p>
          <a:p>
            <a:pPr>
              <a:lnSpc>
                <a:spcPct val="150000"/>
              </a:lnSpc>
            </a:pPr>
            <a:r>
              <a:rPr lang="en-US" dirty="0">
                <a:latin typeface="Times New Roman" panose="02020603050405020304" pitchFamily="18" charset="0"/>
                <a:cs typeface="Times New Roman" panose="02020603050405020304" pitchFamily="18" charset="0"/>
              </a:rPr>
              <a:t>To prevent this situation, in BitTorrent a </a:t>
            </a:r>
            <a:r>
              <a:rPr lang="en-US" dirty="0">
                <a:solidFill>
                  <a:srgbClr val="0000FF"/>
                </a:solidFill>
                <a:latin typeface="Times New Roman" panose="02020603050405020304" pitchFamily="18" charset="0"/>
                <a:cs typeface="Times New Roman" panose="02020603050405020304" pitchFamily="18" charset="0"/>
              </a:rPr>
              <a:t>file can be downloaded only when the downloading client is providing content to someone else</a:t>
            </a:r>
            <a:r>
              <a:rPr lang="en-US" dirty="0">
                <a:latin typeface="Times New Roman" panose="02020603050405020304" pitchFamily="18" charset="0"/>
                <a:cs typeface="Times New Roman" panose="02020603050405020304" pitchFamily="18" charset="0"/>
              </a:rPr>
              <a:t>.</a:t>
            </a:r>
          </a:p>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Downloading a file:</a:t>
            </a:r>
            <a:r>
              <a:rPr lang="en-US" dirty="0">
                <a:latin typeface="Times New Roman" panose="02020603050405020304" pitchFamily="18" charset="0"/>
                <a:cs typeface="Times New Roman" panose="02020603050405020304" pitchFamily="18" charset="0"/>
              </a:rPr>
              <a:t>  A user needs to access a </a:t>
            </a:r>
            <a:r>
              <a:rPr lang="en-US" b="1" dirty="0">
                <a:solidFill>
                  <a:srgbClr val="0000FF"/>
                </a:solidFill>
                <a:latin typeface="Times New Roman" panose="02020603050405020304" pitchFamily="18" charset="0"/>
                <a:cs typeface="Times New Roman" panose="02020603050405020304" pitchFamily="18" charset="0"/>
              </a:rPr>
              <a:t>global directory </a:t>
            </a:r>
            <a:r>
              <a:rPr lang="en-US" dirty="0">
                <a:latin typeface="Times New Roman" panose="02020603050405020304" pitchFamily="18" charset="0"/>
                <a:cs typeface="Times New Roman" panose="02020603050405020304" pitchFamily="18" charset="0"/>
              </a:rPr>
              <a:t>-Well know </a:t>
            </a:r>
            <a:r>
              <a:rPr lang="en-US" dirty="0">
                <a:solidFill>
                  <a:srgbClr val="0000FF"/>
                </a:solidFill>
                <a:latin typeface="Times New Roman" panose="02020603050405020304" pitchFamily="18" charset="0"/>
                <a:cs typeface="Times New Roman" panose="02020603050405020304" pitchFamily="18" charset="0"/>
              </a:rPr>
              <a:t>Web site</a:t>
            </a:r>
            <a:r>
              <a:rPr lang="en-US" dirty="0">
                <a:latin typeface="Times New Roman" panose="02020603050405020304" pitchFamily="18" charset="0"/>
                <a:cs typeface="Times New Roman" panose="02020603050405020304" pitchFamily="18" charset="0"/>
              </a:rPr>
              <a:t>. Such a directory contains references to what are called </a:t>
            </a:r>
            <a:r>
              <a:rPr lang="en-US" b="1" dirty="0">
                <a:solidFill>
                  <a:srgbClr val="0000FF"/>
                </a:solidFill>
                <a:latin typeface="Times New Roman" panose="02020603050405020304" pitchFamily="18" charset="0"/>
                <a:cs typeface="Times New Roman" panose="02020603050405020304" pitchFamily="18" charset="0"/>
              </a:rPr>
              <a:t>torrent files</a:t>
            </a:r>
            <a:r>
              <a:rPr lang="en-US" dirty="0">
                <a:latin typeface="Times New Roman" panose="02020603050405020304" pitchFamily="18" charset="0"/>
                <a:cs typeface="Times New Roman" panose="02020603050405020304" pitchFamily="18" charset="0"/>
              </a:rPr>
              <a:t>. A </a:t>
            </a:r>
            <a:r>
              <a:rPr lang="en-US" dirty="0">
                <a:solidFill>
                  <a:srgbClr val="0000FF"/>
                </a:solidFill>
                <a:latin typeface="Times New Roman" panose="02020603050405020304" pitchFamily="18" charset="0"/>
                <a:cs typeface="Times New Roman" panose="02020603050405020304" pitchFamily="18" charset="0"/>
              </a:rPr>
              <a:t>torrent file</a:t>
            </a:r>
            <a:r>
              <a:rPr lang="en-US" dirty="0">
                <a:latin typeface="Times New Roman" panose="02020603050405020304" pitchFamily="18" charset="0"/>
                <a:cs typeface="Times New Roman" panose="02020603050405020304" pitchFamily="18" charset="0"/>
              </a:rPr>
              <a:t> contains the information that is needed to download a specific file. In particular, </a:t>
            </a:r>
            <a:r>
              <a:rPr lang="en-US" b="1" dirty="0">
                <a:solidFill>
                  <a:srgbClr val="0000FF"/>
                </a:solidFill>
                <a:latin typeface="Times New Roman" panose="02020603050405020304" pitchFamily="18" charset="0"/>
                <a:cs typeface="Times New Roman" panose="02020603050405020304" pitchFamily="18" charset="0"/>
              </a:rPr>
              <a:t>it contains a link to what is known as a tracker</a:t>
            </a:r>
            <a:r>
              <a:rPr lang="en-US" dirty="0">
                <a:latin typeface="Times New Roman" panose="02020603050405020304" pitchFamily="18" charset="0"/>
                <a:cs typeface="Times New Roman" panose="02020603050405020304" pitchFamily="18" charset="0"/>
              </a:rPr>
              <a:t>, which is a server that is keeping an accurate account of </a:t>
            </a:r>
            <a:r>
              <a:rPr lang="en-US" dirty="0">
                <a:solidFill>
                  <a:srgbClr val="0000FF"/>
                </a:solidFill>
                <a:latin typeface="Times New Roman" panose="02020603050405020304" pitchFamily="18" charset="0"/>
                <a:cs typeface="Times New Roman" panose="02020603050405020304" pitchFamily="18" charset="0"/>
              </a:rPr>
              <a:t>active nodes</a:t>
            </a:r>
            <a:r>
              <a:rPr lang="en-US" dirty="0">
                <a:latin typeface="Times New Roman" panose="02020603050405020304" pitchFamily="18" charset="0"/>
                <a:cs typeface="Times New Roman" panose="02020603050405020304" pitchFamily="18" charset="0"/>
              </a:rPr>
              <a:t> that have (chunks of) the requested file.</a:t>
            </a:r>
          </a:p>
          <a:p>
            <a:pPr>
              <a:lnSpc>
                <a:spcPct val="150000"/>
              </a:lnSpc>
            </a:pPr>
            <a:endParaRPr lang="en-IN"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C6C9B5D-F8AB-421C-8D44-B7D2B430E6AD}"/>
              </a:ext>
            </a:extLst>
          </p:cNvPr>
          <p:cNvSpPr>
            <a:spLocks noGrp="1"/>
          </p:cNvSpPr>
          <p:nvPr>
            <p:ph type="sldNum" sz="quarter" idx="12"/>
          </p:nvPr>
        </p:nvSpPr>
        <p:spPr/>
        <p:txBody>
          <a:bodyPr/>
          <a:lstStyle/>
          <a:p>
            <a:fld id="{9780A1CE-6C3C-4CE8-9D96-B7A0620EDD62}" type="slidenum">
              <a:rPr lang="en-IN" smtClean="0"/>
              <a:t>57</a:t>
            </a:fld>
            <a:endParaRPr lang="en-IN"/>
          </a:p>
        </p:txBody>
      </p:sp>
    </p:spTree>
    <p:extLst>
      <p:ext uri="{BB962C8B-B14F-4D97-AF65-F5344CB8AC3E}">
        <p14:creationId xmlns:p14="http://schemas.microsoft.com/office/powerpoint/2010/main" val="1974083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1091E-B2AE-4944-AA68-F41A9D33A9F5}"/>
              </a:ext>
            </a:extLst>
          </p:cNvPr>
          <p:cNvSpPr>
            <a:spLocks noGrp="1"/>
          </p:cNvSpPr>
          <p:nvPr>
            <p:ph idx="1"/>
          </p:nvPr>
        </p:nvSpPr>
        <p:spPr>
          <a:xfrm>
            <a:off x="314960" y="243840"/>
            <a:ext cx="11582400" cy="6441440"/>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Once the nodes have been identified from where chunks can be downloaded, the </a:t>
            </a:r>
            <a:r>
              <a:rPr lang="en-US" sz="2400" dirty="0">
                <a:solidFill>
                  <a:srgbClr val="0000FF"/>
                </a:solidFill>
                <a:latin typeface="Times New Roman" panose="02020603050405020304" pitchFamily="18" charset="0"/>
                <a:cs typeface="Times New Roman" panose="02020603050405020304" pitchFamily="18" charset="0"/>
              </a:rPr>
              <a:t>downloading node effectively becomes active</a:t>
            </a:r>
            <a:r>
              <a:rPr lang="en-US" sz="2400" dirty="0">
                <a:latin typeface="Times New Roman" panose="02020603050405020304" pitchFamily="18" charset="0"/>
                <a:cs typeface="Times New Roman" panose="02020603050405020304" pitchFamily="18" charset="0"/>
              </a:rPr>
              <a:t>. At that point, </a:t>
            </a:r>
            <a:r>
              <a:rPr lang="en-US" sz="2400" dirty="0">
                <a:solidFill>
                  <a:srgbClr val="0000FF"/>
                </a:solidFill>
                <a:latin typeface="Times New Roman" panose="02020603050405020304" pitchFamily="18" charset="0"/>
                <a:cs typeface="Times New Roman" panose="02020603050405020304" pitchFamily="18" charset="0"/>
              </a:rPr>
              <a:t>it will be forced to help others. </a:t>
            </a:r>
            <a:r>
              <a:rPr lang="en-US" sz="2400" dirty="0">
                <a:latin typeface="Times New Roman" panose="02020603050405020304" pitchFamily="18" charset="0"/>
                <a:cs typeface="Times New Roman" panose="02020603050405020304" pitchFamily="18" charset="0"/>
              </a:rPr>
              <a:t>For example by providing chunks of the file it is downloading that others do not yet have. </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enforcement comes from a very </a:t>
            </a:r>
            <a:r>
              <a:rPr lang="en-US" sz="2400" dirty="0">
                <a:solidFill>
                  <a:srgbClr val="0000FF"/>
                </a:solidFill>
                <a:latin typeface="Times New Roman" panose="02020603050405020304" pitchFamily="18" charset="0"/>
                <a:cs typeface="Times New Roman" panose="02020603050405020304" pitchFamily="18" charset="0"/>
              </a:rPr>
              <a:t>simple rule</a:t>
            </a:r>
            <a:r>
              <a:rPr lang="en-US" sz="2400" dirty="0">
                <a:latin typeface="Times New Roman" panose="02020603050405020304" pitchFamily="18" charset="0"/>
                <a:cs typeface="Times New Roman" panose="02020603050405020304" pitchFamily="18" charset="0"/>
              </a:rPr>
              <a:t>: if node P notices that node Q is downloading more than it is uploading, P can decide to decrease the rate at which it sends data to Q. This scheme works well provided P has something to download from Q.</a:t>
            </a:r>
            <a:endParaRPr lang="en-IN" sz="2400" dirty="0">
              <a:latin typeface="Times New Roman" panose="02020603050405020304" pitchFamily="18" charset="0"/>
              <a:cs typeface="Times New Roman" panose="02020603050405020304" pitchFamily="18" charset="0"/>
            </a:endParaRPr>
          </a:p>
        </p:txBody>
      </p:sp>
      <p:sp>
        <p:nvSpPr>
          <p:cNvPr id="4" name="Flowchart: Connector 3">
            <a:extLst>
              <a:ext uri="{FF2B5EF4-FFF2-40B4-BE49-F238E27FC236}">
                <a16:creationId xmlns:a16="http://schemas.microsoft.com/office/drawing/2014/main" id="{DCFD4C29-C921-4115-9359-7CFA21F24F1B}"/>
              </a:ext>
            </a:extLst>
          </p:cNvPr>
          <p:cNvSpPr/>
          <p:nvPr/>
        </p:nvSpPr>
        <p:spPr>
          <a:xfrm>
            <a:off x="883920" y="5435600"/>
            <a:ext cx="24587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Node P</a:t>
            </a:r>
            <a:endParaRPr lang="en-IN" b="1" dirty="0"/>
          </a:p>
        </p:txBody>
      </p:sp>
      <p:sp>
        <p:nvSpPr>
          <p:cNvPr id="5" name="Flowchart: Connector 4">
            <a:extLst>
              <a:ext uri="{FF2B5EF4-FFF2-40B4-BE49-F238E27FC236}">
                <a16:creationId xmlns:a16="http://schemas.microsoft.com/office/drawing/2014/main" id="{F2F7B566-6057-4565-B1B0-0A15A172C67B}"/>
              </a:ext>
            </a:extLst>
          </p:cNvPr>
          <p:cNvSpPr/>
          <p:nvPr/>
        </p:nvSpPr>
        <p:spPr>
          <a:xfrm>
            <a:off x="7579360" y="5435600"/>
            <a:ext cx="2357120" cy="92456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Node Q</a:t>
            </a:r>
            <a:endParaRPr lang="en-IN" b="1" dirty="0"/>
          </a:p>
        </p:txBody>
      </p:sp>
      <p:sp>
        <p:nvSpPr>
          <p:cNvPr id="6" name="Cylinder 5">
            <a:extLst>
              <a:ext uri="{FF2B5EF4-FFF2-40B4-BE49-F238E27FC236}">
                <a16:creationId xmlns:a16="http://schemas.microsoft.com/office/drawing/2014/main" id="{19BE2708-6836-487E-BEDB-1E4FD9049951}"/>
              </a:ext>
            </a:extLst>
          </p:cNvPr>
          <p:cNvSpPr/>
          <p:nvPr/>
        </p:nvSpPr>
        <p:spPr>
          <a:xfrm>
            <a:off x="7091680" y="3677920"/>
            <a:ext cx="2936240" cy="11480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Files / Server</a:t>
            </a:r>
            <a:endParaRPr lang="en-IN" sz="2400" b="1" dirty="0"/>
          </a:p>
        </p:txBody>
      </p:sp>
      <p:sp>
        <p:nvSpPr>
          <p:cNvPr id="7" name="Arrow: Down 6">
            <a:extLst>
              <a:ext uri="{FF2B5EF4-FFF2-40B4-BE49-F238E27FC236}">
                <a16:creationId xmlns:a16="http://schemas.microsoft.com/office/drawing/2014/main" id="{7FAA0975-D4BD-4647-8D37-04B4F5564941}"/>
              </a:ext>
            </a:extLst>
          </p:cNvPr>
          <p:cNvSpPr/>
          <p:nvPr/>
        </p:nvSpPr>
        <p:spPr>
          <a:xfrm>
            <a:off x="8961120" y="4930745"/>
            <a:ext cx="386080" cy="46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F493C9F-7117-445B-82DC-8B2D597AABCA}"/>
              </a:ext>
            </a:extLst>
          </p:cNvPr>
          <p:cNvSpPr txBox="1"/>
          <p:nvPr/>
        </p:nvSpPr>
        <p:spPr>
          <a:xfrm>
            <a:off x="9428480" y="4900265"/>
            <a:ext cx="2052320" cy="400110"/>
          </a:xfrm>
          <a:prstGeom prst="rect">
            <a:avLst/>
          </a:prstGeom>
          <a:noFill/>
        </p:spPr>
        <p:txBody>
          <a:bodyPr wrap="square" rtlCol="0">
            <a:spAutoFit/>
          </a:bodyPr>
          <a:lstStyle/>
          <a:p>
            <a:r>
              <a:rPr lang="en-US" sz="2000" b="1" dirty="0">
                <a:solidFill>
                  <a:srgbClr val="0000FF"/>
                </a:solidFill>
                <a:latin typeface="Times New Roman" panose="02020603050405020304" pitchFamily="18" charset="0"/>
                <a:cs typeface="Times New Roman" panose="02020603050405020304" pitchFamily="18" charset="0"/>
              </a:rPr>
              <a:t>More Download</a:t>
            </a:r>
            <a:endParaRPr lang="en-IN" sz="2000" b="1" dirty="0">
              <a:solidFill>
                <a:srgbClr val="0000FF"/>
              </a:solidFill>
              <a:latin typeface="Times New Roman" panose="02020603050405020304" pitchFamily="18" charset="0"/>
              <a:cs typeface="Times New Roman" panose="02020603050405020304" pitchFamily="18" charset="0"/>
            </a:endParaRPr>
          </a:p>
        </p:txBody>
      </p:sp>
      <p:sp>
        <p:nvSpPr>
          <p:cNvPr id="9" name="Arrow: Up 8">
            <a:extLst>
              <a:ext uri="{FF2B5EF4-FFF2-40B4-BE49-F238E27FC236}">
                <a16:creationId xmlns:a16="http://schemas.microsoft.com/office/drawing/2014/main" id="{32C97B0A-A745-4950-8E95-899798836C85}"/>
              </a:ext>
            </a:extLst>
          </p:cNvPr>
          <p:cNvSpPr/>
          <p:nvPr/>
        </p:nvSpPr>
        <p:spPr>
          <a:xfrm>
            <a:off x="8117840" y="4897120"/>
            <a:ext cx="386080" cy="467360"/>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78A5DA8-F07E-4083-8A8F-DCC38D0D7C7D}"/>
              </a:ext>
            </a:extLst>
          </p:cNvPr>
          <p:cNvSpPr txBox="1"/>
          <p:nvPr/>
        </p:nvSpPr>
        <p:spPr>
          <a:xfrm>
            <a:off x="6431280" y="4942478"/>
            <a:ext cx="1584960"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Less Upload</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4A32AE7C-152E-4A58-AA92-F561A46A85F0}"/>
              </a:ext>
            </a:extLst>
          </p:cNvPr>
          <p:cNvSpPr/>
          <p:nvPr/>
        </p:nvSpPr>
        <p:spPr>
          <a:xfrm>
            <a:off x="3535680" y="5300376"/>
            <a:ext cx="3119120" cy="1239518"/>
          </a:xfrm>
          <a:prstGeom prst="rightArrow">
            <a:avLst>
              <a:gd name="adj1" fmla="val 50000"/>
              <a:gd name="adj2" fmla="val 500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Decrease the rate at which data is sent to Q</a:t>
            </a:r>
            <a:endParaRPr lang="en-IN" sz="2000" b="1" dirty="0"/>
          </a:p>
        </p:txBody>
      </p:sp>
      <p:sp>
        <p:nvSpPr>
          <p:cNvPr id="15" name="Thought Bubble: Cloud 14">
            <a:extLst>
              <a:ext uri="{FF2B5EF4-FFF2-40B4-BE49-F238E27FC236}">
                <a16:creationId xmlns:a16="http://schemas.microsoft.com/office/drawing/2014/main" id="{214140E2-F34D-4BFF-8887-F2A0D055A5FC}"/>
              </a:ext>
            </a:extLst>
          </p:cNvPr>
          <p:cNvSpPr/>
          <p:nvPr/>
        </p:nvSpPr>
        <p:spPr>
          <a:xfrm>
            <a:off x="858520" y="4103068"/>
            <a:ext cx="3286760" cy="1061357"/>
          </a:xfrm>
          <a:prstGeom prst="cloud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anose="02020603050405020304" pitchFamily="18" charset="0"/>
                <a:cs typeface="Times New Roman" panose="02020603050405020304" pitchFamily="18" charset="0"/>
              </a:rPr>
              <a:t>Has something to download from Q</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26A0FB-896F-4A83-8D48-A124ACF2BDFA}"/>
              </a:ext>
            </a:extLst>
          </p:cNvPr>
          <p:cNvSpPr>
            <a:spLocks noGrp="1"/>
          </p:cNvSpPr>
          <p:nvPr>
            <p:ph type="sldNum" sz="quarter" idx="12"/>
          </p:nvPr>
        </p:nvSpPr>
        <p:spPr/>
        <p:txBody>
          <a:bodyPr/>
          <a:lstStyle/>
          <a:p>
            <a:fld id="{9780A1CE-6C3C-4CE8-9D96-B7A0620EDD62}" type="slidenum">
              <a:rPr lang="en-IN" smtClean="0"/>
              <a:t>58</a:t>
            </a:fld>
            <a:endParaRPr lang="en-IN"/>
          </a:p>
        </p:txBody>
      </p:sp>
    </p:spTree>
    <p:extLst>
      <p:ext uri="{BB962C8B-B14F-4D97-AF65-F5344CB8AC3E}">
        <p14:creationId xmlns:p14="http://schemas.microsoft.com/office/powerpoint/2010/main" val="3368628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03200" y="995680"/>
            <a:ext cx="11785600" cy="5679440"/>
          </a:xfrm>
        </p:spPr>
        <p:txBody>
          <a:bodyPr anchor="t">
            <a:normAutofit fontScale="90000"/>
          </a:bodyPr>
          <a:lstStyle/>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Network File System (NFS)</a:t>
            </a:r>
            <a:br>
              <a:rPr lang="en-US" sz="28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Sun microsystem’s NFS is widely deployed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architecture for Unix</a:t>
            </a:r>
            <a:r>
              <a:rPr lang="en-US" sz="2700" dirty="0">
                <a:latin typeface="Times New Roman" panose="02020603050405020304" pitchFamily="18" charset="0"/>
                <a:cs typeface="Times New Roman" panose="02020603050405020304" pitchFamily="18" charset="0"/>
                <a:sym typeface="Wingdings" panose="05000000000000000000" pitchFamily="2" charset="2"/>
              </a:rPr>
              <a:t> systems.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Basic idea</a:t>
            </a:r>
            <a:r>
              <a:rPr lang="en-US" sz="2700" b="1"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Each file server provides a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standardized</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view</a:t>
            </a:r>
            <a:r>
              <a:rPr lang="en-US" sz="2700" dirty="0">
                <a:latin typeface="Times New Roman" panose="02020603050405020304" pitchFamily="18" charset="0"/>
                <a:cs typeface="Times New Roman" panose="02020603050405020304" pitchFamily="18" charset="0"/>
                <a:sym typeface="Wingdings" panose="05000000000000000000" pitchFamily="2" charset="2"/>
              </a:rPr>
              <a:t> of its local file system. Irrespective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of how the local file system is implemented; each NFS server supports the same model.</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NFS model (Similar to Remote File Service)</a:t>
            </a:r>
            <a:br>
              <a:rPr lang="en-US" sz="27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br>
            <a:r>
              <a:rPr lang="en-US" sz="2700" b="1" dirty="0">
                <a:latin typeface="Times New Roman" panose="02020603050405020304" pitchFamily="18" charset="0"/>
                <a:cs typeface="Times New Roman" panose="02020603050405020304" pitchFamily="18" charset="0"/>
                <a:sym typeface="Wingdings" panose="05000000000000000000" pitchFamily="2" charset="2"/>
              </a:rPr>
              <a:t></a:t>
            </a:r>
            <a:r>
              <a:rPr lang="en-US" sz="27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700" dirty="0">
                <a:latin typeface="Times New Roman" panose="02020603050405020304" pitchFamily="18" charset="0"/>
                <a:cs typeface="Times New Roman" panose="02020603050405020304" pitchFamily="18" charset="0"/>
                <a:sym typeface="Wingdings" panose="05000000000000000000" pitchFamily="2" charset="2"/>
              </a:rPr>
              <a:t>Clients are offered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transparent</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access</a:t>
            </a:r>
            <a:r>
              <a:rPr lang="en-US" sz="2700" dirty="0">
                <a:latin typeface="Times New Roman" panose="02020603050405020304" pitchFamily="18" charset="0"/>
                <a:cs typeface="Times New Roman" panose="02020603050405020304" pitchFamily="18" charset="0"/>
                <a:sym typeface="Wingdings" panose="05000000000000000000" pitchFamily="2" charset="2"/>
              </a:rPr>
              <a:t> to a file system that is managed by a remote server.</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Location</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of</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files</a:t>
            </a: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is not known to clients</a:t>
            </a:r>
            <a:r>
              <a:rPr lang="en-US" sz="2700" dirty="0">
                <a:latin typeface="Times New Roman" panose="02020603050405020304" pitchFamily="18" charset="0"/>
                <a:cs typeface="Times New Roman" panose="02020603050405020304" pitchFamily="18" charset="0"/>
                <a:sym typeface="Wingdings" panose="05000000000000000000" pitchFamily="2" charset="2"/>
              </a:rPr>
              <a:t> and they are given with only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700" dirty="0">
                <a:latin typeface="Times New Roman" panose="02020603050405020304" pitchFamily="18" charset="0"/>
                <a:cs typeface="Times New Roman" panose="02020603050405020304" pitchFamily="18" charset="0"/>
                <a:sym typeface="Wingdings" panose="05000000000000000000" pitchFamily="2" charset="2"/>
              </a:rPr>
              <a:t> to the FS.</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Client is offered</a:t>
            </a:r>
            <a:r>
              <a:rPr lang="en-US" sz="2700" dirty="0">
                <a:latin typeface="Times New Roman" panose="02020603050405020304" pitchFamily="18" charset="0"/>
                <a:cs typeface="Times New Roman" panose="02020603050405020304" pitchFamily="18" charset="0"/>
                <a:sym typeface="Wingdings" panose="05000000000000000000" pitchFamily="2" charset="2"/>
              </a:rPr>
              <a:t> only an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700" dirty="0">
                <a:latin typeface="Times New Roman" panose="02020603050405020304" pitchFamily="18" charset="0"/>
                <a:cs typeface="Times New Roman" panose="02020603050405020304" pitchFamily="18" charset="0"/>
                <a:sym typeface="Wingdings" panose="05000000000000000000" pitchFamily="2" charset="2"/>
              </a:rPr>
              <a:t> containing various file operations, but the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server</a:t>
            </a:r>
            <a:r>
              <a:rPr lang="en-US" sz="2700" dirty="0">
                <a:latin typeface="Times New Roman" panose="02020603050405020304" pitchFamily="18" charset="0"/>
                <a:cs typeface="Times New Roman" panose="02020603050405020304" pitchFamily="18" charset="0"/>
                <a:sym typeface="Wingdings" panose="05000000000000000000" pitchFamily="2" charset="2"/>
              </a:rPr>
              <a:t> is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responsible</a:t>
            </a:r>
            <a:r>
              <a:rPr lang="en-US" sz="2700" dirty="0">
                <a:latin typeface="Times New Roman" panose="02020603050405020304" pitchFamily="18" charset="0"/>
                <a:cs typeface="Times New Roman" panose="02020603050405020304" pitchFamily="18" charset="0"/>
                <a:sym typeface="Wingdings" panose="05000000000000000000" pitchFamily="2" charset="2"/>
              </a:rPr>
              <a:t> for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implementing</a:t>
            </a:r>
            <a:r>
              <a:rPr lang="en-US" sz="2700" dirty="0">
                <a:latin typeface="Times New Roman" panose="02020603050405020304" pitchFamily="18" charset="0"/>
                <a:cs typeface="Times New Roman" panose="02020603050405020304" pitchFamily="18" charset="0"/>
                <a:sym typeface="Wingdings" panose="05000000000000000000" pitchFamily="2" charset="2"/>
              </a:rPr>
              <a:t> those </a:t>
            </a:r>
            <a:r>
              <a:rPr lang="en-US" sz="27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operations</a:t>
            </a:r>
            <a:r>
              <a:rPr lang="en-US" sz="2700" dirty="0">
                <a:latin typeface="Times New Roman" panose="02020603050405020304" pitchFamily="18" charset="0"/>
                <a:cs typeface="Times New Roman" panose="02020603050405020304" pitchFamily="18" charset="0"/>
                <a:sym typeface="Wingdings" panose="05000000000000000000" pitchFamily="2" charset="2"/>
              </a:rPr>
              <a:t>. Hence this model is also referred to as the  </a:t>
            </a:r>
            <a:br>
              <a:rPr lang="en-US" sz="2700" dirty="0">
                <a:latin typeface="Times New Roman" panose="02020603050405020304" pitchFamily="18" charset="0"/>
                <a:cs typeface="Times New Roman" panose="02020603050405020304" pitchFamily="18" charset="0"/>
                <a:sym typeface="Wingdings" panose="05000000000000000000" pitchFamily="2" charset="2"/>
              </a:rPr>
            </a:br>
            <a:r>
              <a:rPr lang="en-US" sz="2700" dirty="0">
                <a:latin typeface="Times New Roman" panose="02020603050405020304" pitchFamily="18" charset="0"/>
                <a:cs typeface="Times New Roman" panose="02020603050405020304" pitchFamily="18" charset="0"/>
                <a:sym typeface="Wingdings" panose="05000000000000000000" pitchFamily="2" charset="2"/>
              </a:rPr>
              <a:t>     </a:t>
            </a:r>
            <a:r>
              <a:rPr lang="en-US" sz="27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remote access model.</a:t>
            </a:r>
            <a:r>
              <a:rPr lang="en-US" sz="2700" b="1" dirty="0">
                <a:latin typeface="Times New Roman" panose="02020603050405020304" pitchFamily="18" charset="0"/>
                <a:cs typeface="Times New Roman" panose="02020603050405020304" pitchFamily="18" charset="0"/>
                <a:sym typeface="Wingdings" panose="05000000000000000000" pitchFamily="2" charset="2"/>
              </a:rPr>
              <a:t> (Figure 2.24(a))</a:t>
            </a:r>
            <a:endParaRPr lang="en-IN" sz="2800" b="1" dirty="0">
              <a:solidFill>
                <a:srgbClr val="0000FF"/>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10640" y="60960"/>
            <a:ext cx="9144000" cy="7924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3600" b="1" dirty="0">
                <a:solidFill>
                  <a:srgbClr val="0000FF"/>
                </a:solidFill>
                <a:latin typeface="Times New Roman" panose="02020603050405020304" pitchFamily="18" charset="0"/>
                <a:cs typeface="Times New Roman" panose="02020603050405020304" pitchFamily="18" charset="0"/>
              </a:rPr>
              <a:t>2.4 EXAMPLE ARCHITECTURES</a:t>
            </a:r>
            <a:endParaRPr lang="en-IN" sz="3600" b="1" dirty="0">
              <a:solidFill>
                <a:srgbClr val="0000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1097541-FCFF-48A2-B6FA-312B0A941D46}"/>
              </a:ext>
            </a:extLst>
          </p:cNvPr>
          <p:cNvSpPr>
            <a:spLocks noGrp="1"/>
          </p:cNvSpPr>
          <p:nvPr>
            <p:ph type="sldNum" sz="quarter" idx="12"/>
          </p:nvPr>
        </p:nvSpPr>
        <p:spPr/>
        <p:txBody>
          <a:bodyPr/>
          <a:lstStyle/>
          <a:p>
            <a:fld id="{9780A1CE-6C3C-4CE8-9D96-B7A0620EDD62}" type="slidenum">
              <a:rPr lang="en-IN" smtClean="0"/>
              <a:t>59</a:t>
            </a:fld>
            <a:endParaRPr lang="en-IN"/>
          </a:p>
        </p:txBody>
      </p:sp>
    </p:spTree>
    <p:extLst>
      <p:ext uri="{BB962C8B-B14F-4D97-AF65-F5344CB8AC3E}">
        <p14:creationId xmlns:p14="http://schemas.microsoft.com/office/powerpoint/2010/main" val="310753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Layered communication protocols</a:t>
            </a:r>
            <a:br>
              <a:rPr lang="en-US" sz="2800" b="1" dirty="0">
                <a:solidFill>
                  <a:srgbClr val="00B0F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sym typeface="Wingdings" panose="05000000000000000000" pitchFamily="2" charset="2"/>
              </a:rPr>
              <a:t>Well-known architecture is </a:t>
            </a:r>
            <a: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protocol stack.</a:t>
            </a:r>
            <a:br>
              <a:rPr lang="en-US" sz="36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Communication services:</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implements one or several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communication services allowing data to be sent from a destination to one or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several targets</a:t>
            </a:r>
            <a: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br>
              <a:rPr lang="en-US" sz="2800"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Interface</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Each layer offers an interface specifying the functions that can be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called. </a:t>
            </a:r>
            <a: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Interface hides the actual implementation of a service.</a:t>
            </a: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Protocol: </a:t>
            </a:r>
            <a:r>
              <a:rPr lang="en-US" sz="2800" dirty="0">
                <a:latin typeface="Times New Roman" panose="02020603050405020304" pitchFamily="18" charset="0"/>
                <a:cs typeface="Times New Roman" panose="02020603050405020304" pitchFamily="18" charset="0"/>
                <a:sym typeface="Wingdings" panose="05000000000000000000" pitchFamily="2" charset="2"/>
              </a:rPr>
              <a:t>Describes the rules that parties will follow in order to exchange </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information.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Transmission Control Protocol (TCP) – </a:t>
            </a:r>
            <a:r>
              <a:rPr lang="en-US" sz="2800" dirty="0">
                <a:latin typeface="Times New Roman" panose="02020603050405020304" pitchFamily="18" charset="0"/>
                <a:cs typeface="Times New Roman" panose="02020603050405020304" pitchFamily="18" charset="0"/>
                <a:sym typeface="Wingdings" panose="05000000000000000000" pitchFamily="2" charset="2"/>
              </a:rPr>
              <a:t>Connection oriented</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439EE-753B-4DC3-B4E2-52B8BC98264E}"/>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72110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087FF-6A49-4916-B487-FDB8D972CA11}"/>
              </a:ext>
            </a:extLst>
          </p:cNvPr>
          <p:cNvSpPr>
            <a:spLocks noGrp="1"/>
          </p:cNvSpPr>
          <p:nvPr>
            <p:ph idx="1"/>
          </p:nvPr>
        </p:nvSpPr>
        <p:spPr>
          <a:xfrm>
            <a:off x="193040" y="132080"/>
            <a:ext cx="11785600" cy="6543039"/>
          </a:xfrm>
        </p:spPr>
        <p:txBody>
          <a:bodyPr>
            <a:normAutofit fontScale="25000" lnSpcReduction="20000"/>
          </a:bodyPr>
          <a:lstStyle/>
          <a:p>
            <a:pPr marL="0" indent="0">
              <a:lnSpc>
                <a:spcPct val="160000"/>
              </a:lnSpc>
              <a:buNone/>
            </a:pPr>
            <a:r>
              <a:rPr lang="en-US" sz="9600" b="1" dirty="0">
                <a:solidFill>
                  <a:srgbClr val="0000FF"/>
                </a:solidFill>
                <a:latin typeface="Times New Roman" panose="02020603050405020304" pitchFamily="18" charset="0"/>
                <a:cs typeface="Times New Roman" panose="02020603050405020304" pitchFamily="18" charset="0"/>
              </a:rPr>
              <a:t>Upload/Download model: </a:t>
            </a:r>
            <a:r>
              <a:rPr lang="en-US" sz="9600" dirty="0">
                <a:solidFill>
                  <a:srgbClr val="0000FF"/>
                </a:solidFill>
                <a:latin typeface="Times New Roman" panose="02020603050405020304" pitchFamily="18" charset="0"/>
                <a:cs typeface="Times New Roman" panose="02020603050405020304" pitchFamily="18" charset="0"/>
              </a:rPr>
              <a:t>A client </a:t>
            </a:r>
            <a:r>
              <a:rPr lang="en-US" sz="9600" b="1" dirty="0">
                <a:solidFill>
                  <a:srgbClr val="0000FF"/>
                </a:solidFill>
                <a:latin typeface="Times New Roman" panose="02020603050405020304" pitchFamily="18" charset="0"/>
                <a:cs typeface="Times New Roman" panose="02020603050405020304" pitchFamily="18" charset="0"/>
              </a:rPr>
              <a:t>accesses</a:t>
            </a:r>
            <a:r>
              <a:rPr lang="en-US" sz="9600" dirty="0">
                <a:solidFill>
                  <a:srgbClr val="0000FF"/>
                </a:solidFill>
                <a:latin typeface="Times New Roman" panose="02020603050405020304" pitchFamily="18" charset="0"/>
                <a:cs typeface="Times New Roman" panose="02020603050405020304" pitchFamily="18" charset="0"/>
              </a:rPr>
              <a:t> a file locally </a:t>
            </a:r>
            <a:r>
              <a:rPr lang="en-US" sz="9600" b="1" dirty="0">
                <a:solidFill>
                  <a:srgbClr val="0000FF"/>
                </a:solidFill>
                <a:latin typeface="Times New Roman" panose="02020603050405020304" pitchFamily="18" charset="0"/>
                <a:cs typeface="Times New Roman" panose="02020603050405020304" pitchFamily="18" charset="0"/>
              </a:rPr>
              <a:t>after</a:t>
            </a:r>
            <a:r>
              <a:rPr lang="en-US" sz="9600" dirty="0">
                <a:solidFill>
                  <a:srgbClr val="0000FF"/>
                </a:solidFill>
                <a:latin typeface="Times New Roman" panose="02020603050405020304" pitchFamily="18" charset="0"/>
                <a:cs typeface="Times New Roman" panose="02020603050405020304" pitchFamily="18" charset="0"/>
              </a:rPr>
              <a:t> </a:t>
            </a:r>
            <a:r>
              <a:rPr lang="en-US" sz="9600" b="1" dirty="0">
                <a:solidFill>
                  <a:srgbClr val="0000FF"/>
                </a:solidFill>
                <a:latin typeface="Times New Roman" panose="02020603050405020304" pitchFamily="18" charset="0"/>
                <a:cs typeface="Times New Roman" panose="02020603050405020304" pitchFamily="18" charset="0"/>
              </a:rPr>
              <a:t>having</a:t>
            </a:r>
            <a:r>
              <a:rPr lang="en-US" sz="9600" dirty="0">
                <a:solidFill>
                  <a:srgbClr val="0000FF"/>
                </a:solidFill>
                <a:latin typeface="Times New Roman" panose="02020603050405020304" pitchFamily="18" charset="0"/>
                <a:cs typeface="Times New Roman" panose="02020603050405020304" pitchFamily="18" charset="0"/>
              </a:rPr>
              <a:t> </a:t>
            </a:r>
            <a:r>
              <a:rPr lang="en-US" sz="9600" b="1" dirty="0">
                <a:solidFill>
                  <a:srgbClr val="0000FF"/>
                </a:solidFill>
                <a:latin typeface="Times New Roman" panose="02020603050405020304" pitchFamily="18" charset="0"/>
                <a:cs typeface="Times New Roman" panose="02020603050405020304" pitchFamily="18" charset="0"/>
              </a:rPr>
              <a:t>downloaded</a:t>
            </a:r>
            <a:r>
              <a:rPr lang="en-US" sz="9600" dirty="0">
                <a:solidFill>
                  <a:srgbClr val="0000FF"/>
                </a:solidFill>
                <a:latin typeface="Times New Roman" panose="02020603050405020304" pitchFamily="18" charset="0"/>
                <a:cs typeface="Times New Roman" panose="02020603050405020304" pitchFamily="18" charset="0"/>
              </a:rPr>
              <a:t> it from the server</a:t>
            </a:r>
            <a:r>
              <a:rPr lang="en-US" sz="9600" dirty="0">
                <a:latin typeface="Times New Roman" panose="02020603050405020304" pitchFamily="18" charset="0"/>
                <a:cs typeface="Times New Roman" panose="02020603050405020304" pitchFamily="18" charset="0"/>
              </a:rPr>
              <a:t>. When the client is finished with the file, it is </a:t>
            </a:r>
            <a:r>
              <a:rPr lang="en-US" sz="9600" b="1" dirty="0">
                <a:solidFill>
                  <a:srgbClr val="0000FF"/>
                </a:solidFill>
                <a:latin typeface="Times New Roman" panose="02020603050405020304" pitchFamily="18" charset="0"/>
                <a:cs typeface="Times New Roman" panose="02020603050405020304" pitchFamily="18" charset="0"/>
              </a:rPr>
              <a:t>uploaded</a:t>
            </a:r>
            <a:r>
              <a:rPr lang="en-US" sz="9600" dirty="0">
                <a:solidFill>
                  <a:srgbClr val="0000FF"/>
                </a:solidFill>
                <a:latin typeface="Times New Roman" panose="02020603050405020304" pitchFamily="18" charset="0"/>
                <a:cs typeface="Times New Roman" panose="02020603050405020304" pitchFamily="18" charset="0"/>
              </a:rPr>
              <a:t> </a:t>
            </a:r>
            <a:r>
              <a:rPr lang="en-US" sz="9600" b="1" dirty="0">
                <a:solidFill>
                  <a:srgbClr val="0000FF"/>
                </a:solidFill>
                <a:latin typeface="Times New Roman" panose="02020603050405020304" pitchFamily="18" charset="0"/>
                <a:cs typeface="Times New Roman" panose="02020603050405020304" pitchFamily="18" charset="0"/>
              </a:rPr>
              <a:t>back</a:t>
            </a:r>
            <a:r>
              <a:rPr lang="en-US" sz="9600" dirty="0">
                <a:latin typeface="Times New Roman" panose="02020603050405020304" pitchFamily="18" charset="0"/>
                <a:cs typeface="Times New Roman" panose="02020603050405020304" pitchFamily="18" charset="0"/>
              </a:rPr>
              <a:t> to the server again so that it can be used by another client. The Internet’s FTP service can be used this way when a client downloads a complete file, modifies it, and then puts it back.</a:t>
            </a: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lnSpc>
                <a:spcPct val="120000"/>
              </a:lnSpc>
              <a:buNone/>
            </a:pPr>
            <a:endParaRPr lang="en-US" sz="9600" b="1" dirty="0">
              <a:solidFill>
                <a:srgbClr val="0000F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9600" dirty="0">
                <a:latin typeface="Times New Roman" panose="02020603050405020304" pitchFamily="18" charset="0"/>
                <a:cs typeface="Times New Roman" panose="02020603050405020304" pitchFamily="18" charset="0"/>
              </a:rPr>
              <a:t>Figure 2.24: (a) The remote access model.     (b) The upload/download model.</a:t>
            </a:r>
            <a:endParaRPr lang="en-IN" sz="9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EB8FAE-B02C-442A-A3BB-297D3757E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32" y="2441055"/>
            <a:ext cx="9852273" cy="3600000"/>
          </a:xfrm>
          <a:prstGeom prst="rect">
            <a:avLst/>
          </a:prstGeom>
        </p:spPr>
      </p:pic>
      <p:sp>
        <p:nvSpPr>
          <p:cNvPr id="2" name="Slide Number Placeholder 1">
            <a:extLst>
              <a:ext uri="{FF2B5EF4-FFF2-40B4-BE49-F238E27FC236}">
                <a16:creationId xmlns:a16="http://schemas.microsoft.com/office/drawing/2014/main" id="{40E4639C-8B8F-4D02-82D7-1705966672F5}"/>
              </a:ext>
            </a:extLst>
          </p:cNvPr>
          <p:cNvSpPr>
            <a:spLocks noGrp="1"/>
          </p:cNvSpPr>
          <p:nvPr>
            <p:ph type="sldNum" sz="quarter" idx="12"/>
          </p:nvPr>
        </p:nvSpPr>
        <p:spPr/>
        <p:txBody>
          <a:bodyPr/>
          <a:lstStyle/>
          <a:p>
            <a:fld id="{9780A1CE-6C3C-4CE8-9D96-B7A0620EDD62}" type="slidenum">
              <a:rPr lang="en-IN" smtClean="0"/>
              <a:t>60</a:t>
            </a:fld>
            <a:endParaRPr lang="en-IN"/>
          </a:p>
        </p:txBody>
      </p:sp>
    </p:spTree>
    <p:extLst>
      <p:ext uri="{BB962C8B-B14F-4D97-AF65-F5344CB8AC3E}">
        <p14:creationId xmlns:p14="http://schemas.microsoft.com/office/powerpoint/2010/main" val="1965976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3C38D-ED52-4228-9F88-70A57337E0AD}"/>
              </a:ext>
            </a:extLst>
          </p:cNvPr>
          <p:cNvSpPr>
            <a:spLocks noGrp="1"/>
          </p:cNvSpPr>
          <p:nvPr>
            <p:ph idx="1"/>
          </p:nvPr>
        </p:nvSpPr>
        <p:spPr>
          <a:xfrm>
            <a:off x="121920" y="71120"/>
            <a:ext cx="11917680" cy="6685280"/>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a:t>
            </a:r>
            <a:r>
              <a:rPr lang="en-US" dirty="0">
                <a:solidFill>
                  <a:srgbClr val="0000FF"/>
                </a:solidFill>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systems </a:t>
            </a:r>
            <a:r>
              <a:rPr lang="en-US" dirty="0">
                <a:solidFill>
                  <a:srgbClr val="0000FF"/>
                </a:solidFill>
                <a:latin typeface="Times New Roman" panose="02020603050405020304" pitchFamily="18" charset="0"/>
                <a:cs typeface="Times New Roman" panose="02020603050405020304" pitchFamily="18" charset="0"/>
              </a:rPr>
              <a:t>NFS</a:t>
            </a:r>
            <a:r>
              <a:rPr lang="en-US" dirty="0">
                <a:latin typeface="Times New Roman" panose="02020603050405020304" pitchFamily="18" charset="0"/>
                <a:cs typeface="Times New Roman" panose="02020603050405020304" pitchFamily="18" charset="0"/>
              </a:rPr>
              <a:t> is generally implemented following the </a:t>
            </a:r>
            <a:r>
              <a:rPr lang="en-US" dirty="0">
                <a:solidFill>
                  <a:srgbClr val="0000FF"/>
                </a:solidFill>
                <a:latin typeface="Times New Roman" panose="02020603050405020304" pitchFamily="18" charset="0"/>
                <a:cs typeface="Times New Roman" panose="02020603050405020304" pitchFamily="18" charset="0"/>
              </a:rPr>
              <a:t>layered architecture</a:t>
            </a:r>
            <a:r>
              <a:rPr lang="en-US" dirty="0">
                <a:latin typeface="Times New Roman" panose="02020603050405020304" pitchFamily="18" charset="0"/>
                <a:cs typeface="Times New Roman" panose="02020603050405020304" pitchFamily="18" charset="0"/>
              </a:rPr>
              <a:t> as </a:t>
            </a:r>
            <a:r>
              <a:rPr lang="en-IN" dirty="0">
                <a:latin typeface="Times New Roman" panose="02020603050405020304" pitchFamily="18" charset="0"/>
                <a:cs typeface="Times New Roman" panose="02020603050405020304" pitchFamily="18" charset="0"/>
              </a:rPr>
              <a:t>shown in Figure 2.25.</a:t>
            </a:r>
          </a:p>
        </p:txBody>
      </p:sp>
      <p:pic>
        <p:nvPicPr>
          <p:cNvPr id="5" name="Picture 4">
            <a:extLst>
              <a:ext uri="{FF2B5EF4-FFF2-40B4-BE49-F238E27FC236}">
                <a16:creationId xmlns:a16="http://schemas.microsoft.com/office/drawing/2014/main" id="{D426BFAF-0CE6-43CB-85A8-8D235DB2D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1" y="1261134"/>
            <a:ext cx="9538945" cy="4680000"/>
          </a:xfrm>
          <a:prstGeom prst="rect">
            <a:avLst/>
          </a:prstGeom>
        </p:spPr>
      </p:pic>
      <p:sp>
        <p:nvSpPr>
          <p:cNvPr id="6" name="Rectangle 5">
            <a:extLst>
              <a:ext uri="{FF2B5EF4-FFF2-40B4-BE49-F238E27FC236}">
                <a16:creationId xmlns:a16="http://schemas.microsoft.com/office/drawing/2014/main" id="{220A272D-B348-40FD-8568-945F51601806}"/>
              </a:ext>
            </a:extLst>
          </p:cNvPr>
          <p:cNvSpPr/>
          <p:nvPr/>
        </p:nvSpPr>
        <p:spPr>
          <a:xfrm>
            <a:off x="2483605" y="6164101"/>
            <a:ext cx="7456721" cy="461665"/>
          </a:xfrm>
          <a:prstGeom prst="rect">
            <a:avLst/>
          </a:prstGeom>
        </p:spPr>
        <p:txBody>
          <a:bodyPr wrap="none">
            <a:spAutoFit/>
          </a:bodyPr>
          <a:lstStyle/>
          <a:p>
            <a:r>
              <a:rPr lang="en-US" sz="2400" b="1" dirty="0">
                <a:solidFill>
                  <a:srgbClr val="0000FF"/>
                </a:solidFill>
                <a:latin typeface="Times New Roman" panose="02020603050405020304" pitchFamily="18" charset="0"/>
                <a:cs typeface="Times New Roman" panose="02020603050405020304" pitchFamily="18" charset="0"/>
              </a:rPr>
              <a:t>Figure 2.25: </a:t>
            </a:r>
            <a:r>
              <a:rPr lang="en-US" sz="2400" dirty="0">
                <a:solidFill>
                  <a:srgbClr val="0000FF"/>
                </a:solidFill>
                <a:latin typeface="Times New Roman" panose="02020603050405020304" pitchFamily="18" charset="0"/>
                <a:cs typeface="Times New Roman" panose="02020603050405020304" pitchFamily="18" charset="0"/>
              </a:rPr>
              <a:t>The basic NFS architecture for Unix systems.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644D491-F483-4727-8929-EE9E84DA3F60}"/>
              </a:ext>
            </a:extLst>
          </p:cNvPr>
          <p:cNvSpPr>
            <a:spLocks noGrp="1"/>
          </p:cNvSpPr>
          <p:nvPr>
            <p:ph type="sldNum" sz="quarter" idx="12"/>
          </p:nvPr>
        </p:nvSpPr>
        <p:spPr/>
        <p:txBody>
          <a:bodyPr/>
          <a:lstStyle/>
          <a:p>
            <a:fld id="{9780A1CE-6C3C-4CE8-9D96-B7A0620EDD62}" type="slidenum">
              <a:rPr lang="en-IN" smtClean="0"/>
              <a:t>61</a:t>
            </a:fld>
            <a:endParaRPr lang="en-IN"/>
          </a:p>
        </p:txBody>
      </p:sp>
    </p:spTree>
    <p:extLst>
      <p:ext uri="{BB962C8B-B14F-4D97-AF65-F5344CB8AC3E}">
        <p14:creationId xmlns:p14="http://schemas.microsoft.com/office/powerpoint/2010/main" val="1679594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lnSpcReduction="10000"/>
          </a:bodyPr>
          <a:lstStyle/>
          <a:p>
            <a:pPr algn="just">
              <a:lnSpc>
                <a:spcPct val="150000"/>
              </a:lnSpc>
            </a:pPr>
            <a:r>
              <a:rPr lang="en-US" b="1" dirty="0">
                <a:solidFill>
                  <a:srgbClr val="0000FF"/>
                </a:solidFill>
                <a:latin typeface="Times New Roman" panose="02020603050405020304" pitchFamily="18" charset="0"/>
                <a:cs typeface="Times New Roman" panose="02020603050405020304" pitchFamily="18" charset="0"/>
              </a:rPr>
              <a:t>Client side: </a:t>
            </a:r>
            <a:r>
              <a:rPr lang="en-US" dirty="0">
                <a:solidFill>
                  <a:srgbClr val="0000FF"/>
                </a:solidFill>
                <a:latin typeface="Times New Roman" panose="02020603050405020304" pitchFamily="18" charset="0"/>
                <a:cs typeface="Times New Roman" panose="02020603050405020304" pitchFamily="18" charset="0"/>
              </a:rPr>
              <a:t>Accesses</a:t>
            </a:r>
            <a:r>
              <a:rPr lang="en-US" dirty="0">
                <a:latin typeface="Times New Roman" panose="02020603050405020304" pitchFamily="18" charset="0"/>
                <a:cs typeface="Times New Roman" panose="02020603050405020304" pitchFamily="18" charset="0"/>
              </a:rPr>
              <a:t> the </a:t>
            </a:r>
            <a:r>
              <a:rPr lang="en-US" dirty="0">
                <a:solidFill>
                  <a:srgbClr val="0000FF"/>
                </a:solidFill>
                <a:latin typeface="Times New Roman" panose="02020603050405020304" pitchFamily="18" charset="0"/>
                <a:cs typeface="Times New Roman" panose="02020603050405020304" pitchFamily="18" charset="0"/>
              </a:rPr>
              <a:t>FS</a:t>
            </a:r>
            <a:r>
              <a:rPr lang="en-US" dirty="0">
                <a:latin typeface="Times New Roman" panose="02020603050405020304" pitchFamily="18" charset="0"/>
                <a:cs typeface="Times New Roman" panose="02020603050405020304" pitchFamily="18" charset="0"/>
              </a:rPr>
              <a:t> using the </a:t>
            </a:r>
            <a:r>
              <a:rPr lang="en-US" dirty="0">
                <a:solidFill>
                  <a:srgbClr val="0000FF"/>
                </a:solidFill>
                <a:latin typeface="Times New Roman" panose="02020603050405020304" pitchFamily="18" charset="0"/>
                <a:cs typeface="Times New Roman" panose="02020603050405020304" pitchFamily="18" charset="0"/>
              </a:rPr>
              <a:t>system calls provided by its local OS</a:t>
            </a:r>
            <a:r>
              <a:rPr lang="en-US" dirty="0">
                <a:latin typeface="Times New Roman" panose="02020603050405020304" pitchFamily="18" charset="0"/>
                <a:cs typeface="Times New Roman" panose="02020603050405020304" pitchFamily="18" charset="0"/>
              </a:rPr>
              <a:t>. However, the local Unix FS interface is replaced by an interface to the </a:t>
            </a:r>
            <a:r>
              <a:rPr lang="en-US" dirty="0">
                <a:solidFill>
                  <a:srgbClr val="0000FF"/>
                </a:solidFill>
                <a:latin typeface="Times New Roman" panose="02020603050405020304" pitchFamily="18" charset="0"/>
                <a:cs typeface="Times New Roman" panose="02020603050405020304" pitchFamily="18" charset="0"/>
              </a:rPr>
              <a:t>Virtual File System (VFS).</a:t>
            </a:r>
          </a:p>
          <a:p>
            <a:pPr algn="just">
              <a:lnSpc>
                <a:spcPct val="150000"/>
              </a:lnSpc>
            </a:pPr>
            <a:r>
              <a:rPr lang="en-US" dirty="0">
                <a:latin typeface="Times New Roman" panose="02020603050405020304" pitchFamily="18" charset="0"/>
                <a:cs typeface="Times New Roman" panose="02020603050405020304" pitchFamily="18" charset="0"/>
              </a:rPr>
              <a:t>With NFS, </a:t>
            </a:r>
            <a:r>
              <a:rPr lang="en-US" dirty="0">
                <a:solidFill>
                  <a:srgbClr val="0000FF"/>
                </a:solidFill>
                <a:latin typeface="Times New Roman" panose="02020603050405020304" pitchFamily="18" charset="0"/>
                <a:cs typeface="Times New Roman" panose="02020603050405020304" pitchFamily="18" charset="0"/>
              </a:rPr>
              <a:t>operations</a:t>
            </a:r>
            <a:r>
              <a:rPr lang="en-US" dirty="0">
                <a:latin typeface="Times New Roman" panose="02020603050405020304" pitchFamily="18" charset="0"/>
                <a:cs typeface="Times New Roman" panose="02020603050405020304" pitchFamily="18" charset="0"/>
              </a:rPr>
              <a:t> on the VFS interface are </a:t>
            </a:r>
            <a:r>
              <a:rPr lang="en-US" dirty="0">
                <a:solidFill>
                  <a:srgbClr val="0000FF"/>
                </a:solidFill>
                <a:latin typeface="Times New Roman" panose="02020603050405020304" pitchFamily="18" charset="0"/>
                <a:cs typeface="Times New Roman" panose="02020603050405020304" pitchFamily="18" charset="0"/>
              </a:rPr>
              <a:t>either passed to a local file system</a:t>
            </a:r>
            <a:r>
              <a:rPr lang="en-US" dirty="0">
                <a:latin typeface="Times New Roman" panose="02020603050405020304" pitchFamily="18" charset="0"/>
                <a:cs typeface="Times New Roman" panose="02020603050405020304" pitchFamily="18" charset="0"/>
              </a:rPr>
              <a:t>, or </a:t>
            </a:r>
            <a:r>
              <a:rPr lang="en-US" dirty="0">
                <a:solidFill>
                  <a:srgbClr val="0000FF"/>
                </a:solidFill>
                <a:latin typeface="Times New Roman" panose="02020603050405020304" pitchFamily="18" charset="0"/>
                <a:cs typeface="Times New Roman" panose="02020603050405020304" pitchFamily="18" charset="0"/>
              </a:rPr>
              <a:t>passed to a separate component known as the NFS client</a:t>
            </a:r>
            <a:r>
              <a:rPr lang="en-US" dirty="0">
                <a:latin typeface="Times New Roman" panose="02020603050405020304" pitchFamily="18" charset="0"/>
                <a:cs typeface="Times New Roman" panose="02020603050405020304" pitchFamily="18" charset="0"/>
              </a:rPr>
              <a:t>, which takes care of handling access to files stored at a remote server.</a:t>
            </a:r>
          </a:p>
          <a:p>
            <a:pPr algn="just">
              <a:lnSpc>
                <a:spcPct val="150000"/>
              </a:lnSpc>
            </a:pPr>
            <a:r>
              <a:rPr lang="en-US" dirty="0">
                <a:latin typeface="Times New Roman" panose="02020603050405020304" pitchFamily="18" charset="0"/>
                <a:cs typeface="Times New Roman" panose="02020603050405020304" pitchFamily="18" charset="0"/>
              </a:rPr>
              <a:t>In NFS, all client-server communication is done through so-called </a:t>
            </a:r>
            <a:r>
              <a:rPr lang="en-US" dirty="0">
                <a:solidFill>
                  <a:srgbClr val="0000FF"/>
                </a:solidFill>
                <a:latin typeface="Times New Roman" panose="02020603050405020304" pitchFamily="18" charset="0"/>
                <a:cs typeface="Times New Roman" panose="02020603050405020304" pitchFamily="18" charset="0"/>
              </a:rPr>
              <a:t>remote procedure calls (RPCs).</a:t>
            </a:r>
          </a:p>
          <a:p>
            <a:pPr algn="just">
              <a:lnSpc>
                <a:spcPct val="150000"/>
              </a:lnSpc>
            </a:pPr>
            <a:r>
              <a:rPr lang="en-US" dirty="0">
                <a:latin typeface="Times New Roman" panose="02020603050405020304" pitchFamily="18" charset="0"/>
                <a:cs typeface="Times New Roman" panose="02020603050405020304" pitchFamily="18" charset="0"/>
              </a:rPr>
              <a:t>The NFS client implements the </a:t>
            </a:r>
            <a:r>
              <a:rPr lang="en-US" dirty="0">
                <a:solidFill>
                  <a:srgbClr val="0000FF"/>
                </a:solidFill>
                <a:latin typeface="Times New Roman" panose="02020603050405020304" pitchFamily="18" charset="0"/>
                <a:cs typeface="Times New Roman" panose="02020603050405020304" pitchFamily="18" charset="0"/>
              </a:rPr>
              <a:t>NFS file system operations </a:t>
            </a:r>
            <a:r>
              <a:rPr lang="en-US" dirty="0">
                <a:latin typeface="Times New Roman" panose="02020603050405020304" pitchFamily="18" charset="0"/>
                <a:cs typeface="Times New Roman" panose="02020603050405020304" pitchFamily="18" charset="0"/>
              </a:rPr>
              <a:t>as remote procedure calls to the server.</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7E2BB24-9853-4139-A390-0D3631C46320}"/>
              </a:ext>
            </a:extLst>
          </p:cNvPr>
          <p:cNvSpPr>
            <a:spLocks noGrp="1"/>
          </p:cNvSpPr>
          <p:nvPr>
            <p:ph type="sldNum" sz="quarter" idx="12"/>
          </p:nvPr>
        </p:nvSpPr>
        <p:spPr/>
        <p:txBody>
          <a:bodyPr/>
          <a:lstStyle/>
          <a:p>
            <a:fld id="{9780A1CE-6C3C-4CE8-9D96-B7A0620EDD62}" type="slidenum">
              <a:rPr lang="en-IN" smtClean="0"/>
              <a:t>62</a:t>
            </a:fld>
            <a:endParaRPr lang="en-IN"/>
          </a:p>
        </p:txBody>
      </p:sp>
    </p:spTree>
    <p:extLst>
      <p:ext uri="{BB962C8B-B14F-4D97-AF65-F5344CB8AC3E}">
        <p14:creationId xmlns:p14="http://schemas.microsoft.com/office/powerpoint/2010/main" val="1803806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50000"/>
              </a:lnSpc>
            </a:pPr>
            <a:r>
              <a:rPr lang="en-US" b="1" dirty="0">
                <a:solidFill>
                  <a:srgbClr val="0000FF"/>
                </a:solidFill>
                <a:latin typeface="Times New Roman" panose="02020603050405020304" pitchFamily="18" charset="0"/>
                <a:cs typeface="Times New Roman" panose="02020603050405020304" pitchFamily="18" charset="0"/>
              </a:rPr>
              <a:t>Server side: </a:t>
            </a:r>
            <a:r>
              <a:rPr lang="en-US" dirty="0">
                <a:latin typeface="Times New Roman" panose="02020603050405020304" pitchFamily="18" charset="0"/>
                <a:cs typeface="Times New Roman" panose="02020603050405020304" pitchFamily="18" charset="0"/>
              </a:rPr>
              <a:t>The NFS server is responsible for </a:t>
            </a:r>
            <a:r>
              <a:rPr lang="en-US" dirty="0">
                <a:solidFill>
                  <a:srgbClr val="0000FF"/>
                </a:solidFill>
                <a:latin typeface="Times New Roman" panose="02020603050405020304" pitchFamily="18" charset="0"/>
                <a:cs typeface="Times New Roman" panose="02020603050405020304" pitchFamily="18" charset="0"/>
              </a:rPr>
              <a:t>handling</a:t>
            </a:r>
            <a:r>
              <a:rPr lang="en-US" dirty="0">
                <a:latin typeface="Times New Roman" panose="02020603050405020304" pitchFamily="18" charset="0"/>
                <a:cs typeface="Times New Roman" panose="02020603050405020304" pitchFamily="18" charset="0"/>
              </a:rPr>
              <a:t> incoming </a:t>
            </a:r>
            <a:r>
              <a:rPr lang="en-US" dirty="0">
                <a:solidFill>
                  <a:srgbClr val="0000FF"/>
                </a:solidFill>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requests</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The RPC component at the server converts incoming requests to regular </a:t>
            </a:r>
            <a:r>
              <a:rPr lang="en-US" dirty="0">
                <a:solidFill>
                  <a:srgbClr val="0000FF"/>
                </a:solidFill>
                <a:latin typeface="Times New Roman" panose="02020603050405020304" pitchFamily="18" charset="0"/>
                <a:cs typeface="Times New Roman" panose="02020603050405020304" pitchFamily="18" charset="0"/>
              </a:rPr>
              <a:t>VFS file operations</a:t>
            </a:r>
            <a:r>
              <a:rPr lang="en-US" dirty="0">
                <a:latin typeface="Times New Roman" panose="02020603050405020304" pitchFamily="18" charset="0"/>
                <a:cs typeface="Times New Roman" panose="02020603050405020304" pitchFamily="18" charset="0"/>
              </a:rPr>
              <a:t> that are subsequently </a:t>
            </a:r>
            <a:r>
              <a:rPr lang="en-US" dirty="0">
                <a:solidFill>
                  <a:srgbClr val="0000FF"/>
                </a:solidFill>
                <a:latin typeface="Times New Roman" panose="02020603050405020304" pitchFamily="18" charset="0"/>
                <a:cs typeface="Times New Roman" panose="02020603050405020304" pitchFamily="18" charset="0"/>
              </a:rPr>
              <a:t>passed to the VFS layer</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Again, the </a:t>
            </a:r>
            <a:r>
              <a:rPr lang="en-US" dirty="0">
                <a:solidFill>
                  <a:srgbClr val="0000FF"/>
                </a:solidFill>
                <a:latin typeface="Times New Roman" panose="02020603050405020304" pitchFamily="18" charset="0"/>
                <a:cs typeface="Times New Roman" panose="02020603050405020304" pitchFamily="18" charset="0"/>
              </a:rPr>
              <a:t>VFS is responsible</a:t>
            </a:r>
            <a:r>
              <a:rPr lang="en-US" dirty="0">
                <a:latin typeface="Times New Roman" panose="02020603050405020304" pitchFamily="18" charset="0"/>
                <a:cs typeface="Times New Roman" panose="02020603050405020304" pitchFamily="18" charset="0"/>
              </a:rPr>
              <a:t> for </a:t>
            </a:r>
            <a:r>
              <a:rPr lang="en-US" dirty="0">
                <a:solidFill>
                  <a:srgbClr val="0000FF"/>
                </a:solidFill>
                <a:latin typeface="Times New Roman" panose="02020603050405020304" pitchFamily="18" charset="0"/>
                <a:cs typeface="Times New Roman" panose="02020603050405020304" pitchFamily="18" charset="0"/>
              </a:rPr>
              <a:t>implementing a local file system</a:t>
            </a:r>
            <a:r>
              <a:rPr lang="en-US" dirty="0">
                <a:latin typeface="Times New Roman" panose="02020603050405020304" pitchFamily="18" charset="0"/>
                <a:cs typeface="Times New Roman" panose="02020603050405020304" pitchFamily="18" charset="0"/>
              </a:rPr>
              <a:t> in which the actual files are stored.</a:t>
            </a:r>
          </a:p>
          <a:p>
            <a:pPr>
              <a:lnSpc>
                <a:spcPct val="150000"/>
              </a:lnSpc>
            </a:pPr>
            <a:r>
              <a:rPr lang="en-US" dirty="0">
                <a:latin typeface="Times New Roman" panose="02020603050405020304" pitchFamily="18" charset="0"/>
                <a:cs typeface="Times New Roman" panose="02020603050405020304" pitchFamily="18" charset="0"/>
              </a:rPr>
              <a:t>An important advantage of this scheme is that </a:t>
            </a:r>
            <a:r>
              <a:rPr lang="en-US" b="1" dirty="0">
                <a:solidFill>
                  <a:srgbClr val="0000FF"/>
                </a:solidFill>
                <a:latin typeface="Times New Roman" panose="02020603050405020304" pitchFamily="18" charset="0"/>
                <a:cs typeface="Times New Roman" panose="02020603050405020304" pitchFamily="18" charset="0"/>
              </a:rPr>
              <a:t>NFS is largely independent of local file systems.</a:t>
            </a:r>
            <a:endParaRPr lang="en-IN" b="1"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8C97288-C271-4738-A706-47C50D7415EE}"/>
              </a:ext>
            </a:extLst>
          </p:cNvPr>
          <p:cNvSpPr>
            <a:spLocks noGrp="1"/>
          </p:cNvSpPr>
          <p:nvPr>
            <p:ph type="sldNum" sz="quarter" idx="12"/>
          </p:nvPr>
        </p:nvSpPr>
        <p:spPr/>
        <p:txBody>
          <a:bodyPr/>
          <a:lstStyle/>
          <a:p>
            <a:fld id="{9780A1CE-6C3C-4CE8-9D96-B7A0620EDD62}" type="slidenum">
              <a:rPr lang="en-IN" smtClean="0"/>
              <a:t>63</a:t>
            </a:fld>
            <a:endParaRPr lang="en-IN"/>
          </a:p>
        </p:txBody>
      </p:sp>
    </p:spTree>
    <p:extLst>
      <p:ext uri="{BB962C8B-B14F-4D97-AF65-F5344CB8AC3E}">
        <p14:creationId xmlns:p14="http://schemas.microsoft.com/office/powerpoint/2010/main" val="1746724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fontScale="92500" lnSpcReduction="10000"/>
          </a:bodyPr>
          <a:lstStyle/>
          <a:p>
            <a:pPr marL="0" indent="0">
              <a:lnSpc>
                <a:spcPct val="150000"/>
              </a:lnSpc>
              <a:buNone/>
            </a:pPr>
            <a:r>
              <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The Web</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architecture of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Web-based distributed systems </a:t>
            </a:r>
            <a:r>
              <a:rPr lang="en-US" dirty="0">
                <a:latin typeface="Times New Roman" panose="02020603050405020304" pitchFamily="18" charset="0"/>
                <a:cs typeface="Times New Roman" panose="02020603050405020304" pitchFamily="18" charset="0"/>
                <a:sym typeface="Wingdings" panose="05000000000000000000" pitchFamily="2" charset="2"/>
              </a:rPr>
              <a:t>is not fundamentally different from other distributed systems.</a:t>
            </a:r>
          </a:p>
          <a:p>
            <a:pPr marL="0" indent="0">
              <a:lnSpc>
                <a:spcPct val="150000"/>
              </a:lnSpc>
              <a:buNone/>
            </a:pPr>
            <a:r>
              <a:rPr lang="en-US"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Simple Web-based systems</a:t>
            </a:r>
            <a:endPar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core of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Web site</a:t>
            </a:r>
            <a:r>
              <a:rPr lang="en-US" dirty="0">
                <a:latin typeface="Times New Roman" panose="02020603050405020304" pitchFamily="18" charset="0"/>
                <a:cs typeface="Times New Roman" panose="02020603050405020304" pitchFamily="18" charset="0"/>
                <a:sym typeface="Wingdings" panose="05000000000000000000" pitchFamily="2" charset="2"/>
              </a:rPr>
              <a:t> is formed by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process</a:t>
            </a:r>
            <a:r>
              <a:rPr lang="en-US" dirty="0">
                <a:latin typeface="Times New Roman" panose="02020603050405020304" pitchFamily="18" charset="0"/>
                <a:cs typeface="Times New Roman" panose="02020603050405020304" pitchFamily="18" charset="0"/>
                <a:sym typeface="Wingdings" panose="05000000000000000000" pitchFamily="2" charset="2"/>
              </a:rPr>
              <a:t> that has access to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local file system storing documents.</a:t>
            </a:r>
            <a:r>
              <a:rPr lang="en-US" dirty="0">
                <a:latin typeface="Times New Roman" panose="02020603050405020304" pitchFamily="18" charset="0"/>
                <a:cs typeface="Times New Roman" panose="02020603050405020304" pitchFamily="18" charset="0"/>
                <a:sym typeface="Wingdings" panose="05000000000000000000" pitchFamily="2" charset="2"/>
              </a:rPr>
              <a:t> </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The simplest way to refer to a document is by means of a reference called a </a:t>
            </a:r>
            <a:r>
              <a:rPr 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Uniform Resource Locator (URL).</a:t>
            </a:r>
          </a:p>
          <a:p>
            <a:pPr algn="just">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 client interacts with Web servers through a browser, which is responsible for properly displaying a document</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F7FB6E-E541-44EC-B729-81FC4F7CFBAC}"/>
              </a:ext>
            </a:extLst>
          </p:cNvPr>
          <p:cNvSpPr>
            <a:spLocks noGrp="1"/>
          </p:cNvSpPr>
          <p:nvPr>
            <p:ph type="sldNum" sz="quarter" idx="12"/>
          </p:nvPr>
        </p:nvSpPr>
        <p:spPr/>
        <p:txBody>
          <a:bodyPr/>
          <a:lstStyle/>
          <a:p>
            <a:fld id="{9780A1CE-6C3C-4CE8-9D96-B7A0620EDD62}" type="slidenum">
              <a:rPr lang="en-IN" smtClean="0"/>
              <a:t>64</a:t>
            </a:fld>
            <a:endParaRPr lang="en-IN"/>
          </a:p>
        </p:txBody>
      </p:sp>
    </p:spTree>
    <p:extLst>
      <p:ext uri="{BB962C8B-B14F-4D97-AF65-F5344CB8AC3E}">
        <p14:creationId xmlns:p14="http://schemas.microsoft.com/office/powerpoint/2010/main" val="3818993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a:lnSpc>
                <a:spcPct val="100000"/>
              </a:lnSpc>
            </a:pPr>
            <a:r>
              <a:rPr lang="en-IN" dirty="0">
                <a:latin typeface="Times New Roman" panose="02020603050405020304" pitchFamily="18" charset="0"/>
                <a:cs typeface="Times New Roman" panose="02020603050405020304" pitchFamily="18" charset="0"/>
              </a:rPr>
              <a:t>The communication between a </a:t>
            </a:r>
            <a:r>
              <a:rPr lang="en-US" dirty="0">
                <a:latin typeface="Times New Roman" panose="02020603050405020304" pitchFamily="18" charset="0"/>
                <a:cs typeface="Times New Roman" panose="02020603050405020304" pitchFamily="18" charset="0"/>
              </a:rPr>
              <a:t>browser and Web server is standardized: they both adhere to the </a:t>
            </a: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Transfer Protocol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HTTP</a:t>
            </a:r>
            <a:r>
              <a:rPr lang="en-US" dirty="0">
                <a:latin typeface="Times New Roman" panose="02020603050405020304" pitchFamily="18" charset="0"/>
                <a:cs typeface="Times New Roman" panose="02020603050405020304" pitchFamily="18" charset="0"/>
              </a:rPr>
              <a:t>). This leads to the overall organization shown in </a:t>
            </a:r>
            <a:r>
              <a:rPr lang="en-IN" dirty="0">
                <a:latin typeface="Times New Roman" panose="02020603050405020304" pitchFamily="18" charset="0"/>
                <a:cs typeface="Times New Roman" panose="02020603050405020304" pitchFamily="18" charset="0"/>
              </a:rPr>
              <a:t>Figure 2.27.</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DBD0AE-866B-4166-BDD8-66558EAE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28" y="1912648"/>
            <a:ext cx="8047494" cy="3960000"/>
          </a:xfrm>
          <a:prstGeom prst="rect">
            <a:avLst/>
          </a:prstGeom>
        </p:spPr>
      </p:pic>
      <p:sp>
        <p:nvSpPr>
          <p:cNvPr id="5" name="Rectangle 4">
            <a:extLst>
              <a:ext uri="{FF2B5EF4-FFF2-40B4-BE49-F238E27FC236}">
                <a16:creationId xmlns:a16="http://schemas.microsoft.com/office/drawing/2014/main" id="{FE853A0A-40CF-4D56-8D4F-B8BC6D86935B}"/>
              </a:ext>
            </a:extLst>
          </p:cNvPr>
          <p:cNvSpPr/>
          <p:nvPr/>
        </p:nvSpPr>
        <p:spPr>
          <a:xfrm>
            <a:off x="2117580" y="6254988"/>
            <a:ext cx="787741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2.27: </a:t>
            </a:r>
            <a:r>
              <a:rPr lang="en-US" sz="2400" dirty="0">
                <a:latin typeface="Times New Roman" panose="02020603050405020304" pitchFamily="18" charset="0"/>
                <a:cs typeface="Times New Roman" panose="02020603050405020304" pitchFamily="18" charset="0"/>
              </a:rPr>
              <a:t>The overall organization of a traditional Web site.</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9ACDAAC-4C73-4268-83CF-F577011E0BB6}"/>
              </a:ext>
            </a:extLst>
          </p:cNvPr>
          <p:cNvSpPr>
            <a:spLocks noGrp="1"/>
          </p:cNvSpPr>
          <p:nvPr>
            <p:ph type="sldNum" sz="quarter" idx="12"/>
          </p:nvPr>
        </p:nvSpPr>
        <p:spPr/>
        <p:txBody>
          <a:bodyPr/>
          <a:lstStyle/>
          <a:p>
            <a:fld id="{9780A1CE-6C3C-4CE8-9D96-B7A0620EDD62}" type="slidenum">
              <a:rPr lang="en-IN" smtClean="0"/>
              <a:t>65</a:t>
            </a:fld>
            <a:endParaRPr lang="en-IN"/>
          </a:p>
        </p:txBody>
      </p:sp>
    </p:spTree>
    <p:extLst>
      <p:ext uri="{BB962C8B-B14F-4D97-AF65-F5344CB8AC3E}">
        <p14:creationId xmlns:p14="http://schemas.microsoft.com/office/powerpoint/2010/main" val="1279746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233680"/>
            <a:ext cx="11846560" cy="6502400"/>
          </a:xfrm>
        </p:spPr>
        <p:txBody>
          <a:bodyPr>
            <a:normAutofit/>
          </a:bodyPr>
          <a:lstStyle/>
          <a:p>
            <a:pPr marL="0" indent="0">
              <a:lnSpc>
                <a:spcPct val="100000"/>
              </a:lnSpc>
              <a:buNone/>
            </a:pPr>
            <a:r>
              <a:rPr lang="en-IN" b="1" dirty="0">
                <a:solidFill>
                  <a:srgbClr val="0070C0"/>
                </a:solidFill>
                <a:latin typeface="Times New Roman" panose="02020603050405020304" pitchFamily="18" charset="0"/>
                <a:cs typeface="Times New Roman" panose="02020603050405020304" pitchFamily="18" charset="0"/>
              </a:rPr>
              <a:t>Multitiered architectures</a:t>
            </a:r>
          </a:p>
          <a:p>
            <a:pPr>
              <a:lnSpc>
                <a:spcPct val="150000"/>
              </a:lnSpc>
            </a:pPr>
            <a:r>
              <a:rPr lang="en-US" sz="2600" dirty="0">
                <a:latin typeface="Times New Roman" panose="02020603050405020304" pitchFamily="18" charset="0"/>
                <a:cs typeface="Times New Roman" panose="02020603050405020304" pitchFamily="18" charset="0"/>
              </a:rPr>
              <a:t>One of the first enhancements to the basic architecture was </a:t>
            </a:r>
            <a:r>
              <a:rPr lang="en-US" sz="2600" dirty="0">
                <a:solidFill>
                  <a:srgbClr val="0000FF"/>
                </a:solidFill>
                <a:latin typeface="Times New Roman" panose="02020603050405020304" pitchFamily="18" charset="0"/>
                <a:cs typeface="Times New Roman" panose="02020603050405020304" pitchFamily="18" charset="0"/>
              </a:rPr>
              <a:t>support for simple user interaction</a:t>
            </a:r>
            <a:r>
              <a:rPr lang="en-US" sz="2600" dirty="0">
                <a:latin typeface="Times New Roman" panose="02020603050405020304" pitchFamily="18" charset="0"/>
                <a:cs typeface="Times New Roman" panose="02020603050405020304" pitchFamily="18" charset="0"/>
              </a:rPr>
              <a:t> by means of the </a:t>
            </a:r>
            <a:r>
              <a:rPr lang="en-US" sz="2600" b="1" dirty="0">
                <a:solidFill>
                  <a:srgbClr val="0000FF"/>
                </a:solidFill>
                <a:latin typeface="Times New Roman" panose="02020603050405020304" pitchFamily="18" charset="0"/>
                <a:cs typeface="Times New Roman" panose="02020603050405020304" pitchFamily="18" charset="0"/>
              </a:rPr>
              <a:t>Common Gateway Interface (CGI).</a:t>
            </a:r>
            <a:r>
              <a:rPr lang="en-US" sz="2600" dirty="0">
                <a:solidFill>
                  <a:srgbClr val="0000FF"/>
                </a:solidFill>
                <a:latin typeface="Times New Roman" panose="02020603050405020304" pitchFamily="18" charset="0"/>
                <a:cs typeface="Times New Roman" panose="02020603050405020304" pitchFamily="18" charset="0"/>
              </a:rPr>
              <a:t> </a:t>
            </a:r>
          </a:p>
          <a:p>
            <a:pPr>
              <a:lnSpc>
                <a:spcPct val="150000"/>
              </a:lnSpc>
            </a:pPr>
            <a:r>
              <a:rPr lang="en-US" sz="2600" dirty="0">
                <a:latin typeface="Times New Roman" panose="02020603050405020304" pitchFamily="18" charset="0"/>
                <a:cs typeface="Times New Roman" panose="02020603050405020304" pitchFamily="18" charset="0"/>
              </a:rPr>
              <a:t>CGI defines a standard way by which a </a:t>
            </a:r>
            <a:r>
              <a:rPr lang="en-US" sz="2600" dirty="0">
                <a:solidFill>
                  <a:srgbClr val="0000FF"/>
                </a:solidFill>
                <a:latin typeface="Times New Roman" panose="02020603050405020304" pitchFamily="18" charset="0"/>
                <a:cs typeface="Times New Roman" panose="02020603050405020304" pitchFamily="18" charset="0"/>
              </a:rPr>
              <a:t>Web server can execute a program taking user data as input. </a:t>
            </a:r>
          </a:p>
          <a:p>
            <a:pPr>
              <a:lnSpc>
                <a:spcPct val="150000"/>
              </a:lnSpc>
            </a:pPr>
            <a:r>
              <a:rPr lang="en-US" sz="2600" dirty="0">
                <a:latin typeface="Times New Roman" panose="02020603050405020304" pitchFamily="18" charset="0"/>
                <a:cs typeface="Times New Roman" panose="02020603050405020304" pitchFamily="18" charset="0"/>
              </a:rPr>
              <a:t>Usually, </a:t>
            </a:r>
            <a:r>
              <a:rPr lang="en-US" sz="2600" dirty="0">
                <a:solidFill>
                  <a:srgbClr val="0000FF"/>
                </a:solidFill>
                <a:latin typeface="Times New Roman" panose="02020603050405020304" pitchFamily="18" charset="0"/>
                <a:cs typeface="Times New Roman" panose="02020603050405020304" pitchFamily="18" charset="0"/>
              </a:rPr>
              <a:t>user data come from an HTML form</a:t>
            </a:r>
            <a:r>
              <a:rPr lang="en-US" sz="2600" dirty="0">
                <a:latin typeface="Times New Roman" panose="02020603050405020304" pitchFamily="18" charset="0"/>
                <a:cs typeface="Times New Roman" panose="02020603050405020304" pitchFamily="18" charset="0"/>
              </a:rPr>
              <a:t>; it specifies the </a:t>
            </a:r>
            <a:r>
              <a:rPr lang="en-US" sz="2600" dirty="0">
                <a:solidFill>
                  <a:srgbClr val="0000FF"/>
                </a:solidFill>
                <a:latin typeface="Times New Roman" panose="02020603050405020304" pitchFamily="18" charset="0"/>
                <a:cs typeface="Times New Roman" panose="02020603050405020304" pitchFamily="18" charset="0"/>
              </a:rPr>
              <a:t>program that is to be executed </a:t>
            </a:r>
            <a:r>
              <a:rPr lang="en-US" sz="2600" dirty="0">
                <a:latin typeface="Times New Roman" panose="02020603050405020304" pitchFamily="18" charset="0"/>
                <a:cs typeface="Times New Roman" panose="02020603050405020304" pitchFamily="18" charset="0"/>
              </a:rPr>
              <a:t>at the server side, along with parameter values that are filled in by the user. </a:t>
            </a:r>
          </a:p>
          <a:p>
            <a:pPr>
              <a:lnSpc>
                <a:spcPct val="150000"/>
              </a:lnSpc>
            </a:pPr>
            <a:r>
              <a:rPr lang="en-US" sz="2600" dirty="0">
                <a:latin typeface="Times New Roman" panose="02020603050405020304" pitchFamily="18" charset="0"/>
                <a:cs typeface="Times New Roman" panose="02020603050405020304" pitchFamily="18" charset="0"/>
              </a:rPr>
              <a:t>Once the form has been completed, the program’s name and collected parameter values are sent to the server, as shown in Figure 2.28.</a:t>
            </a:r>
            <a:endParaRPr lang="en-IN"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22A8E5D-816F-4B37-A63F-AC5420E60F2B}"/>
              </a:ext>
            </a:extLst>
          </p:cNvPr>
          <p:cNvSpPr>
            <a:spLocks noGrp="1"/>
          </p:cNvSpPr>
          <p:nvPr>
            <p:ph type="sldNum" sz="quarter" idx="12"/>
          </p:nvPr>
        </p:nvSpPr>
        <p:spPr/>
        <p:txBody>
          <a:bodyPr/>
          <a:lstStyle/>
          <a:p>
            <a:fld id="{9780A1CE-6C3C-4CE8-9D96-B7A0620EDD62}" type="slidenum">
              <a:rPr lang="en-IN" smtClean="0"/>
              <a:t>66</a:t>
            </a:fld>
            <a:endParaRPr lang="en-IN"/>
          </a:p>
        </p:txBody>
      </p:sp>
    </p:spTree>
    <p:extLst>
      <p:ext uri="{BB962C8B-B14F-4D97-AF65-F5344CB8AC3E}">
        <p14:creationId xmlns:p14="http://schemas.microsoft.com/office/powerpoint/2010/main" val="4063814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393FD-3C62-43AE-BC32-8459C9EEE243}"/>
              </a:ext>
            </a:extLst>
          </p:cNvPr>
          <p:cNvSpPr>
            <a:spLocks noGrp="1"/>
          </p:cNvSpPr>
          <p:nvPr>
            <p:ph idx="1"/>
          </p:nvPr>
        </p:nvSpPr>
        <p:spPr>
          <a:xfrm>
            <a:off x="182880" y="81280"/>
            <a:ext cx="11846560" cy="6654800"/>
          </a:xfrm>
        </p:spPr>
        <p:txBody>
          <a:bodyPr>
            <a:normAutofit fontScale="92500" lnSpcReduction="10000"/>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When the </a:t>
            </a:r>
            <a:r>
              <a:rPr lang="en-US" dirty="0">
                <a:solidFill>
                  <a:srgbClr val="0000FF"/>
                </a:solidFill>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sees the request, it </a:t>
            </a:r>
            <a:r>
              <a:rPr lang="en-US" dirty="0">
                <a:solidFill>
                  <a:srgbClr val="0000FF"/>
                </a:solidFill>
                <a:latin typeface="Times New Roman" panose="02020603050405020304" pitchFamily="18" charset="0"/>
                <a:cs typeface="Times New Roman" panose="02020603050405020304" pitchFamily="18" charset="0"/>
              </a:rPr>
              <a:t>starts the program named in the request </a:t>
            </a:r>
            <a:r>
              <a:rPr lang="en-US" dirty="0">
                <a:latin typeface="Times New Roman" panose="02020603050405020304" pitchFamily="18" charset="0"/>
                <a:cs typeface="Times New Roman" panose="02020603050405020304" pitchFamily="18" charset="0"/>
              </a:rPr>
              <a:t>and passes it the parameter values.</a:t>
            </a:r>
          </a:p>
          <a:p>
            <a:pPr>
              <a:lnSpc>
                <a:spcPct val="100000"/>
              </a:lnSpc>
            </a:pPr>
            <a:r>
              <a:rPr lang="en-US" dirty="0">
                <a:latin typeface="Times New Roman" panose="02020603050405020304" pitchFamily="18" charset="0"/>
                <a:cs typeface="Times New Roman" panose="02020603050405020304" pitchFamily="18" charset="0"/>
              </a:rPr>
              <a:t>At that point, the program simply does its work and generally </a:t>
            </a:r>
            <a:r>
              <a:rPr lang="en-US" dirty="0">
                <a:solidFill>
                  <a:srgbClr val="0000FF"/>
                </a:solidFill>
                <a:latin typeface="Times New Roman" panose="02020603050405020304" pitchFamily="18" charset="0"/>
                <a:cs typeface="Times New Roman" panose="02020603050405020304" pitchFamily="18" charset="0"/>
              </a:rPr>
              <a:t>returns the results </a:t>
            </a:r>
            <a:r>
              <a:rPr lang="en-US" dirty="0">
                <a:latin typeface="Times New Roman" panose="02020603050405020304" pitchFamily="18" charset="0"/>
                <a:cs typeface="Times New Roman" panose="02020603050405020304" pitchFamily="18" charset="0"/>
              </a:rPr>
              <a:t>in the form of a document that is sent back to the user’s browser to be displayed.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804FFD-94D9-4894-BFE4-37F567FA9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744" y="323743"/>
            <a:ext cx="9185613" cy="3240000"/>
          </a:xfrm>
          <a:prstGeom prst="rect">
            <a:avLst/>
          </a:prstGeom>
        </p:spPr>
      </p:pic>
      <p:sp>
        <p:nvSpPr>
          <p:cNvPr id="5" name="Rectangle 4">
            <a:extLst>
              <a:ext uri="{FF2B5EF4-FFF2-40B4-BE49-F238E27FC236}">
                <a16:creationId xmlns:a16="http://schemas.microsoft.com/office/drawing/2014/main" id="{100D4688-DCAF-4293-9191-E7F6F07DBDB7}"/>
              </a:ext>
            </a:extLst>
          </p:cNvPr>
          <p:cNvSpPr/>
          <p:nvPr/>
        </p:nvSpPr>
        <p:spPr>
          <a:xfrm>
            <a:off x="2436886" y="3795375"/>
            <a:ext cx="7912231"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Figure 2.28: </a:t>
            </a:r>
            <a:r>
              <a:rPr lang="en-US" sz="2400" dirty="0">
                <a:latin typeface="Times New Roman" panose="02020603050405020304" pitchFamily="18" charset="0"/>
                <a:cs typeface="Times New Roman" panose="02020603050405020304" pitchFamily="18" charset="0"/>
              </a:rPr>
              <a:t>The principle of using server-side CGI programs.</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84C7785-A1B9-4DAC-86C0-3F190D1F872B}"/>
              </a:ext>
            </a:extLst>
          </p:cNvPr>
          <p:cNvSpPr>
            <a:spLocks noGrp="1"/>
          </p:cNvSpPr>
          <p:nvPr>
            <p:ph type="sldNum" sz="quarter" idx="12"/>
          </p:nvPr>
        </p:nvSpPr>
        <p:spPr/>
        <p:txBody>
          <a:bodyPr/>
          <a:lstStyle/>
          <a:p>
            <a:fld id="{9780A1CE-6C3C-4CE8-9D96-B7A0620EDD62}" type="slidenum">
              <a:rPr lang="en-IN" smtClean="0"/>
              <a:t>67</a:t>
            </a:fld>
            <a:endParaRPr lang="en-IN"/>
          </a:p>
        </p:txBody>
      </p:sp>
    </p:spTree>
    <p:extLst>
      <p:ext uri="{BB962C8B-B14F-4D97-AF65-F5344CB8AC3E}">
        <p14:creationId xmlns:p14="http://schemas.microsoft.com/office/powerpoint/2010/main" val="38288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678C17-303E-4DA2-BBDF-0D125488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1" y="205209"/>
            <a:ext cx="10407891" cy="5400000"/>
          </a:xfrm>
          <a:prstGeom prst="rect">
            <a:avLst/>
          </a:prstGeom>
        </p:spPr>
      </p:pic>
      <p:sp>
        <p:nvSpPr>
          <p:cNvPr id="8" name="Rectangle 7">
            <a:extLst>
              <a:ext uri="{FF2B5EF4-FFF2-40B4-BE49-F238E27FC236}">
                <a16:creationId xmlns:a16="http://schemas.microsoft.com/office/drawing/2014/main" id="{83C83481-707A-4F0B-AE03-44ABD834E27D}"/>
              </a:ext>
            </a:extLst>
          </p:cNvPr>
          <p:cNvSpPr/>
          <p:nvPr/>
        </p:nvSpPr>
        <p:spPr>
          <a:xfrm>
            <a:off x="528320" y="5729461"/>
            <a:ext cx="11267440" cy="954107"/>
          </a:xfrm>
          <a:prstGeom prst="rect">
            <a:avLst/>
          </a:prstGeom>
        </p:spPr>
        <p:txBody>
          <a:bodyPr wrap="square">
            <a:spAutoFit/>
          </a:bodyPr>
          <a:lstStyle/>
          <a:p>
            <a:r>
              <a:rPr lang="en-US" sz="2800" dirty="0">
                <a:solidFill>
                  <a:srgbClr val="00B0F0"/>
                </a:solidFill>
                <a:latin typeface="Times New Roman" panose="02020603050405020304" pitchFamily="18" charset="0"/>
                <a:cs typeface="Times New Roman" panose="02020603050405020304" pitchFamily="18" charset="0"/>
              </a:rPr>
              <a:t>Figure 2.2: A layered communication-protocol stack, showing the difference</a:t>
            </a:r>
          </a:p>
          <a:p>
            <a:r>
              <a:rPr lang="en-US" sz="2800" dirty="0">
                <a:solidFill>
                  <a:srgbClr val="00B0F0"/>
                </a:solidFill>
                <a:latin typeface="Times New Roman" panose="02020603050405020304" pitchFamily="18" charset="0"/>
                <a:cs typeface="Times New Roman" panose="02020603050405020304" pitchFamily="18" charset="0"/>
              </a:rPr>
              <a:t>between a service, its interface, and the protocol it deploys.</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90943DC-A875-4F6E-90A1-99CD264701F1}"/>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333410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8195" y="296983"/>
            <a:ext cx="9131836" cy="555409"/>
          </a:xfrm>
          <a:prstGeom prst="rect">
            <a:avLst/>
          </a:prstGeom>
          <a:solidFill>
            <a:schemeClr val="bg1"/>
          </a:solidFill>
        </p:spPr>
        <p:txBody>
          <a:bodyPr vert="horz" wrap="square" lIns="0" tIns="123318" rIns="0" bIns="0" rtlCol="0" anchor="ctr">
            <a:spAutoFit/>
          </a:bodyPr>
          <a:lstStyle/>
          <a:p>
            <a:pPr marL="213925">
              <a:lnSpc>
                <a:spcPct val="100000"/>
              </a:lnSpc>
              <a:spcBef>
                <a:spcPts val="971"/>
              </a:spcBef>
            </a:pPr>
            <a:r>
              <a:rPr sz="2800" b="1" dirty="0">
                <a:latin typeface="Times New Roman" panose="02020603050405020304" pitchFamily="18" charset="0"/>
                <a:cs typeface="Times New Roman" panose="02020603050405020304" pitchFamily="18" charset="0"/>
              </a:rPr>
              <a:t>Two-party </a:t>
            </a:r>
            <a:r>
              <a:rPr sz="2800" b="1" spc="30" dirty="0">
                <a:latin typeface="Times New Roman" panose="02020603050405020304" pitchFamily="18" charset="0"/>
                <a:cs typeface="Times New Roman" panose="02020603050405020304" pitchFamily="18" charset="0"/>
              </a:rPr>
              <a:t>communication</a:t>
            </a:r>
          </a:p>
        </p:txBody>
      </p:sp>
      <p:sp>
        <p:nvSpPr>
          <p:cNvPr id="4" name="object 4"/>
          <p:cNvSpPr/>
          <p:nvPr/>
        </p:nvSpPr>
        <p:spPr>
          <a:xfrm>
            <a:off x="1702071" y="1266653"/>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dirty="0"/>
          </a:p>
        </p:txBody>
      </p:sp>
      <p:sp>
        <p:nvSpPr>
          <p:cNvPr id="5" name="object 5"/>
          <p:cNvSpPr/>
          <p:nvPr/>
        </p:nvSpPr>
        <p:spPr>
          <a:xfrm>
            <a:off x="1702073" y="1589622"/>
            <a:ext cx="8783799" cy="100289"/>
          </a:xfrm>
          <a:prstGeom prst="rect">
            <a:avLst/>
          </a:prstGeom>
          <a:blipFill>
            <a:blip r:embed="rId2" cstate="print"/>
            <a:stretch>
              <a:fillRect/>
            </a:stretch>
          </a:blipFill>
        </p:spPr>
        <p:txBody>
          <a:bodyPr wrap="square" lIns="0" tIns="0" rIns="0" bIns="0" rtlCol="0"/>
          <a:lstStyle/>
          <a:p>
            <a:endParaRPr sz="3567"/>
          </a:p>
        </p:txBody>
      </p:sp>
      <p:sp>
        <p:nvSpPr>
          <p:cNvPr id="6" name="object 6"/>
          <p:cNvSpPr/>
          <p:nvPr/>
        </p:nvSpPr>
        <p:spPr>
          <a:xfrm>
            <a:off x="1802740" y="3494182"/>
            <a:ext cx="201336" cy="201336"/>
          </a:xfrm>
          <a:prstGeom prst="rect">
            <a:avLst/>
          </a:prstGeom>
          <a:blipFill>
            <a:blip r:embed="rId3" cstate="print"/>
            <a:stretch>
              <a:fillRect/>
            </a:stretch>
          </a:blipFill>
        </p:spPr>
        <p:txBody>
          <a:bodyPr wrap="square" lIns="0" tIns="0" rIns="0" bIns="0" rtlCol="0"/>
          <a:lstStyle/>
          <a:p>
            <a:endParaRPr sz="3567"/>
          </a:p>
        </p:txBody>
      </p:sp>
      <p:sp>
        <p:nvSpPr>
          <p:cNvPr id="8" name="object 8"/>
          <p:cNvSpPr/>
          <p:nvPr/>
        </p:nvSpPr>
        <p:spPr>
          <a:xfrm>
            <a:off x="10485874" y="1354310"/>
            <a:ext cx="100567" cy="2139870"/>
          </a:xfrm>
          <a:prstGeom prst="rect">
            <a:avLst/>
          </a:prstGeom>
          <a:solidFill>
            <a:schemeClr val="bg1"/>
          </a:solidFill>
        </p:spPr>
        <p:txBody>
          <a:bodyPr wrap="square" lIns="0" tIns="0" rIns="0" bIns="0" rtlCol="0"/>
          <a:lstStyle/>
          <a:p>
            <a:endParaRPr sz="3567"/>
          </a:p>
        </p:txBody>
      </p:sp>
      <p:sp>
        <p:nvSpPr>
          <p:cNvPr id="9" name="object 9"/>
          <p:cNvSpPr/>
          <p:nvPr/>
        </p:nvSpPr>
        <p:spPr>
          <a:xfrm>
            <a:off x="1702071" y="1677353"/>
            <a:ext cx="8784532" cy="1917723"/>
          </a:xfrm>
          <a:custGeom>
            <a:avLst/>
            <a:gdLst/>
            <a:ahLst/>
            <a:cxnLst/>
            <a:rect l="l" t="t" r="r" b="b"/>
            <a:pathLst>
              <a:path w="4432935" h="967739">
                <a:moveTo>
                  <a:pt x="4432566" y="0"/>
                </a:moveTo>
                <a:lnTo>
                  <a:pt x="0" y="0"/>
                </a:lnTo>
                <a:lnTo>
                  <a:pt x="0" y="916825"/>
                </a:lnTo>
                <a:lnTo>
                  <a:pt x="4008" y="936550"/>
                </a:lnTo>
                <a:lnTo>
                  <a:pt x="14922" y="952703"/>
                </a:lnTo>
                <a:lnTo>
                  <a:pt x="31075" y="963617"/>
                </a:lnTo>
                <a:lnTo>
                  <a:pt x="50800" y="967626"/>
                </a:lnTo>
                <a:lnTo>
                  <a:pt x="4381765" y="967626"/>
                </a:lnTo>
                <a:lnTo>
                  <a:pt x="4401490" y="963617"/>
                </a:lnTo>
                <a:lnTo>
                  <a:pt x="4417643" y="952703"/>
                </a:lnTo>
                <a:lnTo>
                  <a:pt x="4428558" y="936550"/>
                </a:lnTo>
                <a:lnTo>
                  <a:pt x="4432566" y="916825"/>
                </a:lnTo>
                <a:lnTo>
                  <a:pt x="4432566" y="0"/>
                </a:lnTo>
                <a:close/>
              </a:path>
            </a:pathLst>
          </a:custGeom>
          <a:solidFill>
            <a:schemeClr val="bg1"/>
          </a:solidFill>
        </p:spPr>
        <p:txBody>
          <a:bodyPr wrap="square" lIns="0" tIns="0" rIns="0" bIns="0" rtlCol="0"/>
          <a:lstStyle/>
          <a:p>
            <a:endParaRPr sz="3567"/>
          </a:p>
        </p:txBody>
      </p:sp>
      <p:sp>
        <p:nvSpPr>
          <p:cNvPr id="11" name="object 11"/>
          <p:cNvSpPr/>
          <p:nvPr/>
        </p:nvSpPr>
        <p:spPr>
          <a:xfrm>
            <a:off x="10485873" y="1404618"/>
            <a:ext cx="0" cy="25167"/>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12" name="object 12"/>
          <p:cNvSpPr/>
          <p:nvPr/>
        </p:nvSpPr>
        <p:spPr>
          <a:xfrm>
            <a:off x="10485873" y="1379451"/>
            <a:ext cx="0" cy="25167"/>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13" name="object 13"/>
          <p:cNvSpPr/>
          <p:nvPr/>
        </p:nvSpPr>
        <p:spPr>
          <a:xfrm>
            <a:off x="10485873" y="1354284"/>
            <a:ext cx="0" cy="25167"/>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sp>
        <p:nvSpPr>
          <p:cNvPr id="14" name="object 14"/>
          <p:cNvSpPr txBox="1"/>
          <p:nvPr/>
        </p:nvSpPr>
        <p:spPr>
          <a:xfrm>
            <a:off x="1586657" y="1251034"/>
            <a:ext cx="6928468" cy="1396826"/>
          </a:xfrm>
          <a:prstGeom prst="rect">
            <a:avLst/>
          </a:prstGeom>
        </p:spPr>
        <p:txBody>
          <a:bodyPr vert="horz" wrap="square" lIns="0" tIns="23909" rIns="0" bIns="0" rtlCol="0">
            <a:spAutoFit/>
          </a:bodyPr>
          <a:lstStyle/>
          <a:p>
            <a:pPr marL="215183">
              <a:spcBef>
                <a:spcPts val="188"/>
              </a:spcBef>
            </a:pPr>
            <a:r>
              <a:rPr sz="1982" b="1" spc="-10" dirty="0">
                <a:solidFill>
                  <a:srgbClr val="04064C"/>
                </a:solidFill>
                <a:latin typeface="Arial"/>
                <a:cs typeface="Arial"/>
              </a:rPr>
              <a:t>Server</a:t>
            </a:r>
            <a:endParaRPr sz="1982" b="1" dirty="0">
              <a:latin typeface="Arial"/>
              <a:cs typeface="Arial"/>
            </a:endParaRPr>
          </a:p>
          <a:p>
            <a:pPr marL="125838">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25838">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25838">
              <a:lnSpc>
                <a:spcPts val="1684"/>
              </a:lnSpc>
            </a:pPr>
            <a:r>
              <a:rPr sz="1189" spc="-10" dirty="0">
                <a:latin typeface="Courier New"/>
                <a:cs typeface="Courier New"/>
              </a:rPr>
              <a:t>3</a:t>
            </a:r>
            <a:r>
              <a:rPr sz="1189" spc="396" dirty="0">
                <a:latin typeface="Courier New"/>
                <a:cs typeface="Courier New"/>
              </a:rPr>
              <a:t> </a:t>
            </a:r>
            <a:r>
              <a:rPr sz="1585" spc="-149" dirty="0">
                <a:latin typeface="Courier New"/>
                <a:cs typeface="Courier New"/>
              </a:rPr>
              <a:t>(conn,</a:t>
            </a:r>
            <a:r>
              <a:rPr sz="1585" spc="-367" dirty="0">
                <a:latin typeface="Courier New"/>
                <a:cs typeface="Courier New"/>
              </a:rPr>
              <a:t> </a:t>
            </a:r>
            <a:r>
              <a:rPr sz="1585" spc="-129" dirty="0">
                <a:latin typeface="Courier New"/>
                <a:cs typeface="Courier New"/>
              </a:rPr>
              <a:t>addr)</a:t>
            </a:r>
            <a:r>
              <a:rPr sz="1585" spc="-317" dirty="0">
                <a:latin typeface="Courier New"/>
                <a:cs typeface="Courier New"/>
              </a:rPr>
              <a:t> </a:t>
            </a:r>
            <a:r>
              <a:rPr sz="1585" spc="-10" dirty="0">
                <a:latin typeface="Courier New"/>
                <a:cs typeface="Courier New"/>
              </a:rPr>
              <a:t>=</a:t>
            </a:r>
            <a:r>
              <a:rPr sz="1585" spc="-317" dirty="0">
                <a:latin typeface="Courier New"/>
                <a:cs typeface="Courier New"/>
              </a:rPr>
              <a:t> </a:t>
            </a:r>
            <a:r>
              <a:rPr sz="1585" spc="-149" dirty="0">
                <a:latin typeface="Courier New"/>
                <a:cs typeface="Courier New"/>
              </a:rPr>
              <a:t>s.accept()</a:t>
            </a:r>
            <a:r>
              <a:rPr sz="1585" spc="454"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29" dirty="0">
                <a:solidFill>
                  <a:srgbClr val="009600"/>
                </a:solidFill>
                <a:latin typeface="Courier New"/>
                <a:cs typeface="Courier New"/>
              </a:rPr>
              <a:t>returns</a:t>
            </a:r>
            <a:r>
              <a:rPr sz="1585" i="1" spc="-426" dirty="0">
                <a:solidFill>
                  <a:srgbClr val="009600"/>
                </a:solidFill>
                <a:latin typeface="Courier New"/>
                <a:cs typeface="Courier New"/>
              </a:rPr>
              <a:t> </a:t>
            </a:r>
            <a:r>
              <a:rPr sz="1585" i="1" spc="-89" dirty="0">
                <a:solidFill>
                  <a:srgbClr val="009600"/>
                </a:solidFill>
                <a:latin typeface="Courier New"/>
                <a:cs typeface="Courier New"/>
              </a:rPr>
              <a:t>new</a:t>
            </a:r>
            <a:r>
              <a:rPr sz="1585" i="1" spc="-404" dirty="0">
                <a:solidFill>
                  <a:srgbClr val="009600"/>
                </a:solidFill>
                <a:latin typeface="Courier New"/>
                <a:cs typeface="Courier New"/>
              </a:rPr>
              <a:t> </a:t>
            </a:r>
            <a:r>
              <a:rPr sz="1585" i="1" spc="-129" dirty="0">
                <a:solidFill>
                  <a:srgbClr val="009600"/>
                </a:solidFill>
                <a:latin typeface="Courier New"/>
                <a:cs typeface="Courier New"/>
              </a:rPr>
              <a:t>socket</a:t>
            </a:r>
            <a:r>
              <a:rPr sz="1585" i="1" spc="-404" dirty="0">
                <a:solidFill>
                  <a:srgbClr val="009600"/>
                </a:solidFill>
                <a:latin typeface="Courier New"/>
                <a:cs typeface="Courier New"/>
              </a:rPr>
              <a:t> </a:t>
            </a:r>
            <a:r>
              <a:rPr sz="1585" i="1" spc="-89" dirty="0">
                <a:solidFill>
                  <a:srgbClr val="009600"/>
                </a:solidFill>
                <a:latin typeface="Courier New"/>
                <a:cs typeface="Courier New"/>
              </a:rPr>
              <a:t>and</a:t>
            </a:r>
            <a:r>
              <a:rPr sz="1585" i="1" spc="-404" dirty="0">
                <a:solidFill>
                  <a:srgbClr val="009600"/>
                </a:solidFill>
                <a:latin typeface="Courier New"/>
                <a:cs typeface="Courier New"/>
              </a:rPr>
              <a:t> </a:t>
            </a:r>
            <a:r>
              <a:rPr sz="1585" i="1" spc="-129" dirty="0">
                <a:solidFill>
                  <a:srgbClr val="009600"/>
                </a:solidFill>
                <a:latin typeface="Courier New"/>
                <a:cs typeface="Courier New"/>
              </a:rPr>
              <a:t>addr.</a:t>
            </a:r>
            <a:r>
              <a:rPr sz="1585" i="1" spc="-367"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a:p>
            <a:pPr marL="124580">
              <a:lnSpc>
                <a:spcPts val="1793"/>
              </a:lnSpc>
              <a:tabLst>
                <a:tab pos="3064154" algn="l"/>
              </a:tabLst>
            </a:pPr>
            <a:r>
              <a:rPr sz="1189" spc="-10" dirty="0">
                <a:latin typeface="Courier New"/>
                <a:cs typeface="Courier New"/>
              </a:rPr>
              <a:t>4</a:t>
            </a:r>
            <a:r>
              <a:rPr sz="1189" spc="357" dirty="0">
                <a:latin typeface="Courier New"/>
                <a:cs typeface="Courier New"/>
              </a:rPr>
              <a:t> </a:t>
            </a:r>
            <a:r>
              <a:rPr sz="1585" b="1" spc="-119" dirty="0">
                <a:solidFill>
                  <a:srgbClr val="FF0059"/>
                </a:solidFill>
                <a:latin typeface="Courier New"/>
                <a:cs typeface="Courier New"/>
              </a:rPr>
              <a:t>while</a:t>
            </a:r>
            <a:r>
              <a:rPr sz="1585" b="1" spc="-416" dirty="0">
                <a:solidFill>
                  <a:srgbClr val="FF0059"/>
                </a:solidFill>
                <a:latin typeface="Courier New"/>
                <a:cs typeface="Courier New"/>
              </a:rPr>
              <a:t> </a:t>
            </a:r>
            <a:r>
              <a:rPr sz="1585" spc="-129" dirty="0">
                <a:latin typeface="Courier New"/>
                <a:cs typeface="Courier New"/>
              </a:rPr>
              <a:t>True: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forever</a:t>
            </a:r>
            <a:endParaRPr sz="1585" dirty="0">
              <a:latin typeface="Courier New"/>
              <a:cs typeface="Courier New"/>
            </a:endParaRPr>
          </a:p>
        </p:txBody>
      </p:sp>
      <p:sp>
        <p:nvSpPr>
          <p:cNvPr id="15" name="object 15"/>
          <p:cNvSpPr txBox="1"/>
          <p:nvPr/>
        </p:nvSpPr>
        <p:spPr>
          <a:xfrm>
            <a:off x="2112546" y="2573622"/>
            <a:ext cx="5199497" cy="268055"/>
          </a:xfrm>
          <a:prstGeom prst="rect">
            <a:avLst/>
          </a:prstGeom>
        </p:spPr>
        <p:txBody>
          <a:bodyPr vert="horz" wrap="square" lIns="0" tIns="23909" rIns="0" bIns="0" rtlCol="0">
            <a:spAutoFit/>
          </a:bodyPr>
          <a:lstStyle/>
          <a:p>
            <a:pPr marL="25168">
              <a:spcBef>
                <a:spcPts val="188"/>
              </a:spcBef>
              <a:tabLst>
                <a:tab pos="2538151" algn="l"/>
              </a:tabLst>
            </a:pPr>
            <a:r>
              <a:rPr sz="1585" spc="-109" dirty="0">
                <a:latin typeface="Courier New"/>
                <a:cs typeface="Courier New"/>
              </a:rPr>
              <a:t>data</a:t>
            </a:r>
            <a:r>
              <a:rPr sz="1585" spc="-367" dirty="0">
                <a:latin typeface="Courier New"/>
                <a:cs typeface="Courier New"/>
              </a:rPr>
              <a:t> </a:t>
            </a:r>
            <a:r>
              <a:rPr sz="1585" spc="-10" dirty="0">
                <a:latin typeface="Courier New"/>
                <a:cs typeface="Courier New"/>
              </a:rPr>
              <a:t>=</a:t>
            </a:r>
            <a:r>
              <a:rPr sz="1585" spc="-357" dirty="0">
                <a:latin typeface="Courier New"/>
                <a:cs typeface="Courier New"/>
              </a:rPr>
              <a:t> </a:t>
            </a:r>
            <a:r>
              <a:rPr sz="1585" spc="-149" dirty="0" err="1">
                <a:latin typeface="Courier New"/>
                <a:cs typeface="Courier New"/>
              </a:rPr>
              <a:t>conn.r</a:t>
            </a:r>
            <a:r>
              <a:rPr lang="en-IN" sz="1585" spc="-149" dirty="0">
                <a:latin typeface="Courier New"/>
                <a:cs typeface="Courier New"/>
              </a:rPr>
              <a:t>e</a:t>
            </a:r>
            <a:r>
              <a:rPr sz="1585" spc="-149" dirty="0">
                <a:latin typeface="Courier New"/>
                <a:cs typeface="Courier New"/>
              </a:rPr>
              <a:t>cv(1024)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36" dirty="0">
                <a:solidFill>
                  <a:srgbClr val="009600"/>
                </a:solidFill>
                <a:latin typeface="Courier New"/>
                <a:cs typeface="Courier New"/>
              </a:rPr>
              <a:t> </a:t>
            </a:r>
            <a:r>
              <a:rPr sz="1585" i="1" spc="-109" dirty="0">
                <a:solidFill>
                  <a:srgbClr val="009600"/>
                </a:solidFill>
                <a:latin typeface="Courier New"/>
                <a:cs typeface="Courier New"/>
              </a:rPr>
              <a:t>data</a:t>
            </a:r>
            <a:r>
              <a:rPr sz="1585" i="1" spc="-436" dirty="0">
                <a:solidFill>
                  <a:srgbClr val="009600"/>
                </a:solidFill>
                <a:latin typeface="Courier New"/>
                <a:cs typeface="Courier New"/>
              </a:rPr>
              <a:t> </a:t>
            </a:r>
            <a:r>
              <a:rPr sz="1585" i="1" spc="-109" dirty="0">
                <a:solidFill>
                  <a:srgbClr val="009600"/>
                </a:solidFill>
                <a:latin typeface="Courier New"/>
                <a:cs typeface="Courier New"/>
              </a:rPr>
              <a:t>from</a:t>
            </a:r>
            <a:r>
              <a:rPr sz="1585" i="1" spc="-436" dirty="0">
                <a:solidFill>
                  <a:srgbClr val="009600"/>
                </a:solidFill>
                <a:latin typeface="Courier New"/>
                <a:cs typeface="Courier New"/>
              </a:rPr>
              <a:t> </a:t>
            </a:r>
            <a:r>
              <a:rPr sz="1585" i="1" spc="-129" dirty="0">
                <a:solidFill>
                  <a:srgbClr val="009600"/>
                </a:solidFill>
                <a:latin typeface="Courier New"/>
                <a:cs typeface="Courier New"/>
              </a:rPr>
              <a:t>client</a:t>
            </a:r>
            <a:endParaRPr sz="1585" dirty="0">
              <a:latin typeface="Courier New"/>
              <a:cs typeface="Courier New"/>
            </a:endParaRPr>
          </a:p>
        </p:txBody>
      </p:sp>
      <p:sp>
        <p:nvSpPr>
          <p:cNvPr id="16" name="object 16"/>
          <p:cNvSpPr txBox="1"/>
          <p:nvPr/>
        </p:nvSpPr>
        <p:spPr>
          <a:xfrm>
            <a:off x="1611825" y="2623769"/>
            <a:ext cx="6199884" cy="655790"/>
          </a:xfrm>
          <a:prstGeom prst="rect">
            <a:avLst/>
          </a:prstGeom>
        </p:spPr>
        <p:txBody>
          <a:bodyPr vert="horz" wrap="square" lIns="0" tIns="23909" rIns="0" bIns="0" rtlCol="0">
            <a:spAutoFit/>
          </a:bodyPr>
          <a:lstStyle/>
          <a:p>
            <a:pPr marL="100670">
              <a:lnSpc>
                <a:spcPts val="1357"/>
              </a:lnSpc>
              <a:spcBef>
                <a:spcPts val="188"/>
              </a:spcBef>
            </a:pPr>
            <a:r>
              <a:rPr sz="1189" spc="-10" dirty="0">
                <a:latin typeface="Courier New"/>
                <a:cs typeface="Courier New"/>
              </a:rPr>
              <a:t>5</a:t>
            </a:r>
            <a:endParaRPr lang="en-US" sz="1189" dirty="0">
              <a:latin typeface="Courier New"/>
              <a:cs typeface="Courier New"/>
            </a:endParaRPr>
          </a:p>
          <a:p>
            <a:pPr marL="100670">
              <a:lnSpc>
                <a:spcPts val="1722"/>
              </a:lnSpc>
              <a:tabLst>
                <a:tab pos="527261" algn="l"/>
                <a:tab pos="3038986" algn="l"/>
              </a:tabLst>
            </a:pPr>
            <a:r>
              <a:rPr lang="en-US" sz="1189" spc="-10" dirty="0">
                <a:latin typeface="Courier New"/>
                <a:cs typeface="Courier New"/>
              </a:rPr>
              <a:t>6	</a:t>
            </a:r>
            <a:r>
              <a:rPr lang="en-US" sz="1585" b="1" spc="-59" dirty="0">
                <a:solidFill>
                  <a:srgbClr val="FF0059"/>
                </a:solidFill>
                <a:latin typeface="Courier New"/>
                <a:cs typeface="Courier New"/>
              </a:rPr>
              <a:t>if </a:t>
            </a:r>
            <a:r>
              <a:rPr lang="en-US" sz="1585" b="1" spc="-89" dirty="0">
                <a:solidFill>
                  <a:srgbClr val="FF0059"/>
                </a:solidFill>
                <a:latin typeface="Courier New"/>
                <a:cs typeface="Courier New"/>
              </a:rPr>
              <a:t>not</a:t>
            </a:r>
            <a:r>
              <a:rPr lang="en-US" sz="1585" b="1" spc="-723" dirty="0">
                <a:solidFill>
                  <a:srgbClr val="FF0059"/>
                </a:solidFill>
                <a:latin typeface="Courier New"/>
                <a:cs typeface="Courier New"/>
              </a:rPr>
              <a:t> </a:t>
            </a:r>
            <a:r>
              <a:rPr lang="en-US" sz="1585" spc="-129" dirty="0">
                <a:latin typeface="Courier New"/>
                <a:cs typeface="Courier New"/>
              </a:rPr>
              <a:t>data:</a:t>
            </a:r>
            <a:r>
              <a:rPr lang="en-US" sz="1585" spc="-357" dirty="0">
                <a:latin typeface="Courier New"/>
                <a:cs typeface="Courier New"/>
              </a:rPr>
              <a:t> </a:t>
            </a:r>
            <a:r>
              <a:rPr lang="en-US" sz="1585" b="1" spc="-119" dirty="0">
                <a:solidFill>
                  <a:srgbClr val="FF0059"/>
                </a:solidFill>
                <a:latin typeface="Courier New"/>
                <a:cs typeface="Courier New"/>
              </a:rPr>
              <a:t>break	</a:t>
            </a:r>
            <a:r>
              <a:rPr lang="en-US" sz="1585" i="1" spc="-10" dirty="0">
                <a:solidFill>
                  <a:srgbClr val="009600"/>
                </a:solidFill>
                <a:latin typeface="Courier New"/>
                <a:cs typeface="Courier New"/>
              </a:rPr>
              <a:t>#</a:t>
            </a:r>
            <a:r>
              <a:rPr lang="en-US" sz="1585" i="1" spc="-386" dirty="0">
                <a:solidFill>
                  <a:srgbClr val="009600"/>
                </a:solidFill>
                <a:latin typeface="Courier New"/>
                <a:cs typeface="Courier New"/>
              </a:rPr>
              <a:t> </a:t>
            </a:r>
            <a:r>
              <a:rPr lang="en-US" sz="1585" i="1" spc="-109" dirty="0">
                <a:solidFill>
                  <a:srgbClr val="009600"/>
                </a:solidFill>
                <a:latin typeface="Courier New"/>
                <a:cs typeface="Courier New"/>
              </a:rPr>
              <a:t>stop</a:t>
            </a:r>
            <a:r>
              <a:rPr lang="en-US" sz="1585" i="1" spc="-396" dirty="0">
                <a:solidFill>
                  <a:srgbClr val="009600"/>
                </a:solidFill>
                <a:latin typeface="Courier New"/>
                <a:cs typeface="Courier New"/>
              </a:rPr>
              <a:t> </a:t>
            </a:r>
            <a:r>
              <a:rPr lang="en-US" sz="1585" i="1" spc="-59" dirty="0">
                <a:solidFill>
                  <a:srgbClr val="009600"/>
                </a:solidFill>
                <a:latin typeface="Courier New"/>
                <a:cs typeface="Courier New"/>
              </a:rPr>
              <a:t>if</a:t>
            </a:r>
            <a:r>
              <a:rPr lang="en-US" sz="1585" i="1" spc="-416" dirty="0">
                <a:solidFill>
                  <a:srgbClr val="009600"/>
                </a:solidFill>
                <a:latin typeface="Courier New"/>
                <a:cs typeface="Courier New"/>
              </a:rPr>
              <a:t> </a:t>
            </a:r>
            <a:r>
              <a:rPr lang="en-US" sz="1585" i="1" spc="-129" dirty="0">
                <a:solidFill>
                  <a:srgbClr val="009600"/>
                </a:solidFill>
                <a:latin typeface="Courier New"/>
                <a:cs typeface="Courier New"/>
              </a:rPr>
              <a:t>client</a:t>
            </a:r>
            <a:r>
              <a:rPr lang="en-US" sz="1585" i="1" spc="-446" dirty="0">
                <a:solidFill>
                  <a:srgbClr val="009600"/>
                </a:solidFill>
                <a:latin typeface="Courier New"/>
                <a:cs typeface="Courier New"/>
              </a:rPr>
              <a:t> </a:t>
            </a:r>
            <a:r>
              <a:rPr lang="en-US" sz="1585" i="1" spc="-129" dirty="0">
                <a:solidFill>
                  <a:srgbClr val="009600"/>
                </a:solidFill>
                <a:latin typeface="Courier New"/>
                <a:cs typeface="Courier New"/>
              </a:rPr>
              <a:t>stopped</a:t>
            </a:r>
            <a:endParaRPr lang="en-US" sz="1585" dirty="0">
              <a:latin typeface="Courier New"/>
              <a:cs typeface="Courier New"/>
            </a:endParaRPr>
          </a:p>
          <a:p>
            <a:pPr marL="100670">
              <a:lnSpc>
                <a:spcPts val="1793"/>
              </a:lnSpc>
              <a:tabLst>
                <a:tab pos="524744" algn="l"/>
              </a:tabLst>
            </a:pPr>
            <a:r>
              <a:rPr sz="1189" spc="-10" dirty="0">
                <a:latin typeface="Courier New"/>
                <a:cs typeface="Courier New"/>
              </a:rPr>
              <a:t>7	</a:t>
            </a:r>
            <a:r>
              <a:rPr sz="1585" spc="-159" dirty="0">
                <a:latin typeface="Courier New"/>
                <a:cs typeface="Courier New"/>
              </a:rPr>
              <a:t>conn.send(</a:t>
            </a:r>
            <a:r>
              <a:rPr sz="1585" b="1" spc="-159" dirty="0">
                <a:solidFill>
                  <a:srgbClr val="FF0059"/>
                </a:solidFill>
                <a:latin typeface="Courier New"/>
                <a:cs typeface="Courier New"/>
              </a:rPr>
              <a:t>str</a:t>
            </a:r>
            <a:r>
              <a:rPr sz="1585" spc="-159" dirty="0">
                <a:latin typeface="Courier New"/>
                <a:cs typeface="Courier New"/>
              </a:rPr>
              <a:t>(data)+</a:t>
            </a:r>
            <a:r>
              <a:rPr sz="1585" spc="-159" dirty="0">
                <a:solidFill>
                  <a:srgbClr val="FA0000"/>
                </a:solidFill>
                <a:latin typeface="Courier New"/>
                <a:cs typeface="Courier New"/>
              </a:rPr>
              <a:t>"</a:t>
            </a:r>
            <a:r>
              <a:rPr sz="2378" spc="-238" baseline="-10416" dirty="0">
                <a:solidFill>
                  <a:srgbClr val="FA0000"/>
                </a:solidFill>
                <a:latin typeface="Courier New"/>
                <a:cs typeface="Courier New"/>
              </a:rPr>
              <a:t>*</a:t>
            </a:r>
            <a:r>
              <a:rPr sz="1585" spc="-159" dirty="0">
                <a:solidFill>
                  <a:srgbClr val="FA0000"/>
                </a:solidFill>
                <a:latin typeface="Courier New"/>
                <a:cs typeface="Courier New"/>
              </a:rPr>
              <a:t>"</a:t>
            </a:r>
            <a:r>
              <a:rPr sz="1585" spc="-159" dirty="0">
                <a:latin typeface="Courier New"/>
                <a:cs typeface="Courier New"/>
              </a:rPr>
              <a:t>)</a:t>
            </a:r>
            <a:r>
              <a:rPr sz="1585" spc="-327" dirty="0">
                <a:latin typeface="Courier New"/>
                <a:cs typeface="Courier New"/>
              </a:rPr>
              <a:t> </a:t>
            </a:r>
            <a:r>
              <a:rPr sz="1585" i="1" spc="-10" dirty="0">
                <a:solidFill>
                  <a:srgbClr val="009600"/>
                </a:solidFill>
                <a:latin typeface="Courier New"/>
                <a:cs typeface="Courier New"/>
              </a:rPr>
              <a:t>#</a:t>
            </a:r>
            <a:r>
              <a:rPr sz="1585" i="1" spc="-367" dirty="0">
                <a:solidFill>
                  <a:srgbClr val="009600"/>
                </a:solidFill>
                <a:latin typeface="Courier New"/>
                <a:cs typeface="Courier New"/>
              </a:rPr>
              <a:t> </a:t>
            </a:r>
            <a:r>
              <a:rPr sz="1585" i="1" spc="-129" dirty="0">
                <a:solidFill>
                  <a:srgbClr val="009600"/>
                </a:solidFill>
                <a:latin typeface="Courier New"/>
                <a:cs typeface="Courier New"/>
              </a:rPr>
              <a:t>return</a:t>
            </a:r>
            <a:r>
              <a:rPr sz="1585" i="1" spc="-416" dirty="0">
                <a:solidFill>
                  <a:srgbClr val="009600"/>
                </a:solidFill>
                <a:latin typeface="Courier New"/>
                <a:cs typeface="Courier New"/>
              </a:rPr>
              <a:t> </a:t>
            </a:r>
            <a:r>
              <a:rPr sz="1585" i="1" spc="-109" dirty="0">
                <a:solidFill>
                  <a:srgbClr val="009600"/>
                </a:solidFill>
                <a:latin typeface="Courier New"/>
                <a:cs typeface="Courier New"/>
              </a:rPr>
              <a:t>sent</a:t>
            </a:r>
            <a:r>
              <a:rPr sz="1585" i="1" spc="-404" dirty="0">
                <a:solidFill>
                  <a:srgbClr val="009600"/>
                </a:solidFill>
                <a:latin typeface="Courier New"/>
                <a:cs typeface="Courier New"/>
              </a:rPr>
              <a:t> </a:t>
            </a:r>
            <a:r>
              <a:rPr sz="1585" i="1" spc="-109" dirty="0">
                <a:solidFill>
                  <a:srgbClr val="009600"/>
                </a:solidFill>
                <a:latin typeface="Courier New"/>
                <a:cs typeface="Courier New"/>
              </a:rPr>
              <a:t>data</a:t>
            </a:r>
            <a:r>
              <a:rPr sz="1585" i="1" spc="-416" dirty="0">
                <a:solidFill>
                  <a:srgbClr val="009600"/>
                </a:solidFill>
                <a:latin typeface="Courier New"/>
                <a:cs typeface="Courier New"/>
              </a:rPr>
              <a:t> </a:t>
            </a:r>
            <a:r>
              <a:rPr sz="1585" i="1" spc="-109" dirty="0">
                <a:solidFill>
                  <a:srgbClr val="009600"/>
                </a:solidFill>
                <a:latin typeface="Courier New"/>
                <a:cs typeface="Courier New"/>
              </a:rPr>
              <a:t>plus</a:t>
            </a:r>
            <a:r>
              <a:rPr sz="1585" i="1" spc="-386" dirty="0">
                <a:solidFill>
                  <a:srgbClr val="009600"/>
                </a:solidFill>
                <a:latin typeface="Courier New"/>
                <a:cs typeface="Courier New"/>
              </a:rPr>
              <a:t> </a:t>
            </a:r>
            <a:r>
              <a:rPr sz="1585" i="1" spc="-59" dirty="0">
                <a:solidFill>
                  <a:srgbClr val="009600"/>
                </a:solidFill>
                <a:latin typeface="Courier New"/>
                <a:cs typeface="Courier New"/>
              </a:rPr>
              <a:t>an</a:t>
            </a:r>
            <a:r>
              <a:rPr sz="1585" i="1" spc="-377" dirty="0">
                <a:solidFill>
                  <a:srgbClr val="009600"/>
                </a:solidFill>
                <a:latin typeface="Courier New"/>
                <a:cs typeface="Courier New"/>
              </a:rPr>
              <a:t> </a:t>
            </a:r>
            <a:r>
              <a:rPr sz="1585" i="1" spc="-89" dirty="0">
                <a:solidFill>
                  <a:srgbClr val="009600"/>
                </a:solidFill>
                <a:latin typeface="Courier New"/>
                <a:cs typeface="Courier New"/>
              </a:rPr>
              <a:t>"</a:t>
            </a:r>
            <a:r>
              <a:rPr sz="2378" i="1" spc="-133" baseline="-10416" dirty="0">
                <a:solidFill>
                  <a:srgbClr val="009600"/>
                </a:solidFill>
                <a:latin typeface="Courier New"/>
                <a:cs typeface="Courier New"/>
              </a:rPr>
              <a:t>*</a:t>
            </a:r>
            <a:r>
              <a:rPr sz="1585" i="1" spc="-89" dirty="0">
                <a:solidFill>
                  <a:srgbClr val="009600"/>
                </a:solidFill>
                <a:latin typeface="Courier New"/>
                <a:cs typeface="Courier New"/>
              </a:rPr>
              <a:t>"</a:t>
            </a:r>
            <a:endParaRPr sz="1585" dirty="0">
              <a:latin typeface="Courier New"/>
              <a:cs typeface="Courier New"/>
            </a:endParaRPr>
          </a:p>
        </p:txBody>
      </p:sp>
      <p:sp>
        <p:nvSpPr>
          <p:cNvPr id="17" name="object 17"/>
          <p:cNvSpPr/>
          <p:nvPr/>
        </p:nvSpPr>
        <p:spPr>
          <a:xfrm>
            <a:off x="1702071" y="3895921"/>
            <a:ext cx="8784532" cy="348563"/>
          </a:xfrm>
          <a:custGeom>
            <a:avLst/>
            <a:gdLst/>
            <a:ahLst/>
            <a:cxnLst/>
            <a:rect l="l" t="t" r="r" b="b"/>
            <a:pathLst>
              <a:path w="4432935" h="175894">
                <a:moveTo>
                  <a:pt x="4381765" y="0"/>
                </a:moveTo>
                <a:lnTo>
                  <a:pt x="50800" y="0"/>
                </a:lnTo>
                <a:lnTo>
                  <a:pt x="31075" y="4008"/>
                </a:lnTo>
                <a:lnTo>
                  <a:pt x="14922" y="14922"/>
                </a:lnTo>
                <a:lnTo>
                  <a:pt x="4008" y="31075"/>
                </a:lnTo>
                <a:lnTo>
                  <a:pt x="0" y="50800"/>
                </a:lnTo>
                <a:lnTo>
                  <a:pt x="0" y="175635"/>
                </a:lnTo>
                <a:lnTo>
                  <a:pt x="4432566" y="175635"/>
                </a:lnTo>
                <a:lnTo>
                  <a:pt x="4432566" y="50800"/>
                </a:lnTo>
                <a:lnTo>
                  <a:pt x="4428558" y="31075"/>
                </a:lnTo>
                <a:lnTo>
                  <a:pt x="4417643" y="14922"/>
                </a:lnTo>
                <a:lnTo>
                  <a:pt x="4401490" y="4008"/>
                </a:lnTo>
                <a:lnTo>
                  <a:pt x="4381765" y="0"/>
                </a:lnTo>
                <a:close/>
              </a:path>
            </a:pathLst>
          </a:custGeom>
          <a:solidFill>
            <a:schemeClr val="bg1"/>
          </a:solidFill>
        </p:spPr>
        <p:txBody>
          <a:bodyPr wrap="square" lIns="0" tIns="0" rIns="0" bIns="0" rtlCol="0"/>
          <a:lstStyle/>
          <a:p>
            <a:endParaRPr sz="3567"/>
          </a:p>
        </p:txBody>
      </p:sp>
      <p:sp>
        <p:nvSpPr>
          <p:cNvPr id="18" name="object 18"/>
          <p:cNvSpPr/>
          <p:nvPr/>
        </p:nvSpPr>
        <p:spPr>
          <a:xfrm>
            <a:off x="1702073" y="4218891"/>
            <a:ext cx="8783799" cy="100289"/>
          </a:xfrm>
          <a:prstGeom prst="rect">
            <a:avLst/>
          </a:prstGeom>
          <a:blipFill>
            <a:blip r:embed="rId4" cstate="print"/>
            <a:stretch>
              <a:fillRect/>
            </a:stretch>
          </a:blipFill>
        </p:spPr>
        <p:txBody>
          <a:bodyPr wrap="square" lIns="0" tIns="0" rIns="0" bIns="0" rtlCol="0"/>
          <a:lstStyle/>
          <a:p>
            <a:endParaRPr sz="3567"/>
          </a:p>
        </p:txBody>
      </p:sp>
      <p:sp>
        <p:nvSpPr>
          <p:cNvPr id="22" name="object 22"/>
          <p:cNvSpPr/>
          <p:nvPr/>
        </p:nvSpPr>
        <p:spPr>
          <a:xfrm>
            <a:off x="1702071" y="4306624"/>
            <a:ext cx="8784532" cy="1703804"/>
          </a:xfrm>
          <a:custGeom>
            <a:avLst/>
            <a:gdLst/>
            <a:ahLst/>
            <a:cxnLst/>
            <a:rect l="l" t="t" r="r" b="b"/>
            <a:pathLst>
              <a:path w="4432935" h="859789">
                <a:moveTo>
                  <a:pt x="4432566" y="0"/>
                </a:moveTo>
                <a:lnTo>
                  <a:pt x="0" y="0"/>
                </a:lnTo>
                <a:lnTo>
                  <a:pt x="0" y="808645"/>
                </a:lnTo>
                <a:lnTo>
                  <a:pt x="4008" y="828370"/>
                </a:lnTo>
                <a:lnTo>
                  <a:pt x="14922" y="844523"/>
                </a:lnTo>
                <a:lnTo>
                  <a:pt x="31075" y="855437"/>
                </a:lnTo>
                <a:lnTo>
                  <a:pt x="50800" y="859446"/>
                </a:lnTo>
                <a:lnTo>
                  <a:pt x="4381765" y="859446"/>
                </a:lnTo>
                <a:lnTo>
                  <a:pt x="4401490" y="855437"/>
                </a:lnTo>
                <a:lnTo>
                  <a:pt x="4417643" y="844523"/>
                </a:lnTo>
                <a:lnTo>
                  <a:pt x="4428558" y="828370"/>
                </a:lnTo>
                <a:lnTo>
                  <a:pt x="4432566" y="808645"/>
                </a:lnTo>
                <a:lnTo>
                  <a:pt x="4432566" y="0"/>
                </a:lnTo>
                <a:close/>
              </a:path>
            </a:pathLst>
          </a:custGeom>
          <a:solidFill>
            <a:schemeClr val="bg1"/>
          </a:solidFill>
        </p:spPr>
        <p:txBody>
          <a:bodyPr wrap="square" lIns="0" tIns="0" rIns="0" bIns="0" rtlCol="0"/>
          <a:lstStyle/>
          <a:p>
            <a:endParaRPr sz="3567"/>
          </a:p>
        </p:txBody>
      </p:sp>
      <p:sp>
        <p:nvSpPr>
          <p:cNvPr id="24" name="object 24"/>
          <p:cNvSpPr/>
          <p:nvPr/>
        </p:nvSpPr>
        <p:spPr>
          <a:xfrm>
            <a:off x="10485873" y="4033891"/>
            <a:ext cx="0" cy="25167"/>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25" name="object 25"/>
          <p:cNvSpPr/>
          <p:nvPr/>
        </p:nvSpPr>
        <p:spPr>
          <a:xfrm>
            <a:off x="10485873" y="4008724"/>
            <a:ext cx="0" cy="25167"/>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26" name="object 26"/>
          <p:cNvSpPr/>
          <p:nvPr/>
        </p:nvSpPr>
        <p:spPr>
          <a:xfrm>
            <a:off x="10485873" y="3983557"/>
            <a:ext cx="0" cy="25167"/>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sp>
        <p:nvSpPr>
          <p:cNvPr id="27" name="object 27"/>
          <p:cNvSpPr txBox="1"/>
          <p:nvPr/>
        </p:nvSpPr>
        <p:spPr>
          <a:xfrm>
            <a:off x="1611824" y="3216739"/>
            <a:ext cx="7071919" cy="2095672"/>
          </a:xfrm>
          <a:prstGeom prst="rect">
            <a:avLst/>
          </a:prstGeom>
        </p:spPr>
        <p:txBody>
          <a:bodyPr vert="horz" wrap="square" lIns="0" tIns="23909" rIns="0" bIns="0" rtlCol="0">
            <a:spAutoFit/>
          </a:bodyPr>
          <a:lstStyle/>
          <a:p>
            <a:pPr marL="100670">
              <a:spcBef>
                <a:spcPts val="188"/>
              </a:spcBef>
              <a:tabLst>
                <a:tab pos="3038986" algn="l"/>
              </a:tabLst>
            </a:pPr>
            <a:r>
              <a:rPr sz="1189" spc="-10" dirty="0">
                <a:latin typeface="Courier New"/>
                <a:cs typeface="Courier New"/>
              </a:rPr>
              <a:t>8</a:t>
            </a:r>
            <a:r>
              <a:rPr sz="1189" spc="347" dirty="0">
                <a:latin typeface="Courier New"/>
                <a:cs typeface="Courier New"/>
              </a:rPr>
              <a:t> </a:t>
            </a:r>
            <a:r>
              <a:rPr sz="1585" spc="-149" dirty="0" err="1">
                <a:latin typeface="Courier New"/>
                <a:cs typeface="Courier New"/>
              </a:rPr>
              <a:t>conn.clos</a:t>
            </a:r>
            <a:r>
              <a:rPr lang="en-IN" sz="1585" spc="-149" dirty="0">
                <a:latin typeface="Courier New"/>
                <a:cs typeface="Courier New"/>
              </a:rPr>
              <a:t>e</a:t>
            </a:r>
            <a:r>
              <a:rPr sz="1585" spc="-149" dirty="0">
                <a:latin typeface="Courier New"/>
                <a:cs typeface="Courier New"/>
              </a:rPr>
              <a:t>()	</a:t>
            </a:r>
            <a:r>
              <a:rPr sz="1585" i="1" spc="-10" dirty="0">
                <a:solidFill>
                  <a:srgbClr val="009600"/>
                </a:solidFill>
                <a:latin typeface="Courier New"/>
                <a:cs typeface="Courier New"/>
              </a:rPr>
              <a:t>#</a:t>
            </a:r>
            <a:r>
              <a:rPr sz="1585" i="1" spc="-377" dirty="0">
                <a:solidFill>
                  <a:srgbClr val="009600"/>
                </a:solidFill>
                <a:latin typeface="Courier New"/>
                <a:cs typeface="Courier New"/>
              </a:rPr>
              <a:t> </a:t>
            </a:r>
            <a:r>
              <a:rPr sz="1585" i="1" spc="-119" dirty="0">
                <a:solidFill>
                  <a:srgbClr val="009600"/>
                </a:solidFill>
                <a:latin typeface="Courier New"/>
                <a:cs typeface="Courier New"/>
              </a:rPr>
              <a:t>close</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a:p>
            <a:pPr>
              <a:lnSpc>
                <a:spcPct val="100000"/>
              </a:lnSpc>
            </a:pPr>
            <a:endParaRPr sz="1585" dirty="0">
              <a:latin typeface="Courier New"/>
              <a:cs typeface="Courier New"/>
            </a:endParaRPr>
          </a:p>
          <a:p>
            <a:pPr>
              <a:spcBef>
                <a:spcPts val="69"/>
              </a:spcBef>
            </a:pPr>
            <a:endParaRPr sz="1288" dirty="0">
              <a:latin typeface="Courier New"/>
              <a:cs typeface="Courier New"/>
            </a:endParaRPr>
          </a:p>
          <a:p>
            <a:pPr marL="190015"/>
            <a:r>
              <a:rPr sz="1982" b="1" spc="-10" dirty="0">
                <a:solidFill>
                  <a:srgbClr val="04064C"/>
                </a:solidFill>
                <a:latin typeface="Arial"/>
                <a:cs typeface="Arial"/>
              </a:rPr>
              <a:t>Client</a:t>
            </a:r>
            <a:endParaRPr sz="1982" b="1" dirty="0">
              <a:latin typeface="Arial"/>
              <a:cs typeface="Arial"/>
            </a:endParaRPr>
          </a:p>
          <a:p>
            <a:pPr marL="100670">
              <a:lnSpc>
                <a:spcPts val="1793"/>
              </a:lnSpc>
              <a:spcBef>
                <a:spcPts val="1288"/>
              </a:spcBef>
            </a:pPr>
            <a:r>
              <a:rPr sz="1189" spc="-10" dirty="0">
                <a:latin typeface="Courier New"/>
                <a:cs typeface="Courier New"/>
              </a:rPr>
              <a:t>1 </a:t>
            </a:r>
            <a:r>
              <a:rPr sz="1585" b="1" spc="-109" dirty="0">
                <a:solidFill>
                  <a:srgbClr val="FF0059"/>
                </a:solidFill>
                <a:latin typeface="Courier New"/>
                <a:cs typeface="Courier New"/>
              </a:rPr>
              <a:t>from </a:t>
            </a:r>
            <a:r>
              <a:rPr sz="1585" spc="-129" dirty="0">
                <a:latin typeface="Courier New"/>
                <a:cs typeface="Courier New"/>
              </a:rPr>
              <a:t>socket </a:t>
            </a:r>
            <a:r>
              <a:rPr sz="1585" b="1" spc="-129" dirty="0">
                <a:solidFill>
                  <a:srgbClr val="FF0059"/>
                </a:solidFill>
                <a:latin typeface="Courier New"/>
                <a:cs typeface="Courier New"/>
              </a:rPr>
              <a:t>import</a:t>
            </a:r>
            <a:r>
              <a:rPr sz="1585" b="1" spc="-694" dirty="0">
                <a:solidFill>
                  <a:srgbClr val="FF0059"/>
                </a:solidFill>
                <a:latin typeface="Courier New"/>
                <a:cs typeface="Courier New"/>
              </a:rPr>
              <a:t> </a:t>
            </a:r>
            <a:r>
              <a:rPr sz="2378" spc="-14" baseline="-10416" dirty="0">
                <a:latin typeface="Courier New"/>
                <a:cs typeface="Courier New"/>
              </a:rPr>
              <a:t>*</a:t>
            </a:r>
            <a:endParaRPr sz="2378" baseline="-10416" dirty="0">
              <a:latin typeface="Courier New"/>
              <a:cs typeface="Courier New"/>
            </a:endParaRPr>
          </a:p>
          <a:p>
            <a:pPr marL="100670">
              <a:lnSpc>
                <a:spcPts val="1684"/>
              </a:lnSpc>
            </a:pPr>
            <a:r>
              <a:rPr sz="1189" spc="-10" dirty="0">
                <a:latin typeface="Courier New"/>
                <a:cs typeface="Courier New"/>
              </a:rPr>
              <a:t>2 </a:t>
            </a:r>
            <a:r>
              <a:rPr sz="1585" spc="-10" dirty="0">
                <a:latin typeface="Courier New"/>
                <a:cs typeface="Courier New"/>
              </a:rPr>
              <a:t>s = </a:t>
            </a:r>
            <a:r>
              <a:rPr sz="1585" spc="-159" dirty="0">
                <a:latin typeface="Courier New"/>
                <a:cs typeface="Courier New"/>
              </a:rPr>
              <a:t>socket(AF_INET,</a:t>
            </a:r>
            <a:r>
              <a:rPr sz="1585" spc="-684" dirty="0">
                <a:latin typeface="Courier New"/>
                <a:cs typeface="Courier New"/>
              </a:rPr>
              <a:t> </a:t>
            </a:r>
            <a:r>
              <a:rPr sz="1585" spc="-149" dirty="0">
                <a:latin typeface="Courier New"/>
                <a:cs typeface="Courier New"/>
              </a:rPr>
              <a:t>SOCK_STREAM)</a:t>
            </a:r>
            <a:endParaRPr sz="1585" dirty="0">
              <a:latin typeface="Courier New"/>
              <a:cs typeface="Courier New"/>
            </a:endParaRPr>
          </a:p>
          <a:p>
            <a:pPr marL="100670">
              <a:lnSpc>
                <a:spcPts val="1684"/>
              </a:lnSpc>
            </a:pPr>
            <a:r>
              <a:rPr sz="1189" spc="-10" dirty="0">
                <a:latin typeface="Courier New"/>
                <a:cs typeface="Courier New"/>
              </a:rPr>
              <a:t>3</a:t>
            </a:r>
            <a:r>
              <a:rPr sz="1189" spc="386" dirty="0">
                <a:latin typeface="Courier New"/>
                <a:cs typeface="Courier New"/>
              </a:rPr>
              <a:t> </a:t>
            </a:r>
            <a:r>
              <a:rPr sz="1585" spc="-159" dirty="0">
                <a:latin typeface="Courier New"/>
                <a:cs typeface="Courier New"/>
              </a:rPr>
              <a:t>s.connect((HOST,</a:t>
            </a:r>
            <a:r>
              <a:rPr sz="1585" spc="-367" dirty="0">
                <a:latin typeface="Courier New"/>
                <a:cs typeface="Courier New"/>
              </a:rPr>
              <a:t> </a:t>
            </a:r>
            <a:r>
              <a:rPr sz="1585" spc="-129" dirty="0">
                <a:latin typeface="Courier New"/>
                <a:cs typeface="Courier New"/>
              </a:rPr>
              <a:t>PORT))</a:t>
            </a:r>
            <a:r>
              <a:rPr sz="1585" spc="-347" dirty="0">
                <a:latin typeface="Courier New"/>
                <a:cs typeface="Courier New"/>
              </a:rPr>
              <a:t> </a:t>
            </a:r>
            <a:r>
              <a:rPr sz="1585" i="1" spc="-10" dirty="0">
                <a:solidFill>
                  <a:srgbClr val="009600"/>
                </a:solidFill>
                <a:latin typeface="Courier New"/>
                <a:cs typeface="Courier New"/>
              </a:rPr>
              <a:t>#</a:t>
            </a:r>
            <a:r>
              <a:rPr sz="1585" i="1" spc="-386" dirty="0">
                <a:solidFill>
                  <a:srgbClr val="009600"/>
                </a:solidFill>
                <a:latin typeface="Courier New"/>
                <a:cs typeface="Courier New"/>
              </a:rPr>
              <a:t> </a:t>
            </a:r>
            <a:r>
              <a:rPr sz="1585" i="1" spc="-129" dirty="0">
                <a:solidFill>
                  <a:srgbClr val="009600"/>
                </a:solidFill>
                <a:latin typeface="Courier New"/>
                <a:cs typeface="Courier New"/>
              </a:rPr>
              <a:t>connect</a:t>
            </a:r>
            <a:r>
              <a:rPr sz="1585" i="1" spc="-404" dirty="0">
                <a:solidFill>
                  <a:srgbClr val="009600"/>
                </a:solidFill>
                <a:latin typeface="Courier New"/>
                <a:cs typeface="Courier New"/>
              </a:rPr>
              <a:t> </a:t>
            </a:r>
            <a:r>
              <a:rPr sz="1585" i="1" spc="-59" dirty="0">
                <a:solidFill>
                  <a:srgbClr val="009600"/>
                </a:solidFill>
                <a:latin typeface="Courier New"/>
                <a:cs typeface="Courier New"/>
              </a:rPr>
              <a:t>to</a:t>
            </a:r>
            <a:r>
              <a:rPr sz="1585" i="1" spc="-404" dirty="0">
                <a:solidFill>
                  <a:srgbClr val="009600"/>
                </a:solidFill>
                <a:latin typeface="Courier New"/>
                <a:cs typeface="Courier New"/>
              </a:rPr>
              <a:t> </a:t>
            </a:r>
            <a:r>
              <a:rPr sz="1585" i="1" spc="-129" dirty="0">
                <a:solidFill>
                  <a:srgbClr val="009600"/>
                </a:solidFill>
                <a:latin typeface="Courier New"/>
                <a:cs typeface="Courier New"/>
              </a:rPr>
              <a:t>server</a:t>
            </a:r>
            <a:r>
              <a:rPr sz="1585" i="1" spc="-377" dirty="0">
                <a:solidFill>
                  <a:srgbClr val="009600"/>
                </a:solidFill>
                <a:latin typeface="Courier New"/>
                <a:cs typeface="Courier New"/>
              </a:rPr>
              <a:t> </a:t>
            </a:r>
            <a:r>
              <a:rPr sz="1585" i="1" spc="-139" dirty="0">
                <a:solidFill>
                  <a:srgbClr val="009600"/>
                </a:solidFill>
                <a:latin typeface="Courier New"/>
                <a:cs typeface="Courier New"/>
              </a:rPr>
              <a:t>(block</a:t>
            </a:r>
            <a:r>
              <a:rPr sz="1585" i="1" spc="-416" dirty="0">
                <a:solidFill>
                  <a:srgbClr val="009600"/>
                </a:solidFill>
                <a:latin typeface="Courier New"/>
                <a:cs typeface="Courier New"/>
              </a:rPr>
              <a:t> </a:t>
            </a:r>
            <a:r>
              <a:rPr sz="1585" i="1" spc="-119" dirty="0">
                <a:solidFill>
                  <a:srgbClr val="009600"/>
                </a:solidFill>
                <a:latin typeface="Courier New"/>
                <a:cs typeface="Courier New"/>
              </a:rPr>
              <a:t>until</a:t>
            </a:r>
            <a:r>
              <a:rPr sz="1585" i="1" spc="-436" dirty="0">
                <a:solidFill>
                  <a:srgbClr val="009600"/>
                </a:solidFill>
                <a:latin typeface="Courier New"/>
                <a:cs typeface="Courier New"/>
              </a:rPr>
              <a:t> </a:t>
            </a:r>
            <a:r>
              <a:rPr sz="1585" i="1" spc="-149" dirty="0">
                <a:solidFill>
                  <a:srgbClr val="009600"/>
                </a:solidFill>
                <a:latin typeface="Courier New"/>
                <a:cs typeface="Courier New"/>
              </a:rPr>
              <a:t>accepted)</a:t>
            </a:r>
            <a:endParaRPr sz="1585" dirty="0">
              <a:latin typeface="Courier New"/>
              <a:cs typeface="Courier New"/>
            </a:endParaRPr>
          </a:p>
          <a:p>
            <a:pPr marL="100670">
              <a:lnSpc>
                <a:spcPts val="1793"/>
              </a:lnSpc>
            </a:pPr>
            <a:r>
              <a:rPr sz="1189" spc="-10" dirty="0">
                <a:latin typeface="Courier New"/>
                <a:cs typeface="Courier New"/>
              </a:rPr>
              <a:t>4 </a:t>
            </a:r>
            <a:r>
              <a:rPr sz="1585" spc="-159" dirty="0">
                <a:latin typeface="Courier New"/>
                <a:cs typeface="Courier New"/>
              </a:rPr>
              <a:t>s.send(</a:t>
            </a:r>
            <a:r>
              <a:rPr sz="1585" spc="-159" dirty="0">
                <a:solidFill>
                  <a:srgbClr val="FA0000"/>
                </a:solidFill>
                <a:latin typeface="Courier New"/>
                <a:cs typeface="Courier New"/>
              </a:rPr>
              <a:t>’Hello, </a:t>
            </a:r>
            <a:r>
              <a:rPr sz="1585" spc="-139" dirty="0">
                <a:solidFill>
                  <a:srgbClr val="FA0000"/>
                </a:solidFill>
                <a:latin typeface="Courier New"/>
                <a:cs typeface="Courier New"/>
              </a:rPr>
              <a:t>world’</a:t>
            </a:r>
            <a:r>
              <a:rPr sz="1585" spc="-139" dirty="0">
                <a:latin typeface="Courier New"/>
                <a:cs typeface="Courier New"/>
              </a:rPr>
              <a:t>) </a:t>
            </a:r>
            <a:r>
              <a:rPr sz="1585" i="1" spc="-10" dirty="0">
                <a:solidFill>
                  <a:srgbClr val="009600"/>
                </a:solidFill>
                <a:latin typeface="Courier New"/>
                <a:cs typeface="Courier New"/>
              </a:rPr>
              <a:t># </a:t>
            </a:r>
            <a:r>
              <a:rPr sz="1585" i="1" spc="-109" dirty="0">
                <a:solidFill>
                  <a:srgbClr val="009600"/>
                </a:solidFill>
                <a:latin typeface="Courier New"/>
                <a:cs typeface="Courier New"/>
              </a:rPr>
              <a:t>send some</a:t>
            </a:r>
            <a:r>
              <a:rPr sz="1585" i="1" spc="-307" dirty="0">
                <a:solidFill>
                  <a:srgbClr val="009600"/>
                </a:solidFill>
                <a:latin typeface="Courier New"/>
                <a:cs typeface="Courier New"/>
              </a:rPr>
              <a:t> </a:t>
            </a:r>
            <a:r>
              <a:rPr sz="1585" i="1" spc="-109" dirty="0">
                <a:solidFill>
                  <a:srgbClr val="009600"/>
                </a:solidFill>
                <a:latin typeface="Courier New"/>
                <a:cs typeface="Courier New"/>
              </a:rPr>
              <a:t>data</a:t>
            </a:r>
            <a:endParaRPr sz="1585" dirty="0">
              <a:latin typeface="Courier New"/>
              <a:cs typeface="Courier New"/>
            </a:endParaRPr>
          </a:p>
        </p:txBody>
      </p:sp>
      <p:sp>
        <p:nvSpPr>
          <p:cNvPr id="28" name="object 28"/>
          <p:cNvSpPr txBox="1"/>
          <p:nvPr/>
        </p:nvSpPr>
        <p:spPr>
          <a:xfrm>
            <a:off x="1687325" y="5202891"/>
            <a:ext cx="2214694" cy="707086"/>
          </a:xfrm>
          <a:prstGeom prst="rect">
            <a:avLst/>
          </a:prstGeom>
        </p:spPr>
        <p:txBody>
          <a:bodyPr vert="horz" wrap="square" lIns="0" tIns="23909" rIns="0" bIns="0" rtlCol="0">
            <a:spAutoFit/>
          </a:bodyPr>
          <a:lstStyle/>
          <a:p>
            <a:pPr marL="25168">
              <a:lnSpc>
                <a:spcPts val="1793"/>
              </a:lnSpc>
              <a:spcBef>
                <a:spcPts val="188"/>
              </a:spcBef>
            </a:pPr>
            <a:r>
              <a:rPr sz="1189" spc="-10" dirty="0">
                <a:latin typeface="Courier New"/>
                <a:cs typeface="Courier New"/>
              </a:rPr>
              <a:t>5 </a:t>
            </a:r>
            <a:r>
              <a:rPr sz="1585" spc="-109" dirty="0">
                <a:latin typeface="Courier New"/>
                <a:cs typeface="Courier New"/>
              </a:rPr>
              <a:t>data </a:t>
            </a:r>
            <a:r>
              <a:rPr sz="1585" spc="-10" dirty="0">
                <a:latin typeface="Courier New"/>
                <a:cs typeface="Courier New"/>
              </a:rPr>
              <a:t>=</a:t>
            </a:r>
            <a:r>
              <a:rPr sz="1585" spc="-367" dirty="0">
                <a:latin typeface="Courier New"/>
                <a:cs typeface="Courier New"/>
              </a:rPr>
              <a:t> </a:t>
            </a:r>
            <a:r>
              <a:rPr sz="1585" spc="-149" dirty="0">
                <a:latin typeface="Courier New"/>
                <a:cs typeface="Courier New"/>
              </a:rPr>
              <a:t>s.recv(1024)</a:t>
            </a:r>
            <a:endParaRPr sz="1585" dirty="0">
              <a:latin typeface="Courier New"/>
              <a:cs typeface="Courier New"/>
            </a:endParaRPr>
          </a:p>
          <a:p>
            <a:pPr marL="25168">
              <a:lnSpc>
                <a:spcPts val="1684"/>
              </a:lnSpc>
            </a:pPr>
            <a:r>
              <a:rPr sz="1189" spc="-10" dirty="0">
                <a:latin typeface="Courier New"/>
                <a:cs typeface="Courier New"/>
              </a:rPr>
              <a:t>6 </a:t>
            </a:r>
            <a:r>
              <a:rPr sz="1585" b="1" spc="-119" dirty="0">
                <a:solidFill>
                  <a:srgbClr val="FF0059"/>
                </a:solidFill>
                <a:latin typeface="Courier New"/>
                <a:cs typeface="Courier New"/>
              </a:rPr>
              <a:t>print</a:t>
            </a:r>
            <a:r>
              <a:rPr sz="1585" b="1" spc="-109" dirty="0">
                <a:solidFill>
                  <a:srgbClr val="FF0059"/>
                </a:solidFill>
                <a:latin typeface="Courier New"/>
                <a:cs typeface="Courier New"/>
              </a:rPr>
              <a:t> </a:t>
            </a:r>
            <a:r>
              <a:rPr sz="1585" spc="-109" dirty="0">
                <a:latin typeface="Courier New"/>
                <a:cs typeface="Courier New"/>
              </a:rPr>
              <a:t>data</a:t>
            </a:r>
            <a:endParaRPr sz="1585" dirty="0">
              <a:latin typeface="Courier New"/>
              <a:cs typeface="Courier New"/>
            </a:endParaRPr>
          </a:p>
          <a:p>
            <a:pPr marL="25168">
              <a:lnSpc>
                <a:spcPts val="1793"/>
              </a:lnSpc>
            </a:pPr>
            <a:r>
              <a:rPr sz="1189" spc="-10" dirty="0">
                <a:latin typeface="Courier New"/>
                <a:cs typeface="Courier New"/>
              </a:rPr>
              <a:t>7</a:t>
            </a:r>
            <a:r>
              <a:rPr sz="1189" spc="367" dirty="0">
                <a:latin typeface="Courier New"/>
                <a:cs typeface="Courier New"/>
              </a:rPr>
              <a:t> </a:t>
            </a:r>
            <a:r>
              <a:rPr sz="1585" spc="-149" dirty="0">
                <a:latin typeface="Courier New"/>
                <a:cs typeface="Courier New"/>
              </a:rPr>
              <a:t>s.close()</a:t>
            </a:r>
            <a:endParaRPr sz="1585" dirty="0">
              <a:latin typeface="Courier New"/>
              <a:cs typeface="Courier New"/>
            </a:endParaRPr>
          </a:p>
        </p:txBody>
      </p:sp>
      <p:sp>
        <p:nvSpPr>
          <p:cNvPr id="29" name="object 29"/>
          <p:cNvSpPr txBox="1"/>
          <p:nvPr/>
        </p:nvSpPr>
        <p:spPr>
          <a:xfrm>
            <a:off x="4324974" y="5202892"/>
            <a:ext cx="2285161" cy="715139"/>
          </a:xfrm>
          <a:prstGeom prst="rect">
            <a:avLst/>
          </a:prstGeom>
        </p:spPr>
        <p:txBody>
          <a:bodyPr vert="horz" wrap="square" lIns="0" tIns="54109" rIns="0" bIns="0" rtlCol="0">
            <a:spAutoFit/>
          </a:bodyPr>
          <a:lstStyle/>
          <a:p>
            <a:pPr marL="25168" marR="10067">
              <a:lnSpc>
                <a:spcPts val="1684"/>
              </a:lnSpc>
              <a:spcBef>
                <a:spcPts val="426"/>
              </a:spcBef>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29" dirty="0">
                <a:solidFill>
                  <a:srgbClr val="009600"/>
                </a:solidFill>
                <a:latin typeface="Courier New"/>
                <a:cs typeface="Courier New"/>
              </a:rPr>
              <a:t>receive</a:t>
            </a:r>
            <a:r>
              <a:rPr sz="1585" i="1" spc="-466"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response  </a:t>
            </a:r>
            <a:r>
              <a:rPr sz="1585" i="1" dirty="0">
                <a:solidFill>
                  <a:srgbClr val="009600"/>
                </a:solidFill>
                <a:latin typeface="Courier New"/>
                <a:cs typeface="Courier New"/>
              </a:rPr>
              <a:t> </a:t>
            </a:r>
            <a:r>
              <a:rPr sz="1585" i="1" spc="-10" dirty="0">
                <a:solidFill>
                  <a:srgbClr val="009600"/>
                </a:solidFill>
                <a:latin typeface="Courier New"/>
                <a:cs typeface="Courier New"/>
              </a:rPr>
              <a:t>#</a:t>
            </a:r>
            <a:r>
              <a:rPr sz="1585" i="1" spc="-396" dirty="0">
                <a:solidFill>
                  <a:srgbClr val="009600"/>
                </a:solidFill>
                <a:latin typeface="Courier New"/>
                <a:cs typeface="Courier New"/>
              </a:rPr>
              <a:t> </a:t>
            </a:r>
            <a:r>
              <a:rPr sz="1585" i="1" spc="-119" dirty="0">
                <a:solidFill>
                  <a:srgbClr val="009600"/>
                </a:solidFill>
                <a:latin typeface="Courier New"/>
                <a:cs typeface="Courier New"/>
              </a:rPr>
              <a:t>print</a:t>
            </a:r>
            <a:r>
              <a:rPr sz="1585" i="1" spc="-426" dirty="0">
                <a:solidFill>
                  <a:srgbClr val="009600"/>
                </a:solidFill>
                <a:latin typeface="Courier New"/>
                <a:cs typeface="Courier New"/>
              </a:rPr>
              <a:t> </a:t>
            </a:r>
            <a:r>
              <a:rPr sz="1585" i="1" spc="-89" dirty="0">
                <a:solidFill>
                  <a:srgbClr val="009600"/>
                </a:solidFill>
                <a:latin typeface="Courier New"/>
                <a:cs typeface="Courier New"/>
              </a:rPr>
              <a:t>the</a:t>
            </a:r>
            <a:r>
              <a:rPr sz="1585" i="1" spc="-426" dirty="0">
                <a:solidFill>
                  <a:srgbClr val="009600"/>
                </a:solidFill>
                <a:latin typeface="Courier New"/>
                <a:cs typeface="Courier New"/>
              </a:rPr>
              <a:t> </a:t>
            </a:r>
            <a:r>
              <a:rPr sz="1585" i="1" spc="-129" dirty="0">
                <a:solidFill>
                  <a:srgbClr val="009600"/>
                </a:solidFill>
                <a:latin typeface="Courier New"/>
                <a:cs typeface="Courier New"/>
              </a:rPr>
              <a:t>result</a:t>
            </a:r>
            <a:endParaRPr sz="1585" dirty="0">
              <a:latin typeface="Courier New"/>
              <a:cs typeface="Courier New"/>
            </a:endParaRPr>
          </a:p>
          <a:p>
            <a:pPr marL="25168">
              <a:lnSpc>
                <a:spcPts val="1673"/>
              </a:lnSpc>
            </a:pPr>
            <a:r>
              <a:rPr sz="1585" i="1" spc="-10" dirty="0">
                <a:solidFill>
                  <a:srgbClr val="009600"/>
                </a:solidFill>
                <a:latin typeface="Courier New"/>
                <a:cs typeface="Courier New"/>
              </a:rPr>
              <a:t>#</a:t>
            </a:r>
            <a:r>
              <a:rPr sz="1585" i="1" spc="-426" dirty="0">
                <a:solidFill>
                  <a:srgbClr val="009600"/>
                </a:solidFill>
                <a:latin typeface="Courier New"/>
                <a:cs typeface="Courier New"/>
              </a:rPr>
              <a:t> </a:t>
            </a:r>
            <a:r>
              <a:rPr sz="1585" i="1" spc="-119" dirty="0">
                <a:solidFill>
                  <a:srgbClr val="009600"/>
                </a:solidFill>
                <a:latin typeface="Courier New"/>
                <a:cs typeface="Courier New"/>
              </a:rPr>
              <a:t>close</a:t>
            </a:r>
            <a:r>
              <a:rPr sz="1585" i="1" spc="-454" dirty="0">
                <a:solidFill>
                  <a:srgbClr val="009600"/>
                </a:solidFill>
                <a:latin typeface="Courier New"/>
                <a:cs typeface="Courier New"/>
              </a:rPr>
              <a:t> </a:t>
            </a:r>
            <a:r>
              <a:rPr sz="1585" i="1" spc="-89" dirty="0">
                <a:solidFill>
                  <a:srgbClr val="009600"/>
                </a:solidFill>
                <a:latin typeface="Courier New"/>
                <a:cs typeface="Courier New"/>
              </a:rPr>
              <a:t>the</a:t>
            </a:r>
            <a:r>
              <a:rPr sz="1585" i="1" spc="-466" dirty="0">
                <a:solidFill>
                  <a:srgbClr val="009600"/>
                </a:solidFill>
                <a:latin typeface="Courier New"/>
                <a:cs typeface="Courier New"/>
              </a:rPr>
              <a:t> </a:t>
            </a:r>
            <a:r>
              <a:rPr sz="1585" i="1" spc="-139" dirty="0">
                <a:solidFill>
                  <a:srgbClr val="009600"/>
                </a:solidFill>
                <a:latin typeface="Courier New"/>
                <a:cs typeface="Courier New"/>
              </a:rPr>
              <a:t>connection</a:t>
            </a:r>
            <a:endParaRPr sz="1585" dirty="0">
              <a:latin typeface="Courier New"/>
              <a:cs typeface="Courier New"/>
            </a:endParaRPr>
          </a:p>
        </p:txBody>
      </p:sp>
      <p:sp>
        <p:nvSpPr>
          <p:cNvPr id="2" name="Slide Number Placeholder 1">
            <a:extLst>
              <a:ext uri="{FF2B5EF4-FFF2-40B4-BE49-F238E27FC236}">
                <a16:creationId xmlns:a16="http://schemas.microsoft.com/office/drawing/2014/main" id="{8271C25D-8047-4D03-A704-0C3FC2F0023D}"/>
              </a:ext>
            </a:extLst>
          </p:cNvPr>
          <p:cNvSpPr>
            <a:spLocks noGrp="1"/>
          </p:cNvSpPr>
          <p:nvPr>
            <p:ph type="sldNum" sz="quarter" idx="12"/>
          </p:nvPr>
        </p:nvSpPr>
        <p:spPr/>
        <p:txBody>
          <a:bodyPr/>
          <a:lstStyle/>
          <a:p>
            <a:fld id="{9780A1CE-6C3C-4CE8-9D96-B7A0620EDD62}" type="slidenum">
              <a:rPr lang="en-IN" smtClean="0"/>
              <a:t>8</a:t>
            </a:fld>
            <a:endParaRPr lang="en-IN"/>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Application Layering</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Logical layering of applications is viewed at three different layers.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1) The application-interface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2) The processing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3) The data level</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In line with this layering, we see that applications can often be constructed from roughly three different pieces:</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a) A part that handles interaction with a user or some external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b) A part that operates on a database or file system</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c) A middle part that generally contains the core functionality of the application</a:t>
            </a: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Example:</a:t>
            </a:r>
            <a:r>
              <a:rPr lang="en-US" sz="2800" dirty="0">
                <a:latin typeface="Times New Roman" panose="02020603050405020304" pitchFamily="18" charset="0"/>
                <a:cs typeface="Times New Roman" panose="02020603050405020304" pitchFamily="18" charset="0"/>
                <a:sym typeface="Wingdings" panose="05000000000000000000" pitchFamily="2" charset="2"/>
              </a:rPr>
              <a:t> Internet search engine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endParaRPr lang="en-IN"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5F69C5B-C674-4778-8945-ADC42EF1E66A}"/>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43845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6068</Words>
  <Application>Microsoft Office PowerPoint</Application>
  <PresentationFormat>Widescreen</PresentationFormat>
  <Paragraphs>403</Paragraphs>
  <Slides>67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Courier New</vt:lpstr>
      <vt:lpstr>Times New Roman</vt:lpstr>
      <vt:lpstr>Wingdings</vt:lpstr>
      <vt:lpstr>Office Theme</vt:lpstr>
      <vt:lpstr>Module-1 ARCHITECTURE</vt:lpstr>
      <vt:lpstr>* The organization of distributed systems is mostly about the software components that       constitute the system.  * These software architectures tell us how the various software components are to be     organized and how they should interact. * An important goal of distributed systems is to separate applications from underlying     platforms by providing a middleware layer.  * Adopting such a layer is an important architectural decision, and its main purpose is to     provide distribution transparency.</vt:lpstr>
      <vt:lpstr>* Logical organization of a DS into software components is referred to as its software     architecture. * Architecture style is formulated in terms of components, the way that components are           connected to each other, the data exchanged between components, and finally how these     elements are jointly configured into a system. * Component: A modular unit with well-defined required and provided interfaces that is    replaceable within its environment. * Connector: A mechanism that mediates communication, coordination, or cooperation     among components. It allows the flow of control and data between components. * Important styles of architecture for DS are discussed. </vt:lpstr>
      <vt:lpstr> In layered architecture components are organized in a layered     fashion where a component at layer Lj can make a downcall to a      component at a lower-level layer Li (with i &lt; j) and generally      expects a response.   Only in exceptional cases will an upcall be made to a higher-level       component.  There are three common cases as shown in figure- 2.1  </vt:lpstr>
      <vt:lpstr>PowerPoint Presentation</vt:lpstr>
      <vt:lpstr>Layered communication protocols  Well-known architecture is Communication protocol stack.  Communication services: Each layer implements one or several       communication services allowing data to be sent from a destination to one or       several targets.  Interface: Each layer offers an interface specifying the functions that can be       called. Interface hides the actual implementation of a service.  Protocol: Describes the rules that parties will follow in order to exchange       information.  Transmission Control Protocol (TCP) – Connection oriented</vt:lpstr>
      <vt:lpstr>PowerPoint Presentation</vt:lpstr>
      <vt:lpstr>Two-party communication</vt:lpstr>
      <vt:lpstr>Application Layering  Logical layering of applications is viewed at three different layers. 1) The application-interface level 2) The processing level 3) The data level In line with this layering, we see that applications can often be constructed from roughly three different pieces: a) A part that handles interaction with a user or some external application b) A part that operates on a database or file system c) A middle part that generally contains the core functionality of the application Example: Internet search engine </vt:lpstr>
      <vt:lpstr> </vt:lpstr>
      <vt:lpstr>Example-2: Decision support system for stock brokerage</vt:lpstr>
      <vt:lpstr> A far more loose organization is followed in object-based architectures  Each object corresponds to a component and these components are connected through a        procedure call mechanism.                                                      Figure 2.5: An object-based architectural style</vt:lpstr>
      <vt:lpstr>PowerPoint Presentation</vt:lpstr>
      <vt:lpstr>PowerPoint Presentation</vt:lpstr>
      <vt:lpstr> Object-based architectures form the foundation of encapsulating services into       independent units.  In SOA, a distributed application or system is essentially constructed as a        composition of many different services.  Not all of these services may belong to the same administrative organization.  Example: An organization running its business application makes use of storage                    services offered by a cloud provider. </vt:lpstr>
      <vt:lpstr> </vt:lpstr>
      <vt:lpstr> Distributed system can be viewed as a huge collection of resources       that are individually managed by components.   Resources may be added or removed by (remote) applications, and       likewise can be retrieved or modified.  This approach has now been widely adopted for the Web and is known as       Representational State Transfer (REST)  There are four key characteristics of what are known as RESTful      architectures </vt:lpstr>
      <vt:lpstr>1. Resources are identified through a single naming scheme 2. All services offer the same interface, consisting of at most four operations     3. Messages sent to or from a service are fully self-described 4. After executing an operation at a service, that component forgets everything     about the caller. The last property is also referred to as a stateless execution. </vt:lpstr>
      <vt:lpstr> To illustrate how RESTful works in practice, we consider a cloud       storage service, such as Amazon’s Storage Service (Amazon S3).   Amazon S3 supports only two resources:      1) Objects: Which are essentially the equivalent of files.      2) Buckets: The equivalent of directories. Buckets into buckets is not                           allowed.  An object named ObjectName contained in bucket BucketName is      referred to by means of the following Uniform Resource Identifier           (URI):     http://BucketName.s3.amazonaws.com/ObjectName</vt:lpstr>
      <vt:lpstr> To create a bucket, or an object for that matter, an application would       essentially send a PUT request with the URI of the bucket/object. The       protocol that is used with the service is HTTP.   It is just another HTTP request, which will subsequently be correctly       interpreted by S3.   If the bucket or object already exists, an HTTP error message is returned.  Similarly, to know which objects are contained in a bucket, an application       would send a GET request with the URI of that bucket.   S3 will return a list of object names, again as an ordinary HTTP response.     </vt:lpstr>
      <vt:lpstr> An architecture in which dependencies between processes is less.  There is a strong separation between processing and coordination.  Here system is viewed as a collection of autonomously operating processes.  In this model, coordination encompasses the communication and           cooperation between processes.                       Coordination = communication + cooperation  The activities performed by processes are grouped into a whole.  The distinction between the coordination models is done along two different           dimensions, temporal and referential as shown in Figure 2.9.</vt:lpstr>
      <vt:lpstr>      Direct coordination: When processes are temporally and referentially coupled,       coordination takes place in a direct way.  Referential coupling: Generally appears in the form of explicit referencing in       communication.       Example:  A process can communicate only if it knows the name or identifier of the                          other processes it wants to exchange information with.      </vt:lpstr>
      <vt:lpstr> Temporal coupling: Means that processes that are communicating will both have to be           up and running.        Example of direct communication: Talking over cell phones.   Mailbox coordination: Processes are temporally decoupled, but referentially coupled.  Event-based coordination: Referentially decoupled and temporally coupled systems      form event based coordination. Processes will not know each other and processes can       only publish notifications describing the occurrence of events.  Shared data space coordination: Combination of referentially and temporally        decoupled processes. Processes communicate by writing tuples to shared data space.      </vt:lpstr>
      <vt:lpstr>  Shared data spaces are often combined with event-based coordination:  A process subscribes to certain tuples by providing a search pattern; when a process inserts a tuple into the data space, matching subscribers are notified. In both cases, we are dealing with a publish-subscribe architecture, and indeed, the key characteristic feature is that processes have no explicit reference to each other.    An important aspect of publish-subscribe systems is that communication takes place by describing the events that a subscriber is interested in.   </vt:lpstr>
      <vt:lpstr>PowerPoint Presentation</vt:lpstr>
      <vt:lpstr>PowerPoint Presentation</vt:lpstr>
      <vt:lpstr>PowerPoint Presentation</vt:lpstr>
      <vt:lpstr> Actual organization of middleware is independent of the overall organization       of a distributed system or application.  Two important types of design patterns are often applied to the organization       of middleware: Wrappers and Interceptors.  Wrappers: When building a DS out of existing components the interfaces offered by the legacy component are most likely not suitable for all applications.  A wrapper or adapter is a special component that offers an interface acceptable to a client application, of which the functions are transformed into those available at the       component. It solves the problem of incompatible interfaces.</vt:lpstr>
      <vt:lpstr> Wrappers are much more than simple interface transformers.    Example: An object adapter is a component that allows applications to    invoke remote objects.  Wrappers help in extending systems with existing components.     Example: If an application A managed data that was needed by application B,      one approach would be to develop a wrapper specific for B so that it could      have access to A’s data.           With this approach, for N applications we would, in theory, need to develop      N ×(N-1) = O(N2) wrappers.</vt:lpstr>
      <vt:lpstr> Broker: A centralized component that handles all the accesses between      different applications and helps to reduce number of wrappers.   Message broker: A type of broker in which applications simply send requests       to the broker containing information on what they need.   Broker contacts the relevant applications and gives back result. ( Figure 2.13)   As broker offers a single interface to each application, we need at most        2N =  O(N) wrappers, instead of O(N2)</vt:lpstr>
      <vt:lpstr>PowerPoint Presentation</vt:lpstr>
      <vt:lpstr> Interceptors: A software construct that will break the usual flow of control and allow other (application specific) code to be executed. Used for adapting middleware to the specific needs of an application.  Basic idea: An object A can call a method that belongs to an object B, while the latter resides on a different machine than A. This remote object invocation involves 3 steps.  1. Object A is offered a local interface that is exactly the same as the interface offered by object B. A calls the method available in that interface.  2. The call by A is transformed into a generic object invocation, made possible through a general object-invocation interface offered by the middleware at the machine where A resides.  3. Finally, the generic object invocation is transformed into a message that is sent through the transport-level network interface as offered by A’s local operating system. </vt:lpstr>
      <vt:lpstr>          Figure 2.14: Using interceptors to handle remote-object invocations.</vt:lpstr>
      <vt:lpstr>PowerPoint Presentation</vt:lpstr>
      <vt:lpstr> Deciding on software components, their interaction, and their placement leads       to an instance of a software architecture, also known as a system architecture.  CENTRALIZED ORGANIZATIONS  Simple layered organization and multi-layered organizations are discussed.  </vt:lpstr>
      <vt:lpstr>Processes in a DS are divided into two groups. (Client and Server)  Server: A process implementing a specific service. Example: A database service.   Client: A process that requests a service       from a server by sending it a request       and subsequently waiting for the       server’s reply.   Connectionless protocol can be        used for communication. (Not reliable)  Many client-server systems use a reliable       connection oriented protocol. (TCP/IP) </vt:lpstr>
      <vt:lpstr>PowerPoint Presentation</vt:lpstr>
      <vt:lpstr>PowerPoint Presentation</vt:lpstr>
      <vt:lpstr>PowerPoint Presentation</vt:lpstr>
      <vt:lpstr>PowerPoint Presentation</vt:lpstr>
      <vt:lpstr>PowerPoint Presentation</vt:lpstr>
      <vt:lpstr>Decentralized organizations: peer-to-peer systems</vt:lpstr>
      <vt:lpstr>PowerPoint Presentation</vt:lpstr>
      <vt:lpstr>PowerPoint Presentation</vt:lpstr>
      <vt:lpstr>PowerPoint Presentation</vt:lpstr>
      <vt:lpstr>PowerPoint Presentation</vt:lpstr>
      <vt:lpstr>Unstructured peer-to-peer systems</vt:lpstr>
      <vt:lpstr>PowerPoint Presentation</vt:lpstr>
      <vt:lpstr>Hierarchically organized peer-to-peer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Network File System (NFS)  Sun microsystem’s NFS is widely deployed architecture for Unix systems. Basic idea: Each file server provides a standardized view of its local file system. Irrespective   of how the local file system is implemented; each NFS server supports the same model. The NFS model (Similar to Remote File Service)  Clients are offered transparent access to a file system that is managed by a remote server.  Location of files is not known to clients and they are given with only interface to the FS.  Client is offered only an interface containing various file operations, but the server is         responsible for implementing those operations. Hence this model is also referred to as the        remote access model. (Figure 2.24(a))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358</cp:revision>
  <dcterms:created xsi:type="dcterms:W3CDTF">2022-01-13T12:53:43Z</dcterms:created>
  <dcterms:modified xsi:type="dcterms:W3CDTF">2024-01-08T00:58:00Z</dcterms:modified>
</cp:coreProperties>
</file>