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306" r:id="rId3"/>
    <p:sldId id="309" r:id="rId4"/>
    <p:sldId id="30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49" r:id="rId24"/>
    <p:sldId id="328" r:id="rId25"/>
    <p:sldId id="329" r:id="rId26"/>
    <p:sldId id="331" r:id="rId27"/>
    <p:sldId id="330" r:id="rId28"/>
    <p:sldId id="332" r:id="rId29"/>
    <p:sldId id="351"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52" r:id="rId47"/>
    <p:sldId id="353" r:id="rId48"/>
    <p:sldId id="378" r:id="rId49"/>
    <p:sldId id="354" r:id="rId50"/>
    <p:sldId id="392" r:id="rId51"/>
    <p:sldId id="355" r:id="rId52"/>
    <p:sldId id="393" r:id="rId53"/>
    <p:sldId id="356" r:id="rId54"/>
    <p:sldId id="357" r:id="rId55"/>
    <p:sldId id="358" r:id="rId56"/>
    <p:sldId id="359" r:id="rId57"/>
    <p:sldId id="360" r:id="rId58"/>
    <p:sldId id="361" r:id="rId59"/>
    <p:sldId id="362" r:id="rId60"/>
    <p:sldId id="363" r:id="rId61"/>
    <p:sldId id="364" r:id="rId62"/>
    <p:sldId id="365" r:id="rId63"/>
    <p:sldId id="366" r:id="rId64"/>
    <p:sldId id="394" r:id="rId65"/>
    <p:sldId id="368" r:id="rId66"/>
    <p:sldId id="369" r:id="rId67"/>
    <p:sldId id="395" r:id="rId68"/>
    <p:sldId id="396" r:id="rId69"/>
    <p:sldId id="398" r:id="rId70"/>
    <p:sldId id="399" r:id="rId71"/>
    <p:sldId id="397" r:id="rId72"/>
    <p:sldId id="370" r:id="rId73"/>
    <p:sldId id="371" r:id="rId74"/>
    <p:sldId id="400" r:id="rId75"/>
    <p:sldId id="372" r:id="rId76"/>
    <p:sldId id="401" r:id="rId77"/>
    <p:sldId id="373" r:id="rId78"/>
    <p:sldId id="374" r:id="rId79"/>
    <p:sldId id="402" r:id="rId80"/>
    <p:sldId id="403" r:id="rId81"/>
    <p:sldId id="375" r:id="rId82"/>
    <p:sldId id="404" r:id="rId83"/>
    <p:sldId id="376" r:id="rId84"/>
    <p:sldId id="377" r:id="rId85"/>
    <p:sldId id="379" r:id="rId86"/>
    <p:sldId id="380" r:id="rId87"/>
    <p:sldId id="405" r:id="rId88"/>
    <p:sldId id="381" r:id="rId89"/>
    <p:sldId id="382" r:id="rId90"/>
    <p:sldId id="383" r:id="rId91"/>
    <p:sldId id="384"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3" d="100"/>
          <a:sy n="63" d="100"/>
        </p:scale>
        <p:origin x="80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C71D6-44E1-4BB3-9A03-4C3DE85E648A}" type="datetimeFigureOut">
              <a:rPr lang="en-IN" smtClean="0"/>
              <a:t>27-02-2023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C3A50-6A26-4107-ADC1-BB80BDCC8316}" type="slidenum">
              <a:rPr lang="en-IN" smtClean="0"/>
              <a:t>‹#›</a:t>
            </a:fld>
            <a:endParaRPr lang="en-IN"/>
          </a:p>
        </p:txBody>
      </p:sp>
    </p:spTree>
    <p:extLst>
      <p:ext uri="{BB962C8B-B14F-4D97-AF65-F5344CB8AC3E}">
        <p14:creationId xmlns:p14="http://schemas.microsoft.com/office/powerpoint/2010/main" val="256676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D351-A982-42B9-BE61-AB3A717F9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CDFA1-D38B-43E0-9225-AC9C21218111}"/>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4F6AA5-C7CA-46CE-8E0E-DEC2C471760A}"/>
              </a:ext>
            </a:extLst>
          </p:cNvPr>
          <p:cNvSpPr>
            <a:spLocks noGrp="1"/>
          </p:cNvSpPr>
          <p:nvPr>
            <p:ph type="dt" sz="half" idx="10"/>
          </p:nvPr>
        </p:nvSpPr>
        <p:spPr/>
        <p:txBody>
          <a:bodyPr/>
          <a:lstStyle/>
          <a:p>
            <a:fld id="{62AE71D5-2EBF-4DA9-8FD9-9330E41A2472}" type="datetime1">
              <a:rPr lang="en-IN" smtClean="0"/>
              <a:t>27-02-2023</a:t>
            </a:fld>
            <a:endParaRPr lang="en-IN"/>
          </a:p>
        </p:txBody>
      </p:sp>
      <p:sp>
        <p:nvSpPr>
          <p:cNvPr id="5" name="Footer Placeholder 4">
            <a:extLst>
              <a:ext uri="{FF2B5EF4-FFF2-40B4-BE49-F238E27FC236}">
                <a16:creationId xmlns:a16="http://schemas.microsoft.com/office/drawing/2014/main" id="{3D2BD1AE-2E5F-4082-8968-380F33956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5BA0A-DA02-4150-BE31-6FAC6F6FD57D}"/>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80082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8920-E665-4F0D-BB7E-B8230D2F89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AA2C1-81DB-4796-85E4-8AAB7C6B67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04312-8176-4206-8E84-1B456013A7CB}"/>
              </a:ext>
            </a:extLst>
          </p:cNvPr>
          <p:cNvSpPr>
            <a:spLocks noGrp="1"/>
          </p:cNvSpPr>
          <p:nvPr>
            <p:ph type="dt" sz="half" idx="10"/>
          </p:nvPr>
        </p:nvSpPr>
        <p:spPr/>
        <p:txBody>
          <a:bodyPr/>
          <a:lstStyle/>
          <a:p>
            <a:fld id="{9F55C829-FDA9-4F87-8B29-9C53A60E8DC1}" type="datetime1">
              <a:rPr lang="en-IN" smtClean="0"/>
              <a:t>27-02-2023</a:t>
            </a:fld>
            <a:endParaRPr lang="en-IN"/>
          </a:p>
        </p:txBody>
      </p:sp>
      <p:sp>
        <p:nvSpPr>
          <p:cNvPr id="5" name="Footer Placeholder 4">
            <a:extLst>
              <a:ext uri="{FF2B5EF4-FFF2-40B4-BE49-F238E27FC236}">
                <a16:creationId xmlns:a16="http://schemas.microsoft.com/office/drawing/2014/main" id="{D695BF57-1163-446C-95D1-50538EF05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8926D-0E59-4DD8-AD00-0C8AAADC830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48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540E8-7177-4AEF-BD64-1ED638CA4E4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67FC9B-B9AC-45A8-9E46-17912E7726BC}"/>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ED1FE-1654-4E6A-AFDA-18E4D18A33BC}"/>
              </a:ext>
            </a:extLst>
          </p:cNvPr>
          <p:cNvSpPr>
            <a:spLocks noGrp="1"/>
          </p:cNvSpPr>
          <p:nvPr>
            <p:ph type="dt" sz="half" idx="10"/>
          </p:nvPr>
        </p:nvSpPr>
        <p:spPr/>
        <p:txBody>
          <a:bodyPr/>
          <a:lstStyle/>
          <a:p>
            <a:fld id="{56873DF7-035D-45FD-B2B8-426764BD9F8D}" type="datetime1">
              <a:rPr lang="en-IN" smtClean="0"/>
              <a:t>27-02-2023</a:t>
            </a:fld>
            <a:endParaRPr lang="en-IN"/>
          </a:p>
        </p:txBody>
      </p:sp>
      <p:sp>
        <p:nvSpPr>
          <p:cNvPr id="5" name="Footer Placeholder 4">
            <a:extLst>
              <a:ext uri="{FF2B5EF4-FFF2-40B4-BE49-F238E27FC236}">
                <a16:creationId xmlns:a16="http://schemas.microsoft.com/office/drawing/2014/main" id="{F9C039A3-DF66-4002-AA2F-26EF6859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93560-8129-47AD-876D-B3AAC6D76BE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2027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ECE8-1C6D-4BF2-9309-A154EC8C29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0F456-532D-4920-8CA6-1812673173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F706F-A3BC-4FD7-B592-2C50C28886C7}"/>
              </a:ext>
            </a:extLst>
          </p:cNvPr>
          <p:cNvSpPr>
            <a:spLocks noGrp="1"/>
          </p:cNvSpPr>
          <p:nvPr>
            <p:ph type="dt" sz="half" idx="10"/>
          </p:nvPr>
        </p:nvSpPr>
        <p:spPr/>
        <p:txBody>
          <a:bodyPr/>
          <a:lstStyle/>
          <a:p>
            <a:fld id="{4640B41E-062E-468E-A96D-7BE175948E7A}" type="datetime1">
              <a:rPr lang="en-IN" smtClean="0"/>
              <a:t>27-02-2023</a:t>
            </a:fld>
            <a:endParaRPr lang="en-IN"/>
          </a:p>
        </p:txBody>
      </p:sp>
      <p:sp>
        <p:nvSpPr>
          <p:cNvPr id="5" name="Footer Placeholder 4">
            <a:extLst>
              <a:ext uri="{FF2B5EF4-FFF2-40B4-BE49-F238E27FC236}">
                <a16:creationId xmlns:a16="http://schemas.microsoft.com/office/drawing/2014/main" id="{6B4EEFD9-186E-4490-B922-348E0DF69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8A0DE-44E0-4848-8E09-05DEFDFF1C61}"/>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30544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5ADD-F980-4585-8E9E-76BEC824B809}"/>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98191F-BE31-4C69-A3A6-E8EFE2FCDFA3}"/>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AABF4E-4C1C-4835-AFC9-F4A1AD66F4BC}"/>
              </a:ext>
            </a:extLst>
          </p:cNvPr>
          <p:cNvSpPr>
            <a:spLocks noGrp="1"/>
          </p:cNvSpPr>
          <p:nvPr>
            <p:ph type="dt" sz="half" idx="10"/>
          </p:nvPr>
        </p:nvSpPr>
        <p:spPr/>
        <p:txBody>
          <a:bodyPr/>
          <a:lstStyle/>
          <a:p>
            <a:fld id="{69FA86E9-B41C-4AE7-8C13-86CA5CE59B06}" type="datetime1">
              <a:rPr lang="en-IN" smtClean="0"/>
              <a:t>27-02-2023</a:t>
            </a:fld>
            <a:endParaRPr lang="en-IN"/>
          </a:p>
        </p:txBody>
      </p:sp>
      <p:sp>
        <p:nvSpPr>
          <p:cNvPr id="5" name="Footer Placeholder 4">
            <a:extLst>
              <a:ext uri="{FF2B5EF4-FFF2-40B4-BE49-F238E27FC236}">
                <a16:creationId xmlns:a16="http://schemas.microsoft.com/office/drawing/2014/main" id="{33155644-F7CC-430D-BAF7-5545D7485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B9A12-B2B9-41DC-8203-5321B88ABB8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426547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C1E3-564B-4268-8754-D82DFF676D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89D30-7A92-403C-B592-DFC5D58B63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A3A46C-5D4C-4673-90CA-3DEABFA227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B09B99-3A73-4F1F-AAF0-44AE45E4FFE2}"/>
              </a:ext>
            </a:extLst>
          </p:cNvPr>
          <p:cNvSpPr>
            <a:spLocks noGrp="1"/>
          </p:cNvSpPr>
          <p:nvPr>
            <p:ph type="dt" sz="half" idx="10"/>
          </p:nvPr>
        </p:nvSpPr>
        <p:spPr/>
        <p:txBody>
          <a:bodyPr/>
          <a:lstStyle/>
          <a:p>
            <a:fld id="{837C7819-FF32-4DCD-8704-1BE7E790510C}" type="datetime1">
              <a:rPr lang="en-IN" smtClean="0"/>
              <a:t>27-02-2023</a:t>
            </a:fld>
            <a:endParaRPr lang="en-IN"/>
          </a:p>
        </p:txBody>
      </p:sp>
      <p:sp>
        <p:nvSpPr>
          <p:cNvPr id="6" name="Footer Placeholder 5">
            <a:extLst>
              <a:ext uri="{FF2B5EF4-FFF2-40B4-BE49-F238E27FC236}">
                <a16:creationId xmlns:a16="http://schemas.microsoft.com/office/drawing/2014/main" id="{F79E6062-12F5-474E-8D66-10DA86202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FF352-E3CE-4EAB-AF1E-31ED0CA645F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48041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2B4-AA02-405C-B6C9-992B069E273D}"/>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607DA4-8C5A-4FCC-A6BF-13048E88F4C5}"/>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C85608-9519-4BD8-903F-487C7666CDF7}"/>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C3A892-9EC5-4014-BE8F-7FD4B00FEE1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749C26-07CB-435A-8634-04B45D65CFDB}"/>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07BDD1-6013-4DF1-9D83-341D60CB0B6B}"/>
              </a:ext>
            </a:extLst>
          </p:cNvPr>
          <p:cNvSpPr>
            <a:spLocks noGrp="1"/>
          </p:cNvSpPr>
          <p:nvPr>
            <p:ph type="dt" sz="half" idx="10"/>
          </p:nvPr>
        </p:nvSpPr>
        <p:spPr/>
        <p:txBody>
          <a:bodyPr/>
          <a:lstStyle/>
          <a:p>
            <a:fld id="{6EE57A0A-4B3E-4097-AC48-D0DB949BCB5A}" type="datetime1">
              <a:rPr lang="en-IN" smtClean="0"/>
              <a:t>27-02-2023</a:t>
            </a:fld>
            <a:endParaRPr lang="en-IN"/>
          </a:p>
        </p:txBody>
      </p:sp>
      <p:sp>
        <p:nvSpPr>
          <p:cNvPr id="8" name="Footer Placeholder 7">
            <a:extLst>
              <a:ext uri="{FF2B5EF4-FFF2-40B4-BE49-F238E27FC236}">
                <a16:creationId xmlns:a16="http://schemas.microsoft.com/office/drawing/2014/main" id="{C52F769D-78A7-4604-97A4-BFA2A4951D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91FE14-4ACC-41B2-ABE4-EF51851E0004}"/>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12724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1BEE-9948-489B-BC24-DCB0C9E0C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A28E92-6D59-40BE-A9AE-24A0A221E584}"/>
              </a:ext>
            </a:extLst>
          </p:cNvPr>
          <p:cNvSpPr>
            <a:spLocks noGrp="1"/>
          </p:cNvSpPr>
          <p:nvPr>
            <p:ph type="dt" sz="half" idx="10"/>
          </p:nvPr>
        </p:nvSpPr>
        <p:spPr/>
        <p:txBody>
          <a:bodyPr/>
          <a:lstStyle/>
          <a:p>
            <a:fld id="{29B2ED02-489F-4AA8-BC33-5456CF0DAA24}" type="datetime1">
              <a:rPr lang="en-IN" smtClean="0"/>
              <a:t>27-02-2023</a:t>
            </a:fld>
            <a:endParaRPr lang="en-IN"/>
          </a:p>
        </p:txBody>
      </p:sp>
      <p:sp>
        <p:nvSpPr>
          <p:cNvPr id="4" name="Footer Placeholder 3">
            <a:extLst>
              <a:ext uri="{FF2B5EF4-FFF2-40B4-BE49-F238E27FC236}">
                <a16:creationId xmlns:a16="http://schemas.microsoft.com/office/drawing/2014/main" id="{9F2AEDE0-B027-44BC-997E-EA8171021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EEA4EC-FB5F-41AE-95DB-5125481DE45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4057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93287-4B21-4D3F-952C-EEFA91EC772E}"/>
              </a:ext>
            </a:extLst>
          </p:cNvPr>
          <p:cNvSpPr>
            <a:spLocks noGrp="1"/>
          </p:cNvSpPr>
          <p:nvPr>
            <p:ph type="dt" sz="half" idx="10"/>
          </p:nvPr>
        </p:nvSpPr>
        <p:spPr/>
        <p:txBody>
          <a:bodyPr/>
          <a:lstStyle/>
          <a:p>
            <a:fld id="{407EF921-3426-4204-A941-DF317276465B}" type="datetime1">
              <a:rPr lang="en-IN" smtClean="0"/>
              <a:t>27-02-2023</a:t>
            </a:fld>
            <a:endParaRPr lang="en-IN"/>
          </a:p>
        </p:txBody>
      </p:sp>
      <p:sp>
        <p:nvSpPr>
          <p:cNvPr id="3" name="Footer Placeholder 2">
            <a:extLst>
              <a:ext uri="{FF2B5EF4-FFF2-40B4-BE49-F238E27FC236}">
                <a16:creationId xmlns:a16="http://schemas.microsoft.com/office/drawing/2014/main" id="{67B014CE-F212-44FA-9C6F-95802FA059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F5B73C-FD2D-4015-AEEC-76534776FD68}"/>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88014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8531-9F82-4246-81E8-AE00FE998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01F4F1-6BFA-418F-A47D-555CEDD80D3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B4412-7641-4785-8665-40E515D47B6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6F55AB-8A08-41DF-B82C-602CE298C951}"/>
              </a:ext>
            </a:extLst>
          </p:cNvPr>
          <p:cNvSpPr>
            <a:spLocks noGrp="1"/>
          </p:cNvSpPr>
          <p:nvPr>
            <p:ph type="dt" sz="half" idx="10"/>
          </p:nvPr>
        </p:nvSpPr>
        <p:spPr/>
        <p:txBody>
          <a:bodyPr/>
          <a:lstStyle/>
          <a:p>
            <a:fld id="{CE3FAB28-46DA-4D73-9B7B-22F960F4EEF6}" type="datetime1">
              <a:rPr lang="en-IN" smtClean="0"/>
              <a:t>27-02-2023</a:t>
            </a:fld>
            <a:endParaRPr lang="en-IN"/>
          </a:p>
        </p:txBody>
      </p:sp>
      <p:sp>
        <p:nvSpPr>
          <p:cNvPr id="6" name="Footer Placeholder 5">
            <a:extLst>
              <a:ext uri="{FF2B5EF4-FFF2-40B4-BE49-F238E27FC236}">
                <a16:creationId xmlns:a16="http://schemas.microsoft.com/office/drawing/2014/main" id="{04BA8AC7-F751-4C3E-8369-928460BED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BD2B8-5C0B-4B7A-8068-05522596462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6540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12B1-0965-4A80-A9B5-C3EA87BF4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A04A71-463A-40F7-A8EF-8C4514125475}"/>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36959B67-BADF-48B9-B8EB-E09526D435D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5C134-9BD4-43E8-9B14-C4F58AEB5230}"/>
              </a:ext>
            </a:extLst>
          </p:cNvPr>
          <p:cNvSpPr>
            <a:spLocks noGrp="1"/>
          </p:cNvSpPr>
          <p:nvPr>
            <p:ph type="dt" sz="half" idx="10"/>
          </p:nvPr>
        </p:nvSpPr>
        <p:spPr/>
        <p:txBody>
          <a:bodyPr/>
          <a:lstStyle/>
          <a:p>
            <a:fld id="{4E1A12AE-5F85-4379-9ED6-D7F166C69D29}" type="datetime1">
              <a:rPr lang="en-IN" smtClean="0"/>
              <a:t>27-02-2023</a:t>
            </a:fld>
            <a:endParaRPr lang="en-IN"/>
          </a:p>
        </p:txBody>
      </p:sp>
      <p:sp>
        <p:nvSpPr>
          <p:cNvPr id="6" name="Footer Placeholder 5">
            <a:extLst>
              <a:ext uri="{FF2B5EF4-FFF2-40B4-BE49-F238E27FC236}">
                <a16:creationId xmlns:a16="http://schemas.microsoft.com/office/drawing/2014/main" id="{76EE248C-8309-43EA-A473-9CB9EB7FC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08803-315B-4B67-AA1A-E5E516520DD9}"/>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8454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97A41-199F-4C5C-9FD1-3C7314E4226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2EC47-1B24-4A74-8757-F70209235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EA6EF-B3EF-40A2-BABD-27A27E21DE1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BED17-D7C5-4F79-9A8E-717F42FC7AFE}" type="datetime1">
              <a:rPr lang="en-IN" smtClean="0"/>
              <a:t>27-02-2023</a:t>
            </a:fld>
            <a:endParaRPr lang="en-IN"/>
          </a:p>
        </p:txBody>
      </p:sp>
      <p:sp>
        <p:nvSpPr>
          <p:cNvPr id="5" name="Footer Placeholder 4">
            <a:extLst>
              <a:ext uri="{FF2B5EF4-FFF2-40B4-BE49-F238E27FC236}">
                <a16:creationId xmlns:a16="http://schemas.microsoft.com/office/drawing/2014/main" id="{A31C7FA7-E5B5-4ED0-9CE2-5B95F04296B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8B2787-DC70-40EA-9F30-D4FDD9146A7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0A1CE-6C3C-4CE8-9D96-B7A0620EDD62}" type="slidenum">
              <a:rPr lang="en-IN" smtClean="0"/>
              <a:t>‹#›</a:t>
            </a:fld>
            <a:endParaRPr lang="en-IN"/>
          </a:p>
        </p:txBody>
      </p:sp>
    </p:spTree>
    <p:extLst>
      <p:ext uri="{BB962C8B-B14F-4D97-AF65-F5344CB8AC3E}">
        <p14:creationId xmlns:p14="http://schemas.microsoft.com/office/powerpoint/2010/main" val="61559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411891" y="2410583"/>
            <a:ext cx="9144000" cy="2466219"/>
          </a:xfrm>
        </p:spPr>
        <p:txBody>
          <a:bodyPr>
            <a:noAutofit/>
          </a:bodyPr>
          <a:lstStyle/>
          <a:p>
            <a:pPr>
              <a:lnSpc>
                <a:spcPct val="150000"/>
              </a:lnSpc>
            </a:pPr>
            <a:br>
              <a:rPr lang="en-US" sz="4800" b="1" dirty="0">
                <a:solidFill>
                  <a:schemeClr val="accent6">
                    <a:lumMod val="40000"/>
                    <a:lumOff val="60000"/>
                  </a:schemeClr>
                </a:solidFill>
                <a:latin typeface="Times New Roman" panose="02020603050405020304" pitchFamily="18" charset="0"/>
                <a:cs typeface="Times New Roman" panose="02020603050405020304" pitchFamily="18" charset="0"/>
              </a:rPr>
            </a:br>
            <a:br>
              <a:rPr lang="en-US" sz="4800" b="1" dirty="0">
                <a:solidFill>
                  <a:schemeClr val="accent6">
                    <a:lumMod val="40000"/>
                    <a:lumOff val="60000"/>
                  </a:schemeClr>
                </a:solidFill>
                <a:latin typeface="Times New Roman" panose="02020603050405020304" pitchFamily="18" charset="0"/>
                <a:cs typeface="Times New Roman" panose="02020603050405020304" pitchFamily="18" charset="0"/>
              </a:rPr>
            </a:br>
            <a:r>
              <a:rPr lang="en-US" sz="3600" b="1" dirty="0">
                <a:solidFill>
                  <a:schemeClr val="accent6">
                    <a:lumMod val="40000"/>
                    <a:lumOff val="60000"/>
                  </a:schemeClr>
                </a:solidFill>
                <a:latin typeface="Times New Roman" panose="02020603050405020304" pitchFamily="18" charset="0"/>
                <a:cs typeface="Times New Roman" panose="02020603050405020304" pitchFamily="18" charset="0"/>
              </a:rPr>
              <a:t>Module-3 </a:t>
            </a:r>
            <a:br>
              <a:rPr lang="en-US" sz="3600" b="1" dirty="0">
                <a:solidFill>
                  <a:schemeClr val="accent6">
                    <a:lumMod val="40000"/>
                    <a:lumOff val="60000"/>
                  </a:schemeClr>
                </a:solidFill>
                <a:latin typeface="Times New Roman" panose="02020603050405020304" pitchFamily="18" charset="0"/>
                <a:cs typeface="Times New Roman" panose="02020603050405020304" pitchFamily="18" charset="0"/>
              </a:rPr>
            </a:br>
            <a:r>
              <a:rPr lang="en-US" sz="2400" b="1" dirty="0">
                <a:solidFill>
                  <a:schemeClr val="accent6">
                    <a:lumMod val="40000"/>
                    <a:lumOff val="60000"/>
                  </a:schemeClr>
                </a:solidFill>
                <a:latin typeface="Times New Roman" panose="02020603050405020304" pitchFamily="18" charset="0"/>
                <a:cs typeface="Times New Roman" panose="02020603050405020304" pitchFamily="18" charset="0"/>
              </a:rPr>
              <a:t>(Chapter 6)</a:t>
            </a:r>
            <a:br>
              <a:rPr lang="en-US" sz="2800" b="1" dirty="0">
                <a:solidFill>
                  <a:schemeClr val="accent6">
                    <a:lumMod val="40000"/>
                    <a:lumOff val="60000"/>
                  </a:schemeClr>
                </a:solidFill>
                <a:latin typeface="Times New Roman" panose="02020603050405020304" pitchFamily="18" charset="0"/>
                <a:cs typeface="Times New Roman" panose="02020603050405020304" pitchFamily="18" charset="0"/>
              </a:rPr>
            </a:br>
            <a:r>
              <a:rPr lang="en-US" sz="4800" b="1" dirty="0">
                <a:solidFill>
                  <a:schemeClr val="accent6">
                    <a:lumMod val="40000"/>
                    <a:lumOff val="60000"/>
                  </a:schemeClr>
                </a:solidFill>
                <a:latin typeface="Times New Roman" panose="02020603050405020304" pitchFamily="18" charset="0"/>
                <a:cs typeface="Times New Roman" panose="02020603050405020304" pitchFamily="18" charset="0"/>
              </a:rPr>
              <a:t>COORDINATION</a:t>
            </a:r>
            <a:endParaRPr lang="en-IN" sz="5400"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493987"/>
            <a:ext cx="9144000" cy="11356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br>
              <a:rPr lang="en-US" sz="4400" b="1" dirty="0">
                <a:solidFill>
                  <a:srgbClr val="FFFF00"/>
                </a:solidFill>
                <a:latin typeface="Times New Roman" panose="02020603050405020304" pitchFamily="18" charset="0"/>
                <a:cs typeface="Times New Roman" panose="02020603050405020304" pitchFamily="18" charset="0"/>
              </a:rPr>
            </a:br>
            <a:r>
              <a:rPr lang="en-US" sz="4400" b="1" dirty="0">
                <a:solidFill>
                  <a:srgbClr val="FFFF00"/>
                </a:solidFill>
                <a:latin typeface="Times New Roman" panose="02020603050405020304" pitchFamily="18" charset="0"/>
                <a:cs typeface="Times New Roman" panose="02020603050405020304" pitchFamily="18" charset="0"/>
              </a:rPr>
              <a:t>DISTRIBUTED SYSTEMS</a:t>
            </a:r>
            <a:endParaRPr lang="en-IN" sz="4400" b="1" dirty="0">
              <a:solidFill>
                <a:srgbClr val="FFFF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83F649-BAAC-42F8-A87C-5C9DE266BEFD}"/>
              </a:ext>
            </a:extLst>
          </p:cNvPr>
          <p:cNvSpPr>
            <a:spLocks noGrp="1"/>
          </p:cNvSpPr>
          <p:nvPr>
            <p:ph type="sldNum" sz="quarter" idx="12"/>
          </p:nvPr>
        </p:nvSpPr>
        <p:spPr/>
        <p:txBody>
          <a:bodyPr/>
          <a:lstStyle/>
          <a:p>
            <a:fld id="{9780A1CE-6C3C-4CE8-9D96-B7A0620EDD62}" type="slidenum">
              <a:rPr lang="en-IN" smtClean="0"/>
              <a:t>1</a:t>
            </a:fld>
            <a:endParaRPr lang="en-IN"/>
          </a:p>
        </p:txBody>
      </p:sp>
      <p:sp>
        <p:nvSpPr>
          <p:cNvPr id="6" name="Title 1">
            <a:extLst>
              <a:ext uri="{FF2B5EF4-FFF2-40B4-BE49-F238E27FC236}">
                <a16:creationId xmlns:a16="http://schemas.microsoft.com/office/drawing/2014/main" id="{0EFFD2D3-79B3-4819-B32D-B49F782DC794}"/>
              </a:ext>
            </a:extLst>
          </p:cNvPr>
          <p:cNvSpPr txBox="1">
            <a:spLocks/>
          </p:cNvSpPr>
          <p:nvPr/>
        </p:nvSpPr>
        <p:spPr>
          <a:xfrm>
            <a:off x="283604" y="5900087"/>
            <a:ext cx="2277592" cy="615347"/>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endParaRPr lang="en-IN" sz="3600"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29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lnSpc>
                    <a:spcPct val="150000"/>
                  </a:lnSpc>
                  <a:buNone/>
                </a:pPr>
                <a:r>
                  <a:rPr lang="en-IN" b="1" dirty="0">
                    <a:solidFill>
                      <a:srgbClr val="FFFF00"/>
                    </a:solidFill>
                    <a:latin typeface="Times New Roman" panose="02020603050405020304" pitchFamily="18" charset="0"/>
                    <a:cs typeface="Times New Roman" panose="02020603050405020304" pitchFamily="18" charset="0"/>
                  </a:rPr>
                  <a:t>Clock synchronization algorithms</a:t>
                </a:r>
              </a:p>
              <a:p>
                <a:pPr>
                  <a:lnSpc>
                    <a:spcPct val="100000"/>
                  </a:lnSpc>
                </a:pPr>
                <a:r>
                  <a:rPr lang="en-US" sz="2600" dirty="0">
                    <a:solidFill>
                      <a:schemeClr val="bg1"/>
                    </a:solidFill>
                    <a:latin typeface="Times New Roman" panose="02020603050405020304" pitchFamily="18" charset="0"/>
                    <a:cs typeface="Times New Roman" panose="02020603050405020304" pitchFamily="18" charset="0"/>
                  </a:rPr>
                  <a:t>If one machine has a UTC receiver, the goal becomes keeping all the other machines synchronized to it. </a:t>
                </a: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nSpc>
                    <a:spcPct val="100000"/>
                  </a:lnSpc>
                </a:pPr>
                <a:r>
                  <a:rPr lang="en-US" sz="2600" dirty="0">
                    <a:solidFill>
                      <a:schemeClr val="bg1"/>
                    </a:solidFill>
                    <a:latin typeface="Times New Roman" panose="02020603050405020304" pitchFamily="18" charset="0"/>
                    <a:cs typeface="Times New Roman" panose="02020603050405020304" pitchFamily="18" charset="0"/>
                  </a:rPr>
                  <a:t>If no machines have UTC receivers, each machine keeps track of its own time, and the goal is to keep all the machines together as well as possible.</a:t>
                </a: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the </a:t>
                </a:r>
                <a:r>
                  <a:rPr lang="en-US" sz="2600" dirty="0">
                    <a:solidFill>
                      <a:srgbClr val="FFFF00"/>
                    </a:solidFill>
                    <a:latin typeface="Times New Roman" panose="02020603050405020304" pitchFamily="18" charset="0"/>
                    <a:cs typeface="Times New Roman" panose="02020603050405020304" pitchFamily="18" charset="0"/>
                  </a:rPr>
                  <a:t>UTC time </a:t>
                </a:r>
                <a:r>
                  <a:rPr lang="en-US" sz="2600" dirty="0">
                    <a:solidFill>
                      <a:schemeClr val="bg1"/>
                    </a:solidFill>
                    <a:latin typeface="Times New Roman" panose="02020603050405020304" pitchFamily="18" charset="0"/>
                    <a:cs typeface="Times New Roman" panose="02020603050405020304" pitchFamily="18" charset="0"/>
                  </a:rPr>
                  <a:t>is </a:t>
                </a:r>
                <a:r>
                  <a:rPr lang="en-US" sz="2600" dirty="0">
                    <a:solidFill>
                      <a:srgbClr val="FFFF00"/>
                    </a:solidFill>
                    <a:latin typeface="Times New Roman" panose="02020603050405020304" pitchFamily="18" charset="0"/>
                    <a:cs typeface="Times New Roman" panose="02020603050405020304" pitchFamily="18" charset="0"/>
                  </a:rPr>
                  <a:t>t</a:t>
                </a:r>
                <a:r>
                  <a:rPr lang="en-US" sz="2600" dirty="0">
                    <a:solidFill>
                      <a:schemeClr val="bg1"/>
                    </a:solidFill>
                    <a:latin typeface="Times New Roman" panose="02020603050405020304" pitchFamily="18" charset="0"/>
                    <a:cs typeface="Times New Roman" panose="02020603050405020304" pitchFamily="18" charset="0"/>
                  </a:rPr>
                  <a:t>, denote by </a:t>
                </a:r>
                <a:r>
                  <a:rPr lang="en-US" sz="2600" dirty="0">
                    <a:solidFill>
                      <a:srgbClr val="FFFF00"/>
                    </a:solidFill>
                    <a:latin typeface="Times New Roman" panose="02020603050405020304" pitchFamily="18" charset="0"/>
                    <a:cs typeface="Times New Roman" panose="02020603050405020304" pitchFamily="18" charset="0"/>
                  </a:rPr>
                  <a:t>Cp(t)</a:t>
                </a:r>
                <a:r>
                  <a:rPr lang="en-US" sz="2600" dirty="0">
                    <a:solidFill>
                      <a:schemeClr val="bg1"/>
                    </a:solidFill>
                    <a:latin typeface="Times New Roman" panose="02020603050405020304" pitchFamily="18" charset="0"/>
                    <a:cs typeface="Times New Roman" panose="02020603050405020304" pitchFamily="18" charset="0"/>
                  </a:rPr>
                  <a:t> the value of the software clock on machine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The goal of clock synchronization algorithms is to keep the deviation between the respective clocks of any two machines in a distributed system, within a specified bound, known as the </a:t>
                </a:r>
                <a:r>
                  <a:rPr lang="en-US" sz="2600" b="1" dirty="0">
                    <a:solidFill>
                      <a:srgbClr val="FFFF00"/>
                    </a:solidFill>
                    <a:latin typeface="Times New Roman" panose="02020603050405020304" pitchFamily="18" charset="0"/>
                    <a:cs typeface="Times New Roman" panose="02020603050405020304" pitchFamily="18" charset="0"/>
                  </a:rPr>
                  <a:t>precision</a:t>
                </a:r>
                <a:r>
                  <a:rPr lang="en-US" sz="2600" b="1"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l-GR" b="1" i="1" smtClean="0">
                        <a:solidFill>
                          <a:srgbClr val="FFFF00"/>
                        </a:solidFill>
                        <a:latin typeface="Cambria Math" panose="02040503050406030204" pitchFamily="18" charset="0"/>
                        <a:cs typeface="Times New Roman" panose="02020603050405020304" pitchFamily="18" charset="0"/>
                      </a:rPr>
                      <m:t>𝝅</m:t>
                    </m:r>
                    <m:r>
                      <a:rPr lang="en-US" b="1" i="1" smtClean="0">
                        <a:solidFill>
                          <a:srgbClr val="FFFF00"/>
                        </a:solidFill>
                        <a:latin typeface="Cambria Math" panose="02040503050406030204" pitchFamily="18" charset="0"/>
                        <a:cs typeface="Times New Roman" panose="02020603050405020304" pitchFamily="18" charset="0"/>
                      </a:rPr>
                      <m:t>:</m:t>
                    </m:r>
                  </m:oMath>
                </a14:m>
                <a:endParaRPr lang="en-US" sz="2600" b="1" dirty="0">
                  <a:solidFill>
                    <a:schemeClr val="bg1"/>
                  </a:solidFill>
                  <a:latin typeface="Times New Roman" panose="02020603050405020304" pitchFamily="18" charset="0"/>
                  <a:cs typeface="Times New Roman" panose="02020603050405020304" pitchFamily="18" charset="0"/>
                </a:endParaRP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BBC06E6-9CBE-44A9-8ADF-CA648D789CFF}"/>
                  </a:ext>
                </a:extLst>
              </p:cNvPr>
              <p:cNvSpPr>
                <a:spLocks noGrp="1" noRot="1" noChangeAspect="1" noMove="1" noResize="1" noEditPoints="1" noAdjustHandles="1" noChangeArrowheads="1" noChangeShapeType="1" noTextEdit="1"/>
              </p:cNvSpPr>
              <p:nvPr>
                <p:ph idx="1"/>
              </p:nvPr>
            </p:nvSpPr>
            <p:spPr>
              <a:xfrm>
                <a:off x="168166" y="136526"/>
                <a:ext cx="11845159" cy="6584951"/>
              </a:xfrm>
              <a:blipFill>
                <a:blip r:embed="rId2"/>
                <a:stretch>
                  <a:fillRect l="-1081" r="-1595"/>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10</a:t>
            </a:fld>
            <a:endParaRPr lang="en-IN"/>
          </a:p>
        </p:txBody>
      </p:sp>
      <p:pic>
        <p:nvPicPr>
          <p:cNvPr id="2" name="Picture 1">
            <a:extLst>
              <a:ext uri="{FF2B5EF4-FFF2-40B4-BE49-F238E27FC236}">
                <a16:creationId xmlns:a16="http://schemas.microsoft.com/office/drawing/2014/main" id="{66C2745D-40AB-44B4-A180-65633CDD050C}"/>
              </a:ext>
            </a:extLst>
          </p:cNvPr>
          <p:cNvPicPr>
            <a:picLocks noChangeAspect="1"/>
          </p:cNvPicPr>
          <p:nvPr/>
        </p:nvPicPr>
        <p:blipFill>
          <a:blip r:embed="rId3"/>
          <a:stretch>
            <a:fillRect/>
          </a:stretch>
        </p:blipFill>
        <p:spPr>
          <a:xfrm>
            <a:off x="3372347" y="5798402"/>
            <a:ext cx="4053696" cy="540000"/>
          </a:xfrm>
          <a:prstGeom prst="rect">
            <a:avLst/>
          </a:prstGeom>
        </p:spPr>
      </p:pic>
    </p:spTree>
    <p:extLst>
      <p:ext uri="{BB962C8B-B14F-4D97-AF65-F5344CB8AC3E}">
        <p14:creationId xmlns:p14="http://schemas.microsoft.com/office/powerpoint/2010/main" val="105544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b="1" dirty="0">
                    <a:solidFill>
                      <a:srgbClr val="FFFF00"/>
                    </a:solidFill>
                    <a:latin typeface="Times New Roman" panose="02020603050405020304" pitchFamily="18" charset="0"/>
                    <a:cs typeface="Times New Roman" panose="02020603050405020304" pitchFamily="18" charset="0"/>
                  </a:rPr>
                  <a:t>Precision</a:t>
                </a:r>
                <a:r>
                  <a:rPr lang="en-US" sz="2600" dirty="0">
                    <a:solidFill>
                      <a:schemeClr val="bg1"/>
                    </a:solidFill>
                    <a:latin typeface="Times New Roman" panose="02020603050405020304" pitchFamily="18" charset="0"/>
                    <a:cs typeface="Times New Roman" panose="02020603050405020304" pitchFamily="18" charset="0"/>
                  </a:rPr>
                  <a:t> refers to the deviation of clocks only between machines that are part of a distributed system.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considering an external reference point, like </a:t>
                </a:r>
                <a:r>
                  <a:rPr lang="en-US" sz="2600" dirty="0">
                    <a:solidFill>
                      <a:srgbClr val="FFFF00"/>
                    </a:solidFill>
                    <a:latin typeface="Times New Roman" panose="02020603050405020304" pitchFamily="18" charset="0"/>
                    <a:cs typeface="Times New Roman" panose="02020603050405020304" pitchFamily="18" charset="0"/>
                  </a:rPr>
                  <a:t>UTC</a:t>
                </a:r>
                <a:r>
                  <a:rPr lang="en-US" sz="2600" dirty="0">
                    <a:solidFill>
                      <a:schemeClr val="bg1"/>
                    </a:solidFill>
                    <a:latin typeface="Times New Roman" panose="02020603050405020304" pitchFamily="18" charset="0"/>
                    <a:cs typeface="Times New Roman" panose="02020603050405020304" pitchFamily="18" charset="0"/>
                  </a:rPr>
                  <a:t>, we speak of </a:t>
                </a:r>
                <a:r>
                  <a:rPr lang="en-US" sz="2600" b="1" dirty="0">
                    <a:solidFill>
                      <a:srgbClr val="FFFF00"/>
                    </a:solidFill>
                    <a:latin typeface="Times New Roman" panose="02020603050405020304" pitchFamily="18" charset="0"/>
                    <a:cs typeface="Times New Roman" panose="02020603050405020304" pitchFamily="18" charset="0"/>
                  </a:rPr>
                  <a:t>accuracy</a:t>
                </a:r>
                <a:r>
                  <a:rPr lang="en-US" sz="2600" dirty="0">
                    <a:solidFill>
                      <a:schemeClr val="bg1"/>
                    </a:solidFill>
                    <a:latin typeface="Times New Roman" panose="02020603050405020304" pitchFamily="18" charset="0"/>
                    <a:cs typeface="Times New Roman" panose="02020603050405020304" pitchFamily="18" charset="0"/>
                  </a:rPr>
                  <a:t>, aiming to keep it bound to a value</a:t>
                </a:r>
                <a14:m>
                  <m:oMath xmlns:m="http://schemas.openxmlformats.org/officeDocument/2006/math">
                    <m:r>
                      <a:rPr lang="en-US" sz="2600" b="0" i="0" smtClean="0">
                        <a:solidFill>
                          <a:schemeClr val="bg1"/>
                        </a:solidFill>
                        <a:latin typeface="Cambria Math" panose="02040503050406030204" pitchFamily="18" charset="0"/>
                        <a:cs typeface="Times New Roman" panose="02020603050405020304" pitchFamily="18" charset="0"/>
                      </a:rPr>
                      <m:t> </m:t>
                    </m:r>
                    <m:r>
                      <a:rPr lang="el-GR" sz="2600" b="1" i="1" smtClean="0">
                        <a:solidFill>
                          <a:srgbClr val="FFFF00"/>
                        </a:solidFill>
                        <a:latin typeface="Cambria Math" panose="02040503050406030204" pitchFamily="18" charset="0"/>
                        <a:cs typeface="Times New Roman" panose="02020603050405020304" pitchFamily="18" charset="0"/>
                      </a:rPr>
                      <m:t>𝜶</m:t>
                    </m:r>
                  </m:oMath>
                </a14:m>
                <a:r>
                  <a:rPr lang="en-IN" sz="2600" b="1" dirty="0">
                    <a:solidFill>
                      <a:schemeClr val="bg1"/>
                    </a:solidFill>
                    <a:latin typeface="Times New Roman" panose="02020603050405020304" pitchFamily="18" charset="0"/>
                    <a:cs typeface="Times New Roman" panose="02020603050405020304" pitchFamily="18" charset="0"/>
                  </a:rPr>
                  <a:t>:</a:t>
                </a:r>
              </a:p>
              <a:p>
                <a:endParaRPr lang="en-US" sz="2600" b="1" dirty="0">
                  <a:solidFill>
                    <a:schemeClr val="bg1"/>
                  </a:solidFill>
                  <a:latin typeface="Times New Roman" panose="02020603050405020304" pitchFamily="18" charset="0"/>
                  <a:cs typeface="Times New Roman" panose="02020603050405020304" pitchFamily="18" charset="0"/>
                </a:endParaRPr>
              </a:p>
              <a:p>
                <a:endParaRPr lang="en-US" sz="2600" b="1"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whole idea of clock synchronization is that we keep clocks </a:t>
                </a:r>
                <a:r>
                  <a:rPr lang="en-US" sz="2600" b="1" i="1" dirty="0">
                    <a:solidFill>
                      <a:srgbClr val="FFFF00"/>
                    </a:solidFill>
                    <a:latin typeface="Times New Roman" panose="02020603050405020304" pitchFamily="18" charset="0"/>
                    <a:cs typeface="Times New Roman" panose="02020603050405020304" pitchFamily="18" charset="0"/>
                  </a:rPr>
                  <a:t>precise</a:t>
                </a:r>
                <a:r>
                  <a:rPr lang="en-US" sz="2600" dirty="0">
                    <a:solidFill>
                      <a:schemeClr val="bg1"/>
                    </a:solidFill>
                    <a:latin typeface="Times New Roman" panose="02020603050405020304" pitchFamily="18" charset="0"/>
                    <a:cs typeface="Times New Roman" panose="02020603050405020304" pitchFamily="18" charset="0"/>
                  </a:rPr>
                  <a:t>, referred to as </a:t>
                </a:r>
                <a:r>
                  <a:rPr lang="en-US" sz="2600" b="1" dirty="0">
                    <a:solidFill>
                      <a:srgbClr val="FFFF00"/>
                    </a:solidFill>
                    <a:latin typeface="Times New Roman" panose="02020603050405020304" pitchFamily="18" charset="0"/>
                    <a:cs typeface="Times New Roman" panose="02020603050405020304" pitchFamily="18" charset="0"/>
                  </a:rPr>
                  <a:t>internal synchronization </a:t>
                </a:r>
                <a:r>
                  <a:rPr lang="en-US" sz="2600" dirty="0">
                    <a:solidFill>
                      <a:schemeClr val="bg1"/>
                    </a:solidFill>
                    <a:latin typeface="Times New Roman" panose="02020603050405020304" pitchFamily="18" charset="0"/>
                    <a:cs typeface="Times New Roman" panose="02020603050405020304" pitchFamily="18" charset="0"/>
                  </a:rPr>
                  <a:t>or </a:t>
                </a:r>
                <a:r>
                  <a:rPr lang="en-US" sz="2600" b="1" i="1" dirty="0">
                    <a:solidFill>
                      <a:srgbClr val="FFFF00"/>
                    </a:solidFill>
                    <a:latin typeface="Times New Roman" panose="02020603050405020304" pitchFamily="18" charset="0"/>
                    <a:cs typeface="Times New Roman" panose="02020603050405020304" pitchFamily="18" charset="0"/>
                  </a:rPr>
                  <a:t>accurate</a:t>
                </a:r>
                <a:r>
                  <a:rPr lang="en-US" sz="2600" dirty="0">
                    <a:solidFill>
                      <a:schemeClr val="bg1"/>
                    </a:solidFill>
                    <a:latin typeface="Times New Roman" panose="02020603050405020304" pitchFamily="18" charset="0"/>
                    <a:cs typeface="Times New Roman" panose="02020603050405020304" pitchFamily="18" charset="0"/>
                  </a:rPr>
                  <a:t>, known as </a:t>
                </a:r>
                <a:r>
                  <a:rPr lang="en-US" sz="2600" b="1" dirty="0">
                    <a:solidFill>
                      <a:srgbClr val="FFFF00"/>
                    </a:solidFill>
                    <a:latin typeface="Times New Roman" panose="02020603050405020304" pitchFamily="18" charset="0"/>
                    <a:cs typeface="Times New Roman" panose="02020603050405020304" pitchFamily="18" charset="0"/>
                  </a:rPr>
                  <a:t>external synchronization</a:t>
                </a:r>
                <a:r>
                  <a:rPr lang="en-US" sz="2600" dirty="0">
                    <a:solidFill>
                      <a:schemeClr val="bg1"/>
                    </a:solidFill>
                    <a:latin typeface="Times New Roman" panose="02020603050405020304" pitchFamily="18" charset="0"/>
                    <a:cs typeface="Times New Roman" panose="02020603050405020304" pitchFamily="18" charset="0"/>
                  </a:rPr>
                  <a:t>.</a:t>
                </a:r>
                <a:endParaRPr lang="en-IN" sz="2600" dirty="0">
                  <a:solidFill>
                    <a:schemeClr val="bg1"/>
                  </a:solidFill>
                  <a:latin typeface="Times New Roman" panose="02020603050405020304" pitchFamily="18" charset="0"/>
                  <a:cs typeface="Times New Roman" panose="02020603050405020304" pitchFamily="18" charset="0"/>
                </a:endParaRPr>
              </a:p>
              <a:p>
                <a:endParaRPr lang="en-IN" sz="2600" b="1" dirty="0">
                  <a:solidFill>
                    <a:schemeClr val="bg1"/>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Clock drift: </a:t>
                </a:r>
                <a:r>
                  <a:rPr lang="en-US" sz="2600" dirty="0">
                    <a:solidFill>
                      <a:schemeClr val="bg1"/>
                    </a:solidFill>
                    <a:latin typeface="Times New Roman" panose="02020603050405020304" pitchFamily="18" charset="0"/>
                    <a:cs typeface="Times New Roman" panose="02020603050405020304" pitchFamily="18" charset="0"/>
                  </a:rPr>
                  <a:t>Because of variations in frequency and temperature, clocks on different machines will show different values for time. This is called clock drift.</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Clock drift rate: </a:t>
                </a:r>
                <a:r>
                  <a:rPr lang="en-US" sz="2600" dirty="0">
                    <a:solidFill>
                      <a:schemeClr val="bg1"/>
                    </a:solidFill>
                    <a:latin typeface="Times New Roman" panose="02020603050405020304" pitchFamily="18" charset="0"/>
                    <a:cs typeface="Times New Roman" panose="02020603050405020304" pitchFamily="18" charset="0"/>
                  </a:rPr>
                  <a:t>The difference per unit of time from a perfect reference clock.</a:t>
                </a:r>
                <a:endParaRPr lang="en-IN" sz="2600" b="1"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BBC06E6-9CBE-44A9-8ADF-CA648D789CFF}"/>
                  </a:ext>
                </a:extLst>
              </p:cNvPr>
              <p:cNvSpPr>
                <a:spLocks noGrp="1" noRot="1" noChangeAspect="1" noMove="1" noResize="1" noEditPoints="1" noAdjustHandles="1" noChangeArrowheads="1" noChangeShapeType="1" noTextEdit="1"/>
              </p:cNvSpPr>
              <p:nvPr>
                <p:ph idx="1"/>
              </p:nvPr>
            </p:nvSpPr>
            <p:spPr>
              <a:xfrm>
                <a:off x="168166" y="136526"/>
                <a:ext cx="11845159" cy="6584951"/>
              </a:xfrm>
              <a:blipFill>
                <a:blip r:embed="rId2"/>
                <a:stretch>
                  <a:fillRect l="-823" t="-1388" r="-92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11</a:t>
            </a:fld>
            <a:endParaRPr lang="en-IN"/>
          </a:p>
        </p:txBody>
      </p:sp>
      <p:pic>
        <p:nvPicPr>
          <p:cNvPr id="2" name="Picture 1">
            <a:extLst>
              <a:ext uri="{FF2B5EF4-FFF2-40B4-BE49-F238E27FC236}">
                <a16:creationId xmlns:a16="http://schemas.microsoft.com/office/drawing/2014/main" id="{CAF3B8C4-E85D-458C-AFE2-71D8A79B1EAB}"/>
              </a:ext>
            </a:extLst>
          </p:cNvPr>
          <p:cNvPicPr>
            <a:picLocks noChangeAspect="1"/>
          </p:cNvPicPr>
          <p:nvPr/>
        </p:nvPicPr>
        <p:blipFill>
          <a:blip r:embed="rId3"/>
          <a:stretch>
            <a:fillRect/>
          </a:stretch>
        </p:blipFill>
        <p:spPr>
          <a:xfrm>
            <a:off x="3692451" y="2525403"/>
            <a:ext cx="3672000" cy="540000"/>
          </a:xfrm>
          <a:prstGeom prst="rect">
            <a:avLst/>
          </a:prstGeom>
        </p:spPr>
      </p:pic>
    </p:spTree>
    <p:extLst>
      <p:ext uri="{BB962C8B-B14F-4D97-AF65-F5344CB8AC3E}">
        <p14:creationId xmlns:p14="http://schemas.microsoft.com/office/powerpoint/2010/main" val="128252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specifications of a hardware clock include its </a:t>
                </a:r>
                <a:r>
                  <a:rPr lang="en-US" sz="2600" dirty="0">
                    <a:solidFill>
                      <a:srgbClr val="FFFF00"/>
                    </a:solidFill>
                    <a:latin typeface="Times New Roman" panose="02020603050405020304" pitchFamily="18" charset="0"/>
                    <a:cs typeface="Times New Roman" panose="02020603050405020304" pitchFamily="18" charset="0"/>
                  </a:rPr>
                  <a:t>maximum clock drift rate </a:t>
                </a:r>
                <a14:m>
                  <m:oMath xmlns:m="http://schemas.openxmlformats.org/officeDocument/2006/math">
                    <m:r>
                      <a:rPr lang="en-IN" b="1" i="1" smtClean="0">
                        <a:solidFill>
                          <a:srgbClr val="FFFF00"/>
                        </a:solidFill>
                        <a:latin typeface="Cambria Math" panose="02040503050406030204" pitchFamily="18" charset="0"/>
                      </a:rPr>
                      <m:t>𝝆</m:t>
                    </m:r>
                  </m:oMath>
                </a14:m>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 </a:t>
                </a:r>
              </a:p>
              <a:p>
                <a:pPr marL="0" indent="0">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If </a:t>
                </a:r>
                <a:r>
                  <a:rPr lang="en-US" sz="2600" dirty="0">
                    <a:solidFill>
                      <a:srgbClr val="FFFF00"/>
                    </a:solidFill>
                    <a:latin typeface="Times New Roman" panose="02020603050405020304" pitchFamily="18" charset="0"/>
                    <a:cs typeface="Times New Roman" panose="02020603050405020304" pitchFamily="18" charset="0"/>
                  </a:rPr>
                  <a:t>F(t)</a:t>
                </a:r>
                <a:r>
                  <a:rPr lang="en-US" sz="2600" dirty="0">
                    <a:solidFill>
                      <a:schemeClr val="bg1"/>
                    </a:solidFill>
                    <a:latin typeface="Times New Roman" panose="02020603050405020304" pitchFamily="18" charset="0"/>
                    <a:cs typeface="Times New Roman" panose="02020603050405020304" pitchFamily="18" charset="0"/>
                  </a:rPr>
                  <a:t> denotes the actual oscillator frequency of the hardware clock at time </a:t>
                </a:r>
                <a:r>
                  <a:rPr lang="en-US" sz="2600" dirty="0">
                    <a:solidFill>
                      <a:srgbClr val="FFFF00"/>
                    </a:solidFill>
                    <a:latin typeface="Times New Roman" panose="02020603050405020304" pitchFamily="18" charset="0"/>
                    <a:cs typeface="Times New Roman" panose="02020603050405020304" pitchFamily="18" charset="0"/>
                  </a:rPr>
                  <a:t>t</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F</a:t>
                </a:r>
                <a:r>
                  <a:rPr lang="en-US" sz="2600" dirty="0">
                    <a:solidFill>
                      <a:schemeClr val="bg1"/>
                    </a:solidFill>
                    <a:latin typeface="Times New Roman" panose="02020603050405020304" pitchFamily="18" charset="0"/>
                    <a:cs typeface="Times New Roman" panose="02020603050405020304" pitchFamily="18" charset="0"/>
                  </a:rPr>
                  <a:t> its </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ideal (constant) frequency, then a hardware clock is living up to its specifications if,</a:t>
                </a: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By using hardware interrupts we are directly coupling a software clock to the hardware clock, and thus also its clock drift rate. In particular, we have that,</a:t>
                </a: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lang="en-IN" sz="26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BBC06E6-9CBE-44A9-8ADF-CA648D789CFF}"/>
                  </a:ext>
                </a:extLst>
              </p:cNvPr>
              <p:cNvSpPr>
                <a:spLocks noGrp="1" noRot="1" noChangeAspect="1" noMove="1" noResize="1" noEditPoints="1" noAdjustHandles="1" noChangeArrowheads="1" noChangeShapeType="1" noTextEdit="1"/>
              </p:cNvSpPr>
              <p:nvPr>
                <p:ph idx="1"/>
              </p:nvPr>
            </p:nvSpPr>
            <p:spPr>
              <a:xfrm>
                <a:off x="168166" y="136526"/>
                <a:ext cx="11845159" cy="6584951"/>
              </a:xfrm>
              <a:blipFill>
                <a:blip r:embed="rId2"/>
                <a:stretch>
                  <a:fillRect l="-823" t="-555" r="-92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12</a:t>
            </a:fld>
            <a:endParaRPr lang="en-IN"/>
          </a:p>
        </p:txBody>
      </p:sp>
      <p:pic>
        <p:nvPicPr>
          <p:cNvPr id="2" name="Picture 1">
            <a:extLst>
              <a:ext uri="{FF2B5EF4-FFF2-40B4-BE49-F238E27FC236}">
                <a16:creationId xmlns:a16="http://schemas.microsoft.com/office/drawing/2014/main" id="{D51B7DC1-9EFF-4ADF-AA4F-DBBDEC285CA3}"/>
              </a:ext>
            </a:extLst>
          </p:cNvPr>
          <p:cNvPicPr>
            <a:picLocks noChangeAspect="1"/>
          </p:cNvPicPr>
          <p:nvPr/>
        </p:nvPicPr>
        <p:blipFill>
          <a:blip r:embed="rId3"/>
          <a:stretch>
            <a:fillRect/>
          </a:stretch>
        </p:blipFill>
        <p:spPr>
          <a:xfrm>
            <a:off x="4250370" y="2292109"/>
            <a:ext cx="3680749" cy="648182"/>
          </a:xfrm>
          <a:prstGeom prst="rect">
            <a:avLst/>
          </a:prstGeom>
        </p:spPr>
      </p:pic>
      <p:pic>
        <p:nvPicPr>
          <p:cNvPr id="5" name="Picture 4">
            <a:extLst>
              <a:ext uri="{FF2B5EF4-FFF2-40B4-BE49-F238E27FC236}">
                <a16:creationId xmlns:a16="http://schemas.microsoft.com/office/drawing/2014/main" id="{A73BD096-8CE3-4006-9C18-5FC1EFB3E4EA}"/>
              </a:ext>
            </a:extLst>
          </p:cNvPr>
          <p:cNvPicPr>
            <a:picLocks noChangeAspect="1"/>
          </p:cNvPicPr>
          <p:nvPr/>
        </p:nvPicPr>
        <p:blipFill>
          <a:blip r:embed="rId4"/>
          <a:stretch>
            <a:fillRect/>
          </a:stretch>
        </p:blipFill>
        <p:spPr>
          <a:xfrm>
            <a:off x="3156352" y="5268594"/>
            <a:ext cx="5555848" cy="769716"/>
          </a:xfrm>
          <a:prstGeom prst="rect">
            <a:avLst/>
          </a:prstGeom>
        </p:spPr>
      </p:pic>
    </p:spTree>
    <p:extLst>
      <p:ext uri="{BB962C8B-B14F-4D97-AF65-F5344CB8AC3E}">
        <p14:creationId xmlns:p14="http://schemas.microsoft.com/office/powerpoint/2010/main" val="3826550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which brings us to our ultimate goal, namely keeping the</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software clock drift rate </a:t>
                </a:r>
                <a:r>
                  <a:rPr lang="en-US" sz="2600" dirty="0">
                    <a:solidFill>
                      <a:schemeClr val="bg1"/>
                    </a:solidFill>
                    <a:latin typeface="Times New Roman" panose="02020603050405020304" pitchFamily="18" charset="0"/>
                    <a:cs typeface="Times New Roman" panose="02020603050405020304" pitchFamily="18" charset="0"/>
                  </a:rPr>
                  <a:t>also</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bounded</a:t>
                </a:r>
                <a:r>
                  <a:rPr lang="en-US" sz="2600" dirty="0">
                    <a:solidFill>
                      <a:schemeClr val="tx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to</a:t>
                </a:r>
                <a:r>
                  <a:rPr lang="en-US" sz="26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IN" sz="2600" b="1" i="1" smtClean="0">
                        <a:solidFill>
                          <a:srgbClr val="FF0000"/>
                        </a:solidFill>
                        <a:latin typeface="Cambria Math" panose="02040503050406030204" pitchFamily="18" charset="0"/>
                      </a:rPr>
                      <m:t>𝝆</m:t>
                    </m:r>
                    <m:r>
                      <a:rPr lang="en-IN" sz="2600" b="1" i="1" smtClean="0">
                        <a:solidFill>
                          <a:srgbClr val="FF0000"/>
                        </a:solidFill>
                        <a:latin typeface="Cambria Math" panose="02040503050406030204" pitchFamily="18" charset="0"/>
                      </a:rPr>
                      <m:t> </m:t>
                    </m:r>
                  </m:oMath>
                </a14:m>
                <a:r>
                  <a:rPr lang="en-US" sz="2600" dirty="0">
                    <a:solidFill>
                      <a:srgbClr val="FF0000"/>
                    </a:solidFill>
                    <a:latin typeface="Times New Roman" panose="02020603050405020304" pitchFamily="18" charset="0"/>
                    <a:cs typeface="Times New Roman" panose="02020603050405020304" pitchFamily="18" charset="0"/>
                  </a:rPr>
                  <a:t>:</a:t>
                </a:r>
                <a:endParaRPr lang="en-US" sz="2600"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Slow, perfect, and fast clocks are shown in Figure 6.4. </a:t>
                </a:r>
              </a:p>
              <a:p>
                <a:pPr marL="0" indent="0">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400" dirty="0">
                  <a:solidFill>
                    <a:srgbClr val="FFFF00"/>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      Figure 6.4: The relation between clock time and UTC when clocks tick at different rates.</a:t>
                </a:r>
                <a:endParaRPr lang="en-IN" sz="24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BBC06E6-9CBE-44A9-8ADF-CA648D789CFF}"/>
                  </a:ext>
                </a:extLst>
              </p:cNvPr>
              <p:cNvSpPr>
                <a:spLocks noGrp="1" noRot="1" noChangeAspect="1" noMove="1" noResize="1" noEditPoints="1" noAdjustHandles="1" noChangeArrowheads="1" noChangeShapeType="1" noTextEdit="1"/>
              </p:cNvSpPr>
              <p:nvPr>
                <p:ph idx="1"/>
              </p:nvPr>
            </p:nvSpPr>
            <p:spPr>
              <a:xfrm>
                <a:off x="168166" y="136526"/>
                <a:ext cx="11845159" cy="6584951"/>
              </a:xfrm>
              <a:blipFill>
                <a:blip r:embed="rId2"/>
                <a:stretch>
                  <a:fillRect l="-926" t="-1388" b="-148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13</a:t>
            </a:fld>
            <a:endParaRPr lang="en-IN"/>
          </a:p>
        </p:txBody>
      </p:sp>
      <p:pic>
        <p:nvPicPr>
          <p:cNvPr id="2" name="Picture 1">
            <a:extLst>
              <a:ext uri="{FF2B5EF4-FFF2-40B4-BE49-F238E27FC236}">
                <a16:creationId xmlns:a16="http://schemas.microsoft.com/office/drawing/2014/main" id="{7F7CDDF5-9784-4309-9196-17473B2335F8}"/>
              </a:ext>
            </a:extLst>
          </p:cNvPr>
          <p:cNvPicPr>
            <a:picLocks noChangeAspect="1"/>
          </p:cNvPicPr>
          <p:nvPr/>
        </p:nvPicPr>
        <p:blipFill>
          <a:blip r:embed="rId3"/>
          <a:stretch>
            <a:fillRect/>
          </a:stretch>
        </p:blipFill>
        <p:spPr>
          <a:xfrm>
            <a:off x="4158011" y="921715"/>
            <a:ext cx="3699308" cy="720000"/>
          </a:xfrm>
          <a:prstGeom prst="rect">
            <a:avLst/>
          </a:prstGeom>
        </p:spPr>
      </p:pic>
      <p:pic>
        <p:nvPicPr>
          <p:cNvPr id="6" name="Picture 5">
            <a:extLst>
              <a:ext uri="{FF2B5EF4-FFF2-40B4-BE49-F238E27FC236}">
                <a16:creationId xmlns:a16="http://schemas.microsoft.com/office/drawing/2014/main" id="{9F3ADBA6-26F5-43E2-8737-85D7EBA5AFF2}"/>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406880" y="2678285"/>
            <a:ext cx="4756680" cy="3258000"/>
          </a:xfrm>
          <a:prstGeom prst="rect">
            <a:avLst/>
          </a:prstGeom>
          <a:noFill/>
          <a:effectLst/>
        </p:spPr>
      </p:pic>
    </p:spTree>
    <p:extLst>
      <p:ext uri="{BB962C8B-B14F-4D97-AF65-F5344CB8AC3E}">
        <p14:creationId xmlns:p14="http://schemas.microsoft.com/office/powerpoint/2010/main" val="423444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fontScale="92500" lnSpcReduction="20000"/>
          </a:bodyPr>
          <a:lstStyle/>
          <a:p>
            <a:pPr marL="0" indent="0">
              <a:buNone/>
            </a:pPr>
            <a:endParaRPr lang="en-IN" sz="3000" b="1" dirty="0">
              <a:solidFill>
                <a:srgbClr val="FFFF00"/>
              </a:solidFill>
              <a:latin typeface="Times New Roman" panose="02020603050405020304" pitchFamily="18" charset="0"/>
              <a:cs typeface="Times New Roman" panose="02020603050405020304" pitchFamily="18" charset="0"/>
            </a:endParaRPr>
          </a:p>
          <a:p>
            <a:pPr marL="0" indent="0">
              <a:buNone/>
            </a:pPr>
            <a:r>
              <a:rPr lang="en-IN" sz="3000" b="1" dirty="0">
                <a:solidFill>
                  <a:srgbClr val="FFFF00"/>
                </a:solidFill>
                <a:latin typeface="Times New Roman" panose="02020603050405020304" pitchFamily="18" charset="0"/>
                <a:cs typeface="Times New Roman" panose="02020603050405020304" pitchFamily="18" charset="0"/>
              </a:rPr>
              <a:t>Network Time Protocol</a:t>
            </a:r>
          </a:p>
          <a:p>
            <a:pPr algn="just"/>
            <a:r>
              <a:rPr lang="en-US" dirty="0">
                <a:solidFill>
                  <a:schemeClr val="bg1"/>
                </a:solidFill>
                <a:latin typeface="Times New Roman" panose="02020603050405020304" pitchFamily="18" charset="0"/>
                <a:cs typeface="Times New Roman" panose="02020603050405020304" pitchFamily="18" charset="0"/>
              </a:rPr>
              <a:t>Clients contact a time server, which provides the accurate current time as it can be equipped with a UTC receiver or an accurate clock.</a:t>
            </a:r>
          </a:p>
          <a:p>
            <a:pPr marL="0" indent="0" algn="just">
              <a:buNone/>
            </a:pPr>
            <a:endParaRPr lang="en-US" dirty="0">
              <a:solidFill>
                <a:schemeClr val="bg1"/>
              </a:solidFill>
              <a:latin typeface="Times New Roman" panose="02020603050405020304" pitchFamily="18" charset="0"/>
              <a:cs typeface="Times New Roman" panose="02020603050405020304" pitchFamily="18" charset="0"/>
            </a:endParaRPr>
          </a:p>
          <a:p>
            <a:pPr algn="just"/>
            <a:r>
              <a:rPr lang="en-US" b="1" dirty="0">
                <a:solidFill>
                  <a:srgbClr val="FF0000"/>
                </a:solidFill>
                <a:latin typeface="Times New Roman" panose="02020603050405020304" pitchFamily="18" charset="0"/>
                <a:cs typeface="Times New Roman" panose="02020603050405020304" pitchFamily="18" charset="0"/>
              </a:rPr>
              <a:t>The issue: </a:t>
            </a:r>
            <a:r>
              <a:rPr lang="en-US" dirty="0">
                <a:solidFill>
                  <a:schemeClr val="bg1"/>
                </a:solidFill>
                <a:latin typeface="Times New Roman" panose="02020603050405020304" pitchFamily="18" charset="0"/>
                <a:cs typeface="Times New Roman" panose="02020603050405020304" pitchFamily="18" charset="0"/>
              </a:rPr>
              <a:t>Message delays will have outdated the reported time. This issue can be solved by finding a good estimation for these delays.</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In the situation as depicted in </a:t>
            </a:r>
            <a:r>
              <a:rPr lang="en-US" dirty="0">
                <a:solidFill>
                  <a:srgbClr val="00B0F0"/>
                </a:solidFill>
                <a:latin typeface="Times New Roman" panose="02020603050405020304" pitchFamily="18" charset="0"/>
                <a:cs typeface="Times New Roman" panose="02020603050405020304" pitchFamily="18" charset="0"/>
              </a:rPr>
              <a:t>Figure 6.5</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A </a:t>
            </a:r>
            <a:r>
              <a:rPr lang="en-US" dirty="0">
                <a:solidFill>
                  <a:schemeClr val="bg1"/>
                </a:solidFill>
                <a:latin typeface="Times New Roman" panose="02020603050405020304" pitchFamily="18" charset="0"/>
                <a:cs typeface="Times New Roman" panose="02020603050405020304" pitchFamily="18" charset="0"/>
              </a:rPr>
              <a:t>will send a request to </a:t>
            </a:r>
            <a:r>
              <a:rPr lang="en-US" dirty="0">
                <a:solidFill>
                  <a:srgbClr val="FFFF00"/>
                </a:solidFill>
                <a:latin typeface="Times New Roman" panose="02020603050405020304" pitchFamily="18" charset="0"/>
                <a:cs typeface="Times New Roman" panose="02020603050405020304" pitchFamily="18" charset="0"/>
              </a:rPr>
              <a:t>B, </a:t>
            </a:r>
            <a:r>
              <a:rPr lang="en-US" dirty="0">
                <a:solidFill>
                  <a:schemeClr val="bg1"/>
                </a:solidFill>
                <a:latin typeface="Times New Roman" panose="02020603050405020304" pitchFamily="18" charset="0"/>
                <a:cs typeface="Times New Roman" panose="02020603050405020304" pitchFamily="18" charset="0"/>
              </a:rPr>
              <a:t>timestamped with value </a:t>
            </a:r>
            <a:r>
              <a:rPr lang="en-US" dirty="0">
                <a:solidFill>
                  <a:srgbClr val="FFFF00"/>
                </a:solidFill>
                <a:latin typeface="Times New Roman" panose="02020603050405020304" pitchFamily="18" charset="0"/>
                <a:cs typeface="Times New Roman" panose="02020603050405020304" pitchFamily="18" charset="0"/>
              </a:rPr>
              <a:t>T1. B</a:t>
            </a:r>
            <a:r>
              <a:rPr lang="en-US" dirty="0">
                <a:solidFill>
                  <a:schemeClr val="bg1"/>
                </a:solidFill>
                <a:latin typeface="Times New Roman" panose="02020603050405020304" pitchFamily="18" charset="0"/>
                <a:cs typeface="Times New Roman" panose="02020603050405020304" pitchFamily="18" charset="0"/>
              </a:rPr>
              <a:t>, in turn, will record the time of receipt</a:t>
            </a:r>
            <a:r>
              <a:rPr lang="en-US" dirty="0">
                <a:solidFill>
                  <a:srgbClr val="FFFF00"/>
                </a:solidFill>
                <a:latin typeface="Times New Roman" panose="02020603050405020304" pitchFamily="18" charset="0"/>
                <a:cs typeface="Times New Roman" panose="02020603050405020304" pitchFamily="18" charset="0"/>
              </a:rPr>
              <a:t> T2</a:t>
            </a:r>
            <a:r>
              <a:rPr lang="en-US" dirty="0">
                <a:solidFill>
                  <a:schemeClr val="bg1"/>
                </a:solidFill>
                <a:latin typeface="Times New Roman" panose="02020603050405020304" pitchFamily="18" charset="0"/>
                <a:cs typeface="Times New Roman" panose="02020603050405020304" pitchFamily="18" charset="0"/>
              </a:rPr>
              <a:t> (taken from its own local clock), and returns a response timestamped with value </a:t>
            </a:r>
            <a:r>
              <a:rPr lang="en-US" dirty="0">
                <a:solidFill>
                  <a:srgbClr val="FFFF00"/>
                </a:solidFill>
                <a:latin typeface="Times New Roman" panose="02020603050405020304" pitchFamily="18" charset="0"/>
                <a:cs typeface="Times New Roman" panose="02020603050405020304" pitchFamily="18" charset="0"/>
              </a:rPr>
              <a:t>T3</a:t>
            </a:r>
            <a:r>
              <a:rPr lang="en-US" dirty="0">
                <a:solidFill>
                  <a:schemeClr val="bg1"/>
                </a:solidFill>
                <a:latin typeface="Times New Roman" panose="02020603050405020304" pitchFamily="18" charset="0"/>
                <a:cs typeface="Times New Roman" panose="02020603050405020304" pitchFamily="18" charset="0"/>
              </a:rPr>
              <a:t>, and piggybacking the previously recorded value </a:t>
            </a:r>
            <a:r>
              <a:rPr lang="en-US" dirty="0">
                <a:solidFill>
                  <a:srgbClr val="FFFF00"/>
                </a:solidFill>
                <a:latin typeface="Times New Roman" panose="02020603050405020304" pitchFamily="18" charset="0"/>
                <a:cs typeface="Times New Roman" panose="02020603050405020304" pitchFamily="18" charset="0"/>
              </a:rPr>
              <a:t>T2</a:t>
            </a:r>
            <a:r>
              <a:rPr lang="en-US" dirty="0">
                <a:solidFill>
                  <a:schemeClr val="bg1"/>
                </a:solidFill>
                <a:latin typeface="Times New Roman" panose="02020603050405020304" pitchFamily="18" charset="0"/>
                <a:cs typeface="Times New Roman" panose="02020603050405020304" pitchFamily="18" charset="0"/>
              </a:rPr>
              <a:t>. Finally, </a:t>
            </a:r>
            <a:r>
              <a:rPr lang="en-US" dirty="0">
                <a:solidFill>
                  <a:srgbClr val="FFFF00"/>
                </a:solidFill>
                <a:latin typeface="Times New Roman" panose="02020603050405020304" pitchFamily="18" charset="0"/>
                <a:cs typeface="Times New Roman" panose="02020603050405020304" pitchFamily="18" charset="0"/>
              </a:rPr>
              <a:t>A</a:t>
            </a:r>
            <a:r>
              <a:rPr lang="en-US" dirty="0">
                <a:solidFill>
                  <a:schemeClr val="bg1"/>
                </a:solidFill>
                <a:latin typeface="Times New Roman" panose="02020603050405020304" pitchFamily="18" charset="0"/>
                <a:cs typeface="Times New Roman" panose="02020603050405020304" pitchFamily="18" charset="0"/>
              </a:rPr>
              <a:t> records the time of the response’s arrival, </a:t>
            </a:r>
            <a:r>
              <a:rPr lang="en-US" dirty="0">
                <a:solidFill>
                  <a:srgbClr val="FFFF00"/>
                </a:solidFill>
                <a:latin typeface="Times New Roman" panose="02020603050405020304" pitchFamily="18" charset="0"/>
                <a:cs typeface="Times New Roman" panose="02020603050405020304" pitchFamily="18" charset="0"/>
              </a:rPr>
              <a:t>T4.</a:t>
            </a:r>
          </a:p>
          <a:p>
            <a:pPr algn="just"/>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Let us assume that the propagation delays from </a:t>
            </a:r>
            <a:r>
              <a:rPr lang="en-US" dirty="0">
                <a:solidFill>
                  <a:srgbClr val="FFFF00"/>
                </a:solidFill>
                <a:latin typeface="Times New Roman" panose="02020603050405020304" pitchFamily="18" charset="0"/>
                <a:cs typeface="Times New Roman" panose="02020603050405020304" pitchFamily="18" charset="0"/>
              </a:rPr>
              <a:t>A to B </a:t>
            </a:r>
            <a:r>
              <a:rPr lang="en-US" dirty="0">
                <a:solidFill>
                  <a:schemeClr val="bg1"/>
                </a:solidFill>
                <a:latin typeface="Times New Roman" panose="02020603050405020304" pitchFamily="18" charset="0"/>
                <a:cs typeface="Times New Roman" panose="02020603050405020304" pitchFamily="18" charset="0"/>
              </a:rPr>
              <a:t>is roughly the same as </a:t>
            </a:r>
            <a:r>
              <a:rPr lang="en-US" dirty="0">
                <a:solidFill>
                  <a:srgbClr val="FFFF00"/>
                </a:solidFill>
                <a:latin typeface="Times New Roman" panose="02020603050405020304" pitchFamily="18" charset="0"/>
                <a:cs typeface="Times New Roman" panose="02020603050405020304" pitchFamily="18" charset="0"/>
              </a:rPr>
              <a:t>B to A</a:t>
            </a:r>
            <a:r>
              <a:rPr lang="en-US" dirty="0">
                <a:solidFill>
                  <a:schemeClr val="bg1"/>
                </a:solidFill>
                <a:latin typeface="Times New Roman" panose="02020603050405020304" pitchFamily="18" charset="0"/>
                <a:cs typeface="Times New Roman" panose="02020603050405020304" pitchFamily="18" charset="0"/>
              </a:rPr>
              <a:t>, meaning that      </a:t>
            </a:r>
          </a:p>
          <a:p>
            <a:pPr marL="0" indent="0">
              <a:buNone/>
            </a:pPr>
            <a:r>
              <a:rPr lang="en-US" sz="2600" dirty="0">
                <a:solidFill>
                  <a:schemeClr val="bg1"/>
                </a:solidFill>
                <a:latin typeface="Times New Roman" panose="02020603050405020304" pitchFamily="18" charset="0"/>
                <a:cs typeface="Times New Roman" panose="02020603050405020304" pitchFamily="18" charset="0"/>
              </a:rPr>
              <a:t>                                                                                                                                                                        </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buNone/>
            </a:pPr>
            <a:r>
              <a:rPr lang="en-US" sz="2600" dirty="0">
                <a:solidFill>
                  <a:schemeClr val="bg1"/>
                </a:solidFill>
                <a:latin typeface="Times New Roman" panose="02020603050405020304" pitchFamily="18" charset="0"/>
                <a:cs typeface="Times New Roman" panose="02020603050405020304" pitchFamily="18" charset="0"/>
              </a:rPr>
              <a:t>   </a:t>
            </a:r>
          </a:p>
          <a:p>
            <a:pPr algn="just"/>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14</a:t>
            </a:fld>
            <a:endParaRPr lang="en-IN" dirty="0"/>
          </a:p>
        </p:txBody>
      </p:sp>
      <p:pic>
        <p:nvPicPr>
          <p:cNvPr id="2" name="Picture 1">
            <a:extLst>
              <a:ext uri="{FF2B5EF4-FFF2-40B4-BE49-F238E27FC236}">
                <a16:creationId xmlns:a16="http://schemas.microsoft.com/office/drawing/2014/main" id="{EEFF4584-D3DB-486F-B3A5-61E217BEFCA7}"/>
              </a:ext>
            </a:extLst>
          </p:cNvPr>
          <p:cNvPicPr>
            <a:picLocks noChangeAspect="1"/>
          </p:cNvPicPr>
          <p:nvPr/>
        </p:nvPicPr>
        <p:blipFill>
          <a:blip r:embed="rId2"/>
          <a:stretch>
            <a:fillRect/>
          </a:stretch>
        </p:blipFill>
        <p:spPr>
          <a:xfrm>
            <a:off x="2838241" y="5968600"/>
            <a:ext cx="4945432" cy="468000"/>
          </a:xfrm>
          <a:prstGeom prst="rect">
            <a:avLst/>
          </a:prstGeom>
        </p:spPr>
      </p:pic>
    </p:spTree>
    <p:extLst>
      <p:ext uri="{BB962C8B-B14F-4D97-AF65-F5344CB8AC3E}">
        <p14:creationId xmlns:p14="http://schemas.microsoft.com/office/powerpoint/2010/main" val="4266502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188A41-58C5-40A8-BC67-4933BF03EDEC}"/>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2392868" y="2493238"/>
            <a:ext cx="7406263" cy="3600000"/>
          </a:xfrm>
          <a:effectLst/>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15</a:t>
            </a:fld>
            <a:endParaRPr lang="en-IN"/>
          </a:p>
        </p:txBody>
      </p:sp>
      <p:sp>
        <p:nvSpPr>
          <p:cNvPr id="6" name="Rectangle 5">
            <a:extLst>
              <a:ext uri="{FF2B5EF4-FFF2-40B4-BE49-F238E27FC236}">
                <a16:creationId xmlns:a16="http://schemas.microsoft.com/office/drawing/2014/main" id="{F6CBDCD8-A3CB-4F49-B38F-161C1B63602F}"/>
              </a:ext>
            </a:extLst>
          </p:cNvPr>
          <p:cNvSpPr/>
          <p:nvPr/>
        </p:nvSpPr>
        <p:spPr>
          <a:xfrm>
            <a:off x="2301395" y="6259812"/>
            <a:ext cx="7055586"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6.5: </a:t>
            </a:r>
            <a:r>
              <a:rPr lang="en-US" sz="2400" dirty="0">
                <a:solidFill>
                  <a:schemeClr val="bg1"/>
                </a:solidFill>
                <a:latin typeface="Times New Roman" panose="02020603050405020304" pitchFamily="18" charset="0"/>
                <a:cs typeface="Times New Roman" panose="02020603050405020304" pitchFamily="18" charset="0"/>
              </a:rPr>
              <a:t>Getting the current time from a time server.</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272CFC2-BF72-4F30-9410-A50A4D89832E}"/>
              </a:ext>
            </a:extLst>
          </p:cNvPr>
          <p:cNvSpPr/>
          <p:nvPr/>
        </p:nvSpPr>
        <p:spPr>
          <a:xfrm>
            <a:off x="152400" y="218722"/>
            <a:ext cx="7406262" cy="492443"/>
          </a:xfrm>
          <a:prstGeom prst="rect">
            <a:avLst/>
          </a:prstGeom>
        </p:spPr>
        <p:txBody>
          <a:bodyPr wrap="square">
            <a:spAutoFit/>
          </a:bodyPr>
          <a:lstStyle/>
          <a:p>
            <a:r>
              <a:rPr lang="en-US" sz="2600" dirty="0">
                <a:solidFill>
                  <a:schemeClr val="bg1"/>
                </a:solidFill>
                <a:latin typeface="Times New Roman" panose="02020603050405020304" pitchFamily="18" charset="0"/>
                <a:cs typeface="Times New Roman" panose="02020603050405020304" pitchFamily="18" charset="0"/>
              </a:rPr>
              <a:t>In that case, A can estimate its offset relative to B as,</a:t>
            </a:r>
          </a:p>
        </p:txBody>
      </p:sp>
      <p:pic>
        <p:nvPicPr>
          <p:cNvPr id="8" name="Picture 7">
            <a:extLst>
              <a:ext uri="{FF2B5EF4-FFF2-40B4-BE49-F238E27FC236}">
                <a16:creationId xmlns:a16="http://schemas.microsoft.com/office/drawing/2014/main" id="{554C979E-CB49-4266-BDCC-98C72F60EB50}"/>
              </a:ext>
            </a:extLst>
          </p:cNvPr>
          <p:cNvPicPr>
            <a:picLocks noChangeAspect="1"/>
          </p:cNvPicPr>
          <p:nvPr/>
        </p:nvPicPr>
        <p:blipFill>
          <a:blip r:embed="rId3"/>
          <a:stretch>
            <a:fillRect/>
          </a:stretch>
        </p:blipFill>
        <p:spPr>
          <a:xfrm>
            <a:off x="2064930" y="943501"/>
            <a:ext cx="7292051" cy="758142"/>
          </a:xfrm>
          <a:prstGeom prst="rect">
            <a:avLst/>
          </a:prstGeom>
        </p:spPr>
      </p:pic>
    </p:spTree>
    <p:extLst>
      <p:ext uri="{BB962C8B-B14F-4D97-AF65-F5344CB8AC3E}">
        <p14:creationId xmlns:p14="http://schemas.microsoft.com/office/powerpoint/2010/main" val="3796704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In the case of the </a:t>
            </a:r>
            <a:r>
              <a:rPr lang="en-US" sz="2600" dirty="0">
                <a:solidFill>
                  <a:srgbClr val="FFFF00"/>
                </a:solidFill>
                <a:latin typeface="Times New Roman" panose="02020603050405020304" pitchFamily="18" charset="0"/>
                <a:cs typeface="Times New Roman" panose="02020603050405020304" pitchFamily="18" charset="0"/>
              </a:rPr>
              <a:t>Network Time Protocol (NTP)</a:t>
            </a:r>
            <a:r>
              <a:rPr lang="en-US" sz="2600" dirty="0">
                <a:solidFill>
                  <a:schemeClr val="bg1"/>
                </a:solidFill>
                <a:latin typeface="Times New Roman" panose="02020603050405020304" pitchFamily="18" charset="0"/>
                <a:cs typeface="Times New Roman" panose="02020603050405020304" pitchFamily="18" charset="0"/>
              </a:rPr>
              <a:t>, this protocol is set up pairwise between servers.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other words, </a:t>
            </a:r>
            <a:r>
              <a:rPr lang="en-US" sz="2600"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will also probe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for its current time. The offset </a:t>
            </a:r>
            <a:r>
              <a:rPr lang="el-GR" sz="2600" dirty="0">
                <a:solidFill>
                  <a:srgbClr val="FFFF00"/>
                </a:solidFill>
                <a:latin typeface="Times New Roman" panose="02020603050405020304" pitchFamily="18" charset="0"/>
                <a:cs typeface="Times New Roman" panose="02020603050405020304" pitchFamily="18" charset="0"/>
              </a:rPr>
              <a:t>θ</a:t>
            </a:r>
            <a:r>
              <a:rPr lang="en-US" sz="2600" dirty="0">
                <a:solidFill>
                  <a:schemeClr val="bg1"/>
                </a:solidFill>
                <a:latin typeface="Times New Roman" panose="02020603050405020304" pitchFamily="18" charset="0"/>
                <a:cs typeface="Times New Roman" panose="02020603050405020304" pitchFamily="18" charset="0"/>
              </a:rPr>
              <a:t> is computed as given above, along with the estimation </a:t>
            </a:r>
            <a:r>
              <a:rPr lang="el-GR" sz="2600" dirty="0">
                <a:solidFill>
                  <a:srgbClr val="FFFF00"/>
                </a:solidFill>
                <a:latin typeface="Times New Roman" panose="02020603050405020304" pitchFamily="18" charset="0"/>
                <a:cs typeface="Times New Roman" panose="02020603050405020304" pitchFamily="18" charset="0"/>
              </a:rPr>
              <a:t>δ</a:t>
            </a:r>
            <a:r>
              <a:rPr lang="en-IN" sz="26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for the delay:</a:t>
            </a: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Eight pairs of (</a:t>
            </a:r>
            <a:r>
              <a:rPr lang="el-GR" sz="2600" dirty="0">
                <a:solidFill>
                  <a:srgbClr val="FFFF00"/>
                </a:solidFill>
                <a:latin typeface="Times New Roman" panose="02020603050405020304" pitchFamily="18" charset="0"/>
                <a:cs typeface="Times New Roman" panose="02020603050405020304" pitchFamily="18" charset="0"/>
              </a:rPr>
              <a:t>θ</a:t>
            </a:r>
            <a:r>
              <a:rPr lang="en-US" sz="2600" dirty="0">
                <a:solidFill>
                  <a:srgbClr val="FFFF00"/>
                </a:solidFill>
                <a:latin typeface="Times New Roman" panose="02020603050405020304" pitchFamily="18" charset="0"/>
                <a:cs typeface="Times New Roman" panose="02020603050405020304" pitchFamily="18" charset="0"/>
              </a:rPr>
              <a:t>,</a:t>
            </a:r>
            <a:r>
              <a:rPr lang="el-GR" sz="2600" dirty="0">
                <a:solidFill>
                  <a:srgbClr val="FFFF00"/>
                </a:solidFill>
                <a:latin typeface="Times New Roman" panose="02020603050405020304" pitchFamily="18" charset="0"/>
                <a:cs typeface="Times New Roman" panose="02020603050405020304" pitchFamily="18" charset="0"/>
              </a:rPr>
              <a:t> δ</a:t>
            </a:r>
            <a:r>
              <a:rPr lang="en-US" sz="2600" dirty="0">
                <a:solidFill>
                  <a:schemeClr val="bg1"/>
                </a:solidFill>
                <a:latin typeface="Times New Roman" panose="02020603050405020304" pitchFamily="18" charset="0"/>
                <a:cs typeface="Times New Roman" panose="02020603050405020304" pitchFamily="18" charset="0"/>
              </a:rPr>
              <a:t>) values are buffered, finally taking the minimal value found for </a:t>
            </a:r>
            <a:r>
              <a:rPr lang="el-GR" sz="2600" dirty="0">
                <a:solidFill>
                  <a:srgbClr val="FFFF00"/>
                </a:solidFill>
                <a:latin typeface="Times New Roman" panose="02020603050405020304" pitchFamily="18" charset="0"/>
                <a:cs typeface="Times New Roman" panose="02020603050405020304" pitchFamily="18" charset="0"/>
              </a:rPr>
              <a:t>δ</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as the best estimation for the delay between the two servers, and subsequently the associated value </a:t>
            </a:r>
            <a:r>
              <a:rPr lang="el-GR" sz="2600" dirty="0">
                <a:solidFill>
                  <a:srgbClr val="FFFF00"/>
                </a:solidFill>
                <a:latin typeface="Times New Roman" panose="02020603050405020304" pitchFamily="18" charset="0"/>
                <a:cs typeface="Times New Roman" panose="02020603050405020304" pitchFamily="18" charset="0"/>
              </a:rPr>
              <a:t>θ</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as the most reliable estimation of the offset.</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600" dirty="0">
              <a:solidFill>
                <a:srgbClr val="FFFF00"/>
              </a:solidFill>
              <a:latin typeface="Times New Roman" panose="02020603050405020304" pitchFamily="18" charset="0"/>
              <a:cs typeface="Times New Roman" panose="02020603050405020304" pitchFamily="18" charset="0"/>
            </a:endParaRPr>
          </a:p>
          <a:p>
            <a:pPr marL="0" indent="0">
              <a:buNone/>
            </a:pPr>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solidFill>
                  <a:srgbClr val="FFFF00"/>
                </a:solidFill>
              </a:rPr>
              <a:t>16</a:t>
            </a:fld>
            <a:endParaRPr lang="en-IN" dirty="0">
              <a:solidFill>
                <a:srgbClr val="FFFF00"/>
              </a:solidFill>
            </a:endParaRPr>
          </a:p>
        </p:txBody>
      </p:sp>
      <p:pic>
        <p:nvPicPr>
          <p:cNvPr id="5" name="Picture 4">
            <a:extLst>
              <a:ext uri="{FF2B5EF4-FFF2-40B4-BE49-F238E27FC236}">
                <a16:creationId xmlns:a16="http://schemas.microsoft.com/office/drawing/2014/main" id="{7D27FFFD-4330-4112-90DB-42B2F2617C39}"/>
              </a:ext>
            </a:extLst>
          </p:cNvPr>
          <p:cNvPicPr>
            <a:picLocks noChangeAspect="1"/>
          </p:cNvPicPr>
          <p:nvPr/>
        </p:nvPicPr>
        <p:blipFill>
          <a:blip r:embed="rId2"/>
          <a:stretch>
            <a:fillRect/>
          </a:stretch>
        </p:blipFill>
        <p:spPr>
          <a:xfrm>
            <a:off x="3891589" y="2793160"/>
            <a:ext cx="4174791" cy="900000"/>
          </a:xfrm>
          <a:prstGeom prst="rect">
            <a:avLst/>
          </a:prstGeom>
          <a:solidFill>
            <a:schemeClr val="tx1"/>
          </a:solidFill>
        </p:spPr>
      </p:pic>
    </p:spTree>
    <p:extLst>
      <p:ext uri="{BB962C8B-B14F-4D97-AF65-F5344CB8AC3E}">
        <p14:creationId xmlns:p14="http://schemas.microsoft.com/office/powerpoint/2010/main" val="486196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fontScale="92500" lnSpcReduction="20000"/>
          </a:bodyPr>
          <a:lstStyle/>
          <a:p>
            <a:pPr marL="0" indent="0">
              <a:buNone/>
            </a:pPr>
            <a:r>
              <a:rPr lang="en-IN" sz="3000" b="1" dirty="0">
                <a:solidFill>
                  <a:srgbClr val="FFFF00"/>
                </a:solidFill>
                <a:latin typeface="Times New Roman" panose="02020603050405020304" pitchFamily="18" charset="0"/>
                <a:cs typeface="Times New Roman" panose="02020603050405020304" pitchFamily="18" charset="0"/>
              </a:rPr>
              <a:t>The Berkeley algorithm</a:t>
            </a:r>
          </a:p>
          <a:p>
            <a:pPr>
              <a:lnSpc>
                <a:spcPct val="110000"/>
              </a:lnSpc>
            </a:pPr>
            <a:r>
              <a:rPr lang="en-US" dirty="0">
                <a:solidFill>
                  <a:schemeClr val="bg1"/>
                </a:solidFill>
                <a:latin typeface="Times New Roman" panose="02020603050405020304" pitchFamily="18" charset="0"/>
                <a:cs typeface="Times New Roman" panose="02020603050405020304" pitchFamily="18" charset="0"/>
              </a:rPr>
              <a:t>Here the </a:t>
            </a:r>
            <a:r>
              <a:rPr lang="en-US" dirty="0">
                <a:solidFill>
                  <a:srgbClr val="FFFF00"/>
                </a:solidFill>
                <a:latin typeface="Times New Roman" panose="02020603050405020304" pitchFamily="18" charset="0"/>
                <a:cs typeface="Times New Roman" panose="02020603050405020304" pitchFamily="18" charset="0"/>
              </a:rPr>
              <a:t>time server </a:t>
            </a:r>
            <a:r>
              <a:rPr lang="en-US" dirty="0">
                <a:solidFill>
                  <a:schemeClr val="bg1"/>
                </a:solidFill>
                <a:latin typeface="Times New Roman" panose="02020603050405020304" pitchFamily="18" charset="0"/>
                <a:cs typeface="Times New Roman" panose="02020603050405020304" pitchFamily="18" charset="0"/>
              </a:rPr>
              <a:t>(actually, a time daemon) </a:t>
            </a:r>
            <a:r>
              <a:rPr lang="en-US" dirty="0">
                <a:solidFill>
                  <a:srgbClr val="FFFF00"/>
                </a:solidFill>
                <a:latin typeface="Times New Roman" panose="02020603050405020304" pitchFamily="18" charset="0"/>
                <a:cs typeface="Times New Roman" panose="02020603050405020304" pitchFamily="18" charset="0"/>
              </a:rPr>
              <a:t>is active</a:t>
            </a:r>
            <a:r>
              <a:rPr lang="en-US" dirty="0">
                <a:solidFill>
                  <a:schemeClr val="bg1"/>
                </a:solidFill>
                <a:latin typeface="Times New Roman" panose="02020603050405020304" pitchFamily="18" charset="0"/>
                <a:cs typeface="Times New Roman" panose="02020603050405020304" pitchFamily="18" charset="0"/>
              </a:rPr>
              <a:t>, polling every machine from time to time to ask what time it is there. </a:t>
            </a:r>
          </a:p>
          <a:p>
            <a:pPr>
              <a:lnSpc>
                <a:spcPct val="11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10000"/>
              </a:lnSpc>
            </a:pPr>
            <a:r>
              <a:rPr lang="en-US" dirty="0">
                <a:solidFill>
                  <a:schemeClr val="bg1"/>
                </a:solidFill>
                <a:latin typeface="Times New Roman" panose="02020603050405020304" pitchFamily="18" charset="0"/>
                <a:cs typeface="Times New Roman" panose="02020603050405020304" pitchFamily="18" charset="0"/>
              </a:rPr>
              <a:t>Based on the answers, it computes an </a:t>
            </a:r>
            <a:r>
              <a:rPr lang="en-US" dirty="0">
                <a:solidFill>
                  <a:srgbClr val="FFFF00"/>
                </a:solidFill>
                <a:latin typeface="Times New Roman" panose="02020603050405020304" pitchFamily="18" charset="0"/>
                <a:cs typeface="Times New Roman" panose="02020603050405020304" pitchFamily="18" charset="0"/>
              </a:rPr>
              <a:t>average time </a:t>
            </a:r>
            <a:r>
              <a:rPr lang="en-US" dirty="0">
                <a:solidFill>
                  <a:schemeClr val="bg1"/>
                </a:solidFill>
                <a:latin typeface="Times New Roman" panose="02020603050405020304" pitchFamily="18" charset="0"/>
                <a:cs typeface="Times New Roman" panose="02020603050405020304" pitchFamily="18" charset="0"/>
              </a:rPr>
              <a:t>and tells all the other machines</a:t>
            </a:r>
          </a:p>
          <a:p>
            <a:pPr marL="0" indent="0">
              <a:lnSpc>
                <a:spcPct val="110000"/>
              </a:lnSpc>
              <a:buNone/>
            </a:pPr>
            <a:r>
              <a:rPr lang="en-US" dirty="0">
                <a:solidFill>
                  <a:schemeClr val="bg1"/>
                </a:solidFill>
                <a:latin typeface="Times New Roman" panose="02020603050405020304" pitchFamily="18" charset="0"/>
                <a:cs typeface="Times New Roman" panose="02020603050405020304" pitchFamily="18" charset="0"/>
              </a:rPr>
              <a:t>   to advance their clocks to the new time or slow their clocks down until some specified </a:t>
            </a:r>
          </a:p>
          <a:p>
            <a:pPr marL="0" indent="0">
              <a:lnSpc>
                <a:spcPct val="110000"/>
              </a:lnSpc>
              <a:buNone/>
            </a:pPr>
            <a:r>
              <a:rPr lang="en-US" dirty="0">
                <a:solidFill>
                  <a:schemeClr val="bg1"/>
                </a:solidFill>
                <a:latin typeface="Times New Roman" panose="02020603050405020304" pitchFamily="18" charset="0"/>
                <a:cs typeface="Times New Roman" panose="02020603050405020304" pitchFamily="18" charset="0"/>
              </a:rPr>
              <a:t>   reduction has been achieved. </a:t>
            </a:r>
          </a:p>
          <a:p>
            <a:pPr marL="0" indent="0">
              <a:lnSpc>
                <a:spcPct val="110000"/>
              </a:lnSpc>
              <a:buNone/>
            </a:pPr>
            <a:endParaRPr lang="en-US" dirty="0">
              <a:solidFill>
                <a:schemeClr val="bg1"/>
              </a:solidFill>
              <a:latin typeface="Times New Roman" panose="02020603050405020304" pitchFamily="18" charset="0"/>
              <a:cs typeface="Times New Roman" panose="02020603050405020304" pitchFamily="18" charset="0"/>
            </a:endParaRPr>
          </a:p>
          <a:p>
            <a:pPr>
              <a:lnSpc>
                <a:spcPct val="110000"/>
              </a:lnSpc>
            </a:pPr>
            <a:r>
              <a:rPr lang="en-US" dirty="0">
                <a:solidFill>
                  <a:schemeClr val="bg1"/>
                </a:solidFill>
                <a:latin typeface="Times New Roman" panose="02020603050405020304" pitchFamily="18" charset="0"/>
                <a:cs typeface="Times New Roman" panose="02020603050405020304" pitchFamily="18" charset="0"/>
              </a:rPr>
              <a:t>This method is suitable for a system in which </a:t>
            </a:r>
            <a:r>
              <a:rPr lang="en-US" dirty="0">
                <a:solidFill>
                  <a:srgbClr val="FFFF00"/>
                </a:solidFill>
                <a:latin typeface="Times New Roman" panose="02020603050405020304" pitchFamily="18" charset="0"/>
                <a:cs typeface="Times New Roman" panose="02020603050405020304" pitchFamily="18" charset="0"/>
              </a:rPr>
              <a:t>no machine has a UTC receiver</a:t>
            </a:r>
            <a:r>
              <a:rPr lang="en-US" dirty="0">
                <a:solidFill>
                  <a:schemeClr val="bg1"/>
                </a:solidFill>
                <a:latin typeface="Times New Roman" panose="02020603050405020304" pitchFamily="18" charset="0"/>
                <a:cs typeface="Times New Roman" panose="02020603050405020304" pitchFamily="18" charset="0"/>
              </a:rPr>
              <a:t>. The time </a:t>
            </a:r>
            <a:r>
              <a:rPr lang="en-US" dirty="0">
                <a:solidFill>
                  <a:srgbClr val="FFFF00"/>
                </a:solidFill>
                <a:latin typeface="Times New Roman" panose="02020603050405020304" pitchFamily="18" charset="0"/>
                <a:cs typeface="Times New Roman" panose="02020603050405020304" pitchFamily="18" charset="0"/>
              </a:rPr>
              <a:t>daemon’s time must be set manually </a:t>
            </a:r>
            <a:r>
              <a:rPr lang="en-US" dirty="0">
                <a:solidFill>
                  <a:schemeClr val="bg1"/>
                </a:solidFill>
                <a:latin typeface="Times New Roman" panose="02020603050405020304" pitchFamily="18" charset="0"/>
                <a:cs typeface="Times New Roman" panose="02020603050405020304" pitchFamily="18" charset="0"/>
              </a:rPr>
              <a:t>by the operator periodically. </a:t>
            </a:r>
          </a:p>
          <a:p>
            <a:pPr>
              <a:lnSpc>
                <a:spcPct val="11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10000"/>
              </a:lnSpc>
            </a:pPr>
            <a:r>
              <a:rPr lang="en-US" dirty="0">
                <a:solidFill>
                  <a:schemeClr val="bg1"/>
                </a:solidFill>
                <a:latin typeface="Times New Roman" panose="02020603050405020304" pitchFamily="18" charset="0"/>
                <a:cs typeface="Times New Roman" panose="02020603050405020304" pitchFamily="18" charset="0"/>
              </a:rPr>
              <a:t>In </a:t>
            </a:r>
            <a:r>
              <a:rPr lang="en-US" dirty="0">
                <a:solidFill>
                  <a:srgbClr val="FFFF00"/>
                </a:solidFill>
                <a:latin typeface="Times New Roman" panose="02020603050405020304" pitchFamily="18" charset="0"/>
                <a:cs typeface="Times New Roman" panose="02020603050405020304" pitchFamily="18" charset="0"/>
              </a:rPr>
              <a:t>Figure 6.6(a) at 3:00</a:t>
            </a:r>
            <a:r>
              <a:rPr lang="en-US" dirty="0">
                <a:solidFill>
                  <a:schemeClr val="bg1"/>
                </a:solidFill>
                <a:latin typeface="Times New Roman" panose="02020603050405020304" pitchFamily="18" charset="0"/>
                <a:cs typeface="Times New Roman" panose="02020603050405020304" pitchFamily="18" charset="0"/>
              </a:rPr>
              <a:t>, the time daemon tells the other machines its time and asks for theirs. In </a:t>
            </a:r>
            <a:r>
              <a:rPr lang="en-US" dirty="0">
                <a:solidFill>
                  <a:srgbClr val="FFFF00"/>
                </a:solidFill>
                <a:latin typeface="Times New Roman" panose="02020603050405020304" pitchFamily="18" charset="0"/>
                <a:cs typeface="Times New Roman" panose="02020603050405020304" pitchFamily="18" charset="0"/>
              </a:rPr>
              <a:t>Figure 6.6(b) they respond </a:t>
            </a:r>
            <a:r>
              <a:rPr lang="en-US" dirty="0">
                <a:solidFill>
                  <a:schemeClr val="bg1"/>
                </a:solidFill>
                <a:latin typeface="Times New Roman" panose="02020603050405020304" pitchFamily="18" charset="0"/>
                <a:cs typeface="Times New Roman" panose="02020603050405020304" pitchFamily="18" charset="0"/>
              </a:rPr>
              <a:t>with how far ahead or behind the time daemon they are. Armed with these numbers, the time daemon computes the average and tells each machine how to </a:t>
            </a:r>
            <a:r>
              <a:rPr lang="en-US" dirty="0">
                <a:solidFill>
                  <a:srgbClr val="FFFF00"/>
                </a:solidFill>
                <a:latin typeface="Times New Roman" panose="02020603050405020304" pitchFamily="18" charset="0"/>
                <a:cs typeface="Times New Roman" panose="02020603050405020304" pitchFamily="18" charset="0"/>
              </a:rPr>
              <a:t>adjust its clock [see Figure 6.6(c)].</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17</a:t>
            </a:fld>
            <a:endParaRPr lang="en-IN"/>
          </a:p>
        </p:txBody>
      </p:sp>
    </p:spTree>
    <p:extLst>
      <p:ext uri="{BB962C8B-B14F-4D97-AF65-F5344CB8AC3E}">
        <p14:creationId xmlns:p14="http://schemas.microsoft.com/office/powerpoint/2010/main" val="13587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1B2DED51-6271-40F9-BF69-38E493263E81}"/>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603066" y="664845"/>
            <a:ext cx="3069022" cy="3600000"/>
          </a:xfrm>
          <a:effectLst>
            <a:glow>
              <a:schemeClr val="bg1"/>
            </a:glow>
          </a:effectLst>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18</a:t>
            </a:fld>
            <a:endParaRPr lang="en-IN"/>
          </a:p>
        </p:txBody>
      </p:sp>
      <p:pic>
        <p:nvPicPr>
          <p:cNvPr id="13" name="Picture 12">
            <a:extLst>
              <a:ext uri="{FF2B5EF4-FFF2-40B4-BE49-F238E27FC236}">
                <a16:creationId xmlns:a16="http://schemas.microsoft.com/office/drawing/2014/main" id="{7AFDFB2C-0EB8-4CE1-85BF-889ABD4A40AA}"/>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4291255" y="664845"/>
            <a:ext cx="3203524" cy="3600000"/>
          </a:xfrm>
          <a:prstGeom prst="rect">
            <a:avLst/>
          </a:prstGeom>
          <a:effectLst>
            <a:glow>
              <a:schemeClr val="bg1"/>
            </a:glow>
          </a:effectLst>
        </p:spPr>
      </p:pic>
      <p:pic>
        <p:nvPicPr>
          <p:cNvPr id="15" name="Picture 14">
            <a:extLst>
              <a:ext uri="{FF2B5EF4-FFF2-40B4-BE49-F238E27FC236}">
                <a16:creationId xmlns:a16="http://schemas.microsoft.com/office/drawing/2014/main" id="{1AC578E0-805F-45A4-BFD7-AE250729CBC4}"/>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8113946" y="664845"/>
            <a:ext cx="3140088" cy="3600000"/>
          </a:xfrm>
          <a:prstGeom prst="rect">
            <a:avLst/>
          </a:prstGeom>
          <a:effectLst>
            <a:glow>
              <a:schemeClr val="bg1"/>
            </a:glow>
          </a:effectLst>
        </p:spPr>
      </p:pic>
      <p:sp>
        <p:nvSpPr>
          <p:cNvPr id="16" name="Rectangle 15">
            <a:extLst>
              <a:ext uri="{FF2B5EF4-FFF2-40B4-BE49-F238E27FC236}">
                <a16:creationId xmlns:a16="http://schemas.microsoft.com/office/drawing/2014/main" id="{91EA79C1-DC5B-4308-BCA5-E30EC857E053}"/>
              </a:ext>
            </a:extLst>
          </p:cNvPr>
          <p:cNvSpPr/>
          <p:nvPr/>
        </p:nvSpPr>
        <p:spPr>
          <a:xfrm>
            <a:off x="416560" y="5564296"/>
            <a:ext cx="11623040" cy="830997"/>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6.6: </a:t>
            </a:r>
            <a:r>
              <a:rPr lang="en-US" sz="2400" dirty="0">
                <a:solidFill>
                  <a:schemeClr val="bg1"/>
                </a:solidFill>
                <a:latin typeface="Times New Roman" panose="02020603050405020304" pitchFamily="18" charset="0"/>
                <a:cs typeface="Times New Roman" panose="02020603050405020304" pitchFamily="18" charset="0"/>
              </a:rPr>
              <a:t>(a) The time daemon asks all the other machines for their clock values. </a:t>
            </a:r>
          </a:p>
          <a:p>
            <a:r>
              <a:rPr lang="en-US" sz="2400" dirty="0">
                <a:solidFill>
                  <a:schemeClr val="bg1"/>
                </a:solidFill>
                <a:latin typeface="Times New Roman" panose="02020603050405020304" pitchFamily="18" charset="0"/>
                <a:cs typeface="Times New Roman" panose="02020603050405020304" pitchFamily="18" charset="0"/>
              </a:rPr>
              <a:t>    (b) The machines answer. (c) The time daemon tells everyone how to </a:t>
            </a:r>
            <a:r>
              <a:rPr lang="en-IN" sz="2400" dirty="0">
                <a:solidFill>
                  <a:schemeClr val="bg1"/>
                </a:solidFill>
                <a:latin typeface="Times New Roman" panose="02020603050405020304" pitchFamily="18" charset="0"/>
                <a:cs typeface="Times New Roman" panose="02020603050405020304" pitchFamily="18" charset="0"/>
              </a:rPr>
              <a:t>adjust their clock.</a:t>
            </a:r>
          </a:p>
        </p:txBody>
      </p:sp>
      <p:sp>
        <p:nvSpPr>
          <p:cNvPr id="7" name="TextBox 6">
            <a:extLst>
              <a:ext uri="{FF2B5EF4-FFF2-40B4-BE49-F238E27FC236}">
                <a16:creationId xmlns:a16="http://schemas.microsoft.com/office/drawing/2014/main" id="{5ABBA942-F0B3-42C8-8F2E-6B7A1F30BC83}"/>
              </a:ext>
            </a:extLst>
          </p:cNvPr>
          <p:cNvSpPr txBox="1"/>
          <p:nvPr/>
        </p:nvSpPr>
        <p:spPr>
          <a:xfrm>
            <a:off x="1488440" y="4607851"/>
            <a:ext cx="9215120"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(a)                                                (b)                                               (c)</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481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b="1" dirty="0">
                <a:solidFill>
                  <a:srgbClr val="FFFF00"/>
                </a:solidFill>
                <a:latin typeface="Times New Roman" panose="02020603050405020304" pitchFamily="18" charset="0"/>
                <a:cs typeface="Times New Roman" panose="02020603050405020304" pitchFamily="18" charset="0"/>
              </a:rPr>
              <a:t>Clock synchronization in wireless networks</a:t>
            </a:r>
          </a:p>
          <a:p>
            <a:pPr marL="0" indent="0">
              <a:buNone/>
            </a:pPr>
            <a:endParaRPr lang="en-US" b="1" dirty="0">
              <a:solidFill>
                <a:srgbClr val="FFFF0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wireless networks, notably sensor networks, </a:t>
            </a:r>
            <a:r>
              <a:rPr lang="en-US" sz="2600" dirty="0">
                <a:solidFill>
                  <a:srgbClr val="FFFF00"/>
                </a:solidFill>
                <a:latin typeface="Times New Roman" panose="02020603050405020304" pitchFamily="18" charset="0"/>
                <a:cs typeface="Times New Roman" panose="02020603050405020304" pitchFamily="18" charset="0"/>
              </a:rPr>
              <a:t>nodes are resource constrained </a:t>
            </a:r>
            <a:r>
              <a:rPr lang="en-US" sz="2600" dirty="0">
                <a:solidFill>
                  <a:schemeClr val="bg1"/>
                </a:solidFill>
                <a:latin typeface="Times New Roman" panose="02020603050405020304" pitchFamily="18" charset="0"/>
                <a:cs typeface="Times New Roman" panose="02020603050405020304" pitchFamily="18" charset="0"/>
              </a:rPr>
              <a:t>and </a:t>
            </a:r>
            <a:r>
              <a:rPr lang="en-US" sz="2600" dirty="0" err="1">
                <a:solidFill>
                  <a:schemeClr val="bg1"/>
                </a:solidFill>
                <a:latin typeface="Times New Roman" panose="02020603050405020304" pitchFamily="18" charset="0"/>
                <a:cs typeface="Times New Roman" panose="02020603050405020304" pitchFamily="18" charset="0"/>
              </a:rPr>
              <a:t>multihop</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routing is expensive</a:t>
            </a:r>
            <a:r>
              <a:rPr lang="en-US" sz="2600" dirty="0">
                <a:solidFill>
                  <a:schemeClr val="bg1"/>
                </a:solidFill>
                <a:latin typeface="Times New Roman" panose="02020603050405020304" pitchFamily="18" charset="0"/>
                <a:cs typeface="Times New Roman" panose="02020603050405020304" pitchFamily="18" charset="0"/>
              </a:rPr>
              <a:t>. Algorithms needs to be optimized for </a:t>
            </a:r>
            <a:r>
              <a:rPr lang="en-US" sz="2600" dirty="0">
                <a:solidFill>
                  <a:srgbClr val="FFFF00"/>
                </a:solidFill>
                <a:latin typeface="Times New Roman" panose="02020603050405020304" pitchFamily="18" charset="0"/>
                <a:cs typeface="Times New Roman" panose="02020603050405020304" pitchFamily="18" charset="0"/>
              </a:rPr>
              <a:t>energy consumption</a:t>
            </a:r>
            <a:r>
              <a:rPr lang="en-US" sz="2600" dirty="0">
                <a:solidFill>
                  <a:schemeClr val="bg1"/>
                </a:solidFill>
                <a:latin typeface="Times New Roman" panose="02020603050405020304" pitchFamily="18" charset="0"/>
                <a:cs typeface="Times New Roman" panose="02020603050405020304" pitchFamily="18" charset="0"/>
              </a:rPr>
              <a:t>. Hence there is need of different clock synchronization algorithms.</a:t>
            </a:r>
          </a:p>
          <a:p>
            <a:endParaRPr lang="en-US" dirty="0">
              <a:solidFill>
                <a:schemeClr val="bg1"/>
              </a:solidFill>
              <a:latin typeface="Times New Roman" panose="02020603050405020304" pitchFamily="18" charset="0"/>
              <a:cs typeface="Times New Roman" panose="02020603050405020304" pitchFamily="18" charset="0"/>
            </a:endParaRPr>
          </a:p>
          <a:p>
            <a:r>
              <a:rPr lang="en-US" sz="2600" b="1" dirty="0">
                <a:solidFill>
                  <a:srgbClr val="FFFF00"/>
                </a:solidFill>
                <a:latin typeface="Times New Roman" panose="02020603050405020304" pitchFamily="18" charset="0"/>
                <a:cs typeface="Times New Roman" panose="02020603050405020304" pitchFamily="18" charset="0"/>
              </a:rPr>
              <a:t>Reference Broadcast Synchronization (RBS) :</a:t>
            </a:r>
            <a:r>
              <a:rPr lang="en-US" sz="2600" dirty="0">
                <a:solidFill>
                  <a:schemeClr val="bg1"/>
                </a:solidFill>
                <a:latin typeface="Times New Roman" panose="02020603050405020304" pitchFamily="18" charset="0"/>
                <a:cs typeface="Times New Roman" panose="02020603050405020304" pitchFamily="18" charset="0"/>
              </a:rPr>
              <a:t> Clock synchronization protocol.</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First:</a:t>
            </a:r>
            <a:r>
              <a:rPr lang="en-US" sz="2600" b="1"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The protocol does not assume that there is a single node with an accurate account of the actual time available. Instead of aiming to provide all nodes UTC time, it aims at </a:t>
            </a:r>
            <a:r>
              <a:rPr lang="en-US" sz="2600" dirty="0">
                <a:solidFill>
                  <a:srgbClr val="00B0F0"/>
                </a:solidFill>
                <a:latin typeface="Times New Roman" panose="02020603050405020304" pitchFamily="18" charset="0"/>
                <a:cs typeface="Times New Roman" panose="02020603050405020304" pitchFamily="18" charset="0"/>
              </a:rPr>
              <a:t>internally synchronizing the clocks</a:t>
            </a:r>
            <a:r>
              <a:rPr lang="en-US" sz="2600" dirty="0">
                <a:solidFill>
                  <a:schemeClr val="bg1"/>
                </a:solidFill>
                <a:latin typeface="Times New Roman" panose="02020603050405020304" pitchFamily="18" charset="0"/>
                <a:cs typeface="Times New Roman" panose="02020603050405020304" pitchFamily="18" charset="0"/>
              </a:rPr>
              <a:t>, just as the Berkeley algorithm does.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Second:</a:t>
            </a:r>
            <a:r>
              <a:rPr lang="en-US" sz="2600" dirty="0">
                <a:solidFill>
                  <a:schemeClr val="bg1"/>
                </a:solidFill>
                <a:latin typeface="Times New Roman" panose="02020603050405020304" pitchFamily="18" charset="0"/>
                <a:cs typeface="Times New Roman" panose="02020603050405020304" pitchFamily="18" charset="0"/>
              </a:rPr>
              <a:t> Only the receivers synchronize, keeping the sender out of the loop.</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19</a:t>
            </a:fld>
            <a:endParaRPr lang="en-IN"/>
          </a:p>
        </p:txBody>
      </p:sp>
    </p:spTree>
    <p:extLst>
      <p:ext uri="{BB962C8B-B14F-4D97-AF65-F5344CB8AC3E}">
        <p14:creationId xmlns:p14="http://schemas.microsoft.com/office/powerpoint/2010/main" val="12181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25B12-8D64-4A72-B2A5-52BEB1A2C449}"/>
              </a:ext>
            </a:extLst>
          </p:cNvPr>
          <p:cNvSpPr>
            <a:spLocks noGrp="1"/>
          </p:cNvSpPr>
          <p:nvPr>
            <p:ph idx="1"/>
          </p:nvPr>
        </p:nvSpPr>
        <p:spPr>
          <a:xfrm>
            <a:off x="132080" y="223521"/>
            <a:ext cx="11938000" cy="6497955"/>
          </a:xfrm>
        </p:spPr>
        <p:txBody>
          <a:bodyPr>
            <a:normAutofit fontScale="92500"/>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The emphasis is on how processes can </a:t>
            </a:r>
            <a:r>
              <a:rPr lang="en-US" b="1" dirty="0">
                <a:solidFill>
                  <a:srgbClr val="FFFF00"/>
                </a:solidFill>
                <a:latin typeface="Times New Roman" panose="02020603050405020304" pitchFamily="18" charset="0"/>
                <a:cs typeface="Times New Roman" panose="02020603050405020304" pitchFamily="18" charset="0"/>
              </a:rPr>
              <a:t>synchronize</a:t>
            </a:r>
            <a:r>
              <a:rPr lang="en-US" dirty="0">
                <a:solidFill>
                  <a:schemeClr val="bg1"/>
                </a:solidFill>
                <a:latin typeface="Times New Roman" panose="02020603050405020304" pitchFamily="18" charset="0"/>
                <a:cs typeface="Times New Roman" panose="02020603050405020304" pitchFamily="18" charset="0"/>
              </a:rPr>
              <a:t> and </a:t>
            </a:r>
            <a:r>
              <a:rPr lang="en-US" b="1" dirty="0">
                <a:solidFill>
                  <a:srgbClr val="FFFF00"/>
                </a:solidFill>
                <a:latin typeface="Times New Roman" panose="02020603050405020304" pitchFamily="18" charset="0"/>
                <a:cs typeface="Times New Roman" panose="02020603050405020304" pitchFamily="18" charset="0"/>
              </a:rPr>
              <a:t>coordinate</a:t>
            </a:r>
            <a:r>
              <a:rPr lang="en-US" dirty="0">
                <a:solidFill>
                  <a:schemeClr val="bg1"/>
                </a:solidFill>
                <a:latin typeface="Times New Roman" panose="02020603050405020304" pitchFamily="18" charset="0"/>
                <a:cs typeface="Times New Roman" panose="02020603050405020304" pitchFamily="18" charset="0"/>
              </a:rPr>
              <a:t> their actions.</a:t>
            </a:r>
          </a:p>
          <a:p>
            <a:pPr marL="0" indent="0">
              <a:lnSpc>
                <a:spcPct val="150000"/>
              </a:lnSpc>
              <a:buNone/>
            </a:pP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Example</a:t>
            </a:r>
            <a:r>
              <a:rPr lang="en-US" dirty="0">
                <a:solidFill>
                  <a:schemeClr val="bg1"/>
                </a:solidFill>
                <a:latin typeface="Times New Roman" panose="02020603050405020304" pitchFamily="18" charset="0"/>
                <a:cs typeface="Times New Roman" panose="02020603050405020304" pitchFamily="18" charset="0"/>
              </a:rPr>
              <a:t>: Access to a shared resource by multiple processes</a:t>
            </a:r>
          </a:p>
          <a:p>
            <a:pPr>
              <a:lnSpc>
                <a:spcPct val="150000"/>
              </a:lnSpc>
            </a:pPr>
            <a:r>
              <a:rPr lang="en-US" b="1" dirty="0">
                <a:solidFill>
                  <a:srgbClr val="FFFF00"/>
                </a:solidFill>
                <a:latin typeface="Times New Roman" panose="02020603050405020304" pitchFamily="18" charset="0"/>
                <a:cs typeface="Times New Roman" panose="02020603050405020304" pitchFamily="18" charset="0"/>
              </a:rPr>
              <a:t>Process synchronization:</a:t>
            </a:r>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One process waits for another to complete its operation.</a:t>
            </a:r>
          </a:p>
          <a:p>
            <a:pPr>
              <a:lnSpc>
                <a:spcPct val="150000"/>
              </a:lnSpc>
            </a:pPr>
            <a:r>
              <a:rPr lang="en-IN" b="1" dirty="0">
                <a:solidFill>
                  <a:srgbClr val="FFFF00"/>
                </a:solidFill>
                <a:latin typeface="Times New Roman" panose="02020603050405020304" pitchFamily="18" charset="0"/>
                <a:cs typeface="Times New Roman" panose="02020603050405020304" pitchFamily="18" charset="0"/>
              </a:rPr>
              <a:t>Coordination:</a:t>
            </a:r>
            <a:r>
              <a:rPr lang="en-IN"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The goal is to manage the interactions and dependencies between activities in a distributed system. </a:t>
            </a:r>
            <a:r>
              <a:rPr lang="en-US" b="1" dirty="0">
                <a:solidFill>
                  <a:srgbClr val="FFFF00"/>
                </a:solidFill>
                <a:latin typeface="Times New Roman" panose="02020603050405020304" pitchFamily="18" charset="0"/>
                <a:cs typeface="Times New Roman" panose="02020603050405020304" pitchFamily="18" charset="0"/>
              </a:rPr>
              <a:t>Coordination encapsulates synchronization.</a:t>
            </a:r>
          </a:p>
          <a:p>
            <a:pPr>
              <a:lnSpc>
                <a:spcPct val="150000"/>
              </a:lnSpc>
            </a:pPr>
            <a:r>
              <a:rPr lang="en-US" dirty="0">
                <a:solidFill>
                  <a:srgbClr val="FFFF00"/>
                </a:solidFill>
                <a:latin typeface="Times New Roman" panose="02020603050405020304" pitchFamily="18" charset="0"/>
                <a:cs typeface="Times New Roman" panose="02020603050405020304" pitchFamily="18" charset="0"/>
              </a:rPr>
              <a:t>Coordination</a:t>
            </a:r>
            <a:r>
              <a:rPr lang="en-US" dirty="0">
                <a:solidFill>
                  <a:schemeClr val="bg1"/>
                </a:solidFill>
                <a:latin typeface="Times New Roman" panose="02020603050405020304" pitchFamily="18" charset="0"/>
                <a:cs typeface="Times New Roman" panose="02020603050405020304" pitchFamily="18" charset="0"/>
              </a:rPr>
              <a:t> in distributed systems is often much more </a:t>
            </a:r>
            <a:r>
              <a:rPr lang="en-US" dirty="0">
                <a:solidFill>
                  <a:srgbClr val="FFFF00"/>
                </a:solidFill>
                <a:latin typeface="Times New Roman" panose="02020603050405020304" pitchFamily="18" charset="0"/>
                <a:cs typeface="Times New Roman" panose="02020603050405020304" pitchFamily="18" charset="0"/>
              </a:rPr>
              <a:t>difficult</a:t>
            </a:r>
            <a:r>
              <a:rPr lang="en-US" dirty="0">
                <a:solidFill>
                  <a:schemeClr val="bg1"/>
                </a:solidFill>
                <a:latin typeface="Times New Roman" panose="02020603050405020304" pitchFamily="18" charset="0"/>
                <a:cs typeface="Times New Roman" panose="02020603050405020304" pitchFamily="18" charset="0"/>
              </a:rPr>
              <a:t> compared to that in uniprocessor or multiprocessor systems.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The coordination </a:t>
            </a:r>
            <a:r>
              <a:rPr lang="en-US" dirty="0">
                <a:solidFill>
                  <a:schemeClr val="bg1"/>
                </a:solidFill>
                <a:latin typeface="Times New Roman" panose="02020603050405020304" pitchFamily="18" charset="0"/>
                <a:cs typeface="Times New Roman" panose="02020603050405020304" pitchFamily="18" charset="0"/>
              </a:rPr>
              <a:t>problems and solutions are discussed.</a:t>
            </a:r>
            <a:br>
              <a:rPr lang="en-US"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CFA9A64-B395-447D-AE38-F81F1A23F21F}"/>
              </a:ext>
            </a:extLst>
          </p:cNvPr>
          <p:cNvSpPr>
            <a:spLocks noGrp="1"/>
          </p:cNvSpPr>
          <p:nvPr>
            <p:ph type="sldNum" sz="quarter" idx="12"/>
          </p:nvPr>
        </p:nvSpPr>
        <p:spPr/>
        <p:txBody>
          <a:bodyPr/>
          <a:lstStyle/>
          <a:p>
            <a:fld id="{9780A1CE-6C3C-4CE8-9D96-B7A0620EDD62}" type="slidenum">
              <a:rPr lang="en-IN" smtClean="0"/>
              <a:t>2</a:t>
            </a:fld>
            <a:endParaRPr lang="en-IN"/>
          </a:p>
        </p:txBody>
      </p:sp>
    </p:spTree>
    <p:extLst>
      <p:ext uri="{BB962C8B-B14F-4D97-AF65-F5344CB8AC3E}">
        <p14:creationId xmlns:p14="http://schemas.microsoft.com/office/powerpoint/2010/main" val="3325950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r>
              <a:rPr lang="en-US" sz="2600" dirty="0">
                <a:solidFill>
                  <a:schemeClr val="bg1"/>
                </a:solidFill>
                <a:latin typeface="Times New Roman" panose="02020603050405020304" pitchFamily="18" charset="0"/>
                <a:cs typeface="Times New Roman" panose="02020603050405020304" pitchFamily="18" charset="0"/>
              </a:rPr>
              <a:t>In RBS, a sender broadcasts a reference message that will allow its receivers to adjust their clocks.</a:t>
            </a:r>
            <a:endParaRPr lang="en-IN" sz="2600" dirty="0">
              <a:solidFill>
                <a:schemeClr val="bg1"/>
              </a:solidFill>
              <a:latin typeface="Times New Roman" panose="02020603050405020304" pitchFamily="18" charset="0"/>
              <a:cs typeface="Times New Roman" panose="02020603050405020304" pitchFamily="18" charset="0"/>
            </a:endParaRPr>
          </a:p>
          <a:p>
            <a:endParaRPr lang="en-US" sz="2600" dirty="0"/>
          </a:p>
          <a:p>
            <a:pPr algn="just"/>
            <a:r>
              <a:rPr lang="en-US" sz="2600" dirty="0">
                <a:solidFill>
                  <a:schemeClr val="bg1"/>
                </a:solidFill>
                <a:latin typeface="Times New Roman" panose="02020603050405020304" pitchFamily="18" charset="0"/>
                <a:cs typeface="Times New Roman" panose="02020603050405020304" pitchFamily="18" charset="0"/>
              </a:rPr>
              <a:t>In a sensor network the </a:t>
            </a:r>
            <a:r>
              <a:rPr lang="en-US" sz="2600" dirty="0">
                <a:solidFill>
                  <a:srgbClr val="FFFF00"/>
                </a:solidFill>
                <a:latin typeface="Times New Roman" panose="02020603050405020304" pitchFamily="18" charset="0"/>
                <a:cs typeface="Times New Roman" panose="02020603050405020304" pitchFamily="18" charset="0"/>
              </a:rPr>
              <a:t>time to propagate</a:t>
            </a:r>
            <a:r>
              <a:rPr lang="en-US" sz="2600" dirty="0">
                <a:solidFill>
                  <a:schemeClr val="bg1"/>
                </a:solidFill>
                <a:latin typeface="Times New Roman" panose="02020603050405020304" pitchFamily="18" charset="0"/>
                <a:cs typeface="Times New Roman" panose="02020603050405020304" pitchFamily="18" charset="0"/>
              </a:rPr>
              <a:t> a signal to other nodes is roughly </a:t>
            </a:r>
            <a:r>
              <a:rPr lang="en-US" sz="2600" dirty="0">
                <a:solidFill>
                  <a:srgbClr val="FFFF00"/>
                </a:solidFill>
                <a:latin typeface="Times New Roman" panose="02020603050405020304" pitchFamily="18" charset="0"/>
                <a:cs typeface="Times New Roman" panose="02020603050405020304" pitchFamily="18" charset="0"/>
              </a:rPr>
              <a:t>constant</a:t>
            </a:r>
            <a:r>
              <a:rPr lang="en-US" sz="2600" dirty="0">
                <a:solidFill>
                  <a:schemeClr val="bg1"/>
                </a:solidFill>
                <a:latin typeface="Times New Roman" panose="02020603050405020304" pitchFamily="18" charset="0"/>
                <a:cs typeface="Times New Roman" panose="02020603050405020304" pitchFamily="18" charset="0"/>
              </a:rPr>
              <a:t>, provided no </a:t>
            </a:r>
            <a:r>
              <a:rPr lang="en-US" sz="2600" dirty="0" err="1">
                <a:solidFill>
                  <a:schemeClr val="bg1"/>
                </a:solidFill>
                <a:latin typeface="Times New Roman" panose="02020603050405020304" pitchFamily="18" charset="0"/>
                <a:cs typeface="Times New Roman" panose="02020603050405020304" pitchFamily="18" charset="0"/>
              </a:rPr>
              <a:t>multihop</a:t>
            </a:r>
            <a:r>
              <a:rPr lang="en-US" sz="2600" dirty="0">
                <a:solidFill>
                  <a:schemeClr val="bg1"/>
                </a:solidFill>
                <a:latin typeface="Times New Roman" panose="02020603050405020304" pitchFamily="18" charset="0"/>
                <a:cs typeface="Times New Roman" panose="02020603050405020304" pitchFamily="18" charset="0"/>
              </a:rPr>
              <a:t> routing is assumed.</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rgbClr val="FFFF00"/>
                </a:solidFill>
                <a:latin typeface="Times New Roman" panose="02020603050405020304" pitchFamily="18" charset="0"/>
                <a:cs typeface="Times New Roman" panose="02020603050405020304" pitchFamily="18" charset="0"/>
              </a:rPr>
              <a:t>Propagation time</a:t>
            </a:r>
            <a:r>
              <a:rPr lang="en-US" sz="2600" dirty="0">
                <a:solidFill>
                  <a:schemeClr val="bg1"/>
                </a:solidFill>
                <a:latin typeface="Times New Roman" panose="02020603050405020304" pitchFamily="18" charset="0"/>
                <a:cs typeface="Times New Roman" panose="02020603050405020304" pitchFamily="18" charset="0"/>
              </a:rPr>
              <a:t> in this case is measured from the moment that a message leaves the network interface of the sender.</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As a consequence, </a:t>
            </a:r>
            <a:r>
              <a:rPr lang="en-US" sz="2600" dirty="0">
                <a:solidFill>
                  <a:srgbClr val="FFFF00"/>
                </a:solidFill>
                <a:latin typeface="Times New Roman" panose="02020603050405020304" pitchFamily="18" charset="0"/>
                <a:cs typeface="Times New Roman" panose="02020603050405020304" pitchFamily="18" charset="0"/>
              </a:rPr>
              <a:t>two important sources </a:t>
            </a:r>
            <a:r>
              <a:rPr lang="en-US" sz="2600" dirty="0">
                <a:solidFill>
                  <a:schemeClr val="bg1"/>
                </a:solidFill>
                <a:latin typeface="Times New Roman" panose="02020603050405020304" pitchFamily="18" charset="0"/>
                <a:cs typeface="Times New Roman" panose="02020603050405020304" pitchFamily="18" charset="0"/>
              </a:rPr>
              <a:t>for variation in message transfer no longer play a role in estimating delays: </a:t>
            </a:r>
            <a:r>
              <a:rPr lang="en-US" sz="2600" dirty="0">
                <a:solidFill>
                  <a:srgbClr val="FFFF00"/>
                </a:solidFill>
                <a:latin typeface="Times New Roman" panose="02020603050405020304" pitchFamily="18" charset="0"/>
                <a:cs typeface="Times New Roman" panose="02020603050405020304" pitchFamily="18" charset="0"/>
              </a:rPr>
              <a:t>the time spent to construct a message</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the time spent to access the network.</a:t>
            </a:r>
          </a:p>
          <a:p>
            <a:pPr algn="just"/>
            <a:endParaRPr lang="en-US" sz="2600" dirty="0">
              <a:solidFill>
                <a:srgbClr val="FFFF0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This principle is shown in Figure 6.7.</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20</a:t>
            </a:fld>
            <a:endParaRPr lang="en-IN"/>
          </a:p>
        </p:txBody>
      </p:sp>
    </p:spTree>
    <p:extLst>
      <p:ext uri="{BB962C8B-B14F-4D97-AF65-F5344CB8AC3E}">
        <p14:creationId xmlns:p14="http://schemas.microsoft.com/office/powerpoint/2010/main" val="2965657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8F6F37-E318-42B7-9039-EC8F4893E398}"/>
              </a:ext>
            </a:extLst>
          </p:cNvPr>
          <p:cNvPicPr>
            <a:picLocks noGrp="1" noChangeAspect="1"/>
          </p:cNvPicPr>
          <p:nvPr>
            <p:ph idx="1"/>
          </p:nvPr>
        </p:nvPicPr>
        <p:blipFill>
          <a:blip r:embed="rId2">
            <a:lum bright="70000" contrast="-70000"/>
            <a:extLst>
              <a:ext uri="{BEBA8EAE-BF5A-486C-A8C5-ECC9F3942E4B}">
                <a14:imgProps xmlns:a14="http://schemas.microsoft.com/office/drawing/2010/main">
                  <a14:imgLayer r:embed="rId3">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400273" y="1672163"/>
            <a:ext cx="5729433" cy="3960000"/>
          </a:xfrm>
          <a:noFill/>
          <a:effectLst/>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21</a:t>
            </a:fld>
            <a:endParaRPr lang="en-IN" dirty="0"/>
          </a:p>
        </p:txBody>
      </p:sp>
      <p:sp>
        <p:nvSpPr>
          <p:cNvPr id="6" name="Rectangle 5">
            <a:extLst>
              <a:ext uri="{FF2B5EF4-FFF2-40B4-BE49-F238E27FC236}">
                <a16:creationId xmlns:a16="http://schemas.microsoft.com/office/drawing/2014/main" id="{530E16EC-9A9A-4711-B0A5-BEF96542C735}"/>
              </a:ext>
            </a:extLst>
          </p:cNvPr>
          <p:cNvSpPr/>
          <p:nvPr/>
        </p:nvSpPr>
        <p:spPr>
          <a:xfrm>
            <a:off x="406400" y="5994878"/>
            <a:ext cx="11379200"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6.7: </a:t>
            </a:r>
            <a:r>
              <a:rPr lang="en-US" sz="2400" dirty="0">
                <a:solidFill>
                  <a:schemeClr val="bg1"/>
                </a:solidFill>
                <a:latin typeface="Times New Roman" panose="02020603050405020304" pitchFamily="18" charset="0"/>
                <a:cs typeface="Times New Roman" panose="02020603050405020304" pitchFamily="18" charset="0"/>
              </a:rPr>
              <a:t>The usual critical path and the one used in RBS in determining </a:t>
            </a:r>
            <a:r>
              <a:rPr lang="en-IN" sz="2400" dirty="0">
                <a:solidFill>
                  <a:schemeClr val="bg1"/>
                </a:solidFill>
                <a:latin typeface="Times New Roman" panose="02020603050405020304" pitchFamily="18" charset="0"/>
                <a:cs typeface="Times New Roman" panose="02020603050405020304" pitchFamily="18" charset="0"/>
              </a:rPr>
              <a:t>network delays.</a:t>
            </a:r>
          </a:p>
        </p:txBody>
      </p:sp>
      <p:sp>
        <p:nvSpPr>
          <p:cNvPr id="7" name="Rectangle 6">
            <a:extLst>
              <a:ext uri="{FF2B5EF4-FFF2-40B4-BE49-F238E27FC236}">
                <a16:creationId xmlns:a16="http://schemas.microsoft.com/office/drawing/2014/main" id="{2FAECF1F-2CA4-409D-931F-041EBB8E0BF1}"/>
              </a:ext>
            </a:extLst>
          </p:cNvPr>
          <p:cNvSpPr/>
          <p:nvPr/>
        </p:nvSpPr>
        <p:spPr>
          <a:xfrm>
            <a:off x="0" y="360817"/>
            <a:ext cx="12192000" cy="892552"/>
          </a:xfrm>
          <a:prstGeom prst="rect">
            <a:avLst/>
          </a:prstGeom>
        </p:spPr>
        <p:txBody>
          <a:bodyPr wrap="square">
            <a:spAutoFit/>
          </a:bodyPr>
          <a:lstStyle/>
          <a:p>
            <a:pPr marL="457200" indent="-457200" algn="just">
              <a:buFont typeface="Arial" panose="020B0604020202020204" pitchFamily="34" charset="0"/>
              <a:buChar char="•"/>
            </a:pPr>
            <a:r>
              <a:rPr lang="en-IN" sz="2600" dirty="0">
                <a:solidFill>
                  <a:schemeClr val="bg1"/>
                </a:solidFill>
                <a:latin typeface="Times New Roman" panose="02020603050405020304" pitchFamily="18" charset="0"/>
                <a:cs typeface="Times New Roman" panose="02020603050405020304" pitchFamily="18" charset="0"/>
              </a:rPr>
              <a:t>Furthermore, as wireless </a:t>
            </a:r>
            <a:r>
              <a:rPr lang="en-US" sz="2600" dirty="0">
                <a:solidFill>
                  <a:schemeClr val="bg1"/>
                </a:solidFill>
                <a:latin typeface="Times New Roman" panose="02020603050405020304" pitchFamily="18" charset="0"/>
                <a:cs typeface="Times New Roman" panose="02020603050405020304" pitchFamily="18" charset="0"/>
              </a:rPr>
              <a:t>networks are based on a </a:t>
            </a:r>
            <a:r>
              <a:rPr lang="en-US" sz="2600" b="1" dirty="0">
                <a:solidFill>
                  <a:srgbClr val="00FF00"/>
                </a:solidFill>
                <a:latin typeface="Times New Roman" panose="02020603050405020304" pitchFamily="18" charset="0"/>
                <a:cs typeface="Times New Roman" panose="02020603050405020304" pitchFamily="18" charset="0"/>
              </a:rPr>
              <a:t>contention protocol</a:t>
            </a:r>
            <a:r>
              <a:rPr lang="en-US" sz="2600" dirty="0">
                <a:solidFill>
                  <a:schemeClr val="bg1"/>
                </a:solidFill>
                <a:latin typeface="Times New Roman" panose="02020603050405020304" pitchFamily="18" charset="0"/>
                <a:cs typeface="Times New Roman" panose="02020603050405020304" pitchFamily="18" charset="0"/>
              </a:rPr>
              <a:t>, there is generally no saying how long it will take before a message can actually be transmitted.</a:t>
            </a:r>
            <a:endParaRPr lang="en-IN" sz="2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480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r>
              <a:rPr lang="en-US" sz="2600" dirty="0">
                <a:solidFill>
                  <a:srgbClr val="FFFF00"/>
                </a:solidFill>
                <a:latin typeface="Times New Roman" panose="02020603050405020304" pitchFamily="18" charset="0"/>
                <a:cs typeface="Times New Roman" panose="02020603050405020304" pitchFamily="18" charset="0"/>
              </a:rPr>
              <a:t>The idea underlying RBS is simple:</a:t>
            </a:r>
            <a:r>
              <a:rPr lang="en-US" sz="2600" dirty="0">
                <a:solidFill>
                  <a:schemeClr val="bg1"/>
                </a:solidFill>
                <a:latin typeface="Times New Roman" panose="02020603050405020304" pitchFamily="18" charset="0"/>
                <a:cs typeface="Times New Roman" panose="02020603050405020304" pitchFamily="18" charset="0"/>
              </a:rPr>
              <a:t> When a node broadcasts a reference message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each node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simply records the time </a:t>
            </a:r>
            <a:r>
              <a:rPr lang="en-US" sz="2600" dirty="0" err="1">
                <a:solidFill>
                  <a:srgbClr val="FFFF00"/>
                </a:solidFill>
                <a:latin typeface="Times New Roman" panose="02020603050405020304" pitchFamily="18" charset="0"/>
                <a:cs typeface="Times New Roman" panose="02020603050405020304" pitchFamily="18" charset="0"/>
              </a:rPr>
              <a:t>T</a:t>
            </a:r>
            <a:r>
              <a:rPr lang="en-US" sz="2600" baseline="-25000" dirty="0" err="1">
                <a:solidFill>
                  <a:srgbClr val="FFFF00"/>
                </a:solidFill>
                <a:latin typeface="Times New Roman" panose="02020603050405020304" pitchFamily="18" charset="0"/>
                <a:cs typeface="Times New Roman" panose="02020603050405020304" pitchFamily="18" charset="0"/>
              </a:rPr>
              <a:t>p,m</a:t>
            </a:r>
            <a:r>
              <a:rPr lang="en-US" sz="2600" dirty="0">
                <a:solidFill>
                  <a:schemeClr val="bg1"/>
                </a:solidFill>
                <a:latin typeface="Times New Roman" panose="02020603050405020304" pitchFamily="18" charset="0"/>
                <a:cs typeface="Times New Roman" panose="02020603050405020304" pitchFamily="18" charset="0"/>
              </a:rPr>
              <a:t> that it received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Note that </a:t>
            </a:r>
            <a:r>
              <a:rPr lang="en-US" sz="2600" dirty="0" err="1">
                <a:solidFill>
                  <a:srgbClr val="FFFF00"/>
                </a:solidFill>
                <a:latin typeface="Times New Roman" panose="02020603050405020304" pitchFamily="18" charset="0"/>
                <a:cs typeface="Times New Roman" panose="02020603050405020304" pitchFamily="18" charset="0"/>
              </a:rPr>
              <a:t>T</a:t>
            </a:r>
            <a:r>
              <a:rPr lang="en-US" sz="2600" baseline="-25000" dirty="0" err="1">
                <a:solidFill>
                  <a:srgbClr val="FFFF00"/>
                </a:solidFill>
                <a:latin typeface="Times New Roman" panose="02020603050405020304" pitchFamily="18" charset="0"/>
                <a:cs typeface="Times New Roman" panose="02020603050405020304" pitchFamily="18" charset="0"/>
              </a:rPr>
              <a:t>p,m</a:t>
            </a:r>
            <a:r>
              <a:rPr lang="en-US" sz="2600" baseline="-25000"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is read from </a:t>
            </a:r>
            <a:r>
              <a:rPr lang="en-US" sz="2600" dirty="0">
                <a:solidFill>
                  <a:srgbClr val="FFFF00"/>
                </a:solidFill>
                <a:latin typeface="Times New Roman" panose="02020603050405020304" pitchFamily="18" charset="0"/>
                <a:cs typeface="Times New Roman" panose="02020603050405020304" pitchFamily="18" charset="0"/>
              </a:rPr>
              <a:t>p’s </a:t>
            </a:r>
            <a:r>
              <a:rPr lang="en-US" sz="2600" dirty="0">
                <a:solidFill>
                  <a:schemeClr val="bg1"/>
                </a:solidFill>
                <a:latin typeface="Times New Roman" panose="02020603050405020304" pitchFamily="18" charset="0"/>
                <a:cs typeface="Times New Roman" panose="02020603050405020304" pitchFamily="18" charset="0"/>
              </a:rPr>
              <a:t>local clock. </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Ignoring clock skew, two nodes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can exchange each other’s delivery times in order to estimate their mutual, relative offset:</a:t>
            </a: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pPr marL="0" indent="0">
              <a:buNone/>
            </a:pPr>
            <a:r>
              <a:rPr lang="en-US" sz="2600" dirty="0">
                <a:solidFill>
                  <a:schemeClr val="bg1"/>
                </a:solidFill>
                <a:latin typeface="Times New Roman" panose="02020603050405020304" pitchFamily="18" charset="0"/>
                <a:cs typeface="Times New Roman" panose="02020603050405020304" pitchFamily="18" charset="0"/>
              </a:rPr>
              <a:t>  where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is the total number of reference messages sent. </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This information is important: </a:t>
            </a:r>
            <a:r>
              <a:rPr lang="en-US" sz="2600" dirty="0">
                <a:solidFill>
                  <a:srgbClr val="FFFF00"/>
                </a:solidFill>
                <a:latin typeface="Times New Roman" panose="02020603050405020304" pitchFamily="18" charset="0"/>
                <a:cs typeface="Times New Roman" panose="02020603050405020304" pitchFamily="18" charset="0"/>
              </a:rPr>
              <a:t>node p</a:t>
            </a:r>
            <a:r>
              <a:rPr lang="en-US" sz="2600" dirty="0">
                <a:solidFill>
                  <a:schemeClr val="bg1"/>
                </a:solidFill>
                <a:latin typeface="Times New Roman" panose="02020603050405020304" pitchFamily="18" charset="0"/>
                <a:cs typeface="Times New Roman" panose="02020603050405020304" pitchFamily="18" charset="0"/>
              </a:rPr>
              <a:t> will know the value of </a:t>
            </a:r>
            <a:r>
              <a:rPr lang="en-US" sz="2600" dirty="0">
                <a:solidFill>
                  <a:srgbClr val="FFFF00"/>
                </a:solidFill>
                <a:latin typeface="Times New Roman" panose="02020603050405020304" pitchFamily="18" charset="0"/>
                <a:cs typeface="Times New Roman" panose="02020603050405020304" pitchFamily="18" charset="0"/>
              </a:rPr>
              <a:t>q’s clock </a:t>
            </a:r>
            <a:r>
              <a:rPr lang="en-US" sz="2600" dirty="0">
                <a:solidFill>
                  <a:schemeClr val="bg1"/>
                </a:solidFill>
                <a:latin typeface="Times New Roman" panose="02020603050405020304" pitchFamily="18" charset="0"/>
                <a:cs typeface="Times New Roman" panose="02020603050405020304" pitchFamily="18" charset="0"/>
              </a:rPr>
              <a:t>relative to its own value. Moreover, if it simply stores these offsets, there is no need to adjust its own clock, which saves energy.</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22</a:t>
            </a:fld>
            <a:endParaRPr lang="en-IN"/>
          </a:p>
        </p:txBody>
      </p:sp>
      <p:pic>
        <p:nvPicPr>
          <p:cNvPr id="2" name="Picture 1">
            <a:extLst>
              <a:ext uri="{FF2B5EF4-FFF2-40B4-BE49-F238E27FC236}">
                <a16:creationId xmlns:a16="http://schemas.microsoft.com/office/drawing/2014/main" id="{B3BD5F0B-FD70-4965-AB05-CABB187B5902}"/>
              </a:ext>
            </a:extLst>
          </p:cNvPr>
          <p:cNvPicPr>
            <a:picLocks noChangeAspect="1"/>
          </p:cNvPicPr>
          <p:nvPr/>
        </p:nvPicPr>
        <p:blipFill>
          <a:blip r:embed="rId2"/>
          <a:stretch>
            <a:fillRect/>
          </a:stretch>
        </p:blipFill>
        <p:spPr>
          <a:xfrm>
            <a:off x="3418260" y="2970280"/>
            <a:ext cx="4760818" cy="1080000"/>
          </a:xfrm>
          <a:prstGeom prst="rect">
            <a:avLst/>
          </a:prstGeom>
        </p:spPr>
      </p:pic>
    </p:spTree>
    <p:extLst>
      <p:ext uri="{BB962C8B-B14F-4D97-AF65-F5344CB8AC3E}">
        <p14:creationId xmlns:p14="http://schemas.microsoft.com/office/powerpoint/2010/main" val="1754006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217982"/>
            <a:ext cx="11834648" cy="612337"/>
          </a:xfrm>
        </p:spPr>
        <p:txBody>
          <a:bodyPr>
            <a:normAutofit fontScale="90000"/>
          </a:bodyPr>
          <a:lstStyle/>
          <a:p>
            <a:pPr algn="ctr"/>
            <a:r>
              <a:rPr lang="en-US" sz="4000" b="1" dirty="0">
                <a:solidFill>
                  <a:srgbClr val="FFFF00"/>
                </a:solidFill>
                <a:latin typeface="Times New Roman" panose="02020603050405020304" pitchFamily="18" charset="0"/>
                <a:cs typeface="Times New Roman" panose="02020603050405020304" pitchFamily="18" charset="0"/>
              </a:rPr>
              <a:t>6.2 LOGICAL CLOCKS</a:t>
            </a:r>
            <a:endParaRPr lang="en-IN" sz="4000" b="1" dirty="0">
              <a:solidFill>
                <a:srgbClr val="FFFF00"/>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945931"/>
            <a:ext cx="11834648" cy="5775544"/>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To achieve synchronization in a DS it may be sufficient that every node in a distributed system agrees on </a:t>
            </a:r>
            <a:r>
              <a:rPr lang="en-US" sz="2600" i="1" dirty="0">
                <a:solidFill>
                  <a:schemeClr val="bg1"/>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current time and they keep track of each other’s events. </a:t>
            </a:r>
            <a:r>
              <a:rPr lang="en-US" sz="2600" dirty="0">
                <a:solidFill>
                  <a:srgbClr val="FFFF00"/>
                </a:solidFill>
                <a:latin typeface="Times New Roman" panose="02020603050405020304" pitchFamily="18" charset="0"/>
                <a:cs typeface="Times New Roman" panose="02020603050405020304" pitchFamily="18" charset="0"/>
              </a:rPr>
              <a:t>This is achieved by using logical clocks.</a:t>
            </a:r>
          </a:p>
          <a:p>
            <a:pPr algn="just">
              <a:lnSpc>
                <a:spcPct val="100000"/>
              </a:lnSpc>
            </a:pPr>
            <a:endParaRPr lang="en-US" sz="2600" dirty="0">
              <a:solidFill>
                <a:srgbClr val="FFFF00"/>
              </a:solidFill>
              <a:latin typeface="Times New Roman" panose="02020603050405020304" pitchFamily="18" charset="0"/>
              <a:cs typeface="Times New Roman" panose="02020603050405020304" pitchFamily="18" charset="0"/>
            </a:endParaRPr>
          </a:p>
          <a:p>
            <a:pPr>
              <a:lnSpc>
                <a:spcPct val="150000"/>
              </a:lnSpc>
            </a:pPr>
            <a:r>
              <a:rPr lang="en-US" sz="3000" b="1" dirty="0">
                <a:solidFill>
                  <a:srgbClr val="FFFF00"/>
                </a:solidFill>
                <a:latin typeface="Times New Roman" panose="02020603050405020304" pitchFamily="18" charset="0"/>
                <a:cs typeface="Times New Roman" panose="02020603050405020304" pitchFamily="18" charset="0"/>
              </a:rPr>
              <a:t>Lamport’s logical clocks</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To synchronize logical clocks, </a:t>
            </a:r>
            <a:r>
              <a:rPr lang="en-US" sz="2600" dirty="0" err="1">
                <a:solidFill>
                  <a:srgbClr val="00B0F0"/>
                </a:solidFill>
                <a:latin typeface="Times New Roman" panose="02020603050405020304" pitchFamily="18" charset="0"/>
                <a:cs typeface="Times New Roman" panose="02020603050405020304" pitchFamily="18" charset="0"/>
              </a:rPr>
              <a:t>Lamport</a:t>
            </a:r>
            <a:r>
              <a:rPr lang="en-US" sz="2600" dirty="0">
                <a:solidFill>
                  <a:srgbClr val="00B0F0"/>
                </a:solidFill>
                <a:latin typeface="Times New Roman" panose="02020603050405020304" pitchFamily="18" charset="0"/>
                <a:cs typeface="Times New Roman" panose="02020603050405020304" pitchFamily="18" charset="0"/>
              </a:rPr>
              <a:t> defined a relation called happens before</a:t>
            </a:r>
            <a:r>
              <a:rPr lang="en-US" sz="2600" dirty="0">
                <a:solidFill>
                  <a:schemeClr val="bg1"/>
                </a:solidFill>
                <a:latin typeface="Times New Roman" panose="02020603050405020304" pitchFamily="18" charset="0"/>
                <a:cs typeface="Times New Roman" panose="02020603050405020304" pitchFamily="18" charset="0"/>
              </a:rPr>
              <a:t>. The expression </a:t>
            </a:r>
            <a:r>
              <a:rPr lang="en-US" sz="2600" i="1" dirty="0">
                <a:solidFill>
                  <a:srgbClr val="FFFF00"/>
                </a:solidFill>
                <a:latin typeface="Times New Roman" panose="02020603050405020304" pitchFamily="18" charset="0"/>
                <a:cs typeface="Times New Roman" panose="02020603050405020304" pitchFamily="18" charset="0"/>
              </a:rPr>
              <a:t>a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i="1"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is read “event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happens before event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and means that all processes agree that first event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occurs, then afterward, event </a:t>
            </a:r>
            <a:r>
              <a:rPr lang="en-US" sz="2600" i="1" dirty="0">
                <a:solidFill>
                  <a:srgbClr val="FFFF00"/>
                </a:solidFill>
                <a:latin typeface="Times New Roman" panose="02020603050405020304" pitchFamily="18" charset="0"/>
                <a:cs typeface="Times New Roman" panose="02020603050405020304" pitchFamily="18" charset="0"/>
              </a:rPr>
              <a:t>b </a:t>
            </a:r>
            <a:r>
              <a:rPr lang="en-US" sz="2600" dirty="0">
                <a:solidFill>
                  <a:schemeClr val="bg1"/>
                </a:solidFill>
                <a:latin typeface="Times New Roman" panose="02020603050405020304" pitchFamily="18" charset="0"/>
                <a:cs typeface="Times New Roman" panose="02020603050405020304" pitchFamily="18" charset="0"/>
              </a:rPr>
              <a:t>occurs.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23</a:t>
            </a:fld>
            <a:endParaRPr lang="en-IN" dirty="0"/>
          </a:p>
        </p:txBody>
      </p:sp>
    </p:spTree>
    <p:extLst>
      <p:ext uri="{BB962C8B-B14F-4D97-AF65-F5344CB8AC3E}">
        <p14:creationId xmlns:p14="http://schemas.microsoft.com/office/powerpoint/2010/main" val="2094157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r>
              <a:rPr lang="en-US" sz="2600" dirty="0">
                <a:solidFill>
                  <a:schemeClr val="bg1"/>
                </a:solidFill>
                <a:latin typeface="Times New Roman" panose="02020603050405020304" pitchFamily="18" charset="0"/>
                <a:cs typeface="Times New Roman" panose="02020603050405020304" pitchFamily="18" charset="0"/>
              </a:rPr>
              <a:t>The happens-before relation can be observed directly in two situations:</a:t>
            </a:r>
          </a:p>
          <a:p>
            <a:pPr marL="0" indent="0">
              <a:buNone/>
            </a:pPr>
            <a:r>
              <a:rPr lang="en-US" sz="2600" dirty="0">
                <a:solidFill>
                  <a:schemeClr val="bg1"/>
                </a:solidFill>
                <a:latin typeface="Times New Roman" panose="02020603050405020304" pitchFamily="18" charset="0"/>
                <a:cs typeface="Times New Roman" panose="02020603050405020304" pitchFamily="18" charset="0"/>
              </a:rPr>
              <a:t>   1. If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and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are events in the same process, and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occurs before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then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is true.</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2. If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is the event of a message being sent by one process, and </a:t>
            </a:r>
            <a:r>
              <a:rPr lang="en-US" sz="2600"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is the event of the              </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message being received by another process, then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is also true. A message </a:t>
            </a:r>
          </a:p>
          <a:p>
            <a:pPr marL="0" indent="0" algn="just">
              <a:lnSpc>
                <a:spcPct val="110000"/>
              </a:lnSpc>
              <a:buNone/>
            </a:pPr>
            <a:r>
              <a:rPr lang="en-US" sz="2600" dirty="0">
                <a:solidFill>
                  <a:schemeClr val="bg1"/>
                </a:solidFill>
                <a:latin typeface="Times New Roman" panose="02020603050405020304" pitchFamily="18" charset="0"/>
                <a:cs typeface="Times New Roman" panose="02020603050405020304" pitchFamily="18" charset="0"/>
              </a:rPr>
              <a:t>       cannot be received before it is sent, or even at the same time it is sent, since it takes </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a finite, nonzero amount of time to arrive.</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Happens-before is a </a:t>
            </a:r>
            <a:r>
              <a:rPr lang="en-US" sz="2600" dirty="0">
                <a:solidFill>
                  <a:srgbClr val="FFFF00"/>
                </a:solidFill>
                <a:latin typeface="Times New Roman" panose="02020603050405020304" pitchFamily="18" charset="0"/>
                <a:cs typeface="Times New Roman" panose="02020603050405020304" pitchFamily="18" charset="0"/>
              </a:rPr>
              <a:t>transitive</a:t>
            </a:r>
            <a:r>
              <a:rPr lang="en-US" sz="2600" dirty="0">
                <a:solidFill>
                  <a:schemeClr val="bg1"/>
                </a:solidFill>
                <a:latin typeface="Times New Roman" panose="02020603050405020304" pitchFamily="18" charset="0"/>
                <a:cs typeface="Times New Roman" panose="02020603050405020304" pitchFamily="18" charset="0"/>
              </a:rPr>
              <a:t> relation, so if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and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a:solidFill>
                  <a:srgbClr val="FFFF00"/>
                </a:solidFill>
                <a:latin typeface="Times New Roman" panose="02020603050405020304" pitchFamily="18" charset="0"/>
                <a:cs typeface="Times New Roman" panose="02020603050405020304" pitchFamily="18" charset="0"/>
              </a:rPr>
              <a:t>c</a:t>
            </a:r>
            <a:r>
              <a:rPr lang="en-US" sz="2600" dirty="0">
                <a:solidFill>
                  <a:schemeClr val="bg1"/>
                </a:solidFill>
                <a:latin typeface="Times New Roman" panose="02020603050405020304" pitchFamily="18" charset="0"/>
                <a:cs typeface="Times New Roman" panose="02020603050405020304" pitchFamily="18" charset="0"/>
              </a:rPr>
              <a:t>, then </a:t>
            </a:r>
            <a:r>
              <a:rPr lang="en-US" sz="2600" i="1" dirty="0">
                <a:solidFill>
                  <a:srgbClr val="FFFF00"/>
                </a:solidFill>
                <a:latin typeface="Times New Roman" panose="02020603050405020304" pitchFamily="18" charset="0"/>
                <a:cs typeface="Times New Roman" panose="02020603050405020304" pitchFamily="18" charset="0"/>
              </a:rPr>
              <a:t>a </a:t>
            </a:r>
            <a:r>
              <a:rPr lang="en-US" sz="2600" i="1"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i="1" dirty="0">
                <a:solidFill>
                  <a:srgbClr val="FFFF00"/>
                </a:solidFill>
                <a:latin typeface="Times New Roman" panose="02020603050405020304" pitchFamily="18" charset="0"/>
                <a:cs typeface="Times New Roman" panose="02020603050405020304" pitchFamily="18" charset="0"/>
              </a:rPr>
              <a:t> c</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two events, x and y, happen in different processes that do not exchange messages (not even indirectly via third parties), then </a:t>
            </a:r>
            <a:r>
              <a:rPr lang="en-US" sz="2600" i="1" dirty="0">
                <a:solidFill>
                  <a:srgbClr val="FFFF00"/>
                </a:solidFill>
                <a:latin typeface="Times New Roman" panose="02020603050405020304" pitchFamily="18" charset="0"/>
                <a:cs typeface="Times New Roman" panose="02020603050405020304" pitchFamily="18" charset="0"/>
              </a:rPr>
              <a:t>x </a:t>
            </a:r>
            <a:r>
              <a:rPr lang="en-US" sz="2600" i="1"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i="1" dirty="0">
                <a:solidFill>
                  <a:srgbClr val="FFFF00"/>
                </a:solidFill>
                <a:latin typeface="Times New Roman" panose="02020603050405020304" pitchFamily="18" charset="0"/>
                <a:cs typeface="Times New Roman" panose="02020603050405020304" pitchFamily="18" charset="0"/>
              </a:rPr>
              <a:t> y</a:t>
            </a:r>
            <a:r>
              <a:rPr lang="en-US" sz="2600" dirty="0">
                <a:solidFill>
                  <a:schemeClr val="bg1"/>
                </a:solidFill>
                <a:latin typeface="Times New Roman" panose="02020603050405020304" pitchFamily="18" charset="0"/>
                <a:cs typeface="Times New Roman" panose="02020603050405020304" pitchFamily="18" charset="0"/>
              </a:rPr>
              <a:t> is not true, but neither is </a:t>
            </a:r>
            <a:r>
              <a:rPr lang="en-US" sz="2600" i="1" dirty="0">
                <a:solidFill>
                  <a:srgbClr val="FFFF00"/>
                </a:solidFill>
                <a:latin typeface="Times New Roman" panose="02020603050405020304" pitchFamily="18" charset="0"/>
                <a:cs typeface="Times New Roman" panose="02020603050405020304" pitchFamily="18" charset="0"/>
              </a:rPr>
              <a:t>y </a:t>
            </a:r>
            <a:r>
              <a:rPr lang="en-US" sz="2600" i="1"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i="1" dirty="0">
                <a:solidFill>
                  <a:srgbClr val="FFFF00"/>
                </a:solidFill>
                <a:latin typeface="Times New Roman" panose="02020603050405020304" pitchFamily="18" charset="0"/>
                <a:cs typeface="Times New Roman" panose="02020603050405020304" pitchFamily="18" charset="0"/>
              </a:rPr>
              <a:t> x</a:t>
            </a:r>
            <a:r>
              <a:rPr lang="en-US" sz="2600" dirty="0">
                <a:solidFill>
                  <a:schemeClr val="bg1"/>
                </a:solidFill>
                <a:latin typeface="Times New Roman" panose="02020603050405020304" pitchFamily="18" charset="0"/>
                <a:cs typeface="Times New Roman" panose="02020603050405020304" pitchFamily="18" charset="0"/>
              </a:rPr>
              <a:t>. These events are said to be </a:t>
            </a:r>
            <a:r>
              <a:rPr lang="en-US" sz="2600" b="1" dirty="0">
                <a:solidFill>
                  <a:srgbClr val="FFFF00"/>
                </a:solidFill>
                <a:latin typeface="Times New Roman" panose="02020603050405020304" pitchFamily="18" charset="0"/>
                <a:cs typeface="Times New Roman" panose="02020603050405020304" pitchFamily="18" charset="0"/>
              </a:rPr>
              <a:t>concurrent</a:t>
            </a:r>
            <a:r>
              <a:rPr lang="en-US" sz="2600" dirty="0">
                <a:solidFill>
                  <a:schemeClr val="bg1"/>
                </a:solidFill>
                <a:latin typeface="Times New Roman" panose="02020603050405020304" pitchFamily="18" charset="0"/>
                <a:cs typeface="Times New Roman" panose="02020603050405020304" pitchFamily="18" charset="0"/>
              </a:rPr>
              <a:t>, which simply means that nothing can be said (or need be said) about when the events happened or which event happened first.</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24</a:t>
            </a:fld>
            <a:endParaRPr lang="en-IN"/>
          </a:p>
        </p:txBody>
      </p:sp>
    </p:spTree>
    <p:extLst>
      <p:ext uri="{BB962C8B-B14F-4D97-AF65-F5344CB8AC3E}">
        <p14:creationId xmlns:p14="http://schemas.microsoft.com/office/powerpoint/2010/main" val="3686723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dirty="0">
                <a:solidFill>
                  <a:schemeClr val="bg1"/>
                </a:solidFill>
                <a:latin typeface="Times New Roman" panose="02020603050405020304" pitchFamily="18" charset="0"/>
                <a:cs typeface="Times New Roman" panose="02020603050405020304" pitchFamily="18" charset="0"/>
              </a:rPr>
              <a:t>What we need is a way of measuring a notion of time such that for every event, </a:t>
            </a:r>
            <a:r>
              <a:rPr lang="en-US" i="1" dirty="0">
                <a:solidFill>
                  <a:srgbClr val="FFFF00"/>
                </a:solidFill>
                <a:latin typeface="Times New Roman" panose="02020603050405020304" pitchFamily="18" charset="0"/>
                <a:cs typeface="Times New Roman" panose="02020603050405020304" pitchFamily="18" charset="0"/>
              </a:rPr>
              <a:t>a</a:t>
            </a:r>
            <a:r>
              <a:rPr lang="en-US" dirty="0">
                <a:solidFill>
                  <a:schemeClr val="bg1"/>
                </a:solidFill>
                <a:latin typeface="Times New Roman" panose="02020603050405020304" pitchFamily="18" charset="0"/>
                <a:cs typeface="Times New Roman" panose="02020603050405020304" pitchFamily="18" charset="0"/>
              </a:rPr>
              <a:t>, we can assign it a time value </a:t>
            </a:r>
            <a:r>
              <a:rPr lang="en-US" i="1" dirty="0">
                <a:solidFill>
                  <a:srgbClr val="FFFF00"/>
                </a:solidFill>
                <a:latin typeface="Times New Roman" panose="02020603050405020304" pitchFamily="18" charset="0"/>
                <a:cs typeface="Times New Roman" panose="02020603050405020304" pitchFamily="18" charset="0"/>
              </a:rPr>
              <a:t>C(a)</a:t>
            </a:r>
            <a:r>
              <a:rPr lang="en-US" dirty="0">
                <a:solidFill>
                  <a:schemeClr val="bg1"/>
                </a:solidFill>
                <a:latin typeface="Times New Roman" panose="02020603050405020304" pitchFamily="18" charset="0"/>
                <a:cs typeface="Times New Roman" panose="02020603050405020304" pitchFamily="18" charset="0"/>
              </a:rPr>
              <a:t> on which all processes agree. These time values must have the property that if </a:t>
            </a:r>
            <a:r>
              <a:rPr lang="en-US" i="1" dirty="0">
                <a:solidFill>
                  <a:srgbClr val="FFFF00"/>
                </a:solidFill>
                <a:latin typeface="Times New Roman" panose="02020603050405020304" pitchFamily="18" charset="0"/>
                <a:cs typeface="Times New Roman" panose="02020603050405020304" pitchFamily="18" charset="0"/>
              </a:rPr>
              <a:t>a </a:t>
            </a:r>
            <a:r>
              <a:rPr lang="en-US" i="1"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i="1" dirty="0">
                <a:solidFill>
                  <a:srgbClr val="FFFF00"/>
                </a:solidFill>
                <a:latin typeface="Times New Roman" panose="02020603050405020304" pitchFamily="18" charset="0"/>
                <a:cs typeface="Times New Roman" panose="02020603050405020304" pitchFamily="18" charset="0"/>
              </a:rPr>
              <a:t> b</a:t>
            </a:r>
            <a:r>
              <a:rPr lang="en-US" dirty="0">
                <a:solidFill>
                  <a:schemeClr val="bg1"/>
                </a:solidFill>
                <a:latin typeface="Times New Roman" panose="02020603050405020304" pitchFamily="18" charset="0"/>
                <a:cs typeface="Times New Roman" panose="02020603050405020304" pitchFamily="18" charset="0"/>
              </a:rPr>
              <a:t>, then </a:t>
            </a:r>
            <a:r>
              <a:rPr lang="en-US" dirty="0">
                <a:solidFill>
                  <a:srgbClr val="FFFF00"/>
                </a:solidFill>
                <a:latin typeface="Times New Roman" panose="02020603050405020304" pitchFamily="18" charset="0"/>
                <a:cs typeface="Times New Roman" panose="02020603050405020304" pitchFamily="18" charset="0"/>
              </a:rPr>
              <a:t>C(a) &lt; C(b)</a:t>
            </a:r>
            <a:r>
              <a:rPr lang="en-US" dirty="0">
                <a:solidFill>
                  <a:schemeClr val="bg1"/>
                </a:solidFill>
                <a:latin typeface="Times New Roman" panose="02020603050405020304" pitchFamily="18" charset="0"/>
                <a:cs typeface="Times New Roman" panose="02020603050405020304" pitchFamily="18" charset="0"/>
              </a:rPr>
              <a:t>.</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If </a:t>
            </a:r>
            <a:r>
              <a:rPr lang="en-US" dirty="0">
                <a:solidFill>
                  <a:srgbClr val="FFFF00"/>
                </a:solidFill>
                <a:latin typeface="Times New Roman" panose="02020603050405020304" pitchFamily="18" charset="0"/>
                <a:cs typeface="Times New Roman" panose="02020603050405020304" pitchFamily="18" charset="0"/>
              </a:rPr>
              <a:t>a</a:t>
            </a:r>
            <a:r>
              <a:rPr lang="en-US" dirty="0">
                <a:solidFill>
                  <a:schemeClr val="bg1"/>
                </a:solidFill>
                <a:latin typeface="Times New Roman" panose="02020603050405020304" pitchFamily="18" charset="0"/>
                <a:cs typeface="Times New Roman" panose="02020603050405020304" pitchFamily="18" charset="0"/>
              </a:rPr>
              <a:t> and </a:t>
            </a:r>
            <a:r>
              <a:rPr lang="en-US" dirty="0">
                <a:solidFill>
                  <a:srgbClr val="FFFF00"/>
                </a:solidFill>
                <a:latin typeface="Times New Roman" panose="02020603050405020304" pitchFamily="18" charset="0"/>
                <a:cs typeface="Times New Roman" panose="02020603050405020304" pitchFamily="18" charset="0"/>
              </a:rPr>
              <a:t>b</a:t>
            </a:r>
            <a:r>
              <a:rPr lang="en-US" dirty="0">
                <a:solidFill>
                  <a:schemeClr val="bg1"/>
                </a:solidFill>
                <a:latin typeface="Times New Roman" panose="02020603050405020304" pitchFamily="18" charset="0"/>
                <a:cs typeface="Times New Roman" panose="02020603050405020304" pitchFamily="18" charset="0"/>
              </a:rPr>
              <a:t> are two events within the same process and </a:t>
            </a:r>
            <a:r>
              <a:rPr lang="en-US" dirty="0">
                <a:solidFill>
                  <a:srgbClr val="FFFF00"/>
                </a:solidFill>
                <a:latin typeface="Times New Roman" panose="02020603050405020304" pitchFamily="18" charset="0"/>
                <a:cs typeface="Times New Roman" panose="02020603050405020304" pitchFamily="18" charset="0"/>
              </a:rPr>
              <a:t>a</a:t>
            </a:r>
            <a:r>
              <a:rPr lang="en-US" dirty="0">
                <a:solidFill>
                  <a:schemeClr val="bg1"/>
                </a:solidFill>
                <a:latin typeface="Times New Roman" panose="02020603050405020304" pitchFamily="18" charset="0"/>
                <a:cs typeface="Times New Roman" panose="02020603050405020304" pitchFamily="18" charset="0"/>
              </a:rPr>
              <a:t> occurs before </a:t>
            </a:r>
            <a:r>
              <a:rPr lang="en-US" dirty="0">
                <a:solidFill>
                  <a:srgbClr val="FFFF00"/>
                </a:solidFill>
                <a:latin typeface="Times New Roman" panose="02020603050405020304" pitchFamily="18" charset="0"/>
                <a:cs typeface="Times New Roman" panose="02020603050405020304" pitchFamily="18" charset="0"/>
              </a:rPr>
              <a:t>b</a:t>
            </a:r>
            <a:r>
              <a:rPr lang="en-US" dirty="0">
                <a:solidFill>
                  <a:schemeClr val="bg1"/>
                </a:solidFill>
                <a:latin typeface="Times New Roman" panose="02020603050405020304" pitchFamily="18" charset="0"/>
                <a:cs typeface="Times New Roman" panose="02020603050405020304" pitchFamily="18" charset="0"/>
              </a:rPr>
              <a:t>, then </a:t>
            </a:r>
            <a:r>
              <a:rPr lang="en-US" dirty="0">
                <a:solidFill>
                  <a:srgbClr val="FFFF00"/>
                </a:solidFill>
                <a:latin typeface="Times New Roman" panose="02020603050405020304" pitchFamily="18" charset="0"/>
                <a:cs typeface="Times New Roman" panose="02020603050405020304" pitchFamily="18" charset="0"/>
              </a:rPr>
              <a:t>C(a) &lt; C(b).</a:t>
            </a:r>
            <a:r>
              <a:rPr lang="en-US" dirty="0">
                <a:solidFill>
                  <a:schemeClr val="bg1"/>
                </a:solidFill>
                <a:latin typeface="Times New Roman" panose="02020603050405020304" pitchFamily="18" charset="0"/>
                <a:cs typeface="Times New Roman" panose="02020603050405020304" pitchFamily="18" charset="0"/>
              </a:rPr>
              <a:t> </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Similarly, if </a:t>
            </a:r>
            <a:r>
              <a:rPr lang="en-US" dirty="0">
                <a:solidFill>
                  <a:srgbClr val="FFFF00"/>
                </a:solidFill>
                <a:latin typeface="Times New Roman" panose="02020603050405020304" pitchFamily="18" charset="0"/>
                <a:cs typeface="Times New Roman" panose="02020603050405020304" pitchFamily="18" charset="0"/>
              </a:rPr>
              <a:t>a</a:t>
            </a:r>
            <a:r>
              <a:rPr lang="en-US" dirty="0">
                <a:solidFill>
                  <a:schemeClr val="bg1"/>
                </a:solidFill>
                <a:latin typeface="Times New Roman" panose="02020603050405020304" pitchFamily="18" charset="0"/>
                <a:cs typeface="Times New Roman" panose="02020603050405020304" pitchFamily="18" charset="0"/>
              </a:rPr>
              <a:t> is the sending of a message by one process and </a:t>
            </a:r>
            <a:r>
              <a:rPr lang="en-US" dirty="0">
                <a:solidFill>
                  <a:srgbClr val="FFFF00"/>
                </a:solidFill>
                <a:latin typeface="Times New Roman" panose="02020603050405020304" pitchFamily="18" charset="0"/>
                <a:cs typeface="Times New Roman" panose="02020603050405020304" pitchFamily="18" charset="0"/>
              </a:rPr>
              <a:t>b</a:t>
            </a:r>
            <a:r>
              <a:rPr lang="en-US" dirty="0">
                <a:solidFill>
                  <a:schemeClr val="bg1"/>
                </a:solidFill>
                <a:latin typeface="Times New Roman" panose="02020603050405020304" pitchFamily="18" charset="0"/>
                <a:cs typeface="Times New Roman" panose="02020603050405020304" pitchFamily="18" charset="0"/>
              </a:rPr>
              <a:t> is the reception of that message by another process, then </a:t>
            </a:r>
            <a:r>
              <a:rPr lang="en-US" dirty="0">
                <a:solidFill>
                  <a:srgbClr val="FFFF00"/>
                </a:solidFill>
                <a:latin typeface="Times New Roman" panose="02020603050405020304" pitchFamily="18" charset="0"/>
                <a:cs typeface="Times New Roman" panose="02020603050405020304" pitchFamily="18" charset="0"/>
              </a:rPr>
              <a:t>C(a)</a:t>
            </a:r>
            <a:r>
              <a:rPr lang="en-US" dirty="0">
                <a:solidFill>
                  <a:schemeClr val="bg1"/>
                </a:solidFill>
                <a:latin typeface="Times New Roman" panose="02020603050405020304" pitchFamily="18" charset="0"/>
                <a:cs typeface="Times New Roman" panose="02020603050405020304" pitchFamily="18" charset="0"/>
              </a:rPr>
              <a:t> and </a:t>
            </a:r>
            <a:r>
              <a:rPr lang="en-US" dirty="0">
                <a:solidFill>
                  <a:srgbClr val="FFFF00"/>
                </a:solidFill>
                <a:latin typeface="Times New Roman" panose="02020603050405020304" pitchFamily="18" charset="0"/>
                <a:cs typeface="Times New Roman" panose="02020603050405020304" pitchFamily="18" charset="0"/>
              </a:rPr>
              <a:t>C(b)</a:t>
            </a:r>
            <a:r>
              <a:rPr lang="en-US" dirty="0">
                <a:solidFill>
                  <a:schemeClr val="bg1"/>
                </a:solidFill>
                <a:latin typeface="Times New Roman" panose="02020603050405020304" pitchFamily="18" charset="0"/>
                <a:cs typeface="Times New Roman" panose="02020603050405020304" pitchFamily="18" charset="0"/>
              </a:rPr>
              <a:t> must be assigned in such a way that everyone agrees on the values of </a:t>
            </a:r>
            <a:r>
              <a:rPr lang="en-US" dirty="0">
                <a:solidFill>
                  <a:srgbClr val="FFFF00"/>
                </a:solidFill>
                <a:latin typeface="Times New Roman" panose="02020603050405020304" pitchFamily="18" charset="0"/>
                <a:cs typeface="Times New Roman" panose="02020603050405020304" pitchFamily="18" charset="0"/>
              </a:rPr>
              <a:t>C(a)</a:t>
            </a:r>
            <a:r>
              <a:rPr lang="en-US" dirty="0">
                <a:solidFill>
                  <a:schemeClr val="bg1"/>
                </a:solidFill>
                <a:latin typeface="Times New Roman" panose="02020603050405020304" pitchFamily="18" charset="0"/>
                <a:cs typeface="Times New Roman" panose="02020603050405020304" pitchFamily="18" charset="0"/>
              </a:rPr>
              <a:t> and </a:t>
            </a:r>
            <a:r>
              <a:rPr lang="en-US" dirty="0">
                <a:solidFill>
                  <a:srgbClr val="FFFF00"/>
                </a:solidFill>
                <a:latin typeface="Times New Roman" panose="02020603050405020304" pitchFamily="18" charset="0"/>
                <a:cs typeface="Times New Roman" panose="02020603050405020304" pitchFamily="18" charset="0"/>
              </a:rPr>
              <a:t>C(b)</a:t>
            </a:r>
            <a:r>
              <a:rPr lang="en-US" dirty="0">
                <a:solidFill>
                  <a:schemeClr val="bg1"/>
                </a:solidFill>
                <a:latin typeface="Times New Roman" panose="02020603050405020304" pitchFamily="18" charset="0"/>
                <a:cs typeface="Times New Roman" panose="02020603050405020304" pitchFamily="18" charset="0"/>
              </a:rPr>
              <a:t> with </a:t>
            </a:r>
            <a:r>
              <a:rPr lang="en-US" dirty="0">
                <a:solidFill>
                  <a:srgbClr val="FFFF00"/>
                </a:solidFill>
                <a:latin typeface="Times New Roman" panose="02020603050405020304" pitchFamily="18" charset="0"/>
                <a:cs typeface="Times New Roman" panose="02020603050405020304" pitchFamily="18" charset="0"/>
              </a:rPr>
              <a:t>C(a) &lt; C(b).</a:t>
            </a:r>
          </a:p>
          <a:p>
            <a:pPr algn="just"/>
            <a:endParaRPr lang="en-US" dirty="0">
              <a:solidFill>
                <a:srgbClr val="FFFF00"/>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In addition, the clock time, </a:t>
            </a:r>
            <a:r>
              <a:rPr lang="en-US" dirty="0">
                <a:solidFill>
                  <a:srgbClr val="FFFF00"/>
                </a:solidFill>
                <a:latin typeface="Times New Roman" panose="02020603050405020304" pitchFamily="18" charset="0"/>
                <a:cs typeface="Times New Roman" panose="02020603050405020304" pitchFamily="18" charset="0"/>
              </a:rPr>
              <a:t>C, must always go forward </a:t>
            </a:r>
            <a:r>
              <a:rPr lang="en-US" dirty="0">
                <a:solidFill>
                  <a:schemeClr val="bg1"/>
                </a:solidFill>
                <a:latin typeface="Times New Roman" panose="02020603050405020304" pitchFamily="18" charset="0"/>
                <a:cs typeface="Times New Roman" panose="02020603050405020304" pitchFamily="18" charset="0"/>
              </a:rPr>
              <a:t>(increasing), never backward (decreasing). Corrections to time can be made by adding a positive value, never by subtracting one.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25</a:t>
            </a:fld>
            <a:endParaRPr lang="en-IN"/>
          </a:p>
        </p:txBody>
      </p:sp>
    </p:spTree>
    <p:extLst>
      <p:ext uri="{BB962C8B-B14F-4D97-AF65-F5344CB8AC3E}">
        <p14:creationId xmlns:p14="http://schemas.microsoft.com/office/powerpoint/2010/main" val="544470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fontScale="92500" lnSpcReduction="10000"/>
          </a:bodyPr>
          <a:lstStyle/>
          <a:p>
            <a:pPr marL="0" indent="0" algn="just">
              <a:buNone/>
            </a:pPr>
            <a:r>
              <a:rPr lang="en-US" b="1" dirty="0" err="1">
                <a:solidFill>
                  <a:srgbClr val="FFFF00"/>
                </a:solidFill>
                <a:latin typeface="Times New Roman" panose="02020603050405020304" pitchFamily="18" charset="0"/>
                <a:cs typeface="Times New Roman" panose="02020603050405020304" pitchFamily="18" charset="0"/>
              </a:rPr>
              <a:t>Lamport’s</a:t>
            </a:r>
            <a:r>
              <a:rPr lang="en-US" b="1" dirty="0">
                <a:solidFill>
                  <a:srgbClr val="FFFF00"/>
                </a:solidFill>
                <a:latin typeface="Times New Roman" panose="02020603050405020304" pitchFamily="18" charset="0"/>
                <a:cs typeface="Times New Roman" panose="02020603050405020304" pitchFamily="18" charset="0"/>
              </a:rPr>
              <a:t> algorithm for assigning times to events.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three processes, as shown in Figure 6.8, run on different machines, each with its own clock.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The clock is implemented as a software counter</a:t>
            </a:r>
            <a:r>
              <a:rPr lang="en-US" sz="2600" dirty="0">
                <a:solidFill>
                  <a:schemeClr val="bg1"/>
                </a:solidFill>
                <a:latin typeface="Times New Roman" panose="02020603050405020304" pitchFamily="18" charset="0"/>
                <a:cs typeface="Times New Roman" panose="02020603050405020304" pitchFamily="18" charset="0"/>
              </a:rPr>
              <a:t>: the counter is incremented by a specific value every T time units. However, </a:t>
            </a:r>
            <a:r>
              <a:rPr lang="en-US" sz="2600" dirty="0">
                <a:solidFill>
                  <a:srgbClr val="00B0F0"/>
                </a:solidFill>
                <a:latin typeface="Times New Roman" panose="02020603050405020304" pitchFamily="18" charset="0"/>
                <a:cs typeface="Times New Roman" panose="02020603050405020304" pitchFamily="18" charset="0"/>
              </a:rPr>
              <a:t>the value by which a clock is incremented differs per process.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clock in process </a:t>
            </a:r>
            <a:r>
              <a:rPr lang="en-US" sz="2600" dirty="0">
                <a:solidFill>
                  <a:srgbClr val="FFFF00"/>
                </a:solidFill>
                <a:latin typeface="Times New Roman" panose="02020603050405020304" pitchFamily="18" charset="0"/>
                <a:cs typeface="Times New Roman" panose="02020603050405020304" pitchFamily="18" charset="0"/>
              </a:rPr>
              <a:t>P1</a:t>
            </a:r>
            <a:r>
              <a:rPr lang="en-US" sz="2600" dirty="0">
                <a:solidFill>
                  <a:schemeClr val="bg1"/>
                </a:solidFill>
                <a:latin typeface="Times New Roman" panose="02020603050405020304" pitchFamily="18" charset="0"/>
                <a:cs typeface="Times New Roman" panose="02020603050405020304" pitchFamily="18" charset="0"/>
              </a:rPr>
              <a:t> is incremented by </a:t>
            </a:r>
            <a:r>
              <a:rPr lang="en-US" sz="2600" dirty="0">
                <a:solidFill>
                  <a:srgbClr val="FFFF00"/>
                </a:solidFill>
                <a:latin typeface="Times New Roman" panose="02020603050405020304" pitchFamily="18" charset="0"/>
                <a:cs typeface="Times New Roman" panose="02020603050405020304" pitchFamily="18" charset="0"/>
              </a:rPr>
              <a:t>6 units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8 units </a:t>
            </a:r>
            <a:r>
              <a:rPr lang="en-US" sz="2600" dirty="0">
                <a:solidFill>
                  <a:schemeClr val="bg1"/>
                </a:solidFill>
                <a:latin typeface="Times New Roman" panose="02020603050405020304" pitchFamily="18" charset="0"/>
                <a:cs typeface="Times New Roman" panose="02020603050405020304" pitchFamily="18" charset="0"/>
              </a:rPr>
              <a:t>in process </a:t>
            </a:r>
            <a:r>
              <a:rPr lang="en-US" sz="2600" dirty="0">
                <a:solidFill>
                  <a:srgbClr val="FFFF00"/>
                </a:solidFill>
                <a:latin typeface="Times New Roman" panose="02020603050405020304" pitchFamily="18" charset="0"/>
                <a:cs typeface="Times New Roman" panose="02020603050405020304" pitchFamily="18" charset="0"/>
              </a:rPr>
              <a:t>P2</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10 units </a:t>
            </a:r>
            <a:r>
              <a:rPr lang="en-US" sz="2600" dirty="0">
                <a:solidFill>
                  <a:schemeClr val="bg1"/>
                </a:solidFill>
                <a:latin typeface="Times New Roman" panose="02020603050405020304" pitchFamily="18" charset="0"/>
                <a:cs typeface="Times New Roman" panose="02020603050405020304" pitchFamily="18" charset="0"/>
              </a:rPr>
              <a:t>in process </a:t>
            </a:r>
            <a:r>
              <a:rPr lang="en-US" sz="2600" dirty="0">
                <a:solidFill>
                  <a:srgbClr val="FFFF00"/>
                </a:solidFill>
                <a:latin typeface="Times New Roman" panose="02020603050405020304" pitchFamily="18" charset="0"/>
                <a:cs typeface="Times New Roman" panose="02020603050405020304" pitchFamily="18" charset="0"/>
              </a:rPr>
              <a:t>P3</a:t>
            </a:r>
            <a:r>
              <a:rPr lang="en-US" sz="2600" dirty="0">
                <a:solidFill>
                  <a:schemeClr val="bg1"/>
                </a:solidFill>
                <a:latin typeface="Times New Roman" panose="02020603050405020304" pitchFamily="18" charset="0"/>
                <a:cs typeface="Times New Roman" panose="02020603050405020304" pitchFamily="18" charset="0"/>
              </a:rPr>
              <a:t>, respectively.</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rgbClr val="FFFF00"/>
                </a:solidFill>
                <a:latin typeface="Times New Roman" panose="02020603050405020304" pitchFamily="18" charset="0"/>
                <a:cs typeface="Times New Roman" panose="02020603050405020304" pitchFamily="18" charset="0"/>
              </a:rPr>
              <a:t>At time 6</a:t>
            </a:r>
            <a:r>
              <a:rPr lang="en-US" sz="2600" dirty="0">
                <a:solidFill>
                  <a:schemeClr val="bg1"/>
                </a:solidFill>
                <a:latin typeface="Times New Roman" panose="02020603050405020304" pitchFamily="18" charset="0"/>
                <a:cs typeface="Times New Roman" panose="02020603050405020304" pitchFamily="18" charset="0"/>
              </a:rPr>
              <a:t>, process </a:t>
            </a:r>
            <a:r>
              <a:rPr lang="en-US" sz="2600" dirty="0">
                <a:solidFill>
                  <a:srgbClr val="FFFF00"/>
                </a:solidFill>
                <a:latin typeface="Times New Roman" panose="02020603050405020304" pitchFamily="18" charset="0"/>
                <a:cs typeface="Times New Roman" panose="02020603050405020304" pitchFamily="18" charset="0"/>
              </a:rPr>
              <a:t>P1 sends message m1 to process P2</a:t>
            </a:r>
            <a:r>
              <a:rPr lang="en-US" sz="2600" dirty="0">
                <a:solidFill>
                  <a:schemeClr val="bg1"/>
                </a:solidFill>
                <a:latin typeface="Times New Roman" panose="02020603050405020304" pitchFamily="18" charset="0"/>
                <a:cs typeface="Times New Roman" panose="02020603050405020304" pitchFamily="18" charset="0"/>
              </a:rPr>
              <a:t>. How long this message takes to arrive depends on whose clock you believe. In any event, </a:t>
            </a:r>
            <a:r>
              <a:rPr lang="en-US" sz="2600" dirty="0">
                <a:solidFill>
                  <a:srgbClr val="FFFF00"/>
                </a:solidFill>
                <a:latin typeface="Times New Roman" panose="02020603050405020304" pitchFamily="18" charset="0"/>
                <a:cs typeface="Times New Roman" panose="02020603050405020304" pitchFamily="18" charset="0"/>
              </a:rPr>
              <a:t>the clock in process P2 reads 16 when it arrives</a:t>
            </a:r>
            <a:r>
              <a:rPr lang="en-US" sz="2600" dirty="0">
                <a:solidFill>
                  <a:schemeClr val="bg1"/>
                </a:solidFill>
                <a:latin typeface="Times New Roman" panose="02020603050405020304" pitchFamily="18" charset="0"/>
                <a:cs typeface="Times New Roman" panose="02020603050405020304" pitchFamily="18" charset="0"/>
              </a:rPr>
              <a:t>. If the message carries the starting time, 6, in it, process P2 will conclude that </a:t>
            </a:r>
            <a:r>
              <a:rPr lang="en-US" sz="2600" dirty="0">
                <a:solidFill>
                  <a:srgbClr val="FFFF00"/>
                </a:solidFill>
                <a:latin typeface="Times New Roman" panose="02020603050405020304" pitchFamily="18" charset="0"/>
                <a:cs typeface="Times New Roman" panose="02020603050405020304" pitchFamily="18" charset="0"/>
              </a:rPr>
              <a:t>it took 10 ticks to make the journey</a:t>
            </a:r>
            <a:r>
              <a:rPr lang="en-US" sz="2600" dirty="0">
                <a:solidFill>
                  <a:schemeClr val="bg1"/>
                </a:solidFill>
                <a:latin typeface="Times New Roman" panose="02020603050405020304" pitchFamily="18" charset="0"/>
                <a:cs typeface="Times New Roman" panose="02020603050405020304" pitchFamily="18" charset="0"/>
              </a:rPr>
              <a:t>. This value is certainly possible. According to this reasoning, </a:t>
            </a:r>
            <a:r>
              <a:rPr lang="en-US" sz="2600" dirty="0">
                <a:solidFill>
                  <a:srgbClr val="FFFF00"/>
                </a:solidFill>
                <a:latin typeface="Times New Roman" panose="02020603050405020304" pitchFamily="18" charset="0"/>
                <a:cs typeface="Times New Roman" panose="02020603050405020304" pitchFamily="18" charset="0"/>
              </a:rPr>
              <a:t>message m2 from P2 to P3 takes 16 ticks</a:t>
            </a:r>
            <a:r>
              <a:rPr lang="en-US" sz="2600" dirty="0">
                <a:solidFill>
                  <a:schemeClr val="bg1"/>
                </a:solidFill>
                <a:latin typeface="Times New Roman" panose="02020603050405020304" pitchFamily="18" charset="0"/>
                <a:cs typeface="Times New Roman" panose="02020603050405020304" pitchFamily="18" charset="0"/>
              </a:rPr>
              <a:t>, again a plausible value.</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26</a:t>
            </a:fld>
            <a:endParaRPr lang="en-IN"/>
          </a:p>
        </p:txBody>
      </p:sp>
    </p:spTree>
    <p:extLst>
      <p:ext uri="{BB962C8B-B14F-4D97-AF65-F5344CB8AC3E}">
        <p14:creationId xmlns:p14="http://schemas.microsoft.com/office/powerpoint/2010/main" val="3042775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7"/>
            <a:ext cx="11845159" cy="5455850"/>
          </a:xfrm>
        </p:spPr>
        <p:txBody>
          <a:bodyPr/>
          <a:lstStyle/>
          <a:p>
            <a:pPr marL="0" indent="0">
              <a:buNone/>
            </a:pP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27</a:t>
            </a:fld>
            <a:endParaRPr lang="en-IN" dirty="0"/>
          </a:p>
        </p:txBody>
      </p:sp>
      <p:pic>
        <p:nvPicPr>
          <p:cNvPr id="5" name="Picture 4">
            <a:extLst>
              <a:ext uri="{FF2B5EF4-FFF2-40B4-BE49-F238E27FC236}">
                <a16:creationId xmlns:a16="http://schemas.microsoft.com/office/drawing/2014/main" id="{38191CBC-D1AD-4C1D-B85D-5F799094B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555" y="346664"/>
            <a:ext cx="4497165" cy="4680000"/>
          </a:xfrm>
          <a:prstGeom prst="rect">
            <a:avLst/>
          </a:prstGeom>
          <a:solidFill>
            <a:schemeClr val="bg1"/>
          </a:solidFill>
        </p:spPr>
      </p:pic>
      <p:sp>
        <p:nvSpPr>
          <p:cNvPr id="8" name="Rectangle 7">
            <a:extLst>
              <a:ext uri="{FF2B5EF4-FFF2-40B4-BE49-F238E27FC236}">
                <a16:creationId xmlns:a16="http://schemas.microsoft.com/office/drawing/2014/main" id="{4B62D965-743E-4931-A7AA-9BE8E972CD74}"/>
              </a:ext>
            </a:extLst>
          </p:cNvPr>
          <p:cNvSpPr/>
          <p:nvPr/>
        </p:nvSpPr>
        <p:spPr>
          <a:xfrm>
            <a:off x="178675" y="5960024"/>
            <a:ext cx="11834650" cy="830997"/>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6.8:   </a:t>
            </a:r>
            <a:r>
              <a:rPr lang="en-US" sz="2400" dirty="0">
                <a:solidFill>
                  <a:schemeClr val="bg1"/>
                </a:solidFill>
                <a:latin typeface="Times New Roman" panose="02020603050405020304" pitchFamily="18" charset="0"/>
                <a:cs typeface="Times New Roman" panose="02020603050405020304" pitchFamily="18" charset="0"/>
              </a:rPr>
              <a:t>(a) Three processes, each with its own (logical) clock. The clocks run at different rates.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1B7D8B8-A08E-4FE9-BA9F-8CDCAEE942D9}"/>
              </a:ext>
            </a:extLst>
          </p:cNvPr>
          <p:cNvSpPr/>
          <p:nvPr/>
        </p:nvSpPr>
        <p:spPr>
          <a:xfrm>
            <a:off x="2590209" y="5130712"/>
            <a:ext cx="6787471" cy="461665"/>
          </a:xfrm>
          <a:prstGeom prst="rect">
            <a:avLst/>
          </a:prstGeom>
        </p:spPr>
        <p:txBody>
          <a:bodyPr wrap="square">
            <a:spAutoFit/>
          </a:bodyPr>
          <a:lstStyle/>
          <a:p>
            <a:pPr algn="ctr"/>
            <a:r>
              <a:rPr lang="en-IN" sz="2400" dirty="0">
                <a:solidFill>
                  <a:schemeClr val="bg1"/>
                </a:solidFill>
                <a:latin typeface="Times New Roman" panose="02020603050405020304" pitchFamily="18" charset="0"/>
                <a:cs typeface="Times New Roman" panose="02020603050405020304" pitchFamily="18" charset="0"/>
              </a:rPr>
              <a:t>(a)</a:t>
            </a:r>
          </a:p>
        </p:txBody>
      </p:sp>
    </p:spTree>
    <p:extLst>
      <p:ext uri="{BB962C8B-B14F-4D97-AF65-F5344CB8AC3E}">
        <p14:creationId xmlns:p14="http://schemas.microsoft.com/office/powerpoint/2010/main" val="2995420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Now consider </a:t>
            </a:r>
            <a:r>
              <a:rPr lang="en-US" dirty="0">
                <a:solidFill>
                  <a:srgbClr val="FFFF00"/>
                </a:solidFill>
                <a:latin typeface="Times New Roman" panose="02020603050405020304" pitchFamily="18" charset="0"/>
                <a:cs typeface="Times New Roman" panose="02020603050405020304" pitchFamily="18" charset="0"/>
              </a:rPr>
              <a:t>message m3</a:t>
            </a:r>
            <a:r>
              <a:rPr lang="en-US" dirty="0">
                <a:solidFill>
                  <a:schemeClr val="bg1"/>
                </a:solidFill>
                <a:latin typeface="Times New Roman" panose="02020603050405020304" pitchFamily="18" charset="0"/>
                <a:cs typeface="Times New Roman" panose="02020603050405020304" pitchFamily="18" charset="0"/>
              </a:rPr>
              <a:t>. It </a:t>
            </a:r>
            <a:r>
              <a:rPr lang="en-US" dirty="0">
                <a:solidFill>
                  <a:srgbClr val="FFFF00"/>
                </a:solidFill>
                <a:latin typeface="Times New Roman" panose="02020603050405020304" pitchFamily="18" charset="0"/>
                <a:cs typeface="Times New Roman" panose="02020603050405020304" pitchFamily="18" charset="0"/>
              </a:rPr>
              <a:t>leaves process P3 at 60 and arrives at P2 at 56</a:t>
            </a:r>
            <a:r>
              <a:rPr lang="en-US" dirty="0">
                <a:solidFill>
                  <a:schemeClr val="bg1"/>
                </a:solidFill>
                <a:latin typeface="Times New Roman" panose="02020603050405020304" pitchFamily="18" charset="0"/>
                <a:cs typeface="Times New Roman" panose="02020603050405020304" pitchFamily="18" charset="0"/>
              </a:rPr>
              <a:t>. Similarly, </a:t>
            </a:r>
            <a:r>
              <a:rPr lang="en-US" dirty="0">
                <a:solidFill>
                  <a:srgbClr val="FFFF00"/>
                </a:solidFill>
                <a:latin typeface="Times New Roman" panose="02020603050405020304" pitchFamily="18" charset="0"/>
                <a:cs typeface="Times New Roman" panose="02020603050405020304" pitchFamily="18" charset="0"/>
              </a:rPr>
              <a:t>message m4 from P2 to P1 leaves at 64 and arrives at 54</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These values are clearly impossible. It is this situation that must be prevented.</a:t>
            </a:r>
          </a:p>
          <a:p>
            <a:pPr algn="just">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dirty="0" err="1">
                <a:solidFill>
                  <a:srgbClr val="00FF00"/>
                </a:solidFill>
                <a:latin typeface="Times New Roman" panose="02020603050405020304" pitchFamily="18" charset="0"/>
                <a:cs typeface="Times New Roman" panose="02020603050405020304" pitchFamily="18" charset="0"/>
              </a:rPr>
              <a:t>Lamport’s</a:t>
            </a:r>
            <a:r>
              <a:rPr lang="en-US" dirty="0">
                <a:solidFill>
                  <a:srgbClr val="00FF00"/>
                </a:solidFill>
                <a:latin typeface="Times New Roman" panose="02020603050405020304" pitchFamily="18" charset="0"/>
                <a:cs typeface="Times New Roman" panose="02020603050405020304" pitchFamily="18" charset="0"/>
              </a:rPr>
              <a:t> solution follows directly from the happens-before relation</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Since m3 left at 60, it must arrive at 61 or later</a:t>
            </a:r>
            <a:r>
              <a:rPr lang="en-US" dirty="0">
                <a:solidFill>
                  <a:schemeClr val="bg1"/>
                </a:solidFill>
                <a:latin typeface="Times New Roman" panose="02020603050405020304" pitchFamily="18" charset="0"/>
                <a:cs typeface="Times New Roman" panose="02020603050405020304" pitchFamily="18" charset="0"/>
              </a:rPr>
              <a:t>. Therefore, each message carries the sending time according to the sender’s clock. When a message arrives and the receiver’s clock shows a value prior to the time the message was sent, the receiver fast forwards its clock to be one more than the sending time. In Figure 6.8, we see that m3 now arrives at 61. Similarly, m4 arrives at 70.</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28</a:t>
            </a:fld>
            <a:endParaRPr lang="en-IN"/>
          </a:p>
        </p:txBody>
      </p:sp>
    </p:spTree>
    <p:extLst>
      <p:ext uri="{BB962C8B-B14F-4D97-AF65-F5344CB8AC3E}">
        <p14:creationId xmlns:p14="http://schemas.microsoft.com/office/powerpoint/2010/main" val="2159189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7"/>
            <a:ext cx="11845159" cy="5725794"/>
          </a:xfrm>
        </p:spPr>
        <p:txBody>
          <a:bodyPr/>
          <a:lstStyle/>
          <a:p>
            <a:pPr marL="0" indent="0">
              <a:buNone/>
            </a:pP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29</a:t>
            </a:fld>
            <a:endParaRPr lang="en-IN" dirty="0"/>
          </a:p>
        </p:txBody>
      </p:sp>
      <p:pic>
        <p:nvPicPr>
          <p:cNvPr id="7" name="Picture 6">
            <a:extLst>
              <a:ext uri="{FF2B5EF4-FFF2-40B4-BE49-F238E27FC236}">
                <a16:creationId xmlns:a16="http://schemas.microsoft.com/office/drawing/2014/main" id="{97478029-BCCB-4F04-9A7D-77CA045D8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52" y="293620"/>
            <a:ext cx="4497165" cy="4680000"/>
          </a:xfrm>
          <a:prstGeom prst="rect">
            <a:avLst/>
          </a:prstGeom>
          <a:solidFill>
            <a:schemeClr val="bg1"/>
          </a:solidFill>
        </p:spPr>
      </p:pic>
      <p:sp>
        <p:nvSpPr>
          <p:cNvPr id="8" name="Rectangle 7">
            <a:extLst>
              <a:ext uri="{FF2B5EF4-FFF2-40B4-BE49-F238E27FC236}">
                <a16:creationId xmlns:a16="http://schemas.microsoft.com/office/drawing/2014/main" id="{4B62D965-743E-4931-A7AA-9BE8E972CD74}"/>
              </a:ext>
            </a:extLst>
          </p:cNvPr>
          <p:cNvSpPr/>
          <p:nvPr/>
        </p:nvSpPr>
        <p:spPr>
          <a:xfrm>
            <a:off x="178675" y="5858424"/>
            <a:ext cx="10631565" cy="461665"/>
          </a:xfrm>
          <a:prstGeom prst="rect">
            <a:avLst/>
          </a:prstGeom>
        </p:spPr>
        <p:txBody>
          <a:bodyPr wrap="square">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Figure 6.8:    </a:t>
            </a:r>
            <a:r>
              <a:rPr lang="en-US" sz="2400" dirty="0">
                <a:solidFill>
                  <a:schemeClr val="bg1"/>
                </a:solidFill>
                <a:latin typeface="Times New Roman" panose="02020603050405020304" pitchFamily="18" charset="0"/>
                <a:cs typeface="Times New Roman" panose="02020603050405020304" pitchFamily="18" charset="0"/>
              </a:rPr>
              <a:t>(b) Lamport’s algorithm corrects their values.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1B7D8B8-A08E-4FE9-BA9F-8CDCAEE942D9}"/>
              </a:ext>
            </a:extLst>
          </p:cNvPr>
          <p:cNvSpPr/>
          <p:nvPr/>
        </p:nvSpPr>
        <p:spPr>
          <a:xfrm>
            <a:off x="3655497" y="5187955"/>
            <a:ext cx="4497165" cy="461665"/>
          </a:xfrm>
          <a:prstGeom prst="rect">
            <a:avLst/>
          </a:prstGeom>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                         (b)</a:t>
            </a:r>
          </a:p>
        </p:txBody>
      </p:sp>
    </p:spTree>
    <p:extLst>
      <p:ext uri="{BB962C8B-B14F-4D97-AF65-F5344CB8AC3E}">
        <p14:creationId xmlns:p14="http://schemas.microsoft.com/office/powerpoint/2010/main" val="273645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217982"/>
            <a:ext cx="11834648" cy="612337"/>
          </a:xfrm>
        </p:spPr>
        <p:txBody>
          <a:bodyPr>
            <a:normAutofit fontScale="90000"/>
          </a:bodyPr>
          <a:lstStyle/>
          <a:p>
            <a:pPr algn="ctr"/>
            <a:r>
              <a:rPr lang="en-US" sz="4000" b="1" dirty="0">
                <a:solidFill>
                  <a:srgbClr val="FFFF00"/>
                </a:solidFill>
                <a:latin typeface="Times New Roman" panose="02020603050405020304" pitchFamily="18" charset="0"/>
                <a:cs typeface="Times New Roman" panose="02020603050405020304" pitchFamily="18" charset="0"/>
              </a:rPr>
              <a:t>6.1 CLOCK SYNCHRONIZATION</a:t>
            </a:r>
            <a:endParaRPr lang="en-IN" sz="4000" b="1" dirty="0">
              <a:solidFill>
                <a:srgbClr val="FFFF00"/>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945931"/>
            <a:ext cx="11834648" cy="5775544"/>
          </a:xfrm>
        </p:spPr>
        <p:txBody>
          <a:bodyPr>
            <a:normAutofit fontScale="92500"/>
          </a:bodyPr>
          <a:lstStyle/>
          <a:p>
            <a:pPr>
              <a:lnSpc>
                <a:spcPct val="150000"/>
              </a:lnSpc>
            </a:pPr>
            <a:r>
              <a:rPr lang="en-US" sz="2600" dirty="0">
                <a:solidFill>
                  <a:schemeClr val="bg1"/>
                </a:solidFill>
                <a:latin typeface="Times New Roman" panose="02020603050405020304" pitchFamily="18" charset="0"/>
                <a:cs typeface="Times New Roman" panose="02020603050405020304" pitchFamily="18" charset="0"/>
              </a:rPr>
              <a:t>In a centralized system, time is </a:t>
            </a:r>
            <a:r>
              <a:rPr lang="en-US" sz="2600" dirty="0">
                <a:solidFill>
                  <a:srgbClr val="00B0F0"/>
                </a:solidFill>
                <a:latin typeface="Times New Roman" panose="02020603050405020304" pitchFamily="18" charset="0"/>
                <a:cs typeface="Times New Roman" panose="02020603050405020304" pitchFamily="18" charset="0"/>
              </a:rPr>
              <a:t>unambiguous</a:t>
            </a:r>
            <a:r>
              <a:rPr lang="en-US" sz="2600" dirty="0">
                <a:solidFill>
                  <a:schemeClr val="bg1"/>
                </a:solidFill>
                <a:latin typeface="Times New Roman" panose="02020603050405020304" pitchFamily="18" charset="0"/>
                <a:cs typeface="Times New Roman" panose="02020603050405020304" pitchFamily="18" charset="0"/>
              </a:rPr>
              <a:t>. When a process wants to know the time, it simply makes a call to the operating system.</a:t>
            </a:r>
          </a:p>
          <a:p>
            <a:pPr>
              <a:lnSpc>
                <a:spcPct val="150000"/>
              </a:lnSpc>
            </a:pPr>
            <a:r>
              <a:rPr lang="en-US" sz="2600" dirty="0">
                <a:solidFill>
                  <a:schemeClr val="bg1"/>
                </a:solidFill>
                <a:latin typeface="Times New Roman" panose="02020603050405020304" pitchFamily="18" charset="0"/>
                <a:cs typeface="Times New Roman" panose="02020603050405020304" pitchFamily="18" charset="0"/>
              </a:rPr>
              <a:t>If two processes A and B obtain time from OS in that order, then, </a:t>
            </a:r>
          </a:p>
          <a:p>
            <a:pPr marL="0" indent="0" algn="ctr">
              <a:lnSpc>
                <a:spcPct val="150000"/>
              </a:lnSpc>
              <a:buNone/>
            </a:pPr>
            <a:r>
              <a:rPr lang="en-US" sz="2600" dirty="0">
                <a:solidFill>
                  <a:schemeClr val="accent6">
                    <a:lumMod val="60000"/>
                    <a:lumOff val="40000"/>
                  </a:schemeClr>
                </a:solidFill>
                <a:latin typeface="Times New Roman" panose="02020603050405020304" pitchFamily="18" charset="0"/>
                <a:cs typeface="Times New Roman" panose="02020603050405020304" pitchFamily="18" charset="0"/>
              </a:rPr>
              <a:t>Process B’s time &gt; = Process A’s time</a:t>
            </a:r>
            <a:endParaRPr lang="en-IN" sz="2600" dirty="0">
              <a:solidFill>
                <a:schemeClr val="accent6">
                  <a:lumMod val="60000"/>
                  <a:lumOff val="40000"/>
                </a:schemeClr>
              </a:solidFill>
              <a:latin typeface="Times New Roman" panose="02020603050405020304" pitchFamily="18" charset="0"/>
              <a:cs typeface="Times New Roman" panose="02020603050405020304" pitchFamily="18" charset="0"/>
            </a:endParaRPr>
          </a:p>
          <a:p>
            <a:pPr>
              <a:lnSpc>
                <a:spcPct val="150000"/>
              </a:lnSpc>
            </a:pPr>
            <a:r>
              <a:rPr lang="en-US" sz="2600" dirty="0">
                <a:solidFill>
                  <a:schemeClr val="bg1"/>
                </a:solidFill>
                <a:latin typeface="Times New Roman" panose="02020603050405020304" pitchFamily="18" charset="0"/>
                <a:cs typeface="Times New Roman" panose="02020603050405020304" pitchFamily="18" charset="0"/>
              </a:rPr>
              <a:t>This is difficult to achieve in Distributed System (DS)</a:t>
            </a:r>
          </a:p>
          <a:p>
            <a:pPr marL="0" indent="0">
              <a:lnSpc>
                <a:spcPct val="150000"/>
              </a:lnSpc>
              <a:buNone/>
            </a:pPr>
            <a:r>
              <a:rPr lang="en-US" sz="2600" b="1" dirty="0">
                <a:solidFill>
                  <a:srgbClr val="92D050"/>
                </a:solidFill>
                <a:latin typeface="Times New Roman" panose="02020603050405020304" pitchFamily="18" charset="0"/>
                <a:cs typeface="Times New Roman" panose="02020603050405020304" pitchFamily="18" charset="0"/>
              </a:rPr>
              <a:t>Example:</a:t>
            </a:r>
            <a:r>
              <a:rPr lang="en-US" sz="2600" dirty="0">
                <a:solidFill>
                  <a:schemeClr val="bg1"/>
                </a:solidFill>
                <a:latin typeface="Times New Roman" panose="02020603050405020304" pitchFamily="18" charset="0"/>
                <a:cs typeface="Times New Roman" panose="02020603050405020304" pitchFamily="18" charset="0"/>
              </a:rPr>
              <a:t> If (Think) there is lack of global time in Unix </a:t>
            </a:r>
            <a:r>
              <a:rPr lang="en-US" sz="2600" i="1" dirty="0">
                <a:solidFill>
                  <a:schemeClr val="bg1"/>
                </a:solidFill>
                <a:latin typeface="Times New Roman" panose="02020603050405020304" pitchFamily="18" charset="0"/>
                <a:cs typeface="Times New Roman" panose="02020603050405020304" pitchFamily="18" charset="0"/>
              </a:rPr>
              <a:t>make</a:t>
            </a:r>
            <a:r>
              <a:rPr lang="en-US" sz="2600" dirty="0">
                <a:solidFill>
                  <a:schemeClr val="bg1"/>
                </a:solidFill>
                <a:latin typeface="Times New Roman" panose="02020603050405020304" pitchFamily="18" charset="0"/>
                <a:cs typeface="Times New Roman" panose="02020603050405020304" pitchFamily="18" charset="0"/>
              </a:rPr>
              <a:t> program.</a:t>
            </a:r>
          </a:p>
          <a:p>
            <a:pPr marL="0" indent="0">
              <a:lnSpc>
                <a:spcPct val="150000"/>
              </a:lnSpc>
              <a:buNone/>
            </a:pPr>
            <a:r>
              <a:rPr lang="en-US" sz="2600" dirty="0">
                <a:solidFill>
                  <a:schemeClr val="bg1"/>
                </a:solidFill>
                <a:latin typeface="Times New Roman" panose="02020603050405020304" pitchFamily="18" charset="0"/>
                <a:cs typeface="Times New Roman" panose="02020603050405020304" pitchFamily="18" charset="0"/>
              </a:rPr>
              <a:t>In Unix large </a:t>
            </a:r>
            <a:r>
              <a:rPr lang="en-US" sz="2600" dirty="0">
                <a:solidFill>
                  <a:srgbClr val="92D050"/>
                </a:solidFill>
                <a:latin typeface="Times New Roman" panose="02020603050405020304" pitchFamily="18" charset="0"/>
                <a:cs typeface="Times New Roman" panose="02020603050405020304" pitchFamily="18" charset="0"/>
              </a:rPr>
              <a:t>programs</a:t>
            </a:r>
            <a:r>
              <a:rPr lang="en-US" sz="2600" dirty="0">
                <a:solidFill>
                  <a:schemeClr val="bg1"/>
                </a:solidFill>
                <a:latin typeface="Times New Roman" panose="02020603050405020304" pitchFamily="18" charset="0"/>
                <a:cs typeface="Times New Roman" panose="02020603050405020304" pitchFamily="18" charset="0"/>
              </a:rPr>
              <a:t> are split up into </a:t>
            </a:r>
            <a:r>
              <a:rPr lang="en-US" sz="2600" dirty="0">
                <a:solidFill>
                  <a:srgbClr val="92D050"/>
                </a:solidFill>
                <a:latin typeface="Times New Roman" panose="02020603050405020304" pitchFamily="18" charset="0"/>
                <a:cs typeface="Times New Roman" panose="02020603050405020304" pitchFamily="18" charset="0"/>
              </a:rPr>
              <a:t>multiple source files</a:t>
            </a:r>
            <a:r>
              <a:rPr lang="en-US" sz="2600" dirty="0">
                <a:solidFill>
                  <a:schemeClr val="bg1"/>
                </a:solidFill>
                <a:latin typeface="Times New Roman" panose="02020603050405020304" pitchFamily="18" charset="0"/>
                <a:cs typeface="Times New Roman" panose="02020603050405020304" pitchFamily="18" charset="0"/>
              </a:rPr>
              <a:t>, so that a change to one source</a:t>
            </a:r>
          </a:p>
          <a:p>
            <a:pPr marL="0" indent="0">
              <a:lnSpc>
                <a:spcPct val="150000"/>
              </a:lnSpc>
              <a:buNone/>
            </a:pPr>
            <a:r>
              <a:rPr lang="en-US" sz="2600" dirty="0">
                <a:solidFill>
                  <a:schemeClr val="bg1"/>
                </a:solidFill>
                <a:latin typeface="Times New Roman" panose="02020603050405020304" pitchFamily="18" charset="0"/>
                <a:cs typeface="Times New Roman" panose="02020603050405020304" pitchFamily="18" charset="0"/>
              </a:rPr>
              <a:t>file requires only one file to be recompiled, not all the files.</a:t>
            </a:r>
          </a:p>
          <a:p>
            <a:pPr>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a:t>
            </a:fld>
            <a:endParaRPr lang="en-IN" dirty="0"/>
          </a:p>
        </p:txBody>
      </p:sp>
    </p:spTree>
    <p:extLst>
      <p:ext uri="{BB962C8B-B14F-4D97-AF65-F5344CB8AC3E}">
        <p14:creationId xmlns:p14="http://schemas.microsoft.com/office/powerpoint/2010/main" val="2294742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lstStyle/>
          <a:p>
            <a:pPr>
              <a:lnSpc>
                <a:spcPct val="100000"/>
              </a:lnSpc>
            </a:pPr>
            <a:r>
              <a:rPr lang="en-US" dirty="0">
                <a:solidFill>
                  <a:schemeClr val="bg1"/>
                </a:solidFill>
                <a:latin typeface="Times New Roman" panose="02020603050405020304" pitchFamily="18" charset="0"/>
                <a:cs typeface="Times New Roman" panose="02020603050405020304" pitchFamily="18" charset="0"/>
              </a:rPr>
              <a:t>It is important to distinguish three different layers of software, the network, a middleware layer, and an application layer, as shown in Figure 6.9. What follows is typically part of the middleware layer.</a:t>
            </a:r>
          </a:p>
          <a:p>
            <a:pP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30</a:t>
            </a:fld>
            <a:endParaRPr lang="en-IN"/>
          </a:p>
        </p:txBody>
      </p:sp>
      <p:pic>
        <p:nvPicPr>
          <p:cNvPr id="9" name="Picture 8">
            <a:extLst>
              <a:ext uri="{FF2B5EF4-FFF2-40B4-BE49-F238E27FC236}">
                <a16:creationId xmlns:a16="http://schemas.microsoft.com/office/drawing/2014/main" id="{F93898BF-ABFD-48FB-A383-8E51236E9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586" y="1855835"/>
            <a:ext cx="9784254" cy="3960000"/>
          </a:xfrm>
          <a:prstGeom prst="rect">
            <a:avLst/>
          </a:prstGeom>
        </p:spPr>
      </p:pic>
      <p:sp>
        <p:nvSpPr>
          <p:cNvPr id="10" name="Rectangle 9">
            <a:extLst>
              <a:ext uri="{FF2B5EF4-FFF2-40B4-BE49-F238E27FC236}">
                <a16:creationId xmlns:a16="http://schemas.microsoft.com/office/drawing/2014/main" id="{7A536527-0079-4E73-87A7-5E4C41A627C0}"/>
              </a:ext>
            </a:extLst>
          </p:cNvPr>
          <p:cNvSpPr/>
          <p:nvPr/>
        </p:nvSpPr>
        <p:spPr>
          <a:xfrm>
            <a:off x="983834" y="6075371"/>
            <a:ext cx="9928006"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6.9: </a:t>
            </a:r>
            <a:r>
              <a:rPr lang="en-US" sz="2400" dirty="0">
                <a:solidFill>
                  <a:schemeClr val="bg1"/>
                </a:solidFill>
                <a:latin typeface="Times New Roman" panose="02020603050405020304" pitchFamily="18" charset="0"/>
                <a:cs typeface="Times New Roman" panose="02020603050405020304" pitchFamily="18" charset="0"/>
              </a:rPr>
              <a:t>The positioning of </a:t>
            </a:r>
            <a:r>
              <a:rPr lang="en-US" sz="2400" dirty="0" err="1">
                <a:solidFill>
                  <a:schemeClr val="bg1"/>
                </a:solidFill>
                <a:latin typeface="Times New Roman" panose="02020603050405020304" pitchFamily="18" charset="0"/>
                <a:cs typeface="Times New Roman" panose="02020603050405020304" pitchFamily="18" charset="0"/>
              </a:rPr>
              <a:t>Lamport’s</a:t>
            </a:r>
            <a:r>
              <a:rPr lang="en-US" sz="2400" dirty="0">
                <a:solidFill>
                  <a:schemeClr val="bg1"/>
                </a:solidFill>
                <a:latin typeface="Times New Roman" panose="02020603050405020304" pitchFamily="18" charset="0"/>
                <a:cs typeface="Times New Roman" panose="02020603050405020304" pitchFamily="18" charset="0"/>
              </a:rPr>
              <a:t> logical clocks in distributed systems.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015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dirty="0">
                <a:solidFill>
                  <a:schemeClr val="bg1"/>
                </a:solidFill>
                <a:latin typeface="Times New Roman" panose="02020603050405020304" pitchFamily="18" charset="0"/>
                <a:cs typeface="Times New Roman" panose="02020603050405020304" pitchFamily="18" charset="0"/>
              </a:rPr>
              <a:t>To implement </a:t>
            </a:r>
            <a:r>
              <a:rPr lang="en-US" dirty="0" err="1">
                <a:solidFill>
                  <a:schemeClr val="bg1"/>
                </a:solidFill>
                <a:latin typeface="Times New Roman" panose="02020603050405020304" pitchFamily="18" charset="0"/>
                <a:cs typeface="Times New Roman" panose="02020603050405020304" pitchFamily="18" charset="0"/>
              </a:rPr>
              <a:t>Lamport’s</a:t>
            </a:r>
            <a:r>
              <a:rPr lang="en-US" dirty="0">
                <a:solidFill>
                  <a:schemeClr val="bg1"/>
                </a:solidFill>
                <a:latin typeface="Times New Roman" panose="02020603050405020304" pitchFamily="18" charset="0"/>
                <a:cs typeface="Times New Roman" panose="02020603050405020304" pitchFamily="18" charset="0"/>
              </a:rPr>
              <a:t> logical clocks, each process Pi maintains a local counter Ci. These counters are updated according to the following steps:</a:t>
            </a:r>
          </a:p>
          <a:p>
            <a:pPr marL="0" indent="0" algn="just">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bg1"/>
                </a:solidFill>
                <a:latin typeface="Times New Roman" panose="02020603050405020304" pitchFamily="18" charset="0"/>
                <a:cs typeface="Times New Roman" panose="02020603050405020304" pitchFamily="18" charset="0"/>
              </a:rPr>
              <a:t>1. Before executing an event (i.e., sending a message over the network,</a:t>
            </a:r>
          </a:p>
          <a:p>
            <a:pPr marL="0" indent="0" algn="just">
              <a:buNone/>
            </a:pPr>
            <a:r>
              <a:rPr lang="en-US" dirty="0">
                <a:solidFill>
                  <a:schemeClr val="bg1"/>
                </a:solidFill>
                <a:latin typeface="Times New Roman" panose="02020603050405020304" pitchFamily="18" charset="0"/>
                <a:cs typeface="Times New Roman" panose="02020603050405020304" pitchFamily="18" charset="0"/>
              </a:rPr>
              <a:t>    delivering a message to an application, or some other internal event),</a:t>
            </a:r>
          </a:p>
          <a:p>
            <a:pPr marL="0" indent="0" algn="just">
              <a:buNone/>
            </a:pPr>
            <a:r>
              <a:rPr lang="en-US" dirty="0">
                <a:solidFill>
                  <a:schemeClr val="bg1"/>
                </a:solidFill>
                <a:latin typeface="Times New Roman" panose="02020603050405020304" pitchFamily="18" charset="0"/>
                <a:cs typeface="Times New Roman" panose="02020603050405020304" pitchFamily="18" charset="0"/>
              </a:rPr>
              <a:t>    Pi increments Ci: Ci </a:t>
            </a:r>
            <a:r>
              <a:rPr lang="en-US"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a:solidFill>
                  <a:schemeClr val="bg1"/>
                </a:solidFill>
                <a:latin typeface="Times New Roman" panose="02020603050405020304" pitchFamily="18" charset="0"/>
                <a:cs typeface="Times New Roman" panose="02020603050405020304" pitchFamily="18" charset="0"/>
              </a:rPr>
              <a:t>Ci + 1.</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r>
              <a:rPr lang="en-US" dirty="0">
                <a:solidFill>
                  <a:schemeClr val="bg1"/>
                </a:solidFill>
                <a:latin typeface="Times New Roman" panose="02020603050405020304" pitchFamily="18" charset="0"/>
                <a:cs typeface="Times New Roman" panose="02020603050405020304" pitchFamily="18" charset="0"/>
              </a:rPr>
              <a:t>2. When process Pi sends a message m to process Pj, it sets m’s timestamp </a:t>
            </a:r>
            <a:r>
              <a:rPr lang="en-US" dirty="0" err="1">
                <a:solidFill>
                  <a:schemeClr val="bg1"/>
                </a:solidFill>
                <a:latin typeface="Times New Roman" panose="02020603050405020304" pitchFamily="18" charset="0"/>
                <a:cs typeface="Times New Roman" panose="02020603050405020304" pitchFamily="18" charset="0"/>
              </a:rPr>
              <a:t>ts</a:t>
            </a:r>
            <a:r>
              <a:rPr lang="en-US" dirty="0">
                <a:solidFill>
                  <a:schemeClr val="bg1"/>
                </a:solidFill>
                <a:latin typeface="Times New Roman" panose="02020603050405020304" pitchFamily="18" charset="0"/>
                <a:cs typeface="Times New Roman" panose="02020603050405020304" pitchFamily="18" charset="0"/>
              </a:rPr>
              <a:t>(m) </a:t>
            </a:r>
          </a:p>
          <a:p>
            <a:pPr marL="0" indent="0">
              <a:buNone/>
            </a:pPr>
            <a:r>
              <a:rPr lang="en-US" dirty="0">
                <a:solidFill>
                  <a:schemeClr val="bg1"/>
                </a:solidFill>
                <a:latin typeface="Times New Roman" panose="02020603050405020304" pitchFamily="18" charset="0"/>
                <a:cs typeface="Times New Roman" panose="02020603050405020304" pitchFamily="18" charset="0"/>
              </a:rPr>
              <a:t>    equal to Ci after having executed the previous step.</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r>
              <a:rPr lang="en-US" dirty="0">
                <a:solidFill>
                  <a:schemeClr val="bg1"/>
                </a:solidFill>
                <a:latin typeface="Times New Roman" panose="02020603050405020304" pitchFamily="18" charset="0"/>
                <a:cs typeface="Times New Roman" panose="02020603050405020304" pitchFamily="18" charset="0"/>
              </a:rPr>
              <a:t>3. Upon the receipt of a message m, process Pj adjusts its own local counter as </a:t>
            </a:r>
          </a:p>
          <a:p>
            <a:pPr marL="0" indent="0">
              <a:buNone/>
            </a:pP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Cj</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a:solidFill>
                  <a:schemeClr val="bg1"/>
                </a:solidFill>
                <a:latin typeface="Times New Roman" panose="02020603050405020304" pitchFamily="18" charset="0"/>
                <a:cs typeface="Times New Roman" panose="02020603050405020304" pitchFamily="18" charset="0"/>
              </a:rPr>
              <a:t>max{ </a:t>
            </a:r>
            <a:r>
              <a:rPr lang="en-US" dirty="0" err="1">
                <a:solidFill>
                  <a:schemeClr val="bg1"/>
                </a:solidFill>
                <a:latin typeface="Times New Roman" panose="02020603050405020304" pitchFamily="18" charset="0"/>
                <a:cs typeface="Times New Roman" panose="02020603050405020304" pitchFamily="18" charset="0"/>
              </a:rPr>
              <a:t>Cj</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ts</a:t>
            </a:r>
            <a:r>
              <a:rPr lang="en-US" dirty="0">
                <a:solidFill>
                  <a:schemeClr val="bg1"/>
                </a:solidFill>
                <a:latin typeface="Times New Roman" panose="02020603050405020304" pitchFamily="18" charset="0"/>
                <a:cs typeface="Times New Roman" panose="02020603050405020304" pitchFamily="18" charset="0"/>
              </a:rPr>
              <a:t>(m) } after which it then executes the first step and delivers </a:t>
            </a:r>
          </a:p>
          <a:p>
            <a:pPr marL="0" indent="0">
              <a:buNone/>
            </a:pPr>
            <a:r>
              <a:rPr lang="en-US" dirty="0">
                <a:solidFill>
                  <a:schemeClr val="bg1"/>
                </a:solidFill>
                <a:latin typeface="Times New Roman" panose="02020603050405020304" pitchFamily="18" charset="0"/>
                <a:cs typeface="Times New Roman" panose="02020603050405020304" pitchFamily="18" charset="0"/>
              </a:rPr>
              <a:t>    the message to the application.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31</a:t>
            </a:fld>
            <a:endParaRPr lang="en-IN"/>
          </a:p>
        </p:txBody>
      </p:sp>
    </p:spTree>
    <p:extLst>
      <p:ext uri="{BB962C8B-B14F-4D97-AF65-F5344CB8AC3E}">
        <p14:creationId xmlns:p14="http://schemas.microsoft.com/office/powerpoint/2010/main" val="2375918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buNone/>
            </a:pPr>
            <a:r>
              <a:rPr lang="en-IN" b="1"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Example of </a:t>
            </a:r>
            <a:r>
              <a:rPr lang="en-IN" b="1" dirty="0" err="1">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Lamport’s</a:t>
            </a:r>
            <a:r>
              <a:rPr lang="en-IN" b="1"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 logical clocks: </a:t>
            </a:r>
            <a:r>
              <a:rPr lang="en-IN" b="1"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Total-ordered multicasting</a:t>
            </a:r>
          </a:p>
          <a:p>
            <a:pPr marL="0" indent="0">
              <a:buNone/>
            </a:pPr>
            <a:endParaRPr lang="en-US" b="1"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endParaRPr>
          </a:p>
          <a:p>
            <a:pPr algn="just"/>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Consider the situation in which a database has been replicated across several sites. For example, to improve query performance, </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a bank may place copies of an account database in two different cities, say </a:t>
            </a:r>
            <a:r>
              <a:rPr lang="en-US" sz="26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New</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 </a:t>
            </a:r>
            <a:r>
              <a:rPr lang="en-US" sz="26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York</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 and </a:t>
            </a:r>
            <a:r>
              <a:rPr lang="en-US" sz="26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San</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 </a:t>
            </a:r>
            <a:r>
              <a:rPr lang="en-US" sz="26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Francisco</a:t>
            </a: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 A query is always forwarded to the nearest copy. The database update needs care. </a:t>
            </a:r>
          </a:p>
          <a:p>
            <a:pPr algn="just"/>
            <a:endPar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endParaRPr>
          </a:p>
          <a:p>
            <a:pPr marL="0" indent="0" algn="just">
              <a:buNone/>
            </a:pPr>
            <a:r>
              <a:rPr lang="en-US" sz="26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Update 1:</a:t>
            </a: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 Assume a customer in </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San Francisco wants to add $100</a:t>
            </a: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 to his account, which </a:t>
            </a:r>
          </a:p>
          <a:p>
            <a:pPr marL="0" indent="0" algn="just">
              <a:buNone/>
            </a:pP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                </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currently contains $1,000. </a:t>
            </a:r>
          </a:p>
          <a:p>
            <a:pPr algn="just"/>
            <a:endPar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endParaRPr>
          </a:p>
          <a:p>
            <a:pPr marL="0" indent="0" algn="just">
              <a:buNone/>
            </a:pPr>
            <a:r>
              <a:rPr lang="en-US" sz="26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Update 2:</a:t>
            </a: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 At the same time, </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a bank employee in New York initiates an update </a:t>
            </a: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by which </a:t>
            </a:r>
          </a:p>
          <a:p>
            <a:pPr marL="0" indent="0" algn="just">
              <a:buNone/>
            </a:pP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                 the customer’s account is to be increased with </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1 percent interest</a:t>
            </a: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 </a:t>
            </a:r>
          </a:p>
          <a:p>
            <a:pPr algn="just"/>
            <a:endPar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endParaRPr>
          </a:p>
          <a:p>
            <a:pPr algn="just"/>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Both updates should be carried out at both copies of the database. However, due to </a:t>
            </a:r>
            <a:r>
              <a:rPr lang="en-US" sz="2600" dirty="0">
                <a:solidFill>
                  <a:srgbClr val="00B0F0"/>
                </a:solidFill>
                <a:latin typeface="Times New Roman" panose="02020603050405020304" pitchFamily="18" charset="0"/>
                <a:ea typeface="SimSun-ExtB" panose="02010609060101010101" pitchFamily="49" charset="-122"/>
                <a:cs typeface="Times New Roman" panose="02020603050405020304" pitchFamily="18" charset="0"/>
              </a:rPr>
              <a:t>communication delays </a:t>
            </a:r>
            <a:r>
              <a:rPr lang="en-US"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rPr>
              <a:t>in the underlying network, the updates may arrive in the order as shown in Figure 6.10.</a:t>
            </a:r>
            <a:endParaRPr lang="en-IN" sz="2600" dirty="0">
              <a:solidFill>
                <a:schemeClr val="bg1"/>
              </a:solidFill>
              <a:latin typeface="Times New Roman" panose="02020603050405020304" pitchFamily="18" charset="0"/>
              <a:ea typeface="SimSun-ExtB" panose="02010609060101010101" pitchFamily="49"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32</a:t>
            </a:fld>
            <a:endParaRPr lang="en-IN"/>
          </a:p>
        </p:txBody>
      </p:sp>
    </p:spTree>
    <p:extLst>
      <p:ext uri="{BB962C8B-B14F-4D97-AF65-F5344CB8AC3E}">
        <p14:creationId xmlns:p14="http://schemas.microsoft.com/office/powerpoint/2010/main" val="585858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0B18C9-A867-4E8C-A727-900D8FBF9EE8}"/>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1041538" y="1298789"/>
            <a:ext cx="10440004" cy="3960000"/>
          </a:xfrm>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33</a:t>
            </a:fld>
            <a:endParaRPr lang="en-IN"/>
          </a:p>
        </p:txBody>
      </p:sp>
      <p:sp>
        <p:nvSpPr>
          <p:cNvPr id="6" name="Rectangle 5">
            <a:extLst>
              <a:ext uri="{FF2B5EF4-FFF2-40B4-BE49-F238E27FC236}">
                <a16:creationId xmlns:a16="http://schemas.microsoft.com/office/drawing/2014/main" id="{105744D8-CD8D-4AB8-A227-560023CAB80E}"/>
              </a:ext>
            </a:extLst>
          </p:cNvPr>
          <p:cNvSpPr/>
          <p:nvPr/>
        </p:nvSpPr>
        <p:spPr>
          <a:xfrm>
            <a:off x="873760" y="5950890"/>
            <a:ext cx="11003280"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6.10: </a:t>
            </a:r>
            <a:r>
              <a:rPr lang="en-US" sz="2400" dirty="0">
                <a:solidFill>
                  <a:schemeClr val="bg1"/>
                </a:solidFill>
                <a:latin typeface="Times New Roman" panose="02020603050405020304" pitchFamily="18" charset="0"/>
                <a:cs typeface="Times New Roman" panose="02020603050405020304" pitchFamily="18" charset="0"/>
              </a:rPr>
              <a:t>Updating a replicated database and leaving it in an inconsistent </a:t>
            </a:r>
            <a:r>
              <a:rPr lang="en-IN" sz="2400" dirty="0">
                <a:solidFill>
                  <a:schemeClr val="bg1"/>
                </a:solidFill>
                <a:latin typeface="Times New Roman" panose="02020603050405020304" pitchFamily="18" charset="0"/>
                <a:cs typeface="Times New Roman" panose="02020603050405020304" pitchFamily="18" charset="0"/>
              </a:rPr>
              <a:t>state.</a:t>
            </a:r>
          </a:p>
        </p:txBody>
      </p:sp>
      <p:sp>
        <p:nvSpPr>
          <p:cNvPr id="7" name="TextBox 6">
            <a:extLst>
              <a:ext uri="{FF2B5EF4-FFF2-40B4-BE49-F238E27FC236}">
                <a16:creationId xmlns:a16="http://schemas.microsoft.com/office/drawing/2014/main" id="{8BC5C8FB-2ECC-4E5D-B550-3F24A4202454}"/>
              </a:ext>
            </a:extLst>
          </p:cNvPr>
          <p:cNvSpPr txBox="1"/>
          <p:nvPr/>
        </p:nvSpPr>
        <p:spPr>
          <a:xfrm>
            <a:off x="1041538" y="2706809"/>
            <a:ext cx="1000627" cy="923330"/>
          </a:xfrm>
          <a:prstGeom prst="rect">
            <a:avLst/>
          </a:prstGeom>
          <a:noFill/>
        </p:spPr>
        <p:txBody>
          <a:bodyPr wrap="square" rtlCol="0">
            <a:spAutoFit/>
          </a:bodyPr>
          <a:lstStyle/>
          <a:p>
            <a:r>
              <a:rPr lang="en-US" b="1" dirty="0">
                <a:solidFill>
                  <a:srgbClr val="00B050"/>
                </a:solidFill>
                <a:latin typeface="Times New Roman" panose="02020603050405020304" pitchFamily="18" charset="0"/>
                <a:cs typeface="Times New Roman" panose="02020603050405020304" pitchFamily="18" charset="0"/>
              </a:rPr>
              <a:t>Before updates</a:t>
            </a:r>
          </a:p>
          <a:p>
            <a:r>
              <a:rPr lang="en-US" b="1" dirty="0">
                <a:solidFill>
                  <a:srgbClr val="00B050"/>
                </a:solidFill>
                <a:latin typeface="Times New Roman" panose="02020603050405020304" pitchFamily="18" charset="0"/>
                <a:cs typeface="Times New Roman" panose="02020603050405020304" pitchFamily="18" charset="0"/>
              </a:rPr>
              <a:t>$ 1000</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2D05D85-F78B-41D5-9F1B-EFE03702D912}"/>
              </a:ext>
            </a:extLst>
          </p:cNvPr>
          <p:cNvSpPr/>
          <p:nvPr/>
        </p:nvSpPr>
        <p:spPr>
          <a:xfrm>
            <a:off x="741934" y="615273"/>
            <a:ext cx="3754746" cy="461665"/>
          </a:xfrm>
          <a:prstGeom prst="rect">
            <a:avLst/>
          </a:prstGeom>
        </p:spPr>
        <p:txBody>
          <a:bodyPr wrap="none">
            <a:spAutoFit/>
          </a:bodyPr>
          <a:lstStyle/>
          <a:p>
            <a:r>
              <a:rPr lang="en-US" sz="24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San Francisco – To add $100</a:t>
            </a:r>
            <a:endParaRPr lang="en-IN" sz="2400" dirty="0">
              <a:solidFill>
                <a:srgbClr val="FFFF00"/>
              </a:solidFill>
            </a:endParaRPr>
          </a:p>
        </p:txBody>
      </p:sp>
      <p:sp>
        <p:nvSpPr>
          <p:cNvPr id="10" name="Rectangle 9">
            <a:extLst>
              <a:ext uri="{FF2B5EF4-FFF2-40B4-BE49-F238E27FC236}">
                <a16:creationId xmlns:a16="http://schemas.microsoft.com/office/drawing/2014/main" id="{FF48C268-2B26-4F42-8CB1-FEC2E53E8B91}"/>
              </a:ext>
            </a:extLst>
          </p:cNvPr>
          <p:cNvSpPr/>
          <p:nvPr/>
        </p:nvSpPr>
        <p:spPr>
          <a:xfrm>
            <a:off x="7540053" y="615273"/>
            <a:ext cx="4045979" cy="461665"/>
          </a:xfrm>
          <a:prstGeom prst="rect">
            <a:avLst/>
          </a:prstGeom>
        </p:spPr>
        <p:txBody>
          <a:bodyPr wrap="none">
            <a:spAutoFit/>
          </a:bodyPr>
          <a:lstStyle/>
          <a:p>
            <a:r>
              <a:rPr lang="en-US" sz="2400" dirty="0">
                <a:solidFill>
                  <a:srgbClr val="FFFF00"/>
                </a:solidFill>
                <a:latin typeface="Times New Roman" panose="02020603050405020304" pitchFamily="18" charset="0"/>
                <a:ea typeface="SimSun-ExtB" panose="02010609060101010101" pitchFamily="49" charset="-122"/>
                <a:cs typeface="Times New Roman" panose="02020603050405020304" pitchFamily="18" charset="0"/>
              </a:rPr>
              <a:t>New York – To add 1% interest</a:t>
            </a:r>
            <a:endParaRPr lang="en-IN" sz="2400" dirty="0">
              <a:solidFill>
                <a:srgbClr val="FFFF00"/>
              </a:solidFill>
            </a:endParaRPr>
          </a:p>
        </p:txBody>
      </p:sp>
      <p:sp>
        <p:nvSpPr>
          <p:cNvPr id="11" name="TextBox 10">
            <a:extLst>
              <a:ext uri="{FF2B5EF4-FFF2-40B4-BE49-F238E27FC236}">
                <a16:creationId xmlns:a16="http://schemas.microsoft.com/office/drawing/2014/main" id="{15E3AC31-E09F-4C2A-A654-68A766CC7E5E}"/>
              </a:ext>
            </a:extLst>
          </p:cNvPr>
          <p:cNvSpPr txBox="1"/>
          <p:nvPr/>
        </p:nvSpPr>
        <p:spPr>
          <a:xfrm>
            <a:off x="3502488" y="2706809"/>
            <a:ext cx="1000627" cy="923330"/>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After updates</a:t>
            </a:r>
          </a:p>
          <a:p>
            <a:r>
              <a:rPr lang="en-US" b="1" dirty="0">
                <a:solidFill>
                  <a:srgbClr val="FF0000"/>
                </a:solidFill>
                <a:latin typeface="Times New Roman" panose="02020603050405020304" pitchFamily="18" charset="0"/>
                <a:cs typeface="Times New Roman" panose="02020603050405020304" pitchFamily="18" charset="0"/>
              </a:rPr>
              <a:t>$ 1111</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86F24F2-647C-4697-BE47-9385C77A11D0}"/>
              </a:ext>
            </a:extLst>
          </p:cNvPr>
          <p:cNvSpPr txBox="1"/>
          <p:nvPr/>
        </p:nvSpPr>
        <p:spPr>
          <a:xfrm>
            <a:off x="8110286" y="2708038"/>
            <a:ext cx="1000627" cy="923330"/>
          </a:xfrm>
          <a:prstGeom prst="rect">
            <a:avLst/>
          </a:prstGeom>
          <a:noFill/>
        </p:spPr>
        <p:txBody>
          <a:bodyPr wrap="square" rtlCol="0">
            <a:spAutoFit/>
          </a:bodyPr>
          <a:lstStyle/>
          <a:p>
            <a:r>
              <a:rPr lang="en-US" b="1" dirty="0">
                <a:solidFill>
                  <a:srgbClr val="00B050"/>
                </a:solidFill>
                <a:latin typeface="Times New Roman" panose="02020603050405020304" pitchFamily="18" charset="0"/>
                <a:cs typeface="Times New Roman" panose="02020603050405020304" pitchFamily="18" charset="0"/>
              </a:rPr>
              <a:t>Before updates</a:t>
            </a:r>
          </a:p>
          <a:p>
            <a:r>
              <a:rPr lang="en-US" b="1" dirty="0">
                <a:solidFill>
                  <a:srgbClr val="00B050"/>
                </a:solidFill>
                <a:latin typeface="Times New Roman" panose="02020603050405020304" pitchFamily="18" charset="0"/>
                <a:cs typeface="Times New Roman" panose="02020603050405020304" pitchFamily="18" charset="0"/>
              </a:rPr>
              <a:t>$ 1000</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769581C-3313-47ED-B440-9177C938C1EF}"/>
              </a:ext>
            </a:extLst>
          </p:cNvPr>
          <p:cNvSpPr txBox="1"/>
          <p:nvPr/>
        </p:nvSpPr>
        <p:spPr>
          <a:xfrm>
            <a:off x="10720546" y="2706809"/>
            <a:ext cx="1000627" cy="923330"/>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After updates</a:t>
            </a:r>
          </a:p>
          <a:p>
            <a:r>
              <a:rPr lang="en-US" b="1" dirty="0">
                <a:solidFill>
                  <a:srgbClr val="FF0000"/>
                </a:solidFill>
                <a:latin typeface="Times New Roman" panose="02020603050405020304" pitchFamily="18" charset="0"/>
                <a:cs typeface="Times New Roman" panose="02020603050405020304" pitchFamily="18" charset="0"/>
              </a:rPr>
              <a:t>$ 1110</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669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The customer’s update operation is performed in San Francisco before the interest update. In contrast, the copy of the account in the New York replica is first updated with the 1 percent interest, and after that with the $100 deposit. Consequently, the </a:t>
            </a:r>
            <a:r>
              <a:rPr lang="en-US" sz="2600" dirty="0">
                <a:solidFill>
                  <a:srgbClr val="00B0F0"/>
                </a:solidFill>
                <a:latin typeface="Times New Roman" panose="02020603050405020304" pitchFamily="18" charset="0"/>
                <a:cs typeface="Times New Roman" panose="02020603050405020304" pitchFamily="18" charset="0"/>
              </a:rPr>
              <a:t>San Francisco database </a:t>
            </a:r>
            <a:r>
              <a:rPr lang="en-US" sz="2600" dirty="0">
                <a:solidFill>
                  <a:schemeClr val="bg1"/>
                </a:solidFill>
                <a:latin typeface="Times New Roman" panose="02020603050405020304" pitchFamily="18" charset="0"/>
                <a:cs typeface="Times New Roman" panose="02020603050405020304" pitchFamily="18" charset="0"/>
              </a:rPr>
              <a:t>will record a total amount of </a:t>
            </a:r>
            <a:r>
              <a:rPr lang="en-US" sz="2600" dirty="0">
                <a:solidFill>
                  <a:srgbClr val="00B0F0"/>
                </a:solidFill>
                <a:latin typeface="Times New Roman" panose="02020603050405020304" pitchFamily="18" charset="0"/>
                <a:cs typeface="Times New Roman" panose="02020603050405020304" pitchFamily="18" charset="0"/>
              </a:rPr>
              <a:t>$1,111</a:t>
            </a:r>
            <a:r>
              <a:rPr lang="en-US" sz="2600" dirty="0">
                <a:solidFill>
                  <a:schemeClr val="bg1"/>
                </a:solidFill>
                <a:latin typeface="Times New Roman" panose="02020603050405020304" pitchFamily="18" charset="0"/>
                <a:cs typeface="Times New Roman" panose="02020603050405020304" pitchFamily="18" charset="0"/>
              </a:rPr>
              <a:t>, whereas the </a:t>
            </a:r>
            <a:r>
              <a:rPr lang="en-US" sz="2600" dirty="0">
                <a:solidFill>
                  <a:srgbClr val="00B0F0"/>
                </a:solidFill>
                <a:latin typeface="Times New Roman" panose="02020603050405020304" pitchFamily="18" charset="0"/>
                <a:cs typeface="Times New Roman" panose="02020603050405020304" pitchFamily="18" charset="0"/>
              </a:rPr>
              <a:t>New York database</a:t>
            </a:r>
            <a:r>
              <a:rPr lang="en-US" sz="2600" dirty="0">
                <a:solidFill>
                  <a:schemeClr val="bg1"/>
                </a:solidFill>
                <a:latin typeface="Times New Roman" panose="02020603050405020304" pitchFamily="18" charset="0"/>
                <a:cs typeface="Times New Roman" panose="02020603050405020304" pitchFamily="18" charset="0"/>
              </a:rPr>
              <a:t> records </a:t>
            </a:r>
            <a:r>
              <a:rPr lang="en-US" sz="2600" dirty="0">
                <a:solidFill>
                  <a:srgbClr val="00B0F0"/>
                </a:solidFill>
                <a:latin typeface="Times New Roman" panose="02020603050405020304" pitchFamily="18" charset="0"/>
                <a:cs typeface="Times New Roman" panose="02020603050405020304" pitchFamily="18" charset="0"/>
              </a:rPr>
              <a:t>$1,110.</a:t>
            </a:r>
          </a:p>
          <a:p>
            <a:pPr algn="just"/>
            <a:endParaRPr lang="en-US" sz="2600" dirty="0">
              <a:solidFill>
                <a:srgbClr val="00B0F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important issue is that both copies should be exactly the same. In general, situations such as </a:t>
            </a:r>
            <a:r>
              <a:rPr lang="en-US" sz="2600" dirty="0">
                <a:solidFill>
                  <a:srgbClr val="00B0F0"/>
                </a:solidFill>
                <a:latin typeface="Times New Roman" panose="02020603050405020304" pitchFamily="18" charset="0"/>
                <a:cs typeface="Times New Roman" panose="02020603050405020304" pitchFamily="18" charset="0"/>
              </a:rPr>
              <a:t>these require a total-ordered multicast.</a:t>
            </a:r>
          </a:p>
          <a:p>
            <a:pPr algn="just"/>
            <a:endParaRPr lang="en-US" sz="2600" dirty="0">
              <a:solidFill>
                <a:srgbClr val="00B0F0"/>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Total-ordered multicast: </a:t>
            </a:r>
            <a:r>
              <a:rPr lang="en-US" sz="2600" b="1" dirty="0">
                <a:solidFill>
                  <a:schemeClr val="bg1"/>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multicast operation by which all messages are delivered in the same order to each receiver. </a:t>
            </a:r>
          </a:p>
          <a:p>
            <a:pPr algn="just"/>
            <a:endParaRPr lang="en-US" sz="2600" dirty="0">
              <a:solidFill>
                <a:srgbClr val="FFFF00"/>
              </a:solidFill>
              <a:latin typeface="Times New Roman" panose="02020603050405020304" pitchFamily="18" charset="0"/>
              <a:cs typeface="Times New Roman" panose="02020603050405020304" pitchFamily="18" charset="0"/>
            </a:endParaRPr>
          </a:p>
          <a:p>
            <a:pPr algn="just"/>
            <a:r>
              <a:rPr lang="en-US" sz="2600" dirty="0" err="1">
                <a:solidFill>
                  <a:schemeClr val="bg1"/>
                </a:solidFill>
                <a:latin typeface="Times New Roman" panose="02020603050405020304" pitchFamily="18" charset="0"/>
                <a:cs typeface="Times New Roman" panose="02020603050405020304" pitchFamily="18" charset="0"/>
              </a:rPr>
              <a:t>Lamport’s</a:t>
            </a:r>
            <a:r>
              <a:rPr lang="en-US" sz="2600" dirty="0">
                <a:solidFill>
                  <a:schemeClr val="bg1"/>
                </a:solidFill>
                <a:latin typeface="Times New Roman" panose="02020603050405020304" pitchFamily="18" charset="0"/>
                <a:cs typeface="Times New Roman" panose="02020603050405020304" pitchFamily="18" charset="0"/>
              </a:rPr>
              <a:t> logical clocks can be used to implement total-ordered multicasts in a completely distributed fashion.</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34</a:t>
            </a:fld>
            <a:endParaRPr lang="en-IN"/>
          </a:p>
        </p:txBody>
      </p:sp>
    </p:spTree>
    <p:extLst>
      <p:ext uri="{BB962C8B-B14F-4D97-AF65-F5344CB8AC3E}">
        <p14:creationId xmlns:p14="http://schemas.microsoft.com/office/powerpoint/2010/main" val="2473956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Autofit/>
          </a:bodyPr>
          <a:lstStyle/>
          <a:p>
            <a:pPr algn="just"/>
            <a:r>
              <a:rPr lang="en-US" sz="2500" dirty="0">
                <a:solidFill>
                  <a:schemeClr val="bg1"/>
                </a:solidFill>
                <a:latin typeface="Times New Roman" panose="02020603050405020304" pitchFamily="18" charset="0"/>
                <a:cs typeface="Times New Roman" panose="02020603050405020304" pitchFamily="18" charset="0"/>
              </a:rPr>
              <a:t>Consider a group of processes multicasting messages to each other. </a:t>
            </a:r>
            <a:r>
              <a:rPr lang="en-US" sz="2500" b="1" dirty="0">
                <a:solidFill>
                  <a:srgbClr val="00FF00"/>
                </a:solidFill>
                <a:latin typeface="Times New Roman" panose="02020603050405020304" pitchFamily="18" charset="0"/>
                <a:cs typeface="Times New Roman" panose="02020603050405020304" pitchFamily="18" charset="0"/>
              </a:rPr>
              <a:t>Each message is always timestamped with the current (logical) time of its sender. </a:t>
            </a:r>
          </a:p>
          <a:p>
            <a:endParaRPr lang="en-US" sz="2500" dirty="0">
              <a:solidFill>
                <a:schemeClr val="bg1"/>
              </a:solidFill>
              <a:latin typeface="Times New Roman" panose="02020603050405020304" pitchFamily="18" charset="0"/>
              <a:cs typeface="Times New Roman" panose="02020603050405020304" pitchFamily="18" charset="0"/>
            </a:endParaRPr>
          </a:p>
          <a:p>
            <a:pPr algn="just"/>
            <a:r>
              <a:rPr lang="en-US" sz="2500" dirty="0">
                <a:solidFill>
                  <a:schemeClr val="bg1"/>
                </a:solidFill>
                <a:latin typeface="Times New Roman" panose="02020603050405020304" pitchFamily="18" charset="0"/>
                <a:cs typeface="Times New Roman" panose="02020603050405020304" pitchFamily="18" charset="0"/>
              </a:rPr>
              <a:t>When a message is multicast, it is conceptually also sent to the sender. In addition, we assume that </a:t>
            </a:r>
            <a:r>
              <a:rPr lang="en-US" sz="2500" b="1" dirty="0">
                <a:solidFill>
                  <a:srgbClr val="00FF00"/>
                </a:solidFill>
                <a:latin typeface="Times New Roman" panose="02020603050405020304" pitchFamily="18" charset="0"/>
                <a:cs typeface="Times New Roman" panose="02020603050405020304" pitchFamily="18" charset="0"/>
              </a:rPr>
              <a:t>messages from the same sender are received in the order they were sent, and that no messages are lost.</a:t>
            </a:r>
          </a:p>
          <a:p>
            <a:endParaRPr lang="en-US" sz="2500" dirty="0">
              <a:solidFill>
                <a:schemeClr val="bg1"/>
              </a:solidFill>
              <a:latin typeface="Times New Roman" panose="02020603050405020304" pitchFamily="18" charset="0"/>
              <a:cs typeface="Times New Roman" panose="02020603050405020304" pitchFamily="18" charset="0"/>
            </a:endParaRPr>
          </a:p>
          <a:p>
            <a:pPr algn="just"/>
            <a:r>
              <a:rPr lang="en-US" sz="2500" dirty="0">
                <a:solidFill>
                  <a:srgbClr val="FFFF00"/>
                </a:solidFill>
                <a:latin typeface="Times New Roman" panose="02020603050405020304" pitchFamily="18" charset="0"/>
                <a:cs typeface="Times New Roman" panose="02020603050405020304" pitchFamily="18" charset="0"/>
              </a:rPr>
              <a:t>When a process receives a message, it is put into a local queue, ordered according to its timestamp.</a:t>
            </a:r>
            <a:r>
              <a:rPr lang="en-US" sz="2500" dirty="0">
                <a:solidFill>
                  <a:schemeClr val="bg1"/>
                </a:solidFill>
                <a:latin typeface="Times New Roman" panose="02020603050405020304" pitchFamily="18" charset="0"/>
                <a:cs typeface="Times New Roman" panose="02020603050405020304" pitchFamily="18" charset="0"/>
              </a:rPr>
              <a:t> </a:t>
            </a:r>
          </a:p>
          <a:p>
            <a:endParaRPr lang="en-US" sz="2500" dirty="0">
              <a:solidFill>
                <a:schemeClr val="bg1"/>
              </a:solidFill>
              <a:latin typeface="Times New Roman" panose="02020603050405020304" pitchFamily="18" charset="0"/>
              <a:cs typeface="Times New Roman" panose="02020603050405020304" pitchFamily="18" charset="0"/>
            </a:endParaRPr>
          </a:p>
          <a:p>
            <a:pPr algn="just"/>
            <a:r>
              <a:rPr lang="en-US" sz="2500" dirty="0">
                <a:solidFill>
                  <a:schemeClr val="bg1"/>
                </a:solidFill>
                <a:latin typeface="Times New Roman" panose="02020603050405020304" pitchFamily="18" charset="0"/>
                <a:cs typeface="Times New Roman" panose="02020603050405020304" pitchFamily="18" charset="0"/>
              </a:rPr>
              <a:t>The </a:t>
            </a:r>
            <a:r>
              <a:rPr lang="en-US" sz="2500" dirty="0">
                <a:solidFill>
                  <a:srgbClr val="FFFF00"/>
                </a:solidFill>
                <a:latin typeface="Times New Roman" panose="02020603050405020304" pitchFamily="18" charset="0"/>
                <a:cs typeface="Times New Roman" panose="02020603050405020304" pitchFamily="18" charset="0"/>
              </a:rPr>
              <a:t>receiver multicasts an acknowledgment to the other processes</a:t>
            </a:r>
            <a:r>
              <a:rPr lang="en-US" sz="2500" dirty="0">
                <a:solidFill>
                  <a:schemeClr val="bg1"/>
                </a:solidFill>
                <a:latin typeface="Times New Roman" panose="02020603050405020304" pitchFamily="18" charset="0"/>
                <a:cs typeface="Times New Roman" panose="02020603050405020304" pitchFamily="18" charset="0"/>
              </a:rPr>
              <a:t>. Note that if we follow </a:t>
            </a:r>
            <a:r>
              <a:rPr lang="en-US" sz="2500" dirty="0" err="1">
                <a:solidFill>
                  <a:schemeClr val="bg1"/>
                </a:solidFill>
                <a:latin typeface="Times New Roman" panose="02020603050405020304" pitchFamily="18" charset="0"/>
                <a:cs typeface="Times New Roman" panose="02020603050405020304" pitchFamily="18" charset="0"/>
              </a:rPr>
              <a:t>Lamport’s</a:t>
            </a:r>
            <a:r>
              <a:rPr lang="en-US" sz="2500" dirty="0">
                <a:solidFill>
                  <a:schemeClr val="bg1"/>
                </a:solidFill>
                <a:latin typeface="Times New Roman" panose="02020603050405020304" pitchFamily="18" charset="0"/>
                <a:cs typeface="Times New Roman" panose="02020603050405020304" pitchFamily="18" charset="0"/>
              </a:rPr>
              <a:t> algorithm for adjusting local clocks, the </a:t>
            </a:r>
            <a:r>
              <a:rPr lang="en-US" sz="2500" dirty="0">
                <a:solidFill>
                  <a:srgbClr val="FFFF00"/>
                </a:solidFill>
                <a:latin typeface="Times New Roman" panose="02020603050405020304" pitchFamily="18" charset="0"/>
                <a:cs typeface="Times New Roman" panose="02020603050405020304" pitchFamily="18" charset="0"/>
              </a:rPr>
              <a:t>timestamp of the received message is lower than the timestamp of the acknowledgment.</a:t>
            </a:r>
            <a:r>
              <a:rPr lang="en-US" sz="2500" dirty="0">
                <a:solidFill>
                  <a:schemeClr val="bg1"/>
                </a:solidFill>
                <a:latin typeface="Times New Roman" panose="02020603050405020304" pitchFamily="18" charset="0"/>
                <a:cs typeface="Times New Roman" panose="02020603050405020304" pitchFamily="18" charset="0"/>
              </a:rPr>
              <a:t> </a:t>
            </a:r>
          </a:p>
          <a:p>
            <a:endParaRPr lang="en-US" sz="2500" dirty="0">
              <a:solidFill>
                <a:schemeClr val="bg1"/>
              </a:solidFill>
              <a:latin typeface="Times New Roman" panose="02020603050405020304" pitchFamily="18" charset="0"/>
              <a:cs typeface="Times New Roman" panose="02020603050405020304" pitchFamily="18" charset="0"/>
            </a:endParaRPr>
          </a:p>
          <a:p>
            <a:pPr algn="just"/>
            <a:r>
              <a:rPr lang="en-US" sz="2500" dirty="0">
                <a:solidFill>
                  <a:schemeClr val="bg1"/>
                </a:solidFill>
                <a:latin typeface="Times New Roman" panose="02020603050405020304" pitchFamily="18" charset="0"/>
                <a:cs typeface="Times New Roman" panose="02020603050405020304" pitchFamily="18" charset="0"/>
              </a:rPr>
              <a:t>The interesting aspect of this approach is that all processes will eventually have the same copy of the local queue (provided no messages are removed).</a:t>
            </a:r>
          </a:p>
          <a:p>
            <a:endParaRPr lang="en-IN" sz="25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35</a:t>
            </a:fld>
            <a:endParaRPr lang="en-IN"/>
          </a:p>
        </p:txBody>
      </p:sp>
    </p:spTree>
    <p:extLst>
      <p:ext uri="{BB962C8B-B14F-4D97-AF65-F5344CB8AC3E}">
        <p14:creationId xmlns:p14="http://schemas.microsoft.com/office/powerpoint/2010/main" val="1703114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A process can </a:t>
            </a:r>
            <a:r>
              <a:rPr lang="en-US" sz="2600" dirty="0">
                <a:solidFill>
                  <a:srgbClr val="FFFF00"/>
                </a:solidFill>
                <a:latin typeface="Times New Roman" panose="02020603050405020304" pitchFamily="18" charset="0"/>
                <a:cs typeface="Times New Roman" panose="02020603050405020304" pitchFamily="18" charset="0"/>
              </a:rPr>
              <a:t>deliver a queued message to the application </a:t>
            </a:r>
            <a:r>
              <a:rPr lang="en-US" sz="2600" dirty="0">
                <a:solidFill>
                  <a:schemeClr val="bg1"/>
                </a:solidFill>
                <a:latin typeface="Times New Roman" panose="02020603050405020304" pitchFamily="18" charset="0"/>
                <a:cs typeface="Times New Roman" panose="02020603050405020304" pitchFamily="18" charset="0"/>
              </a:rPr>
              <a:t>it is running only when that message is at the </a:t>
            </a:r>
            <a:r>
              <a:rPr lang="en-US" sz="2600" dirty="0">
                <a:solidFill>
                  <a:srgbClr val="FFFF00"/>
                </a:solidFill>
                <a:latin typeface="Times New Roman" panose="02020603050405020304" pitchFamily="18" charset="0"/>
                <a:cs typeface="Times New Roman" panose="02020603050405020304" pitchFamily="18" charset="0"/>
              </a:rPr>
              <a:t>head of the queue </a:t>
            </a:r>
            <a:r>
              <a:rPr lang="en-US" sz="2600" dirty="0">
                <a:solidFill>
                  <a:schemeClr val="bg1"/>
                </a:solidFill>
                <a:latin typeface="Times New Roman" panose="02020603050405020304" pitchFamily="18" charset="0"/>
                <a:cs typeface="Times New Roman" panose="02020603050405020304" pitchFamily="18" charset="0"/>
              </a:rPr>
              <a:t>and has been </a:t>
            </a:r>
            <a:r>
              <a:rPr lang="en-US" sz="2600" dirty="0">
                <a:solidFill>
                  <a:srgbClr val="FFFF00"/>
                </a:solidFill>
                <a:latin typeface="Times New Roman" panose="02020603050405020304" pitchFamily="18" charset="0"/>
                <a:cs typeface="Times New Roman" panose="02020603050405020304" pitchFamily="18" charset="0"/>
              </a:rPr>
              <a:t>acknowledged</a:t>
            </a:r>
            <a:r>
              <a:rPr lang="en-US" sz="2600" dirty="0">
                <a:solidFill>
                  <a:schemeClr val="bg1"/>
                </a:solidFill>
                <a:latin typeface="Times New Roman" panose="02020603050405020304" pitchFamily="18" charset="0"/>
                <a:cs typeface="Times New Roman" panose="02020603050405020304" pitchFamily="18" charset="0"/>
              </a:rPr>
              <a:t> by each other process.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At that point, the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is </a:t>
            </a:r>
            <a:r>
              <a:rPr lang="en-US" sz="2600" dirty="0">
                <a:solidFill>
                  <a:srgbClr val="FFFF00"/>
                </a:solidFill>
                <a:latin typeface="Times New Roman" panose="02020603050405020304" pitchFamily="18" charset="0"/>
                <a:cs typeface="Times New Roman" panose="02020603050405020304" pitchFamily="18" charset="0"/>
              </a:rPr>
              <a:t>removed</a:t>
            </a:r>
            <a:r>
              <a:rPr lang="en-US" sz="2600" dirty="0">
                <a:solidFill>
                  <a:schemeClr val="bg1"/>
                </a:solidFill>
                <a:latin typeface="Times New Roman" panose="02020603050405020304" pitchFamily="18" charset="0"/>
                <a:cs typeface="Times New Roman" panose="02020603050405020304" pitchFamily="18" charset="0"/>
              </a:rPr>
              <a:t> from the queue and handed over to the  application; the associated </a:t>
            </a:r>
            <a:r>
              <a:rPr lang="en-US" sz="2600" dirty="0">
                <a:solidFill>
                  <a:srgbClr val="FFFF00"/>
                </a:solidFill>
                <a:latin typeface="Times New Roman" panose="02020603050405020304" pitchFamily="18" charset="0"/>
                <a:cs typeface="Times New Roman" panose="02020603050405020304" pitchFamily="18" charset="0"/>
              </a:rPr>
              <a:t>acknowledgments</a:t>
            </a:r>
            <a:r>
              <a:rPr lang="en-US" sz="2600" dirty="0">
                <a:solidFill>
                  <a:schemeClr val="bg1"/>
                </a:solidFill>
                <a:latin typeface="Times New Roman" panose="02020603050405020304" pitchFamily="18" charset="0"/>
                <a:cs typeface="Times New Roman" panose="02020603050405020304" pitchFamily="18" charset="0"/>
              </a:rPr>
              <a:t> can simply be </a:t>
            </a:r>
            <a:r>
              <a:rPr lang="en-US" sz="2600" dirty="0">
                <a:solidFill>
                  <a:srgbClr val="FFFF00"/>
                </a:solidFill>
                <a:latin typeface="Times New Roman" panose="02020603050405020304" pitchFamily="18" charset="0"/>
                <a:cs typeface="Times New Roman" panose="02020603050405020304" pitchFamily="18" charset="0"/>
              </a:rPr>
              <a:t>removed</a:t>
            </a:r>
            <a:r>
              <a:rPr lang="en-US" sz="2600" dirty="0">
                <a:solidFill>
                  <a:schemeClr val="bg1"/>
                </a:solidFill>
                <a:latin typeface="Times New Roman" panose="02020603050405020304" pitchFamily="18" charset="0"/>
                <a:cs typeface="Times New Roman" panose="02020603050405020304" pitchFamily="18" charset="0"/>
              </a:rPr>
              <a:t>.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Because each process has the same copy of the queue, all messages are delivered in the same order everywhere. In other words, </a:t>
            </a:r>
            <a:r>
              <a:rPr lang="en-US" sz="2600" dirty="0">
                <a:solidFill>
                  <a:srgbClr val="FFFF00"/>
                </a:solidFill>
                <a:latin typeface="Times New Roman" panose="02020603050405020304" pitchFamily="18" charset="0"/>
                <a:cs typeface="Times New Roman" panose="02020603050405020304" pitchFamily="18" charset="0"/>
              </a:rPr>
              <a:t>we have established total-ordered multicasting. </a:t>
            </a:r>
          </a:p>
          <a:p>
            <a:pPr algn="just"/>
            <a:endParaRPr lang="en-US" sz="2600" dirty="0">
              <a:solidFill>
                <a:srgbClr val="FFFF00"/>
              </a:solidFill>
              <a:latin typeface="Times New Roman" panose="02020603050405020304" pitchFamily="18" charset="0"/>
              <a:cs typeface="Times New Roman" panose="02020603050405020304" pitchFamily="18" charset="0"/>
            </a:endParaRPr>
          </a:p>
          <a:p>
            <a:pPr algn="just"/>
            <a:r>
              <a:rPr lang="en-US" sz="2600" dirty="0" err="1">
                <a:solidFill>
                  <a:srgbClr val="FFFF00"/>
                </a:solidFill>
                <a:latin typeface="Times New Roman" panose="02020603050405020304" pitchFamily="18" charset="0"/>
                <a:cs typeface="Times New Roman" panose="02020603050405020304" pitchFamily="18" charset="0"/>
              </a:rPr>
              <a:t>Lamport</a:t>
            </a:r>
            <a:r>
              <a:rPr lang="en-US" sz="2600" dirty="0">
                <a:solidFill>
                  <a:srgbClr val="FFFF00"/>
                </a:solidFill>
                <a:latin typeface="Times New Roman" panose="02020603050405020304" pitchFamily="18" charset="0"/>
                <a:cs typeface="Times New Roman" panose="02020603050405020304" pitchFamily="18" charset="0"/>
              </a:rPr>
              <a:t> clocks can be used to achieve mutual exclusion.</a:t>
            </a: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36</a:t>
            </a:fld>
            <a:endParaRPr lang="en-IN"/>
          </a:p>
        </p:txBody>
      </p:sp>
    </p:spTree>
    <p:extLst>
      <p:ext uri="{BB962C8B-B14F-4D97-AF65-F5344CB8AC3E}">
        <p14:creationId xmlns:p14="http://schemas.microsoft.com/office/powerpoint/2010/main" val="2973245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buNone/>
            </a:pPr>
            <a:r>
              <a:rPr lang="en-IN" sz="3200" b="1" dirty="0">
                <a:solidFill>
                  <a:srgbClr val="FFFF00"/>
                </a:solidFill>
                <a:latin typeface="Times New Roman" panose="02020603050405020304" pitchFamily="18" charset="0"/>
                <a:cs typeface="Times New Roman" panose="02020603050405020304" pitchFamily="18" charset="0"/>
              </a:rPr>
              <a:t>VECTOR CLOCKS</a:t>
            </a:r>
          </a:p>
          <a:p>
            <a:pPr marL="0" indent="0">
              <a:buNone/>
            </a:pPr>
            <a:endParaRPr lang="en-IN" sz="3200" b="1" dirty="0">
              <a:solidFill>
                <a:srgbClr val="FFFF0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With </a:t>
            </a:r>
            <a:r>
              <a:rPr lang="en-US" sz="2600" dirty="0" err="1">
                <a:solidFill>
                  <a:schemeClr val="bg1"/>
                </a:solidFill>
                <a:latin typeface="Times New Roman" panose="02020603050405020304" pitchFamily="18" charset="0"/>
                <a:cs typeface="Times New Roman" panose="02020603050405020304" pitchFamily="18" charset="0"/>
              </a:rPr>
              <a:t>Lamport</a:t>
            </a:r>
            <a:r>
              <a:rPr lang="en-US" sz="2600" dirty="0">
                <a:solidFill>
                  <a:schemeClr val="bg1"/>
                </a:solidFill>
                <a:latin typeface="Times New Roman" panose="02020603050405020304" pitchFamily="18" charset="0"/>
                <a:cs typeface="Times New Roman" panose="02020603050405020304" pitchFamily="18" charset="0"/>
              </a:rPr>
              <a:t> clocks, nothing can be said about the relationship between two events </a:t>
            </a:r>
            <a:r>
              <a:rPr lang="en-US" sz="2600" dirty="0">
                <a:solidFill>
                  <a:srgbClr val="FFFF00"/>
                </a:solidFill>
                <a:latin typeface="Times New Roman" panose="02020603050405020304" pitchFamily="18" charset="0"/>
                <a:cs typeface="Times New Roman" panose="02020603050405020304" pitchFamily="18" charset="0"/>
              </a:rPr>
              <a:t>a </a:t>
            </a:r>
            <a:r>
              <a:rPr lang="en-US" sz="2600" dirty="0">
                <a:solidFill>
                  <a:schemeClr val="bg1"/>
                </a:solidFill>
                <a:latin typeface="Times New Roman" panose="02020603050405020304" pitchFamily="18" charset="0"/>
                <a:cs typeface="Times New Roman" panose="02020603050405020304" pitchFamily="18" charset="0"/>
              </a:rPr>
              <a:t>and </a:t>
            </a:r>
            <a:r>
              <a:rPr lang="en-US" sz="2600"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by merely comparing their time values </a:t>
            </a:r>
            <a:r>
              <a:rPr lang="en-US" sz="2600" dirty="0">
                <a:solidFill>
                  <a:srgbClr val="FFFF00"/>
                </a:solidFill>
                <a:latin typeface="Times New Roman" panose="02020603050405020304" pitchFamily="18" charset="0"/>
                <a:cs typeface="Times New Roman" panose="02020603050405020304" pitchFamily="18" charset="0"/>
              </a:rPr>
              <a:t>C(a)</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C(b)</a:t>
            </a:r>
            <a:r>
              <a:rPr lang="en-US" sz="2600" dirty="0">
                <a:solidFill>
                  <a:schemeClr val="bg1"/>
                </a:solidFill>
                <a:latin typeface="Times New Roman" panose="02020603050405020304" pitchFamily="18" charset="0"/>
                <a:cs typeface="Times New Roman" panose="02020603050405020304" pitchFamily="18" charset="0"/>
              </a:rPr>
              <a:t>, respectively. In other words, if </a:t>
            </a:r>
            <a:r>
              <a:rPr lang="en-US" sz="2600" dirty="0">
                <a:solidFill>
                  <a:srgbClr val="FFFF00"/>
                </a:solidFill>
                <a:latin typeface="Times New Roman" panose="02020603050405020304" pitchFamily="18" charset="0"/>
                <a:cs typeface="Times New Roman" panose="02020603050405020304" pitchFamily="18" charset="0"/>
              </a:rPr>
              <a:t>C(a) &lt; C(b), </a:t>
            </a:r>
            <a:r>
              <a:rPr lang="en-US" sz="2600" dirty="0">
                <a:solidFill>
                  <a:schemeClr val="bg1"/>
                </a:solidFill>
                <a:latin typeface="Times New Roman" panose="02020603050405020304" pitchFamily="18" charset="0"/>
                <a:cs typeface="Times New Roman" panose="02020603050405020304" pitchFamily="18" charset="0"/>
              </a:rPr>
              <a:t>then this does not necessarily imply that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indeed happened before </a:t>
            </a:r>
            <a:r>
              <a:rPr lang="en-US" sz="2600"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Something more is needed for that.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Consider the messages as sent by the three processes shown in Figure 6.12. Denote by </a:t>
            </a:r>
            <a:r>
              <a:rPr lang="en-US" sz="2600" dirty="0" err="1">
                <a:solidFill>
                  <a:srgbClr val="FFFF00"/>
                </a:solidFill>
                <a:latin typeface="Times New Roman" panose="02020603050405020304" pitchFamily="18" charset="0"/>
                <a:cs typeface="Times New Roman" panose="02020603050405020304" pitchFamily="18" charset="0"/>
              </a:rPr>
              <a:t>Tsnd</a:t>
            </a:r>
            <a:r>
              <a:rPr lang="en-US" sz="2600" dirty="0">
                <a:solidFill>
                  <a:srgbClr val="FFFF00"/>
                </a:solidFill>
                <a:latin typeface="Times New Roman" panose="02020603050405020304" pitchFamily="18" charset="0"/>
                <a:cs typeface="Times New Roman" panose="02020603050405020304" pitchFamily="18" charset="0"/>
              </a:rPr>
              <a:t>(mi) the logical time at which message mi was sent</a:t>
            </a:r>
            <a:r>
              <a:rPr lang="en-US" sz="2600" dirty="0">
                <a:solidFill>
                  <a:schemeClr val="bg1"/>
                </a:solidFill>
                <a:latin typeface="Times New Roman" panose="02020603050405020304" pitchFamily="18" charset="0"/>
                <a:cs typeface="Times New Roman" panose="02020603050405020304" pitchFamily="18" charset="0"/>
              </a:rPr>
              <a:t>, and likewise, by </a:t>
            </a:r>
            <a:r>
              <a:rPr lang="en-US" sz="2600" dirty="0" err="1">
                <a:solidFill>
                  <a:srgbClr val="FFFF00"/>
                </a:solidFill>
                <a:latin typeface="Times New Roman" panose="02020603050405020304" pitchFamily="18" charset="0"/>
                <a:cs typeface="Times New Roman" panose="02020603050405020304" pitchFamily="18" charset="0"/>
              </a:rPr>
              <a:t>Trcv</a:t>
            </a:r>
            <a:r>
              <a:rPr lang="en-US" sz="2600" dirty="0">
                <a:solidFill>
                  <a:srgbClr val="FFFF00"/>
                </a:solidFill>
                <a:latin typeface="Times New Roman" panose="02020603050405020304" pitchFamily="18" charset="0"/>
                <a:cs typeface="Times New Roman" panose="02020603050405020304" pitchFamily="18" charset="0"/>
              </a:rPr>
              <a:t>(mi) the time of its receipt.</a:t>
            </a:r>
            <a:r>
              <a:rPr lang="en-US" sz="2600" dirty="0">
                <a:solidFill>
                  <a:schemeClr val="bg1"/>
                </a:solidFill>
                <a:latin typeface="Times New Roman" panose="02020603050405020304" pitchFamily="18" charset="0"/>
                <a:cs typeface="Times New Roman" panose="02020603050405020304" pitchFamily="18" charset="0"/>
              </a:rPr>
              <a:t>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By construction, we know that for each message </a:t>
            </a:r>
            <a:r>
              <a:rPr lang="en-US" sz="2600" dirty="0" err="1">
                <a:solidFill>
                  <a:srgbClr val="FFFF00"/>
                </a:solidFill>
                <a:latin typeface="Times New Roman" panose="02020603050405020304" pitchFamily="18" charset="0"/>
                <a:cs typeface="Times New Roman" panose="02020603050405020304" pitchFamily="18" charset="0"/>
              </a:rPr>
              <a:t>Tsnd</a:t>
            </a:r>
            <a:r>
              <a:rPr lang="en-US" sz="2600" dirty="0">
                <a:solidFill>
                  <a:srgbClr val="FFFF00"/>
                </a:solidFill>
                <a:latin typeface="Times New Roman" panose="02020603050405020304" pitchFamily="18" charset="0"/>
                <a:cs typeface="Times New Roman" panose="02020603050405020304" pitchFamily="18" charset="0"/>
              </a:rPr>
              <a:t>(mi) &lt; </a:t>
            </a:r>
            <a:r>
              <a:rPr lang="en-US" sz="2600" dirty="0" err="1">
                <a:solidFill>
                  <a:srgbClr val="FFFF00"/>
                </a:solidFill>
                <a:latin typeface="Times New Roman" panose="02020603050405020304" pitchFamily="18" charset="0"/>
                <a:cs typeface="Times New Roman" panose="02020603050405020304" pitchFamily="18" charset="0"/>
              </a:rPr>
              <a:t>Trcv</a:t>
            </a:r>
            <a:r>
              <a:rPr lang="en-US" sz="2600" dirty="0">
                <a:solidFill>
                  <a:srgbClr val="FFFF00"/>
                </a:solidFill>
                <a:latin typeface="Times New Roman" panose="02020603050405020304" pitchFamily="18" charset="0"/>
                <a:cs typeface="Times New Roman" panose="02020603050405020304" pitchFamily="18" charset="0"/>
              </a:rPr>
              <a:t>(mi).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But what can we conclude in general from </a:t>
            </a:r>
            <a:r>
              <a:rPr lang="en-US" sz="2600" dirty="0" err="1">
                <a:solidFill>
                  <a:srgbClr val="FFFF00"/>
                </a:solidFill>
                <a:latin typeface="Times New Roman" panose="02020603050405020304" pitchFamily="18" charset="0"/>
                <a:cs typeface="Times New Roman" panose="02020603050405020304" pitchFamily="18" charset="0"/>
              </a:rPr>
              <a:t>Trcv</a:t>
            </a:r>
            <a:r>
              <a:rPr lang="en-US" sz="2600" dirty="0">
                <a:solidFill>
                  <a:srgbClr val="FFFF00"/>
                </a:solidFill>
                <a:latin typeface="Times New Roman" panose="02020603050405020304" pitchFamily="18" charset="0"/>
                <a:cs typeface="Times New Roman" panose="02020603050405020304" pitchFamily="18" charset="0"/>
              </a:rPr>
              <a:t>(mi) &lt; </a:t>
            </a:r>
            <a:r>
              <a:rPr lang="en-US" sz="2600" dirty="0" err="1">
                <a:solidFill>
                  <a:srgbClr val="FFFF00"/>
                </a:solidFill>
                <a:latin typeface="Times New Roman" panose="02020603050405020304" pitchFamily="18" charset="0"/>
                <a:cs typeface="Times New Roman" panose="02020603050405020304" pitchFamily="18" charset="0"/>
              </a:rPr>
              <a:t>Tsnd</a:t>
            </a:r>
            <a:r>
              <a:rPr lang="en-US" sz="2600" dirty="0">
                <a:solidFill>
                  <a:srgbClr val="FFFF00"/>
                </a:solidFill>
                <a:latin typeface="Times New Roman" panose="02020603050405020304" pitchFamily="18" charset="0"/>
                <a:cs typeface="Times New Roman" panose="02020603050405020304" pitchFamily="18" charset="0"/>
              </a:rPr>
              <a:t>(mj) for different messages mi and mj?</a:t>
            </a:r>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37</a:t>
            </a:fld>
            <a:endParaRPr lang="en-IN"/>
          </a:p>
        </p:txBody>
      </p:sp>
    </p:spTree>
    <p:extLst>
      <p:ext uri="{BB962C8B-B14F-4D97-AF65-F5344CB8AC3E}">
        <p14:creationId xmlns:p14="http://schemas.microsoft.com/office/powerpoint/2010/main" val="3135100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3CAB2C-024A-485A-9070-A5EB164FBC6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6324"/>
                    </a14:imgEffect>
                  </a14:imgLayer>
                </a14:imgProps>
              </a:ext>
              <a:ext uri="{28A0092B-C50C-407E-A947-70E740481C1C}">
                <a14:useLocalDpi xmlns:a14="http://schemas.microsoft.com/office/drawing/2010/main" val="0"/>
              </a:ext>
            </a:extLst>
          </a:blip>
          <a:stretch>
            <a:fillRect/>
          </a:stretch>
        </p:blipFill>
        <p:spPr>
          <a:xfrm>
            <a:off x="3538226" y="501648"/>
            <a:ext cx="4807310" cy="5040000"/>
          </a:xfrm>
          <a:solidFill>
            <a:schemeClr val="bg1"/>
          </a:solidFill>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38</a:t>
            </a:fld>
            <a:endParaRPr lang="en-IN"/>
          </a:p>
        </p:txBody>
      </p:sp>
      <p:sp>
        <p:nvSpPr>
          <p:cNvPr id="6" name="Rectangle 5">
            <a:extLst>
              <a:ext uri="{FF2B5EF4-FFF2-40B4-BE49-F238E27FC236}">
                <a16:creationId xmlns:a16="http://schemas.microsoft.com/office/drawing/2014/main" id="{378AAD78-4C99-4F6B-B243-F0AB6C631DEA}"/>
              </a:ext>
            </a:extLst>
          </p:cNvPr>
          <p:cNvSpPr/>
          <p:nvPr/>
        </p:nvSpPr>
        <p:spPr>
          <a:xfrm>
            <a:off x="2070921" y="5894687"/>
            <a:ext cx="8575040" cy="461665"/>
          </a:xfrm>
          <a:prstGeom prst="rect">
            <a:avLst/>
          </a:prstGeom>
        </p:spPr>
        <p:txBody>
          <a:bodyPr wrap="square">
            <a:spAutoFit/>
          </a:bodyPr>
          <a:lstStyle/>
          <a:p>
            <a:r>
              <a:rPr lang="en-IN" sz="2400" b="1" dirty="0">
                <a:solidFill>
                  <a:schemeClr val="bg1"/>
                </a:solidFill>
                <a:latin typeface="Times New Roman" panose="02020603050405020304" pitchFamily="18" charset="0"/>
                <a:cs typeface="Times New Roman" panose="02020603050405020304" pitchFamily="18" charset="0"/>
              </a:rPr>
              <a:t>Figure 6.12: </a:t>
            </a:r>
            <a:r>
              <a:rPr lang="en-IN" sz="2400" dirty="0">
                <a:solidFill>
                  <a:schemeClr val="bg1"/>
                </a:solidFill>
                <a:latin typeface="Times New Roman" panose="02020603050405020304" pitchFamily="18" charset="0"/>
                <a:cs typeface="Times New Roman" panose="02020603050405020304" pitchFamily="18" charset="0"/>
              </a:rPr>
              <a:t>Concurrent message transmission using logical clocks.</a:t>
            </a:r>
          </a:p>
        </p:txBody>
      </p:sp>
    </p:spTree>
    <p:extLst>
      <p:ext uri="{BB962C8B-B14F-4D97-AF65-F5344CB8AC3E}">
        <p14:creationId xmlns:p14="http://schemas.microsoft.com/office/powerpoint/2010/main" val="3753531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5800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In the </a:t>
            </a:r>
            <a:r>
              <a:rPr lang="en-US" sz="2600" dirty="0">
                <a:solidFill>
                  <a:srgbClr val="FFFF00"/>
                </a:solidFill>
                <a:latin typeface="Times New Roman" panose="02020603050405020304" pitchFamily="18" charset="0"/>
                <a:cs typeface="Times New Roman" panose="02020603050405020304" pitchFamily="18" charset="0"/>
              </a:rPr>
              <a:t>case</a:t>
            </a:r>
            <a:r>
              <a:rPr lang="en-US" sz="2600" dirty="0">
                <a:solidFill>
                  <a:schemeClr val="bg1"/>
                </a:solidFill>
                <a:latin typeface="Times New Roman" panose="02020603050405020304" pitchFamily="18" charset="0"/>
                <a:cs typeface="Times New Roman" panose="02020603050405020304" pitchFamily="18" charset="0"/>
              </a:rPr>
              <a:t> for which </a:t>
            </a:r>
            <a:r>
              <a:rPr lang="en-US" dirty="0">
                <a:solidFill>
                  <a:srgbClr val="FFFF00"/>
                </a:solidFill>
                <a:latin typeface="Times New Roman" panose="02020603050405020304" pitchFamily="18" charset="0"/>
                <a:cs typeface="Times New Roman" panose="02020603050405020304" pitchFamily="18" charset="0"/>
              </a:rPr>
              <a:t>m</a:t>
            </a:r>
            <a:r>
              <a:rPr lang="en-US" baseline="-25000" dirty="0">
                <a:solidFill>
                  <a:srgbClr val="FFFF00"/>
                </a:solidFill>
                <a:latin typeface="Times New Roman" panose="02020603050405020304" pitchFamily="18" charset="0"/>
                <a:cs typeface="Times New Roman" panose="02020603050405020304" pitchFamily="18" charset="0"/>
              </a:rPr>
              <a:t>i  </a:t>
            </a:r>
            <a:r>
              <a:rPr lang="en-US" dirty="0">
                <a:solidFill>
                  <a:srgbClr val="FFFF00"/>
                </a:solidFill>
                <a:latin typeface="Times New Roman" panose="02020603050405020304" pitchFamily="18" charset="0"/>
                <a:cs typeface="Times New Roman" panose="02020603050405020304" pitchFamily="18" charset="0"/>
              </a:rPr>
              <a:t>= m</a:t>
            </a:r>
            <a:r>
              <a:rPr lang="en-US" baseline="-25000" dirty="0">
                <a:solidFill>
                  <a:srgbClr val="FFFF00"/>
                </a:solidFill>
                <a:latin typeface="Times New Roman" panose="02020603050405020304" pitchFamily="18" charset="0"/>
                <a:cs typeface="Times New Roman" panose="02020603050405020304" pitchFamily="18" charset="0"/>
              </a:rPr>
              <a:t>1</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and</a:t>
            </a:r>
            <a:r>
              <a:rPr lang="en-US" sz="2600"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m</a:t>
            </a:r>
            <a:r>
              <a:rPr lang="en-US" baseline="-25000" dirty="0">
                <a:solidFill>
                  <a:srgbClr val="FFFF00"/>
                </a:solidFill>
                <a:latin typeface="Times New Roman" panose="02020603050405020304" pitchFamily="18" charset="0"/>
                <a:cs typeface="Times New Roman" panose="02020603050405020304" pitchFamily="18" charset="0"/>
              </a:rPr>
              <a:t>j  </a:t>
            </a:r>
            <a:r>
              <a:rPr lang="en-US" dirty="0">
                <a:solidFill>
                  <a:srgbClr val="FFFF00"/>
                </a:solidFill>
                <a:latin typeface="Times New Roman" panose="02020603050405020304" pitchFamily="18" charset="0"/>
                <a:cs typeface="Times New Roman" panose="02020603050405020304" pitchFamily="18" charset="0"/>
              </a:rPr>
              <a:t>= m</a:t>
            </a:r>
            <a:r>
              <a:rPr lang="en-US" baseline="-25000" dirty="0">
                <a:solidFill>
                  <a:srgbClr val="FFFF00"/>
                </a:solidFill>
                <a:latin typeface="Times New Roman" panose="02020603050405020304" pitchFamily="18" charset="0"/>
                <a:cs typeface="Times New Roman" panose="02020603050405020304" pitchFamily="18" charset="0"/>
              </a:rPr>
              <a:t>3</a:t>
            </a:r>
            <a:r>
              <a:rPr lang="en-US" sz="2600" baseline="-250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 we know that these values correspond to </a:t>
            </a:r>
            <a:r>
              <a:rPr lang="en-US" sz="2600" dirty="0">
                <a:solidFill>
                  <a:srgbClr val="FFFF00"/>
                </a:solidFill>
                <a:latin typeface="Times New Roman" panose="02020603050405020304" pitchFamily="18" charset="0"/>
                <a:cs typeface="Times New Roman" panose="02020603050405020304" pitchFamily="18" charset="0"/>
              </a:rPr>
              <a:t>events</a:t>
            </a:r>
            <a:r>
              <a:rPr lang="en-US" sz="2600" dirty="0">
                <a:solidFill>
                  <a:schemeClr val="bg1"/>
                </a:solidFill>
                <a:latin typeface="Times New Roman" panose="02020603050405020304" pitchFamily="18" charset="0"/>
                <a:cs typeface="Times New Roman" panose="02020603050405020304" pitchFamily="18" charset="0"/>
              </a:rPr>
              <a:t> that took place </a:t>
            </a:r>
            <a:r>
              <a:rPr lang="en-US" sz="2600" dirty="0">
                <a:solidFill>
                  <a:srgbClr val="FFFF00"/>
                </a:solidFill>
                <a:latin typeface="Times New Roman" panose="02020603050405020304" pitchFamily="18" charset="0"/>
                <a:cs typeface="Times New Roman" panose="02020603050405020304" pitchFamily="18" charset="0"/>
              </a:rPr>
              <a:t>at process P</a:t>
            </a:r>
            <a:r>
              <a:rPr lang="en-US" sz="2600" baseline="-25000" dirty="0">
                <a:solidFill>
                  <a:srgbClr val="FFFF00"/>
                </a:solidFill>
                <a:latin typeface="Times New Roman" panose="02020603050405020304" pitchFamily="18" charset="0"/>
                <a:cs typeface="Times New Roman" panose="02020603050405020304" pitchFamily="18" charset="0"/>
              </a:rPr>
              <a:t>2 </a:t>
            </a:r>
            <a:r>
              <a:rPr lang="en-US" sz="2600" dirty="0">
                <a:solidFill>
                  <a:schemeClr val="bg1"/>
                </a:solidFill>
                <a:latin typeface="Times New Roman" panose="02020603050405020304" pitchFamily="18" charset="0"/>
                <a:cs typeface="Times New Roman" panose="02020603050405020304" pitchFamily="18" charset="0"/>
              </a:rPr>
              <a:t>, meaning that </a:t>
            </a:r>
            <a:r>
              <a:rPr lang="en-US" dirty="0">
                <a:solidFill>
                  <a:srgbClr val="FFFF00"/>
                </a:solidFill>
                <a:latin typeface="Times New Roman" panose="02020603050405020304" pitchFamily="18" charset="0"/>
                <a:cs typeface="Times New Roman" panose="02020603050405020304" pitchFamily="18" charset="0"/>
              </a:rPr>
              <a:t>m</a:t>
            </a:r>
            <a:r>
              <a:rPr lang="en-US" baseline="-25000" dirty="0">
                <a:solidFill>
                  <a:srgbClr val="FFFF00"/>
                </a:solidFill>
                <a:latin typeface="Times New Roman" panose="02020603050405020304" pitchFamily="18" charset="0"/>
                <a:cs typeface="Times New Roman" panose="02020603050405020304" pitchFamily="18" charset="0"/>
              </a:rPr>
              <a:t>3</a:t>
            </a:r>
            <a:r>
              <a:rPr lang="en-US" sz="2600" baseline="-250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was indeed sent after the receipt of message </a:t>
            </a:r>
            <a:r>
              <a:rPr lang="en-US" dirty="0">
                <a:solidFill>
                  <a:srgbClr val="FFFF00"/>
                </a:solidFill>
                <a:latin typeface="Times New Roman" panose="02020603050405020304" pitchFamily="18" charset="0"/>
                <a:cs typeface="Times New Roman" panose="02020603050405020304" pitchFamily="18" charset="0"/>
              </a:rPr>
              <a:t>m</a:t>
            </a:r>
            <a:r>
              <a:rPr lang="en-US" baseline="-25000" dirty="0">
                <a:solidFill>
                  <a:srgbClr val="FFFF00"/>
                </a:solidFill>
                <a:latin typeface="Times New Roman" panose="02020603050405020304" pitchFamily="18" charset="0"/>
                <a:cs typeface="Times New Roman" panose="02020603050405020304" pitchFamily="18" charset="0"/>
              </a:rPr>
              <a:t>1</a:t>
            </a:r>
            <a:r>
              <a:rPr lang="en-US" sz="2600" dirty="0">
                <a:solidFill>
                  <a:schemeClr val="bg1"/>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This may indicate that the sending of </a:t>
            </a:r>
            <a:r>
              <a:rPr lang="en-US" sz="2600" dirty="0">
                <a:solidFill>
                  <a:srgbClr val="FFFF00"/>
                </a:solidFill>
                <a:latin typeface="Times New Roman" panose="02020603050405020304" pitchFamily="18" charset="0"/>
                <a:cs typeface="Times New Roman" panose="02020603050405020304" pitchFamily="18" charset="0"/>
              </a:rPr>
              <a:t>message </a:t>
            </a:r>
            <a:r>
              <a:rPr lang="en-US" sz="2400" dirty="0">
                <a:solidFill>
                  <a:srgbClr val="FFFF00"/>
                </a:solidFill>
                <a:latin typeface="Times New Roman" panose="02020603050405020304" pitchFamily="18" charset="0"/>
                <a:cs typeface="Times New Roman" panose="02020603050405020304" pitchFamily="18" charset="0"/>
              </a:rPr>
              <a:t>m</a:t>
            </a:r>
            <a:r>
              <a:rPr lang="en-US" sz="2400" baseline="-25000" dirty="0">
                <a:solidFill>
                  <a:srgbClr val="FFFF00"/>
                </a:solidFill>
                <a:latin typeface="Times New Roman" panose="02020603050405020304" pitchFamily="18" charset="0"/>
                <a:cs typeface="Times New Roman" panose="02020603050405020304" pitchFamily="18" charset="0"/>
              </a:rPr>
              <a:t>3</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depended on what was received through </a:t>
            </a:r>
            <a:r>
              <a:rPr lang="en-US" sz="2600" dirty="0">
                <a:solidFill>
                  <a:srgbClr val="FFFF00"/>
                </a:solidFill>
                <a:latin typeface="Times New Roman" panose="02020603050405020304" pitchFamily="18" charset="0"/>
                <a:cs typeface="Times New Roman" panose="02020603050405020304" pitchFamily="18" charset="0"/>
              </a:rPr>
              <a:t>message </a:t>
            </a:r>
            <a:r>
              <a:rPr lang="en-US" sz="2400" dirty="0">
                <a:solidFill>
                  <a:srgbClr val="FFFF00"/>
                </a:solidFill>
                <a:latin typeface="Times New Roman" panose="02020603050405020304" pitchFamily="18" charset="0"/>
                <a:cs typeface="Times New Roman" panose="02020603050405020304" pitchFamily="18" charset="0"/>
              </a:rPr>
              <a:t>m</a:t>
            </a:r>
            <a:r>
              <a:rPr lang="en-US" sz="2400" baseline="-25000" dirty="0">
                <a:solidFill>
                  <a:srgbClr val="FFFF00"/>
                </a:solidFill>
                <a:latin typeface="Times New Roman" panose="02020603050405020304" pitchFamily="18" charset="0"/>
                <a:cs typeface="Times New Roman" panose="02020603050405020304" pitchFamily="18" charset="0"/>
              </a:rPr>
              <a:t>1 </a:t>
            </a:r>
            <a:r>
              <a:rPr lang="en-US" sz="2600" dirty="0">
                <a:solidFill>
                  <a:schemeClr val="bg1"/>
                </a:solidFill>
                <a:latin typeface="Times New Roman" panose="02020603050405020304" pitchFamily="18" charset="0"/>
                <a:cs typeface="Times New Roman" panose="02020603050405020304" pitchFamily="18" charset="0"/>
              </a:rPr>
              <a:t>.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At the same time, we also know that </a:t>
            </a:r>
            <a:r>
              <a:rPr lang="en-US" sz="3000" dirty="0" err="1">
                <a:solidFill>
                  <a:srgbClr val="FFFF00"/>
                </a:solidFill>
                <a:latin typeface="Times New Roman" panose="02020603050405020304" pitchFamily="18" charset="0"/>
                <a:cs typeface="Times New Roman" panose="02020603050405020304" pitchFamily="18" charset="0"/>
              </a:rPr>
              <a:t>T</a:t>
            </a:r>
            <a:r>
              <a:rPr lang="en-US" sz="3000" baseline="-25000" dirty="0" err="1">
                <a:solidFill>
                  <a:srgbClr val="FFFF00"/>
                </a:solidFill>
                <a:latin typeface="Times New Roman" panose="02020603050405020304" pitchFamily="18" charset="0"/>
                <a:cs typeface="Times New Roman" panose="02020603050405020304" pitchFamily="18" charset="0"/>
              </a:rPr>
              <a:t>rcv</a:t>
            </a:r>
            <a:r>
              <a:rPr lang="en-US" sz="3000" baseline="-25000" dirty="0">
                <a:solidFill>
                  <a:srgbClr val="FFFF00"/>
                </a:solidFill>
                <a:latin typeface="Times New Roman" panose="02020603050405020304" pitchFamily="18" charset="0"/>
                <a:cs typeface="Times New Roman" panose="02020603050405020304" pitchFamily="18" charset="0"/>
              </a:rPr>
              <a:t> </a:t>
            </a:r>
            <a:r>
              <a:rPr lang="en-US" sz="3000" dirty="0">
                <a:solidFill>
                  <a:srgbClr val="FFFF00"/>
                </a:solidFill>
                <a:latin typeface="Times New Roman" panose="02020603050405020304" pitchFamily="18" charset="0"/>
                <a:cs typeface="Times New Roman" panose="02020603050405020304" pitchFamily="18" charset="0"/>
              </a:rPr>
              <a:t>(m</a:t>
            </a:r>
            <a:r>
              <a:rPr lang="en-US" sz="3000" baseline="-25000" dirty="0">
                <a:solidFill>
                  <a:srgbClr val="FFFF00"/>
                </a:solidFill>
                <a:latin typeface="Times New Roman" panose="02020603050405020304" pitchFamily="18" charset="0"/>
                <a:cs typeface="Times New Roman" panose="02020603050405020304" pitchFamily="18" charset="0"/>
              </a:rPr>
              <a:t>1</a:t>
            </a:r>
            <a:r>
              <a:rPr lang="en-US" sz="3000" dirty="0">
                <a:solidFill>
                  <a:srgbClr val="FFFF00"/>
                </a:solidFill>
                <a:latin typeface="Times New Roman" panose="02020603050405020304" pitchFamily="18" charset="0"/>
                <a:cs typeface="Times New Roman" panose="02020603050405020304" pitchFamily="18" charset="0"/>
              </a:rPr>
              <a:t>) &lt; </a:t>
            </a:r>
            <a:r>
              <a:rPr lang="en-US" sz="3000" dirty="0" err="1">
                <a:solidFill>
                  <a:srgbClr val="FFFF00"/>
                </a:solidFill>
                <a:latin typeface="Times New Roman" panose="02020603050405020304" pitchFamily="18" charset="0"/>
                <a:cs typeface="Times New Roman" panose="02020603050405020304" pitchFamily="18" charset="0"/>
              </a:rPr>
              <a:t>T</a:t>
            </a:r>
            <a:r>
              <a:rPr lang="en-US" sz="3000" baseline="-25000" dirty="0" err="1">
                <a:solidFill>
                  <a:srgbClr val="FFFF00"/>
                </a:solidFill>
                <a:latin typeface="Times New Roman" panose="02020603050405020304" pitchFamily="18" charset="0"/>
                <a:cs typeface="Times New Roman" panose="02020603050405020304" pitchFamily="18" charset="0"/>
              </a:rPr>
              <a:t>snd</a:t>
            </a:r>
            <a:r>
              <a:rPr lang="en-US" sz="3000" baseline="-25000" dirty="0">
                <a:solidFill>
                  <a:srgbClr val="FFFF00"/>
                </a:solidFill>
                <a:latin typeface="Times New Roman" panose="02020603050405020304" pitchFamily="18" charset="0"/>
                <a:cs typeface="Times New Roman" panose="02020603050405020304" pitchFamily="18" charset="0"/>
              </a:rPr>
              <a:t> </a:t>
            </a:r>
            <a:r>
              <a:rPr lang="en-US" sz="3000" dirty="0">
                <a:solidFill>
                  <a:srgbClr val="FFFF00"/>
                </a:solidFill>
                <a:latin typeface="Times New Roman" panose="02020603050405020304" pitchFamily="18" charset="0"/>
                <a:cs typeface="Times New Roman" panose="02020603050405020304" pitchFamily="18" charset="0"/>
              </a:rPr>
              <a:t>(m</a:t>
            </a:r>
            <a:r>
              <a:rPr lang="en-US" sz="3000" baseline="-25000" dirty="0">
                <a:solidFill>
                  <a:srgbClr val="FFFF00"/>
                </a:solidFill>
                <a:latin typeface="Times New Roman" panose="02020603050405020304" pitchFamily="18" charset="0"/>
                <a:cs typeface="Times New Roman" panose="02020603050405020304" pitchFamily="18" charset="0"/>
              </a:rPr>
              <a:t>2</a:t>
            </a:r>
            <a:r>
              <a:rPr lang="en-US" sz="3000" dirty="0">
                <a:solidFill>
                  <a:srgbClr val="FFFF00"/>
                </a:solidFill>
                <a:latin typeface="Times New Roman" panose="02020603050405020304" pitchFamily="18" charset="0"/>
                <a:cs typeface="Times New Roman" panose="02020603050405020304" pitchFamily="18" charset="0"/>
              </a:rPr>
              <a:t>).</a:t>
            </a:r>
            <a:r>
              <a:rPr lang="en-US" sz="2600" dirty="0">
                <a:solidFill>
                  <a:srgbClr val="FFFF00"/>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However, as far as we can tell from Figure 6.12, the </a:t>
            </a:r>
            <a:r>
              <a:rPr lang="en-US" sz="2600" dirty="0">
                <a:solidFill>
                  <a:srgbClr val="FFFF00"/>
                </a:solidFill>
                <a:latin typeface="Times New Roman" panose="02020603050405020304" pitchFamily="18" charset="0"/>
                <a:cs typeface="Times New Roman" panose="02020603050405020304" pitchFamily="18" charset="0"/>
              </a:rPr>
              <a:t>sending of </a:t>
            </a:r>
            <a:r>
              <a:rPr lang="en-US" dirty="0">
                <a:solidFill>
                  <a:srgbClr val="FFFF00"/>
                </a:solidFill>
                <a:latin typeface="Times New Roman" panose="02020603050405020304" pitchFamily="18" charset="0"/>
                <a:cs typeface="Times New Roman" panose="02020603050405020304" pitchFamily="18" charset="0"/>
              </a:rPr>
              <a:t>m</a:t>
            </a:r>
            <a:r>
              <a:rPr lang="en-US" baseline="-25000" dirty="0">
                <a:solidFill>
                  <a:srgbClr val="FFFF00"/>
                </a:solidFill>
                <a:latin typeface="Times New Roman" panose="02020603050405020304" pitchFamily="18" charset="0"/>
                <a:cs typeface="Times New Roman" panose="02020603050405020304" pitchFamily="18" charset="0"/>
              </a:rPr>
              <a:t>2 </a:t>
            </a:r>
            <a:r>
              <a:rPr lang="en-US" sz="2600" dirty="0">
                <a:solidFill>
                  <a:schemeClr val="bg1"/>
                </a:solidFill>
                <a:latin typeface="Times New Roman" panose="02020603050405020304" pitchFamily="18" charset="0"/>
                <a:cs typeface="Times New Roman" panose="02020603050405020304" pitchFamily="18" charset="0"/>
              </a:rPr>
              <a:t>has nothing to do with the </a:t>
            </a:r>
            <a:r>
              <a:rPr lang="en-US" sz="2600" dirty="0">
                <a:solidFill>
                  <a:srgbClr val="FFFF00"/>
                </a:solidFill>
                <a:latin typeface="Times New Roman" panose="02020603050405020304" pitchFamily="18" charset="0"/>
                <a:cs typeface="Times New Roman" panose="02020603050405020304" pitchFamily="18" charset="0"/>
              </a:rPr>
              <a:t>receipt of </a:t>
            </a:r>
            <a:r>
              <a:rPr lang="en-US" dirty="0">
                <a:solidFill>
                  <a:srgbClr val="FFFF00"/>
                </a:solidFill>
                <a:latin typeface="Times New Roman" panose="02020603050405020304" pitchFamily="18" charset="0"/>
                <a:cs typeface="Times New Roman" panose="02020603050405020304" pitchFamily="18" charset="0"/>
              </a:rPr>
              <a:t>m</a:t>
            </a:r>
            <a:r>
              <a:rPr lang="en-US" baseline="-25000" dirty="0">
                <a:solidFill>
                  <a:srgbClr val="FFFF00"/>
                </a:solidFill>
                <a:latin typeface="Times New Roman" panose="02020603050405020304" pitchFamily="18" charset="0"/>
                <a:cs typeface="Times New Roman" panose="02020603050405020304" pitchFamily="18" charset="0"/>
              </a:rPr>
              <a:t>1</a:t>
            </a:r>
            <a:r>
              <a:rPr lang="en-US" sz="26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problem is that </a:t>
            </a:r>
            <a:r>
              <a:rPr lang="en-US" sz="2600" dirty="0" err="1">
                <a:solidFill>
                  <a:schemeClr val="bg1"/>
                </a:solidFill>
                <a:latin typeface="Times New Roman" panose="02020603050405020304" pitchFamily="18" charset="0"/>
                <a:cs typeface="Times New Roman" panose="02020603050405020304" pitchFamily="18" charset="0"/>
              </a:rPr>
              <a:t>Lamport</a:t>
            </a:r>
            <a:r>
              <a:rPr lang="en-US" sz="2600" dirty="0">
                <a:solidFill>
                  <a:schemeClr val="bg1"/>
                </a:solidFill>
                <a:latin typeface="Times New Roman" panose="02020603050405020304" pitchFamily="18" charset="0"/>
                <a:cs typeface="Times New Roman" panose="02020603050405020304" pitchFamily="18" charset="0"/>
              </a:rPr>
              <a:t> clocks do not capture </a:t>
            </a:r>
            <a:r>
              <a:rPr lang="en-US" sz="2600" dirty="0">
                <a:solidFill>
                  <a:srgbClr val="FFFF00"/>
                </a:solidFill>
                <a:latin typeface="Times New Roman" panose="02020603050405020304" pitchFamily="18" charset="0"/>
                <a:cs typeface="Times New Roman" panose="02020603050405020304" pitchFamily="18" charset="0"/>
              </a:rPr>
              <a:t>causality</a:t>
            </a:r>
            <a:r>
              <a:rPr lang="en-US" sz="2600" dirty="0">
                <a:solidFill>
                  <a:schemeClr val="bg1"/>
                </a:solidFill>
                <a:latin typeface="Times New Roman" panose="02020603050405020304" pitchFamily="18" charset="0"/>
                <a:cs typeface="Times New Roman" panose="02020603050405020304" pitchFamily="18" charset="0"/>
              </a:rPr>
              <a:t>. In practice, causality is captured by means of </a:t>
            </a:r>
            <a:r>
              <a:rPr lang="en-US" sz="2600" dirty="0">
                <a:solidFill>
                  <a:srgbClr val="FFFF00"/>
                </a:solidFill>
                <a:latin typeface="Times New Roman" panose="02020603050405020304" pitchFamily="18" charset="0"/>
                <a:cs typeface="Times New Roman" panose="02020603050405020304" pitchFamily="18" charset="0"/>
              </a:rPr>
              <a:t>vector clocks</a:t>
            </a:r>
            <a:r>
              <a:rPr lang="en-US" sz="26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39</a:t>
            </a:fld>
            <a:endParaRPr lang="en-IN"/>
          </a:p>
        </p:txBody>
      </p:sp>
    </p:spTree>
    <p:extLst>
      <p:ext uri="{BB962C8B-B14F-4D97-AF65-F5344CB8AC3E}">
        <p14:creationId xmlns:p14="http://schemas.microsoft.com/office/powerpoint/2010/main" val="345501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25B12-8D64-4A72-B2A5-52BEB1A2C449}"/>
              </a:ext>
            </a:extLst>
          </p:cNvPr>
          <p:cNvSpPr>
            <a:spLocks noGrp="1"/>
          </p:cNvSpPr>
          <p:nvPr>
            <p:ph idx="1"/>
          </p:nvPr>
        </p:nvSpPr>
        <p:spPr>
          <a:xfrm>
            <a:off x="132080" y="223521"/>
            <a:ext cx="11938000" cy="6497955"/>
          </a:xfrm>
        </p:spPr>
        <p:txBody>
          <a:bodyPr>
            <a:normAutofit/>
          </a:bodyPr>
          <a:lstStyle/>
          <a:p>
            <a:pPr>
              <a:lnSpc>
                <a:spcPct val="150000"/>
              </a:lnSpc>
            </a:pPr>
            <a:r>
              <a:rPr lang="en-US" b="1" dirty="0">
                <a:solidFill>
                  <a:srgbClr val="FFFF00"/>
                </a:solidFill>
                <a:latin typeface="Times New Roman" panose="02020603050405020304" pitchFamily="18" charset="0"/>
                <a:cs typeface="Times New Roman" panose="02020603050405020304" pitchFamily="18" charset="0"/>
              </a:rPr>
              <a:t>Working of </a:t>
            </a:r>
            <a:r>
              <a:rPr lang="en-US" b="1" i="1" dirty="0">
                <a:solidFill>
                  <a:srgbClr val="FFFF00"/>
                </a:solidFill>
                <a:latin typeface="Times New Roman" panose="02020603050405020304" pitchFamily="18" charset="0"/>
                <a:cs typeface="Times New Roman" panose="02020603050405020304" pitchFamily="18" charset="0"/>
              </a:rPr>
              <a:t>make</a:t>
            </a:r>
            <a:r>
              <a:rPr lang="en-US" b="1" dirty="0">
                <a:solidFill>
                  <a:srgbClr val="FFFF00"/>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When the programmer has finished changing all the source files, he runs </a:t>
            </a:r>
            <a:r>
              <a:rPr lang="en-US" i="1" dirty="0">
                <a:solidFill>
                  <a:schemeClr val="bg1"/>
                </a:solidFill>
                <a:latin typeface="Times New Roman" panose="02020603050405020304" pitchFamily="18" charset="0"/>
                <a:cs typeface="Times New Roman" panose="02020603050405020304" pitchFamily="18" charset="0"/>
              </a:rPr>
              <a:t>make</a:t>
            </a:r>
            <a:r>
              <a:rPr lang="en-US" dirty="0">
                <a:solidFill>
                  <a:schemeClr val="bg1"/>
                </a:solidFill>
                <a:latin typeface="Times New Roman" panose="02020603050405020304" pitchFamily="18" charset="0"/>
                <a:cs typeface="Times New Roman" panose="02020603050405020304" pitchFamily="18" charset="0"/>
              </a:rPr>
              <a:t>, which examines the </a:t>
            </a:r>
            <a:r>
              <a:rPr lang="en-US" dirty="0">
                <a:solidFill>
                  <a:srgbClr val="FFFF00"/>
                </a:solidFill>
                <a:latin typeface="Times New Roman" panose="02020603050405020304" pitchFamily="18" charset="0"/>
                <a:cs typeface="Times New Roman" panose="02020603050405020304" pitchFamily="18" charset="0"/>
              </a:rPr>
              <a:t>times</a:t>
            </a:r>
            <a:r>
              <a:rPr lang="en-US" dirty="0">
                <a:solidFill>
                  <a:schemeClr val="bg1"/>
                </a:solidFill>
                <a:latin typeface="Times New Roman" panose="02020603050405020304" pitchFamily="18" charset="0"/>
                <a:cs typeface="Times New Roman" panose="02020603050405020304" pitchFamily="18" charset="0"/>
              </a:rPr>
              <a:t> at which all the </a:t>
            </a:r>
            <a:r>
              <a:rPr lang="en-US" dirty="0">
                <a:solidFill>
                  <a:srgbClr val="FFFF00"/>
                </a:solidFill>
                <a:latin typeface="Times New Roman" panose="02020603050405020304" pitchFamily="18" charset="0"/>
                <a:cs typeface="Times New Roman" panose="02020603050405020304" pitchFamily="18" charset="0"/>
              </a:rPr>
              <a:t>source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and</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object</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files</a:t>
            </a:r>
            <a:r>
              <a:rPr lang="en-US" dirty="0">
                <a:solidFill>
                  <a:schemeClr val="bg1"/>
                </a:solidFill>
                <a:latin typeface="Times New Roman" panose="02020603050405020304" pitchFamily="18" charset="0"/>
                <a:cs typeface="Times New Roman" panose="02020603050405020304" pitchFamily="18" charset="0"/>
              </a:rPr>
              <a:t> were last modified. If the source file </a:t>
            </a:r>
            <a:r>
              <a:rPr lang="en-US" dirty="0" err="1">
                <a:solidFill>
                  <a:srgbClr val="FFFF00"/>
                </a:solidFill>
                <a:latin typeface="Times New Roman" panose="02020603050405020304" pitchFamily="18" charset="0"/>
                <a:cs typeface="Times New Roman" panose="02020603050405020304" pitchFamily="18" charset="0"/>
              </a:rPr>
              <a:t>input.c</a:t>
            </a:r>
            <a:r>
              <a:rPr lang="en-US" dirty="0">
                <a:solidFill>
                  <a:srgbClr val="FFFF00"/>
                </a:solidFill>
                <a:latin typeface="Times New Roman" panose="02020603050405020304" pitchFamily="18" charset="0"/>
                <a:cs typeface="Times New Roman" panose="02020603050405020304" pitchFamily="18" charset="0"/>
              </a:rPr>
              <a:t> has time 2151 </a:t>
            </a:r>
            <a:r>
              <a:rPr lang="en-US" dirty="0">
                <a:solidFill>
                  <a:schemeClr val="bg1"/>
                </a:solidFill>
                <a:latin typeface="Times New Roman" panose="02020603050405020304" pitchFamily="18" charset="0"/>
                <a:cs typeface="Times New Roman" panose="02020603050405020304" pitchFamily="18" charset="0"/>
              </a:rPr>
              <a:t>and the corresponding object file </a:t>
            </a:r>
            <a:r>
              <a:rPr lang="en-US" dirty="0" err="1">
                <a:solidFill>
                  <a:srgbClr val="FFFF00"/>
                </a:solidFill>
                <a:latin typeface="Times New Roman" panose="02020603050405020304" pitchFamily="18" charset="0"/>
                <a:cs typeface="Times New Roman" panose="02020603050405020304" pitchFamily="18" charset="0"/>
              </a:rPr>
              <a:t>input.o</a:t>
            </a:r>
            <a:r>
              <a:rPr lang="en-US" dirty="0">
                <a:solidFill>
                  <a:srgbClr val="FFFF00"/>
                </a:solidFill>
                <a:latin typeface="Times New Roman" panose="02020603050405020304" pitchFamily="18" charset="0"/>
                <a:cs typeface="Times New Roman" panose="02020603050405020304" pitchFamily="18" charset="0"/>
              </a:rPr>
              <a:t> has time 2150</a:t>
            </a:r>
            <a:r>
              <a:rPr lang="en-US" dirty="0">
                <a:solidFill>
                  <a:schemeClr val="bg1"/>
                </a:solidFill>
                <a:latin typeface="Times New Roman" panose="02020603050405020304" pitchFamily="18" charset="0"/>
                <a:cs typeface="Times New Roman" panose="02020603050405020304" pitchFamily="18" charset="0"/>
              </a:rPr>
              <a:t>, make knows that </a:t>
            </a:r>
            <a:r>
              <a:rPr lang="en-US" dirty="0" err="1">
                <a:solidFill>
                  <a:srgbClr val="FFFF00"/>
                </a:solidFill>
                <a:latin typeface="Times New Roman" panose="02020603050405020304" pitchFamily="18" charset="0"/>
                <a:cs typeface="Times New Roman" panose="02020603050405020304" pitchFamily="18" charset="0"/>
              </a:rPr>
              <a:t>input.c</a:t>
            </a:r>
            <a:r>
              <a:rPr lang="en-US" dirty="0">
                <a:solidFill>
                  <a:schemeClr val="bg1"/>
                </a:solidFill>
                <a:latin typeface="Times New Roman" panose="02020603050405020304" pitchFamily="18" charset="0"/>
                <a:cs typeface="Times New Roman" panose="02020603050405020304" pitchFamily="18" charset="0"/>
              </a:rPr>
              <a:t> has been changed since </a:t>
            </a:r>
            <a:r>
              <a:rPr lang="en-US" dirty="0" err="1">
                <a:solidFill>
                  <a:srgbClr val="FFFF00"/>
                </a:solidFill>
                <a:latin typeface="Times New Roman" panose="02020603050405020304" pitchFamily="18" charset="0"/>
                <a:cs typeface="Times New Roman" panose="02020603050405020304" pitchFamily="18" charset="0"/>
              </a:rPr>
              <a:t>input.o</a:t>
            </a:r>
            <a:r>
              <a:rPr lang="en-US" dirty="0">
                <a:solidFill>
                  <a:schemeClr val="bg1"/>
                </a:solidFill>
                <a:latin typeface="Times New Roman" panose="02020603050405020304" pitchFamily="18" charset="0"/>
                <a:cs typeface="Times New Roman" panose="02020603050405020304" pitchFamily="18" charset="0"/>
              </a:rPr>
              <a:t> was created, and thus </a:t>
            </a:r>
            <a:r>
              <a:rPr lang="en-US" dirty="0" err="1">
                <a:solidFill>
                  <a:srgbClr val="FFFF00"/>
                </a:solidFill>
                <a:latin typeface="Times New Roman" panose="02020603050405020304" pitchFamily="18" charset="0"/>
                <a:cs typeface="Times New Roman" panose="02020603050405020304" pitchFamily="18" charset="0"/>
              </a:rPr>
              <a:t>input.c</a:t>
            </a:r>
            <a:r>
              <a:rPr lang="en-US" dirty="0">
                <a:solidFill>
                  <a:srgbClr val="FFFF00"/>
                </a:solidFill>
                <a:latin typeface="Times New Roman" panose="02020603050405020304" pitchFamily="18" charset="0"/>
                <a:cs typeface="Times New Roman" panose="02020603050405020304" pitchFamily="18" charset="0"/>
              </a:rPr>
              <a:t> must be recompiled</a:t>
            </a:r>
            <a:r>
              <a:rPr lang="en-US" dirty="0">
                <a:solidFill>
                  <a:schemeClr val="bg1"/>
                </a:solidFill>
                <a:latin typeface="Times New Roman" panose="02020603050405020304" pitchFamily="18" charset="0"/>
                <a:cs typeface="Times New Roman" panose="02020603050405020304" pitchFamily="18" charset="0"/>
              </a:rPr>
              <a:t>. </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On the other hand, </a:t>
            </a:r>
            <a:r>
              <a:rPr lang="en-US" dirty="0">
                <a:solidFill>
                  <a:srgbClr val="FFFF00"/>
                </a:solidFill>
                <a:latin typeface="Times New Roman" panose="02020603050405020304" pitchFamily="18" charset="0"/>
                <a:cs typeface="Times New Roman" panose="02020603050405020304" pitchFamily="18" charset="0"/>
              </a:rPr>
              <a:t>if </a:t>
            </a:r>
            <a:r>
              <a:rPr lang="en-US" dirty="0" err="1">
                <a:solidFill>
                  <a:srgbClr val="FFFF00"/>
                </a:solidFill>
                <a:latin typeface="Times New Roman" panose="02020603050405020304" pitchFamily="18" charset="0"/>
                <a:cs typeface="Times New Roman" panose="02020603050405020304" pitchFamily="18" charset="0"/>
              </a:rPr>
              <a:t>output.c</a:t>
            </a:r>
            <a:r>
              <a:rPr lang="en-US" dirty="0">
                <a:solidFill>
                  <a:srgbClr val="FFFF00"/>
                </a:solidFill>
                <a:latin typeface="Times New Roman" panose="02020603050405020304" pitchFamily="18" charset="0"/>
                <a:cs typeface="Times New Roman" panose="02020603050405020304" pitchFamily="18" charset="0"/>
              </a:rPr>
              <a:t> has time 2144 </a:t>
            </a:r>
            <a:r>
              <a:rPr lang="en-US" dirty="0">
                <a:solidFill>
                  <a:schemeClr val="bg1"/>
                </a:solidFill>
                <a:latin typeface="Times New Roman" panose="02020603050405020304" pitchFamily="18" charset="0"/>
                <a:cs typeface="Times New Roman" panose="02020603050405020304" pitchFamily="18" charset="0"/>
              </a:rPr>
              <a:t>and </a:t>
            </a:r>
            <a:r>
              <a:rPr lang="en-US" dirty="0" err="1">
                <a:solidFill>
                  <a:srgbClr val="FFFF00"/>
                </a:solidFill>
                <a:latin typeface="Times New Roman" panose="02020603050405020304" pitchFamily="18" charset="0"/>
                <a:cs typeface="Times New Roman" panose="02020603050405020304" pitchFamily="18" charset="0"/>
              </a:rPr>
              <a:t>output.o</a:t>
            </a:r>
            <a:r>
              <a:rPr lang="en-US" dirty="0">
                <a:solidFill>
                  <a:srgbClr val="FFFF00"/>
                </a:solidFill>
                <a:latin typeface="Times New Roman" panose="02020603050405020304" pitchFamily="18" charset="0"/>
                <a:cs typeface="Times New Roman" panose="02020603050405020304" pitchFamily="18" charset="0"/>
              </a:rPr>
              <a:t> has time 2145</a:t>
            </a:r>
            <a:r>
              <a:rPr lang="en-US" dirty="0">
                <a:solidFill>
                  <a:schemeClr val="bg1"/>
                </a:solidFill>
                <a:latin typeface="Times New Roman" panose="02020603050405020304" pitchFamily="18" charset="0"/>
                <a:cs typeface="Times New Roman" panose="02020603050405020304" pitchFamily="18" charset="0"/>
              </a:rPr>
              <a:t>, no compilation is needed.</a:t>
            </a:r>
            <a:br>
              <a:rPr lang="en-US"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CFA9A64-B395-447D-AE38-F81F1A23F21F}"/>
              </a:ext>
            </a:extLst>
          </p:cNvPr>
          <p:cNvSpPr>
            <a:spLocks noGrp="1"/>
          </p:cNvSpPr>
          <p:nvPr>
            <p:ph type="sldNum" sz="quarter" idx="12"/>
          </p:nvPr>
        </p:nvSpPr>
        <p:spPr/>
        <p:txBody>
          <a:bodyPr/>
          <a:lstStyle/>
          <a:p>
            <a:fld id="{9780A1CE-6C3C-4CE8-9D96-B7A0620EDD62}" type="slidenum">
              <a:rPr lang="en-IN" smtClean="0"/>
              <a:t>4</a:t>
            </a:fld>
            <a:endParaRPr lang="en-IN"/>
          </a:p>
        </p:txBody>
      </p:sp>
      <p:sp>
        <p:nvSpPr>
          <p:cNvPr id="2" name="Flowchart: Magnetic Disk 1">
            <a:extLst>
              <a:ext uri="{FF2B5EF4-FFF2-40B4-BE49-F238E27FC236}">
                <a16:creationId xmlns:a16="http://schemas.microsoft.com/office/drawing/2014/main" id="{95B475A8-A39F-49CF-ADF6-481D19B1A644}"/>
              </a:ext>
            </a:extLst>
          </p:cNvPr>
          <p:cNvSpPr/>
          <p:nvPr/>
        </p:nvSpPr>
        <p:spPr>
          <a:xfrm>
            <a:off x="4063166" y="5039710"/>
            <a:ext cx="2396359" cy="1397877"/>
          </a:xfrm>
          <a:prstGeom prst="flowChartMagneticDisk">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err="1">
                <a:solidFill>
                  <a:srgbClr val="0000FF"/>
                </a:solidFill>
              </a:rPr>
              <a:t>input.c</a:t>
            </a:r>
            <a:r>
              <a:rPr lang="en-US" sz="2400" b="1" dirty="0">
                <a:solidFill>
                  <a:srgbClr val="0000FF"/>
                </a:solidFill>
              </a:rPr>
              <a:t> </a:t>
            </a:r>
          </a:p>
          <a:p>
            <a:pPr algn="ctr"/>
            <a:r>
              <a:rPr lang="en-US" sz="2400" b="1" dirty="0">
                <a:solidFill>
                  <a:srgbClr val="0000FF"/>
                </a:solidFill>
              </a:rPr>
              <a:t>with time 2151</a:t>
            </a:r>
            <a:endParaRPr lang="en-IN" sz="2400" b="1" dirty="0">
              <a:solidFill>
                <a:srgbClr val="0000FF"/>
              </a:solidFill>
            </a:endParaRPr>
          </a:p>
        </p:txBody>
      </p:sp>
      <p:sp>
        <p:nvSpPr>
          <p:cNvPr id="5" name="Flowchart: Magnetic Disk 4">
            <a:extLst>
              <a:ext uri="{FF2B5EF4-FFF2-40B4-BE49-F238E27FC236}">
                <a16:creationId xmlns:a16="http://schemas.microsoft.com/office/drawing/2014/main" id="{64582A5E-A8AB-476E-A6EE-66C689784280}"/>
              </a:ext>
            </a:extLst>
          </p:cNvPr>
          <p:cNvSpPr/>
          <p:nvPr/>
        </p:nvSpPr>
        <p:spPr>
          <a:xfrm>
            <a:off x="8401179" y="4958474"/>
            <a:ext cx="2396359" cy="1397877"/>
          </a:xfrm>
          <a:prstGeom prst="flowChartMagneticDisk">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err="1">
                <a:solidFill>
                  <a:srgbClr val="0000FF"/>
                </a:solidFill>
              </a:rPr>
              <a:t>input.o</a:t>
            </a:r>
            <a:r>
              <a:rPr lang="en-US" sz="2400" b="1" dirty="0">
                <a:solidFill>
                  <a:srgbClr val="0000FF"/>
                </a:solidFill>
              </a:rPr>
              <a:t> </a:t>
            </a:r>
          </a:p>
          <a:p>
            <a:pPr algn="ctr"/>
            <a:r>
              <a:rPr lang="en-US" sz="2400" b="1" dirty="0">
                <a:solidFill>
                  <a:srgbClr val="0000FF"/>
                </a:solidFill>
              </a:rPr>
              <a:t>with time 2150</a:t>
            </a:r>
            <a:endParaRPr lang="en-IN" sz="2400" b="1" dirty="0">
              <a:solidFill>
                <a:srgbClr val="0000FF"/>
              </a:solidFill>
            </a:endParaRPr>
          </a:p>
        </p:txBody>
      </p:sp>
      <p:sp>
        <p:nvSpPr>
          <p:cNvPr id="6" name="Arrow: Left-Right 5">
            <a:extLst>
              <a:ext uri="{FF2B5EF4-FFF2-40B4-BE49-F238E27FC236}">
                <a16:creationId xmlns:a16="http://schemas.microsoft.com/office/drawing/2014/main" id="{4F9CF09D-3701-4E8C-981D-1D0D74E34A5C}"/>
              </a:ext>
            </a:extLst>
          </p:cNvPr>
          <p:cNvSpPr/>
          <p:nvPr/>
        </p:nvSpPr>
        <p:spPr>
          <a:xfrm>
            <a:off x="6501565" y="5360277"/>
            <a:ext cx="1854156" cy="7567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ASSOCIATED</a:t>
            </a:r>
            <a:endParaRPr lang="en-IN" sz="2000" dirty="0"/>
          </a:p>
        </p:txBody>
      </p:sp>
      <p:sp>
        <p:nvSpPr>
          <p:cNvPr id="7" name="Arrow: Right 6">
            <a:extLst>
              <a:ext uri="{FF2B5EF4-FFF2-40B4-BE49-F238E27FC236}">
                <a16:creationId xmlns:a16="http://schemas.microsoft.com/office/drawing/2014/main" id="{17FD0738-34F7-42AA-9FE4-C009C0DF3744}"/>
              </a:ext>
            </a:extLst>
          </p:cNvPr>
          <p:cNvSpPr/>
          <p:nvPr/>
        </p:nvSpPr>
        <p:spPr>
          <a:xfrm>
            <a:off x="1187667" y="4876799"/>
            <a:ext cx="2743200" cy="1844676"/>
          </a:xfrm>
          <a:prstGeom prst="rightArrow">
            <a:avLst>
              <a:gd name="adj1" fmla="val 56837"/>
              <a:gd name="adj2" fmla="val 20942"/>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Times New Roman" panose="02020603050405020304" pitchFamily="18" charset="0"/>
                <a:cs typeface="Times New Roman" panose="02020603050405020304" pitchFamily="18" charset="0"/>
              </a:rPr>
              <a:t>input.c</a:t>
            </a:r>
            <a:r>
              <a:rPr lang="en-US" sz="2400" dirty="0">
                <a:latin typeface="Times New Roman" panose="02020603050405020304" pitchFamily="18" charset="0"/>
                <a:cs typeface="Times New Roman" panose="02020603050405020304" pitchFamily="18" charset="0"/>
              </a:rPr>
              <a:t> needs to be recompiled</a:t>
            </a:r>
          </a:p>
        </p:txBody>
      </p:sp>
    </p:spTree>
    <p:extLst>
      <p:ext uri="{BB962C8B-B14F-4D97-AF65-F5344CB8AC3E}">
        <p14:creationId xmlns:p14="http://schemas.microsoft.com/office/powerpoint/2010/main" val="184932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algn="just"/>
            <a:r>
              <a:rPr lang="en-US" sz="2600" dirty="0">
                <a:solidFill>
                  <a:schemeClr val="bg1"/>
                </a:solidFill>
                <a:latin typeface="Times New Roman" panose="02020603050405020304" pitchFamily="18" charset="0"/>
                <a:cs typeface="Times New Roman" panose="02020603050405020304" pitchFamily="18" charset="0"/>
              </a:rPr>
              <a:t>Tracking causality is simple if we </a:t>
            </a:r>
            <a:r>
              <a:rPr lang="en-US" sz="2600" dirty="0">
                <a:solidFill>
                  <a:srgbClr val="FFFF00"/>
                </a:solidFill>
                <a:latin typeface="Times New Roman" panose="02020603050405020304" pitchFamily="18" charset="0"/>
                <a:cs typeface="Times New Roman" panose="02020603050405020304" pitchFamily="18" charset="0"/>
              </a:rPr>
              <a:t>assign each event a unique name </a:t>
            </a:r>
            <a:r>
              <a:rPr lang="en-US" sz="2600" dirty="0">
                <a:solidFill>
                  <a:schemeClr val="bg1"/>
                </a:solidFill>
                <a:latin typeface="Times New Roman" panose="02020603050405020304" pitchFamily="18" charset="0"/>
                <a:cs typeface="Times New Roman" panose="02020603050405020304" pitchFamily="18" charset="0"/>
              </a:rPr>
              <a:t>such as the </a:t>
            </a:r>
            <a:r>
              <a:rPr lang="en-US" sz="2600" dirty="0">
                <a:solidFill>
                  <a:srgbClr val="FFFF00"/>
                </a:solidFill>
                <a:latin typeface="Times New Roman" panose="02020603050405020304" pitchFamily="18" charset="0"/>
                <a:cs typeface="Times New Roman" panose="02020603050405020304" pitchFamily="18" charset="0"/>
              </a:rPr>
              <a:t>combination of a process ID and a locally incrementing counter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pk is the kth event that happened at process P</a:t>
            </a:r>
            <a:r>
              <a:rPr lang="en-US" sz="2600" dirty="0">
                <a:solidFill>
                  <a:schemeClr val="bg1"/>
                </a:solidFill>
                <a:latin typeface="Times New Roman" panose="02020603050405020304" pitchFamily="18" charset="0"/>
                <a:cs typeface="Times New Roman" panose="02020603050405020304" pitchFamily="18" charset="0"/>
              </a:rPr>
              <a:t>. The problem then boils down to keeping track of causal histories.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For example, if </a:t>
            </a:r>
            <a:r>
              <a:rPr lang="en-US" sz="2600" dirty="0">
                <a:solidFill>
                  <a:srgbClr val="FFFF00"/>
                </a:solidFill>
                <a:latin typeface="Times New Roman" panose="02020603050405020304" pitchFamily="18" charset="0"/>
                <a:cs typeface="Times New Roman" panose="02020603050405020304" pitchFamily="18" charset="0"/>
              </a:rPr>
              <a:t>two local events </a:t>
            </a:r>
            <a:r>
              <a:rPr lang="en-US" sz="2600" dirty="0">
                <a:solidFill>
                  <a:schemeClr val="bg1"/>
                </a:solidFill>
                <a:latin typeface="Times New Roman" panose="02020603050405020304" pitchFamily="18" charset="0"/>
                <a:cs typeface="Times New Roman" panose="02020603050405020304" pitchFamily="18" charset="0"/>
              </a:rPr>
              <a:t>happened at </a:t>
            </a:r>
            <a:r>
              <a:rPr lang="en-US" sz="2600" dirty="0">
                <a:solidFill>
                  <a:srgbClr val="FFFF00"/>
                </a:solidFill>
                <a:latin typeface="Times New Roman" panose="02020603050405020304" pitchFamily="18" charset="0"/>
                <a:cs typeface="Times New Roman" panose="02020603050405020304" pitchFamily="18" charset="0"/>
              </a:rPr>
              <a:t>process P</a:t>
            </a:r>
            <a:r>
              <a:rPr lang="en-US" sz="2600" dirty="0">
                <a:solidFill>
                  <a:schemeClr val="bg1"/>
                </a:solidFill>
                <a:latin typeface="Times New Roman" panose="02020603050405020304" pitchFamily="18" charset="0"/>
                <a:cs typeface="Times New Roman" panose="02020603050405020304" pitchFamily="18" charset="0"/>
              </a:rPr>
              <a:t>, then the </a:t>
            </a:r>
            <a:r>
              <a:rPr lang="en-US" sz="2600" dirty="0">
                <a:solidFill>
                  <a:srgbClr val="FFFF00"/>
                </a:solidFill>
                <a:latin typeface="Times New Roman" panose="02020603050405020304" pitchFamily="18" charset="0"/>
                <a:cs typeface="Times New Roman" panose="02020603050405020304" pitchFamily="18" charset="0"/>
              </a:rPr>
              <a:t>causal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history H(p2) of event p2 is { p1, p2 }</a:t>
            </a:r>
            <a:r>
              <a:rPr lang="en-US" sz="26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Now assume that </a:t>
            </a:r>
            <a:r>
              <a:rPr lang="en-US" sz="2600" dirty="0">
                <a:solidFill>
                  <a:srgbClr val="FFFF00"/>
                </a:solidFill>
                <a:latin typeface="Times New Roman" panose="02020603050405020304" pitchFamily="18" charset="0"/>
                <a:cs typeface="Times New Roman" panose="02020603050405020304" pitchFamily="18" charset="0"/>
              </a:rPr>
              <a:t>process P</a:t>
            </a:r>
            <a:r>
              <a:rPr lang="en-US" sz="2600" dirty="0">
                <a:solidFill>
                  <a:schemeClr val="bg1"/>
                </a:solidFill>
                <a:latin typeface="Times New Roman" panose="02020603050405020304" pitchFamily="18" charset="0"/>
                <a:cs typeface="Times New Roman" panose="02020603050405020304" pitchFamily="18" charset="0"/>
              </a:rPr>
              <a:t> sends a message to </a:t>
            </a:r>
            <a:r>
              <a:rPr lang="en-US" sz="2600" dirty="0">
                <a:solidFill>
                  <a:srgbClr val="FFFF00"/>
                </a:solidFill>
                <a:latin typeface="Times New Roman" panose="02020603050405020304" pitchFamily="18" charset="0"/>
                <a:cs typeface="Times New Roman" panose="02020603050405020304" pitchFamily="18" charset="0"/>
              </a:rPr>
              <a:t>process Q</a:t>
            </a:r>
            <a:r>
              <a:rPr lang="en-US" sz="2600" dirty="0">
                <a:solidFill>
                  <a:schemeClr val="bg1"/>
                </a:solidFill>
                <a:latin typeface="Times New Roman" panose="02020603050405020304" pitchFamily="18" charset="0"/>
                <a:cs typeface="Times New Roman" panose="02020603050405020304" pitchFamily="18" charset="0"/>
              </a:rPr>
              <a:t> (which is an event at P and thus recorded as pk from some k), and that at the time of arrival (and event for Q), the </a:t>
            </a:r>
            <a:r>
              <a:rPr lang="en-US" sz="2600" dirty="0">
                <a:solidFill>
                  <a:srgbClr val="FFFF00"/>
                </a:solidFill>
                <a:latin typeface="Times New Roman" panose="02020603050405020304" pitchFamily="18" charset="0"/>
                <a:cs typeface="Times New Roman" panose="02020603050405020304" pitchFamily="18" charset="0"/>
              </a:rPr>
              <a:t>most recent causal history of Q was { q1 }. </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To track causality,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also sends its most recent </a:t>
            </a:r>
            <a:r>
              <a:rPr lang="en-US" sz="2600" dirty="0">
                <a:solidFill>
                  <a:srgbClr val="FFFF00"/>
                </a:solidFill>
                <a:latin typeface="Times New Roman" panose="02020603050405020304" pitchFamily="18" charset="0"/>
                <a:cs typeface="Times New Roman" panose="02020603050405020304" pitchFamily="18" charset="0"/>
              </a:rPr>
              <a:t>causal history </a:t>
            </a:r>
            <a:r>
              <a:rPr lang="en-US" sz="2400" dirty="0">
                <a:solidFill>
                  <a:schemeClr val="bg1"/>
                </a:solidFill>
                <a:latin typeface="Times New Roman" panose="02020603050405020304" pitchFamily="18" charset="0"/>
                <a:cs typeface="Times New Roman" panose="02020603050405020304" pitchFamily="18" charset="0"/>
              </a:rPr>
              <a:t>(assume it was </a:t>
            </a:r>
            <a:r>
              <a:rPr lang="en-US" sz="2400" dirty="0">
                <a:solidFill>
                  <a:srgbClr val="FFFF00"/>
                </a:solidFill>
                <a:latin typeface="Times New Roman" panose="02020603050405020304" pitchFamily="18" charset="0"/>
                <a:cs typeface="Times New Roman" panose="02020603050405020304" pitchFamily="18" charset="0"/>
              </a:rPr>
              <a:t>{ p1, p2 }, extended with p3 </a:t>
            </a:r>
            <a:r>
              <a:rPr lang="en-US" sz="2400" dirty="0">
                <a:solidFill>
                  <a:schemeClr val="bg1"/>
                </a:solidFill>
                <a:latin typeface="Times New Roman" panose="02020603050405020304" pitchFamily="18" charset="0"/>
                <a:cs typeface="Times New Roman" panose="02020603050405020304" pitchFamily="18" charset="0"/>
              </a:rPr>
              <a:t>expressing the sending of the message).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Upon arrival, Q records the </a:t>
            </a:r>
            <a:r>
              <a:rPr lang="en-US" sz="2600" dirty="0">
                <a:solidFill>
                  <a:srgbClr val="FFFF00"/>
                </a:solidFill>
                <a:latin typeface="Times New Roman" panose="02020603050405020304" pitchFamily="18" charset="0"/>
                <a:cs typeface="Times New Roman" panose="02020603050405020304" pitchFamily="18" charset="0"/>
              </a:rPr>
              <a:t>event (q2), </a:t>
            </a:r>
            <a:r>
              <a:rPr lang="en-US" sz="2600" dirty="0">
                <a:solidFill>
                  <a:schemeClr val="bg1"/>
                </a:solidFill>
                <a:latin typeface="Times New Roman" panose="02020603050405020304" pitchFamily="18" charset="0"/>
                <a:cs typeface="Times New Roman" panose="02020603050405020304" pitchFamily="18" charset="0"/>
              </a:rPr>
              <a:t>and merges the two causal histories into a new one:  </a:t>
            </a:r>
            <a:r>
              <a:rPr lang="en-US" sz="2600" dirty="0">
                <a:solidFill>
                  <a:schemeClr val="bg1"/>
                </a:solidFill>
                <a:highlight>
                  <a:srgbClr val="FF00FF"/>
                </a:highlight>
                <a:latin typeface="Times New Roman" panose="02020603050405020304" pitchFamily="18" charset="0"/>
                <a:cs typeface="Times New Roman" panose="02020603050405020304" pitchFamily="18" charset="0"/>
              </a:rPr>
              <a:t>{ p1, p2, p3, q1, q2 }.</a:t>
            </a:r>
          </a:p>
          <a:p>
            <a:pPr algn="just"/>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40</a:t>
            </a:fld>
            <a:endParaRPr lang="en-IN"/>
          </a:p>
        </p:txBody>
      </p:sp>
    </p:spTree>
    <p:extLst>
      <p:ext uri="{BB962C8B-B14F-4D97-AF65-F5344CB8AC3E}">
        <p14:creationId xmlns:p14="http://schemas.microsoft.com/office/powerpoint/2010/main" val="2649614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Checking whether an </a:t>
            </a:r>
            <a:r>
              <a:rPr lang="en-US" sz="2600" dirty="0">
                <a:solidFill>
                  <a:srgbClr val="FFFF00"/>
                </a:solidFill>
                <a:latin typeface="Times New Roman" panose="02020603050405020304" pitchFamily="18" charset="0"/>
                <a:cs typeface="Times New Roman" panose="02020603050405020304" pitchFamily="18" charset="0"/>
              </a:rPr>
              <a:t>event p</a:t>
            </a:r>
            <a:r>
              <a:rPr lang="en-US" sz="2600" dirty="0">
                <a:solidFill>
                  <a:schemeClr val="bg1"/>
                </a:solidFill>
                <a:latin typeface="Times New Roman" panose="02020603050405020304" pitchFamily="18" charset="0"/>
                <a:cs typeface="Times New Roman" panose="02020603050405020304" pitchFamily="18" charset="0"/>
              </a:rPr>
              <a:t> causally precedes an </a:t>
            </a:r>
            <a:r>
              <a:rPr lang="en-US" sz="2600" dirty="0">
                <a:solidFill>
                  <a:srgbClr val="FFFF00"/>
                </a:solidFill>
                <a:latin typeface="Times New Roman" panose="02020603050405020304" pitchFamily="18" charset="0"/>
                <a:cs typeface="Times New Roman" panose="02020603050405020304" pitchFamily="18" charset="0"/>
              </a:rPr>
              <a:t>event q</a:t>
            </a:r>
            <a:r>
              <a:rPr lang="en-US" sz="2600" dirty="0">
                <a:solidFill>
                  <a:schemeClr val="bg1"/>
                </a:solidFill>
                <a:latin typeface="Times New Roman" panose="02020603050405020304" pitchFamily="18" charset="0"/>
                <a:cs typeface="Times New Roman" panose="02020603050405020304" pitchFamily="18" charset="0"/>
              </a:rPr>
              <a:t> can be done by checking whether </a:t>
            </a:r>
            <a:r>
              <a:rPr lang="en-US" sz="2600" dirty="0">
                <a:solidFill>
                  <a:srgbClr val="FFFF00"/>
                </a:solidFill>
                <a:latin typeface="Times New Roman" panose="02020603050405020304" pitchFamily="18" charset="0"/>
                <a:cs typeface="Times New Roman" panose="02020603050405020304" pitchFamily="18" charset="0"/>
              </a:rPr>
              <a:t>H(p) ⊂  H(q)</a:t>
            </a:r>
            <a:r>
              <a:rPr lang="en-US" sz="2600" dirty="0">
                <a:solidFill>
                  <a:schemeClr val="bg1"/>
                </a:solidFill>
                <a:latin typeface="Times New Roman" panose="02020603050405020304" pitchFamily="18" charset="0"/>
                <a:cs typeface="Times New Roman" panose="02020603050405020304" pitchFamily="18" charset="0"/>
              </a:rPr>
              <a:t> (i.e., it should be a </a:t>
            </a:r>
            <a:r>
              <a:rPr lang="en-US" sz="2600" dirty="0">
                <a:solidFill>
                  <a:srgbClr val="FFFF00"/>
                </a:solidFill>
                <a:latin typeface="Times New Roman" panose="02020603050405020304" pitchFamily="18" charset="0"/>
                <a:cs typeface="Times New Roman" panose="02020603050405020304" pitchFamily="18" charset="0"/>
              </a:rPr>
              <a:t>proper subset</a:t>
            </a:r>
            <a:r>
              <a:rPr lang="en-US" sz="2600" dirty="0">
                <a:solidFill>
                  <a:schemeClr val="bg1"/>
                </a:solidFill>
                <a:latin typeface="Times New Roman" panose="02020603050405020304" pitchFamily="18" charset="0"/>
                <a:cs typeface="Times New Roman" panose="02020603050405020304" pitchFamily="18" charset="0"/>
              </a:rPr>
              <a:t>). In fact, with our notation, it even suffices to check whether p </a:t>
            </a:r>
            <a:r>
              <a:rPr lang="en-US" sz="2600" dirty="0">
                <a:solidFill>
                  <a:srgbClr val="FFFF00"/>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H(q), assuming that </a:t>
            </a:r>
            <a:r>
              <a:rPr lang="en-US" sz="2600"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is always the last local event in </a:t>
            </a:r>
            <a:r>
              <a:rPr lang="en-US" sz="2600" dirty="0">
                <a:solidFill>
                  <a:srgbClr val="FFFF00"/>
                </a:solidFill>
                <a:latin typeface="Times New Roman" panose="02020603050405020304" pitchFamily="18" charset="0"/>
                <a:cs typeface="Times New Roman" panose="02020603050405020304" pitchFamily="18" charset="0"/>
              </a:rPr>
              <a:t>H(q)</a:t>
            </a:r>
            <a:r>
              <a:rPr lang="en-US" sz="26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rgbClr val="FFFF00"/>
                </a:solidFill>
                <a:latin typeface="Times New Roman" panose="02020603050405020304" pitchFamily="18" charset="0"/>
                <a:cs typeface="Times New Roman" panose="02020603050405020304" pitchFamily="18" charset="0"/>
              </a:rPr>
              <a:t>Problem with causal histories :</a:t>
            </a:r>
            <a:r>
              <a:rPr lang="en-US" sz="2600" dirty="0">
                <a:solidFill>
                  <a:schemeClr val="bg1"/>
                </a:solidFill>
                <a:latin typeface="Times New Roman" panose="02020603050405020304" pitchFamily="18" charset="0"/>
                <a:cs typeface="Times New Roman" panose="02020603050405020304" pitchFamily="18" charset="0"/>
              </a:rPr>
              <a:t> Their representation is not very efficient. However, there is no need to keep track of all successive events from the same process: the last one will do.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rgbClr val="FFFF00"/>
                </a:solidFill>
                <a:latin typeface="Times New Roman" panose="02020603050405020304" pitchFamily="18" charset="0"/>
                <a:cs typeface="Times New Roman" panose="02020603050405020304" pitchFamily="18" charset="0"/>
              </a:rPr>
              <a:t>If we subsequently assign an index to each process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we can represent a causal history as a vector, in which the </a:t>
            </a:r>
            <a:r>
              <a:rPr lang="en-US" sz="2600" dirty="0" err="1">
                <a:solidFill>
                  <a:srgbClr val="FFFF00"/>
                </a:solidFill>
                <a:latin typeface="Times New Roman" panose="02020603050405020304" pitchFamily="18" charset="0"/>
                <a:cs typeface="Times New Roman" panose="02020603050405020304" pitchFamily="18" charset="0"/>
              </a:rPr>
              <a:t>jth</a:t>
            </a:r>
            <a:r>
              <a:rPr lang="en-US" sz="2600" dirty="0">
                <a:solidFill>
                  <a:srgbClr val="FFFF00"/>
                </a:solidFill>
                <a:latin typeface="Times New Roman" panose="02020603050405020304" pitchFamily="18" charset="0"/>
                <a:cs typeface="Times New Roman" panose="02020603050405020304" pitchFamily="18" charset="0"/>
              </a:rPr>
              <a:t> entry represents the number of events that happened at process Pj. </a:t>
            </a:r>
          </a:p>
          <a:p>
            <a:pPr algn="just"/>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41</a:t>
            </a:fld>
            <a:endParaRPr lang="en-IN"/>
          </a:p>
        </p:txBody>
      </p:sp>
    </p:spTree>
    <p:extLst>
      <p:ext uri="{BB962C8B-B14F-4D97-AF65-F5344CB8AC3E}">
        <p14:creationId xmlns:p14="http://schemas.microsoft.com/office/powerpoint/2010/main" val="3215377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Causality can then be captured by means of </a:t>
            </a:r>
            <a:r>
              <a:rPr lang="en-US" sz="2600" dirty="0">
                <a:solidFill>
                  <a:srgbClr val="FFFF00"/>
                </a:solidFill>
                <a:latin typeface="Times New Roman" panose="02020603050405020304" pitchFamily="18" charset="0"/>
                <a:cs typeface="Times New Roman" panose="02020603050405020304" pitchFamily="18" charset="0"/>
              </a:rPr>
              <a:t>vector clocks (VC)</a:t>
            </a:r>
            <a:r>
              <a:rPr lang="en-US" sz="2600" dirty="0">
                <a:solidFill>
                  <a:schemeClr val="bg1"/>
                </a:solidFill>
                <a:latin typeface="Times New Roman" panose="02020603050405020304" pitchFamily="18" charset="0"/>
                <a:cs typeface="Times New Roman" panose="02020603050405020304" pitchFamily="18" charset="0"/>
              </a:rPr>
              <a:t>, which are constructed by letting </a:t>
            </a:r>
            <a:r>
              <a:rPr lang="en-US" sz="2600" dirty="0">
                <a:solidFill>
                  <a:srgbClr val="FFFF00"/>
                </a:solidFill>
                <a:latin typeface="Times New Roman" panose="02020603050405020304" pitchFamily="18" charset="0"/>
                <a:cs typeface="Times New Roman" panose="02020603050405020304" pitchFamily="18" charset="0"/>
              </a:rPr>
              <a:t>each process P</a:t>
            </a:r>
            <a:r>
              <a:rPr lang="en-US" sz="2600" baseline="-25000" dirty="0">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 maintain a vector VC</a:t>
            </a:r>
            <a:r>
              <a:rPr lang="en-US" sz="2600" baseline="-25000" dirty="0">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with the following </a:t>
            </a:r>
            <a:r>
              <a:rPr lang="en-US" sz="2600" dirty="0">
                <a:solidFill>
                  <a:srgbClr val="00B0F0"/>
                </a:solidFill>
                <a:latin typeface="Times New Roman" panose="02020603050405020304" pitchFamily="18" charset="0"/>
                <a:cs typeface="Times New Roman" panose="02020603050405020304" pitchFamily="18" charset="0"/>
              </a:rPr>
              <a:t>two properties: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00B0F0"/>
                </a:solidFill>
                <a:latin typeface="Times New Roman" panose="02020603050405020304" pitchFamily="18" charset="0"/>
                <a:cs typeface="Times New Roman" panose="02020603050405020304" pitchFamily="18" charset="0"/>
              </a:rPr>
              <a:t>1.</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VC</a:t>
            </a:r>
            <a:r>
              <a:rPr lang="en-US" sz="2600" baseline="-25000" dirty="0">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a:t>
            </a:r>
            <a:r>
              <a:rPr lang="en-US" sz="2600" i="1" dirty="0" err="1">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is the number of events that have occurred so far at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i</a:t>
            </a:r>
            <a:r>
              <a:rPr lang="en-US" sz="2600" dirty="0">
                <a:solidFill>
                  <a:schemeClr val="bg1"/>
                </a:solidFill>
                <a:latin typeface="Times New Roman" panose="02020603050405020304" pitchFamily="18" charset="0"/>
                <a:cs typeface="Times New Roman" panose="02020603050405020304" pitchFamily="18" charset="0"/>
              </a:rPr>
              <a:t>. In other words,     </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VC</a:t>
            </a:r>
            <a:r>
              <a:rPr lang="en-US" sz="2600" baseline="-25000" dirty="0">
                <a:solidFill>
                  <a:srgbClr val="FFFF00"/>
                </a:solidFill>
                <a:latin typeface="Times New Roman" panose="02020603050405020304" pitchFamily="18" charset="0"/>
                <a:cs typeface="Times New Roman" panose="02020603050405020304" pitchFamily="18" charset="0"/>
              </a:rPr>
              <a:t>i </a:t>
            </a:r>
            <a:r>
              <a:rPr lang="en-US" sz="2600" dirty="0">
                <a:solidFill>
                  <a:srgbClr val="FFFF00"/>
                </a:solidFill>
                <a:latin typeface="Times New Roman" panose="02020603050405020304" pitchFamily="18" charset="0"/>
                <a:cs typeface="Times New Roman" panose="02020603050405020304" pitchFamily="18" charset="0"/>
              </a:rPr>
              <a:t>[</a:t>
            </a:r>
            <a:r>
              <a:rPr lang="en-US" sz="2600" i="1" dirty="0" err="1">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is the local logical clock at process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i </a:t>
            </a:r>
            <a:r>
              <a:rPr lang="en-US" sz="2600" dirty="0">
                <a:solidFill>
                  <a:schemeClr val="bg1"/>
                </a:solidFill>
                <a:latin typeface="Times New Roman" panose="02020603050405020304" pitchFamily="18" charset="0"/>
                <a:cs typeface="Times New Roman" panose="02020603050405020304" pitchFamily="18" charset="0"/>
              </a:rPr>
              <a:t>.</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00B0F0"/>
                </a:solidFill>
                <a:latin typeface="Times New Roman" panose="02020603050405020304" pitchFamily="18" charset="0"/>
                <a:cs typeface="Times New Roman" panose="02020603050405020304" pitchFamily="18" charset="0"/>
              </a:rPr>
              <a:t>2.</a:t>
            </a:r>
            <a:r>
              <a:rPr lang="en-US" sz="2600" dirty="0">
                <a:solidFill>
                  <a:schemeClr val="bg1"/>
                </a:solidFill>
                <a:latin typeface="Times New Roman" panose="02020603050405020304" pitchFamily="18" charset="0"/>
                <a:cs typeface="Times New Roman" panose="02020603050405020304" pitchFamily="18" charset="0"/>
              </a:rPr>
              <a:t> If </a:t>
            </a:r>
            <a:r>
              <a:rPr lang="en-US" sz="2600" dirty="0">
                <a:solidFill>
                  <a:srgbClr val="FFFF00"/>
                </a:solidFill>
                <a:latin typeface="Times New Roman" panose="02020603050405020304" pitchFamily="18" charset="0"/>
                <a:cs typeface="Times New Roman" panose="02020603050405020304" pitchFamily="18" charset="0"/>
              </a:rPr>
              <a:t>VC</a:t>
            </a:r>
            <a:r>
              <a:rPr lang="en-US" sz="2600" baseline="-25000" dirty="0">
                <a:solidFill>
                  <a:srgbClr val="FFFF00"/>
                </a:solidFill>
                <a:latin typeface="Times New Roman" panose="02020603050405020304" pitchFamily="18" charset="0"/>
                <a:cs typeface="Times New Roman" panose="02020603050405020304" pitchFamily="18" charset="0"/>
              </a:rPr>
              <a:t>i </a:t>
            </a:r>
            <a:r>
              <a:rPr lang="en-US" sz="2600" dirty="0">
                <a:solidFill>
                  <a:srgbClr val="FFFF00"/>
                </a:solidFill>
                <a:latin typeface="Times New Roman" panose="02020603050405020304" pitchFamily="18" charset="0"/>
                <a:cs typeface="Times New Roman" panose="02020603050405020304" pitchFamily="18" charset="0"/>
              </a:rPr>
              <a:t>[</a:t>
            </a:r>
            <a:r>
              <a:rPr lang="en-US" sz="2600" i="1" dirty="0">
                <a:solidFill>
                  <a:srgbClr val="FFFF00"/>
                </a:solidFill>
                <a:latin typeface="Times New Roman" panose="02020603050405020304" pitchFamily="18" charset="0"/>
                <a:cs typeface="Times New Roman" panose="02020603050405020304" pitchFamily="18" charset="0"/>
              </a:rPr>
              <a:t>j</a:t>
            </a:r>
            <a:r>
              <a:rPr lang="en-US" sz="2600" dirty="0">
                <a:solidFill>
                  <a:srgbClr val="FFFF00"/>
                </a:solidFill>
                <a:latin typeface="Times New Roman" panose="02020603050405020304" pitchFamily="18" charset="0"/>
                <a:cs typeface="Times New Roman" panose="02020603050405020304" pitchFamily="18" charset="0"/>
              </a:rPr>
              <a:t>] = k</a:t>
            </a:r>
            <a:r>
              <a:rPr lang="en-US" sz="2600" dirty="0">
                <a:solidFill>
                  <a:schemeClr val="bg1"/>
                </a:solidFill>
                <a:latin typeface="Times New Roman" panose="02020603050405020304" pitchFamily="18" charset="0"/>
                <a:cs typeface="Times New Roman" panose="02020603050405020304" pitchFamily="18" charset="0"/>
              </a:rPr>
              <a:t> then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i  </a:t>
            </a:r>
            <a:r>
              <a:rPr lang="en-US" sz="2600" dirty="0">
                <a:solidFill>
                  <a:schemeClr val="bg1"/>
                </a:solidFill>
                <a:latin typeface="Times New Roman" panose="02020603050405020304" pitchFamily="18" charset="0"/>
                <a:cs typeface="Times New Roman" panose="02020603050405020304" pitchFamily="18" charset="0"/>
              </a:rPr>
              <a:t>knows that </a:t>
            </a:r>
            <a:r>
              <a:rPr lang="en-US" sz="2600" dirty="0">
                <a:solidFill>
                  <a:srgbClr val="FFFF00"/>
                </a:solidFill>
                <a:latin typeface="Times New Roman" panose="02020603050405020304" pitchFamily="18" charset="0"/>
                <a:cs typeface="Times New Roman" panose="02020603050405020304" pitchFamily="18" charset="0"/>
              </a:rPr>
              <a:t>k</a:t>
            </a:r>
            <a:r>
              <a:rPr lang="en-US" sz="2600" dirty="0">
                <a:solidFill>
                  <a:schemeClr val="bg1"/>
                </a:solidFill>
                <a:latin typeface="Times New Roman" panose="02020603050405020304" pitchFamily="18" charset="0"/>
                <a:cs typeface="Times New Roman" panose="02020603050405020304" pitchFamily="18" charset="0"/>
              </a:rPr>
              <a:t> events have occurred at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j</a:t>
            </a:r>
            <a:r>
              <a:rPr lang="en-US" sz="2600" dirty="0">
                <a:solidFill>
                  <a:schemeClr val="bg1"/>
                </a:solidFill>
                <a:latin typeface="Times New Roman" panose="02020603050405020304" pitchFamily="18" charset="0"/>
                <a:cs typeface="Times New Roman" panose="02020603050405020304" pitchFamily="18" charset="0"/>
              </a:rPr>
              <a:t>. It is thus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’s</a:t>
            </a:r>
            <a:r>
              <a:rPr lang="en-US" sz="2600" dirty="0">
                <a:solidFill>
                  <a:schemeClr val="bg1"/>
                </a:solidFill>
                <a:latin typeface="Times New Roman" panose="02020603050405020304" pitchFamily="18" charset="0"/>
                <a:cs typeface="Times New Roman" panose="02020603050405020304" pitchFamily="18" charset="0"/>
              </a:rPr>
              <a:t>  </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knowledge of the local time at </a:t>
            </a:r>
            <a:r>
              <a:rPr lang="en-US" sz="2600" dirty="0" err="1">
                <a:solidFill>
                  <a:srgbClr val="FFFF00"/>
                </a:solidFill>
                <a:latin typeface="Times New Roman" panose="02020603050405020304" pitchFamily="18" charset="0"/>
                <a:cs typeface="Times New Roman" panose="02020603050405020304" pitchFamily="18" charset="0"/>
              </a:rPr>
              <a:t>P</a:t>
            </a:r>
            <a:r>
              <a:rPr lang="en-US" sz="2600" baseline="-25000" dirty="0" err="1">
                <a:solidFill>
                  <a:srgbClr val="FFFF00"/>
                </a:solidFill>
                <a:latin typeface="Times New Roman" panose="02020603050405020304" pitchFamily="18" charset="0"/>
                <a:cs typeface="Times New Roman" panose="02020603050405020304" pitchFamily="18" charset="0"/>
              </a:rPr>
              <a:t>j</a:t>
            </a:r>
            <a:r>
              <a:rPr lang="en-US" sz="2600" dirty="0">
                <a:solidFill>
                  <a:schemeClr val="bg1"/>
                </a:solidFill>
                <a:latin typeface="Times New Roman" panose="02020603050405020304" pitchFamily="18" charset="0"/>
                <a:cs typeface="Times New Roman" panose="02020603050405020304" pitchFamily="18" charset="0"/>
              </a:rPr>
              <a:t>.</a:t>
            </a:r>
          </a:p>
          <a:p>
            <a:pPr algn="just"/>
            <a:endParaRPr lang="en-IN"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first property </a:t>
            </a:r>
            <a:r>
              <a:rPr lang="en-US" sz="2600" dirty="0">
                <a:solidFill>
                  <a:schemeClr val="bg1"/>
                </a:solidFill>
                <a:latin typeface="Times New Roman" panose="02020603050405020304" pitchFamily="18" charset="0"/>
                <a:cs typeface="Times New Roman" panose="02020603050405020304" pitchFamily="18" charset="0"/>
              </a:rPr>
              <a:t>is maintained by incrementing </a:t>
            </a:r>
            <a:r>
              <a:rPr lang="en-US" sz="2600" dirty="0">
                <a:solidFill>
                  <a:srgbClr val="FFFF00"/>
                </a:solidFill>
                <a:latin typeface="Times New Roman" panose="02020603050405020304" pitchFamily="18" charset="0"/>
                <a:cs typeface="Times New Roman" panose="02020603050405020304" pitchFamily="18" charset="0"/>
              </a:rPr>
              <a:t>VC</a:t>
            </a:r>
            <a:r>
              <a:rPr lang="en-US" sz="2600" baseline="-25000" dirty="0">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a:t>
            </a:r>
            <a:r>
              <a:rPr lang="en-US" sz="2600" i="1" dirty="0" err="1">
                <a:solidFill>
                  <a:srgbClr val="FFFF00"/>
                </a:solidFill>
                <a:latin typeface="Times New Roman" panose="02020603050405020304" pitchFamily="18" charset="0"/>
                <a:cs typeface="Times New Roman" panose="02020603050405020304" pitchFamily="18" charset="0"/>
              </a:rPr>
              <a:t>i</a:t>
            </a:r>
            <a:r>
              <a:rPr lang="en-US" sz="2600" dirty="0">
                <a:solidFill>
                  <a:srgbClr val="FFFF00"/>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at the occurrence of each new event that happens at process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i </a:t>
            </a:r>
            <a:r>
              <a:rPr lang="en-US" sz="2600" dirty="0">
                <a:solidFill>
                  <a:schemeClr val="bg1"/>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second property </a:t>
            </a:r>
            <a:r>
              <a:rPr lang="en-US" sz="2600" dirty="0">
                <a:solidFill>
                  <a:schemeClr val="bg1"/>
                </a:solidFill>
                <a:latin typeface="Times New Roman" panose="02020603050405020304" pitchFamily="18" charset="0"/>
                <a:cs typeface="Times New Roman" panose="02020603050405020304" pitchFamily="18" charset="0"/>
              </a:rPr>
              <a:t>is maintained by piggybacking vectors along with messages that are sent.</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42</a:t>
            </a:fld>
            <a:endParaRPr lang="en-IN"/>
          </a:p>
        </p:txBody>
      </p:sp>
    </p:spTree>
    <p:extLst>
      <p:ext uri="{BB962C8B-B14F-4D97-AF65-F5344CB8AC3E}">
        <p14:creationId xmlns:p14="http://schemas.microsoft.com/office/powerpoint/2010/main" val="2312987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r>
              <a:rPr lang="en-US" sz="2600" dirty="0">
                <a:solidFill>
                  <a:srgbClr val="FFFF00"/>
                </a:solidFill>
                <a:latin typeface="Times New Roman" panose="02020603050405020304" pitchFamily="18" charset="0"/>
                <a:cs typeface="Times New Roman" panose="02020603050405020304" pitchFamily="18" charset="0"/>
              </a:rPr>
              <a:t>In particular, the following steps are performed:</a:t>
            </a:r>
          </a:p>
          <a:p>
            <a:endParaRPr lang="en-US" sz="2600" dirty="0">
              <a:solidFill>
                <a:schemeClr val="bg1"/>
              </a:solidFill>
              <a:latin typeface="Times New Roman" panose="02020603050405020304" pitchFamily="18" charset="0"/>
              <a:cs typeface="Times New Roman" panose="02020603050405020304" pitchFamily="18" charset="0"/>
            </a:endParaRPr>
          </a:p>
          <a:p>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43</a:t>
            </a:fld>
            <a:endParaRPr lang="en-IN"/>
          </a:p>
        </p:txBody>
      </p:sp>
      <p:pic>
        <p:nvPicPr>
          <p:cNvPr id="2" name="Picture 1">
            <a:extLst>
              <a:ext uri="{FF2B5EF4-FFF2-40B4-BE49-F238E27FC236}">
                <a16:creationId xmlns:a16="http://schemas.microsoft.com/office/drawing/2014/main" id="{4BCDA0A3-86D3-488C-A087-F24BFDED05B5}"/>
              </a:ext>
            </a:extLst>
          </p:cNvPr>
          <p:cNvPicPr>
            <a:picLocks noChangeAspect="1"/>
          </p:cNvPicPr>
          <p:nvPr/>
        </p:nvPicPr>
        <p:blipFill>
          <a:blip r:embed="rId2"/>
          <a:stretch>
            <a:fillRect/>
          </a:stretch>
        </p:blipFill>
        <p:spPr>
          <a:xfrm>
            <a:off x="378479" y="1056574"/>
            <a:ext cx="11053648" cy="5040000"/>
          </a:xfrm>
          <a:prstGeom prst="rect">
            <a:avLst/>
          </a:prstGeom>
        </p:spPr>
      </p:pic>
    </p:spTree>
    <p:extLst>
      <p:ext uri="{BB962C8B-B14F-4D97-AF65-F5344CB8AC3E}">
        <p14:creationId xmlns:p14="http://schemas.microsoft.com/office/powerpoint/2010/main" val="2458953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Note that if an event </a:t>
            </a:r>
            <a:r>
              <a:rPr lang="en-US" sz="2600" b="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has timestamp </a:t>
            </a:r>
            <a:r>
              <a:rPr lang="en-US" sz="2600" b="1" dirty="0" err="1">
                <a:solidFill>
                  <a:srgbClr val="FFFF00"/>
                </a:solidFill>
                <a:latin typeface="Times New Roman" panose="02020603050405020304" pitchFamily="18" charset="0"/>
                <a:cs typeface="Times New Roman" panose="02020603050405020304" pitchFamily="18" charset="0"/>
              </a:rPr>
              <a:t>ts</a:t>
            </a:r>
            <a:r>
              <a:rPr lang="en-US" sz="2600" b="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then </a:t>
            </a:r>
            <a:r>
              <a:rPr lang="en-US" sz="2600" b="1" dirty="0" err="1">
                <a:solidFill>
                  <a:srgbClr val="FFFF00"/>
                </a:solidFill>
                <a:latin typeface="Times New Roman" panose="02020603050405020304" pitchFamily="18" charset="0"/>
                <a:cs typeface="Times New Roman" panose="02020603050405020304" pitchFamily="18" charset="0"/>
              </a:rPr>
              <a:t>ts</a:t>
            </a:r>
            <a:r>
              <a:rPr lang="en-US" sz="2600" b="1" dirty="0">
                <a:solidFill>
                  <a:srgbClr val="FFFF00"/>
                </a:solidFill>
                <a:latin typeface="Times New Roman" panose="02020603050405020304" pitchFamily="18" charset="0"/>
                <a:cs typeface="Times New Roman" panose="02020603050405020304" pitchFamily="18" charset="0"/>
              </a:rPr>
              <a:t>(a)[</a:t>
            </a:r>
            <a:r>
              <a:rPr lang="en-US" sz="2600" b="1" dirty="0" err="1">
                <a:solidFill>
                  <a:srgbClr val="FFFF00"/>
                </a:solidFill>
                <a:latin typeface="Times New Roman" panose="02020603050405020304" pitchFamily="18" charset="0"/>
                <a:cs typeface="Times New Roman" panose="02020603050405020304" pitchFamily="18" charset="0"/>
              </a:rPr>
              <a:t>i</a:t>
            </a:r>
            <a:r>
              <a:rPr lang="en-US" sz="2600" b="1" dirty="0">
                <a:solidFill>
                  <a:srgbClr val="FFFF00"/>
                </a:solidFill>
                <a:latin typeface="Times New Roman" panose="02020603050405020304" pitchFamily="18" charset="0"/>
                <a:cs typeface="Times New Roman" panose="02020603050405020304" pitchFamily="18" charset="0"/>
              </a:rPr>
              <a:t>] - 1</a:t>
            </a:r>
            <a:r>
              <a:rPr lang="en-US" sz="2600" dirty="0">
                <a:solidFill>
                  <a:schemeClr val="bg1"/>
                </a:solidFill>
                <a:latin typeface="Times New Roman" panose="02020603050405020304" pitchFamily="18" charset="0"/>
                <a:cs typeface="Times New Roman" panose="02020603050405020304" pitchFamily="18" charset="0"/>
              </a:rPr>
              <a:t> denotes the number of events processed at </a:t>
            </a:r>
            <a:r>
              <a:rPr lang="en-US" sz="2600" b="1" dirty="0">
                <a:solidFill>
                  <a:srgbClr val="FFFF00"/>
                </a:solidFill>
                <a:latin typeface="Times New Roman" panose="02020603050405020304" pitchFamily="18" charset="0"/>
                <a:cs typeface="Times New Roman" panose="02020603050405020304" pitchFamily="18" charset="0"/>
              </a:rPr>
              <a:t>Pi</a:t>
            </a:r>
            <a:r>
              <a:rPr lang="en-US" sz="2600" dirty="0">
                <a:solidFill>
                  <a:schemeClr val="bg1"/>
                </a:solidFill>
                <a:latin typeface="Times New Roman" panose="02020603050405020304" pitchFamily="18" charset="0"/>
                <a:cs typeface="Times New Roman" panose="02020603050405020304" pitchFamily="18" charset="0"/>
              </a:rPr>
              <a:t> that causally precede </a:t>
            </a:r>
            <a:r>
              <a:rPr lang="en-US" sz="2600" b="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As a consequence, when </a:t>
            </a:r>
            <a:r>
              <a:rPr lang="en-US" sz="2600" dirty="0">
                <a:solidFill>
                  <a:srgbClr val="FFFF00"/>
                </a:solidFill>
                <a:latin typeface="Times New Roman" panose="02020603050405020304" pitchFamily="18" charset="0"/>
                <a:cs typeface="Times New Roman" panose="02020603050405020304" pitchFamily="18" charset="0"/>
              </a:rPr>
              <a:t>Pj</a:t>
            </a:r>
            <a:r>
              <a:rPr lang="en-US" sz="2600" dirty="0">
                <a:solidFill>
                  <a:schemeClr val="bg1"/>
                </a:solidFill>
                <a:latin typeface="Times New Roman" panose="02020603050405020304" pitchFamily="18" charset="0"/>
                <a:cs typeface="Times New Roman" panose="02020603050405020304" pitchFamily="18" charset="0"/>
              </a:rPr>
              <a:t> receives a message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from </a:t>
            </a:r>
            <a:r>
              <a:rPr lang="en-US" sz="2600" dirty="0">
                <a:solidFill>
                  <a:srgbClr val="FFFF00"/>
                </a:solidFill>
                <a:latin typeface="Times New Roman" panose="02020603050405020304" pitchFamily="18" charset="0"/>
                <a:cs typeface="Times New Roman" panose="02020603050405020304" pitchFamily="18" charset="0"/>
              </a:rPr>
              <a:t>Pi</a:t>
            </a:r>
            <a:r>
              <a:rPr lang="en-US" sz="2600" dirty="0">
                <a:solidFill>
                  <a:schemeClr val="bg1"/>
                </a:solidFill>
                <a:latin typeface="Times New Roman" panose="02020603050405020304" pitchFamily="18" charset="0"/>
                <a:cs typeface="Times New Roman" panose="02020603050405020304" pitchFamily="18" charset="0"/>
              </a:rPr>
              <a:t> with timestamp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it knows about the number of events that have occurred at </a:t>
            </a:r>
            <a:r>
              <a:rPr lang="en-US" sz="2600" dirty="0">
                <a:solidFill>
                  <a:srgbClr val="FFFF00"/>
                </a:solidFill>
                <a:latin typeface="Times New Roman" panose="02020603050405020304" pitchFamily="18" charset="0"/>
                <a:cs typeface="Times New Roman" panose="02020603050405020304" pitchFamily="18" charset="0"/>
              </a:rPr>
              <a:t>Pi</a:t>
            </a:r>
            <a:r>
              <a:rPr lang="en-US" sz="2600" dirty="0">
                <a:solidFill>
                  <a:schemeClr val="bg1"/>
                </a:solidFill>
                <a:latin typeface="Times New Roman" panose="02020603050405020304" pitchFamily="18" charset="0"/>
                <a:cs typeface="Times New Roman" panose="02020603050405020304" pitchFamily="18" charset="0"/>
              </a:rPr>
              <a:t> that causally preceded the sending of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More important, however, is that </a:t>
            </a:r>
            <a:r>
              <a:rPr lang="en-US" sz="2600" dirty="0">
                <a:solidFill>
                  <a:srgbClr val="FFFF00"/>
                </a:solidFill>
                <a:latin typeface="Times New Roman" panose="02020603050405020304" pitchFamily="18" charset="0"/>
                <a:cs typeface="Times New Roman" panose="02020603050405020304" pitchFamily="18" charset="0"/>
              </a:rPr>
              <a:t>Pj</a:t>
            </a:r>
            <a:r>
              <a:rPr lang="en-US" sz="2600" dirty="0">
                <a:solidFill>
                  <a:schemeClr val="bg1"/>
                </a:solidFill>
                <a:latin typeface="Times New Roman" panose="02020603050405020304" pitchFamily="18" charset="0"/>
                <a:cs typeface="Times New Roman" panose="02020603050405020304" pitchFamily="18" charset="0"/>
              </a:rPr>
              <a:t> is also told how many events at other processes have taken place, known to </a:t>
            </a:r>
            <a:r>
              <a:rPr lang="en-US" sz="2600" dirty="0">
                <a:solidFill>
                  <a:srgbClr val="FFFF00"/>
                </a:solidFill>
                <a:latin typeface="Times New Roman" panose="02020603050405020304" pitchFamily="18" charset="0"/>
                <a:cs typeface="Times New Roman" panose="02020603050405020304" pitchFamily="18" charset="0"/>
              </a:rPr>
              <a:t>Pi</a:t>
            </a:r>
            <a:r>
              <a:rPr lang="en-US" sz="2600" dirty="0">
                <a:solidFill>
                  <a:schemeClr val="bg1"/>
                </a:solidFill>
                <a:latin typeface="Times New Roman" panose="02020603050405020304" pitchFamily="18" charset="0"/>
                <a:cs typeface="Times New Roman" panose="02020603050405020304" pitchFamily="18" charset="0"/>
              </a:rPr>
              <a:t>, before </a:t>
            </a:r>
            <a:r>
              <a:rPr lang="en-US" sz="2600" dirty="0">
                <a:solidFill>
                  <a:srgbClr val="FFFF00"/>
                </a:solidFill>
                <a:latin typeface="Times New Roman" panose="02020603050405020304" pitchFamily="18" charset="0"/>
                <a:cs typeface="Times New Roman" panose="02020603050405020304" pitchFamily="18" charset="0"/>
              </a:rPr>
              <a:t>Pi </a:t>
            </a:r>
            <a:r>
              <a:rPr lang="en-US" sz="2600" dirty="0">
                <a:solidFill>
                  <a:schemeClr val="bg1"/>
                </a:solidFill>
                <a:latin typeface="Times New Roman" panose="02020603050405020304" pitchFamily="18" charset="0"/>
                <a:cs typeface="Times New Roman" panose="02020603050405020304" pitchFamily="18" charset="0"/>
              </a:rPr>
              <a:t>sent message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other words, timestamp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tells the receiver how many events in other processes have preceded the sending of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and on which </a:t>
            </a:r>
            <a:r>
              <a:rPr lang="en-US" sz="2600" dirty="0">
                <a:solidFill>
                  <a:srgbClr val="FFFF0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may causally depend.</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44</a:t>
            </a:fld>
            <a:endParaRPr lang="en-IN"/>
          </a:p>
        </p:txBody>
      </p:sp>
    </p:spTree>
    <p:extLst>
      <p:ext uri="{BB962C8B-B14F-4D97-AF65-F5344CB8AC3E}">
        <p14:creationId xmlns:p14="http://schemas.microsoft.com/office/powerpoint/2010/main" val="3879664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r>
              <a:rPr lang="en-US" sz="2600" dirty="0">
                <a:solidFill>
                  <a:schemeClr val="bg1"/>
                </a:solidFill>
                <a:latin typeface="Times New Roman" panose="02020603050405020304" pitchFamily="18" charset="0"/>
                <a:cs typeface="Times New Roman" panose="02020603050405020304" pitchFamily="18" charset="0"/>
              </a:rPr>
              <a:t>To see what this means, consider </a:t>
            </a:r>
            <a:r>
              <a:rPr lang="en-US" sz="2600" dirty="0">
                <a:solidFill>
                  <a:srgbClr val="FFFF00"/>
                </a:solidFill>
                <a:latin typeface="Times New Roman" panose="02020603050405020304" pitchFamily="18" charset="0"/>
                <a:cs typeface="Times New Roman" panose="02020603050405020304" pitchFamily="18" charset="0"/>
              </a:rPr>
              <a:t>Figure 6.13 </a:t>
            </a:r>
            <a:r>
              <a:rPr lang="en-US" sz="2600" dirty="0">
                <a:solidFill>
                  <a:schemeClr val="bg1"/>
                </a:solidFill>
                <a:latin typeface="Times New Roman" panose="02020603050405020304" pitchFamily="18" charset="0"/>
                <a:cs typeface="Times New Roman" panose="02020603050405020304" pitchFamily="18" charset="0"/>
              </a:rPr>
              <a:t>which shows three processes.</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In Figure </a:t>
            </a:r>
            <a:r>
              <a:rPr lang="en-US" sz="2600" dirty="0">
                <a:solidFill>
                  <a:srgbClr val="FFFF00"/>
                </a:solidFill>
                <a:latin typeface="Times New Roman" panose="02020603050405020304" pitchFamily="18" charset="0"/>
                <a:cs typeface="Times New Roman" panose="02020603050405020304" pitchFamily="18" charset="0"/>
              </a:rPr>
              <a:t>6.13(a), P2</a:t>
            </a:r>
            <a:r>
              <a:rPr lang="en-US" sz="2600" dirty="0">
                <a:solidFill>
                  <a:schemeClr val="bg1"/>
                </a:solidFill>
                <a:latin typeface="Times New Roman" panose="02020603050405020304" pitchFamily="18" charset="0"/>
                <a:cs typeface="Times New Roman" panose="02020603050405020304" pitchFamily="18" charset="0"/>
              </a:rPr>
              <a:t> sends a message </a:t>
            </a:r>
            <a:r>
              <a:rPr lang="en-US" sz="2600" dirty="0">
                <a:solidFill>
                  <a:srgbClr val="FFFF00"/>
                </a:solidFill>
                <a:latin typeface="Times New Roman" panose="02020603050405020304" pitchFamily="18" charset="0"/>
                <a:cs typeface="Times New Roman" panose="02020603050405020304" pitchFamily="18" charset="0"/>
              </a:rPr>
              <a:t>m1</a:t>
            </a:r>
            <a:r>
              <a:rPr lang="en-US" sz="2600" dirty="0">
                <a:solidFill>
                  <a:schemeClr val="bg1"/>
                </a:solidFill>
                <a:latin typeface="Times New Roman" panose="02020603050405020304" pitchFamily="18" charset="0"/>
                <a:cs typeface="Times New Roman" panose="02020603050405020304" pitchFamily="18" charset="0"/>
              </a:rPr>
              <a:t> at </a:t>
            </a:r>
            <a:r>
              <a:rPr lang="en-US" sz="2600" dirty="0">
                <a:solidFill>
                  <a:srgbClr val="FFFF00"/>
                </a:solidFill>
                <a:latin typeface="Times New Roman" panose="02020603050405020304" pitchFamily="18" charset="0"/>
                <a:cs typeface="Times New Roman" panose="02020603050405020304" pitchFamily="18" charset="0"/>
              </a:rPr>
              <a:t>logical time VC2 = (0, 1, 0) </a:t>
            </a:r>
            <a:r>
              <a:rPr lang="en-US" sz="2600" dirty="0">
                <a:solidFill>
                  <a:schemeClr val="bg1"/>
                </a:solidFill>
                <a:latin typeface="Times New Roman" panose="02020603050405020304" pitchFamily="18" charset="0"/>
                <a:cs typeface="Times New Roman" panose="02020603050405020304" pitchFamily="18" charset="0"/>
              </a:rPr>
              <a:t>to process </a:t>
            </a:r>
            <a:r>
              <a:rPr lang="en-US" sz="2600" dirty="0">
                <a:solidFill>
                  <a:srgbClr val="FFFF00"/>
                </a:solidFill>
                <a:latin typeface="Times New Roman" panose="02020603050405020304" pitchFamily="18" charset="0"/>
                <a:cs typeface="Times New Roman" panose="02020603050405020304" pitchFamily="18" charset="0"/>
              </a:rPr>
              <a:t>P1.</a:t>
            </a:r>
            <a:r>
              <a:rPr lang="en-US" sz="2600" dirty="0">
                <a:solidFill>
                  <a:schemeClr val="bg1"/>
                </a:solidFill>
                <a:latin typeface="Times New Roman" panose="02020603050405020304" pitchFamily="18" charset="0"/>
                <a:cs typeface="Times New Roman" panose="02020603050405020304" pitchFamily="18" charset="0"/>
              </a:rPr>
              <a:t> Message </a:t>
            </a:r>
            <a:r>
              <a:rPr lang="en-US" sz="2600" dirty="0">
                <a:solidFill>
                  <a:srgbClr val="FFFF00"/>
                </a:solidFill>
                <a:latin typeface="Times New Roman" panose="02020603050405020304" pitchFamily="18" charset="0"/>
                <a:cs typeface="Times New Roman" panose="02020603050405020304" pitchFamily="18" charset="0"/>
              </a:rPr>
              <a:t>m1</a:t>
            </a:r>
            <a:r>
              <a:rPr lang="en-US" sz="2600" dirty="0">
                <a:solidFill>
                  <a:schemeClr val="bg1"/>
                </a:solidFill>
                <a:latin typeface="Times New Roman" panose="02020603050405020304" pitchFamily="18" charset="0"/>
                <a:cs typeface="Times New Roman" panose="02020603050405020304" pitchFamily="18" charset="0"/>
              </a:rPr>
              <a:t> thus receives timestamp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(m1) = (0, 1, 0)</a:t>
            </a:r>
            <a:r>
              <a:rPr lang="en-US" sz="2600" dirty="0">
                <a:solidFill>
                  <a:schemeClr val="bg1"/>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Upon its receipt, </a:t>
            </a:r>
            <a:r>
              <a:rPr lang="en-US" sz="2600" dirty="0">
                <a:solidFill>
                  <a:srgbClr val="FFFF00"/>
                </a:solidFill>
                <a:latin typeface="Times New Roman" panose="02020603050405020304" pitchFamily="18" charset="0"/>
                <a:cs typeface="Times New Roman" panose="02020603050405020304" pitchFamily="18" charset="0"/>
              </a:rPr>
              <a:t>P1</a:t>
            </a:r>
            <a:r>
              <a:rPr lang="en-US" sz="2600" dirty="0">
                <a:solidFill>
                  <a:schemeClr val="bg1"/>
                </a:solidFill>
                <a:latin typeface="Times New Roman" panose="02020603050405020304" pitchFamily="18" charset="0"/>
                <a:cs typeface="Times New Roman" panose="02020603050405020304" pitchFamily="18" charset="0"/>
              </a:rPr>
              <a:t> adjusts its </a:t>
            </a:r>
            <a:r>
              <a:rPr lang="en-US" sz="2600" dirty="0">
                <a:solidFill>
                  <a:srgbClr val="FFFF00"/>
                </a:solidFill>
                <a:latin typeface="Times New Roman" panose="02020603050405020304" pitchFamily="18" charset="0"/>
                <a:cs typeface="Times New Roman" panose="02020603050405020304" pitchFamily="18" charset="0"/>
              </a:rPr>
              <a:t>logical time to VC1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(1, 1, 0)</a:t>
            </a:r>
            <a:r>
              <a:rPr lang="en-US" sz="2600" dirty="0">
                <a:solidFill>
                  <a:schemeClr val="bg1"/>
                </a:solidFill>
                <a:latin typeface="Times New Roman" panose="02020603050405020304" pitchFamily="18" charset="0"/>
                <a:cs typeface="Times New Roman" panose="02020603050405020304" pitchFamily="18" charset="0"/>
              </a:rPr>
              <a:t> and delivers it.</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 Message </a:t>
            </a:r>
            <a:r>
              <a:rPr lang="en-US" sz="2600" dirty="0">
                <a:solidFill>
                  <a:srgbClr val="FFFF00"/>
                </a:solidFill>
                <a:latin typeface="Times New Roman" panose="02020603050405020304" pitchFamily="18" charset="0"/>
                <a:cs typeface="Times New Roman" panose="02020603050405020304" pitchFamily="18" charset="0"/>
              </a:rPr>
              <a:t>m2</a:t>
            </a:r>
            <a:r>
              <a:rPr lang="en-US" sz="2600" dirty="0">
                <a:solidFill>
                  <a:schemeClr val="bg1"/>
                </a:solidFill>
                <a:latin typeface="Times New Roman" panose="02020603050405020304" pitchFamily="18" charset="0"/>
                <a:cs typeface="Times New Roman" panose="02020603050405020304" pitchFamily="18" charset="0"/>
              </a:rPr>
              <a:t> is sent by </a:t>
            </a:r>
            <a:r>
              <a:rPr lang="en-US" sz="2600" dirty="0">
                <a:solidFill>
                  <a:srgbClr val="FFFF00"/>
                </a:solidFill>
                <a:latin typeface="Times New Roman" panose="02020603050405020304" pitchFamily="18" charset="0"/>
                <a:cs typeface="Times New Roman" panose="02020603050405020304" pitchFamily="18" charset="0"/>
              </a:rPr>
              <a:t>P1 to P3</a:t>
            </a:r>
            <a:r>
              <a:rPr lang="en-US" sz="2600" dirty="0">
                <a:solidFill>
                  <a:schemeClr val="bg1"/>
                </a:solidFill>
                <a:latin typeface="Times New Roman" panose="02020603050405020304" pitchFamily="18" charset="0"/>
                <a:cs typeface="Times New Roman" panose="02020603050405020304" pitchFamily="18" charset="0"/>
              </a:rPr>
              <a:t> with timestamp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(m2) = (2, 1, 0)</a:t>
            </a:r>
            <a:r>
              <a:rPr lang="en-US" sz="2600" dirty="0">
                <a:solidFill>
                  <a:schemeClr val="bg1"/>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Before </a:t>
            </a:r>
            <a:r>
              <a:rPr lang="en-US" sz="2600" dirty="0">
                <a:solidFill>
                  <a:srgbClr val="FFFF00"/>
                </a:solidFill>
                <a:latin typeface="Times New Roman" panose="02020603050405020304" pitchFamily="18" charset="0"/>
                <a:cs typeface="Times New Roman" panose="02020603050405020304" pitchFamily="18" charset="0"/>
              </a:rPr>
              <a:t>P1</a:t>
            </a:r>
            <a:r>
              <a:rPr lang="en-US" sz="2600" dirty="0">
                <a:solidFill>
                  <a:schemeClr val="bg1"/>
                </a:solidFill>
                <a:latin typeface="Times New Roman" panose="02020603050405020304" pitchFamily="18" charset="0"/>
                <a:cs typeface="Times New Roman" panose="02020603050405020304" pitchFamily="18" charset="0"/>
              </a:rPr>
              <a:t> sends another message, </a:t>
            </a:r>
            <a:r>
              <a:rPr lang="en-US" sz="2600" dirty="0">
                <a:solidFill>
                  <a:srgbClr val="FFFF00"/>
                </a:solidFill>
                <a:latin typeface="Times New Roman" panose="02020603050405020304" pitchFamily="18" charset="0"/>
                <a:cs typeface="Times New Roman" panose="02020603050405020304" pitchFamily="18" charset="0"/>
              </a:rPr>
              <a:t>m3</a:t>
            </a:r>
            <a:r>
              <a:rPr lang="en-US" sz="2600" dirty="0">
                <a:solidFill>
                  <a:schemeClr val="bg1"/>
                </a:solidFill>
                <a:latin typeface="Times New Roman" panose="02020603050405020304" pitchFamily="18" charset="0"/>
                <a:cs typeface="Times New Roman" panose="02020603050405020304" pitchFamily="18" charset="0"/>
              </a:rPr>
              <a:t>, an event happens at </a:t>
            </a:r>
            <a:r>
              <a:rPr lang="en-US" sz="2600" dirty="0">
                <a:solidFill>
                  <a:srgbClr val="FFFF00"/>
                </a:solidFill>
                <a:latin typeface="Times New Roman" panose="02020603050405020304" pitchFamily="18" charset="0"/>
                <a:cs typeface="Times New Roman" panose="02020603050405020304" pitchFamily="18" charset="0"/>
              </a:rPr>
              <a:t>P1</a:t>
            </a:r>
            <a:r>
              <a:rPr lang="en-US" sz="2600" dirty="0">
                <a:solidFill>
                  <a:schemeClr val="bg1"/>
                </a:solidFill>
                <a:latin typeface="Times New Roman" panose="02020603050405020304" pitchFamily="18" charset="0"/>
                <a:cs typeface="Times New Roman" panose="02020603050405020304" pitchFamily="18" charset="0"/>
              </a:rPr>
              <a:t>, eventually leading to </a:t>
            </a:r>
            <a:r>
              <a:rPr lang="en-US" sz="2600" dirty="0">
                <a:solidFill>
                  <a:srgbClr val="FFFF00"/>
                </a:solidFill>
                <a:latin typeface="Times New Roman" panose="02020603050405020304" pitchFamily="18" charset="0"/>
                <a:cs typeface="Times New Roman" panose="02020603050405020304" pitchFamily="18" charset="0"/>
              </a:rPr>
              <a:t>timestamping m3</a:t>
            </a:r>
            <a:r>
              <a:rPr lang="en-US" sz="2600" dirty="0">
                <a:solidFill>
                  <a:schemeClr val="bg1"/>
                </a:solidFill>
                <a:latin typeface="Times New Roman" panose="02020603050405020304" pitchFamily="18" charset="0"/>
                <a:cs typeface="Times New Roman" panose="02020603050405020304" pitchFamily="18" charset="0"/>
              </a:rPr>
              <a:t> with </a:t>
            </a:r>
            <a:r>
              <a:rPr lang="en-US" sz="2600" dirty="0">
                <a:solidFill>
                  <a:srgbClr val="FFFF00"/>
                </a:solidFill>
                <a:latin typeface="Times New Roman" panose="02020603050405020304" pitchFamily="18" charset="0"/>
                <a:cs typeface="Times New Roman" panose="02020603050405020304" pitchFamily="18" charset="0"/>
              </a:rPr>
              <a:t>value (4, 1, 0)</a:t>
            </a:r>
            <a:r>
              <a:rPr lang="en-US" sz="2600" dirty="0">
                <a:solidFill>
                  <a:schemeClr val="bg1"/>
                </a:solidFill>
                <a:latin typeface="Times New Roman" panose="02020603050405020304" pitchFamily="18" charset="0"/>
                <a:cs typeface="Times New Roman" panose="02020603050405020304" pitchFamily="18" charset="0"/>
              </a:rPr>
              <a:t>. After receiving </a:t>
            </a:r>
            <a:r>
              <a:rPr lang="en-US" sz="2600" dirty="0">
                <a:solidFill>
                  <a:srgbClr val="FFFF00"/>
                </a:solidFill>
                <a:latin typeface="Times New Roman" panose="02020603050405020304" pitchFamily="18" charset="0"/>
                <a:cs typeface="Times New Roman" panose="02020603050405020304" pitchFamily="18" charset="0"/>
              </a:rPr>
              <a:t>m3</a:t>
            </a:r>
            <a:r>
              <a:rPr lang="en-US" sz="2600" dirty="0">
                <a:solidFill>
                  <a:schemeClr val="bg1"/>
                </a:solidFill>
                <a:latin typeface="Times New Roman" panose="02020603050405020304" pitchFamily="18" charset="0"/>
                <a:cs typeface="Times New Roman" panose="02020603050405020304" pitchFamily="18" charset="0"/>
              </a:rPr>
              <a:t>, process </a:t>
            </a:r>
            <a:r>
              <a:rPr lang="en-US" sz="2600" dirty="0">
                <a:solidFill>
                  <a:srgbClr val="FFFF00"/>
                </a:solidFill>
                <a:latin typeface="Times New Roman" panose="02020603050405020304" pitchFamily="18" charset="0"/>
                <a:cs typeface="Times New Roman" panose="02020603050405020304" pitchFamily="18" charset="0"/>
              </a:rPr>
              <a:t>P2</a:t>
            </a:r>
            <a:r>
              <a:rPr lang="en-US" sz="2600" dirty="0">
                <a:solidFill>
                  <a:schemeClr val="bg1"/>
                </a:solidFill>
                <a:latin typeface="Times New Roman" panose="02020603050405020304" pitchFamily="18" charset="0"/>
                <a:cs typeface="Times New Roman" panose="02020603050405020304" pitchFamily="18" charset="0"/>
              </a:rPr>
              <a:t> sends message </a:t>
            </a:r>
            <a:r>
              <a:rPr lang="en-US" sz="2600" dirty="0">
                <a:solidFill>
                  <a:srgbClr val="FFFF00"/>
                </a:solidFill>
                <a:latin typeface="Times New Roman" panose="02020603050405020304" pitchFamily="18" charset="0"/>
                <a:cs typeface="Times New Roman" panose="02020603050405020304" pitchFamily="18" charset="0"/>
              </a:rPr>
              <a:t>m4 to P3</a:t>
            </a:r>
            <a:r>
              <a:rPr lang="en-US" sz="2600" dirty="0">
                <a:solidFill>
                  <a:schemeClr val="bg1"/>
                </a:solidFill>
                <a:latin typeface="Times New Roman" panose="02020603050405020304" pitchFamily="18" charset="0"/>
                <a:cs typeface="Times New Roman" panose="02020603050405020304" pitchFamily="18" charset="0"/>
              </a:rPr>
              <a:t>, with timestamp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(m4) = (4, 3, 0).</a:t>
            </a:r>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45</a:t>
            </a:fld>
            <a:endParaRPr lang="en-IN" dirty="0"/>
          </a:p>
        </p:txBody>
      </p:sp>
    </p:spTree>
    <p:extLst>
      <p:ext uri="{BB962C8B-B14F-4D97-AF65-F5344CB8AC3E}">
        <p14:creationId xmlns:p14="http://schemas.microsoft.com/office/powerpoint/2010/main" val="452576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68E5F2-DD8A-4EF8-A80E-57E8AAAA127A}"/>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2153356" y="721360"/>
            <a:ext cx="7885288" cy="4320000"/>
          </a:xfrm>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46</a:t>
            </a:fld>
            <a:endParaRPr lang="en-IN"/>
          </a:p>
        </p:txBody>
      </p:sp>
      <p:sp>
        <p:nvSpPr>
          <p:cNvPr id="9" name="Rectangle 8">
            <a:extLst>
              <a:ext uri="{FF2B5EF4-FFF2-40B4-BE49-F238E27FC236}">
                <a16:creationId xmlns:a16="http://schemas.microsoft.com/office/drawing/2014/main" id="{277F2701-3912-466A-ACED-5AE39F44432D}"/>
              </a:ext>
            </a:extLst>
          </p:cNvPr>
          <p:cNvSpPr/>
          <p:nvPr/>
        </p:nvSpPr>
        <p:spPr>
          <a:xfrm>
            <a:off x="1569720" y="5338585"/>
            <a:ext cx="9052560" cy="1261884"/>
          </a:xfrm>
          <a:prstGeom prst="rect">
            <a:avLst/>
          </a:prstGeom>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(a)</a:t>
            </a:r>
          </a:p>
          <a:p>
            <a:pPr algn="ctr"/>
            <a:endParaRPr lang="en-US" sz="2400" b="1"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Figure 6.13: </a:t>
            </a:r>
            <a:r>
              <a:rPr lang="en-US" sz="2400" dirty="0">
                <a:solidFill>
                  <a:schemeClr val="bg1"/>
                </a:solidFill>
                <a:latin typeface="Times New Roman" panose="02020603050405020304" pitchFamily="18" charset="0"/>
                <a:cs typeface="Times New Roman" panose="02020603050405020304" pitchFamily="18" charset="0"/>
              </a:rPr>
              <a:t>Capturing potential causality when exchanging messages.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073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r>
              <a:rPr lang="en-US" sz="2600" dirty="0">
                <a:solidFill>
                  <a:schemeClr val="bg1"/>
                </a:solidFill>
                <a:latin typeface="Times New Roman" panose="02020603050405020304" pitchFamily="18" charset="0"/>
                <a:cs typeface="Times New Roman" panose="02020603050405020304" pitchFamily="18" charset="0"/>
              </a:rPr>
              <a:t>Now consider the situation shown in Figure 6.13(b). </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Here, we have </a:t>
            </a:r>
            <a:r>
              <a:rPr lang="en-US" sz="2600" dirty="0">
                <a:solidFill>
                  <a:srgbClr val="FFFF00"/>
                </a:solidFill>
                <a:latin typeface="Times New Roman" panose="02020603050405020304" pitchFamily="18" charset="0"/>
                <a:cs typeface="Times New Roman" panose="02020603050405020304" pitchFamily="18" charset="0"/>
              </a:rPr>
              <a:t>delayed</a:t>
            </a:r>
            <a:r>
              <a:rPr lang="en-US" sz="2600" dirty="0">
                <a:solidFill>
                  <a:schemeClr val="bg1"/>
                </a:solidFill>
                <a:latin typeface="Times New Roman" panose="02020603050405020304" pitchFamily="18" charset="0"/>
                <a:cs typeface="Times New Roman" panose="02020603050405020304" pitchFamily="18" charset="0"/>
              </a:rPr>
              <a:t> sending message </a:t>
            </a:r>
            <a:r>
              <a:rPr lang="en-US" sz="2600" dirty="0">
                <a:solidFill>
                  <a:srgbClr val="FFFF00"/>
                </a:solidFill>
                <a:latin typeface="Times New Roman" panose="02020603050405020304" pitchFamily="18" charset="0"/>
                <a:cs typeface="Times New Roman" panose="02020603050405020304" pitchFamily="18" charset="0"/>
              </a:rPr>
              <a:t>m2</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until</a:t>
            </a:r>
            <a:r>
              <a:rPr lang="en-US" sz="2600" dirty="0">
                <a:solidFill>
                  <a:schemeClr val="bg1"/>
                </a:solidFill>
                <a:latin typeface="Times New Roman" panose="02020603050405020304" pitchFamily="18" charset="0"/>
                <a:cs typeface="Times New Roman" panose="02020603050405020304" pitchFamily="18" charset="0"/>
              </a:rPr>
              <a:t> after message </a:t>
            </a:r>
            <a:r>
              <a:rPr lang="en-US" sz="2600" dirty="0">
                <a:solidFill>
                  <a:srgbClr val="FFFF00"/>
                </a:solidFill>
                <a:latin typeface="Times New Roman" panose="02020603050405020304" pitchFamily="18" charset="0"/>
                <a:cs typeface="Times New Roman" panose="02020603050405020304" pitchFamily="18" charset="0"/>
              </a:rPr>
              <a:t>m3 has been sent</a:t>
            </a:r>
            <a:r>
              <a:rPr lang="en-US" sz="2600" dirty="0">
                <a:solidFill>
                  <a:schemeClr val="bg1"/>
                </a:solidFill>
                <a:latin typeface="Times New Roman" panose="02020603050405020304" pitchFamily="18" charset="0"/>
                <a:cs typeface="Times New Roman" panose="02020603050405020304" pitchFamily="18" charset="0"/>
              </a:rPr>
              <a:t>, and after the event had taken place. </a:t>
            </a:r>
          </a:p>
          <a:p>
            <a:endParaRPr lang="en-US" sz="2600" dirty="0">
              <a:solidFill>
                <a:schemeClr val="bg1"/>
              </a:solidFill>
              <a:latin typeface="Times New Roman" panose="02020603050405020304" pitchFamily="18" charset="0"/>
              <a:cs typeface="Times New Roman" panose="02020603050405020304" pitchFamily="18" charset="0"/>
            </a:endParaRPr>
          </a:p>
          <a:p>
            <a:r>
              <a:rPr lang="en-US" sz="2600" dirty="0">
                <a:solidFill>
                  <a:schemeClr val="bg1"/>
                </a:solidFill>
                <a:latin typeface="Times New Roman" panose="02020603050405020304" pitchFamily="18" charset="0"/>
                <a:cs typeface="Times New Roman" panose="02020603050405020304" pitchFamily="18" charset="0"/>
              </a:rPr>
              <a:t>It is not difficult to see that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(m2) = (4, 1, 0)</a:t>
            </a:r>
            <a:r>
              <a:rPr lang="en-US" sz="2600" dirty="0">
                <a:solidFill>
                  <a:schemeClr val="bg1"/>
                </a:solidFill>
                <a:latin typeface="Times New Roman" panose="02020603050405020304" pitchFamily="18" charset="0"/>
                <a:cs typeface="Times New Roman" panose="02020603050405020304" pitchFamily="18" charset="0"/>
              </a:rPr>
              <a:t>, while </a:t>
            </a:r>
            <a:r>
              <a:rPr lang="en-US" sz="2600" dirty="0" err="1">
                <a:solidFill>
                  <a:srgbClr val="FFFF00"/>
                </a:solidFill>
                <a:latin typeface="Times New Roman" panose="02020603050405020304" pitchFamily="18" charset="0"/>
                <a:cs typeface="Times New Roman" panose="02020603050405020304" pitchFamily="18" charset="0"/>
              </a:rPr>
              <a:t>ts</a:t>
            </a:r>
            <a:r>
              <a:rPr lang="en-US" sz="2600" dirty="0">
                <a:solidFill>
                  <a:srgbClr val="FFFF00"/>
                </a:solidFill>
                <a:latin typeface="Times New Roman" panose="02020603050405020304" pitchFamily="18" charset="0"/>
                <a:cs typeface="Times New Roman" panose="02020603050405020304" pitchFamily="18" charset="0"/>
              </a:rPr>
              <a:t>(m4) = (2, 3, 0)</a:t>
            </a:r>
            <a:r>
              <a:rPr lang="en-US" sz="2600" dirty="0">
                <a:solidFill>
                  <a:schemeClr val="bg1"/>
                </a:solidFill>
                <a:latin typeface="Times New Roman" panose="02020603050405020304" pitchFamily="18" charset="0"/>
                <a:cs typeface="Times New Roman" panose="02020603050405020304" pitchFamily="18" charset="0"/>
              </a:rPr>
              <a:t>. Compared to Figure 6.13(a), we have the following situation:</a:t>
            </a:r>
          </a:p>
          <a:p>
            <a:endParaRPr lang="en-US" sz="2600" dirty="0">
              <a:solidFill>
                <a:schemeClr val="bg1"/>
              </a:solidFill>
              <a:latin typeface="Times New Roman" panose="02020603050405020304" pitchFamily="18" charset="0"/>
              <a:cs typeface="Times New Roman" panose="02020603050405020304" pitchFamily="18" charset="0"/>
            </a:endParaRPr>
          </a:p>
          <a:p>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47</a:t>
            </a:fld>
            <a:endParaRPr lang="en-IN"/>
          </a:p>
        </p:txBody>
      </p:sp>
      <p:pic>
        <p:nvPicPr>
          <p:cNvPr id="2" name="Picture 1">
            <a:extLst>
              <a:ext uri="{FF2B5EF4-FFF2-40B4-BE49-F238E27FC236}">
                <a16:creationId xmlns:a16="http://schemas.microsoft.com/office/drawing/2014/main" id="{21959B85-8B39-4591-93B3-91E0235E33B0}"/>
              </a:ext>
            </a:extLst>
          </p:cNvPr>
          <p:cNvPicPr>
            <a:picLocks noChangeAspect="1"/>
          </p:cNvPicPr>
          <p:nvPr/>
        </p:nvPicPr>
        <p:blipFill>
          <a:blip r:embed="rId2"/>
          <a:stretch>
            <a:fillRect/>
          </a:stretch>
        </p:blipFill>
        <p:spPr>
          <a:xfrm>
            <a:off x="532214" y="3885298"/>
            <a:ext cx="11117062" cy="1783982"/>
          </a:xfrm>
          <a:prstGeom prst="rect">
            <a:avLst/>
          </a:prstGeom>
        </p:spPr>
      </p:pic>
    </p:spTree>
    <p:extLst>
      <p:ext uri="{BB962C8B-B14F-4D97-AF65-F5344CB8AC3E}">
        <p14:creationId xmlns:p14="http://schemas.microsoft.com/office/powerpoint/2010/main" val="1838068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solidFill>
                  <a:schemeClr val="accent4">
                    <a:lumMod val="60000"/>
                    <a:lumOff val="40000"/>
                  </a:schemeClr>
                </a:solidFill>
              </a:rPr>
              <a:t>48</a:t>
            </a:fld>
            <a:endParaRPr lang="en-IN" dirty="0">
              <a:solidFill>
                <a:schemeClr val="accent4">
                  <a:lumMod val="60000"/>
                  <a:lumOff val="40000"/>
                </a:schemeClr>
              </a:solidFill>
            </a:endParaRPr>
          </a:p>
        </p:txBody>
      </p:sp>
      <p:pic>
        <p:nvPicPr>
          <p:cNvPr id="7" name="Picture 6">
            <a:extLst>
              <a:ext uri="{FF2B5EF4-FFF2-40B4-BE49-F238E27FC236}">
                <a16:creationId xmlns:a16="http://schemas.microsoft.com/office/drawing/2014/main" id="{F6EC4B1E-E204-4A7C-A1B2-483E30CEB014}"/>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153366" y="897577"/>
            <a:ext cx="7885268" cy="4320000"/>
          </a:xfrm>
          <a:prstGeom prst="rect">
            <a:avLst/>
          </a:prstGeom>
        </p:spPr>
      </p:pic>
      <p:sp>
        <p:nvSpPr>
          <p:cNvPr id="8" name="Rectangle 7">
            <a:extLst>
              <a:ext uri="{FF2B5EF4-FFF2-40B4-BE49-F238E27FC236}">
                <a16:creationId xmlns:a16="http://schemas.microsoft.com/office/drawing/2014/main" id="{51F2AEE2-E8E5-47A6-9619-99D20BFDC335}"/>
              </a:ext>
            </a:extLst>
          </p:cNvPr>
          <p:cNvSpPr/>
          <p:nvPr/>
        </p:nvSpPr>
        <p:spPr>
          <a:xfrm>
            <a:off x="1569720" y="5338585"/>
            <a:ext cx="9052560" cy="1261884"/>
          </a:xfrm>
          <a:prstGeom prst="rect">
            <a:avLst/>
          </a:prstGeom>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(b)</a:t>
            </a:r>
          </a:p>
          <a:p>
            <a:pPr algn="ctr"/>
            <a:endParaRPr lang="en-US" sz="2400" b="1"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Figure 6.13: </a:t>
            </a:r>
            <a:r>
              <a:rPr lang="en-US" sz="2400" dirty="0">
                <a:solidFill>
                  <a:schemeClr val="bg1"/>
                </a:solidFill>
                <a:latin typeface="Times New Roman" panose="02020603050405020304" pitchFamily="18" charset="0"/>
                <a:cs typeface="Times New Roman" panose="02020603050405020304" pitchFamily="18" charset="0"/>
              </a:rPr>
              <a:t>Capturing potential causality when exchanging messages.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8884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We use the notation </a:t>
            </a:r>
            <a:r>
              <a:rPr lang="en-US" sz="3200" dirty="0" err="1">
                <a:solidFill>
                  <a:srgbClr val="FFFF00"/>
                </a:solidFill>
                <a:latin typeface="Times New Roman" panose="02020603050405020304" pitchFamily="18" charset="0"/>
                <a:cs typeface="Times New Roman" panose="02020603050405020304" pitchFamily="18" charset="0"/>
              </a:rPr>
              <a:t>ts</a:t>
            </a:r>
            <a:r>
              <a:rPr lang="en-US" sz="3200" dirty="0">
                <a:solidFill>
                  <a:srgbClr val="FFFF00"/>
                </a:solidFill>
                <a:latin typeface="Times New Roman" panose="02020603050405020304" pitchFamily="18" charset="0"/>
                <a:cs typeface="Times New Roman" panose="02020603050405020304" pitchFamily="18" charset="0"/>
              </a:rPr>
              <a:t>(a) &lt; </a:t>
            </a:r>
            <a:r>
              <a:rPr lang="en-US" sz="3200" dirty="0" err="1">
                <a:solidFill>
                  <a:srgbClr val="FFFF00"/>
                </a:solidFill>
                <a:latin typeface="Times New Roman" panose="02020603050405020304" pitchFamily="18" charset="0"/>
                <a:cs typeface="Times New Roman" panose="02020603050405020304" pitchFamily="18" charset="0"/>
              </a:rPr>
              <a:t>ts</a:t>
            </a:r>
            <a:r>
              <a:rPr lang="en-US" sz="3200" dirty="0">
                <a:solidFill>
                  <a:srgbClr val="FFFF00"/>
                </a:solidFill>
                <a:latin typeface="Times New Roman" panose="02020603050405020304" pitchFamily="18" charset="0"/>
                <a:cs typeface="Times New Roman" panose="02020603050405020304" pitchFamily="18" charset="0"/>
              </a:rPr>
              <a:t>(b)</a:t>
            </a:r>
            <a:r>
              <a:rPr lang="en-US" dirty="0">
                <a:solidFill>
                  <a:schemeClr val="bg1"/>
                </a:solidFill>
                <a:latin typeface="Times New Roman" panose="02020603050405020304" pitchFamily="18" charset="0"/>
                <a:cs typeface="Times New Roman" panose="02020603050405020304" pitchFamily="18" charset="0"/>
              </a:rPr>
              <a:t> if and only if </a:t>
            </a:r>
            <a:r>
              <a:rPr lang="en-US" dirty="0">
                <a:solidFill>
                  <a:srgbClr val="FFFF00"/>
                </a:solidFill>
                <a:latin typeface="Times New Roman" panose="02020603050405020304" pitchFamily="18" charset="0"/>
                <a:cs typeface="Times New Roman" panose="02020603050405020304" pitchFamily="18" charset="0"/>
              </a:rPr>
              <a:t>for all k</a:t>
            </a:r>
            <a:r>
              <a:rPr lang="en-US" dirty="0">
                <a:solidFill>
                  <a:schemeClr val="bg1"/>
                </a:solidFill>
                <a:latin typeface="Times New Roman" panose="02020603050405020304" pitchFamily="18" charset="0"/>
                <a:cs typeface="Times New Roman" panose="02020603050405020304" pitchFamily="18" charset="0"/>
              </a:rPr>
              <a:t>, </a:t>
            </a:r>
            <a:r>
              <a:rPr lang="en-US" sz="3200" dirty="0" err="1">
                <a:solidFill>
                  <a:srgbClr val="FFFF00"/>
                </a:solidFill>
                <a:latin typeface="Times New Roman" panose="02020603050405020304" pitchFamily="18" charset="0"/>
                <a:cs typeface="Times New Roman" panose="02020603050405020304" pitchFamily="18" charset="0"/>
              </a:rPr>
              <a:t>ts</a:t>
            </a:r>
            <a:r>
              <a:rPr lang="en-US" sz="3200" dirty="0">
                <a:solidFill>
                  <a:srgbClr val="FFFF00"/>
                </a:solidFill>
                <a:latin typeface="Times New Roman" panose="02020603050405020304" pitchFamily="18" charset="0"/>
                <a:cs typeface="Times New Roman" panose="02020603050405020304" pitchFamily="18" charset="0"/>
              </a:rPr>
              <a:t>(a)[k] ≤ </a:t>
            </a:r>
            <a:r>
              <a:rPr lang="en-US" sz="3200" dirty="0" err="1">
                <a:solidFill>
                  <a:srgbClr val="FFFF00"/>
                </a:solidFill>
                <a:latin typeface="Times New Roman" panose="02020603050405020304" pitchFamily="18" charset="0"/>
                <a:cs typeface="Times New Roman" panose="02020603050405020304" pitchFamily="18" charset="0"/>
              </a:rPr>
              <a:t>ts</a:t>
            </a:r>
            <a:r>
              <a:rPr lang="en-US" sz="3200" dirty="0">
                <a:solidFill>
                  <a:srgbClr val="FFFF00"/>
                </a:solidFill>
                <a:latin typeface="Times New Roman" panose="02020603050405020304" pitchFamily="18" charset="0"/>
                <a:cs typeface="Times New Roman" panose="02020603050405020304" pitchFamily="18" charset="0"/>
              </a:rPr>
              <a:t>(b)[k] </a:t>
            </a:r>
            <a:r>
              <a:rPr lang="en-US" dirty="0">
                <a:solidFill>
                  <a:schemeClr val="bg1"/>
                </a:solidFill>
                <a:latin typeface="Times New Roman" panose="02020603050405020304" pitchFamily="18" charset="0"/>
                <a:cs typeface="Times New Roman" panose="02020603050405020304" pitchFamily="18" charset="0"/>
              </a:rPr>
              <a:t>and there is at least one index </a:t>
            </a:r>
            <a:r>
              <a:rPr lang="en-US" sz="3200" dirty="0">
                <a:solidFill>
                  <a:srgbClr val="FFFF00"/>
                </a:solidFill>
                <a:latin typeface="Times New Roman" panose="02020603050405020304" pitchFamily="18" charset="0"/>
                <a:cs typeface="Times New Roman" panose="02020603050405020304" pitchFamily="18" charset="0"/>
              </a:rPr>
              <a:t>k</a:t>
            </a:r>
            <a:r>
              <a:rPr lang="en-US" sz="3200" baseline="30000" dirty="0">
                <a:solidFill>
                  <a:srgbClr val="FFFF00"/>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for which </a:t>
            </a:r>
            <a:r>
              <a:rPr lang="en-US" sz="3200" dirty="0" err="1">
                <a:solidFill>
                  <a:srgbClr val="FFFF00"/>
                </a:solidFill>
                <a:latin typeface="Times New Roman" panose="02020603050405020304" pitchFamily="18" charset="0"/>
                <a:cs typeface="Times New Roman" panose="02020603050405020304" pitchFamily="18" charset="0"/>
              </a:rPr>
              <a:t>ts</a:t>
            </a:r>
            <a:r>
              <a:rPr lang="en-US" sz="3200" dirty="0">
                <a:solidFill>
                  <a:srgbClr val="FFFF00"/>
                </a:solidFill>
                <a:latin typeface="Times New Roman" panose="02020603050405020304" pitchFamily="18" charset="0"/>
                <a:cs typeface="Times New Roman" panose="02020603050405020304" pitchFamily="18" charset="0"/>
              </a:rPr>
              <a:t>(a)[k</a:t>
            </a:r>
            <a:r>
              <a:rPr lang="en-US" sz="3200" baseline="30000" dirty="0">
                <a:solidFill>
                  <a:srgbClr val="FFFF00"/>
                </a:solidFill>
                <a:latin typeface="Times New Roman" panose="02020603050405020304" pitchFamily="18" charset="0"/>
                <a:cs typeface="Times New Roman" panose="02020603050405020304" pitchFamily="18" charset="0"/>
              </a:rPr>
              <a:t>’</a:t>
            </a:r>
            <a:r>
              <a:rPr lang="en-US" sz="3200" dirty="0">
                <a:solidFill>
                  <a:srgbClr val="FFFF00"/>
                </a:solidFill>
                <a:latin typeface="Times New Roman" panose="02020603050405020304" pitchFamily="18" charset="0"/>
                <a:cs typeface="Times New Roman" panose="02020603050405020304" pitchFamily="18" charset="0"/>
              </a:rPr>
              <a:t>] &lt; </a:t>
            </a:r>
            <a:r>
              <a:rPr lang="en-US" sz="3200" dirty="0" err="1">
                <a:solidFill>
                  <a:srgbClr val="FFFF00"/>
                </a:solidFill>
                <a:latin typeface="Times New Roman" panose="02020603050405020304" pitchFamily="18" charset="0"/>
                <a:cs typeface="Times New Roman" panose="02020603050405020304" pitchFamily="18" charset="0"/>
              </a:rPr>
              <a:t>ts</a:t>
            </a:r>
            <a:r>
              <a:rPr lang="en-US" sz="3200" dirty="0">
                <a:solidFill>
                  <a:srgbClr val="FFFF00"/>
                </a:solidFill>
                <a:latin typeface="Times New Roman" panose="02020603050405020304" pitchFamily="18" charset="0"/>
                <a:cs typeface="Times New Roman" panose="02020603050405020304" pitchFamily="18" charset="0"/>
              </a:rPr>
              <a:t>(b)[k</a:t>
            </a:r>
            <a:r>
              <a:rPr lang="en-US" sz="3200" baseline="30000" dirty="0">
                <a:solidFill>
                  <a:srgbClr val="FFFF00"/>
                </a:solidFill>
                <a:latin typeface="Times New Roman" panose="02020603050405020304" pitchFamily="18" charset="0"/>
                <a:cs typeface="Times New Roman" panose="02020603050405020304" pitchFamily="18" charset="0"/>
              </a:rPr>
              <a:t>’</a:t>
            </a:r>
            <a:r>
              <a:rPr lang="en-US" sz="3200" dirty="0">
                <a:solidFill>
                  <a:srgbClr val="FFFF00"/>
                </a:solidFill>
                <a:latin typeface="Times New Roman" panose="02020603050405020304" pitchFamily="18" charset="0"/>
                <a:cs typeface="Times New Roman" panose="02020603050405020304" pitchFamily="18" charset="0"/>
              </a:rPr>
              <a:t>]</a:t>
            </a:r>
            <a:r>
              <a:rPr lang="en-US" sz="3200" dirty="0">
                <a:solidFill>
                  <a:schemeClr val="bg1"/>
                </a:solidFill>
                <a:latin typeface="Times New Roman" panose="02020603050405020304" pitchFamily="18" charset="0"/>
                <a:cs typeface="Times New Roman" panose="02020603050405020304" pitchFamily="18" charset="0"/>
              </a:rPr>
              <a:t>.</a:t>
            </a:r>
          </a:p>
          <a:p>
            <a:pPr marL="0" indent="0">
              <a:lnSpc>
                <a:spcPct val="150000"/>
              </a:lnSpc>
              <a:buNone/>
            </a:pPr>
            <a:endParaRPr lang="en-US" sz="3200"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Thus, by using vector clocks, process </a:t>
            </a:r>
            <a:r>
              <a:rPr lang="en-US" dirty="0">
                <a:solidFill>
                  <a:srgbClr val="FFFF00"/>
                </a:solidFill>
                <a:latin typeface="Times New Roman" panose="02020603050405020304" pitchFamily="18" charset="0"/>
                <a:cs typeface="Times New Roman" panose="02020603050405020304" pitchFamily="18" charset="0"/>
              </a:rPr>
              <a:t>P3</a:t>
            </a:r>
            <a:r>
              <a:rPr lang="en-US" dirty="0">
                <a:solidFill>
                  <a:schemeClr val="bg1"/>
                </a:solidFill>
                <a:latin typeface="Times New Roman" panose="02020603050405020304" pitchFamily="18" charset="0"/>
                <a:cs typeface="Times New Roman" panose="02020603050405020304" pitchFamily="18" charset="0"/>
              </a:rPr>
              <a:t> can detect whether </a:t>
            </a:r>
            <a:r>
              <a:rPr lang="en-US" dirty="0">
                <a:solidFill>
                  <a:srgbClr val="FFFF00"/>
                </a:solidFill>
                <a:latin typeface="Times New Roman" panose="02020603050405020304" pitchFamily="18" charset="0"/>
                <a:cs typeface="Times New Roman" panose="02020603050405020304" pitchFamily="18" charset="0"/>
              </a:rPr>
              <a:t>m4</a:t>
            </a:r>
            <a:r>
              <a:rPr lang="en-US" dirty="0">
                <a:solidFill>
                  <a:schemeClr val="bg1"/>
                </a:solidFill>
                <a:latin typeface="Times New Roman" panose="02020603050405020304" pitchFamily="18" charset="0"/>
                <a:cs typeface="Times New Roman" panose="02020603050405020304" pitchFamily="18" charset="0"/>
              </a:rPr>
              <a:t> may be causally dependent on </a:t>
            </a:r>
            <a:r>
              <a:rPr lang="en-US" dirty="0">
                <a:solidFill>
                  <a:srgbClr val="FFFF00"/>
                </a:solidFill>
                <a:latin typeface="Times New Roman" panose="02020603050405020304" pitchFamily="18" charset="0"/>
                <a:cs typeface="Times New Roman" panose="02020603050405020304" pitchFamily="18" charset="0"/>
              </a:rPr>
              <a:t>m2</a:t>
            </a:r>
            <a:r>
              <a:rPr lang="en-US" dirty="0">
                <a:solidFill>
                  <a:schemeClr val="bg1"/>
                </a:solidFill>
                <a:latin typeface="Times New Roman" panose="02020603050405020304" pitchFamily="18" charset="0"/>
                <a:cs typeface="Times New Roman" panose="02020603050405020304" pitchFamily="18" charset="0"/>
              </a:rPr>
              <a:t>, or whether there may be a potential conflict. </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Note, by the way, that without knowing the actual information contained in messages, it is not possible to state with certainty that there is indeed a causal relationship, or perhaps a conflict.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49</a:t>
            </a:fld>
            <a:endParaRPr lang="en-IN"/>
          </a:p>
        </p:txBody>
      </p:sp>
    </p:spTree>
    <p:extLst>
      <p:ext uri="{BB962C8B-B14F-4D97-AF65-F5344CB8AC3E}">
        <p14:creationId xmlns:p14="http://schemas.microsoft.com/office/powerpoint/2010/main" val="195548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25B12-8D64-4A72-B2A5-52BEB1A2C449}"/>
              </a:ext>
            </a:extLst>
          </p:cNvPr>
          <p:cNvSpPr>
            <a:spLocks noGrp="1"/>
          </p:cNvSpPr>
          <p:nvPr>
            <p:ph idx="1"/>
          </p:nvPr>
        </p:nvSpPr>
        <p:spPr>
          <a:xfrm>
            <a:off x="132080" y="223521"/>
            <a:ext cx="11938000" cy="6497955"/>
          </a:xfrm>
        </p:spPr>
        <p:txBody>
          <a:bodyPr>
            <a:normAutofit/>
          </a:bodyPr>
          <a:lstStyle/>
          <a:p>
            <a:pPr>
              <a:lnSpc>
                <a:spcPct val="150000"/>
              </a:lnSpc>
            </a:pPr>
            <a:r>
              <a:rPr lang="en-US" sz="2600" b="1" dirty="0">
                <a:solidFill>
                  <a:srgbClr val="FFFF00"/>
                </a:solidFill>
                <a:latin typeface="Times New Roman" panose="02020603050405020304" pitchFamily="18" charset="0"/>
                <a:cs typeface="Times New Roman" panose="02020603050405020304" pitchFamily="18" charset="0"/>
              </a:rPr>
              <a:t>In DS where there is no global agreement on time: </a:t>
            </a:r>
            <a:r>
              <a:rPr lang="en-US" sz="2600" dirty="0">
                <a:solidFill>
                  <a:schemeClr val="bg1"/>
                </a:solidFill>
                <a:latin typeface="Times New Roman" panose="02020603050405020304" pitchFamily="18" charset="0"/>
                <a:cs typeface="Times New Roman" panose="02020603050405020304" pitchFamily="18" charset="0"/>
              </a:rPr>
              <a:t>Suppose that </a:t>
            </a:r>
            <a:r>
              <a:rPr lang="en-US" sz="2600" dirty="0" err="1">
                <a:solidFill>
                  <a:srgbClr val="FFFF00"/>
                </a:solidFill>
                <a:latin typeface="Times New Roman" panose="02020603050405020304" pitchFamily="18" charset="0"/>
                <a:cs typeface="Times New Roman" panose="02020603050405020304" pitchFamily="18" charset="0"/>
              </a:rPr>
              <a:t>output.o</a:t>
            </a:r>
            <a:r>
              <a:rPr lang="en-US" sz="2600" dirty="0">
                <a:solidFill>
                  <a:schemeClr val="bg1"/>
                </a:solidFill>
                <a:latin typeface="Times New Roman" panose="02020603050405020304" pitchFamily="18" charset="0"/>
                <a:cs typeface="Times New Roman" panose="02020603050405020304" pitchFamily="18" charset="0"/>
              </a:rPr>
              <a:t> has time </a:t>
            </a:r>
            <a:r>
              <a:rPr lang="en-US" sz="2600" dirty="0">
                <a:solidFill>
                  <a:srgbClr val="FFFF00"/>
                </a:solidFill>
                <a:latin typeface="Times New Roman" panose="02020603050405020304" pitchFamily="18" charset="0"/>
                <a:cs typeface="Times New Roman" panose="02020603050405020304" pitchFamily="18" charset="0"/>
              </a:rPr>
              <a:t>2144</a:t>
            </a:r>
            <a:r>
              <a:rPr lang="en-US" sz="2600" dirty="0">
                <a:solidFill>
                  <a:schemeClr val="bg1"/>
                </a:solidFill>
                <a:latin typeface="Times New Roman" panose="02020603050405020304" pitchFamily="18" charset="0"/>
                <a:cs typeface="Times New Roman" panose="02020603050405020304" pitchFamily="18" charset="0"/>
              </a:rPr>
              <a:t> as above, and shortly thereafter </a:t>
            </a:r>
            <a:r>
              <a:rPr lang="en-US" sz="2600" dirty="0" err="1">
                <a:solidFill>
                  <a:srgbClr val="FFFF00"/>
                </a:solidFill>
                <a:latin typeface="Times New Roman" panose="02020603050405020304" pitchFamily="18" charset="0"/>
                <a:cs typeface="Times New Roman" panose="02020603050405020304" pitchFamily="18" charset="0"/>
              </a:rPr>
              <a:t>output.c</a:t>
            </a:r>
            <a:r>
              <a:rPr lang="en-US" sz="2600" dirty="0">
                <a:solidFill>
                  <a:schemeClr val="bg1"/>
                </a:solidFill>
                <a:latin typeface="Times New Roman" panose="02020603050405020304" pitchFamily="18" charset="0"/>
                <a:cs typeface="Times New Roman" panose="02020603050405020304" pitchFamily="18" charset="0"/>
              </a:rPr>
              <a:t> is modified but is assigned time </a:t>
            </a:r>
            <a:r>
              <a:rPr lang="en-US" sz="2600" dirty="0">
                <a:solidFill>
                  <a:srgbClr val="FFFF00"/>
                </a:solidFill>
                <a:latin typeface="Times New Roman" panose="02020603050405020304" pitchFamily="18" charset="0"/>
                <a:cs typeface="Times New Roman" panose="02020603050405020304" pitchFamily="18" charset="0"/>
              </a:rPr>
              <a:t>2143</a:t>
            </a:r>
            <a:r>
              <a:rPr lang="en-US" sz="2600" dirty="0">
                <a:solidFill>
                  <a:schemeClr val="bg1"/>
                </a:solidFill>
                <a:latin typeface="Times New Roman" panose="02020603050405020304" pitchFamily="18" charset="0"/>
                <a:cs typeface="Times New Roman" panose="02020603050405020304" pitchFamily="18" charset="0"/>
              </a:rPr>
              <a:t> because the clock on its machine is slightly behind, as shown in Figure 6.1. </a:t>
            </a:r>
            <a:r>
              <a:rPr lang="en-US" sz="2600" dirty="0">
                <a:solidFill>
                  <a:schemeClr val="bg1"/>
                </a:solidFill>
                <a:highlight>
                  <a:srgbClr val="FF0000"/>
                </a:highlight>
                <a:latin typeface="Times New Roman" panose="02020603050405020304" pitchFamily="18" charset="0"/>
                <a:cs typeface="Times New Roman" panose="02020603050405020304" pitchFamily="18" charset="0"/>
              </a:rPr>
              <a:t>Make will not call </a:t>
            </a:r>
            <a:r>
              <a:rPr lang="en-US" sz="2600">
                <a:solidFill>
                  <a:schemeClr val="bg1"/>
                </a:solidFill>
                <a:highlight>
                  <a:srgbClr val="FF0000"/>
                </a:highlight>
                <a:latin typeface="Times New Roman" panose="02020603050405020304" pitchFamily="18" charset="0"/>
                <a:cs typeface="Times New Roman" panose="02020603050405020304" pitchFamily="18" charset="0"/>
              </a:rPr>
              <a:t>the compiler, </a:t>
            </a:r>
            <a:r>
              <a:rPr lang="en-US" sz="2600" dirty="0">
                <a:solidFill>
                  <a:schemeClr val="bg1"/>
                </a:solidFill>
                <a:highlight>
                  <a:srgbClr val="FF0000"/>
                </a:highlight>
                <a:latin typeface="Times New Roman" panose="02020603050405020304" pitchFamily="18" charset="0"/>
                <a:cs typeface="Times New Roman" panose="02020603050405020304" pitchFamily="18" charset="0"/>
              </a:rPr>
              <a:t>resulting into erroneous binary program.</a:t>
            </a:r>
            <a:endParaRPr lang="en-IN" sz="2600" dirty="0">
              <a:solidFill>
                <a:schemeClr val="bg1"/>
              </a:solidFill>
              <a:highlight>
                <a:srgbClr val="FF0000"/>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CFA9A64-B395-447D-AE38-F81F1A23F21F}"/>
              </a:ext>
            </a:extLst>
          </p:cNvPr>
          <p:cNvSpPr>
            <a:spLocks noGrp="1"/>
          </p:cNvSpPr>
          <p:nvPr>
            <p:ph type="sldNum" sz="quarter" idx="12"/>
          </p:nvPr>
        </p:nvSpPr>
        <p:spPr/>
        <p:txBody>
          <a:bodyPr/>
          <a:lstStyle/>
          <a:p>
            <a:fld id="{9780A1CE-6C3C-4CE8-9D96-B7A0620EDD62}" type="slidenum">
              <a:rPr lang="en-IN" smtClean="0"/>
              <a:t>5</a:t>
            </a:fld>
            <a:endParaRPr lang="en-IN"/>
          </a:p>
        </p:txBody>
      </p:sp>
      <p:sp>
        <p:nvSpPr>
          <p:cNvPr id="8" name="Flowchart: Magnetic Disk 7">
            <a:extLst>
              <a:ext uri="{FF2B5EF4-FFF2-40B4-BE49-F238E27FC236}">
                <a16:creationId xmlns:a16="http://schemas.microsoft.com/office/drawing/2014/main" id="{A4F0EBD6-7772-4A12-8C97-776C1DDD2DC3}"/>
              </a:ext>
            </a:extLst>
          </p:cNvPr>
          <p:cNvSpPr/>
          <p:nvPr/>
        </p:nvSpPr>
        <p:spPr>
          <a:xfrm>
            <a:off x="4231333" y="3852040"/>
            <a:ext cx="2396359" cy="1397877"/>
          </a:xfrm>
          <a:prstGeom prst="flowChartMagneticDisk">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err="1">
                <a:solidFill>
                  <a:srgbClr val="0000FF"/>
                </a:solidFill>
              </a:rPr>
              <a:t>output.c</a:t>
            </a:r>
            <a:r>
              <a:rPr lang="en-US" sz="2400" b="1" dirty="0">
                <a:solidFill>
                  <a:srgbClr val="0000FF"/>
                </a:solidFill>
              </a:rPr>
              <a:t> </a:t>
            </a:r>
          </a:p>
          <a:p>
            <a:pPr algn="ctr"/>
            <a:r>
              <a:rPr lang="en-US" sz="2400" b="1" dirty="0">
                <a:solidFill>
                  <a:srgbClr val="0000FF"/>
                </a:solidFill>
              </a:rPr>
              <a:t>with time 2143</a:t>
            </a:r>
            <a:endParaRPr lang="en-IN" sz="2400" b="1" dirty="0">
              <a:solidFill>
                <a:srgbClr val="0000FF"/>
              </a:solidFill>
            </a:endParaRPr>
          </a:p>
        </p:txBody>
      </p:sp>
      <p:sp>
        <p:nvSpPr>
          <p:cNvPr id="9" name="Flowchart: Magnetic Disk 8">
            <a:extLst>
              <a:ext uri="{FF2B5EF4-FFF2-40B4-BE49-F238E27FC236}">
                <a16:creationId xmlns:a16="http://schemas.microsoft.com/office/drawing/2014/main" id="{7E441643-3571-48AE-A4D7-5871A5C07C35}"/>
              </a:ext>
            </a:extLst>
          </p:cNvPr>
          <p:cNvSpPr/>
          <p:nvPr/>
        </p:nvSpPr>
        <p:spPr>
          <a:xfrm>
            <a:off x="8569346" y="3770804"/>
            <a:ext cx="2396359" cy="1397877"/>
          </a:xfrm>
          <a:prstGeom prst="flowChartMagneticDisk">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err="1">
                <a:solidFill>
                  <a:srgbClr val="0000FF"/>
                </a:solidFill>
              </a:rPr>
              <a:t>output.o</a:t>
            </a:r>
            <a:r>
              <a:rPr lang="en-US" sz="2400" b="1" dirty="0">
                <a:solidFill>
                  <a:srgbClr val="0000FF"/>
                </a:solidFill>
              </a:rPr>
              <a:t> </a:t>
            </a:r>
          </a:p>
          <a:p>
            <a:pPr algn="ctr"/>
            <a:r>
              <a:rPr lang="en-US" sz="2400" b="1" dirty="0">
                <a:solidFill>
                  <a:srgbClr val="0000FF"/>
                </a:solidFill>
              </a:rPr>
              <a:t>with time 2144</a:t>
            </a:r>
            <a:endParaRPr lang="en-IN" sz="2400" b="1" dirty="0">
              <a:solidFill>
                <a:srgbClr val="0000FF"/>
              </a:solidFill>
            </a:endParaRPr>
          </a:p>
        </p:txBody>
      </p:sp>
      <p:sp>
        <p:nvSpPr>
          <p:cNvPr id="10" name="Arrow: Left-Right 9">
            <a:extLst>
              <a:ext uri="{FF2B5EF4-FFF2-40B4-BE49-F238E27FC236}">
                <a16:creationId xmlns:a16="http://schemas.microsoft.com/office/drawing/2014/main" id="{E2511243-7651-452D-B52F-73F847BB07F4}"/>
              </a:ext>
            </a:extLst>
          </p:cNvPr>
          <p:cNvSpPr/>
          <p:nvPr/>
        </p:nvSpPr>
        <p:spPr>
          <a:xfrm>
            <a:off x="6669731" y="4172609"/>
            <a:ext cx="1854156" cy="7567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ASSOCIATED</a:t>
            </a:r>
            <a:endParaRPr lang="en-IN" sz="2000" dirty="0"/>
          </a:p>
        </p:txBody>
      </p:sp>
      <p:sp>
        <p:nvSpPr>
          <p:cNvPr id="11" name="Arrow: Right 10">
            <a:extLst>
              <a:ext uri="{FF2B5EF4-FFF2-40B4-BE49-F238E27FC236}">
                <a16:creationId xmlns:a16="http://schemas.microsoft.com/office/drawing/2014/main" id="{C1EC9321-D334-4365-8C92-5E7C61E5A89C}"/>
              </a:ext>
            </a:extLst>
          </p:cNvPr>
          <p:cNvSpPr/>
          <p:nvPr/>
        </p:nvSpPr>
        <p:spPr>
          <a:xfrm>
            <a:off x="1355832" y="3689131"/>
            <a:ext cx="2743200" cy="1844676"/>
          </a:xfrm>
          <a:prstGeom prst="rightArrow">
            <a:avLst>
              <a:gd name="adj1" fmla="val 56837"/>
              <a:gd name="adj2" fmla="val 20942"/>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highlight>
                  <a:srgbClr val="FF0000"/>
                </a:highlight>
                <a:latin typeface="Times New Roman" panose="02020603050405020304" pitchFamily="18" charset="0"/>
                <a:cs typeface="Times New Roman" panose="02020603050405020304" pitchFamily="18" charset="0"/>
              </a:rPr>
              <a:t>output.c</a:t>
            </a:r>
            <a:r>
              <a:rPr lang="en-US" sz="2400" dirty="0">
                <a:solidFill>
                  <a:schemeClr val="tx1"/>
                </a:solidFill>
                <a:highlight>
                  <a:srgbClr val="FF0000"/>
                </a:highlight>
                <a:latin typeface="Times New Roman" panose="02020603050405020304" pitchFamily="18" charset="0"/>
                <a:cs typeface="Times New Roman" panose="02020603050405020304" pitchFamily="18" charset="0"/>
              </a:rPr>
              <a:t> will not be recompiled</a:t>
            </a:r>
          </a:p>
        </p:txBody>
      </p:sp>
    </p:spTree>
    <p:extLst>
      <p:ext uri="{BB962C8B-B14F-4D97-AF65-F5344CB8AC3E}">
        <p14:creationId xmlns:p14="http://schemas.microsoft.com/office/powerpoint/2010/main" val="3604467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217982"/>
            <a:ext cx="11834648" cy="612337"/>
          </a:xfrm>
        </p:spPr>
        <p:txBody>
          <a:bodyPr>
            <a:normAutofit fontScale="90000"/>
          </a:bodyPr>
          <a:lstStyle/>
          <a:p>
            <a:pPr algn="ctr"/>
            <a:r>
              <a:rPr lang="en-US" sz="4000" b="1" dirty="0">
                <a:solidFill>
                  <a:srgbClr val="FFFF00"/>
                </a:solidFill>
                <a:latin typeface="Times New Roman" panose="02020603050405020304" pitchFamily="18" charset="0"/>
                <a:cs typeface="Times New Roman" panose="02020603050405020304" pitchFamily="18" charset="0"/>
              </a:rPr>
              <a:t>6.3 MUTUAL EXCLUSION</a:t>
            </a:r>
            <a:endParaRPr lang="en-IN" sz="4000" b="1" dirty="0">
              <a:solidFill>
                <a:srgbClr val="FFFF00"/>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945931"/>
            <a:ext cx="11834648" cy="5775544"/>
          </a:xfrm>
        </p:spPr>
        <p:txBody>
          <a:bodyPr>
            <a:normAutofit/>
          </a:bodyPr>
          <a:lstStyle/>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Simultaneous access to same resource by multiple processes will corrupt the resource or make it inconvenient. </a:t>
            </a:r>
            <a:r>
              <a:rPr lang="en-US" sz="2600" dirty="0">
                <a:solidFill>
                  <a:srgbClr val="FFFF00"/>
                </a:solidFill>
                <a:latin typeface="Times New Roman" panose="02020603050405020304" pitchFamily="18" charset="0"/>
                <a:cs typeface="Times New Roman" panose="02020603050405020304" pitchFamily="18" charset="0"/>
              </a:rPr>
              <a:t>A mutual exclusion is a mechanism to prevent simultaneous access to a shared resource.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u="sng" dirty="0">
                <a:solidFill>
                  <a:srgbClr val="FFFF00"/>
                </a:solidFill>
                <a:latin typeface="Times New Roman" panose="02020603050405020304" pitchFamily="18" charset="0"/>
                <a:cs typeface="Times New Roman" panose="02020603050405020304" pitchFamily="18" charset="0"/>
              </a:rPr>
              <a:t>Overview</a:t>
            </a:r>
          </a:p>
          <a:p>
            <a:pPr marL="0" indent="0" algn="just">
              <a:lnSpc>
                <a:spcPct val="100000"/>
              </a:lnSpc>
              <a:buNone/>
            </a:pPr>
            <a:endParaRPr lang="en-US" b="1" u="sng"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Distributed mutual exclusion algorithms can be classified into two different categories. </a:t>
            </a:r>
          </a:p>
          <a:p>
            <a:pPr marL="514350" indent="-514350" algn="just">
              <a:lnSpc>
                <a:spcPct val="100000"/>
              </a:lnSpc>
              <a:buAutoNum type="arabicParenR"/>
            </a:pPr>
            <a:r>
              <a:rPr lang="en-US" sz="2600" dirty="0">
                <a:solidFill>
                  <a:schemeClr val="bg1"/>
                </a:solidFill>
                <a:latin typeface="Times New Roman" panose="02020603050405020304" pitchFamily="18" charset="0"/>
                <a:cs typeface="Times New Roman" panose="02020603050405020304" pitchFamily="18" charset="0"/>
              </a:rPr>
              <a:t>Token-based approaches </a:t>
            </a:r>
          </a:p>
          <a:p>
            <a:pPr marL="514350" indent="-514350" algn="just">
              <a:lnSpc>
                <a:spcPct val="100000"/>
              </a:lnSpc>
              <a:buAutoNum type="arabicParenR"/>
            </a:pPr>
            <a:r>
              <a:rPr lang="en-US" sz="2600" dirty="0">
                <a:solidFill>
                  <a:schemeClr val="bg1"/>
                </a:solidFill>
                <a:latin typeface="Times New Roman" panose="02020603050405020304" pitchFamily="18" charset="0"/>
                <a:cs typeface="Times New Roman" panose="02020603050405020304" pitchFamily="18" charset="0"/>
              </a:rPr>
              <a:t>Permission-based approaches</a:t>
            </a:r>
          </a:p>
          <a:p>
            <a:pPr marL="514350" indent="-514350" algn="just">
              <a:lnSpc>
                <a:spcPct val="100000"/>
              </a:lnSpc>
              <a:buAutoNum type="arabicParenR"/>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50</a:t>
            </a:fld>
            <a:endParaRPr lang="en-IN" dirty="0"/>
          </a:p>
        </p:txBody>
      </p:sp>
    </p:spTree>
    <p:extLst>
      <p:ext uri="{BB962C8B-B14F-4D97-AF65-F5344CB8AC3E}">
        <p14:creationId xmlns:p14="http://schemas.microsoft.com/office/powerpoint/2010/main" val="1353059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lgn="just">
              <a:lnSpc>
                <a:spcPct val="100000"/>
              </a:lnSpc>
              <a:buNone/>
            </a:pPr>
            <a:r>
              <a:rPr lang="en-US" sz="3200" b="1" dirty="0">
                <a:solidFill>
                  <a:srgbClr val="FFFF00"/>
                </a:solidFill>
                <a:latin typeface="Times New Roman" panose="02020603050405020304" pitchFamily="18" charset="0"/>
                <a:cs typeface="Times New Roman" panose="02020603050405020304" pitchFamily="18" charset="0"/>
              </a:rPr>
              <a:t>Token-based solutions</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token-based solutions mutual exclusion is achieved by passing a </a:t>
            </a:r>
            <a:r>
              <a:rPr lang="en-US" sz="2600" dirty="0">
                <a:solidFill>
                  <a:srgbClr val="FFFF00"/>
                </a:solidFill>
                <a:latin typeface="Times New Roman" panose="02020603050405020304" pitchFamily="18" charset="0"/>
                <a:cs typeface="Times New Roman" panose="02020603050405020304" pitchFamily="18" charset="0"/>
              </a:rPr>
              <a:t>special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between the processes, known as a </a:t>
            </a:r>
            <a:r>
              <a:rPr lang="en-US" sz="2600" dirty="0">
                <a:solidFill>
                  <a:srgbClr val="FFFF00"/>
                </a:solidFill>
                <a:latin typeface="Times New Roman" panose="02020603050405020304" pitchFamily="18" charset="0"/>
                <a:cs typeface="Times New Roman" panose="02020603050405020304" pitchFamily="18" charset="0"/>
              </a:rPr>
              <a:t>token</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There is </a:t>
            </a:r>
            <a:r>
              <a:rPr lang="en-US" sz="2600" dirty="0">
                <a:solidFill>
                  <a:srgbClr val="FFFF00"/>
                </a:solidFill>
                <a:latin typeface="Times New Roman" panose="02020603050405020304" pitchFamily="18" charset="0"/>
                <a:cs typeface="Times New Roman" panose="02020603050405020304" pitchFamily="18" charset="0"/>
              </a:rPr>
              <a:t>only one token </a:t>
            </a:r>
            <a:r>
              <a:rPr lang="en-US" sz="2600" dirty="0">
                <a:solidFill>
                  <a:schemeClr val="bg1"/>
                </a:solidFill>
                <a:latin typeface="Times New Roman" panose="02020603050405020304" pitchFamily="18" charset="0"/>
                <a:cs typeface="Times New Roman" panose="02020603050405020304" pitchFamily="18" charset="0"/>
              </a:rPr>
              <a:t>available and who ever has that token is allowed to access the shared resource. </a:t>
            </a: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When finished</a:t>
            </a:r>
            <a:r>
              <a:rPr lang="en-US" sz="2600" dirty="0">
                <a:solidFill>
                  <a:schemeClr val="bg1"/>
                </a:solidFill>
                <a:latin typeface="Times New Roman" panose="02020603050405020304" pitchFamily="18" charset="0"/>
                <a:cs typeface="Times New Roman" panose="02020603050405020304" pitchFamily="18" charset="0"/>
              </a:rPr>
              <a:t>, the token is passed on to a next process. If a process having the token is not interested in accessing the resource, it passes it on.</a:t>
            </a:r>
          </a:p>
          <a:p>
            <a:r>
              <a:rPr lang="en-US" sz="2600" dirty="0">
                <a:solidFill>
                  <a:srgbClr val="00B0F0"/>
                </a:solidFill>
                <a:latin typeface="Times New Roman" panose="02020603050405020304" pitchFamily="18" charset="0"/>
                <a:cs typeface="Times New Roman" panose="02020603050405020304" pitchFamily="18" charset="0"/>
              </a:rPr>
              <a:t>Key properties: </a:t>
            </a:r>
            <a:r>
              <a:rPr lang="en-US" sz="2600" dirty="0">
                <a:solidFill>
                  <a:schemeClr val="bg1"/>
                </a:solidFill>
                <a:latin typeface="Times New Roman" panose="02020603050405020304" pitchFamily="18" charset="0"/>
                <a:cs typeface="Times New Roman" panose="02020603050405020304" pitchFamily="18" charset="0"/>
              </a:rPr>
              <a:t>These solutions avoid </a:t>
            </a:r>
            <a:r>
              <a:rPr lang="en-US" sz="2600" dirty="0">
                <a:solidFill>
                  <a:srgbClr val="FFFF00"/>
                </a:solidFill>
                <a:latin typeface="Times New Roman" panose="02020603050405020304" pitchFamily="18" charset="0"/>
                <a:cs typeface="Times New Roman" panose="02020603050405020304" pitchFamily="18" charset="0"/>
              </a:rPr>
              <a:t>starvation</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deadlock</a:t>
            </a:r>
            <a:r>
              <a:rPr lang="en-US" sz="2600" dirty="0">
                <a:solidFill>
                  <a:schemeClr val="bg1"/>
                </a:solidFill>
                <a:latin typeface="Times New Roman" panose="02020603050405020304" pitchFamily="18" charset="0"/>
                <a:cs typeface="Times New Roman" panose="02020603050405020304" pitchFamily="18" charset="0"/>
              </a:rPr>
              <a:t>.</a:t>
            </a:r>
          </a:p>
          <a:p>
            <a:r>
              <a:rPr lang="en-US" sz="2600" dirty="0">
                <a:solidFill>
                  <a:srgbClr val="00B0F0"/>
                </a:solidFill>
                <a:latin typeface="Times New Roman" panose="02020603050405020304" pitchFamily="18" charset="0"/>
                <a:cs typeface="Times New Roman" panose="02020603050405020304" pitchFamily="18" charset="0"/>
              </a:rPr>
              <a:t>Drawback</a:t>
            </a:r>
            <a:r>
              <a:rPr lang="en-US" sz="2600" dirty="0">
                <a:solidFill>
                  <a:srgbClr val="FFFF00"/>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when the token is lost a mechanism has to be present to ensure that a new token is created and it </a:t>
            </a:r>
            <a:r>
              <a:rPr lang="en-US" sz="2600">
                <a:solidFill>
                  <a:schemeClr val="bg1"/>
                </a:solidFill>
                <a:latin typeface="Times New Roman" panose="02020603050405020304" pitchFamily="18" charset="0"/>
                <a:cs typeface="Times New Roman" panose="02020603050405020304" pitchFamily="18" charset="0"/>
              </a:rPr>
              <a:t>is also the only </a:t>
            </a:r>
            <a:r>
              <a:rPr lang="en-US" sz="2600" dirty="0">
                <a:solidFill>
                  <a:schemeClr val="bg1"/>
                </a:solidFill>
                <a:latin typeface="Times New Roman" panose="02020603050405020304" pitchFamily="18" charset="0"/>
                <a:cs typeface="Times New Roman" panose="02020603050405020304" pitchFamily="18" charset="0"/>
              </a:rPr>
              <a:t>one token.</a:t>
            </a:r>
          </a:p>
          <a:p>
            <a:pPr marL="0" indent="0" algn="just">
              <a:lnSpc>
                <a:spcPct val="100000"/>
              </a:lnSpc>
              <a:buNone/>
            </a:pPr>
            <a:endParaRPr lang="en-US" sz="3200"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3200" b="1" dirty="0">
                <a:solidFill>
                  <a:srgbClr val="FFFF00"/>
                </a:solidFill>
                <a:latin typeface="Times New Roman" panose="02020603050405020304" pitchFamily="18" charset="0"/>
                <a:cs typeface="Times New Roman" panose="02020603050405020304" pitchFamily="18" charset="0"/>
              </a:rPr>
              <a:t>Permission-based approach</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this case, a process wanting to access the resource first </a:t>
            </a:r>
            <a:r>
              <a:rPr lang="en-US" sz="2600" dirty="0">
                <a:solidFill>
                  <a:srgbClr val="FFFF00"/>
                </a:solidFill>
                <a:latin typeface="Times New Roman" panose="02020603050405020304" pitchFamily="18" charset="0"/>
                <a:cs typeface="Times New Roman" panose="02020603050405020304" pitchFamily="18" charset="0"/>
              </a:rPr>
              <a:t>requires the permission from other processes</a:t>
            </a:r>
            <a:r>
              <a:rPr lang="en-US" sz="2600" dirty="0">
                <a:solidFill>
                  <a:schemeClr val="bg1"/>
                </a:solidFill>
                <a:latin typeface="Times New Roman" panose="02020603050405020304" pitchFamily="18" charset="0"/>
                <a:cs typeface="Times New Roman" panose="02020603050405020304" pitchFamily="18" charset="0"/>
              </a:rPr>
              <a:t>. Different ways are there to obtain permission.</a:t>
            </a:r>
          </a:p>
          <a:p>
            <a:pPr marL="0" indent="0">
              <a:buNone/>
            </a:pPr>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51</a:t>
            </a:fld>
            <a:endParaRPr lang="en-IN"/>
          </a:p>
        </p:txBody>
      </p:sp>
    </p:spTree>
    <p:extLst>
      <p:ext uri="{BB962C8B-B14F-4D97-AF65-F5344CB8AC3E}">
        <p14:creationId xmlns:p14="http://schemas.microsoft.com/office/powerpoint/2010/main" val="28412602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lgn="just">
              <a:lnSpc>
                <a:spcPct val="100000"/>
              </a:lnSpc>
              <a:buNone/>
            </a:pPr>
            <a:r>
              <a:rPr lang="en-US" sz="3200" b="1" dirty="0">
                <a:solidFill>
                  <a:srgbClr val="FFFF00"/>
                </a:solidFill>
                <a:latin typeface="Times New Roman" panose="02020603050405020304" pitchFamily="18" charset="0"/>
                <a:cs typeface="Times New Roman" panose="02020603050405020304" pitchFamily="18" charset="0"/>
              </a:rPr>
              <a:t>A centralized algorithm</a:t>
            </a: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u="sng" dirty="0">
                <a:solidFill>
                  <a:srgbClr val="FFFF00"/>
                </a:solidFill>
                <a:latin typeface="Times New Roman" panose="02020603050405020304" pitchFamily="18" charset="0"/>
                <a:cs typeface="Times New Roman" panose="02020603050405020304" pitchFamily="18" charset="0"/>
              </a:rPr>
              <a:t>Simulation of mutual exclusion in a DS in a one-processor system</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One process is elected as the coordinator.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Whenever a process wants to access a shared resource, it sends a request message to the coordinator stating which resource it wants to access and asking for permission.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no other process is currently accessing that resource, the coordinator sends back a reply granting permission, as shown in Figure 6.15(a). When the reply arrives, the requester can go ahead.</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52</a:t>
            </a:fld>
            <a:endParaRPr lang="en-IN"/>
          </a:p>
        </p:txBody>
      </p:sp>
    </p:spTree>
    <p:extLst>
      <p:ext uri="{BB962C8B-B14F-4D97-AF65-F5344CB8AC3E}">
        <p14:creationId xmlns:p14="http://schemas.microsoft.com/office/powerpoint/2010/main" val="2061669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CA7BCC-4FED-4904-8DF0-AADF1532FFD8}"/>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574516" y="785177"/>
            <a:ext cx="3606416" cy="2520000"/>
          </a:xfrm>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53</a:t>
            </a:fld>
            <a:endParaRPr lang="en-IN"/>
          </a:p>
        </p:txBody>
      </p:sp>
      <p:pic>
        <p:nvPicPr>
          <p:cNvPr id="7" name="Picture 6">
            <a:extLst>
              <a:ext uri="{FF2B5EF4-FFF2-40B4-BE49-F238E27FC236}">
                <a16:creationId xmlns:a16="http://schemas.microsoft.com/office/drawing/2014/main" id="{ED8B7DE0-708A-4619-A163-2347E752051A}"/>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4746304" y="785177"/>
            <a:ext cx="2961099" cy="2520000"/>
          </a:xfrm>
          <a:prstGeom prst="rect">
            <a:avLst/>
          </a:prstGeom>
          <a:solidFill>
            <a:schemeClr val="tx1">
              <a:lumMod val="75000"/>
              <a:lumOff val="25000"/>
            </a:schemeClr>
          </a:solidFill>
        </p:spPr>
      </p:pic>
      <p:pic>
        <p:nvPicPr>
          <p:cNvPr id="9" name="Picture 8">
            <a:extLst>
              <a:ext uri="{FF2B5EF4-FFF2-40B4-BE49-F238E27FC236}">
                <a16:creationId xmlns:a16="http://schemas.microsoft.com/office/drawing/2014/main" id="{3E1924E7-00AA-437E-80D7-1E80EEF10E47}"/>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8756916" y="785177"/>
            <a:ext cx="2450567" cy="2520000"/>
          </a:xfrm>
          <a:prstGeom prst="rect">
            <a:avLst/>
          </a:prstGeom>
        </p:spPr>
      </p:pic>
      <p:sp>
        <p:nvSpPr>
          <p:cNvPr id="10" name="Rectangle 9">
            <a:extLst>
              <a:ext uri="{FF2B5EF4-FFF2-40B4-BE49-F238E27FC236}">
                <a16:creationId xmlns:a16="http://schemas.microsoft.com/office/drawing/2014/main" id="{E7AF78D3-CF22-415F-B557-2CAF8204D99F}"/>
              </a:ext>
            </a:extLst>
          </p:cNvPr>
          <p:cNvSpPr/>
          <p:nvPr/>
        </p:nvSpPr>
        <p:spPr>
          <a:xfrm>
            <a:off x="320040" y="4668389"/>
            <a:ext cx="11551920" cy="1687963"/>
          </a:xfrm>
          <a:prstGeom prst="rect">
            <a:avLst/>
          </a:prstGeom>
        </p:spPr>
        <p:txBody>
          <a:bodyPr wrap="square">
            <a:spAutoFit/>
          </a:bodyPr>
          <a:lstStyle/>
          <a:p>
            <a:pPr>
              <a:lnSpc>
                <a:spcPct val="150000"/>
              </a:lnSpc>
            </a:pPr>
            <a:r>
              <a:rPr lang="en-US" sz="2400" b="1" dirty="0">
                <a:solidFill>
                  <a:schemeClr val="bg1"/>
                </a:solidFill>
                <a:latin typeface="Times New Roman" panose="02020603050405020304" pitchFamily="18" charset="0"/>
                <a:cs typeface="Times New Roman" panose="02020603050405020304" pitchFamily="18" charset="0"/>
              </a:rPr>
              <a:t>Figure 6.15: </a:t>
            </a:r>
            <a:r>
              <a:rPr lang="en-US" sz="2400" dirty="0">
                <a:solidFill>
                  <a:schemeClr val="bg1"/>
                </a:solidFill>
                <a:latin typeface="Times New Roman" panose="02020603050405020304" pitchFamily="18" charset="0"/>
                <a:cs typeface="Times New Roman" panose="02020603050405020304" pitchFamily="18" charset="0"/>
              </a:rPr>
              <a:t>(a) Process P1 asks for permission to access a shared resource. Permission is granted. (b) Process P2 asks permission to access the same resource, but receives no reply. (c) When P1 releases the resource, the coordinator </a:t>
            </a:r>
            <a:r>
              <a:rPr lang="en-IN" sz="2400" dirty="0">
                <a:solidFill>
                  <a:schemeClr val="bg1"/>
                </a:solidFill>
                <a:latin typeface="Times New Roman" panose="02020603050405020304" pitchFamily="18" charset="0"/>
                <a:cs typeface="Times New Roman" panose="02020603050405020304" pitchFamily="18" charset="0"/>
              </a:rPr>
              <a:t>replies to P2.</a:t>
            </a:r>
          </a:p>
        </p:txBody>
      </p:sp>
      <p:sp>
        <p:nvSpPr>
          <p:cNvPr id="11" name="TextBox 10">
            <a:extLst>
              <a:ext uri="{FF2B5EF4-FFF2-40B4-BE49-F238E27FC236}">
                <a16:creationId xmlns:a16="http://schemas.microsoft.com/office/drawing/2014/main" id="{08E7315C-61CF-416B-B43C-CD14B2691EDD}"/>
              </a:ext>
            </a:extLst>
          </p:cNvPr>
          <p:cNvSpPr txBox="1"/>
          <p:nvPr/>
        </p:nvSpPr>
        <p:spPr>
          <a:xfrm>
            <a:off x="1737360" y="3596640"/>
            <a:ext cx="9215120"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(a)                                                (b)                                               (c)</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878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Now suppose that another process, P2 in Figure 6.15(b) asks for permission to access the resource.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coordinator knows that a different process is already at the resource, so it cannot grant permission. The exact method used to deny permission is system dependent.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Figure 6.15(b) the coordinator just refrains from replying, thus blocking process P2, which is waiting for a reply.</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Alternatively, it could send a reply saying </a:t>
            </a:r>
            <a:r>
              <a:rPr lang="en-US" sz="2600" dirty="0">
                <a:solidFill>
                  <a:srgbClr val="FFFF00"/>
                </a:solidFill>
                <a:latin typeface="Times New Roman" panose="02020603050405020304" pitchFamily="18" charset="0"/>
                <a:cs typeface="Times New Roman" panose="02020603050405020304" pitchFamily="18" charset="0"/>
              </a:rPr>
              <a:t>“permission denied.”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Either way, it </a:t>
            </a:r>
            <a:r>
              <a:rPr lang="en-US" sz="2600" dirty="0">
                <a:solidFill>
                  <a:srgbClr val="FFFF00"/>
                </a:solidFill>
                <a:latin typeface="Times New Roman" panose="02020603050405020304" pitchFamily="18" charset="0"/>
                <a:cs typeface="Times New Roman" panose="02020603050405020304" pitchFamily="18" charset="0"/>
              </a:rPr>
              <a:t>queues</a:t>
            </a:r>
            <a:r>
              <a:rPr lang="en-US" sz="2600" dirty="0">
                <a:solidFill>
                  <a:schemeClr val="bg1"/>
                </a:solidFill>
                <a:latin typeface="Times New Roman" panose="02020603050405020304" pitchFamily="18" charset="0"/>
                <a:cs typeface="Times New Roman" panose="02020603050405020304" pitchFamily="18" charset="0"/>
              </a:rPr>
              <a:t> the request from </a:t>
            </a:r>
            <a:r>
              <a:rPr lang="en-US" sz="2600" dirty="0">
                <a:solidFill>
                  <a:srgbClr val="FFFF00"/>
                </a:solidFill>
                <a:latin typeface="Times New Roman" panose="02020603050405020304" pitchFamily="18" charset="0"/>
                <a:cs typeface="Times New Roman" panose="02020603050405020304" pitchFamily="18" charset="0"/>
              </a:rPr>
              <a:t>P2</a:t>
            </a:r>
            <a:r>
              <a:rPr lang="en-US" sz="2600" dirty="0">
                <a:solidFill>
                  <a:schemeClr val="bg1"/>
                </a:solidFill>
                <a:latin typeface="Times New Roman" panose="02020603050405020304" pitchFamily="18" charset="0"/>
                <a:cs typeface="Times New Roman" panose="02020603050405020304" pitchFamily="18" charset="0"/>
              </a:rPr>
              <a:t> for the time being and waits for more messages.</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54</a:t>
            </a:fld>
            <a:endParaRPr lang="en-IN"/>
          </a:p>
        </p:txBody>
      </p:sp>
    </p:spTree>
    <p:extLst>
      <p:ext uri="{BB962C8B-B14F-4D97-AF65-F5344CB8AC3E}">
        <p14:creationId xmlns:p14="http://schemas.microsoft.com/office/powerpoint/2010/main" val="36817329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When process P1 is finished with the resource, it sends a message to the coordinator releasing its exclusive access, as shown in Figure 6.15(c).</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coordinator takes the first item off the queue of deferred requests and sends that process a grant message.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If the process was still blocked (i.e., this is the first message to it), it unblocks and accesses the resource.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If an explicit message has already been sent denying permission, the process will have to poll for incoming traffic or block later. Either way, when it sees the grant, it can go ahead as well.</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55</a:t>
            </a:fld>
            <a:endParaRPr lang="en-IN"/>
          </a:p>
        </p:txBody>
      </p:sp>
    </p:spTree>
    <p:extLst>
      <p:ext uri="{BB962C8B-B14F-4D97-AF65-F5344CB8AC3E}">
        <p14:creationId xmlns:p14="http://schemas.microsoft.com/office/powerpoint/2010/main" val="2025523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sz="2600" b="1" dirty="0">
                <a:solidFill>
                  <a:srgbClr val="FFFF00"/>
                </a:solidFill>
                <a:latin typeface="Times New Roman" panose="02020603050405020304" pitchFamily="18" charset="0"/>
                <a:cs typeface="Times New Roman" panose="02020603050405020304" pitchFamily="18" charset="0"/>
              </a:rPr>
              <a:t>The algorithm guarantees,</a:t>
            </a:r>
          </a:p>
          <a:p>
            <a:pPr marL="0" indent="0">
              <a:buNone/>
            </a:pPr>
            <a:endParaRPr lang="en-US" sz="2600"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US" sz="2600" b="1" dirty="0">
                <a:solidFill>
                  <a:srgbClr val="00B0F0"/>
                </a:solidFill>
                <a:latin typeface="Times New Roman" panose="02020603050405020304" pitchFamily="18" charset="0"/>
                <a:cs typeface="Times New Roman" panose="02020603050405020304" pitchFamily="18" charset="0"/>
              </a:rPr>
              <a:t>Mutual exclusion: </a:t>
            </a:r>
            <a:r>
              <a:rPr lang="en-US" sz="2600" dirty="0">
                <a:solidFill>
                  <a:schemeClr val="bg1"/>
                </a:solidFill>
                <a:latin typeface="Times New Roman" panose="02020603050405020304" pitchFamily="18" charset="0"/>
                <a:cs typeface="Times New Roman" panose="02020603050405020304" pitchFamily="18" charset="0"/>
              </a:rPr>
              <a:t>The coordinator lets only one process at a time access the resource.</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b="1" dirty="0">
                <a:solidFill>
                  <a:srgbClr val="00B0F0"/>
                </a:solidFill>
                <a:latin typeface="Times New Roman" panose="02020603050405020304" pitchFamily="18" charset="0"/>
                <a:cs typeface="Times New Roman" panose="02020603050405020304" pitchFamily="18" charset="0"/>
              </a:rPr>
              <a:t>Fairness: </a:t>
            </a:r>
            <a:r>
              <a:rPr lang="en-US" sz="2600" dirty="0">
                <a:solidFill>
                  <a:schemeClr val="bg1"/>
                </a:solidFill>
                <a:latin typeface="Times New Roman" panose="02020603050405020304" pitchFamily="18" charset="0"/>
                <a:cs typeface="Times New Roman" panose="02020603050405020304" pitchFamily="18" charset="0"/>
              </a:rPr>
              <a:t>The requests are granted in the order in which they are received.</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b="1" dirty="0">
                <a:solidFill>
                  <a:srgbClr val="00B0F0"/>
                </a:solidFill>
                <a:latin typeface="Times New Roman" panose="02020603050405020304" pitchFamily="18" charset="0"/>
                <a:cs typeface="Times New Roman" panose="02020603050405020304" pitchFamily="18" charset="0"/>
              </a:rPr>
              <a:t>No starvation: </a:t>
            </a:r>
            <a:r>
              <a:rPr lang="en-US" sz="2600" dirty="0">
                <a:solidFill>
                  <a:schemeClr val="bg1"/>
                </a:solidFill>
                <a:latin typeface="Times New Roman" panose="02020603050405020304" pitchFamily="18" charset="0"/>
                <a:cs typeface="Times New Roman" panose="02020603050405020304" pitchFamily="18" charset="0"/>
              </a:rPr>
              <a:t>No process ever waits forever.</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b="1" dirty="0">
                <a:solidFill>
                  <a:srgbClr val="00B0F0"/>
                </a:solidFill>
                <a:latin typeface="Times New Roman" panose="02020603050405020304" pitchFamily="18" charset="0"/>
                <a:cs typeface="Times New Roman" panose="02020603050405020304" pitchFamily="18" charset="0"/>
              </a:rPr>
              <a:t>Easier implementation: </a:t>
            </a:r>
            <a:r>
              <a:rPr lang="en-US" sz="2600" dirty="0">
                <a:solidFill>
                  <a:schemeClr val="bg1"/>
                </a:solidFill>
                <a:latin typeface="Times New Roman" panose="02020603050405020304" pitchFamily="18" charset="0"/>
                <a:cs typeface="Times New Roman" panose="02020603050405020304" pitchFamily="18" charset="0"/>
              </a:rPr>
              <a:t>It requires only three messages per use of resource (request, grant, release).</a:t>
            </a:r>
            <a:endParaRPr lang="en-IN" sz="2600" b="1" dirty="0">
              <a:solidFill>
                <a:srgbClr val="00B0F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56</a:t>
            </a:fld>
            <a:endParaRPr lang="en-IN"/>
          </a:p>
        </p:txBody>
      </p:sp>
    </p:spTree>
    <p:extLst>
      <p:ext uri="{BB962C8B-B14F-4D97-AF65-F5344CB8AC3E}">
        <p14:creationId xmlns:p14="http://schemas.microsoft.com/office/powerpoint/2010/main" val="22639740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lstStyle/>
          <a:p>
            <a:pPr marL="0" indent="0">
              <a:buNone/>
            </a:pPr>
            <a:r>
              <a:rPr lang="en-US" b="1" dirty="0">
                <a:solidFill>
                  <a:srgbClr val="FFFF00"/>
                </a:solidFill>
                <a:latin typeface="Times New Roman" panose="02020603050405020304" pitchFamily="18" charset="0"/>
                <a:cs typeface="Times New Roman" panose="02020603050405020304" pitchFamily="18" charset="0"/>
              </a:rPr>
              <a:t>Shortcomings of Centralized Approach</a:t>
            </a:r>
          </a:p>
          <a:p>
            <a:endParaRPr lang="en-US" dirty="0">
              <a:solidFill>
                <a:srgbClr val="FFFF00"/>
              </a:solidFill>
              <a:latin typeface="Times New Roman" panose="02020603050405020304" pitchFamily="18" charset="0"/>
              <a:cs typeface="Times New Roman" panose="02020603050405020304" pitchFamily="18" charset="0"/>
            </a:endParaRPr>
          </a:p>
          <a:p>
            <a:pPr algn="just"/>
            <a:r>
              <a:rPr lang="en-IN" sz="2600" dirty="0">
                <a:solidFill>
                  <a:schemeClr val="bg1"/>
                </a:solidFill>
                <a:latin typeface="Times New Roman" panose="02020603050405020304" pitchFamily="18" charset="0"/>
                <a:cs typeface="Times New Roman" panose="02020603050405020304" pitchFamily="18" charset="0"/>
              </a:rPr>
              <a:t>The </a:t>
            </a:r>
            <a:r>
              <a:rPr lang="en-IN" sz="2600" dirty="0">
                <a:solidFill>
                  <a:srgbClr val="FF0000"/>
                </a:solidFill>
                <a:latin typeface="Times New Roman" panose="02020603050405020304" pitchFamily="18" charset="0"/>
                <a:cs typeface="Times New Roman" panose="02020603050405020304" pitchFamily="18" charset="0"/>
              </a:rPr>
              <a:t>coordinator is a </a:t>
            </a:r>
            <a:r>
              <a:rPr lang="en-US" sz="2600" dirty="0">
                <a:solidFill>
                  <a:srgbClr val="FF0000"/>
                </a:solidFill>
                <a:latin typeface="Times New Roman" panose="02020603050405020304" pitchFamily="18" charset="0"/>
                <a:cs typeface="Times New Roman" panose="02020603050405020304" pitchFamily="18" charset="0"/>
              </a:rPr>
              <a:t>single point of failure</a:t>
            </a:r>
            <a:r>
              <a:rPr lang="en-US" sz="2600" dirty="0">
                <a:solidFill>
                  <a:schemeClr val="bg1"/>
                </a:solidFill>
                <a:latin typeface="Times New Roman" panose="02020603050405020304" pitchFamily="18" charset="0"/>
                <a:cs typeface="Times New Roman" panose="02020603050405020304" pitchFamily="18" charset="0"/>
              </a:rPr>
              <a:t>, so if it crashes, the entire system may go down.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If processes normally block after making a request, they cannot distinguish a </a:t>
            </a:r>
            <a:r>
              <a:rPr lang="en-US" sz="2600" dirty="0">
                <a:solidFill>
                  <a:srgbClr val="FF0000"/>
                </a:solidFill>
                <a:latin typeface="Times New Roman" panose="02020603050405020304" pitchFamily="18" charset="0"/>
                <a:cs typeface="Times New Roman" panose="02020603050405020304" pitchFamily="18" charset="0"/>
              </a:rPr>
              <a:t>dead coordinator from “permission denied”</a:t>
            </a:r>
            <a:r>
              <a:rPr lang="en-US" sz="2600" dirty="0">
                <a:solidFill>
                  <a:schemeClr val="bg1"/>
                </a:solidFill>
                <a:latin typeface="Times New Roman" panose="02020603050405020304" pitchFamily="18" charset="0"/>
                <a:cs typeface="Times New Roman" panose="02020603050405020304" pitchFamily="18" charset="0"/>
              </a:rPr>
              <a:t> since in both cases no message comes back.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addition, in a large system, a </a:t>
            </a:r>
            <a:r>
              <a:rPr lang="en-US" sz="2600" dirty="0">
                <a:solidFill>
                  <a:srgbClr val="FF0000"/>
                </a:solidFill>
                <a:latin typeface="Times New Roman" panose="02020603050405020304" pitchFamily="18" charset="0"/>
                <a:cs typeface="Times New Roman" panose="02020603050405020304" pitchFamily="18" charset="0"/>
              </a:rPr>
              <a:t>single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0000"/>
                </a:solidFill>
                <a:latin typeface="Times New Roman" panose="02020603050405020304" pitchFamily="18" charset="0"/>
                <a:cs typeface="Times New Roman" panose="02020603050405020304" pitchFamily="18" charset="0"/>
              </a:rPr>
              <a:t>coordinator</a:t>
            </a:r>
            <a:r>
              <a:rPr lang="en-US" sz="2600" dirty="0">
                <a:solidFill>
                  <a:schemeClr val="bg1"/>
                </a:solidFill>
                <a:latin typeface="Times New Roman" panose="02020603050405020304" pitchFamily="18" charset="0"/>
                <a:cs typeface="Times New Roman" panose="02020603050405020304" pitchFamily="18" charset="0"/>
              </a:rPr>
              <a:t> can become a </a:t>
            </a:r>
            <a:r>
              <a:rPr lang="en-IN" sz="2600" dirty="0">
                <a:solidFill>
                  <a:srgbClr val="FF0000"/>
                </a:solidFill>
                <a:latin typeface="Times New Roman" panose="02020603050405020304" pitchFamily="18" charset="0"/>
                <a:cs typeface="Times New Roman" panose="02020603050405020304" pitchFamily="18" charset="0"/>
              </a:rPr>
              <a:t>performance bottleneck</a:t>
            </a:r>
            <a:r>
              <a:rPr lang="en-IN" sz="2600" dirty="0">
                <a:solidFill>
                  <a:schemeClr val="bg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57</a:t>
            </a:fld>
            <a:endParaRPr lang="en-IN"/>
          </a:p>
        </p:txBody>
      </p:sp>
    </p:spTree>
    <p:extLst>
      <p:ext uri="{BB962C8B-B14F-4D97-AF65-F5344CB8AC3E}">
        <p14:creationId xmlns:p14="http://schemas.microsoft.com/office/powerpoint/2010/main" val="18419142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A distributed algorithm</a:t>
            </a:r>
          </a:p>
          <a:p>
            <a:pPr marL="0" indent="0">
              <a:buNone/>
            </a:pPr>
            <a:endParaRPr lang="en-US" sz="2400" b="1"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IN" sz="2600" dirty="0">
                <a:solidFill>
                  <a:schemeClr val="bg1"/>
                </a:solidFill>
                <a:latin typeface="Times New Roman" panose="02020603050405020304" pitchFamily="18" charset="0"/>
                <a:cs typeface="Times New Roman" panose="02020603050405020304" pitchFamily="18" charset="0"/>
              </a:rPr>
              <a:t>By using </a:t>
            </a:r>
            <a:r>
              <a:rPr lang="en-IN" sz="2600" dirty="0" err="1">
                <a:solidFill>
                  <a:schemeClr val="bg1"/>
                </a:solidFill>
                <a:latin typeface="Times New Roman" panose="02020603050405020304" pitchFamily="18" charset="0"/>
                <a:cs typeface="Times New Roman" panose="02020603050405020304" pitchFamily="18" charset="0"/>
              </a:rPr>
              <a:t>Lamport’s</a:t>
            </a:r>
            <a:r>
              <a:rPr lang="en-IN" sz="2600" dirty="0">
                <a:solidFill>
                  <a:schemeClr val="bg1"/>
                </a:solidFill>
                <a:latin typeface="Times New Roman" panose="02020603050405020304" pitchFamily="18" charset="0"/>
                <a:cs typeface="Times New Roman" panose="02020603050405020304" pitchFamily="18" charset="0"/>
              </a:rPr>
              <a:t> original solution for distributed mutual exclusion, </a:t>
            </a:r>
            <a:r>
              <a:rPr lang="en-IN" sz="2600" dirty="0" err="1">
                <a:solidFill>
                  <a:srgbClr val="FFFF00"/>
                </a:solidFill>
                <a:latin typeface="Times New Roman" panose="02020603050405020304" pitchFamily="18" charset="0"/>
                <a:cs typeface="Times New Roman" panose="02020603050405020304" pitchFamily="18" charset="0"/>
              </a:rPr>
              <a:t>Ricart</a:t>
            </a:r>
            <a:r>
              <a:rPr lang="en-IN" sz="2600" dirty="0">
                <a:solidFill>
                  <a:schemeClr val="bg1"/>
                </a:solidFill>
                <a:latin typeface="Times New Roman" panose="02020603050405020304" pitchFamily="18" charset="0"/>
                <a:cs typeface="Times New Roman" panose="02020603050405020304" pitchFamily="18" charset="0"/>
              </a:rPr>
              <a:t> and </a:t>
            </a:r>
            <a:r>
              <a:rPr lang="en-IN" sz="2600" dirty="0" err="1">
                <a:solidFill>
                  <a:srgbClr val="FFFF00"/>
                </a:solidFill>
                <a:latin typeface="Times New Roman" panose="02020603050405020304" pitchFamily="18" charset="0"/>
                <a:cs typeface="Times New Roman" panose="02020603050405020304" pitchFamily="18" charset="0"/>
              </a:rPr>
              <a:t>Agrawala</a:t>
            </a:r>
            <a:r>
              <a:rPr lang="en-IN" sz="2600" dirty="0">
                <a:solidFill>
                  <a:schemeClr val="bg1"/>
                </a:solidFill>
                <a:latin typeface="Times New Roman" panose="02020603050405020304" pitchFamily="18" charset="0"/>
                <a:cs typeface="Times New Roman" panose="02020603050405020304" pitchFamily="18" charset="0"/>
              </a:rPr>
              <a:t> have provided this algorithm.</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IN" sz="2600" b="1" dirty="0">
                <a:solidFill>
                  <a:srgbClr val="FFFF00"/>
                </a:solidFill>
                <a:latin typeface="Times New Roman" panose="02020603050405020304" pitchFamily="18" charset="0"/>
                <a:cs typeface="Times New Roman" panose="02020603050405020304" pitchFamily="18" charset="0"/>
              </a:rPr>
              <a:t>Working</a:t>
            </a:r>
            <a:endParaRPr lang="en-IN" sz="2600" b="1" dirty="0">
              <a:solidFill>
                <a:schemeClr val="bg1"/>
              </a:solidFill>
              <a:latin typeface="Times New Roman" panose="02020603050405020304" pitchFamily="18" charset="0"/>
              <a:cs typeface="Times New Roman" panose="02020603050405020304" pitchFamily="18" charset="0"/>
            </a:endParaRPr>
          </a:p>
          <a:p>
            <a:pPr algn="just"/>
            <a:r>
              <a:rPr lang="en-IN" sz="2600" dirty="0">
                <a:solidFill>
                  <a:schemeClr val="bg1"/>
                </a:solidFill>
                <a:latin typeface="Times New Roman" panose="02020603050405020304" pitchFamily="18" charset="0"/>
                <a:cs typeface="Times New Roman" panose="02020603050405020304" pitchFamily="18" charset="0"/>
              </a:rPr>
              <a:t>When </a:t>
            </a:r>
            <a:r>
              <a:rPr lang="en-US" sz="2600" dirty="0">
                <a:solidFill>
                  <a:schemeClr val="bg1"/>
                </a:solidFill>
                <a:latin typeface="Times New Roman" panose="02020603050405020304" pitchFamily="18" charset="0"/>
                <a:cs typeface="Times New Roman" panose="02020603050405020304" pitchFamily="18" charset="0"/>
              </a:rPr>
              <a:t>a process wants to access a shared resource, it builds a </a:t>
            </a:r>
            <a:r>
              <a:rPr lang="en-US" sz="2600" dirty="0">
                <a:solidFill>
                  <a:srgbClr val="00B0F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containing the </a:t>
            </a:r>
            <a:r>
              <a:rPr lang="en-US" sz="2600" dirty="0">
                <a:solidFill>
                  <a:srgbClr val="00B0F0"/>
                </a:solidFill>
                <a:latin typeface="Times New Roman" panose="02020603050405020304" pitchFamily="18" charset="0"/>
                <a:cs typeface="Times New Roman" panose="02020603050405020304" pitchFamily="18" charset="0"/>
              </a:rPr>
              <a:t>name of the resource, its process number, and the current (logical) time</a:t>
            </a:r>
            <a:r>
              <a:rPr lang="en-US" sz="26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It then sends the </a:t>
            </a:r>
            <a:r>
              <a:rPr lang="en-US" sz="2600" dirty="0">
                <a:solidFill>
                  <a:srgbClr val="00B0F0"/>
                </a:solidFill>
                <a:latin typeface="Times New Roman" panose="02020603050405020304" pitchFamily="18" charset="0"/>
                <a:cs typeface="Times New Roman" panose="02020603050405020304" pitchFamily="18" charset="0"/>
              </a:rPr>
              <a:t>message to all </a:t>
            </a:r>
            <a:r>
              <a:rPr lang="en-US" sz="2600" dirty="0">
                <a:solidFill>
                  <a:schemeClr val="bg1"/>
                </a:solidFill>
                <a:latin typeface="Times New Roman" panose="02020603050405020304" pitchFamily="18" charset="0"/>
                <a:cs typeface="Times New Roman" panose="02020603050405020304" pitchFamily="18" charset="0"/>
              </a:rPr>
              <a:t>other processes, conceptually </a:t>
            </a:r>
            <a:r>
              <a:rPr lang="en-US" sz="2600" dirty="0">
                <a:solidFill>
                  <a:srgbClr val="00B0F0"/>
                </a:solidFill>
                <a:latin typeface="Times New Roman" panose="02020603050405020304" pitchFamily="18" charset="0"/>
                <a:cs typeface="Times New Roman" panose="02020603050405020304" pitchFamily="18" charset="0"/>
              </a:rPr>
              <a:t>including itself</a:t>
            </a:r>
            <a:r>
              <a:rPr lang="en-US" sz="2600" dirty="0">
                <a:solidFill>
                  <a:schemeClr val="bg1"/>
                </a:solidFill>
                <a:latin typeface="Times New Roman" panose="02020603050405020304" pitchFamily="18" charset="0"/>
                <a:cs typeface="Times New Roman" panose="02020603050405020304" pitchFamily="18" charset="0"/>
              </a:rPr>
              <a:t>. The sending of messages is assumed to be reliable; that is, no message is lost.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a process receives a request message from another process, the action it takes depends on its own state with respect to the resource named in the message. </a:t>
            </a:r>
            <a:r>
              <a:rPr lang="en-US" sz="2600" dirty="0">
                <a:solidFill>
                  <a:srgbClr val="00B0F0"/>
                </a:solidFill>
                <a:latin typeface="Times New Roman" panose="02020603050405020304" pitchFamily="18" charset="0"/>
                <a:cs typeface="Times New Roman" panose="02020603050405020304" pitchFamily="18" charset="0"/>
              </a:rPr>
              <a:t>Three different cases have to be clearly distinguished:</a:t>
            </a:r>
            <a:endParaRPr lang="en-IN" sz="2600" dirty="0">
              <a:solidFill>
                <a:srgbClr val="00B0F0"/>
              </a:solidFill>
              <a:latin typeface="Times New Roman" panose="02020603050405020304" pitchFamily="18" charset="0"/>
              <a:cs typeface="Times New Roman" panose="02020603050405020304" pitchFamily="18" charset="0"/>
            </a:endParaRPr>
          </a:p>
          <a:p>
            <a:pPr marL="0" indent="0">
              <a:buNone/>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58</a:t>
            </a:fld>
            <a:endParaRPr lang="en-IN"/>
          </a:p>
        </p:txBody>
      </p:sp>
    </p:spTree>
    <p:extLst>
      <p:ext uri="{BB962C8B-B14F-4D97-AF65-F5344CB8AC3E}">
        <p14:creationId xmlns:p14="http://schemas.microsoft.com/office/powerpoint/2010/main" val="41343255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514350" indent="-514350" algn="just">
              <a:buFont typeface="+mj-lt"/>
              <a:buAutoNum type="arabicParenR"/>
            </a:pPr>
            <a:r>
              <a:rPr lang="en-US" sz="2600" dirty="0">
                <a:solidFill>
                  <a:schemeClr val="bg1"/>
                </a:solidFill>
                <a:latin typeface="Times New Roman" panose="02020603050405020304" pitchFamily="18" charset="0"/>
                <a:cs typeface="Times New Roman" panose="02020603050405020304" pitchFamily="18" charset="0"/>
              </a:rPr>
              <a:t>If the </a:t>
            </a:r>
            <a:r>
              <a:rPr lang="en-US" sz="2600" dirty="0">
                <a:solidFill>
                  <a:srgbClr val="00B0F0"/>
                </a:solidFill>
                <a:latin typeface="Times New Roman" panose="02020603050405020304" pitchFamily="18" charset="0"/>
                <a:cs typeface="Times New Roman" panose="02020603050405020304" pitchFamily="18" charset="0"/>
              </a:rPr>
              <a:t>receiver is not accessing </a:t>
            </a:r>
            <a:r>
              <a:rPr lang="en-US" sz="2600" dirty="0">
                <a:solidFill>
                  <a:schemeClr val="bg1"/>
                </a:solidFill>
                <a:latin typeface="Times New Roman" panose="02020603050405020304" pitchFamily="18" charset="0"/>
                <a:cs typeface="Times New Roman" panose="02020603050405020304" pitchFamily="18" charset="0"/>
              </a:rPr>
              <a:t>the resource and does not want to access it, it sends back an </a:t>
            </a:r>
            <a:r>
              <a:rPr lang="en-US" sz="2600" dirty="0">
                <a:solidFill>
                  <a:srgbClr val="00B0F0"/>
                </a:solidFill>
                <a:latin typeface="Times New Roman" panose="02020603050405020304" pitchFamily="18" charset="0"/>
                <a:cs typeface="Times New Roman" panose="02020603050405020304" pitchFamily="18" charset="0"/>
              </a:rPr>
              <a:t>OK</a:t>
            </a:r>
            <a:r>
              <a:rPr lang="en-US" sz="2600" dirty="0">
                <a:solidFill>
                  <a:schemeClr val="bg1"/>
                </a:solidFill>
                <a:latin typeface="Times New Roman" panose="02020603050405020304" pitchFamily="18" charset="0"/>
                <a:cs typeface="Times New Roman" panose="02020603050405020304" pitchFamily="18" charset="0"/>
              </a:rPr>
              <a:t> message to the sender.</a:t>
            </a:r>
          </a:p>
          <a:p>
            <a:pPr marL="514350" indent="-514350" algn="just">
              <a:buFont typeface="+mj-lt"/>
              <a:buAutoNum type="arabicParenR"/>
            </a:pPr>
            <a:endParaRPr lang="en-US" sz="2600" dirty="0">
              <a:solidFill>
                <a:schemeClr val="bg1"/>
              </a:solidFill>
              <a:latin typeface="Times New Roman" panose="02020603050405020304" pitchFamily="18" charset="0"/>
              <a:cs typeface="Times New Roman" panose="02020603050405020304" pitchFamily="18" charset="0"/>
            </a:endParaRPr>
          </a:p>
          <a:p>
            <a:pPr marL="514350" indent="-514350" algn="just">
              <a:buFont typeface="+mj-lt"/>
              <a:buAutoNum type="arabicParenR"/>
            </a:pPr>
            <a:r>
              <a:rPr lang="en-US" sz="2600" dirty="0">
                <a:solidFill>
                  <a:schemeClr val="bg1"/>
                </a:solidFill>
                <a:latin typeface="Times New Roman" panose="02020603050405020304" pitchFamily="18" charset="0"/>
                <a:cs typeface="Times New Roman" panose="02020603050405020304" pitchFamily="18" charset="0"/>
              </a:rPr>
              <a:t>If the </a:t>
            </a:r>
            <a:r>
              <a:rPr lang="en-US" sz="2600" dirty="0">
                <a:solidFill>
                  <a:srgbClr val="00B0F0"/>
                </a:solidFill>
                <a:latin typeface="Times New Roman" panose="02020603050405020304" pitchFamily="18" charset="0"/>
                <a:cs typeface="Times New Roman" panose="02020603050405020304" pitchFamily="18" charset="0"/>
              </a:rPr>
              <a:t>receiver</a:t>
            </a:r>
            <a:r>
              <a:rPr lang="en-US" sz="2600" dirty="0">
                <a:solidFill>
                  <a:schemeClr val="bg1"/>
                </a:solidFill>
                <a:latin typeface="Times New Roman" panose="02020603050405020304" pitchFamily="18" charset="0"/>
                <a:cs typeface="Times New Roman" panose="02020603050405020304" pitchFamily="18" charset="0"/>
              </a:rPr>
              <a:t> already </a:t>
            </a:r>
            <a:r>
              <a:rPr lang="en-US" sz="2600" dirty="0">
                <a:solidFill>
                  <a:srgbClr val="00B0F0"/>
                </a:solidFill>
                <a:latin typeface="Times New Roman" panose="02020603050405020304" pitchFamily="18" charset="0"/>
                <a:cs typeface="Times New Roman" panose="02020603050405020304" pitchFamily="18" charset="0"/>
              </a:rPr>
              <a:t>has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00B0F0"/>
                </a:solidFill>
                <a:latin typeface="Times New Roman" panose="02020603050405020304" pitchFamily="18" charset="0"/>
                <a:cs typeface="Times New Roman" panose="02020603050405020304" pitchFamily="18" charset="0"/>
              </a:rPr>
              <a:t>access</a:t>
            </a:r>
            <a:r>
              <a:rPr lang="en-US" sz="2600" dirty="0">
                <a:solidFill>
                  <a:schemeClr val="bg1"/>
                </a:solidFill>
                <a:latin typeface="Times New Roman" panose="02020603050405020304" pitchFamily="18" charset="0"/>
                <a:cs typeface="Times New Roman" panose="02020603050405020304" pitchFamily="18" charset="0"/>
              </a:rPr>
              <a:t> to the resource, it simply does not reply. Instead, </a:t>
            </a:r>
            <a:r>
              <a:rPr lang="en-US" sz="2600" dirty="0">
                <a:solidFill>
                  <a:srgbClr val="00B0F0"/>
                </a:solidFill>
                <a:latin typeface="Times New Roman" panose="02020603050405020304" pitchFamily="18" charset="0"/>
                <a:cs typeface="Times New Roman" panose="02020603050405020304" pitchFamily="18" charset="0"/>
              </a:rPr>
              <a:t>it </a:t>
            </a:r>
          </a:p>
          <a:p>
            <a:pPr marL="0" indent="0">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00B0F0"/>
                </a:solidFill>
                <a:latin typeface="Times New Roman" panose="02020603050405020304" pitchFamily="18" charset="0"/>
                <a:cs typeface="Times New Roman" panose="02020603050405020304" pitchFamily="18" charset="0"/>
              </a:rPr>
              <a:t>queues the request</a:t>
            </a:r>
            <a:r>
              <a:rPr lang="en-US" sz="2600" dirty="0">
                <a:solidFill>
                  <a:schemeClr val="bg1"/>
                </a:solidFill>
                <a:latin typeface="Times New Roman" panose="02020603050405020304" pitchFamily="18" charset="0"/>
                <a:cs typeface="Times New Roman" panose="02020603050405020304" pitchFamily="18" charset="0"/>
              </a:rPr>
              <a:t>.</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marL="514350" indent="-514350" algn="just">
              <a:buAutoNum type="arabicParenR" startAt="3"/>
            </a:pPr>
            <a:r>
              <a:rPr lang="en-US" sz="2600" dirty="0">
                <a:solidFill>
                  <a:schemeClr val="bg1"/>
                </a:solidFill>
                <a:latin typeface="Times New Roman" panose="02020603050405020304" pitchFamily="18" charset="0"/>
                <a:cs typeface="Times New Roman" panose="02020603050405020304" pitchFamily="18" charset="0"/>
              </a:rPr>
              <a:t>If the </a:t>
            </a:r>
            <a:r>
              <a:rPr lang="en-US" sz="2600" dirty="0">
                <a:solidFill>
                  <a:srgbClr val="00B0F0"/>
                </a:solidFill>
                <a:latin typeface="Times New Roman" panose="02020603050405020304" pitchFamily="18" charset="0"/>
                <a:cs typeface="Times New Roman" panose="02020603050405020304" pitchFamily="18" charset="0"/>
              </a:rPr>
              <a:t>receiver wants to access the resource as well </a:t>
            </a:r>
            <a:r>
              <a:rPr lang="en-US" sz="2600" dirty="0">
                <a:solidFill>
                  <a:schemeClr val="bg1"/>
                </a:solidFill>
                <a:latin typeface="Times New Roman" panose="02020603050405020304" pitchFamily="18" charset="0"/>
                <a:cs typeface="Times New Roman" panose="02020603050405020304" pitchFamily="18" charset="0"/>
              </a:rPr>
              <a:t>but has not yet done so, it      compares the </a:t>
            </a:r>
            <a:r>
              <a:rPr lang="en-US" sz="2600" dirty="0">
                <a:solidFill>
                  <a:srgbClr val="00B0F0"/>
                </a:solidFill>
                <a:latin typeface="Times New Roman" panose="02020603050405020304" pitchFamily="18" charset="0"/>
                <a:cs typeface="Times New Roman" panose="02020603050405020304" pitchFamily="18" charset="0"/>
              </a:rPr>
              <a:t>timestamp</a:t>
            </a:r>
            <a:r>
              <a:rPr lang="en-US" sz="2600" dirty="0">
                <a:solidFill>
                  <a:schemeClr val="bg1"/>
                </a:solidFill>
                <a:latin typeface="Times New Roman" panose="02020603050405020304" pitchFamily="18" charset="0"/>
                <a:cs typeface="Times New Roman" panose="02020603050405020304" pitchFamily="18" charset="0"/>
              </a:rPr>
              <a:t> of the incoming message with the one contained in the     message that it has sent everyone. </a:t>
            </a:r>
            <a:r>
              <a:rPr lang="en-US" sz="2600" dirty="0">
                <a:solidFill>
                  <a:srgbClr val="00B0F0"/>
                </a:solidFill>
                <a:latin typeface="Times New Roman" panose="02020603050405020304" pitchFamily="18" charset="0"/>
                <a:cs typeface="Times New Roman" panose="02020603050405020304" pitchFamily="18" charset="0"/>
              </a:rPr>
              <a:t>The lowest one wins</a:t>
            </a:r>
            <a:r>
              <a:rPr lang="en-US" sz="2600" dirty="0">
                <a:solidFill>
                  <a:schemeClr val="bg1"/>
                </a:solidFill>
                <a:latin typeface="Times New Roman" panose="02020603050405020304" pitchFamily="18" charset="0"/>
                <a:cs typeface="Times New Roman" panose="02020603050405020304" pitchFamily="18" charset="0"/>
              </a:rPr>
              <a:t>. </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If the incoming message has a lower timestamp, the receiver sends back </a:t>
            </a:r>
            <a:r>
              <a:rPr lang="en-US" sz="2600">
                <a:solidFill>
                  <a:schemeClr val="bg1"/>
                </a:solidFill>
                <a:latin typeface="Times New Roman" panose="02020603050405020304" pitchFamily="18" charset="0"/>
                <a:cs typeface="Times New Roman" panose="02020603050405020304" pitchFamily="18" charset="0"/>
              </a:rPr>
              <a:t>an OK</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message. If its own message has a lower timestamp, the receiver queues the</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incoming request and sends nothing.</a:t>
            </a:r>
          </a:p>
          <a:p>
            <a:pPr marL="514350" indent="-514350" algn="just">
              <a:buAutoNum type="arabicParenR" startAt="3"/>
            </a:pPr>
            <a:endParaRPr lang="en-US" sz="2600" dirty="0">
              <a:solidFill>
                <a:schemeClr val="bg1"/>
              </a:solidFill>
              <a:latin typeface="Times New Roman" panose="02020603050405020304" pitchFamily="18" charset="0"/>
              <a:cs typeface="Times New Roman" panose="02020603050405020304" pitchFamily="18" charset="0"/>
            </a:endParaRPr>
          </a:p>
          <a:p>
            <a:pPr marL="514350" indent="-514350" algn="just">
              <a:buAutoNum type="arabicParenR" startAt="3"/>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59</a:t>
            </a:fld>
            <a:endParaRPr lang="en-IN"/>
          </a:p>
        </p:txBody>
      </p:sp>
    </p:spTree>
    <p:extLst>
      <p:ext uri="{BB962C8B-B14F-4D97-AF65-F5344CB8AC3E}">
        <p14:creationId xmlns:p14="http://schemas.microsoft.com/office/powerpoint/2010/main" val="388341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F75843C-3B75-43E8-A1EC-016C6F815FFA}"/>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818515" y="1940843"/>
            <a:ext cx="10800000" cy="2750939"/>
          </a:xfrm>
          <a:effectLst/>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a:t>
            </a:fld>
            <a:endParaRPr lang="en-IN"/>
          </a:p>
        </p:txBody>
      </p:sp>
      <p:sp>
        <p:nvSpPr>
          <p:cNvPr id="8" name="Rectangle 7">
            <a:extLst>
              <a:ext uri="{FF2B5EF4-FFF2-40B4-BE49-F238E27FC236}">
                <a16:creationId xmlns:a16="http://schemas.microsoft.com/office/drawing/2014/main" id="{F19C1252-2D7A-456A-9CCD-033C1B5B1975}"/>
              </a:ext>
            </a:extLst>
          </p:cNvPr>
          <p:cNvSpPr/>
          <p:nvPr/>
        </p:nvSpPr>
        <p:spPr>
          <a:xfrm>
            <a:off x="528321" y="5243175"/>
            <a:ext cx="10972800" cy="830997"/>
          </a:xfrm>
          <a:prstGeom prst="rect">
            <a:avLst/>
          </a:prstGeom>
        </p:spPr>
        <p:txBody>
          <a:bodyPr wrap="square">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Figure 6.1: </a:t>
            </a:r>
            <a:r>
              <a:rPr lang="en-US" sz="2400" dirty="0">
                <a:solidFill>
                  <a:schemeClr val="bg1"/>
                </a:solidFill>
                <a:latin typeface="Times New Roman" panose="02020603050405020304" pitchFamily="18" charset="0"/>
                <a:cs typeface="Times New Roman" panose="02020603050405020304" pitchFamily="18" charset="0"/>
              </a:rPr>
              <a:t>When each machine has its own clock, an event that occurred after</a:t>
            </a:r>
          </a:p>
          <a:p>
            <a:pPr algn="ctr"/>
            <a:r>
              <a:rPr lang="en-US" sz="2400" dirty="0">
                <a:solidFill>
                  <a:schemeClr val="bg1"/>
                </a:solidFill>
                <a:latin typeface="Times New Roman" panose="02020603050405020304" pitchFamily="18" charset="0"/>
                <a:cs typeface="Times New Roman" panose="02020603050405020304" pitchFamily="18" charset="0"/>
              </a:rPr>
              <a:t>         another event may nevertheless be assigned an earlier time.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027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After sending out requests asking permission, a </a:t>
            </a:r>
            <a:r>
              <a:rPr lang="en-US" sz="2600" dirty="0">
                <a:solidFill>
                  <a:srgbClr val="00B0F0"/>
                </a:solidFill>
                <a:latin typeface="Times New Roman" panose="02020603050405020304" pitchFamily="18" charset="0"/>
                <a:cs typeface="Times New Roman" panose="02020603050405020304" pitchFamily="18" charset="0"/>
              </a:rPr>
              <a:t>process</a:t>
            </a:r>
            <a:r>
              <a:rPr lang="en-US" sz="2600" dirty="0">
                <a:solidFill>
                  <a:schemeClr val="bg1"/>
                </a:solidFill>
                <a:latin typeface="Times New Roman" panose="02020603050405020304" pitchFamily="18" charset="0"/>
                <a:cs typeface="Times New Roman" panose="02020603050405020304" pitchFamily="18" charset="0"/>
              </a:rPr>
              <a:t> sits back and </a:t>
            </a:r>
            <a:r>
              <a:rPr lang="en-US" sz="2600" dirty="0">
                <a:solidFill>
                  <a:srgbClr val="00B0F0"/>
                </a:solidFill>
                <a:latin typeface="Times New Roman" panose="02020603050405020304" pitchFamily="18" charset="0"/>
                <a:cs typeface="Times New Roman" panose="02020603050405020304" pitchFamily="18" charset="0"/>
              </a:rPr>
              <a:t>waits</a:t>
            </a:r>
            <a:r>
              <a:rPr lang="en-US" sz="2600" dirty="0">
                <a:solidFill>
                  <a:schemeClr val="bg1"/>
                </a:solidFill>
                <a:latin typeface="Times New Roman" panose="02020603050405020304" pitchFamily="18" charset="0"/>
                <a:cs typeface="Times New Roman" panose="02020603050405020304" pitchFamily="18" charset="0"/>
              </a:rPr>
              <a:t> until everyone else has given </a:t>
            </a:r>
            <a:r>
              <a:rPr lang="en-US" sz="2600" dirty="0">
                <a:solidFill>
                  <a:srgbClr val="00B0F0"/>
                </a:solidFill>
                <a:latin typeface="Times New Roman" panose="02020603050405020304" pitchFamily="18" charset="0"/>
                <a:cs typeface="Times New Roman" panose="02020603050405020304" pitchFamily="18" charset="0"/>
              </a:rPr>
              <a:t>permission</a:t>
            </a:r>
            <a:r>
              <a:rPr lang="en-US" sz="2600" dirty="0">
                <a:solidFill>
                  <a:schemeClr val="bg1"/>
                </a:solidFill>
                <a:latin typeface="Times New Roman" panose="02020603050405020304" pitchFamily="18" charset="0"/>
                <a:cs typeface="Times New Roman" panose="02020603050405020304" pitchFamily="18" charset="0"/>
              </a:rPr>
              <a:t>. As soon as all the permissions are in, it may go ahead. When it is </a:t>
            </a:r>
            <a:r>
              <a:rPr lang="en-US" sz="2600" dirty="0">
                <a:solidFill>
                  <a:srgbClr val="00B0F0"/>
                </a:solidFill>
                <a:latin typeface="Times New Roman" panose="02020603050405020304" pitchFamily="18" charset="0"/>
                <a:cs typeface="Times New Roman" panose="02020603050405020304" pitchFamily="18" charset="0"/>
              </a:rPr>
              <a:t>finished</a:t>
            </a:r>
            <a:r>
              <a:rPr lang="en-US" sz="2600" dirty="0">
                <a:solidFill>
                  <a:schemeClr val="bg1"/>
                </a:solidFill>
                <a:latin typeface="Times New Roman" panose="02020603050405020304" pitchFamily="18" charset="0"/>
                <a:cs typeface="Times New Roman" panose="02020603050405020304" pitchFamily="18" charset="0"/>
              </a:rPr>
              <a:t>, it sends </a:t>
            </a:r>
            <a:r>
              <a:rPr lang="en-US" sz="2600" dirty="0">
                <a:solidFill>
                  <a:srgbClr val="00B0F0"/>
                </a:solidFill>
                <a:latin typeface="Times New Roman" panose="02020603050405020304" pitchFamily="18" charset="0"/>
                <a:cs typeface="Times New Roman" panose="02020603050405020304" pitchFamily="18" charset="0"/>
              </a:rPr>
              <a:t>OK</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00B0F0"/>
                </a:solidFill>
                <a:latin typeface="Times New Roman" panose="02020603050405020304" pitchFamily="18" charset="0"/>
                <a:cs typeface="Times New Roman" panose="02020603050405020304" pitchFamily="18" charset="0"/>
              </a:rPr>
              <a:t>messages</a:t>
            </a:r>
            <a:r>
              <a:rPr lang="en-US" sz="2600" dirty="0">
                <a:solidFill>
                  <a:schemeClr val="bg1"/>
                </a:solidFill>
                <a:latin typeface="Times New Roman" panose="02020603050405020304" pitchFamily="18" charset="0"/>
                <a:cs typeface="Times New Roman" panose="02020603050405020304" pitchFamily="18" charset="0"/>
              </a:rPr>
              <a:t> to all processes in its queue and deletes them all from the queue. If there is no conflict, it clearly works.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However, suppose that two processes try to simultaneously access the resource, as shown in </a:t>
            </a:r>
            <a:r>
              <a:rPr lang="en-US" sz="2600" dirty="0">
                <a:solidFill>
                  <a:srgbClr val="00B0F0"/>
                </a:solidFill>
                <a:latin typeface="Times New Roman" panose="02020603050405020304" pitchFamily="18" charset="0"/>
                <a:cs typeface="Times New Roman" panose="02020603050405020304" pitchFamily="18" charset="0"/>
              </a:rPr>
              <a:t>Figure 6.16(a).</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Process P0 sends everyone a request with timestamp 8, while at the same time, process P2 sends everyone a request with timestamp 12. P1 is not interested in the resource, so it sends OK to both senders.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Processes P0 and P2 both see the conflict and compare timestamps. P2 sees that it has lost, so it grants permission to P0 by sending OK.</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60</a:t>
            </a:fld>
            <a:endParaRPr lang="en-IN"/>
          </a:p>
        </p:txBody>
      </p:sp>
    </p:spTree>
    <p:extLst>
      <p:ext uri="{BB962C8B-B14F-4D97-AF65-F5344CB8AC3E}">
        <p14:creationId xmlns:p14="http://schemas.microsoft.com/office/powerpoint/2010/main" val="23181642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BC20F5-F0B2-4217-8F83-4143C936B4D8}"/>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776812" y="390525"/>
            <a:ext cx="2609449" cy="3240000"/>
          </a:xfrm>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61</a:t>
            </a:fld>
            <a:endParaRPr lang="en-IN"/>
          </a:p>
        </p:txBody>
      </p:sp>
      <p:pic>
        <p:nvPicPr>
          <p:cNvPr id="10" name="Picture 9">
            <a:extLst>
              <a:ext uri="{FF2B5EF4-FFF2-40B4-BE49-F238E27FC236}">
                <a16:creationId xmlns:a16="http://schemas.microsoft.com/office/drawing/2014/main" id="{82139CD2-C4A2-40A1-8233-FD3CB491C4F5}"/>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4596860" y="640080"/>
            <a:ext cx="2347711" cy="3240000"/>
          </a:xfrm>
          <a:prstGeom prst="rect">
            <a:avLst/>
          </a:prstGeom>
        </p:spPr>
      </p:pic>
      <p:pic>
        <p:nvPicPr>
          <p:cNvPr id="12" name="Picture 11">
            <a:extLst>
              <a:ext uri="{FF2B5EF4-FFF2-40B4-BE49-F238E27FC236}">
                <a16:creationId xmlns:a16="http://schemas.microsoft.com/office/drawing/2014/main" id="{EC5666C2-09F9-417C-BB75-C91AFC178A33}"/>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7715164" y="390525"/>
            <a:ext cx="3700024" cy="3240000"/>
          </a:xfrm>
          <a:prstGeom prst="rect">
            <a:avLst/>
          </a:prstGeom>
        </p:spPr>
      </p:pic>
      <p:sp>
        <p:nvSpPr>
          <p:cNvPr id="13" name="TextBox 12">
            <a:extLst>
              <a:ext uri="{FF2B5EF4-FFF2-40B4-BE49-F238E27FC236}">
                <a16:creationId xmlns:a16="http://schemas.microsoft.com/office/drawing/2014/main" id="{7B3F103E-8354-46B8-B7B5-95276A26DFF8}"/>
              </a:ext>
            </a:extLst>
          </p:cNvPr>
          <p:cNvSpPr txBox="1"/>
          <p:nvPr/>
        </p:nvSpPr>
        <p:spPr>
          <a:xfrm>
            <a:off x="1488440" y="3772765"/>
            <a:ext cx="9215120"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(a)                                                (b)                                               (c)</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B4CA16DF-6E81-43B8-A3C9-539C1E1955B3}"/>
              </a:ext>
            </a:extLst>
          </p:cNvPr>
          <p:cNvSpPr/>
          <p:nvPr/>
        </p:nvSpPr>
        <p:spPr>
          <a:xfrm>
            <a:off x="1158240" y="4580096"/>
            <a:ext cx="9545320" cy="1569660"/>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6.16: </a:t>
            </a:r>
          </a:p>
          <a:p>
            <a:r>
              <a:rPr lang="en-US" sz="2400" dirty="0">
                <a:solidFill>
                  <a:schemeClr val="bg1"/>
                </a:solidFill>
                <a:latin typeface="Times New Roman" panose="02020603050405020304" pitchFamily="18" charset="0"/>
                <a:cs typeface="Times New Roman" panose="02020603050405020304" pitchFamily="18" charset="0"/>
              </a:rPr>
              <a:t>(a) Two processes want to access a shared resource at the same moment. </a:t>
            </a:r>
          </a:p>
          <a:p>
            <a:r>
              <a:rPr lang="en-US" sz="2400" dirty="0">
                <a:solidFill>
                  <a:schemeClr val="bg1"/>
                </a:solidFill>
                <a:latin typeface="Times New Roman" panose="02020603050405020304" pitchFamily="18" charset="0"/>
                <a:cs typeface="Times New Roman" panose="02020603050405020304" pitchFamily="18" charset="0"/>
              </a:rPr>
              <a:t>(b) P0 has the lowest timestamp, so it wins. </a:t>
            </a:r>
          </a:p>
          <a:p>
            <a:r>
              <a:rPr lang="en-US" sz="2400" dirty="0">
                <a:solidFill>
                  <a:schemeClr val="bg1"/>
                </a:solidFill>
                <a:latin typeface="Times New Roman" panose="02020603050405020304" pitchFamily="18" charset="0"/>
                <a:cs typeface="Times New Roman" panose="02020603050405020304" pitchFamily="18" charset="0"/>
              </a:rPr>
              <a:t>(c) When process P0 is done, it sends an OK also, so P2 can now go ahead.</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5489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Process </a:t>
            </a:r>
            <a:r>
              <a:rPr lang="en-US" sz="2600" dirty="0">
                <a:solidFill>
                  <a:srgbClr val="00B0F0"/>
                </a:solidFill>
                <a:latin typeface="Times New Roman" panose="02020603050405020304" pitchFamily="18" charset="0"/>
                <a:cs typeface="Times New Roman" panose="02020603050405020304" pitchFamily="18" charset="0"/>
              </a:rPr>
              <a:t>P0 now queues the request from P2</a:t>
            </a:r>
            <a:r>
              <a:rPr lang="en-US" sz="2600" dirty="0">
                <a:solidFill>
                  <a:schemeClr val="bg1"/>
                </a:solidFill>
                <a:latin typeface="Times New Roman" panose="02020603050405020304" pitchFamily="18" charset="0"/>
                <a:cs typeface="Times New Roman" panose="02020603050405020304" pitchFamily="18" charset="0"/>
              </a:rPr>
              <a:t> for later processing and accesses the resource, as shown in </a:t>
            </a:r>
            <a:r>
              <a:rPr lang="en-US" sz="2600" dirty="0">
                <a:solidFill>
                  <a:srgbClr val="00B0F0"/>
                </a:solidFill>
                <a:latin typeface="Times New Roman" panose="02020603050405020304" pitchFamily="18" charset="0"/>
                <a:cs typeface="Times New Roman" panose="02020603050405020304" pitchFamily="18" charset="0"/>
              </a:rPr>
              <a:t>Figure 6.16(b).</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it is finished, it removes the request from P2 from its queue and sends an OK message to P2, allowing the latter to go ahead, as shown in </a:t>
            </a:r>
            <a:r>
              <a:rPr lang="en-US" sz="2600" dirty="0">
                <a:solidFill>
                  <a:srgbClr val="00B0F0"/>
                </a:solidFill>
                <a:latin typeface="Times New Roman" panose="02020603050405020304" pitchFamily="18" charset="0"/>
                <a:cs typeface="Times New Roman" panose="02020603050405020304" pitchFamily="18" charset="0"/>
              </a:rPr>
              <a:t>Figure 6.16(c). </a:t>
            </a:r>
          </a:p>
          <a:p>
            <a:pPr algn="just"/>
            <a:endParaRPr lang="en-US" sz="2600" dirty="0">
              <a:solidFill>
                <a:srgbClr val="00B0F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algorithm works because in the case of a conflict, the </a:t>
            </a:r>
            <a:r>
              <a:rPr lang="en-US" sz="2600" dirty="0">
                <a:solidFill>
                  <a:srgbClr val="00B0F0"/>
                </a:solidFill>
                <a:latin typeface="Times New Roman" panose="02020603050405020304" pitchFamily="18" charset="0"/>
                <a:cs typeface="Times New Roman" panose="02020603050405020304" pitchFamily="18" charset="0"/>
              </a:rPr>
              <a:t>lowest timestamp wins </a:t>
            </a:r>
            <a:r>
              <a:rPr lang="en-US" sz="2600" dirty="0">
                <a:solidFill>
                  <a:schemeClr val="bg1"/>
                </a:solidFill>
                <a:latin typeface="Times New Roman" panose="02020603050405020304" pitchFamily="18" charset="0"/>
                <a:cs typeface="Times New Roman" panose="02020603050405020304" pitchFamily="18" charset="0"/>
              </a:rPr>
              <a:t>and everyone agrees on the ordering of the timestamps.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rgbClr val="00B0F0"/>
                </a:solidFill>
                <a:latin typeface="Times New Roman" panose="02020603050405020304" pitchFamily="18" charset="0"/>
                <a:cs typeface="Times New Roman" panose="02020603050405020304" pitchFamily="18" charset="0"/>
              </a:rPr>
              <a:t>Mutual exclusion is guaranteed without deadlock or starvation.</a:t>
            </a:r>
            <a:r>
              <a:rPr lang="en-US" sz="2600" dirty="0">
                <a:solidFill>
                  <a:schemeClr val="bg1"/>
                </a:solidFill>
                <a:latin typeface="Times New Roman" panose="02020603050405020304" pitchFamily="18" charset="0"/>
                <a:cs typeface="Times New Roman" panose="02020603050405020304" pitchFamily="18" charset="0"/>
              </a:rPr>
              <a:t> If the total number of processes is </a:t>
            </a:r>
            <a:r>
              <a:rPr lang="en-US" sz="2600" dirty="0">
                <a:solidFill>
                  <a:srgbClr val="00B0F0"/>
                </a:solidFill>
                <a:latin typeface="Times New Roman" panose="02020603050405020304" pitchFamily="18" charset="0"/>
                <a:cs typeface="Times New Roman" panose="02020603050405020304" pitchFamily="18" charset="0"/>
              </a:rPr>
              <a:t>N</a:t>
            </a:r>
            <a:r>
              <a:rPr lang="en-US" sz="2600" dirty="0">
                <a:solidFill>
                  <a:schemeClr val="bg1"/>
                </a:solidFill>
                <a:latin typeface="Times New Roman" panose="02020603050405020304" pitchFamily="18" charset="0"/>
                <a:cs typeface="Times New Roman" panose="02020603050405020304" pitchFamily="18" charset="0"/>
              </a:rPr>
              <a:t>, then the </a:t>
            </a:r>
            <a:r>
              <a:rPr lang="en-US" sz="2600" dirty="0">
                <a:solidFill>
                  <a:srgbClr val="FFFF00"/>
                </a:solidFill>
                <a:latin typeface="Times New Roman" panose="02020603050405020304" pitchFamily="18" charset="0"/>
                <a:cs typeface="Times New Roman" panose="02020603050405020304" pitchFamily="18" charset="0"/>
              </a:rPr>
              <a:t>number of messages </a:t>
            </a:r>
            <a:r>
              <a:rPr lang="en-US" sz="2600" dirty="0">
                <a:solidFill>
                  <a:schemeClr val="bg1"/>
                </a:solidFill>
                <a:latin typeface="Times New Roman" panose="02020603050405020304" pitchFamily="18" charset="0"/>
                <a:cs typeface="Times New Roman" panose="02020603050405020304" pitchFamily="18" charset="0"/>
              </a:rPr>
              <a:t>that a process needs to send and receive before it can enter its critical section is </a:t>
            </a:r>
            <a:r>
              <a:rPr lang="en-US" sz="2600" dirty="0">
                <a:solidFill>
                  <a:srgbClr val="FFFF00"/>
                </a:solidFill>
                <a:latin typeface="Times New Roman" panose="02020603050405020304" pitchFamily="18" charset="0"/>
                <a:cs typeface="Times New Roman" panose="02020603050405020304" pitchFamily="18" charset="0"/>
              </a:rPr>
              <a:t>2 × (N - 1) </a:t>
            </a:r>
            <a:r>
              <a:rPr lang="en-US" sz="2600" dirty="0">
                <a:solidFill>
                  <a:srgbClr val="00B0F0"/>
                </a:solidFill>
                <a:latin typeface="Times New Roman" panose="02020603050405020304" pitchFamily="18" charset="0"/>
                <a:cs typeface="Times New Roman" panose="02020603050405020304" pitchFamily="18" charset="0"/>
              </a:rPr>
              <a:t>: N - 1 request messages </a:t>
            </a:r>
            <a:r>
              <a:rPr lang="en-US" sz="2600" dirty="0">
                <a:solidFill>
                  <a:schemeClr val="bg1"/>
                </a:solidFill>
                <a:latin typeface="Times New Roman" panose="02020603050405020304" pitchFamily="18" charset="0"/>
                <a:cs typeface="Times New Roman" panose="02020603050405020304" pitchFamily="18" charset="0"/>
              </a:rPr>
              <a:t>to all other processes, and subsequently </a:t>
            </a:r>
            <a:r>
              <a:rPr lang="en-US" sz="2600" dirty="0">
                <a:solidFill>
                  <a:srgbClr val="00B0F0"/>
                </a:solidFill>
                <a:latin typeface="Times New Roman" panose="02020603050405020304" pitchFamily="18" charset="0"/>
                <a:cs typeface="Times New Roman" panose="02020603050405020304" pitchFamily="18" charset="0"/>
              </a:rPr>
              <a:t>N - 1 OK messages</a:t>
            </a:r>
            <a:r>
              <a:rPr lang="en-US" sz="2600" dirty="0">
                <a:solidFill>
                  <a:schemeClr val="bg1"/>
                </a:solidFill>
                <a:latin typeface="Times New Roman" panose="02020603050405020304" pitchFamily="18" charset="0"/>
                <a:cs typeface="Times New Roman" panose="02020603050405020304" pitchFamily="18" charset="0"/>
              </a:rPr>
              <a:t>, one from each other process.</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62</a:t>
            </a:fld>
            <a:endParaRPr lang="en-IN"/>
          </a:p>
        </p:txBody>
      </p:sp>
    </p:spTree>
    <p:extLst>
      <p:ext uri="{BB962C8B-B14F-4D97-AF65-F5344CB8AC3E}">
        <p14:creationId xmlns:p14="http://schemas.microsoft.com/office/powerpoint/2010/main" val="158845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sz="2600" b="1" dirty="0">
                <a:solidFill>
                  <a:srgbClr val="FFFF00"/>
                </a:solidFill>
                <a:latin typeface="Times New Roman" panose="02020603050405020304" pitchFamily="18" charset="0"/>
                <a:cs typeface="Times New Roman" panose="02020603050405020304" pitchFamily="18" charset="0"/>
              </a:rPr>
              <a:t>Shortcomings</a:t>
            </a:r>
          </a:p>
          <a:p>
            <a:r>
              <a:rPr lang="en-US" sz="2600" dirty="0">
                <a:solidFill>
                  <a:schemeClr val="bg1"/>
                </a:solidFill>
                <a:latin typeface="Times New Roman" panose="02020603050405020304" pitchFamily="18" charset="0"/>
                <a:cs typeface="Times New Roman" panose="02020603050405020304" pitchFamily="18" charset="0"/>
              </a:rPr>
              <a:t>Unfortunately, this algorithm has </a:t>
            </a:r>
            <a:r>
              <a:rPr lang="en-US" sz="2600" dirty="0">
                <a:solidFill>
                  <a:srgbClr val="FF0000"/>
                </a:solidFill>
                <a:latin typeface="Times New Roman" panose="02020603050405020304" pitchFamily="18" charset="0"/>
                <a:cs typeface="Times New Roman" panose="02020603050405020304" pitchFamily="18" charset="0"/>
              </a:rPr>
              <a:t>N points of failure</a:t>
            </a:r>
            <a:r>
              <a:rPr lang="en-US" sz="2600" dirty="0">
                <a:solidFill>
                  <a:schemeClr val="bg1"/>
                </a:solidFill>
                <a:latin typeface="Times New Roman" panose="02020603050405020304" pitchFamily="18" charset="0"/>
                <a:cs typeface="Times New Roman" panose="02020603050405020304" pitchFamily="18" charset="0"/>
              </a:rPr>
              <a:t>. If any process crashes, it will fail to respond to requests.</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Either a multicast communication primitive must be used, or each process must maintain the </a:t>
            </a:r>
            <a:r>
              <a:rPr lang="en-US" sz="2600" dirty="0">
                <a:solidFill>
                  <a:srgbClr val="00B0F0"/>
                </a:solidFill>
                <a:latin typeface="Times New Roman" panose="02020603050405020304" pitchFamily="18" charset="0"/>
                <a:cs typeface="Times New Roman" panose="02020603050405020304" pitchFamily="18" charset="0"/>
              </a:rPr>
              <a:t>group membership list itself</a:t>
            </a:r>
            <a:r>
              <a:rPr lang="en-US" sz="2600" dirty="0">
                <a:solidFill>
                  <a:schemeClr val="bg1"/>
                </a:solidFill>
                <a:latin typeface="Times New Roman" panose="02020603050405020304" pitchFamily="18" charset="0"/>
                <a:cs typeface="Times New Roman" panose="02020603050405020304" pitchFamily="18" charset="0"/>
              </a:rPr>
              <a:t>, including processes entering the group, leaving the group, and crashing. The method </a:t>
            </a:r>
            <a:r>
              <a:rPr lang="en-US" sz="2600" dirty="0">
                <a:solidFill>
                  <a:srgbClr val="FF0000"/>
                </a:solidFill>
                <a:latin typeface="Times New Roman" panose="02020603050405020304" pitchFamily="18" charset="0"/>
                <a:cs typeface="Times New Roman" panose="02020603050405020304" pitchFamily="18" charset="0"/>
              </a:rPr>
              <a:t>works best with small groups of  processes that never change </a:t>
            </a:r>
            <a:r>
              <a:rPr lang="en-US" sz="2600" dirty="0">
                <a:solidFill>
                  <a:schemeClr val="bg1"/>
                </a:solidFill>
                <a:latin typeface="Times New Roman" panose="02020603050405020304" pitchFamily="18" charset="0"/>
                <a:cs typeface="Times New Roman" panose="02020603050405020304" pitchFamily="18" charset="0"/>
              </a:rPr>
              <a:t>their group memberships.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rgbClr val="FF0000"/>
                </a:solidFill>
                <a:latin typeface="Times New Roman" panose="02020603050405020304" pitchFamily="18" charset="0"/>
                <a:cs typeface="Times New Roman" panose="02020603050405020304" pitchFamily="18" charset="0"/>
              </a:rPr>
              <a:t>All processes are involved in all decisions </a:t>
            </a:r>
            <a:r>
              <a:rPr lang="en-US" sz="2600" dirty="0">
                <a:solidFill>
                  <a:schemeClr val="bg1"/>
                </a:solidFill>
                <a:latin typeface="Times New Roman" panose="02020603050405020304" pitchFamily="18" charset="0"/>
                <a:cs typeface="Times New Roman" panose="02020603050405020304" pitchFamily="18" charset="0"/>
              </a:rPr>
              <a:t>concerning accessing the shared resource, which may impose a burden on processes running on resource-constrained machines.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Improvement: </a:t>
            </a:r>
            <a:r>
              <a:rPr lang="en-US" sz="2600" dirty="0">
                <a:solidFill>
                  <a:schemeClr val="bg1"/>
                </a:solidFill>
                <a:latin typeface="Times New Roman" panose="02020603050405020304" pitchFamily="18" charset="0"/>
                <a:cs typeface="Times New Roman" panose="02020603050405020304" pitchFamily="18" charset="0"/>
              </a:rPr>
              <a:t>The algorithm can be modified to </a:t>
            </a:r>
            <a:r>
              <a:rPr lang="en-US" sz="2600" dirty="0">
                <a:solidFill>
                  <a:srgbClr val="00B0F0"/>
                </a:solidFill>
                <a:latin typeface="Times New Roman" panose="02020603050405020304" pitchFamily="18" charset="0"/>
                <a:cs typeface="Times New Roman" panose="02020603050405020304" pitchFamily="18" charset="0"/>
              </a:rPr>
              <a:t>grant permission </a:t>
            </a:r>
            <a:r>
              <a:rPr lang="en-US" sz="2600" dirty="0">
                <a:solidFill>
                  <a:schemeClr val="bg1"/>
                </a:solidFill>
                <a:latin typeface="Times New Roman" panose="02020603050405020304" pitchFamily="18" charset="0"/>
                <a:cs typeface="Times New Roman" panose="02020603050405020304" pitchFamily="18" charset="0"/>
              </a:rPr>
              <a:t>for resource usage when </a:t>
            </a:r>
            <a:r>
              <a:rPr lang="en-US" sz="2600" dirty="0">
                <a:solidFill>
                  <a:srgbClr val="00B0F0"/>
                </a:solidFill>
                <a:latin typeface="Times New Roman" panose="02020603050405020304" pitchFamily="18" charset="0"/>
                <a:cs typeface="Times New Roman" panose="02020603050405020304" pitchFamily="18" charset="0"/>
              </a:rPr>
              <a:t>a process has collected permission from a simple majority of the other processes</a:t>
            </a:r>
            <a:r>
              <a:rPr lang="en-US" sz="2600" dirty="0">
                <a:solidFill>
                  <a:schemeClr val="bg1"/>
                </a:solidFill>
                <a:latin typeface="Times New Roman" panose="02020603050405020304" pitchFamily="18" charset="0"/>
                <a:cs typeface="Times New Roman" panose="02020603050405020304" pitchFamily="18" charset="0"/>
              </a:rPr>
              <a:t>, rather than from all of them.</a:t>
            </a:r>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63</a:t>
            </a:fld>
            <a:endParaRPr lang="en-IN"/>
          </a:p>
        </p:txBody>
      </p:sp>
    </p:spTree>
    <p:extLst>
      <p:ext uri="{BB962C8B-B14F-4D97-AF65-F5344CB8AC3E}">
        <p14:creationId xmlns:p14="http://schemas.microsoft.com/office/powerpoint/2010/main" val="10116245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A token-ring algorithm</a:t>
            </a:r>
          </a:p>
          <a:p>
            <a:pPr algn="just"/>
            <a:r>
              <a:rPr lang="en-US" sz="2600" dirty="0">
                <a:solidFill>
                  <a:schemeClr val="bg1"/>
                </a:solidFill>
                <a:latin typeface="Times New Roman" panose="02020603050405020304" pitchFamily="18" charset="0"/>
                <a:cs typeface="Times New Roman" panose="02020603050405020304" pitchFamily="18" charset="0"/>
              </a:rPr>
              <a:t>An approach to achieve mutual exclusion in a DS as shown in </a:t>
            </a:r>
            <a:r>
              <a:rPr lang="en-US" sz="2600" dirty="0">
                <a:solidFill>
                  <a:srgbClr val="FFFF00"/>
                </a:solidFill>
                <a:latin typeface="Times New Roman" panose="02020603050405020304" pitchFamily="18" charset="0"/>
                <a:cs typeface="Times New Roman" panose="02020603050405020304" pitchFamily="18" charset="0"/>
              </a:rPr>
              <a:t>Figure 6.17</a:t>
            </a:r>
            <a:r>
              <a:rPr lang="en-US" sz="2600" dirty="0">
                <a:solidFill>
                  <a:srgbClr val="00B0F0"/>
                </a:solidFill>
                <a:latin typeface="Times New Roman" panose="02020603050405020304" pitchFamily="18" charset="0"/>
                <a:cs typeface="Times New Roman" panose="02020603050405020304" pitchFamily="18" charset="0"/>
              </a:rPr>
              <a:t>.</a:t>
            </a: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endParaRPr lang="en-US" sz="2600" dirty="0">
              <a:solidFill>
                <a:schemeClr val="bg1"/>
              </a:solidFill>
              <a:latin typeface="Times New Roman" panose="02020603050405020304" pitchFamily="18" charset="0"/>
              <a:cs typeface="Times New Roman" panose="02020603050405020304" pitchFamily="18" charset="0"/>
            </a:endParaRPr>
          </a:p>
          <a:p>
            <a:pPr marL="0" indent="0" algn="ctr">
              <a:buNone/>
            </a:pPr>
            <a:r>
              <a:rPr lang="en-US" sz="2400" dirty="0">
                <a:solidFill>
                  <a:srgbClr val="FFFF00"/>
                </a:solidFill>
                <a:latin typeface="Times New Roman" panose="02020603050405020304" pitchFamily="18" charset="0"/>
                <a:cs typeface="Times New Roman" panose="02020603050405020304" pitchFamily="18" charset="0"/>
              </a:rPr>
              <a:t>Figure 6.17: An overlay network constructed as a logical ring with a token circulating between its members.</a:t>
            </a:r>
          </a:p>
          <a:p>
            <a:pPr marL="0" indent="0" algn="ctr">
              <a:buNone/>
            </a:pPr>
            <a:endParaRPr lang="en-US" sz="2400" dirty="0">
              <a:solidFill>
                <a:srgbClr val="00B0F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An overlay network is constructed in the form of a </a:t>
            </a:r>
            <a:r>
              <a:rPr lang="en-US" sz="2600" dirty="0">
                <a:solidFill>
                  <a:srgbClr val="FFFF00"/>
                </a:solidFill>
                <a:latin typeface="Times New Roman" panose="02020603050405020304" pitchFamily="18" charset="0"/>
                <a:cs typeface="Times New Roman" panose="02020603050405020304" pitchFamily="18" charset="0"/>
              </a:rPr>
              <a:t>logical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ring</a:t>
            </a:r>
            <a:r>
              <a:rPr lang="en-US" sz="2600" dirty="0">
                <a:solidFill>
                  <a:schemeClr val="bg1"/>
                </a:solidFill>
                <a:latin typeface="Times New Roman" panose="02020603050405020304" pitchFamily="18" charset="0"/>
                <a:cs typeface="Times New Roman" panose="02020603050405020304" pitchFamily="18" charset="0"/>
              </a:rPr>
              <a:t> in which </a:t>
            </a:r>
            <a:r>
              <a:rPr lang="en-US" sz="2600" dirty="0">
                <a:solidFill>
                  <a:srgbClr val="FFFF00"/>
                </a:solidFill>
                <a:latin typeface="Times New Roman" panose="02020603050405020304" pitchFamily="18" charset="0"/>
                <a:cs typeface="Times New Roman" panose="02020603050405020304" pitchFamily="18" charset="0"/>
              </a:rPr>
              <a:t>each process is assigned a position</a:t>
            </a:r>
            <a:r>
              <a:rPr lang="en-US" sz="2600" dirty="0">
                <a:solidFill>
                  <a:schemeClr val="bg1"/>
                </a:solidFill>
                <a:latin typeface="Times New Roman" panose="02020603050405020304" pitchFamily="18" charset="0"/>
                <a:cs typeface="Times New Roman" panose="02020603050405020304" pitchFamily="18" charset="0"/>
              </a:rPr>
              <a:t> in the ring. Each process knows who is next in line after itself.</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the ring is initialized, </a:t>
            </a:r>
            <a:r>
              <a:rPr lang="en-US" sz="2600" dirty="0">
                <a:solidFill>
                  <a:srgbClr val="FFFF00"/>
                </a:solidFill>
                <a:latin typeface="Times New Roman" panose="02020603050405020304" pitchFamily="18" charset="0"/>
                <a:cs typeface="Times New Roman" panose="02020603050405020304" pitchFamily="18" charset="0"/>
              </a:rPr>
              <a:t>process P0 is given a token</a:t>
            </a:r>
            <a:r>
              <a:rPr lang="en-US" sz="2600" dirty="0">
                <a:solidFill>
                  <a:schemeClr val="bg1"/>
                </a:solidFill>
                <a:latin typeface="Times New Roman" panose="02020603050405020304" pitchFamily="18" charset="0"/>
                <a:cs typeface="Times New Roman" panose="02020603050405020304" pitchFamily="18" charset="0"/>
              </a:rPr>
              <a:t>. The token circulates around the ring. Assuming there are N processes, the token is passed from process </a:t>
            </a:r>
            <a:r>
              <a:rPr lang="en-US" sz="2600" dirty="0" err="1">
                <a:solidFill>
                  <a:schemeClr val="bg1"/>
                </a:solidFill>
                <a:latin typeface="Times New Roman" panose="02020603050405020304" pitchFamily="18" charset="0"/>
                <a:cs typeface="Times New Roman" panose="02020603050405020304" pitchFamily="18" charset="0"/>
              </a:rPr>
              <a:t>Pk</a:t>
            </a:r>
            <a:r>
              <a:rPr lang="en-US" sz="2600" dirty="0">
                <a:solidFill>
                  <a:schemeClr val="bg1"/>
                </a:solidFill>
                <a:latin typeface="Times New Roman" panose="02020603050405020304" pitchFamily="18" charset="0"/>
                <a:cs typeface="Times New Roman" panose="02020603050405020304" pitchFamily="18" charset="0"/>
              </a:rPr>
              <a:t> to process P(k+1) mod N in point-to-point messages.</a:t>
            </a:r>
          </a:p>
          <a:p>
            <a:pPr marL="0" indent="0">
              <a:buNone/>
            </a:pPr>
            <a:endParaRPr lang="en-US" sz="2400" b="1" dirty="0">
              <a:solidFill>
                <a:srgbClr val="FFFF00"/>
              </a:solidFill>
              <a:latin typeface="Times New Roman" panose="02020603050405020304" pitchFamily="18" charset="0"/>
              <a:cs typeface="Times New Roman" panose="02020603050405020304" pitchFamily="18" charset="0"/>
            </a:endParaRPr>
          </a:p>
          <a:p>
            <a:pPr marL="0" indent="0">
              <a:buNone/>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64</a:t>
            </a:fld>
            <a:endParaRPr lang="en-IN"/>
          </a:p>
        </p:txBody>
      </p:sp>
      <p:pic>
        <p:nvPicPr>
          <p:cNvPr id="8" name="Picture 7">
            <a:extLst>
              <a:ext uri="{FF2B5EF4-FFF2-40B4-BE49-F238E27FC236}">
                <a16:creationId xmlns:a16="http://schemas.microsoft.com/office/drawing/2014/main" id="{AED033AF-8C41-4099-82B3-5FBA9A9E6D6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182182" y="1382614"/>
            <a:ext cx="5158800" cy="1620000"/>
          </a:xfrm>
          <a:prstGeom prst="rect">
            <a:avLst/>
          </a:prstGeom>
        </p:spPr>
      </p:pic>
    </p:spTree>
    <p:extLst>
      <p:ext uri="{BB962C8B-B14F-4D97-AF65-F5344CB8AC3E}">
        <p14:creationId xmlns:p14="http://schemas.microsoft.com/office/powerpoint/2010/main" val="482913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lnSpc>
                <a:spcPct val="150000"/>
              </a:lnSpc>
            </a:pPr>
            <a:r>
              <a:rPr lang="en-US" sz="2600" dirty="0">
                <a:solidFill>
                  <a:schemeClr val="bg1"/>
                </a:solidFill>
                <a:latin typeface="Times New Roman" panose="02020603050405020304" pitchFamily="18" charset="0"/>
                <a:cs typeface="Times New Roman" panose="02020603050405020304" pitchFamily="18" charset="0"/>
              </a:rPr>
              <a:t>When a </a:t>
            </a:r>
            <a:r>
              <a:rPr lang="en-US" sz="2600" dirty="0">
                <a:solidFill>
                  <a:srgbClr val="FFFF00"/>
                </a:solidFill>
                <a:latin typeface="Times New Roman" panose="02020603050405020304" pitchFamily="18" charset="0"/>
                <a:cs typeface="Times New Roman" panose="02020603050405020304" pitchFamily="18" charset="0"/>
              </a:rPr>
              <a:t>process acquires the token </a:t>
            </a:r>
            <a:r>
              <a:rPr lang="en-US" sz="2600" dirty="0">
                <a:solidFill>
                  <a:schemeClr val="bg1"/>
                </a:solidFill>
                <a:latin typeface="Times New Roman" panose="02020603050405020304" pitchFamily="18" charset="0"/>
                <a:cs typeface="Times New Roman" panose="02020603050405020304" pitchFamily="18" charset="0"/>
              </a:rPr>
              <a:t>from its neighbor, it checks to see if it needs to access the shared resource. If so, the process goes ahead, does all the work it needs to, and releases the resources. </a:t>
            </a:r>
          </a:p>
          <a:p>
            <a:pPr>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2600" dirty="0">
                <a:solidFill>
                  <a:srgbClr val="FFFF00"/>
                </a:solidFill>
                <a:latin typeface="Times New Roman" panose="02020603050405020304" pitchFamily="18" charset="0"/>
                <a:cs typeface="Times New Roman" panose="02020603050405020304" pitchFamily="18" charset="0"/>
              </a:rPr>
              <a:t>After it has finished, it passes the token along the ring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It is not permitted to immediately enter the resource again using the same token.</a:t>
            </a:r>
          </a:p>
          <a:p>
            <a:pPr>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2600" dirty="0">
                <a:solidFill>
                  <a:schemeClr val="bg1"/>
                </a:solidFill>
                <a:latin typeface="Times New Roman" panose="02020603050405020304" pitchFamily="18" charset="0"/>
                <a:cs typeface="Times New Roman" panose="02020603050405020304" pitchFamily="18" charset="0"/>
              </a:rPr>
              <a:t>If a </a:t>
            </a:r>
            <a:r>
              <a:rPr lang="en-US" sz="2600" dirty="0">
                <a:solidFill>
                  <a:srgbClr val="FFFF00"/>
                </a:solidFill>
                <a:latin typeface="Times New Roman" panose="02020603050405020304" pitchFamily="18" charset="0"/>
                <a:cs typeface="Times New Roman" panose="02020603050405020304" pitchFamily="18" charset="0"/>
              </a:rPr>
              <a:t>process</a:t>
            </a:r>
            <a:r>
              <a:rPr lang="en-US" sz="2600" dirty="0">
                <a:solidFill>
                  <a:schemeClr val="bg1"/>
                </a:solidFill>
                <a:latin typeface="Times New Roman" panose="02020603050405020304" pitchFamily="18" charset="0"/>
                <a:cs typeface="Times New Roman" panose="02020603050405020304" pitchFamily="18" charset="0"/>
              </a:rPr>
              <a:t> is handed the token by its neighbor and is </a:t>
            </a:r>
            <a:r>
              <a:rPr lang="en-US" sz="2600" dirty="0">
                <a:solidFill>
                  <a:srgbClr val="FFFF00"/>
                </a:solidFill>
                <a:latin typeface="Times New Roman" panose="02020603050405020304" pitchFamily="18" charset="0"/>
                <a:cs typeface="Times New Roman" panose="02020603050405020304" pitchFamily="18" charset="0"/>
              </a:rPr>
              <a:t>not interested in the resource</a:t>
            </a:r>
            <a:r>
              <a:rPr lang="en-US" sz="2600" dirty="0">
                <a:solidFill>
                  <a:schemeClr val="bg1"/>
                </a:solidFill>
                <a:latin typeface="Times New Roman" panose="02020603050405020304" pitchFamily="18" charset="0"/>
                <a:cs typeface="Times New Roman" panose="02020603050405020304" pitchFamily="18" charset="0"/>
              </a:rPr>
              <a:t>, it </a:t>
            </a:r>
            <a:r>
              <a:rPr lang="en-US" sz="2600" dirty="0">
                <a:solidFill>
                  <a:srgbClr val="FFFF00"/>
                </a:solidFill>
                <a:latin typeface="Times New Roman" panose="02020603050405020304" pitchFamily="18" charset="0"/>
                <a:cs typeface="Times New Roman" panose="02020603050405020304" pitchFamily="18" charset="0"/>
              </a:rPr>
              <a:t>just passes the token along</a:t>
            </a:r>
            <a:r>
              <a:rPr lang="en-US" sz="2600" dirty="0">
                <a:solidFill>
                  <a:schemeClr val="bg1"/>
                </a:solidFill>
                <a:latin typeface="Times New Roman" panose="02020603050405020304" pitchFamily="18" charset="0"/>
                <a:cs typeface="Times New Roman" panose="02020603050405020304" pitchFamily="18" charset="0"/>
              </a:rPr>
              <a:t>. As a consequence, when no processes need the resource, the token just circulates around the ring.</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65</a:t>
            </a:fld>
            <a:endParaRPr lang="en-IN"/>
          </a:p>
        </p:txBody>
      </p:sp>
    </p:spTree>
    <p:extLst>
      <p:ext uri="{BB962C8B-B14F-4D97-AF65-F5344CB8AC3E}">
        <p14:creationId xmlns:p14="http://schemas.microsoft.com/office/powerpoint/2010/main" val="25138420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buNone/>
            </a:pPr>
            <a:r>
              <a:rPr lang="en-US" sz="2600" b="1" dirty="0">
                <a:solidFill>
                  <a:srgbClr val="FFFF00"/>
                </a:solidFill>
                <a:latin typeface="Times New Roman" panose="02020603050405020304" pitchFamily="18" charset="0"/>
                <a:cs typeface="Times New Roman" panose="02020603050405020304" pitchFamily="18" charset="0"/>
              </a:rPr>
              <a:t>The algorithm guarantees,</a:t>
            </a:r>
          </a:p>
          <a:p>
            <a:pPr marL="0" indent="0">
              <a:buNone/>
            </a:pPr>
            <a:endParaRPr lang="en-US"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US" sz="2600" b="1" dirty="0">
                <a:solidFill>
                  <a:srgbClr val="00B0F0"/>
                </a:solidFill>
                <a:latin typeface="Times New Roman" panose="02020603050405020304" pitchFamily="18" charset="0"/>
                <a:cs typeface="Times New Roman" panose="02020603050405020304" pitchFamily="18" charset="0"/>
              </a:rPr>
              <a:t>Mutual exclusion: </a:t>
            </a:r>
            <a:r>
              <a:rPr lang="en-US" sz="2600" dirty="0">
                <a:solidFill>
                  <a:schemeClr val="bg1"/>
                </a:solidFill>
                <a:latin typeface="Times New Roman" panose="02020603050405020304" pitchFamily="18" charset="0"/>
                <a:cs typeface="Times New Roman" panose="02020603050405020304" pitchFamily="18" charset="0"/>
              </a:rPr>
              <a:t>Only one process has the token at any instant, so only one process can actually get to the resource.</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b="1" dirty="0">
                <a:solidFill>
                  <a:srgbClr val="00B0F0"/>
                </a:solidFill>
                <a:latin typeface="Times New Roman" panose="02020603050405020304" pitchFamily="18" charset="0"/>
                <a:cs typeface="Times New Roman" panose="02020603050405020304" pitchFamily="18" charset="0"/>
              </a:rPr>
              <a:t>No starvation: </a:t>
            </a:r>
            <a:r>
              <a:rPr lang="en-US" sz="2600" dirty="0">
                <a:solidFill>
                  <a:schemeClr val="bg1"/>
                </a:solidFill>
                <a:latin typeface="Times New Roman" panose="02020603050405020304" pitchFamily="18" charset="0"/>
                <a:cs typeface="Times New Roman" panose="02020603050405020304" pitchFamily="18" charset="0"/>
              </a:rPr>
              <a:t>Since the </a:t>
            </a:r>
            <a:r>
              <a:rPr lang="en-US" sz="2600" dirty="0">
                <a:solidFill>
                  <a:srgbClr val="00B0F0"/>
                </a:solidFill>
                <a:latin typeface="Times New Roman" panose="02020603050405020304" pitchFamily="18" charset="0"/>
                <a:cs typeface="Times New Roman" panose="02020603050405020304" pitchFamily="18" charset="0"/>
              </a:rPr>
              <a:t>token circulates among the processes in a well-defined order</a:t>
            </a:r>
            <a:r>
              <a:rPr lang="en-US" sz="2600" dirty="0">
                <a:solidFill>
                  <a:schemeClr val="bg1"/>
                </a:solidFill>
                <a:latin typeface="Times New Roman" panose="02020603050405020304" pitchFamily="18" charset="0"/>
                <a:cs typeface="Times New Roman" panose="02020603050405020304" pitchFamily="18" charset="0"/>
              </a:rPr>
              <a:t>, starvation cannot occur. Once a process decides it wants to have access to the resource, at worst it will have to wait for every other process to use the resource.</a:t>
            </a:r>
          </a:p>
          <a:p>
            <a:pPr marL="0" indent="0" algn="just">
              <a:buNone/>
            </a:pPr>
            <a:endParaRPr lang="en-US" dirty="0"/>
          </a:p>
          <a:p>
            <a:pPr marL="0" indent="0" algn="just">
              <a:buNone/>
            </a:pPr>
            <a:r>
              <a:rPr lang="en-US" b="1" dirty="0">
                <a:solidFill>
                  <a:srgbClr val="FFFF00"/>
                </a:solidFill>
                <a:latin typeface="Times New Roman" panose="02020603050405020304" pitchFamily="18" charset="0"/>
                <a:cs typeface="Times New Roman" panose="02020603050405020304" pitchFamily="18" charset="0"/>
              </a:rPr>
              <a:t>Issue</a:t>
            </a:r>
            <a:r>
              <a:rPr lang="en-IN" b="1" dirty="0">
                <a:solidFill>
                  <a:srgbClr val="FFFF00"/>
                </a:solidFill>
                <a:latin typeface="Times New Roman" panose="02020603050405020304" pitchFamily="18" charset="0"/>
                <a:cs typeface="Times New Roman" panose="02020603050405020304" pitchFamily="18" charset="0"/>
              </a:rPr>
              <a:t> with algorithm</a:t>
            </a:r>
          </a:p>
          <a:p>
            <a:pPr marL="0" indent="0" algn="just">
              <a:buNone/>
            </a:pPr>
            <a:r>
              <a:rPr lang="en-US" b="1" dirty="0">
                <a:solidFill>
                  <a:srgbClr val="00B0F0"/>
                </a:solidFill>
                <a:latin typeface="Times New Roman" panose="02020603050405020304" pitchFamily="18" charset="0"/>
                <a:cs typeface="Times New Roman" panose="02020603050405020304" pitchFamily="18" charset="0"/>
              </a:rPr>
              <a:t>Loss of token: </a:t>
            </a:r>
            <a:r>
              <a:rPr lang="en-US" dirty="0">
                <a:solidFill>
                  <a:schemeClr val="bg1"/>
                </a:solidFill>
                <a:latin typeface="Times New Roman" panose="02020603050405020304" pitchFamily="18" charset="0"/>
                <a:cs typeface="Times New Roman" panose="02020603050405020304" pitchFamily="18" charset="0"/>
              </a:rPr>
              <a:t>The token holder may crash or the message containing the token may get lost.</a:t>
            </a:r>
          </a:p>
          <a:p>
            <a:pPr marL="0" indent="0" algn="just">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b="1" dirty="0">
                <a:solidFill>
                  <a:srgbClr val="00B0F0"/>
                </a:solidFill>
                <a:latin typeface="Times New Roman" panose="02020603050405020304" pitchFamily="18" charset="0"/>
                <a:cs typeface="Times New Roman" panose="02020603050405020304" pitchFamily="18" charset="0"/>
              </a:rPr>
              <a:t>Possible conflict:</a:t>
            </a:r>
            <a:r>
              <a:rPr lang="en-US" dirty="0">
                <a:solidFill>
                  <a:schemeClr val="bg1"/>
                </a:solidFill>
                <a:latin typeface="Times New Roman" panose="02020603050405020304" pitchFamily="18" charset="0"/>
                <a:cs typeface="Times New Roman" panose="02020603050405020304" pitchFamily="18" charset="0"/>
              </a:rPr>
              <a:t> Unavailability of token does not mean that it has been lost; somebody may still be using it.</a:t>
            </a:r>
          </a:p>
          <a:p>
            <a:pPr marL="0" indent="0" algn="just">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IN" dirty="0">
              <a:solidFill>
                <a:srgbClr val="00B0F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66</a:t>
            </a:fld>
            <a:endParaRPr lang="en-IN"/>
          </a:p>
        </p:txBody>
      </p:sp>
    </p:spTree>
    <p:extLst>
      <p:ext uri="{BB962C8B-B14F-4D97-AF65-F5344CB8AC3E}">
        <p14:creationId xmlns:p14="http://schemas.microsoft.com/office/powerpoint/2010/main" val="36991307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A decentralized algorithm</a:t>
            </a:r>
          </a:p>
          <a:p>
            <a:pPr algn="just"/>
            <a:r>
              <a:rPr lang="en-US" sz="2600" dirty="0">
                <a:solidFill>
                  <a:schemeClr val="bg1"/>
                </a:solidFill>
                <a:latin typeface="Times New Roman" panose="02020603050405020304" pitchFamily="18" charset="0"/>
                <a:cs typeface="Times New Roman" panose="02020603050405020304" pitchFamily="18" charset="0"/>
              </a:rPr>
              <a:t>A voting algorithm proposed by Lin et al.</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Each </a:t>
            </a:r>
            <a:r>
              <a:rPr lang="en-US" sz="2600" dirty="0">
                <a:solidFill>
                  <a:srgbClr val="FFFF00"/>
                </a:solidFill>
                <a:latin typeface="Times New Roman" panose="02020603050405020304" pitchFamily="18" charset="0"/>
                <a:cs typeface="Times New Roman" panose="02020603050405020304" pitchFamily="18" charset="0"/>
              </a:rPr>
              <a:t>resource</a:t>
            </a:r>
            <a:r>
              <a:rPr lang="en-US" sz="2600" dirty="0">
                <a:solidFill>
                  <a:schemeClr val="bg1"/>
                </a:solidFill>
                <a:latin typeface="Times New Roman" panose="02020603050405020304" pitchFamily="18" charset="0"/>
                <a:cs typeface="Times New Roman" panose="02020603050405020304" pitchFamily="18" charset="0"/>
              </a:rPr>
              <a:t> is assumed to be </a:t>
            </a:r>
            <a:r>
              <a:rPr lang="en-US" sz="2600" dirty="0">
                <a:solidFill>
                  <a:srgbClr val="FFFF00"/>
                </a:solidFill>
                <a:latin typeface="Times New Roman" panose="02020603050405020304" pitchFamily="18" charset="0"/>
                <a:cs typeface="Times New Roman" panose="02020603050405020304" pitchFamily="18" charset="0"/>
              </a:rPr>
              <a:t>replicated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times</a:t>
            </a:r>
            <a:r>
              <a:rPr lang="en-US" sz="2600" dirty="0">
                <a:solidFill>
                  <a:schemeClr val="bg1"/>
                </a:solidFill>
                <a:latin typeface="Times New Roman" panose="02020603050405020304" pitchFamily="18" charset="0"/>
                <a:cs typeface="Times New Roman" panose="02020603050405020304" pitchFamily="18" charset="0"/>
              </a:rPr>
              <a:t>. Every replica has its own coordinator for controlling the access by concurrent processes.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Whenever a process wants to access the resource, it will simply need to get a majority vote from </a:t>
            </a:r>
            <a:r>
              <a:rPr lang="en-US" sz="2600" dirty="0">
                <a:solidFill>
                  <a:srgbClr val="FFFF00"/>
                </a:solidFill>
                <a:latin typeface="Times New Roman" panose="02020603050405020304" pitchFamily="18" charset="0"/>
                <a:cs typeface="Times New Roman" panose="02020603050405020304" pitchFamily="18" charset="0"/>
              </a:rPr>
              <a:t>m &gt; N/2</a:t>
            </a:r>
            <a:r>
              <a:rPr lang="en-US" sz="2600" dirty="0">
                <a:solidFill>
                  <a:schemeClr val="bg1"/>
                </a:solidFill>
                <a:latin typeface="Times New Roman" panose="02020603050405020304" pitchFamily="18" charset="0"/>
                <a:cs typeface="Times New Roman" panose="02020603050405020304" pitchFamily="18" charset="0"/>
              </a:rPr>
              <a:t> coordinators. </a:t>
            </a:r>
          </a:p>
          <a:p>
            <a:pPr marL="0" indent="0" algn="just">
              <a:buNone/>
            </a:pPr>
            <a:endParaRPr lang="en-US" sz="2400" b="1" dirty="0">
              <a:solidFill>
                <a:srgbClr val="FFFF00"/>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Coordinator crash: </a:t>
            </a:r>
            <a:r>
              <a:rPr lang="en-US" sz="2600" dirty="0">
                <a:solidFill>
                  <a:schemeClr val="bg1"/>
                </a:solidFill>
                <a:latin typeface="Times New Roman" panose="02020603050405020304" pitchFamily="18" charset="0"/>
                <a:cs typeface="Times New Roman" panose="02020603050405020304" pitchFamily="18" charset="0"/>
              </a:rPr>
              <a:t>It is assumed that when a coordinator crashes, it recovers quickly but will have </a:t>
            </a:r>
            <a:r>
              <a:rPr lang="en-US" sz="2600" dirty="0">
                <a:solidFill>
                  <a:srgbClr val="FF0000"/>
                </a:solidFill>
                <a:latin typeface="Times New Roman" panose="02020603050405020304" pitchFamily="18" charset="0"/>
                <a:cs typeface="Times New Roman" panose="02020603050405020304" pitchFamily="18" charset="0"/>
              </a:rPr>
              <a:t>forgotten any vote it gave </a:t>
            </a:r>
            <a:r>
              <a:rPr lang="en-US" sz="2600" dirty="0">
                <a:solidFill>
                  <a:schemeClr val="bg1"/>
                </a:solidFill>
                <a:latin typeface="Times New Roman" panose="02020603050405020304" pitchFamily="18" charset="0"/>
                <a:cs typeface="Times New Roman" panose="02020603050405020304" pitchFamily="18" charset="0"/>
              </a:rPr>
              <a:t>before it crashed.  </a:t>
            </a:r>
          </a:p>
          <a:p>
            <a:pPr algn="just"/>
            <a:endParaRPr lang="en-US" sz="2600" b="1" dirty="0">
              <a:solidFill>
                <a:schemeClr val="bg1"/>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Coordinator reset:</a:t>
            </a:r>
            <a:r>
              <a:rPr lang="en-US" sz="2600" b="1"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Coordinator may reset itself and may </a:t>
            </a:r>
            <a:r>
              <a:rPr lang="en-US" sz="2600" dirty="0">
                <a:solidFill>
                  <a:srgbClr val="FF0000"/>
                </a:solidFill>
                <a:latin typeface="Times New Roman" panose="02020603050405020304" pitchFamily="18" charset="0"/>
                <a:cs typeface="Times New Roman" panose="02020603050405020304" pitchFamily="18" charset="0"/>
              </a:rPr>
              <a:t>forget the previous permission given by it</a:t>
            </a:r>
            <a:r>
              <a:rPr lang="en-US" sz="2600" dirty="0">
                <a:solidFill>
                  <a:schemeClr val="bg1"/>
                </a:solidFill>
                <a:latin typeface="Times New Roman" panose="02020603050405020304" pitchFamily="18" charset="0"/>
                <a:cs typeface="Times New Roman" panose="02020603050405020304" pitchFamily="18" charset="0"/>
              </a:rPr>
              <a:t>. As a consequence, it may incorrectly grant this permission again to another process after its recovery.</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67</a:t>
            </a:fld>
            <a:endParaRPr lang="en-IN"/>
          </a:p>
        </p:txBody>
      </p:sp>
    </p:spTree>
    <p:extLst>
      <p:ext uri="{BB962C8B-B14F-4D97-AF65-F5344CB8AC3E}">
        <p14:creationId xmlns:p14="http://schemas.microsoft.com/office/powerpoint/2010/main" val="35003110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sz="2400" b="1" dirty="0">
                <a:solidFill>
                  <a:srgbClr val="FFFF00"/>
                </a:solidFill>
                <a:latin typeface="Times New Roman" panose="02020603050405020304" pitchFamily="18" charset="0"/>
                <a:cs typeface="Times New Roman" panose="02020603050405020304" pitchFamily="18" charset="0"/>
              </a:rPr>
              <a:t>Implementation of decentralized algorithm</a:t>
            </a:r>
            <a:endParaRPr lang="en-US" b="1" dirty="0">
              <a:solidFill>
                <a:srgbClr val="FFFF00"/>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We use a system in which a </a:t>
            </a:r>
            <a:r>
              <a:rPr lang="en-US" sz="2400" dirty="0">
                <a:solidFill>
                  <a:srgbClr val="FFFF00"/>
                </a:solidFill>
                <a:latin typeface="Times New Roman" panose="02020603050405020304" pitchFamily="18" charset="0"/>
                <a:cs typeface="Times New Roman" panose="02020603050405020304" pitchFamily="18" charset="0"/>
              </a:rPr>
              <a:t>resource is replicated N times</a:t>
            </a:r>
            <a:r>
              <a:rPr lang="en-US" sz="2400" dirty="0">
                <a:solidFill>
                  <a:schemeClr val="bg1"/>
                </a:solidFill>
                <a:latin typeface="Times New Roman" panose="02020603050405020304" pitchFamily="18" charset="0"/>
                <a:cs typeface="Times New Roman" panose="02020603050405020304" pitchFamily="18" charset="0"/>
              </a:rPr>
              <a:t> and assume that the resource is known under its unique name </a:t>
            </a:r>
            <a:r>
              <a:rPr lang="en-US" sz="2400" dirty="0" err="1">
                <a:solidFill>
                  <a:srgbClr val="FFFF00"/>
                </a:solidFill>
                <a:latin typeface="Times New Roman" panose="02020603050405020304" pitchFamily="18" charset="0"/>
                <a:cs typeface="Times New Roman" panose="02020603050405020304" pitchFamily="18" charset="0"/>
              </a:rPr>
              <a:t>rname</a:t>
            </a:r>
            <a:r>
              <a:rPr lang="en-US" sz="2400" dirty="0">
                <a:solidFill>
                  <a:schemeClr val="bg1"/>
                </a:solidFill>
                <a:latin typeface="Times New Roman" panose="02020603050405020304" pitchFamily="18" charset="0"/>
                <a:cs typeface="Times New Roman" panose="02020603050405020304" pitchFamily="18" charset="0"/>
              </a:rPr>
              <a:t>. We can then assume that the </a:t>
            </a:r>
            <a:r>
              <a:rPr lang="en-US" sz="2400" dirty="0" err="1">
                <a:solidFill>
                  <a:srgbClr val="FFFF00"/>
                </a:solidFill>
                <a:latin typeface="Times New Roman" panose="02020603050405020304" pitchFamily="18" charset="0"/>
                <a:cs typeface="Times New Roman" panose="02020603050405020304" pitchFamily="18" charset="0"/>
              </a:rPr>
              <a:t>i-th</a:t>
            </a:r>
            <a:r>
              <a:rPr lang="en-US" sz="2400" dirty="0">
                <a:solidFill>
                  <a:srgbClr val="FFFF00"/>
                </a:solidFill>
                <a:latin typeface="Times New Roman" panose="02020603050405020304" pitchFamily="18" charset="0"/>
                <a:cs typeface="Times New Roman" panose="02020603050405020304" pitchFamily="18" charset="0"/>
              </a:rPr>
              <a:t> replica </a:t>
            </a:r>
            <a:r>
              <a:rPr lang="en-US" sz="2400" dirty="0">
                <a:solidFill>
                  <a:schemeClr val="bg1"/>
                </a:solidFill>
                <a:latin typeface="Times New Roman" panose="02020603050405020304" pitchFamily="18" charset="0"/>
                <a:cs typeface="Times New Roman" panose="02020603050405020304" pitchFamily="18" charset="0"/>
              </a:rPr>
              <a:t>is named </a:t>
            </a:r>
            <a:r>
              <a:rPr lang="en-US" sz="2400" dirty="0" err="1">
                <a:solidFill>
                  <a:srgbClr val="FFFF00"/>
                </a:solidFill>
                <a:latin typeface="Times New Roman" panose="02020603050405020304" pitchFamily="18" charset="0"/>
                <a:cs typeface="Times New Roman" panose="02020603050405020304" pitchFamily="18" charset="0"/>
              </a:rPr>
              <a:t>rname</a:t>
            </a:r>
            <a:r>
              <a:rPr lang="en-US" sz="2400" baseline="-25000" dirty="0" err="1">
                <a:solidFill>
                  <a:srgbClr val="FFFF00"/>
                </a:solidFill>
                <a:latin typeface="Times New Roman" panose="02020603050405020304" pitchFamily="18" charset="0"/>
                <a:cs typeface="Times New Roman" panose="02020603050405020304" pitchFamily="18" charset="0"/>
              </a:rPr>
              <a:t>i</a:t>
            </a:r>
            <a:r>
              <a:rPr lang="en-US" sz="2400" dirty="0">
                <a:solidFill>
                  <a:schemeClr val="bg1"/>
                </a:solidFill>
                <a:latin typeface="Times New Roman" panose="02020603050405020304" pitchFamily="18" charset="0"/>
                <a:cs typeface="Times New Roman" panose="02020603050405020304" pitchFamily="18" charset="0"/>
              </a:rPr>
              <a:t> which is then used to compute a unique key using a known hash function.</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Every process can generate the </a:t>
            </a:r>
            <a:r>
              <a:rPr lang="en-US" sz="2400" dirty="0">
                <a:solidFill>
                  <a:srgbClr val="FFFF00"/>
                </a:solidFill>
                <a:latin typeface="Times New Roman" panose="02020603050405020304" pitchFamily="18" charset="0"/>
                <a:cs typeface="Times New Roman" panose="02020603050405020304" pitchFamily="18" charset="0"/>
              </a:rPr>
              <a:t>N keys </a:t>
            </a:r>
            <a:r>
              <a:rPr lang="en-US" sz="2400" dirty="0">
                <a:solidFill>
                  <a:schemeClr val="bg1"/>
                </a:solidFill>
                <a:latin typeface="Times New Roman" panose="02020603050405020304" pitchFamily="18" charset="0"/>
                <a:cs typeface="Times New Roman" panose="02020603050405020304" pitchFamily="18" charset="0"/>
              </a:rPr>
              <a:t>given a resource’s name, and subsequently </a:t>
            </a:r>
            <a:r>
              <a:rPr lang="en-US" sz="2400" dirty="0">
                <a:solidFill>
                  <a:srgbClr val="FFFF00"/>
                </a:solidFill>
                <a:latin typeface="Times New Roman" panose="02020603050405020304" pitchFamily="18" charset="0"/>
                <a:cs typeface="Times New Roman" panose="02020603050405020304" pitchFamily="18" charset="0"/>
              </a:rPr>
              <a:t>look up each node </a:t>
            </a:r>
            <a:r>
              <a:rPr lang="en-US" sz="2400" dirty="0">
                <a:solidFill>
                  <a:schemeClr val="bg1"/>
                </a:solidFill>
                <a:latin typeface="Times New Roman" panose="02020603050405020304" pitchFamily="18" charset="0"/>
                <a:cs typeface="Times New Roman" panose="02020603050405020304" pitchFamily="18" charset="0"/>
              </a:rPr>
              <a:t>responsible for a replica (and controlling access to that replica) using some commonly used naming system.</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If </a:t>
            </a:r>
            <a:r>
              <a:rPr lang="en-US" sz="2400" dirty="0">
                <a:solidFill>
                  <a:srgbClr val="FFFF00"/>
                </a:solidFill>
                <a:latin typeface="Times New Roman" panose="02020603050405020304" pitchFamily="18" charset="0"/>
                <a:cs typeface="Times New Roman" panose="02020603050405020304" pitchFamily="18" charset="0"/>
              </a:rPr>
              <a:t>permission</a:t>
            </a:r>
            <a:r>
              <a:rPr lang="en-US" sz="2400" dirty="0">
                <a:solidFill>
                  <a:schemeClr val="bg1"/>
                </a:solidFill>
                <a:latin typeface="Times New Roman" panose="02020603050405020304" pitchFamily="18" charset="0"/>
                <a:cs typeface="Times New Roman" panose="02020603050405020304" pitchFamily="18" charset="0"/>
              </a:rPr>
              <a:t> to access the resource is </a:t>
            </a:r>
            <a:r>
              <a:rPr lang="en-US" sz="2400" dirty="0">
                <a:solidFill>
                  <a:srgbClr val="FFFF00"/>
                </a:solidFill>
                <a:latin typeface="Times New Roman" panose="02020603050405020304" pitchFamily="18" charset="0"/>
                <a:cs typeface="Times New Roman" panose="02020603050405020304" pitchFamily="18" charset="0"/>
              </a:rPr>
              <a:t>denied</a:t>
            </a:r>
            <a:r>
              <a:rPr lang="en-US" sz="2400" dirty="0">
                <a:solidFill>
                  <a:schemeClr val="bg1"/>
                </a:solidFill>
                <a:latin typeface="Times New Roman" panose="02020603050405020304" pitchFamily="18" charset="0"/>
                <a:cs typeface="Times New Roman" panose="02020603050405020304" pitchFamily="18" charset="0"/>
              </a:rPr>
              <a:t> (i.e., a process gets </a:t>
            </a:r>
            <a:r>
              <a:rPr lang="en-US" sz="2400" dirty="0">
                <a:solidFill>
                  <a:srgbClr val="FFFF00"/>
                </a:solidFill>
                <a:latin typeface="Times New Roman" panose="02020603050405020304" pitchFamily="18" charset="0"/>
                <a:cs typeface="Times New Roman" panose="02020603050405020304" pitchFamily="18" charset="0"/>
              </a:rPr>
              <a:t>less than m votes</a:t>
            </a:r>
            <a:r>
              <a:rPr lang="en-US" sz="2400" dirty="0">
                <a:solidFill>
                  <a:schemeClr val="bg1"/>
                </a:solidFill>
                <a:latin typeface="Times New Roman" panose="02020603050405020304" pitchFamily="18" charset="0"/>
                <a:cs typeface="Times New Roman" panose="02020603050405020304" pitchFamily="18" charset="0"/>
              </a:rPr>
              <a:t>), it is assumed that it will back off for some randomly chosen time, and make a next attempt later.</a:t>
            </a:r>
          </a:p>
          <a:p>
            <a:pPr marL="0" indent="0">
              <a:buNone/>
            </a:pPr>
            <a:endParaRPr lang="en-US" sz="2000" b="1" dirty="0">
              <a:solidFill>
                <a:srgbClr val="FFFF00"/>
              </a:solidFill>
              <a:latin typeface="Times New Roman" panose="02020603050405020304" pitchFamily="18" charset="0"/>
              <a:cs typeface="Times New Roman" panose="02020603050405020304" pitchFamily="18" charset="0"/>
            </a:endParaRPr>
          </a:p>
          <a:p>
            <a:pPr marL="0" indent="0">
              <a:buNone/>
            </a:pPr>
            <a:r>
              <a:rPr lang="en-US" sz="2000" b="1" dirty="0">
                <a:solidFill>
                  <a:srgbClr val="FFFF00"/>
                </a:solidFill>
                <a:latin typeface="Times New Roman" panose="02020603050405020304" pitchFamily="18" charset="0"/>
                <a:cs typeface="Times New Roman" panose="02020603050405020304" pitchFamily="18" charset="0"/>
              </a:rPr>
              <a:t>Problem with this scheme</a:t>
            </a:r>
          </a:p>
          <a:p>
            <a:pPr marL="0" indent="0" algn="just">
              <a:buNone/>
            </a:pPr>
            <a:r>
              <a:rPr lang="en-US" sz="2400" dirty="0">
                <a:solidFill>
                  <a:srgbClr val="FFFF00"/>
                </a:solidFill>
                <a:latin typeface="Times New Roman" panose="02020603050405020304" pitchFamily="18" charset="0"/>
                <a:cs typeface="Times New Roman" panose="02020603050405020304" pitchFamily="18" charset="0"/>
              </a:rPr>
              <a:t>If many nodes want to access the same resource</a:t>
            </a:r>
            <a:r>
              <a:rPr lang="en-US" sz="2400" dirty="0">
                <a:solidFill>
                  <a:schemeClr val="bg1"/>
                </a:solidFill>
                <a:latin typeface="Times New Roman" panose="02020603050405020304" pitchFamily="18" charset="0"/>
                <a:cs typeface="Times New Roman" panose="02020603050405020304" pitchFamily="18" charset="0"/>
              </a:rPr>
              <a:t>, it turns out that the </a:t>
            </a:r>
            <a:r>
              <a:rPr lang="en-US" sz="2400" dirty="0">
                <a:solidFill>
                  <a:srgbClr val="FFFF00"/>
                </a:solidFill>
                <a:latin typeface="Times New Roman" panose="02020603050405020304" pitchFamily="18" charset="0"/>
                <a:cs typeface="Times New Roman" panose="02020603050405020304" pitchFamily="18" charset="0"/>
              </a:rPr>
              <a:t>utilization rapidly drops</a:t>
            </a:r>
            <a:r>
              <a:rPr lang="en-US" sz="2400" dirty="0">
                <a:solidFill>
                  <a:schemeClr val="bg1"/>
                </a:solidFill>
                <a:latin typeface="Times New Roman" panose="02020603050405020304" pitchFamily="18" charset="0"/>
                <a:cs typeface="Times New Roman" panose="02020603050405020304" pitchFamily="18" charset="0"/>
              </a:rPr>
              <a:t>. In that case, there are so many nodes competing to get access that eventually no one is able to get enough votes leaving the </a:t>
            </a:r>
            <a:r>
              <a:rPr lang="en-US" sz="2400" dirty="0">
                <a:solidFill>
                  <a:srgbClr val="FFFF00"/>
                </a:solidFill>
                <a:latin typeface="Times New Roman" panose="02020603050405020304" pitchFamily="18" charset="0"/>
                <a:cs typeface="Times New Roman" panose="02020603050405020304" pitchFamily="18" charset="0"/>
              </a:rPr>
              <a:t>resource unused</a:t>
            </a:r>
            <a:r>
              <a:rPr lang="en-US" sz="24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68</a:t>
            </a:fld>
            <a:endParaRPr lang="en-IN"/>
          </a:p>
        </p:txBody>
      </p:sp>
    </p:spTree>
    <p:extLst>
      <p:ext uri="{BB962C8B-B14F-4D97-AF65-F5344CB8AC3E}">
        <p14:creationId xmlns:p14="http://schemas.microsoft.com/office/powerpoint/2010/main" val="18759984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217982"/>
            <a:ext cx="11834648" cy="612337"/>
          </a:xfrm>
        </p:spPr>
        <p:txBody>
          <a:bodyPr>
            <a:normAutofit fontScale="90000"/>
          </a:bodyPr>
          <a:lstStyle/>
          <a:p>
            <a:pPr algn="ctr"/>
            <a:r>
              <a:rPr lang="en-US" sz="4000" b="1" dirty="0">
                <a:solidFill>
                  <a:srgbClr val="FFFF00"/>
                </a:solidFill>
                <a:latin typeface="Times New Roman" panose="02020603050405020304" pitchFamily="18" charset="0"/>
                <a:cs typeface="Times New Roman" panose="02020603050405020304" pitchFamily="18" charset="0"/>
              </a:rPr>
              <a:t>6.4 ELECTION ALGORITHMS</a:t>
            </a:r>
            <a:endParaRPr lang="en-IN" sz="4000" b="1" dirty="0">
              <a:solidFill>
                <a:srgbClr val="FFFF00"/>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945931"/>
            <a:ext cx="11834648" cy="5775544"/>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Distributed system (DS) need a coordinator or initiator within the system.</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all processes are exactly the same, with no distinguishing characteristics, there is no way to select one of them to be special. Consequently, we will assume that each </a:t>
            </a:r>
            <a:r>
              <a:rPr lang="en-US" sz="2600" dirty="0">
                <a:solidFill>
                  <a:srgbClr val="FFFF00"/>
                </a:solidFill>
                <a:latin typeface="Times New Roman" panose="02020603050405020304" pitchFamily="18" charset="0"/>
                <a:cs typeface="Times New Roman" panose="02020603050405020304" pitchFamily="18" charset="0"/>
              </a:rPr>
              <a:t>process P</a:t>
            </a:r>
            <a:r>
              <a:rPr lang="en-US" sz="2600" dirty="0">
                <a:solidFill>
                  <a:schemeClr val="bg1"/>
                </a:solidFill>
                <a:latin typeface="Times New Roman" panose="02020603050405020304" pitchFamily="18" charset="0"/>
                <a:cs typeface="Times New Roman" panose="02020603050405020304" pitchFamily="18" charset="0"/>
              </a:rPr>
              <a:t> has a unique </a:t>
            </a:r>
            <a:r>
              <a:rPr lang="en-US" sz="2600" dirty="0">
                <a:solidFill>
                  <a:srgbClr val="FFFF00"/>
                </a:solidFill>
                <a:latin typeface="Times New Roman" panose="02020603050405020304" pitchFamily="18" charset="0"/>
                <a:cs typeface="Times New Roman" panose="02020603050405020304" pitchFamily="18" charset="0"/>
              </a:rPr>
              <a:t>identifier </a:t>
            </a:r>
            <a:r>
              <a:rPr lang="en-US" sz="2600" i="1" dirty="0">
                <a:solidFill>
                  <a:srgbClr val="FFFF00"/>
                </a:solidFill>
                <a:latin typeface="Times New Roman" panose="02020603050405020304" pitchFamily="18" charset="0"/>
                <a:cs typeface="Times New Roman" panose="02020603050405020304" pitchFamily="18" charset="0"/>
              </a:rPr>
              <a:t>id</a:t>
            </a:r>
            <a:r>
              <a:rPr lang="en-US" sz="2600" dirty="0">
                <a:solidFill>
                  <a:srgbClr val="FFFF00"/>
                </a:solidFill>
                <a:latin typeface="Times New Roman" panose="02020603050405020304" pitchFamily="18" charset="0"/>
                <a:cs typeface="Times New Roman" panose="02020603050405020304" pitchFamily="18" charset="0"/>
              </a:rPr>
              <a:t>(P).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general, election algorithms attempt to locate the </a:t>
            </a:r>
            <a:r>
              <a:rPr lang="en-US" sz="2600" dirty="0">
                <a:solidFill>
                  <a:srgbClr val="FFFF00"/>
                </a:solidFill>
                <a:latin typeface="Times New Roman" panose="02020603050405020304" pitchFamily="18" charset="0"/>
                <a:cs typeface="Times New Roman" panose="02020603050405020304" pitchFamily="18" charset="0"/>
              </a:rPr>
              <a:t>process with the highest identifier </a:t>
            </a:r>
            <a:r>
              <a:rPr lang="en-US" sz="2600" dirty="0">
                <a:solidFill>
                  <a:schemeClr val="bg1"/>
                </a:solidFill>
                <a:latin typeface="Times New Roman" panose="02020603050405020304" pitchFamily="18" charset="0"/>
                <a:cs typeface="Times New Roman" panose="02020603050405020304" pitchFamily="18" charset="0"/>
              </a:rPr>
              <a:t>and designate it </a:t>
            </a:r>
            <a:r>
              <a:rPr lang="en-US" sz="2600" dirty="0">
                <a:solidFill>
                  <a:srgbClr val="FFFF00"/>
                </a:solidFill>
                <a:latin typeface="Times New Roman" panose="02020603050405020304" pitchFamily="18" charset="0"/>
                <a:cs typeface="Times New Roman" panose="02020603050405020304" pitchFamily="18" charset="0"/>
              </a:rPr>
              <a:t>as coordinator</a:t>
            </a:r>
            <a:r>
              <a:rPr lang="en-US" sz="2600" dirty="0">
                <a:solidFill>
                  <a:schemeClr val="bg1"/>
                </a:solidFill>
                <a:latin typeface="Times New Roman" panose="02020603050405020304" pitchFamily="18" charset="0"/>
                <a:cs typeface="Times New Roman" panose="02020603050405020304" pitchFamily="18" charset="0"/>
              </a:rPr>
              <a:t>. It is assumed that every process knows the identifier of every other process.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goal of an election algorithm is to ensure that when an election starts, it concludes with all processes agreeing on who the new coordinator is to be.</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69</a:t>
            </a:fld>
            <a:endParaRPr lang="en-IN" dirty="0"/>
          </a:p>
        </p:txBody>
      </p:sp>
    </p:spTree>
    <p:extLst>
      <p:ext uri="{BB962C8B-B14F-4D97-AF65-F5344CB8AC3E}">
        <p14:creationId xmlns:p14="http://schemas.microsoft.com/office/powerpoint/2010/main" val="289263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0" y="136526"/>
            <a:ext cx="12192000" cy="6584951"/>
          </a:xfrm>
        </p:spPr>
        <p:txBody>
          <a:bodyPr>
            <a:normAutofit/>
          </a:bodyPr>
          <a:lstStyle/>
          <a:p>
            <a:pPr marL="0" indent="0">
              <a:buNone/>
            </a:pPr>
            <a:r>
              <a:rPr lang="en-IN" b="1" dirty="0">
                <a:solidFill>
                  <a:srgbClr val="FFFF00"/>
                </a:solidFill>
                <a:latin typeface="Times New Roman" panose="02020603050405020304" pitchFamily="18" charset="0"/>
                <a:cs typeface="Times New Roman" panose="02020603050405020304" pitchFamily="18" charset="0"/>
              </a:rPr>
              <a:t>Physical clocks</a:t>
            </a:r>
            <a:endParaRPr lang="en-IN" sz="2400" b="1"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2600" dirty="0">
                <a:solidFill>
                  <a:schemeClr val="bg1"/>
                </a:solidFill>
                <a:latin typeface="Times New Roman" panose="02020603050405020304" pitchFamily="18" charset="0"/>
                <a:cs typeface="Times New Roman" panose="02020603050405020304" pitchFamily="18" charset="0"/>
              </a:rPr>
              <a:t>Computers have a circuit for keeping track of time. This is termed as </a:t>
            </a:r>
            <a:r>
              <a:rPr lang="en-US" sz="2600" dirty="0">
                <a:solidFill>
                  <a:srgbClr val="FFFF00"/>
                </a:solidFill>
                <a:latin typeface="Times New Roman" panose="02020603050405020304" pitchFamily="18" charset="0"/>
                <a:cs typeface="Times New Roman" panose="02020603050405020304" pitchFamily="18" charset="0"/>
              </a:rPr>
              <a:t>timer,</a:t>
            </a:r>
            <a:r>
              <a:rPr lang="en-US" sz="2600" dirty="0">
                <a:solidFill>
                  <a:schemeClr val="bg1"/>
                </a:solidFill>
                <a:latin typeface="Times New Roman" panose="02020603050405020304" pitchFamily="18" charset="0"/>
                <a:cs typeface="Times New Roman" panose="02020603050405020304" pitchFamily="18" charset="0"/>
              </a:rPr>
              <a:t> which is machined quartz crystal. Each crystal has two registers, a </a:t>
            </a:r>
            <a:r>
              <a:rPr lang="en-US" sz="2600" dirty="0">
                <a:solidFill>
                  <a:srgbClr val="FFFF00"/>
                </a:solidFill>
                <a:latin typeface="Times New Roman" panose="02020603050405020304" pitchFamily="18" charset="0"/>
                <a:cs typeface="Times New Roman" panose="02020603050405020304" pitchFamily="18" charset="0"/>
              </a:rPr>
              <a:t>counter</a:t>
            </a:r>
            <a:r>
              <a:rPr lang="en-US" sz="2600" dirty="0">
                <a:solidFill>
                  <a:schemeClr val="bg1"/>
                </a:solidFill>
                <a:latin typeface="Times New Roman" panose="02020603050405020304" pitchFamily="18" charset="0"/>
                <a:cs typeface="Times New Roman" panose="02020603050405020304" pitchFamily="18" charset="0"/>
              </a:rPr>
              <a:t> and a </a:t>
            </a:r>
            <a:r>
              <a:rPr lang="en-US" sz="2600" dirty="0">
                <a:solidFill>
                  <a:srgbClr val="FFFF00"/>
                </a:solidFill>
                <a:latin typeface="Times New Roman" panose="02020603050405020304" pitchFamily="18" charset="0"/>
                <a:cs typeface="Times New Roman" panose="02020603050405020304" pitchFamily="18" charset="0"/>
              </a:rPr>
              <a:t>holding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register</a:t>
            </a:r>
            <a:r>
              <a:rPr lang="en-US" sz="2600" dirty="0">
                <a:solidFill>
                  <a:schemeClr val="bg1"/>
                </a:solidFill>
                <a:latin typeface="Times New Roman" panose="02020603050405020304" pitchFamily="18" charset="0"/>
                <a:cs typeface="Times New Roman" panose="02020603050405020304" pitchFamily="18" charset="0"/>
              </a:rPr>
              <a:t>. </a:t>
            </a:r>
          </a:p>
          <a:p>
            <a:pPr>
              <a:lnSpc>
                <a:spcPct val="150000"/>
              </a:lnSpc>
            </a:pPr>
            <a:r>
              <a:rPr lang="en-US" sz="2600" dirty="0">
                <a:solidFill>
                  <a:schemeClr val="bg1"/>
                </a:solidFill>
                <a:latin typeface="Times New Roman" panose="02020603050405020304" pitchFamily="18" charset="0"/>
                <a:cs typeface="Times New Roman" panose="02020603050405020304" pitchFamily="18" charset="0"/>
              </a:rPr>
              <a:t>Each oscillation of the crystal </a:t>
            </a:r>
            <a:r>
              <a:rPr lang="en-US" sz="2600" dirty="0">
                <a:solidFill>
                  <a:srgbClr val="FFFF00"/>
                </a:solidFill>
                <a:latin typeface="Times New Roman" panose="02020603050405020304" pitchFamily="18" charset="0"/>
                <a:cs typeface="Times New Roman" panose="02020603050405020304" pitchFamily="18" charset="0"/>
              </a:rPr>
              <a:t>decrements the counter by one</a:t>
            </a:r>
            <a:r>
              <a:rPr lang="en-US" sz="2600" dirty="0">
                <a:solidFill>
                  <a:schemeClr val="bg1"/>
                </a:solidFill>
                <a:latin typeface="Times New Roman" panose="02020603050405020304" pitchFamily="18" charset="0"/>
                <a:cs typeface="Times New Roman" panose="02020603050405020304" pitchFamily="18" charset="0"/>
              </a:rPr>
              <a:t>. When the counter gets to </a:t>
            </a:r>
            <a:r>
              <a:rPr lang="en-US" sz="2600" dirty="0">
                <a:solidFill>
                  <a:srgbClr val="FFFF00"/>
                </a:solidFill>
                <a:latin typeface="Times New Roman" panose="02020603050405020304" pitchFamily="18" charset="0"/>
                <a:cs typeface="Times New Roman" panose="02020603050405020304" pitchFamily="18" charset="0"/>
              </a:rPr>
              <a:t>zero</a:t>
            </a:r>
            <a:r>
              <a:rPr lang="en-US" sz="2600" dirty="0">
                <a:solidFill>
                  <a:schemeClr val="bg1"/>
                </a:solidFill>
                <a:latin typeface="Times New Roman" panose="02020603050405020304" pitchFamily="18" charset="0"/>
                <a:cs typeface="Times New Roman" panose="02020603050405020304" pitchFamily="18" charset="0"/>
              </a:rPr>
              <a:t>, an interrupt is generated and the counter is reloaded from the holding register.</a:t>
            </a:r>
          </a:p>
          <a:p>
            <a:pPr>
              <a:lnSpc>
                <a:spcPct val="150000"/>
              </a:lnSpc>
            </a:pPr>
            <a:r>
              <a:rPr lang="en-US" sz="2600" dirty="0">
                <a:solidFill>
                  <a:schemeClr val="bg1"/>
                </a:solidFill>
                <a:latin typeface="Times New Roman" panose="02020603050405020304" pitchFamily="18" charset="0"/>
                <a:cs typeface="Times New Roman" panose="02020603050405020304" pitchFamily="18" charset="0"/>
              </a:rPr>
              <a:t>In this way, it is possible to program a timer to </a:t>
            </a:r>
            <a:r>
              <a:rPr lang="en-US" sz="2600" dirty="0">
                <a:solidFill>
                  <a:srgbClr val="FFFF00"/>
                </a:solidFill>
                <a:latin typeface="Times New Roman" panose="02020603050405020304" pitchFamily="18" charset="0"/>
                <a:cs typeface="Times New Roman" panose="02020603050405020304" pitchFamily="18" charset="0"/>
              </a:rPr>
              <a:t>generate an interrupt </a:t>
            </a:r>
            <a:r>
              <a:rPr lang="en-US" sz="2600" dirty="0">
                <a:solidFill>
                  <a:schemeClr val="bg1"/>
                </a:solidFill>
                <a:latin typeface="Times New Roman" panose="02020603050405020304" pitchFamily="18" charset="0"/>
                <a:cs typeface="Times New Roman" panose="02020603050405020304" pitchFamily="18" charset="0"/>
              </a:rPr>
              <a:t>60 times a second, or at any other desired frequency. </a:t>
            </a:r>
            <a:r>
              <a:rPr lang="en-US" sz="2600" dirty="0">
                <a:solidFill>
                  <a:srgbClr val="FFFF00"/>
                </a:solidFill>
                <a:latin typeface="Times New Roman" panose="02020603050405020304" pitchFamily="18" charset="0"/>
                <a:cs typeface="Times New Roman" panose="02020603050405020304" pitchFamily="18" charset="0"/>
              </a:rPr>
              <a:t>Each interrupt is called one clock tick.</a:t>
            </a:r>
          </a:p>
          <a:p>
            <a:pPr>
              <a:lnSpc>
                <a:spcPct val="150000"/>
              </a:lnSpc>
            </a:pPr>
            <a:r>
              <a:rPr lang="en-US" sz="2600" dirty="0">
                <a:solidFill>
                  <a:schemeClr val="bg1"/>
                </a:solidFill>
                <a:latin typeface="Times New Roman" panose="02020603050405020304" pitchFamily="18" charset="0"/>
                <a:cs typeface="Times New Roman" panose="02020603050405020304" pitchFamily="18" charset="0"/>
              </a:rPr>
              <a:t>When the </a:t>
            </a:r>
            <a:r>
              <a:rPr lang="en-US" sz="2600" dirty="0">
                <a:solidFill>
                  <a:srgbClr val="FFFF00"/>
                </a:solidFill>
                <a:latin typeface="Times New Roman" panose="02020603050405020304" pitchFamily="18" charset="0"/>
                <a:cs typeface="Times New Roman" panose="02020603050405020304" pitchFamily="18" charset="0"/>
              </a:rPr>
              <a:t>system is booted</a:t>
            </a:r>
            <a:r>
              <a:rPr lang="en-US" sz="2600" dirty="0">
                <a:solidFill>
                  <a:schemeClr val="bg1"/>
                </a:solidFill>
                <a:latin typeface="Times New Roman" panose="02020603050405020304" pitchFamily="18" charset="0"/>
                <a:cs typeface="Times New Roman" panose="02020603050405020304" pitchFamily="18" charset="0"/>
              </a:rPr>
              <a:t>, it usually asks the user to enter the date and time, which is then converted to the number of ticks after some known starting date and stored in memory.</a:t>
            </a:r>
          </a:p>
          <a:p>
            <a:pPr marL="0" indent="0">
              <a:buNone/>
            </a:pP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a:t>
            </a:fld>
            <a:endParaRPr lang="en-IN"/>
          </a:p>
        </p:txBody>
      </p:sp>
    </p:spTree>
    <p:extLst>
      <p:ext uri="{BB962C8B-B14F-4D97-AF65-F5344CB8AC3E}">
        <p14:creationId xmlns:p14="http://schemas.microsoft.com/office/powerpoint/2010/main" val="14008753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The bully algorithm</a:t>
            </a:r>
          </a:p>
          <a:p>
            <a:pPr marL="0" indent="0">
              <a:buNone/>
            </a:pPr>
            <a:endParaRPr lang="en-US" sz="3200" b="1"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Consider </a:t>
            </a:r>
            <a:r>
              <a:rPr lang="en-US" sz="2600" dirty="0">
                <a:solidFill>
                  <a:srgbClr val="FFFF00"/>
                </a:solidFill>
                <a:latin typeface="Times New Roman" panose="02020603050405020304" pitchFamily="18" charset="0"/>
                <a:cs typeface="Times New Roman" panose="02020603050405020304" pitchFamily="18" charset="0"/>
              </a:rPr>
              <a:t>N processes {P</a:t>
            </a:r>
            <a:r>
              <a:rPr lang="en-US" sz="2600" baseline="-25000" dirty="0">
                <a:solidFill>
                  <a:srgbClr val="FFFF00"/>
                </a:solidFill>
                <a:latin typeface="Times New Roman" panose="02020603050405020304" pitchFamily="18" charset="0"/>
                <a:cs typeface="Times New Roman" panose="02020603050405020304" pitchFamily="18" charset="0"/>
              </a:rPr>
              <a:t>0,  . . . . .</a:t>
            </a:r>
            <a:r>
              <a:rPr lang="en-US" sz="2600" dirty="0">
                <a:solidFill>
                  <a:srgbClr val="FFFF00"/>
                </a:solidFill>
                <a:latin typeface="Times New Roman" panose="02020603050405020304" pitchFamily="18" charset="0"/>
                <a:cs typeface="Times New Roman" panose="02020603050405020304" pitchFamily="18" charset="0"/>
              </a:rPr>
              <a:t> P</a:t>
            </a:r>
            <a:r>
              <a:rPr lang="en-US" sz="2600" baseline="-25000" dirty="0">
                <a:solidFill>
                  <a:srgbClr val="FFFF00"/>
                </a:solidFill>
                <a:latin typeface="Times New Roman" panose="02020603050405020304" pitchFamily="18" charset="0"/>
                <a:cs typeface="Times New Roman" panose="02020603050405020304" pitchFamily="18" charset="0"/>
              </a:rPr>
              <a:t>N-1</a:t>
            </a:r>
            <a:r>
              <a:rPr lang="en-US" sz="2600" dirty="0">
                <a:solidFill>
                  <a:srgbClr val="FFFF00"/>
                </a:solidFill>
                <a:latin typeface="Times New Roman" panose="02020603050405020304" pitchFamily="18" charset="0"/>
                <a:cs typeface="Times New Roman" panose="02020603050405020304" pitchFamily="18" charset="0"/>
              </a:rPr>
              <a:t> } </a:t>
            </a:r>
            <a:r>
              <a:rPr lang="en-US" sz="2600" dirty="0">
                <a:solidFill>
                  <a:schemeClr val="bg1"/>
                </a:solidFill>
                <a:latin typeface="Times New Roman" panose="02020603050405020304" pitchFamily="18" charset="0"/>
                <a:cs typeface="Times New Roman" panose="02020603050405020304" pitchFamily="18" charset="0"/>
              </a:rPr>
              <a:t>and let </a:t>
            </a:r>
            <a:r>
              <a:rPr lang="en-US" sz="2600" dirty="0">
                <a:solidFill>
                  <a:srgbClr val="FFFF00"/>
                </a:solidFill>
                <a:latin typeface="Times New Roman" panose="02020603050405020304" pitchFamily="18" charset="0"/>
                <a:cs typeface="Times New Roman" panose="02020603050405020304" pitchFamily="18" charset="0"/>
              </a:rPr>
              <a:t>id(</a:t>
            </a:r>
            <a:r>
              <a:rPr lang="en-US" sz="2600" dirty="0" err="1">
                <a:solidFill>
                  <a:srgbClr val="FFFF00"/>
                </a:solidFill>
                <a:latin typeface="Times New Roman" panose="02020603050405020304" pitchFamily="18" charset="0"/>
                <a:cs typeface="Times New Roman" panose="02020603050405020304" pitchFamily="18" charset="0"/>
              </a:rPr>
              <a:t>P</a:t>
            </a:r>
            <a:r>
              <a:rPr lang="en-US" sz="2600" baseline="-25000" dirty="0" err="1">
                <a:solidFill>
                  <a:srgbClr val="FFFF00"/>
                </a:solidFill>
                <a:latin typeface="Times New Roman" panose="02020603050405020304" pitchFamily="18" charset="0"/>
                <a:cs typeface="Times New Roman" panose="02020603050405020304" pitchFamily="18" charset="0"/>
              </a:rPr>
              <a:t>k</a:t>
            </a:r>
            <a:r>
              <a:rPr lang="en-US" sz="2600" dirty="0">
                <a:solidFill>
                  <a:srgbClr val="FFFF00"/>
                </a:solidFill>
                <a:latin typeface="Times New Roman" panose="02020603050405020304" pitchFamily="18" charset="0"/>
                <a:cs typeface="Times New Roman" panose="02020603050405020304" pitchFamily="18" charset="0"/>
              </a:rPr>
              <a:t> ) = k</a:t>
            </a:r>
            <a:r>
              <a:rPr lang="en-US" sz="2600" dirty="0">
                <a:solidFill>
                  <a:schemeClr val="bg1"/>
                </a:solidFill>
                <a:latin typeface="Times New Roman" panose="02020603050405020304" pitchFamily="18" charset="0"/>
                <a:cs typeface="Times New Roman" panose="02020603050405020304" pitchFamily="18" charset="0"/>
              </a:rPr>
              <a:t>.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When a process </a:t>
            </a:r>
            <a:r>
              <a:rPr lang="en-US" sz="2600" dirty="0" err="1">
                <a:solidFill>
                  <a:srgbClr val="FFFF00"/>
                </a:solidFill>
                <a:latin typeface="Times New Roman" panose="02020603050405020304" pitchFamily="18" charset="0"/>
                <a:cs typeface="Times New Roman" panose="02020603050405020304" pitchFamily="18" charset="0"/>
              </a:rPr>
              <a:t>P</a:t>
            </a:r>
            <a:r>
              <a:rPr lang="en-US" sz="2600" baseline="-25000" dirty="0" err="1">
                <a:solidFill>
                  <a:srgbClr val="FFFF00"/>
                </a:solidFill>
                <a:latin typeface="Times New Roman" panose="02020603050405020304" pitchFamily="18" charset="0"/>
                <a:cs typeface="Times New Roman" panose="02020603050405020304" pitchFamily="18" charset="0"/>
              </a:rPr>
              <a:t>k</a:t>
            </a:r>
            <a:r>
              <a:rPr lang="en-US" sz="2600" baseline="-250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notices that the coordinator is no longer responding to requests, it initiates an election as follows:</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1. </a:t>
            </a:r>
            <a:r>
              <a:rPr lang="en-US" sz="2600" dirty="0" err="1">
                <a:solidFill>
                  <a:srgbClr val="FFFF00"/>
                </a:solidFill>
                <a:latin typeface="Times New Roman" panose="02020603050405020304" pitchFamily="18" charset="0"/>
                <a:cs typeface="Times New Roman" panose="02020603050405020304" pitchFamily="18" charset="0"/>
              </a:rPr>
              <a:t>P</a:t>
            </a:r>
            <a:r>
              <a:rPr lang="en-US" sz="2600" baseline="-25000" dirty="0" err="1">
                <a:solidFill>
                  <a:srgbClr val="FFFF00"/>
                </a:solidFill>
                <a:latin typeface="Times New Roman" panose="02020603050405020304" pitchFamily="18" charset="0"/>
                <a:cs typeface="Times New Roman" panose="02020603050405020304" pitchFamily="18" charset="0"/>
              </a:rPr>
              <a:t>k</a:t>
            </a:r>
            <a:r>
              <a:rPr lang="en-US" sz="2600" baseline="-250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sends an ELECTION message to all processes with higher identifiers:</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k+1 ,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k+2 . . . . . . . . </a:t>
            </a:r>
            <a:r>
              <a:rPr lang="en-US" sz="2600" dirty="0">
                <a:solidFill>
                  <a:srgbClr val="FFFF00"/>
                </a:solidFill>
                <a:latin typeface="Times New Roman" panose="02020603050405020304" pitchFamily="18" charset="0"/>
                <a:cs typeface="Times New Roman" panose="02020603050405020304" pitchFamily="18" charset="0"/>
              </a:rPr>
              <a:t>P</a:t>
            </a:r>
            <a:r>
              <a:rPr lang="en-US" sz="2600" baseline="-25000" dirty="0">
                <a:solidFill>
                  <a:srgbClr val="FFFF00"/>
                </a:solidFill>
                <a:latin typeface="Times New Roman" panose="02020603050405020304" pitchFamily="18" charset="0"/>
                <a:cs typeface="Times New Roman" panose="02020603050405020304" pitchFamily="18" charset="0"/>
              </a:rPr>
              <a:t>N-1</a:t>
            </a:r>
          </a:p>
          <a:p>
            <a:pPr marL="0" indent="0" algn="just">
              <a:buNone/>
            </a:pPr>
            <a:endParaRPr lang="en-US" sz="2600" baseline="-25000"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US" sz="2600" baseline="-250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2. If no one responds, </a:t>
            </a:r>
            <a:r>
              <a:rPr lang="en-US" sz="2600" dirty="0" err="1">
                <a:solidFill>
                  <a:srgbClr val="FFFF00"/>
                </a:solidFill>
                <a:latin typeface="Times New Roman" panose="02020603050405020304" pitchFamily="18" charset="0"/>
                <a:cs typeface="Times New Roman" panose="02020603050405020304" pitchFamily="18" charset="0"/>
              </a:rPr>
              <a:t>P</a:t>
            </a:r>
            <a:r>
              <a:rPr lang="en-US" sz="2600" baseline="-25000" dirty="0" err="1">
                <a:solidFill>
                  <a:srgbClr val="FFFF00"/>
                </a:solidFill>
                <a:latin typeface="Times New Roman" panose="02020603050405020304" pitchFamily="18" charset="0"/>
                <a:cs typeface="Times New Roman" panose="02020603050405020304" pitchFamily="18" charset="0"/>
              </a:rPr>
              <a:t>k</a:t>
            </a:r>
            <a:r>
              <a:rPr lang="en-US" sz="2600" dirty="0">
                <a:solidFill>
                  <a:schemeClr val="bg1"/>
                </a:solidFill>
                <a:latin typeface="Times New Roman" panose="02020603050405020304" pitchFamily="18" charset="0"/>
                <a:cs typeface="Times New Roman" panose="02020603050405020304" pitchFamily="18" charset="0"/>
              </a:rPr>
              <a:t> wins the election and becomes coordinator.</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3. If one of the higher-ups answers, it takes over and </a:t>
            </a:r>
            <a:r>
              <a:rPr lang="en-US" sz="2600" dirty="0" err="1">
                <a:solidFill>
                  <a:srgbClr val="FFFF00"/>
                </a:solidFill>
                <a:latin typeface="Times New Roman" panose="02020603050405020304" pitchFamily="18" charset="0"/>
                <a:cs typeface="Times New Roman" panose="02020603050405020304" pitchFamily="18" charset="0"/>
              </a:rPr>
              <a:t>P</a:t>
            </a:r>
            <a:r>
              <a:rPr lang="en-US" sz="2600" baseline="-25000" dirty="0" err="1">
                <a:solidFill>
                  <a:srgbClr val="FFFF00"/>
                </a:solidFill>
                <a:latin typeface="Times New Roman" panose="02020603050405020304" pitchFamily="18" charset="0"/>
                <a:cs typeface="Times New Roman" panose="02020603050405020304" pitchFamily="18" charset="0"/>
              </a:rPr>
              <a:t>k</a:t>
            </a:r>
            <a:r>
              <a:rPr lang="en-US" sz="2600" dirty="0" err="1">
                <a:solidFill>
                  <a:srgbClr val="FFFF00"/>
                </a:solidFill>
                <a:latin typeface="Times New Roman" panose="02020603050405020304" pitchFamily="18" charset="0"/>
                <a:cs typeface="Times New Roman" panose="02020603050405020304" pitchFamily="18" charset="0"/>
              </a:rPr>
              <a:t>’s</a:t>
            </a:r>
            <a:r>
              <a:rPr lang="en-US" sz="2600" baseline="-250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job is done.</a:t>
            </a:r>
          </a:p>
          <a:p>
            <a:pPr marL="0" indent="0" algn="just">
              <a:buNone/>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70</a:t>
            </a:fld>
            <a:endParaRPr lang="en-IN"/>
          </a:p>
        </p:txBody>
      </p:sp>
    </p:spTree>
    <p:extLst>
      <p:ext uri="{BB962C8B-B14F-4D97-AF65-F5344CB8AC3E}">
        <p14:creationId xmlns:p14="http://schemas.microsoft.com/office/powerpoint/2010/main" val="24115857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67006"/>
            <a:ext cx="11845159" cy="6584951"/>
          </a:xfrm>
        </p:spPr>
        <p:txBody>
          <a:bodyPr>
            <a:normAutofit/>
          </a:bodyPr>
          <a:lstStyle/>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At any moment, a process can get an </a:t>
            </a:r>
            <a:r>
              <a:rPr lang="en-US" sz="2600" dirty="0">
                <a:solidFill>
                  <a:srgbClr val="FFFF00"/>
                </a:solidFill>
                <a:latin typeface="Times New Roman" panose="02020603050405020304" pitchFamily="18" charset="0"/>
                <a:cs typeface="Times New Roman" panose="02020603050405020304" pitchFamily="18" charset="0"/>
              </a:rPr>
              <a:t>ELECTION</a:t>
            </a:r>
            <a:r>
              <a:rPr lang="en-US" sz="2600" dirty="0">
                <a:solidFill>
                  <a:schemeClr val="bg1"/>
                </a:solidFill>
                <a:latin typeface="Times New Roman" panose="02020603050405020304" pitchFamily="18" charset="0"/>
                <a:cs typeface="Times New Roman" panose="02020603050405020304" pitchFamily="18" charset="0"/>
              </a:rPr>
              <a:t> message from one of its lower- numbered colleagues. When such a message arrives, the </a:t>
            </a:r>
            <a:r>
              <a:rPr lang="en-US" sz="2600" dirty="0">
                <a:solidFill>
                  <a:srgbClr val="FFFF00"/>
                </a:solidFill>
                <a:latin typeface="Times New Roman" panose="02020603050405020304" pitchFamily="18" charset="0"/>
                <a:cs typeface="Times New Roman" panose="02020603050405020304" pitchFamily="18" charset="0"/>
              </a:rPr>
              <a:t>receiver sends an </a:t>
            </a:r>
            <a:r>
              <a:rPr lang="en-US" sz="2600" dirty="0">
                <a:solidFill>
                  <a:schemeClr val="bg1"/>
                </a:solidFill>
                <a:latin typeface="Times New Roman" panose="02020603050405020304" pitchFamily="18" charset="0"/>
                <a:cs typeface="Times New Roman" panose="02020603050405020304" pitchFamily="18" charset="0"/>
              </a:rPr>
              <a:t>OK message back to the sender to indicate that he is </a:t>
            </a:r>
            <a:r>
              <a:rPr lang="en-US" sz="2600" dirty="0">
                <a:solidFill>
                  <a:srgbClr val="FFFF00"/>
                </a:solidFill>
                <a:latin typeface="Times New Roman" panose="02020603050405020304" pitchFamily="18" charset="0"/>
                <a:cs typeface="Times New Roman" panose="02020603050405020304" pitchFamily="18" charset="0"/>
              </a:rPr>
              <a:t>alive and will take over</a:t>
            </a:r>
            <a:r>
              <a:rPr lang="en-US" sz="2600" dirty="0">
                <a:solidFill>
                  <a:schemeClr val="bg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receiver</a:t>
            </a:r>
            <a:r>
              <a:rPr lang="en-US" sz="2600" dirty="0">
                <a:solidFill>
                  <a:schemeClr val="bg1"/>
                </a:solidFill>
                <a:latin typeface="Times New Roman" panose="02020603050405020304" pitchFamily="18" charset="0"/>
                <a:cs typeface="Times New Roman" panose="02020603050405020304" pitchFamily="18" charset="0"/>
              </a:rPr>
              <a:t> then </a:t>
            </a:r>
            <a:r>
              <a:rPr lang="en-US" sz="2600" dirty="0">
                <a:solidFill>
                  <a:srgbClr val="FFFF00"/>
                </a:solidFill>
                <a:latin typeface="Times New Roman" panose="02020603050405020304" pitchFamily="18" charset="0"/>
                <a:cs typeface="Times New Roman" panose="02020603050405020304" pitchFamily="18" charset="0"/>
              </a:rPr>
              <a:t>holds</a:t>
            </a:r>
            <a:r>
              <a:rPr lang="en-US" sz="2600" dirty="0">
                <a:solidFill>
                  <a:schemeClr val="bg1"/>
                </a:solidFill>
                <a:latin typeface="Times New Roman" panose="02020603050405020304" pitchFamily="18" charset="0"/>
                <a:cs typeface="Times New Roman" panose="02020603050405020304" pitchFamily="18" charset="0"/>
              </a:rPr>
              <a:t> an </a:t>
            </a:r>
            <a:r>
              <a:rPr lang="en-US" sz="2600" dirty="0">
                <a:solidFill>
                  <a:srgbClr val="FFFF00"/>
                </a:solidFill>
                <a:latin typeface="Times New Roman" panose="02020603050405020304" pitchFamily="18" charset="0"/>
                <a:cs typeface="Times New Roman" panose="02020603050405020304" pitchFamily="18" charset="0"/>
              </a:rPr>
              <a:t>election</a:t>
            </a:r>
            <a:r>
              <a:rPr lang="en-US" sz="2600" dirty="0">
                <a:solidFill>
                  <a:schemeClr val="bg1"/>
                </a:solidFill>
                <a:latin typeface="Times New Roman" panose="02020603050405020304" pitchFamily="18" charset="0"/>
                <a:cs typeface="Times New Roman" panose="02020603050405020304" pitchFamily="18" charset="0"/>
              </a:rPr>
              <a:t>, unless it is already holding one. </a:t>
            </a:r>
          </a:p>
          <a:p>
            <a:pPr algn="just">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Eventually, all processes give up but one, and that </a:t>
            </a:r>
            <a:r>
              <a:rPr lang="en-US" sz="2600" dirty="0">
                <a:solidFill>
                  <a:srgbClr val="FFFF00"/>
                </a:solidFill>
                <a:latin typeface="Times New Roman" panose="02020603050405020304" pitchFamily="18" charset="0"/>
                <a:cs typeface="Times New Roman" panose="02020603050405020304" pitchFamily="18" charset="0"/>
              </a:rPr>
              <a:t>one is the new coordinator</a:t>
            </a:r>
            <a:r>
              <a:rPr lang="en-US" sz="2600" dirty="0">
                <a:solidFill>
                  <a:schemeClr val="bg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rgbClr val="FFFF00"/>
                </a:solidFill>
                <a:latin typeface="Times New Roman" panose="02020603050405020304" pitchFamily="18" charset="0"/>
                <a:cs typeface="Times New Roman" panose="02020603050405020304" pitchFamily="18" charset="0"/>
              </a:rPr>
              <a:t>It announces its victory</a:t>
            </a:r>
            <a:r>
              <a:rPr lang="en-US" sz="2600" dirty="0">
                <a:solidFill>
                  <a:schemeClr val="bg1"/>
                </a:solidFill>
                <a:latin typeface="Times New Roman" panose="02020603050405020304" pitchFamily="18" charset="0"/>
                <a:cs typeface="Times New Roman" panose="02020603050405020304" pitchFamily="18" charset="0"/>
              </a:rPr>
              <a:t> by sending all processes a message telling them that starting immediately it is the new coordinator.</a:t>
            </a:r>
          </a:p>
          <a:p>
            <a:pPr algn="just">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If a process that was previously down comes back up, it holds an election. If it happens to be the highest-numbered process currently running, it will win the election and take over the coordinator’s job. </a:t>
            </a:r>
            <a:r>
              <a:rPr lang="en-US" sz="2600" dirty="0">
                <a:solidFill>
                  <a:srgbClr val="FFFF00"/>
                </a:solidFill>
                <a:latin typeface="Times New Roman" panose="02020603050405020304" pitchFamily="18" charset="0"/>
                <a:cs typeface="Times New Roman" panose="02020603050405020304" pitchFamily="18" charset="0"/>
              </a:rPr>
              <a:t>Thus the biggest guy in town always wins, hence the name “bully algorithm.”</a:t>
            </a: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71</a:t>
            </a:fld>
            <a:endParaRPr lang="en-IN"/>
          </a:p>
        </p:txBody>
      </p:sp>
    </p:spTree>
    <p:extLst>
      <p:ext uri="{BB962C8B-B14F-4D97-AF65-F5344CB8AC3E}">
        <p14:creationId xmlns:p14="http://schemas.microsoft.com/office/powerpoint/2010/main" val="8859310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b="1" dirty="0">
                <a:solidFill>
                  <a:srgbClr val="FFFF00"/>
                </a:solidFill>
                <a:latin typeface="Times New Roman" panose="02020603050405020304" pitchFamily="18" charset="0"/>
                <a:cs typeface="Times New Roman" panose="02020603050405020304" pitchFamily="18" charset="0"/>
              </a:rPr>
              <a:t>Working of the bully algorithm</a:t>
            </a:r>
          </a:p>
          <a:p>
            <a:pPr marL="0" indent="0">
              <a:buNone/>
            </a:pPr>
            <a:endParaRPr lang="en-US" b="1" dirty="0">
              <a:solidFill>
                <a:srgbClr val="FFFF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Figure 6.20 depicts eight processes with identifiers from </a:t>
            </a:r>
            <a:r>
              <a:rPr lang="en-US" sz="2600" dirty="0">
                <a:solidFill>
                  <a:srgbClr val="FFFF00"/>
                </a:solidFill>
                <a:latin typeface="Times New Roman" panose="02020603050405020304" pitchFamily="18" charset="0"/>
                <a:cs typeface="Times New Roman" panose="02020603050405020304" pitchFamily="18" charset="0"/>
              </a:rPr>
              <a:t>0 to 7</a:t>
            </a:r>
            <a:r>
              <a:rPr lang="en-US" sz="2600"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Previously process </a:t>
            </a:r>
            <a:r>
              <a:rPr lang="en-US" sz="2600" dirty="0">
                <a:solidFill>
                  <a:srgbClr val="FFFF00"/>
                </a:solidFill>
                <a:latin typeface="Times New Roman" panose="02020603050405020304" pitchFamily="18" charset="0"/>
                <a:cs typeface="Times New Roman" panose="02020603050405020304" pitchFamily="18" charset="0"/>
              </a:rPr>
              <a:t>P7</a:t>
            </a:r>
            <a:r>
              <a:rPr lang="en-US" sz="2600" dirty="0">
                <a:solidFill>
                  <a:schemeClr val="bg1"/>
                </a:solidFill>
                <a:latin typeface="Times New Roman" panose="02020603050405020304" pitchFamily="18" charset="0"/>
                <a:cs typeface="Times New Roman" panose="02020603050405020304" pitchFamily="18" charset="0"/>
              </a:rPr>
              <a:t> was the coordinator, but it has just crashed.</a:t>
            </a:r>
          </a:p>
          <a:p>
            <a:pPr>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solidFill>
                  <a:srgbClr val="FFFF00"/>
                </a:solidFill>
                <a:latin typeface="Times New Roman" panose="02020603050405020304" pitchFamily="18" charset="0"/>
                <a:cs typeface="Times New Roman" panose="02020603050405020304" pitchFamily="18" charset="0"/>
              </a:rPr>
              <a:t>P4</a:t>
            </a:r>
            <a:r>
              <a:rPr lang="en-US" sz="2600" dirty="0">
                <a:solidFill>
                  <a:schemeClr val="bg1"/>
                </a:solidFill>
                <a:latin typeface="Times New Roman" panose="02020603050405020304" pitchFamily="18" charset="0"/>
                <a:cs typeface="Times New Roman" panose="02020603050405020304" pitchFamily="18" charset="0"/>
              </a:rPr>
              <a:t> is the first one to notice this, so it sends </a:t>
            </a:r>
            <a:r>
              <a:rPr lang="en-US" sz="2600" dirty="0">
                <a:solidFill>
                  <a:srgbClr val="FFFF00"/>
                </a:solidFill>
                <a:latin typeface="Times New Roman" panose="02020603050405020304" pitchFamily="18" charset="0"/>
                <a:cs typeface="Times New Roman" panose="02020603050405020304" pitchFamily="18" charset="0"/>
              </a:rPr>
              <a:t>ELECTION</a:t>
            </a:r>
            <a:r>
              <a:rPr lang="en-US" sz="2600" dirty="0">
                <a:solidFill>
                  <a:schemeClr val="bg1"/>
                </a:solidFill>
                <a:latin typeface="Times New Roman" panose="02020603050405020304" pitchFamily="18" charset="0"/>
                <a:cs typeface="Times New Roman" panose="02020603050405020304" pitchFamily="18" charset="0"/>
              </a:rPr>
              <a:t> messages to all the processes higher than it, namely </a:t>
            </a:r>
            <a:r>
              <a:rPr lang="en-US" sz="2600" dirty="0">
                <a:solidFill>
                  <a:srgbClr val="FFFF00"/>
                </a:solidFill>
                <a:latin typeface="Times New Roman" panose="02020603050405020304" pitchFamily="18" charset="0"/>
                <a:cs typeface="Times New Roman" panose="02020603050405020304" pitchFamily="18" charset="0"/>
              </a:rPr>
              <a:t>P5, P6, and P7</a:t>
            </a:r>
            <a:r>
              <a:rPr lang="en-US" sz="2600" dirty="0">
                <a:solidFill>
                  <a:schemeClr val="bg1"/>
                </a:solidFill>
                <a:latin typeface="Times New Roman" panose="02020603050405020304" pitchFamily="18" charset="0"/>
                <a:cs typeface="Times New Roman" panose="02020603050405020304" pitchFamily="18" charset="0"/>
              </a:rPr>
              <a:t>, as shown in Figure 6.20(a).</a:t>
            </a:r>
          </a:p>
          <a:p>
            <a:pPr>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Processes </a:t>
            </a:r>
            <a:r>
              <a:rPr lang="en-US" sz="2600" dirty="0">
                <a:solidFill>
                  <a:srgbClr val="FFFF00"/>
                </a:solidFill>
                <a:latin typeface="Times New Roman" panose="02020603050405020304" pitchFamily="18" charset="0"/>
                <a:cs typeface="Times New Roman" panose="02020603050405020304" pitchFamily="18" charset="0"/>
              </a:rPr>
              <a:t>P5</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both respond with OK, as shown in Figure 6.20(b). Upon getting the first of these responses, </a:t>
            </a:r>
            <a:r>
              <a:rPr lang="en-US" sz="2600" dirty="0">
                <a:solidFill>
                  <a:srgbClr val="FFFF00"/>
                </a:solidFill>
                <a:latin typeface="Times New Roman" panose="02020603050405020304" pitchFamily="18" charset="0"/>
                <a:cs typeface="Times New Roman" panose="02020603050405020304" pitchFamily="18" charset="0"/>
              </a:rPr>
              <a:t>P4</a:t>
            </a:r>
            <a:r>
              <a:rPr lang="en-US" sz="2600" dirty="0">
                <a:solidFill>
                  <a:schemeClr val="bg1"/>
                </a:solidFill>
                <a:latin typeface="Times New Roman" panose="02020603050405020304" pitchFamily="18" charset="0"/>
                <a:cs typeface="Times New Roman" panose="02020603050405020304" pitchFamily="18" charset="0"/>
              </a:rPr>
              <a:t> knows that its job is over, knowing that either one of </a:t>
            </a:r>
            <a:r>
              <a:rPr lang="en-US" sz="2600" dirty="0">
                <a:solidFill>
                  <a:srgbClr val="FFFF00"/>
                </a:solidFill>
                <a:latin typeface="Times New Roman" panose="02020603050405020304" pitchFamily="18" charset="0"/>
                <a:cs typeface="Times New Roman" panose="02020603050405020304" pitchFamily="18" charset="0"/>
              </a:rPr>
              <a:t>P5</a:t>
            </a:r>
            <a:r>
              <a:rPr lang="en-US" sz="2600" dirty="0">
                <a:solidFill>
                  <a:schemeClr val="bg1"/>
                </a:solidFill>
                <a:latin typeface="Times New Roman" panose="02020603050405020304" pitchFamily="18" charset="0"/>
                <a:cs typeface="Times New Roman" panose="02020603050405020304" pitchFamily="18" charset="0"/>
              </a:rPr>
              <a:t> or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will take over and become coordinator.</a:t>
            </a:r>
          </a:p>
          <a:p>
            <a:pPr>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Process </a:t>
            </a:r>
            <a:r>
              <a:rPr lang="en-US" sz="2600" dirty="0">
                <a:solidFill>
                  <a:srgbClr val="FFFF00"/>
                </a:solidFill>
                <a:latin typeface="Times New Roman" panose="02020603050405020304" pitchFamily="18" charset="0"/>
                <a:cs typeface="Times New Roman" panose="02020603050405020304" pitchFamily="18" charset="0"/>
              </a:rPr>
              <a:t>P4</a:t>
            </a:r>
            <a:r>
              <a:rPr lang="en-US" sz="2600" dirty="0">
                <a:solidFill>
                  <a:schemeClr val="bg1"/>
                </a:solidFill>
                <a:latin typeface="Times New Roman" panose="02020603050405020304" pitchFamily="18" charset="0"/>
                <a:cs typeface="Times New Roman" panose="02020603050405020304" pitchFamily="18" charset="0"/>
              </a:rPr>
              <a:t> just sits back and waits to see who the winner will be.</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600" b="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72</a:t>
            </a:fld>
            <a:endParaRPr lang="en-IN" dirty="0"/>
          </a:p>
        </p:txBody>
      </p:sp>
    </p:spTree>
    <p:extLst>
      <p:ext uri="{BB962C8B-B14F-4D97-AF65-F5344CB8AC3E}">
        <p14:creationId xmlns:p14="http://schemas.microsoft.com/office/powerpoint/2010/main" val="16098719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4A9A19-39CC-49CA-B555-B12D1B863F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0049" y="868045"/>
            <a:ext cx="3240000" cy="3240000"/>
          </a:xfrm>
          <a:solidFill>
            <a:schemeClr val="accent4">
              <a:lumMod val="20000"/>
              <a:lumOff val="80000"/>
            </a:schemeClr>
          </a:solidFill>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73</a:t>
            </a:fld>
            <a:endParaRPr lang="en-IN"/>
          </a:p>
        </p:txBody>
      </p:sp>
      <p:pic>
        <p:nvPicPr>
          <p:cNvPr id="7" name="Picture 6">
            <a:extLst>
              <a:ext uri="{FF2B5EF4-FFF2-40B4-BE49-F238E27FC236}">
                <a16:creationId xmlns:a16="http://schemas.microsoft.com/office/drawing/2014/main" id="{0D30D558-ABBF-4DFA-A0E3-91107C4DD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951" y="875709"/>
            <a:ext cx="3240000" cy="3240000"/>
          </a:xfrm>
          <a:prstGeom prst="rect">
            <a:avLst/>
          </a:prstGeom>
          <a:solidFill>
            <a:schemeClr val="accent4">
              <a:lumMod val="20000"/>
              <a:lumOff val="80000"/>
            </a:schemeClr>
          </a:solidFill>
        </p:spPr>
      </p:pic>
      <p:sp>
        <p:nvSpPr>
          <p:cNvPr id="8" name="Rectangle 7">
            <a:extLst>
              <a:ext uri="{FF2B5EF4-FFF2-40B4-BE49-F238E27FC236}">
                <a16:creationId xmlns:a16="http://schemas.microsoft.com/office/drawing/2014/main" id="{C3F24984-360E-4F32-AF01-88EA130BDA8F}"/>
              </a:ext>
            </a:extLst>
          </p:cNvPr>
          <p:cNvSpPr/>
          <p:nvPr/>
        </p:nvSpPr>
        <p:spPr>
          <a:xfrm>
            <a:off x="3012440" y="5338585"/>
            <a:ext cx="6969760" cy="1200329"/>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6.20: </a:t>
            </a:r>
            <a:r>
              <a:rPr lang="en-US" sz="2400" dirty="0">
                <a:solidFill>
                  <a:schemeClr val="bg1"/>
                </a:solidFill>
                <a:latin typeface="Times New Roman" panose="02020603050405020304" pitchFamily="18" charset="0"/>
                <a:cs typeface="Times New Roman" panose="02020603050405020304" pitchFamily="18" charset="0"/>
              </a:rPr>
              <a:t>The bully election algorithm. </a:t>
            </a:r>
          </a:p>
          <a:p>
            <a:pPr marL="457200" indent="-457200">
              <a:buAutoNum type="alphaLcParenBoth"/>
            </a:pPr>
            <a:r>
              <a:rPr lang="en-US" sz="2400" dirty="0">
                <a:solidFill>
                  <a:schemeClr val="bg1"/>
                </a:solidFill>
                <a:latin typeface="Times New Roman" panose="02020603050405020304" pitchFamily="18" charset="0"/>
                <a:cs typeface="Times New Roman" panose="02020603050405020304" pitchFamily="18" charset="0"/>
              </a:rPr>
              <a:t>Process 4 holds an election. </a:t>
            </a:r>
          </a:p>
          <a:p>
            <a:r>
              <a:rPr lang="en-US" sz="2400" dirty="0">
                <a:solidFill>
                  <a:schemeClr val="bg1"/>
                </a:solidFill>
                <a:latin typeface="Times New Roman" panose="02020603050405020304" pitchFamily="18" charset="0"/>
                <a:cs typeface="Times New Roman" panose="02020603050405020304" pitchFamily="18" charset="0"/>
              </a:rPr>
              <a:t>(b) Processes 5 and 6 respond, telling 4 to stop.</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ABB1F7A-5F8D-46E8-B32F-B9B75A66D643}"/>
              </a:ext>
            </a:extLst>
          </p:cNvPr>
          <p:cNvSpPr txBox="1"/>
          <p:nvPr/>
        </p:nvSpPr>
        <p:spPr>
          <a:xfrm>
            <a:off x="1889760" y="4256276"/>
            <a:ext cx="9215120"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              (a)                                                                       (b)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7826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 In Figure 6.20(c) both </a:t>
            </a:r>
            <a:r>
              <a:rPr lang="en-US" sz="2600" dirty="0">
                <a:solidFill>
                  <a:srgbClr val="FFFF00"/>
                </a:solidFill>
                <a:latin typeface="Times New Roman" panose="02020603050405020304" pitchFamily="18" charset="0"/>
                <a:cs typeface="Times New Roman" panose="02020603050405020304" pitchFamily="18" charset="0"/>
              </a:rPr>
              <a:t>P5</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hold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elections</a:t>
            </a:r>
            <a:r>
              <a:rPr lang="en-US" sz="2600" dirty="0">
                <a:solidFill>
                  <a:schemeClr val="bg1"/>
                </a:solidFill>
                <a:latin typeface="Times New Roman" panose="02020603050405020304" pitchFamily="18" charset="0"/>
                <a:cs typeface="Times New Roman" panose="02020603050405020304" pitchFamily="18" charset="0"/>
              </a:rPr>
              <a:t>, each one sending messages only to those processes with identifiers higher than itself.</a:t>
            </a:r>
          </a:p>
          <a:p>
            <a:pPr>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In Figure 6.20(d),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tells </a:t>
            </a:r>
            <a:r>
              <a:rPr lang="en-US" sz="2600" dirty="0">
                <a:solidFill>
                  <a:srgbClr val="FFFF00"/>
                </a:solidFill>
                <a:latin typeface="Times New Roman" panose="02020603050405020304" pitchFamily="18" charset="0"/>
                <a:cs typeface="Times New Roman" panose="02020603050405020304" pitchFamily="18" charset="0"/>
              </a:rPr>
              <a:t>P5</a:t>
            </a:r>
            <a:r>
              <a:rPr lang="en-US" sz="2600" dirty="0">
                <a:solidFill>
                  <a:schemeClr val="bg1"/>
                </a:solidFill>
                <a:latin typeface="Times New Roman" panose="02020603050405020304" pitchFamily="18" charset="0"/>
                <a:cs typeface="Times New Roman" panose="02020603050405020304" pitchFamily="18" charset="0"/>
              </a:rPr>
              <a:t> that it will take over. At this point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knows that </a:t>
            </a:r>
            <a:r>
              <a:rPr lang="en-US" sz="2600" dirty="0">
                <a:solidFill>
                  <a:srgbClr val="FFFF00"/>
                </a:solidFill>
                <a:latin typeface="Times New Roman" panose="02020603050405020304" pitchFamily="18" charset="0"/>
                <a:cs typeface="Times New Roman" panose="02020603050405020304" pitchFamily="18" charset="0"/>
              </a:rPr>
              <a:t>P7</a:t>
            </a:r>
            <a:r>
              <a:rPr lang="en-US" sz="2600" dirty="0">
                <a:solidFill>
                  <a:schemeClr val="bg1"/>
                </a:solidFill>
                <a:latin typeface="Times New Roman" panose="02020603050405020304" pitchFamily="18" charset="0"/>
                <a:cs typeface="Times New Roman" panose="02020603050405020304" pitchFamily="18" charset="0"/>
              </a:rPr>
              <a:t> is dead and that it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the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winner</a:t>
            </a:r>
            <a:r>
              <a:rPr lang="en-US" sz="2600"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If there is </a:t>
            </a:r>
            <a:r>
              <a:rPr lang="en-US" sz="2600" dirty="0">
                <a:solidFill>
                  <a:srgbClr val="FFFF00"/>
                </a:solidFill>
                <a:latin typeface="Times New Roman" panose="02020603050405020304" pitchFamily="18" charset="0"/>
                <a:cs typeface="Times New Roman" panose="02020603050405020304" pitchFamily="18" charset="0"/>
              </a:rPr>
              <a:t>state information to be collected </a:t>
            </a:r>
            <a:r>
              <a:rPr lang="en-US" sz="2600" dirty="0">
                <a:solidFill>
                  <a:schemeClr val="bg1"/>
                </a:solidFill>
                <a:latin typeface="Times New Roman" panose="02020603050405020304" pitchFamily="18" charset="0"/>
                <a:cs typeface="Times New Roman" panose="02020603050405020304" pitchFamily="18" charset="0"/>
              </a:rPr>
              <a:t>from disk or elsewhere to pick up where the old coordinator left off, </a:t>
            </a:r>
            <a:r>
              <a:rPr lang="en-US" sz="2600" dirty="0">
                <a:solidFill>
                  <a:srgbClr val="FFFF00"/>
                </a:solidFill>
                <a:latin typeface="Times New Roman" panose="02020603050405020304" pitchFamily="18" charset="0"/>
                <a:cs typeface="Times New Roman" panose="02020603050405020304" pitchFamily="18" charset="0"/>
              </a:rPr>
              <a:t>P6 must now do what is needed</a:t>
            </a:r>
            <a:r>
              <a:rPr lang="en-US" sz="2600" dirty="0">
                <a:solidFill>
                  <a:schemeClr val="bg1"/>
                </a:solidFill>
                <a:latin typeface="Times New Roman" panose="02020603050405020304" pitchFamily="18" charset="0"/>
                <a:cs typeface="Times New Roman" panose="02020603050405020304" pitchFamily="18" charset="0"/>
              </a:rPr>
              <a:t>. When it is ready to take over, it announces the takeover by sending a COORDINATOR message to all running processes. (Figure 6.20(e)).</a:t>
            </a:r>
          </a:p>
          <a:p>
            <a:pPr algn="just">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When </a:t>
            </a:r>
            <a:r>
              <a:rPr lang="en-US" sz="2600" dirty="0">
                <a:solidFill>
                  <a:srgbClr val="FFFF00"/>
                </a:solidFill>
                <a:latin typeface="Times New Roman" panose="02020603050405020304" pitchFamily="18" charset="0"/>
                <a:cs typeface="Times New Roman" panose="02020603050405020304" pitchFamily="18" charset="0"/>
              </a:rPr>
              <a:t>P4</a:t>
            </a:r>
            <a:r>
              <a:rPr lang="en-US" sz="2600" dirty="0">
                <a:solidFill>
                  <a:schemeClr val="bg1"/>
                </a:solidFill>
                <a:latin typeface="Times New Roman" panose="02020603050405020304" pitchFamily="18" charset="0"/>
                <a:cs typeface="Times New Roman" panose="02020603050405020304" pitchFamily="18" charset="0"/>
              </a:rPr>
              <a:t> gets this message, it can now continue with the operation it was trying to do when it discovered that </a:t>
            </a:r>
            <a:r>
              <a:rPr lang="en-US" sz="2600" dirty="0">
                <a:solidFill>
                  <a:srgbClr val="FFFF00"/>
                </a:solidFill>
                <a:latin typeface="Times New Roman" panose="02020603050405020304" pitchFamily="18" charset="0"/>
                <a:cs typeface="Times New Roman" panose="02020603050405020304" pitchFamily="18" charset="0"/>
              </a:rPr>
              <a:t>P7</a:t>
            </a:r>
            <a:r>
              <a:rPr lang="en-US" sz="2600" dirty="0">
                <a:solidFill>
                  <a:schemeClr val="bg1"/>
                </a:solidFill>
                <a:latin typeface="Times New Roman" panose="02020603050405020304" pitchFamily="18" charset="0"/>
                <a:cs typeface="Times New Roman" panose="02020603050405020304" pitchFamily="18" charset="0"/>
              </a:rPr>
              <a:t> was dead, but using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as the coordinator this time. In this way the failure of </a:t>
            </a:r>
            <a:r>
              <a:rPr lang="en-US" sz="2600" dirty="0">
                <a:solidFill>
                  <a:srgbClr val="FFFF00"/>
                </a:solidFill>
                <a:latin typeface="Times New Roman" panose="02020603050405020304" pitchFamily="18" charset="0"/>
                <a:cs typeface="Times New Roman" panose="02020603050405020304" pitchFamily="18" charset="0"/>
              </a:rPr>
              <a:t>P7</a:t>
            </a:r>
            <a:r>
              <a:rPr lang="en-US" sz="2600" dirty="0">
                <a:solidFill>
                  <a:schemeClr val="bg1"/>
                </a:solidFill>
                <a:latin typeface="Times New Roman" panose="02020603050405020304" pitchFamily="18" charset="0"/>
                <a:cs typeface="Times New Roman" panose="02020603050405020304" pitchFamily="18" charset="0"/>
              </a:rPr>
              <a:t> is handled and the work can continue.</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If process </a:t>
            </a:r>
            <a:r>
              <a:rPr lang="en-US" sz="2600" dirty="0">
                <a:solidFill>
                  <a:srgbClr val="FFFF00"/>
                </a:solidFill>
                <a:latin typeface="Times New Roman" panose="02020603050405020304" pitchFamily="18" charset="0"/>
                <a:cs typeface="Times New Roman" panose="02020603050405020304" pitchFamily="18" charset="0"/>
              </a:rPr>
              <a:t>P7 is ever restarted</a:t>
            </a:r>
            <a:r>
              <a:rPr lang="en-US" sz="2600" dirty="0">
                <a:solidFill>
                  <a:schemeClr val="bg1"/>
                </a:solidFill>
                <a:latin typeface="Times New Roman" panose="02020603050405020304" pitchFamily="18" charset="0"/>
                <a:cs typeface="Times New Roman" panose="02020603050405020304" pitchFamily="18" charset="0"/>
              </a:rPr>
              <a:t>, it will send all the others a COORDINATOR message and bully them into submission.</a:t>
            </a:r>
          </a:p>
          <a:p>
            <a:pPr marL="0" indent="0">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600" b="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74</a:t>
            </a:fld>
            <a:endParaRPr lang="en-IN" dirty="0"/>
          </a:p>
        </p:txBody>
      </p:sp>
    </p:spTree>
    <p:extLst>
      <p:ext uri="{BB962C8B-B14F-4D97-AF65-F5344CB8AC3E}">
        <p14:creationId xmlns:p14="http://schemas.microsoft.com/office/powerpoint/2010/main" val="41277253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4CB4BB-9CED-495C-A6FF-1953ACB51C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536" y="746125"/>
            <a:ext cx="3702857" cy="3240000"/>
          </a:xfrm>
          <a:solidFill>
            <a:schemeClr val="accent4">
              <a:lumMod val="20000"/>
              <a:lumOff val="80000"/>
            </a:schemeClr>
          </a:solidFill>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75</a:t>
            </a:fld>
            <a:endParaRPr lang="en-IN"/>
          </a:p>
        </p:txBody>
      </p:sp>
      <p:pic>
        <p:nvPicPr>
          <p:cNvPr id="7" name="Picture 6">
            <a:extLst>
              <a:ext uri="{FF2B5EF4-FFF2-40B4-BE49-F238E27FC236}">
                <a16:creationId xmlns:a16="http://schemas.microsoft.com/office/drawing/2014/main" id="{A03F3774-AA9D-40FF-BE91-BE6BB02B1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050" y="746125"/>
            <a:ext cx="3273024" cy="3240000"/>
          </a:xfrm>
          <a:prstGeom prst="rect">
            <a:avLst/>
          </a:prstGeom>
          <a:solidFill>
            <a:schemeClr val="accent4">
              <a:lumMod val="20000"/>
              <a:lumOff val="80000"/>
            </a:schemeClr>
          </a:solidFill>
        </p:spPr>
      </p:pic>
      <p:pic>
        <p:nvPicPr>
          <p:cNvPr id="9" name="Picture 8">
            <a:extLst>
              <a:ext uri="{FF2B5EF4-FFF2-40B4-BE49-F238E27FC236}">
                <a16:creationId xmlns:a16="http://schemas.microsoft.com/office/drawing/2014/main" id="{11D1B386-2AF7-4841-83DD-FA8B8879EF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9000" y="746125"/>
            <a:ext cx="3240000" cy="3240000"/>
          </a:xfrm>
          <a:prstGeom prst="rect">
            <a:avLst/>
          </a:prstGeom>
          <a:solidFill>
            <a:schemeClr val="accent4">
              <a:lumMod val="20000"/>
              <a:lumOff val="80000"/>
            </a:schemeClr>
          </a:solidFill>
        </p:spPr>
      </p:pic>
      <p:sp>
        <p:nvSpPr>
          <p:cNvPr id="10" name="TextBox 9">
            <a:extLst>
              <a:ext uri="{FF2B5EF4-FFF2-40B4-BE49-F238E27FC236}">
                <a16:creationId xmlns:a16="http://schemas.microsoft.com/office/drawing/2014/main" id="{7FC390A1-8807-4E3C-AD08-26C9FC3E2DA2}"/>
              </a:ext>
            </a:extLst>
          </p:cNvPr>
          <p:cNvSpPr txBox="1"/>
          <p:nvPr/>
        </p:nvSpPr>
        <p:spPr>
          <a:xfrm>
            <a:off x="1833880" y="4108045"/>
            <a:ext cx="9215120"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(c)                                                   (d)                                               (e)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04BACAA-CDED-478C-84A2-7A99EFA981AA}"/>
              </a:ext>
            </a:extLst>
          </p:cNvPr>
          <p:cNvSpPr/>
          <p:nvPr/>
        </p:nvSpPr>
        <p:spPr>
          <a:xfrm>
            <a:off x="345440" y="4868317"/>
            <a:ext cx="11495000" cy="1569660"/>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		Figure 6.20: </a:t>
            </a:r>
            <a:r>
              <a:rPr lang="en-US" sz="2400" dirty="0">
                <a:solidFill>
                  <a:schemeClr val="bg1"/>
                </a:solidFill>
                <a:latin typeface="Times New Roman" panose="02020603050405020304" pitchFamily="18" charset="0"/>
                <a:cs typeface="Times New Roman" panose="02020603050405020304" pitchFamily="18" charset="0"/>
              </a:rPr>
              <a:t>The bully election algorithm. </a:t>
            </a:r>
          </a:p>
          <a:p>
            <a:r>
              <a:rPr lang="en-US" sz="2400" dirty="0">
                <a:solidFill>
                  <a:schemeClr val="bg1"/>
                </a:solidFill>
                <a:latin typeface="Times New Roman" panose="02020603050405020304" pitchFamily="18" charset="0"/>
                <a:cs typeface="Times New Roman" panose="02020603050405020304" pitchFamily="18" charset="0"/>
              </a:rPr>
              <a:t>				(c) Now 5 and 6 each hold an election. </a:t>
            </a:r>
          </a:p>
          <a:p>
            <a:r>
              <a:rPr lang="en-US" sz="2400" dirty="0">
                <a:solidFill>
                  <a:schemeClr val="bg1"/>
                </a:solidFill>
                <a:latin typeface="Times New Roman" panose="02020603050405020304" pitchFamily="18" charset="0"/>
                <a:cs typeface="Times New Roman" panose="02020603050405020304" pitchFamily="18" charset="0"/>
              </a:rPr>
              <a:t>				(d) Process 6 tells 5 to stop. </a:t>
            </a:r>
          </a:p>
          <a:p>
            <a:r>
              <a:rPr lang="en-US" sz="2400" dirty="0">
                <a:solidFill>
                  <a:schemeClr val="bg1"/>
                </a:solidFill>
                <a:latin typeface="Times New Roman" panose="02020603050405020304" pitchFamily="18" charset="0"/>
                <a:cs typeface="Times New Roman" panose="02020603050405020304" pitchFamily="18" charset="0"/>
              </a:rPr>
              <a:t>				(e) Process 6 wins and tells everyone.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4278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A ring algorithm</a:t>
            </a:r>
          </a:p>
          <a:p>
            <a:pPr marL="0" indent="0">
              <a:buNone/>
            </a:pPr>
            <a:endParaRPr lang="en-US" sz="3200" b="1" dirty="0">
              <a:solidFill>
                <a:srgbClr val="FFFF0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algorithm makes use of a </a:t>
            </a:r>
            <a:r>
              <a:rPr lang="en-US" sz="2600" dirty="0">
                <a:solidFill>
                  <a:srgbClr val="FFFF00"/>
                </a:solidFill>
                <a:latin typeface="Times New Roman" panose="02020603050405020304" pitchFamily="18" charset="0"/>
                <a:cs typeface="Times New Roman" panose="02020603050405020304" pitchFamily="18" charset="0"/>
              </a:rPr>
              <a:t>logical ri</a:t>
            </a:r>
            <a:r>
              <a:rPr lang="en-US" sz="2600" dirty="0">
                <a:solidFill>
                  <a:schemeClr val="bg1"/>
                </a:solidFill>
                <a:latin typeface="Times New Roman" panose="02020603050405020304" pitchFamily="18" charset="0"/>
                <a:cs typeface="Times New Roman" panose="02020603050405020304" pitchFamily="18" charset="0"/>
              </a:rPr>
              <a:t>ng and it assumes that each process knows its </a:t>
            </a:r>
            <a:r>
              <a:rPr lang="en-US" sz="2600" dirty="0">
                <a:solidFill>
                  <a:srgbClr val="FFFF00"/>
                </a:solidFill>
                <a:latin typeface="Times New Roman" panose="02020603050405020304" pitchFamily="18" charset="0"/>
                <a:cs typeface="Times New Roman" panose="02020603050405020304" pitchFamily="18" charset="0"/>
              </a:rPr>
              <a:t>successor</a:t>
            </a:r>
            <a:r>
              <a:rPr lang="en-US" sz="26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any process notices that the coordinator is not functioning, it builds an </a:t>
            </a:r>
            <a:r>
              <a:rPr lang="en-US" sz="2600" dirty="0">
                <a:solidFill>
                  <a:srgbClr val="FFFF00"/>
                </a:solidFill>
                <a:latin typeface="Times New Roman" panose="02020603050405020304" pitchFamily="18" charset="0"/>
                <a:cs typeface="Times New Roman" panose="02020603050405020304" pitchFamily="18" charset="0"/>
              </a:rPr>
              <a:t>ELECTION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containing its own process identifier and sends the </a:t>
            </a:r>
            <a:r>
              <a:rPr lang="en-US" sz="2600" dirty="0">
                <a:solidFill>
                  <a:srgbClr val="FFFF00"/>
                </a:solidFill>
                <a:latin typeface="Times New Roman" panose="02020603050405020304" pitchFamily="18" charset="0"/>
                <a:cs typeface="Times New Roman" panose="02020603050405020304" pitchFamily="18" charset="0"/>
              </a:rPr>
              <a:t>message to its successor.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If the </a:t>
            </a:r>
            <a:r>
              <a:rPr lang="en-US" sz="2600" dirty="0">
                <a:solidFill>
                  <a:srgbClr val="FFFF00"/>
                </a:solidFill>
                <a:latin typeface="Times New Roman" panose="02020603050405020304" pitchFamily="18" charset="0"/>
                <a:cs typeface="Times New Roman" panose="02020603050405020304" pitchFamily="18" charset="0"/>
              </a:rPr>
              <a:t>successor is down</a:t>
            </a:r>
            <a:r>
              <a:rPr lang="en-US" sz="2600" dirty="0">
                <a:solidFill>
                  <a:schemeClr val="bg1"/>
                </a:solidFill>
                <a:latin typeface="Times New Roman" panose="02020603050405020304" pitchFamily="18" charset="0"/>
                <a:cs typeface="Times New Roman" panose="02020603050405020304" pitchFamily="18" charset="0"/>
              </a:rPr>
              <a:t>, the sender skips over the successor and goes to the next member along the ring, or the one after that, until a running process is located.</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At each step along the way, the </a:t>
            </a:r>
            <a:r>
              <a:rPr lang="en-US" sz="2600" dirty="0">
                <a:solidFill>
                  <a:srgbClr val="FFFF00"/>
                </a:solidFill>
                <a:latin typeface="Times New Roman" panose="02020603050405020304" pitchFamily="18" charset="0"/>
                <a:cs typeface="Times New Roman" panose="02020603050405020304" pitchFamily="18" charset="0"/>
              </a:rPr>
              <a:t>sender adds its own identifier </a:t>
            </a:r>
            <a:r>
              <a:rPr lang="en-US" sz="2600" dirty="0">
                <a:solidFill>
                  <a:schemeClr val="bg1"/>
                </a:solidFill>
                <a:latin typeface="Times New Roman" panose="02020603050405020304" pitchFamily="18" charset="0"/>
                <a:cs typeface="Times New Roman" panose="02020603050405020304" pitchFamily="18" charset="0"/>
              </a:rPr>
              <a:t>to the list in the message effectively making itself a candidate to be elected as coordinator.</a:t>
            </a:r>
          </a:p>
          <a:p>
            <a:pPr marL="0" indent="0" algn="just">
              <a:buNone/>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76</a:t>
            </a:fld>
            <a:endParaRPr lang="en-IN"/>
          </a:p>
        </p:txBody>
      </p:sp>
    </p:spTree>
    <p:extLst>
      <p:ext uri="{BB962C8B-B14F-4D97-AF65-F5344CB8AC3E}">
        <p14:creationId xmlns:p14="http://schemas.microsoft.com/office/powerpoint/2010/main" val="1128725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Eventually, </a:t>
            </a:r>
            <a:r>
              <a:rPr lang="en-US" sz="2600" dirty="0">
                <a:solidFill>
                  <a:srgbClr val="FFFF00"/>
                </a:solidFill>
                <a:latin typeface="Times New Roman" panose="02020603050405020304" pitchFamily="18" charset="0"/>
                <a:cs typeface="Times New Roman" panose="02020603050405020304" pitchFamily="18" charset="0"/>
              </a:rPr>
              <a:t>the message gets back to the process that started it all</a:t>
            </a:r>
            <a:r>
              <a:rPr lang="en-US" sz="2600" dirty="0">
                <a:solidFill>
                  <a:schemeClr val="bg1"/>
                </a:solidFill>
                <a:latin typeface="Times New Roman" panose="02020603050405020304" pitchFamily="18" charset="0"/>
                <a:cs typeface="Times New Roman" panose="02020603050405020304" pitchFamily="18" charset="0"/>
              </a:rPr>
              <a:t>. That process recognizes this event when it receives an incoming message with its own identifier.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At that point, the message type is changed to </a:t>
            </a:r>
            <a:r>
              <a:rPr lang="en-US" sz="2600" dirty="0">
                <a:solidFill>
                  <a:srgbClr val="FFFF00"/>
                </a:solidFill>
                <a:latin typeface="Times New Roman" panose="02020603050405020304" pitchFamily="18" charset="0"/>
                <a:cs typeface="Times New Roman" panose="02020603050405020304" pitchFamily="18" charset="0"/>
              </a:rPr>
              <a:t>COORDINATOR</a:t>
            </a:r>
            <a:r>
              <a:rPr lang="en-US" sz="2600" dirty="0">
                <a:solidFill>
                  <a:schemeClr val="bg1"/>
                </a:solidFill>
                <a:latin typeface="Times New Roman" panose="02020603050405020304" pitchFamily="18" charset="0"/>
                <a:cs typeface="Times New Roman" panose="02020603050405020304" pitchFamily="18" charset="0"/>
              </a:rPr>
              <a:t> and circulated once again, this time to inform everyone else who the coordinator is and who the members of the new ring are. </a:t>
            </a:r>
            <a:r>
              <a:rPr lang="en-US" sz="2600" dirty="0">
                <a:solidFill>
                  <a:srgbClr val="FFFF00"/>
                </a:solidFill>
                <a:latin typeface="Times New Roman" panose="02020603050405020304" pitchFamily="18" charset="0"/>
                <a:cs typeface="Times New Roman" panose="02020603050405020304" pitchFamily="18" charset="0"/>
              </a:rPr>
              <a:t>The list member with the highest identifier is elected as coordinator. </a:t>
            </a:r>
            <a:r>
              <a:rPr lang="en-US" sz="2600" dirty="0">
                <a:solidFill>
                  <a:schemeClr val="bg1"/>
                </a:solidFill>
                <a:latin typeface="Times New Roman" panose="02020603050405020304" pitchFamily="18" charset="0"/>
                <a:cs typeface="Times New Roman" panose="02020603050405020304" pitchFamily="18" charset="0"/>
              </a:rPr>
              <a:t>When this message has circulated once, it is removed and everyone goes back to work.</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a:t>
            </a:r>
            <a:r>
              <a:rPr lang="en-US" sz="2600" dirty="0">
                <a:solidFill>
                  <a:srgbClr val="FFFF00"/>
                </a:solidFill>
                <a:latin typeface="Times New Roman" panose="02020603050405020304" pitchFamily="18" charset="0"/>
                <a:cs typeface="Times New Roman" panose="02020603050405020304" pitchFamily="18" charset="0"/>
              </a:rPr>
              <a:t>Figure 6.21 </a:t>
            </a:r>
            <a:r>
              <a:rPr lang="en-US" sz="2600" dirty="0">
                <a:solidFill>
                  <a:schemeClr val="bg1"/>
                </a:solidFill>
                <a:latin typeface="Times New Roman" panose="02020603050405020304" pitchFamily="18" charset="0"/>
                <a:cs typeface="Times New Roman" panose="02020603050405020304" pitchFamily="18" charset="0"/>
              </a:rPr>
              <a:t>we see what happens if two processes, </a:t>
            </a:r>
            <a:r>
              <a:rPr lang="en-US" sz="2600" dirty="0">
                <a:solidFill>
                  <a:srgbClr val="FFFF00"/>
                </a:solidFill>
                <a:latin typeface="Times New Roman" panose="02020603050405020304" pitchFamily="18" charset="0"/>
                <a:cs typeface="Times New Roman" panose="02020603050405020304" pitchFamily="18" charset="0"/>
              </a:rPr>
              <a:t>P3</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discover simultaneously that the previous coordinator, process </a:t>
            </a:r>
            <a:r>
              <a:rPr lang="en-US" sz="2600" dirty="0">
                <a:solidFill>
                  <a:srgbClr val="FFFF00"/>
                </a:solidFill>
                <a:latin typeface="Times New Roman" panose="02020603050405020304" pitchFamily="18" charset="0"/>
                <a:cs typeface="Times New Roman" panose="02020603050405020304" pitchFamily="18" charset="0"/>
              </a:rPr>
              <a:t>P7</a:t>
            </a:r>
            <a:r>
              <a:rPr lang="en-US" sz="2600" dirty="0">
                <a:solidFill>
                  <a:schemeClr val="bg1"/>
                </a:solidFill>
                <a:latin typeface="Times New Roman" panose="02020603050405020304" pitchFamily="18" charset="0"/>
                <a:cs typeface="Times New Roman" panose="02020603050405020304" pitchFamily="18" charset="0"/>
              </a:rPr>
              <a:t>, has </a:t>
            </a:r>
            <a:r>
              <a:rPr lang="en-US" sz="2600" dirty="0">
                <a:solidFill>
                  <a:srgbClr val="FFFF00"/>
                </a:solidFill>
                <a:latin typeface="Times New Roman" panose="02020603050405020304" pitchFamily="18" charset="0"/>
                <a:cs typeface="Times New Roman" panose="02020603050405020304" pitchFamily="18" charset="0"/>
              </a:rPr>
              <a:t>crashed</a:t>
            </a:r>
            <a:r>
              <a:rPr lang="en-US" sz="26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rgbClr val="FFFF00"/>
                </a:solidFill>
                <a:latin typeface="Times New Roman" panose="02020603050405020304" pitchFamily="18" charset="0"/>
                <a:cs typeface="Times New Roman" panose="02020603050405020304" pitchFamily="18" charset="0"/>
              </a:rPr>
              <a:t>Each</a:t>
            </a:r>
            <a:r>
              <a:rPr lang="en-US" sz="2600" dirty="0">
                <a:solidFill>
                  <a:schemeClr val="bg1"/>
                </a:solidFill>
                <a:latin typeface="Times New Roman" panose="02020603050405020304" pitchFamily="18" charset="0"/>
                <a:cs typeface="Times New Roman" panose="02020603050405020304" pitchFamily="18" charset="0"/>
              </a:rPr>
              <a:t> of these </a:t>
            </a:r>
            <a:r>
              <a:rPr lang="en-US" sz="2600" dirty="0">
                <a:solidFill>
                  <a:srgbClr val="FFFF00"/>
                </a:solidFill>
                <a:latin typeface="Times New Roman" panose="02020603050405020304" pitchFamily="18" charset="0"/>
                <a:cs typeface="Times New Roman" panose="02020603050405020304" pitchFamily="18" charset="0"/>
              </a:rPr>
              <a:t>builds</a:t>
            </a:r>
            <a:r>
              <a:rPr lang="en-US" sz="2600" dirty="0">
                <a:solidFill>
                  <a:schemeClr val="bg1"/>
                </a:solidFill>
                <a:latin typeface="Times New Roman" panose="02020603050405020304" pitchFamily="18" charset="0"/>
                <a:cs typeface="Times New Roman" panose="02020603050405020304" pitchFamily="18" charset="0"/>
              </a:rPr>
              <a:t> an </a:t>
            </a:r>
            <a:r>
              <a:rPr lang="en-US" sz="2600" dirty="0">
                <a:solidFill>
                  <a:srgbClr val="FFFF00"/>
                </a:solidFill>
                <a:latin typeface="Times New Roman" panose="02020603050405020304" pitchFamily="18" charset="0"/>
                <a:cs typeface="Times New Roman" panose="02020603050405020304" pitchFamily="18" charset="0"/>
              </a:rPr>
              <a:t>ELECTION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and each of them starts circulating its message, independent of the other one.</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77</a:t>
            </a:fld>
            <a:endParaRPr lang="en-IN"/>
          </a:p>
        </p:txBody>
      </p:sp>
    </p:spTree>
    <p:extLst>
      <p:ext uri="{BB962C8B-B14F-4D97-AF65-F5344CB8AC3E}">
        <p14:creationId xmlns:p14="http://schemas.microsoft.com/office/powerpoint/2010/main" val="13519604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F866D0-5062-4251-A58F-F17D31ED2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520" y="451215"/>
            <a:ext cx="11040266" cy="4680000"/>
          </a:xfrm>
          <a:solidFill>
            <a:schemeClr val="accent4">
              <a:lumMod val="20000"/>
              <a:lumOff val="80000"/>
            </a:schemeClr>
          </a:solidFill>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78</a:t>
            </a:fld>
            <a:endParaRPr lang="en-IN"/>
          </a:p>
        </p:txBody>
      </p:sp>
      <p:sp>
        <p:nvSpPr>
          <p:cNvPr id="6" name="Rectangle 5">
            <a:extLst>
              <a:ext uri="{FF2B5EF4-FFF2-40B4-BE49-F238E27FC236}">
                <a16:creationId xmlns:a16="http://schemas.microsoft.com/office/drawing/2014/main" id="{A74281CD-FC01-4148-8A96-750B586731A9}"/>
              </a:ext>
            </a:extLst>
          </p:cNvPr>
          <p:cNvSpPr/>
          <p:nvPr/>
        </p:nvSpPr>
        <p:spPr>
          <a:xfrm>
            <a:off x="1422400" y="5525355"/>
            <a:ext cx="9763760" cy="830997"/>
          </a:xfrm>
          <a:prstGeom prst="rect">
            <a:avLst/>
          </a:prstGeom>
        </p:spPr>
        <p:txBody>
          <a:bodyPr wrap="square">
            <a:spAutoFit/>
          </a:bodyPr>
          <a:lstStyle/>
          <a:p>
            <a:pPr algn="just"/>
            <a:r>
              <a:rPr lang="en-US" sz="2400" b="1" dirty="0">
                <a:solidFill>
                  <a:schemeClr val="bg1"/>
                </a:solidFill>
                <a:latin typeface="Times New Roman" panose="02020603050405020304" pitchFamily="18" charset="0"/>
                <a:cs typeface="Times New Roman" panose="02020603050405020304" pitchFamily="18" charset="0"/>
              </a:rPr>
              <a:t>Figure 6.21: </a:t>
            </a:r>
            <a:r>
              <a:rPr lang="en-US" sz="2400" dirty="0">
                <a:solidFill>
                  <a:schemeClr val="bg1"/>
                </a:solidFill>
                <a:latin typeface="Times New Roman" panose="02020603050405020304" pitchFamily="18" charset="0"/>
                <a:cs typeface="Times New Roman" panose="02020603050405020304" pitchFamily="18" charset="0"/>
              </a:rPr>
              <a:t>Election algorithm using a ring. The solid line shows the election </a:t>
            </a:r>
          </a:p>
          <a:p>
            <a:pPr algn="just"/>
            <a:r>
              <a:rPr lang="en-US" sz="2400" dirty="0">
                <a:solidFill>
                  <a:schemeClr val="bg1"/>
                </a:solidFill>
                <a:latin typeface="Times New Roman" panose="02020603050405020304" pitchFamily="18" charset="0"/>
                <a:cs typeface="Times New Roman" panose="02020603050405020304" pitchFamily="18" charset="0"/>
              </a:rPr>
              <a:t>                     messages initiated by P6; the dashed one those by P3.</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6422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Eventually, both messages will go all the way around, and both </a:t>
            </a:r>
            <a:r>
              <a:rPr lang="en-US" sz="2600" dirty="0">
                <a:solidFill>
                  <a:srgbClr val="FFFF00"/>
                </a:solidFill>
                <a:latin typeface="Times New Roman" panose="02020603050405020304" pitchFamily="18" charset="0"/>
                <a:cs typeface="Times New Roman" panose="02020603050405020304" pitchFamily="18" charset="0"/>
              </a:rPr>
              <a:t>P3</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P6</a:t>
            </a:r>
            <a:r>
              <a:rPr lang="en-US" sz="2600" dirty="0">
                <a:solidFill>
                  <a:schemeClr val="bg1"/>
                </a:solidFill>
                <a:latin typeface="Times New Roman" panose="02020603050405020304" pitchFamily="18" charset="0"/>
                <a:cs typeface="Times New Roman" panose="02020603050405020304" pitchFamily="18" charset="0"/>
              </a:rPr>
              <a:t> will convert them into </a:t>
            </a:r>
            <a:r>
              <a:rPr lang="en-US" sz="2600" dirty="0">
                <a:solidFill>
                  <a:srgbClr val="FFFF00"/>
                </a:solidFill>
                <a:latin typeface="Times New Roman" panose="02020603050405020304" pitchFamily="18" charset="0"/>
                <a:cs typeface="Times New Roman" panose="02020603050405020304" pitchFamily="18" charset="0"/>
              </a:rPr>
              <a:t>COORDINATOR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messages</a:t>
            </a:r>
            <a:r>
              <a:rPr lang="en-US" sz="2600" dirty="0">
                <a:solidFill>
                  <a:schemeClr val="bg1"/>
                </a:solidFill>
                <a:latin typeface="Times New Roman" panose="02020603050405020304" pitchFamily="18" charset="0"/>
                <a:cs typeface="Times New Roman" panose="02020603050405020304" pitchFamily="18" charset="0"/>
              </a:rPr>
              <a:t>, with exactly the same members and in the same order.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both have gone around again, both will be removed. It does no harm to have extra messages circulating; at worst it consumes a little bandwidth, but this is not considered wasteful.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79</a:t>
            </a:fld>
            <a:endParaRPr lang="en-IN"/>
          </a:p>
        </p:txBody>
      </p:sp>
    </p:spTree>
    <p:extLst>
      <p:ext uri="{BB962C8B-B14F-4D97-AF65-F5344CB8AC3E}">
        <p14:creationId xmlns:p14="http://schemas.microsoft.com/office/powerpoint/2010/main" val="246579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At every clock tick, the interrupt service procedure </a:t>
            </a:r>
            <a:r>
              <a:rPr lang="en-US" dirty="0">
                <a:solidFill>
                  <a:srgbClr val="FFFF00"/>
                </a:solidFill>
                <a:latin typeface="Times New Roman" panose="02020603050405020304" pitchFamily="18" charset="0"/>
                <a:cs typeface="Times New Roman" panose="02020603050405020304" pitchFamily="18" charset="0"/>
              </a:rPr>
              <a:t>adds one to the time </a:t>
            </a:r>
            <a:r>
              <a:rPr lang="en-US" dirty="0">
                <a:solidFill>
                  <a:schemeClr val="bg1"/>
                </a:solidFill>
                <a:latin typeface="Times New Roman" panose="02020603050405020304" pitchFamily="18" charset="0"/>
                <a:cs typeface="Times New Roman" panose="02020603050405020304" pitchFamily="18" charset="0"/>
              </a:rPr>
              <a:t>stored in memory. In this way, the (software) clock is kept up to date.</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With a </a:t>
            </a:r>
            <a:r>
              <a:rPr lang="en-US" dirty="0">
                <a:solidFill>
                  <a:srgbClr val="FFFF00"/>
                </a:solidFill>
                <a:latin typeface="Times New Roman" panose="02020603050405020304" pitchFamily="18" charset="0"/>
                <a:cs typeface="Times New Roman" panose="02020603050405020304" pitchFamily="18" charset="0"/>
              </a:rPr>
              <a:t>single computer and a single clock</a:t>
            </a:r>
            <a:r>
              <a:rPr lang="en-US" dirty="0">
                <a:solidFill>
                  <a:schemeClr val="bg1"/>
                </a:solidFill>
                <a:latin typeface="Times New Roman" panose="02020603050405020304" pitchFamily="18" charset="0"/>
                <a:cs typeface="Times New Roman" panose="02020603050405020304" pitchFamily="18" charset="0"/>
              </a:rPr>
              <a:t>, it does not matter much if this clock is off by a small amount. Since all processes on the machine use the same clock, they will still be </a:t>
            </a:r>
            <a:r>
              <a:rPr lang="en-US" dirty="0">
                <a:solidFill>
                  <a:srgbClr val="FFFF00"/>
                </a:solidFill>
                <a:latin typeface="Times New Roman" panose="02020603050405020304" pitchFamily="18" charset="0"/>
                <a:cs typeface="Times New Roman" panose="02020603050405020304" pitchFamily="18" charset="0"/>
              </a:rPr>
              <a:t>internally consistent</a:t>
            </a:r>
            <a:r>
              <a:rPr lang="en-US"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With </a:t>
            </a:r>
            <a:r>
              <a:rPr lang="en-US" dirty="0">
                <a:solidFill>
                  <a:srgbClr val="FFFF00"/>
                </a:solidFill>
                <a:latin typeface="Times New Roman" panose="02020603050405020304" pitchFamily="18" charset="0"/>
                <a:cs typeface="Times New Roman" panose="02020603050405020304" pitchFamily="18" charset="0"/>
              </a:rPr>
              <a:t>multiple CPUs</a:t>
            </a:r>
            <a:r>
              <a:rPr lang="en-US" dirty="0">
                <a:solidFill>
                  <a:schemeClr val="bg1"/>
                </a:solidFill>
                <a:latin typeface="Times New Roman" panose="02020603050405020304" pitchFamily="18" charset="0"/>
                <a:cs typeface="Times New Roman" panose="02020603050405020304" pitchFamily="18" charset="0"/>
              </a:rPr>
              <a:t>, each with its own clock, the situation changes.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Although the frequency at which a crystal oscillator runs is usually fairly stable, it is impossible to guarantee that the </a:t>
            </a:r>
            <a:r>
              <a:rPr lang="en-US" dirty="0">
                <a:solidFill>
                  <a:srgbClr val="FFFF00"/>
                </a:solidFill>
                <a:latin typeface="Times New Roman" panose="02020603050405020304" pitchFamily="18" charset="0"/>
                <a:cs typeface="Times New Roman" panose="02020603050405020304" pitchFamily="18" charset="0"/>
              </a:rPr>
              <a:t>crystals in different computers </a:t>
            </a:r>
            <a:r>
              <a:rPr lang="en-US" dirty="0">
                <a:solidFill>
                  <a:schemeClr val="bg1"/>
                </a:solidFill>
                <a:latin typeface="Times New Roman" panose="02020603050405020304" pitchFamily="18" charset="0"/>
                <a:cs typeface="Times New Roman" panose="02020603050405020304" pitchFamily="18" charset="0"/>
              </a:rPr>
              <a:t>all run at exactly the same frequency. </a:t>
            </a: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a:t>
            </a:fld>
            <a:endParaRPr lang="en-IN"/>
          </a:p>
        </p:txBody>
      </p:sp>
    </p:spTree>
    <p:extLst>
      <p:ext uri="{BB962C8B-B14F-4D97-AF65-F5344CB8AC3E}">
        <p14:creationId xmlns:p14="http://schemas.microsoft.com/office/powerpoint/2010/main" val="28615391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Elections in wireless environments</a:t>
            </a:r>
          </a:p>
          <a:p>
            <a:pPr marL="0" indent="0">
              <a:buNone/>
            </a:pPr>
            <a:endParaRPr lang="en-US" sz="3200" b="1" dirty="0">
              <a:solidFill>
                <a:srgbClr val="FFFF0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assumptions made by traditional election algorithms (such as message passing is reliable and topology is unchanged) are not realistic in wireless environments.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Vasudevan et al. have proposed a solution in which the </a:t>
            </a:r>
            <a:r>
              <a:rPr lang="en-US" sz="2600" b="1" i="1" dirty="0">
                <a:solidFill>
                  <a:srgbClr val="FFFF00"/>
                </a:solidFill>
                <a:latin typeface="Times New Roman" panose="02020603050405020304" pitchFamily="18" charset="0"/>
                <a:cs typeface="Times New Roman" panose="02020603050405020304" pitchFamily="18" charset="0"/>
              </a:rPr>
              <a:t>best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leader</a:t>
            </a:r>
            <a:r>
              <a:rPr lang="en-US" sz="2600" dirty="0">
                <a:solidFill>
                  <a:schemeClr val="bg1"/>
                </a:solidFill>
                <a:latin typeface="Times New Roman" panose="02020603050405020304" pitchFamily="18" charset="0"/>
                <a:cs typeface="Times New Roman" panose="02020603050405020304" pitchFamily="18" charset="0"/>
              </a:rPr>
              <a:t> can be elected rather than just a random one.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discussion is concentrated only on </a:t>
            </a:r>
            <a:r>
              <a:rPr lang="en-US" sz="2600" dirty="0">
                <a:solidFill>
                  <a:srgbClr val="FFFF00"/>
                </a:solidFill>
                <a:latin typeface="Times New Roman" panose="02020603050405020304" pitchFamily="18" charset="0"/>
                <a:cs typeface="Times New Roman" panose="02020603050405020304" pitchFamily="18" charset="0"/>
              </a:rPr>
              <a:t>ad hoc networks </a:t>
            </a:r>
            <a:r>
              <a:rPr lang="en-US" sz="2600" dirty="0">
                <a:solidFill>
                  <a:schemeClr val="bg1"/>
                </a:solidFill>
                <a:latin typeface="Times New Roman" panose="02020603050405020304" pitchFamily="18" charset="0"/>
                <a:cs typeface="Times New Roman" panose="02020603050405020304" pitchFamily="18" charset="0"/>
              </a:rPr>
              <a:t>and mobility of nodes is ignored.</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To elect a leader, any node in the network, called the </a:t>
            </a:r>
            <a:r>
              <a:rPr lang="en-US" sz="2600" dirty="0">
                <a:solidFill>
                  <a:srgbClr val="FFFF00"/>
                </a:solidFill>
                <a:latin typeface="Times New Roman" panose="02020603050405020304" pitchFamily="18" charset="0"/>
                <a:cs typeface="Times New Roman" panose="02020603050405020304" pitchFamily="18" charset="0"/>
              </a:rPr>
              <a:t>source</a:t>
            </a:r>
            <a:r>
              <a:rPr lang="en-US" sz="2600" dirty="0">
                <a:solidFill>
                  <a:schemeClr val="bg1"/>
                </a:solidFill>
                <a:latin typeface="Times New Roman" panose="02020603050405020304" pitchFamily="18" charset="0"/>
                <a:cs typeface="Times New Roman" panose="02020603050405020304" pitchFamily="18" charset="0"/>
              </a:rPr>
              <a:t>, can initiate an election by sending an </a:t>
            </a:r>
            <a:r>
              <a:rPr lang="en-US" sz="2600" dirty="0">
                <a:solidFill>
                  <a:srgbClr val="FFFF00"/>
                </a:solidFill>
                <a:latin typeface="Times New Roman" panose="02020603050405020304" pitchFamily="18" charset="0"/>
                <a:cs typeface="Times New Roman" panose="02020603050405020304" pitchFamily="18" charset="0"/>
              </a:rPr>
              <a:t>ELECTION</a:t>
            </a:r>
            <a:r>
              <a:rPr lang="en-US" sz="2600" dirty="0">
                <a:solidFill>
                  <a:schemeClr val="bg1"/>
                </a:solidFill>
                <a:latin typeface="Times New Roman" panose="02020603050405020304" pitchFamily="18" charset="0"/>
                <a:cs typeface="Times New Roman" panose="02020603050405020304" pitchFamily="18" charset="0"/>
              </a:rPr>
              <a:t> message to its immediate neighbors (i.e., the nodes in its range).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80</a:t>
            </a:fld>
            <a:endParaRPr lang="en-IN"/>
          </a:p>
        </p:txBody>
      </p:sp>
    </p:spTree>
    <p:extLst>
      <p:ext uri="{BB962C8B-B14F-4D97-AF65-F5344CB8AC3E}">
        <p14:creationId xmlns:p14="http://schemas.microsoft.com/office/powerpoint/2010/main" val="18216905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When a </a:t>
            </a:r>
            <a:r>
              <a:rPr lang="en-US" sz="2600" dirty="0">
                <a:solidFill>
                  <a:srgbClr val="FFFF00"/>
                </a:solidFill>
                <a:latin typeface="Times New Roman" panose="02020603050405020304" pitchFamily="18" charset="0"/>
                <a:cs typeface="Times New Roman" panose="02020603050405020304" pitchFamily="18" charset="0"/>
              </a:rPr>
              <a:t>node receives an ELECTION for the first time, it designates the sender as its parent,</a:t>
            </a:r>
            <a:r>
              <a:rPr lang="en-US" sz="2600" dirty="0">
                <a:solidFill>
                  <a:schemeClr val="bg1"/>
                </a:solidFill>
                <a:latin typeface="Times New Roman" panose="02020603050405020304" pitchFamily="18" charset="0"/>
                <a:cs typeface="Times New Roman" panose="02020603050405020304" pitchFamily="18" charset="0"/>
              </a:rPr>
              <a:t> and subsequently sends out an ELECTION message to all its immediate neighbors, except for the parent.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a node receives an </a:t>
            </a:r>
            <a:r>
              <a:rPr lang="en-US" sz="2600" dirty="0">
                <a:solidFill>
                  <a:srgbClr val="FFFF00"/>
                </a:solidFill>
                <a:latin typeface="Times New Roman" panose="02020603050405020304" pitchFamily="18" charset="0"/>
                <a:cs typeface="Times New Roman" panose="02020603050405020304" pitchFamily="18" charset="0"/>
              </a:rPr>
              <a:t>ELECTION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from a node </a:t>
            </a:r>
            <a:r>
              <a:rPr lang="en-US" sz="2600" dirty="0">
                <a:solidFill>
                  <a:srgbClr val="FFFF00"/>
                </a:solidFill>
                <a:latin typeface="Times New Roman" panose="02020603050405020304" pitchFamily="18" charset="0"/>
                <a:cs typeface="Times New Roman" panose="02020603050405020304" pitchFamily="18" charset="0"/>
              </a:rPr>
              <a:t>other than its parent</a:t>
            </a:r>
            <a:r>
              <a:rPr lang="en-US" sz="2600" dirty="0">
                <a:solidFill>
                  <a:schemeClr val="bg1"/>
                </a:solidFill>
                <a:latin typeface="Times New Roman" panose="02020603050405020304" pitchFamily="18" charset="0"/>
                <a:cs typeface="Times New Roman" panose="02020603050405020304" pitchFamily="18" charset="0"/>
              </a:rPr>
              <a:t>, it merely acknowledges the receipt.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node </a:t>
            </a:r>
            <a:r>
              <a:rPr lang="en-US" sz="2600" dirty="0">
                <a:solidFill>
                  <a:srgbClr val="FFFF00"/>
                </a:solidFill>
                <a:latin typeface="Times New Roman" panose="02020603050405020304" pitchFamily="18" charset="0"/>
                <a:cs typeface="Times New Roman" panose="02020603050405020304" pitchFamily="18" charset="0"/>
              </a:rPr>
              <a:t>R has designated node Q as its parent</a:t>
            </a:r>
            <a:r>
              <a:rPr lang="en-US" sz="2600" dirty="0">
                <a:solidFill>
                  <a:schemeClr val="bg1"/>
                </a:solidFill>
                <a:latin typeface="Times New Roman" panose="02020603050405020304" pitchFamily="18" charset="0"/>
                <a:cs typeface="Times New Roman" panose="02020603050405020304" pitchFamily="18" charset="0"/>
              </a:rPr>
              <a:t>, it forwards the ELECTION message to its immediate neighbors (excluding Q) and waits for acknowledgments to come in before acknowledging the ELECTION message from Q.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This waiting has an important consequence. First, note that neighbors that have already selected a parent will immediately respond to R. More specifically, if all neighbors already have a parent, R is a leaf node and will be able to report back to Q quickly. In doing so, </a:t>
            </a:r>
            <a:r>
              <a:rPr lang="en-US" sz="2600" dirty="0">
                <a:solidFill>
                  <a:srgbClr val="FFFF00"/>
                </a:solidFill>
                <a:latin typeface="Times New Roman" panose="02020603050405020304" pitchFamily="18" charset="0"/>
                <a:cs typeface="Times New Roman" panose="02020603050405020304" pitchFamily="18" charset="0"/>
              </a:rPr>
              <a:t>it will also report information such as its battery lifetime and other resource capacities.</a:t>
            </a:r>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81</a:t>
            </a:fld>
            <a:endParaRPr lang="en-IN"/>
          </a:p>
        </p:txBody>
      </p:sp>
    </p:spTree>
    <p:extLst>
      <p:ext uri="{BB962C8B-B14F-4D97-AF65-F5344CB8AC3E}">
        <p14:creationId xmlns:p14="http://schemas.microsoft.com/office/powerpoint/2010/main" val="910765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This information will later </a:t>
            </a:r>
            <a:r>
              <a:rPr lang="en-US" sz="2600" dirty="0">
                <a:solidFill>
                  <a:srgbClr val="FFFF00"/>
                </a:solidFill>
                <a:latin typeface="Times New Roman" panose="02020603050405020304" pitchFamily="18" charset="0"/>
                <a:cs typeface="Times New Roman" panose="02020603050405020304" pitchFamily="18" charset="0"/>
              </a:rPr>
              <a:t>allow Q to compare R’s capacities </a:t>
            </a:r>
            <a:r>
              <a:rPr lang="en-US" sz="2600" dirty="0">
                <a:solidFill>
                  <a:schemeClr val="bg1"/>
                </a:solidFill>
                <a:latin typeface="Times New Roman" panose="02020603050405020304" pitchFamily="18" charset="0"/>
                <a:cs typeface="Times New Roman" panose="02020603050405020304" pitchFamily="18" charset="0"/>
              </a:rPr>
              <a:t>to that of other downstream nodes, and select the best eligible node for leadership.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Of course, </a:t>
            </a:r>
            <a:r>
              <a:rPr lang="en-US" sz="2600"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had sent an ELECTION message only because </a:t>
            </a:r>
            <a:r>
              <a:rPr lang="en-US" sz="2600" dirty="0">
                <a:solidFill>
                  <a:srgbClr val="FFFF00"/>
                </a:solidFill>
                <a:latin typeface="Times New Roman" panose="02020603050405020304" pitchFamily="18" charset="0"/>
                <a:cs typeface="Times New Roman" panose="02020603050405020304" pitchFamily="18" charset="0"/>
              </a:rPr>
              <a:t>its own parent P </a:t>
            </a:r>
            <a:r>
              <a:rPr lang="en-US" sz="2600" dirty="0">
                <a:solidFill>
                  <a:schemeClr val="bg1"/>
                </a:solidFill>
                <a:latin typeface="Times New Roman" panose="02020603050405020304" pitchFamily="18" charset="0"/>
                <a:cs typeface="Times New Roman" panose="02020603050405020304" pitchFamily="18" charset="0"/>
              </a:rPr>
              <a:t>had done so as well.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turn, when </a:t>
            </a:r>
            <a:r>
              <a:rPr lang="en-US" sz="2600"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eventually </a:t>
            </a:r>
            <a:r>
              <a:rPr lang="en-US" sz="2600" dirty="0">
                <a:solidFill>
                  <a:srgbClr val="FFFF00"/>
                </a:solidFill>
                <a:latin typeface="Times New Roman" panose="02020603050405020304" pitchFamily="18" charset="0"/>
                <a:cs typeface="Times New Roman" panose="02020603050405020304" pitchFamily="18" charset="0"/>
              </a:rPr>
              <a:t>acknowledges</a:t>
            </a:r>
            <a:r>
              <a:rPr lang="en-US" sz="2600" dirty="0">
                <a:solidFill>
                  <a:schemeClr val="bg1"/>
                </a:solidFill>
                <a:latin typeface="Times New Roman" panose="02020603050405020304" pitchFamily="18" charset="0"/>
                <a:cs typeface="Times New Roman" panose="02020603050405020304" pitchFamily="18" charset="0"/>
              </a:rPr>
              <a:t> the </a:t>
            </a:r>
            <a:r>
              <a:rPr lang="en-US" sz="2600" dirty="0">
                <a:solidFill>
                  <a:srgbClr val="FFFF00"/>
                </a:solidFill>
                <a:latin typeface="Times New Roman" panose="02020603050405020304" pitchFamily="18" charset="0"/>
                <a:cs typeface="Times New Roman" panose="02020603050405020304" pitchFamily="18" charset="0"/>
              </a:rPr>
              <a:t>ELECTION</a:t>
            </a:r>
            <a:r>
              <a:rPr lang="en-US" sz="2600" dirty="0">
                <a:solidFill>
                  <a:schemeClr val="bg1"/>
                </a:solidFill>
                <a:latin typeface="Times New Roman" panose="02020603050405020304" pitchFamily="18" charset="0"/>
                <a:cs typeface="Times New Roman" panose="02020603050405020304" pitchFamily="18" charset="0"/>
              </a:rPr>
              <a:t> message previously sent by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it will pass the most eligible node to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as well. In this way, the </a:t>
            </a:r>
            <a:r>
              <a:rPr lang="en-US" sz="2600" dirty="0">
                <a:solidFill>
                  <a:srgbClr val="FFFF00"/>
                </a:solidFill>
                <a:latin typeface="Times New Roman" panose="02020603050405020304" pitchFamily="18" charset="0"/>
                <a:cs typeface="Times New Roman" panose="02020603050405020304" pitchFamily="18" charset="0"/>
              </a:rPr>
              <a:t>source</a:t>
            </a:r>
            <a:r>
              <a:rPr lang="en-US" sz="2600" dirty="0">
                <a:solidFill>
                  <a:schemeClr val="bg1"/>
                </a:solidFill>
                <a:latin typeface="Times New Roman" panose="02020603050405020304" pitchFamily="18" charset="0"/>
                <a:cs typeface="Times New Roman" panose="02020603050405020304" pitchFamily="18" charset="0"/>
              </a:rPr>
              <a:t> will eventually </a:t>
            </a:r>
            <a:r>
              <a:rPr lang="en-US" sz="2600" dirty="0">
                <a:solidFill>
                  <a:srgbClr val="FFFF00"/>
                </a:solidFill>
                <a:latin typeface="Times New Roman" panose="02020603050405020304" pitchFamily="18" charset="0"/>
                <a:cs typeface="Times New Roman" panose="02020603050405020304" pitchFamily="18" charset="0"/>
              </a:rPr>
              <a:t>get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know</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which</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node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best</a:t>
            </a:r>
            <a:r>
              <a:rPr lang="en-US" sz="2600" dirty="0">
                <a:solidFill>
                  <a:schemeClr val="bg1"/>
                </a:solidFill>
                <a:latin typeface="Times New Roman" panose="02020603050405020304" pitchFamily="18" charset="0"/>
                <a:cs typeface="Times New Roman" panose="02020603050405020304" pitchFamily="18" charset="0"/>
              </a:rPr>
              <a:t> to be selected as leader, after which it will broadcast this information to all other nodes.</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82</a:t>
            </a:fld>
            <a:endParaRPr lang="en-IN" dirty="0"/>
          </a:p>
        </p:txBody>
      </p:sp>
      <p:sp>
        <p:nvSpPr>
          <p:cNvPr id="5" name="Flowchart: Connector 4">
            <a:extLst>
              <a:ext uri="{FF2B5EF4-FFF2-40B4-BE49-F238E27FC236}">
                <a16:creationId xmlns:a16="http://schemas.microsoft.com/office/drawing/2014/main" id="{EF6881F0-CF34-4430-BFC2-75BA20BC3254}"/>
              </a:ext>
            </a:extLst>
          </p:cNvPr>
          <p:cNvSpPr/>
          <p:nvPr/>
        </p:nvSpPr>
        <p:spPr>
          <a:xfrm>
            <a:off x="883920" y="5435600"/>
            <a:ext cx="772160" cy="79248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S</a:t>
            </a:r>
            <a:endParaRPr lang="en-IN" b="1" dirty="0"/>
          </a:p>
        </p:txBody>
      </p:sp>
      <p:sp>
        <p:nvSpPr>
          <p:cNvPr id="7" name="Flowchart: Connector 6">
            <a:extLst>
              <a:ext uri="{FF2B5EF4-FFF2-40B4-BE49-F238E27FC236}">
                <a16:creationId xmlns:a16="http://schemas.microsoft.com/office/drawing/2014/main" id="{612624C9-5498-4BC9-BEFF-4DDDA4978C13}"/>
              </a:ext>
            </a:extLst>
          </p:cNvPr>
          <p:cNvSpPr/>
          <p:nvPr/>
        </p:nvSpPr>
        <p:spPr>
          <a:xfrm>
            <a:off x="3365938" y="5415280"/>
            <a:ext cx="772160" cy="79248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P</a:t>
            </a:r>
            <a:endParaRPr lang="en-IN" b="1" dirty="0"/>
          </a:p>
        </p:txBody>
      </p:sp>
      <p:sp>
        <p:nvSpPr>
          <p:cNvPr id="8" name="Flowchart: Connector 7">
            <a:extLst>
              <a:ext uri="{FF2B5EF4-FFF2-40B4-BE49-F238E27FC236}">
                <a16:creationId xmlns:a16="http://schemas.microsoft.com/office/drawing/2014/main" id="{CA193BDB-598D-44BD-A321-1D39442D0F00}"/>
              </a:ext>
            </a:extLst>
          </p:cNvPr>
          <p:cNvSpPr/>
          <p:nvPr/>
        </p:nvSpPr>
        <p:spPr>
          <a:xfrm>
            <a:off x="4978574" y="5435600"/>
            <a:ext cx="772160" cy="79248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cs typeface="Times New Roman" panose="02020603050405020304" pitchFamily="18" charset="0"/>
              </a:rPr>
              <a:t>Q</a:t>
            </a:r>
            <a:endParaRPr lang="en-IN" sz="4000" b="1" dirty="0">
              <a:cs typeface="Times New Roman" panose="02020603050405020304" pitchFamily="18" charset="0"/>
            </a:endParaRPr>
          </a:p>
        </p:txBody>
      </p:sp>
      <p:sp>
        <p:nvSpPr>
          <p:cNvPr id="10" name="Flowchart: Connector 9">
            <a:extLst>
              <a:ext uri="{FF2B5EF4-FFF2-40B4-BE49-F238E27FC236}">
                <a16:creationId xmlns:a16="http://schemas.microsoft.com/office/drawing/2014/main" id="{85FAD338-4870-4FD3-9302-ABCC184B2C1D}"/>
              </a:ext>
            </a:extLst>
          </p:cNvPr>
          <p:cNvSpPr/>
          <p:nvPr/>
        </p:nvSpPr>
        <p:spPr>
          <a:xfrm>
            <a:off x="6591210" y="5457826"/>
            <a:ext cx="772160" cy="79248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R</a:t>
            </a:r>
            <a:endParaRPr lang="en-IN" b="1" dirty="0"/>
          </a:p>
        </p:txBody>
      </p:sp>
      <p:sp>
        <p:nvSpPr>
          <p:cNvPr id="11" name="Flowchart: Connector 10">
            <a:extLst>
              <a:ext uri="{FF2B5EF4-FFF2-40B4-BE49-F238E27FC236}">
                <a16:creationId xmlns:a16="http://schemas.microsoft.com/office/drawing/2014/main" id="{F97DEBF3-5CDD-4605-A8E2-A2F09FADDE01}"/>
              </a:ext>
            </a:extLst>
          </p:cNvPr>
          <p:cNvSpPr/>
          <p:nvPr/>
        </p:nvSpPr>
        <p:spPr>
          <a:xfrm>
            <a:off x="8325411" y="4649491"/>
            <a:ext cx="772160" cy="79248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N1</a:t>
            </a:r>
            <a:endParaRPr lang="en-IN" sz="1100" b="1" dirty="0"/>
          </a:p>
        </p:txBody>
      </p:sp>
      <p:sp>
        <p:nvSpPr>
          <p:cNvPr id="13" name="TextBox 12">
            <a:extLst>
              <a:ext uri="{FF2B5EF4-FFF2-40B4-BE49-F238E27FC236}">
                <a16:creationId xmlns:a16="http://schemas.microsoft.com/office/drawing/2014/main" id="{4436D4E1-F123-4AE5-9690-46C5BCC0142F}"/>
              </a:ext>
            </a:extLst>
          </p:cNvPr>
          <p:cNvSpPr txBox="1"/>
          <p:nvPr/>
        </p:nvSpPr>
        <p:spPr>
          <a:xfrm>
            <a:off x="751840" y="4836160"/>
            <a:ext cx="1259840" cy="461665"/>
          </a:xfrm>
          <a:prstGeom prst="rect">
            <a:avLst/>
          </a:prstGeom>
          <a:noFill/>
        </p:spPr>
        <p:txBody>
          <a:bodyPr wrap="square" rtlCol="0">
            <a:spAutoFit/>
          </a:bodyPr>
          <a:lstStyle/>
          <a:p>
            <a:r>
              <a:rPr lang="en-US" sz="2400" dirty="0">
                <a:solidFill>
                  <a:srgbClr val="FFFF00"/>
                </a:solidFill>
                <a:latin typeface="Times New Roman" panose="02020603050405020304" pitchFamily="18" charset="0"/>
                <a:cs typeface="Times New Roman" panose="02020603050405020304" pitchFamily="18" charset="0"/>
              </a:rPr>
              <a:t>Source</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15" name="Flowchart: Connector 14">
            <a:extLst>
              <a:ext uri="{FF2B5EF4-FFF2-40B4-BE49-F238E27FC236}">
                <a16:creationId xmlns:a16="http://schemas.microsoft.com/office/drawing/2014/main" id="{2645FE83-4388-4105-A7FD-B86F7DF8CF0E}"/>
              </a:ext>
            </a:extLst>
          </p:cNvPr>
          <p:cNvSpPr/>
          <p:nvPr/>
        </p:nvSpPr>
        <p:spPr>
          <a:xfrm>
            <a:off x="9099490" y="5283858"/>
            <a:ext cx="772160" cy="79248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N2</a:t>
            </a:r>
            <a:endParaRPr lang="en-IN" sz="1100" b="1" dirty="0"/>
          </a:p>
        </p:txBody>
      </p:sp>
      <p:sp>
        <p:nvSpPr>
          <p:cNvPr id="16" name="Flowchart: Connector 15">
            <a:extLst>
              <a:ext uri="{FF2B5EF4-FFF2-40B4-BE49-F238E27FC236}">
                <a16:creationId xmlns:a16="http://schemas.microsoft.com/office/drawing/2014/main" id="{DDB2C261-1A59-4D94-9E5B-915E8D75F8CF}"/>
              </a:ext>
            </a:extLst>
          </p:cNvPr>
          <p:cNvSpPr/>
          <p:nvPr/>
        </p:nvSpPr>
        <p:spPr>
          <a:xfrm>
            <a:off x="8393207" y="5960112"/>
            <a:ext cx="772160" cy="79248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N3</a:t>
            </a:r>
            <a:endParaRPr lang="en-IN" sz="1100" b="1" dirty="0"/>
          </a:p>
        </p:txBody>
      </p:sp>
      <p:sp>
        <p:nvSpPr>
          <p:cNvPr id="17" name="TextBox 16">
            <a:extLst>
              <a:ext uri="{FF2B5EF4-FFF2-40B4-BE49-F238E27FC236}">
                <a16:creationId xmlns:a16="http://schemas.microsoft.com/office/drawing/2014/main" id="{EB4A74EF-1368-4B14-857A-DEECB96589BE}"/>
              </a:ext>
            </a:extLst>
          </p:cNvPr>
          <p:cNvSpPr txBox="1"/>
          <p:nvPr/>
        </p:nvSpPr>
        <p:spPr>
          <a:xfrm>
            <a:off x="4561393" y="4832024"/>
            <a:ext cx="1627792" cy="461665"/>
          </a:xfrm>
          <a:prstGeom prst="rect">
            <a:avLst/>
          </a:prstGeom>
          <a:noFill/>
        </p:spPr>
        <p:txBody>
          <a:bodyPr wrap="square" rtlCol="0">
            <a:spAutoFit/>
          </a:bodyPr>
          <a:lstStyle/>
          <a:p>
            <a:r>
              <a:rPr lang="en-US" sz="2400" dirty="0">
                <a:solidFill>
                  <a:srgbClr val="FFFF00"/>
                </a:solidFill>
                <a:latin typeface="Times New Roman" panose="02020603050405020304" pitchFamily="18" charset="0"/>
                <a:cs typeface="Times New Roman" panose="02020603050405020304" pitchFamily="18" charset="0"/>
              </a:rPr>
              <a:t>Parent of R</a:t>
            </a:r>
            <a:endParaRPr lang="en-IN" sz="2400" dirty="0">
              <a:solidFill>
                <a:srgbClr val="FFFF00"/>
              </a:solidFill>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74147629-2BCF-4BFB-8521-56582506AE67}"/>
              </a:ext>
            </a:extLst>
          </p:cNvPr>
          <p:cNvCxnSpPr>
            <a:cxnSpLocks/>
            <a:endCxn id="11" idx="2"/>
          </p:cNvCxnSpPr>
          <p:nvPr/>
        </p:nvCxnSpPr>
        <p:spPr>
          <a:xfrm flipV="1">
            <a:off x="7312259" y="5045731"/>
            <a:ext cx="1013152" cy="603802"/>
          </a:xfrm>
          <a:prstGeom prst="straightConnector1">
            <a:avLst/>
          </a:prstGeom>
          <a:ln w="857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471945C-7906-4F54-8C6C-2CF76BB78B04}"/>
              </a:ext>
            </a:extLst>
          </p:cNvPr>
          <p:cNvCxnSpPr>
            <a:cxnSpLocks/>
            <a:stCxn id="10" idx="6"/>
            <a:endCxn id="15" idx="2"/>
          </p:cNvCxnSpPr>
          <p:nvPr/>
        </p:nvCxnSpPr>
        <p:spPr>
          <a:xfrm flipV="1">
            <a:off x="7363370" y="5680098"/>
            <a:ext cx="1736120" cy="173968"/>
          </a:xfrm>
          <a:prstGeom prst="straightConnector1">
            <a:avLst/>
          </a:prstGeom>
          <a:ln w="857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0C4A4C1-2BA7-475D-902B-6B0537A17794}"/>
              </a:ext>
            </a:extLst>
          </p:cNvPr>
          <p:cNvCxnSpPr>
            <a:cxnSpLocks/>
            <a:stCxn id="10" idx="5"/>
            <a:endCxn id="16" idx="2"/>
          </p:cNvCxnSpPr>
          <p:nvPr/>
        </p:nvCxnSpPr>
        <p:spPr>
          <a:xfrm>
            <a:off x="7250290" y="6134250"/>
            <a:ext cx="1142917" cy="222102"/>
          </a:xfrm>
          <a:prstGeom prst="straightConnector1">
            <a:avLst/>
          </a:prstGeom>
          <a:ln w="857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E552447-CB9E-4ED5-8453-11EA77786141}"/>
              </a:ext>
            </a:extLst>
          </p:cNvPr>
          <p:cNvSpPr txBox="1"/>
          <p:nvPr/>
        </p:nvSpPr>
        <p:spPr>
          <a:xfrm>
            <a:off x="10027675" y="5135486"/>
            <a:ext cx="1532426" cy="830997"/>
          </a:xfrm>
          <a:prstGeom prst="rect">
            <a:avLst/>
          </a:prstGeom>
          <a:noFill/>
        </p:spPr>
        <p:txBody>
          <a:bodyPr wrap="square" rtlCol="0">
            <a:spAutoFit/>
          </a:bodyPr>
          <a:lstStyle/>
          <a:p>
            <a:pPr algn="ctr"/>
            <a:r>
              <a:rPr lang="en-US" sz="2400" dirty="0">
                <a:solidFill>
                  <a:srgbClr val="FFFF00"/>
                </a:solidFill>
                <a:latin typeface="Times New Roman" panose="02020603050405020304" pitchFamily="18" charset="0"/>
                <a:cs typeface="Times New Roman" panose="02020603050405020304" pitchFamily="18" charset="0"/>
              </a:rPr>
              <a:t>Neighbors of R</a:t>
            </a:r>
            <a:endParaRPr lang="en-IN" sz="2400" dirty="0">
              <a:solidFill>
                <a:srgbClr val="FFFF00"/>
              </a:solidFill>
              <a:latin typeface="Times New Roman" panose="02020603050405020304" pitchFamily="18"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5D468521-490D-41A8-BF0D-B95E0FDF1842}"/>
              </a:ext>
            </a:extLst>
          </p:cNvPr>
          <p:cNvCxnSpPr>
            <a:cxnSpLocks/>
            <a:stCxn id="8" idx="6"/>
            <a:endCxn id="10" idx="2"/>
          </p:cNvCxnSpPr>
          <p:nvPr/>
        </p:nvCxnSpPr>
        <p:spPr>
          <a:xfrm>
            <a:off x="5750734" y="5831840"/>
            <a:ext cx="840476" cy="22226"/>
          </a:xfrm>
          <a:prstGeom prst="straightConnector1">
            <a:avLst/>
          </a:prstGeom>
          <a:ln w="857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46A8BBA-CB8F-42A2-9BD8-481868F3854E}"/>
              </a:ext>
            </a:extLst>
          </p:cNvPr>
          <p:cNvCxnSpPr>
            <a:cxnSpLocks/>
          </p:cNvCxnSpPr>
          <p:nvPr/>
        </p:nvCxnSpPr>
        <p:spPr>
          <a:xfrm>
            <a:off x="4136879" y="5811520"/>
            <a:ext cx="840476" cy="22226"/>
          </a:xfrm>
          <a:prstGeom prst="straightConnector1">
            <a:avLst/>
          </a:prstGeom>
          <a:ln w="857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Flowchart: Connector 36">
            <a:extLst>
              <a:ext uri="{FF2B5EF4-FFF2-40B4-BE49-F238E27FC236}">
                <a16:creationId xmlns:a16="http://schemas.microsoft.com/office/drawing/2014/main" id="{03819F06-5B7C-430E-B836-0A5497D70256}"/>
              </a:ext>
            </a:extLst>
          </p:cNvPr>
          <p:cNvSpPr/>
          <p:nvPr/>
        </p:nvSpPr>
        <p:spPr>
          <a:xfrm>
            <a:off x="1858492" y="5752953"/>
            <a:ext cx="108000" cy="10800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38" name="Flowchart: Connector 37">
            <a:extLst>
              <a:ext uri="{FF2B5EF4-FFF2-40B4-BE49-F238E27FC236}">
                <a16:creationId xmlns:a16="http://schemas.microsoft.com/office/drawing/2014/main" id="{108277C9-6F37-468D-A48E-09F644DD21D7}"/>
              </a:ext>
            </a:extLst>
          </p:cNvPr>
          <p:cNvSpPr/>
          <p:nvPr/>
        </p:nvSpPr>
        <p:spPr>
          <a:xfrm>
            <a:off x="2325852" y="5752953"/>
            <a:ext cx="108000" cy="10800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39" name="Flowchart: Connector 38">
            <a:extLst>
              <a:ext uri="{FF2B5EF4-FFF2-40B4-BE49-F238E27FC236}">
                <a16:creationId xmlns:a16="http://schemas.microsoft.com/office/drawing/2014/main" id="{01E1BCE0-741A-4BE5-AC3F-F764C6417EF8}"/>
              </a:ext>
            </a:extLst>
          </p:cNvPr>
          <p:cNvSpPr/>
          <p:nvPr/>
        </p:nvSpPr>
        <p:spPr>
          <a:xfrm>
            <a:off x="2844012" y="5773273"/>
            <a:ext cx="108000" cy="108000"/>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Tree>
    <p:extLst>
      <p:ext uri="{BB962C8B-B14F-4D97-AF65-F5344CB8AC3E}">
        <p14:creationId xmlns:p14="http://schemas.microsoft.com/office/powerpoint/2010/main" val="34344535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This process is illustrated in Figure 6.22. </a:t>
            </a:r>
            <a:r>
              <a:rPr lang="en-US" sz="2600" dirty="0">
                <a:solidFill>
                  <a:srgbClr val="FFFF00"/>
                </a:solidFill>
                <a:latin typeface="Times New Roman" panose="02020603050405020304" pitchFamily="18" charset="0"/>
                <a:cs typeface="Times New Roman" panose="02020603050405020304" pitchFamily="18" charset="0"/>
              </a:rPr>
              <a:t>Nodes have been labeled a to j, along with their capacity.</a:t>
            </a:r>
            <a:r>
              <a:rPr lang="en-US" sz="2600" dirty="0">
                <a:solidFill>
                  <a:schemeClr val="bg1"/>
                </a:solidFill>
                <a:latin typeface="Times New Roman" panose="02020603050405020304" pitchFamily="18" charset="0"/>
                <a:cs typeface="Times New Roman" panose="02020603050405020304" pitchFamily="18" charset="0"/>
              </a:rPr>
              <a:t> Node </a:t>
            </a:r>
            <a:r>
              <a:rPr lang="en-US" sz="2600" i="1" dirty="0">
                <a:solidFill>
                  <a:srgbClr val="FFFF00"/>
                </a:solidFill>
                <a:latin typeface="Times New Roman" panose="02020603050405020304" pitchFamily="18" charset="0"/>
                <a:cs typeface="Times New Roman" panose="02020603050405020304" pitchFamily="18" charset="0"/>
              </a:rPr>
              <a:t>a</a:t>
            </a:r>
            <a:r>
              <a:rPr lang="en-US" sz="2600" dirty="0">
                <a:solidFill>
                  <a:srgbClr val="FFFF00"/>
                </a:solidFill>
                <a:latin typeface="Times New Roman" panose="02020603050405020304" pitchFamily="18" charset="0"/>
                <a:cs typeface="Times New Roman" panose="02020603050405020304" pitchFamily="18" charset="0"/>
              </a:rPr>
              <a:t> initiates an election </a:t>
            </a:r>
            <a:r>
              <a:rPr lang="en-US" sz="2600" dirty="0">
                <a:solidFill>
                  <a:schemeClr val="bg1"/>
                </a:solidFill>
                <a:latin typeface="Times New Roman" panose="02020603050405020304" pitchFamily="18" charset="0"/>
                <a:cs typeface="Times New Roman" panose="02020603050405020304" pitchFamily="18" charset="0"/>
              </a:rPr>
              <a:t>by broadcasting an ELECTION message to </a:t>
            </a:r>
            <a:r>
              <a:rPr lang="en-US" sz="2600" dirty="0">
                <a:solidFill>
                  <a:srgbClr val="FFFF00"/>
                </a:solidFill>
                <a:latin typeface="Times New Roman" panose="02020603050405020304" pitchFamily="18" charset="0"/>
                <a:cs typeface="Times New Roman" panose="02020603050405020304" pitchFamily="18" charset="0"/>
              </a:rPr>
              <a:t>nodes </a:t>
            </a:r>
            <a:r>
              <a:rPr lang="en-US" sz="2600" i="1" dirty="0">
                <a:solidFill>
                  <a:srgbClr val="FFFF00"/>
                </a:solidFill>
                <a:latin typeface="Times New Roman" panose="02020603050405020304" pitchFamily="18" charset="0"/>
                <a:cs typeface="Times New Roman" panose="02020603050405020304" pitchFamily="18" charset="0"/>
              </a:rPr>
              <a:t>b</a:t>
            </a:r>
            <a:r>
              <a:rPr lang="en-US" sz="2600" dirty="0">
                <a:solidFill>
                  <a:srgbClr val="FFFF00"/>
                </a:solidFill>
                <a:latin typeface="Times New Roman" panose="02020603050405020304" pitchFamily="18" charset="0"/>
                <a:cs typeface="Times New Roman" panose="02020603050405020304" pitchFamily="18" charset="0"/>
              </a:rPr>
              <a:t> and </a:t>
            </a:r>
            <a:r>
              <a:rPr lang="en-US" sz="2600" i="1" dirty="0">
                <a:solidFill>
                  <a:srgbClr val="FFFF00"/>
                </a:solidFill>
                <a:latin typeface="Times New Roman" panose="02020603050405020304" pitchFamily="18" charset="0"/>
                <a:cs typeface="Times New Roman" panose="02020603050405020304" pitchFamily="18" charset="0"/>
              </a:rPr>
              <a:t>j</a:t>
            </a:r>
            <a:r>
              <a:rPr lang="en-US" sz="2600" dirty="0">
                <a:solidFill>
                  <a:schemeClr val="bg1"/>
                </a:solidFill>
                <a:latin typeface="Times New Roman" panose="02020603050405020304" pitchFamily="18" charset="0"/>
                <a:cs typeface="Times New Roman" panose="02020603050405020304" pitchFamily="18" charset="0"/>
              </a:rPr>
              <a:t>, as shown in Figure 6.22(b)</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83</a:t>
            </a:fld>
            <a:endParaRPr lang="en-IN"/>
          </a:p>
        </p:txBody>
      </p:sp>
      <p:pic>
        <p:nvPicPr>
          <p:cNvPr id="5" name="Picture 4">
            <a:extLst>
              <a:ext uri="{FF2B5EF4-FFF2-40B4-BE49-F238E27FC236}">
                <a16:creationId xmlns:a16="http://schemas.microsoft.com/office/drawing/2014/main" id="{522B7856-F539-4FD0-9B3B-80E53B461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199" y="1595120"/>
            <a:ext cx="4254008" cy="3240000"/>
          </a:xfrm>
          <a:prstGeom prst="rect">
            <a:avLst/>
          </a:prstGeom>
          <a:solidFill>
            <a:schemeClr val="accent4">
              <a:lumMod val="20000"/>
              <a:lumOff val="80000"/>
            </a:schemeClr>
          </a:solidFill>
        </p:spPr>
      </p:pic>
      <p:pic>
        <p:nvPicPr>
          <p:cNvPr id="7" name="Picture 6">
            <a:extLst>
              <a:ext uri="{FF2B5EF4-FFF2-40B4-BE49-F238E27FC236}">
                <a16:creationId xmlns:a16="http://schemas.microsoft.com/office/drawing/2014/main" id="{BB3E008C-9F33-4A1B-8DF4-8008E1FD3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4078" y="1595120"/>
            <a:ext cx="4629068" cy="3240000"/>
          </a:xfrm>
          <a:prstGeom prst="rect">
            <a:avLst/>
          </a:prstGeom>
          <a:solidFill>
            <a:schemeClr val="accent4">
              <a:lumMod val="20000"/>
              <a:lumOff val="80000"/>
            </a:schemeClr>
          </a:solidFill>
        </p:spPr>
      </p:pic>
      <p:sp>
        <p:nvSpPr>
          <p:cNvPr id="8" name="TextBox 7">
            <a:extLst>
              <a:ext uri="{FF2B5EF4-FFF2-40B4-BE49-F238E27FC236}">
                <a16:creationId xmlns:a16="http://schemas.microsoft.com/office/drawing/2014/main" id="{2C5512E1-C2F7-4AD8-B23C-2313158A48CB}"/>
              </a:ext>
            </a:extLst>
          </p:cNvPr>
          <p:cNvSpPr txBox="1"/>
          <p:nvPr/>
        </p:nvSpPr>
        <p:spPr>
          <a:xfrm>
            <a:off x="1483185" y="4989281"/>
            <a:ext cx="9215120"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              (a)                                                                             (b)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C36FCB2-E308-4EBA-A250-AC559A3C4B90}"/>
              </a:ext>
            </a:extLst>
          </p:cNvPr>
          <p:cNvSpPr/>
          <p:nvPr/>
        </p:nvSpPr>
        <p:spPr>
          <a:xfrm>
            <a:off x="1061545" y="5707917"/>
            <a:ext cx="10495280" cy="830997"/>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6.22: </a:t>
            </a:r>
            <a:r>
              <a:rPr lang="en-US" sz="2400" dirty="0">
                <a:solidFill>
                  <a:schemeClr val="bg1"/>
                </a:solidFill>
                <a:latin typeface="Times New Roman" panose="02020603050405020304" pitchFamily="18" charset="0"/>
                <a:cs typeface="Times New Roman" panose="02020603050405020304" pitchFamily="18" charset="0"/>
              </a:rPr>
              <a:t>Election algorithm in a wireless network, with node a as the </a:t>
            </a:r>
            <a:r>
              <a:rPr lang="en-IN" sz="2400" dirty="0">
                <a:solidFill>
                  <a:schemeClr val="bg1"/>
                </a:solidFill>
                <a:latin typeface="Times New Roman" panose="02020603050405020304" pitchFamily="18" charset="0"/>
                <a:cs typeface="Times New Roman" panose="02020603050405020304" pitchFamily="18" charset="0"/>
              </a:rPr>
              <a:t>source. </a:t>
            </a:r>
          </a:p>
          <a:p>
            <a:r>
              <a:rPr lang="en-IN" sz="2400" dirty="0">
                <a:solidFill>
                  <a:schemeClr val="bg1"/>
                </a:solidFill>
                <a:latin typeface="Times New Roman" panose="02020603050405020304" pitchFamily="18" charset="0"/>
                <a:cs typeface="Times New Roman" panose="02020603050405020304" pitchFamily="18" charset="0"/>
              </a:rPr>
              <a:t>                     (a) Initial network.                         </a:t>
            </a:r>
            <a:r>
              <a:rPr lang="en-US" sz="2400" dirty="0">
                <a:solidFill>
                  <a:schemeClr val="bg1"/>
                </a:solidFill>
                <a:latin typeface="Times New Roman" panose="02020603050405020304" pitchFamily="18" charset="0"/>
                <a:cs typeface="Times New Roman" panose="02020603050405020304" pitchFamily="18" charset="0"/>
              </a:rPr>
              <a:t>(b)–(e) The build-tree phase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3488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563166-DB24-4EC1-BEF4-840F62A3B8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488" y="766445"/>
            <a:ext cx="4254019" cy="3240000"/>
          </a:xfrm>
          <a:solidFill>
            <a:schemeClr val="accent4">
              <a:lumMod val="20000"/>
              <a:lumOff val="80000"/>
            </a:schemeClr>
          </a:solidFill>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84</a:t>
            </a:fld>
            <a:endParaRPr lang="en-IN"/>
          </a:p>
        </p:txBody>
      </p:sp>
      <p:sp>
        <p:nvSpPr>
          <p:cNvPr id="6" name="TextBox 5">
            <a:extLst>
              <a:ext uri="{FF2B5EF4-FFF2-40B4-BE49-F238E27FC236}">
                <a16:creationId xmlns:a16="http://schemas.microsoft.com/office/drawing/2014/main" id="{F96869E7-6D4B-401D-A610-BD34AE24E0DD}"/>
              </a:ext>
            </a:extLst>
          </p:cNvPr>
          <p:cNvSpPr txBox="1"/>
          <p:nvPr/>
        </p:nvSpPr>
        <p:spPr>
          <a:xfrm>
            <a:off x="1279985" y="4217121"/>
            <a:ext cx="9215120"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              (c)                                                                             (d)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CB89C8C-D7D1-4BF6-86A2-659E2353F86A}"/>
              </a:ext>
            </a:extLst>
          </p:cNvPr>
          <p:cNvSpPr/>
          <p:nvPr/>
        </p:nvSpPr>
        <p:spPr>
          <a:xfrm>
            <a:off x="1279984" y="5063946"/>
            <a:ext cx="10073815" cy="830997"/>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6.22: </a:t>
            </a:r>
            <a:r>
              <a:rPr lang="en-US" sz="2400" dirty="0">
                <a:solidFill>
                  <a:schemeClr val="bg1"/>
                </a:solidFill>
                <a:latin typeface="Times New Roman" panose="02020603050405020304" pitchFamily="18" charset="0"/>
                <a:cs typeface="Times New Roman" panose="02020603050405020304" pitchFamily="18" charset="0"/>
              </a:rPr>
              <a:t>Election algorithm in a wireless network, with node a as the </a:t>
            </a:r>
            <a:r>
              <a:rPr lang="en-IN" sz="2400" dirty="0">
                <a:solidFill>
                  <a:schemeClr val="bg1"/>
                </a:solidFill>
                <a:latin typeface="Times New Roman" panose="02020603050405020304" pitchFamily="18" charset="0"/>
                <a:cs typeface="Times New Roman" panose="02020603050405020304" pitchFamily="18" charset="0"/>
              </a:rPr>
              <a:t>source. </a:t>
            </a:r>
          </a:p>
          <a:p>
            <a:r>
              <a:rPr lang="en-IN"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(b)–(e) The build-tree phase.</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A9ACE97-867A-4425-8718-DDEA379F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911" y="746417"/>
            <a:ext cx="4213377" cy="3240000"/>
          </a:xfrm>
          <a:prstGeom prst="rect">
            <a:avLst/>
          </a:prstGeom>
          <a:solidFill>
            <a:schemeClr val="accent4">
              <a:lumMod val="20000"/>
              <a:lumOff val="80000"/>
            </a:schemeClr>
          </a:solidFill>
        </p:spPr>
      </p:pic>
    </p:spTree>
    <p:extLst>
      <p:ext uri="{BB962C8B-B14F-4D97-AF65-F5344CB8AC3E}">
        <p14:creationId xmlns:p14="http://schemas.microsoft.com/office/powerpoint/2010/main" val="2789265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E027D7-267F-4BE2-8236-60326FFB9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708" y="715645"/>
            <a:ext cx="4213376" cy="3240000"/>
          </a:xfrm>
          <a:solidFill>
            <a:schemeClr val="accent4">
              <a:lumMod val="20000"/>
              <a:lumOff val="80000"/>
            </a:schemeClr>
          </a:solidFill>
        </p:spPr>
      </p:pic>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85</a:t>
            </a:fld>
            <a:endParaRPr lang="en-IN"/>
          </a:p>
        </p:txBody>
      </p:sp>
      <p:sp>
        <p:nvSpPr>
          <p:cNvPr id="6" name="TextBox 5">
            <a:extLst>
              <a:ext uri="{FF2B5EF4-FFF2-40B4-BE49-F238E27FC236}">
                <a16:creationId xmlns:a16="http://schemas.microsoft.com/office/drawing/2014/main" id="{440BE0DC-6B15-4BE6-9230-6CBB35D42910}"/>
              </a:ext>
            </a:extLst>
          </p:cNvPr>
          <p:cNvSpPr txBox="1"/>
          <p:nvPr/>
        </p:nvSpPr>
        <p:spPr>
          <a:xfrm>
            <a:off x="1279985" y="4217121"/>
            <a:ext cx="9215120"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                    (e)                                                                       (f)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42C6A7C-73C7-4983-BC84-BDD9DB0CD8CF}"/>
              </a:ext>
            </a:extLst>
          </p:cNvPr>
          <p:cNvSpPr/>
          <p:nvPr/>
        </p:nvSpPr>
        <p:spPr>
          <a:xfrm>
            <a:off x="1279984" y="5063946"/>
            <a:ext cx="10073815" cy="1200329"/>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6.22: </a:t>
            </a:r>
            <a:r>
              <a:rPr lang="en-US" sz="2400" dirty="0">
                <a:solidFill>
                  <a:schemeClr val="bg1"/>
                </a:solidFill>
                <a:latin typeface="Times New Roman" panose="02020603050405020304" pitchFamily="18" charset="0"/>
                <a:cs typeface="Times New Roman" panose="02020603050405020304" pitchFamily="18" charset="0"/>
              </a:rPr>
              <a:t>Election algorithm in a wireless network, with node a as the </a:t>
            </a:r>
            <a:r>
              <a:rPr lang="en-IN" sz="2400" dirty="0">
                <a:solidFill>
                  <a:schemeClr val="bg1"/>
                </a:solidFill>
                <a:latin typeface="Times New Roman" panose="02020603050405020304" pitchFamily="18" charset="0"/>
                <a:cs typeface="Times New Roman" panose="02020603050405020304" pitchFamily="18" charset="0"/>
              </a:rPr>
              <a:t>source. </a:t>
            </a:r>
          </a:p>
          <a:p>
            <a:r>
              <a:rPr lang="en-IN"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(b)–(e) The build-tree phase (last broadcast step by nodes f and </a:t>
            </a:r>
            <a:r>
              <a:rPr lang="en-US" sz="2400" dirty="0" err="1">
                <a:solidFill>
                  <a:schemeClr val="bg1"/>
                </a:solidFill>
                <a:latin typeface="Times New Roman" panose="02020603050405020304" pitchFamily="18" charset="0"/>
                <a:cs typeface="Times New Roman" panose="02020603050405020304" pitchFamily="18" charset="0"/>
              </a:rPr>
              <a:t>i</a:t>
            </a:r>
            <a:r>
              <a:rPr lang="en-US" sz="2400" dirty="0">
                <a:solidFill>
                  <a:schemeClr val="bg1"/>
                </a:solidFill>
                <a:latin typeface="Times New Roman" panose="02020603050405020304" pitchFamily="18" charset="0"/>
                <a:cs typeface="Times New Roman" panose="02020603050405020304" pitchFamily="18" charset="0"/>
              </a:rPr>
              <a:t> </a:t>
            </a:r>
          </a:p>
          <a:p>
            <a:r>
              <a:rPr lang="en-US" sz="2400" dirty="0">
                <a:solidFill>
                  <a:schemeClr val="bg1"/>
                </a:solidFill>
                <a:latin typeface="Times New Roman" panose="02020603050405020304" pitchFamily="18" charset="0"/>
                <a:cs typeface="Times New Roman" panose="02020603050405020304" pitchFamily="18" charset="0"/>
              </a:rPr>
              <a:t>                      not shown)                  (f) Reporting of best node to source.</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9C49F60-80CD-4C20-A0F8-C79D24EDC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2389" y="715645"/>
            <a:ext cx="4254019" cy="3240000"/>
          </a:xfrm>
          <a:prstGeom prst="rect">
            <a:avLst/>
          </a:prstGeom>
          <a:solidFill>
            <a:schemeClr val="accent4">
              <a:lumMod val="20000"/>
              <a:lumOff val="80000"/>
            </a:schemeClr>
          </a:solidFill>
        </p:spPr>
      </p:pic>
    </p:spTree>
    <p:extLst>
      <p:ext uri="{BB962C8B-B14F-4D97-AF65-F5344CB8AC3E}">
        <p14:creationId xmlns:p14="http://schemas.microsoft.com/office/powerpoint/2010/main" val="38021058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r>
              <a:rPr lang="en-US" sz="2600" dirty="0">
                <a:solidFill>
                  <a:schemeClr val="bg1"/>
                </a:solidFill>
                <a:latin typeface="Times New Roman" panose="02020603050405020304" pitchFamily="18" charset="0"/>
                <a:cs typeface="Times New Roman" panose="02020603050405020304" pitchFamily="18" charset="0"/>
              </a:rPr>
              <a:t>ELECTION messages are propagated to all nodes, ending with the situation shown in Figure </a:t>
            </a:r>
            <a:r>
              <a:rPr lang="en-US" sz="2600" dirty="0">
                <a:solidFill>
                  <a:srgbClr val="FFFF00"/>
                </a:solidFill>
                <a:latin typeface="Times New Roman" panose="02020603050405020304" pitchFamily="18" charset="0"/>
                <a:cs typeface="Times New Roman" panose="02020603050405020304" pitchFamily="18" charset="0"/>
              </a:rPr>
              <a:t>6.22(e)</a:t>
            </a:r>
            <a:r>
              <a:rPr lang="en-US" sz="2600" dirty="0">
                <a:solidFill>
                  <a:schemeClr val="bg1"/>
                </a:solidFill>
                <a:latin typeface="Times New Roman" panose="02020603050405020304" pitchFamily="18" charset="0"/>
                <a:cs typeface="Times New Roman" panose="02020603050405020304" pitchFamily="18" charset="0"/>
              </a:rPr>
              <a:t>, where we have omitted the last broadcast by nodes </a:t>
            </a:r>
            <a:r>
              <a:rPr lang="en-US" sz="2600" dirty="0">
                <a:solidFill>
                  <a:srgbClr val="FFFF00"/>
                </a:solidFill>
                <a:latin typeface="Times New Roman" panose="02020603050405020304" pitchFamily="18" charset="0"/>
                <a:cs typeface="Times New Roman" panose="02020603050405020304" pitchFamily="18" charset="0"/>
              </a:rPr>
              <a:t>f and </a:t>
            </a:r>
            <a:r>
              <a:rPr lang="en-US" sz="2600" dirty="0" err="1">
                <a:solidFill>
                  <a:srgbClr val="FFFF00"/>
                </a:solidFill>
                <a:latin typeface="Times New Roman" panose="02020603050405020304" pitchFamily="18" charset="0"/>
                <a:cs typeface="Times New Roman" panose="02020603050405020304" pitchFamily="18" charset="0"/>
              </a:rPr>
              <a:t>i</a:t>
            </a:r>
            <a:r>
              <a:rPr lang="en-US" sz="2600" dirty="0">
                <a:solidFill>
                  <a:schemeClr val="bg1"/>
                </a:solidFill>
                <a:latin typeface="Times New Roman" panose="02020603050405020304" pitchFamily="18" charset="0"/>
                <a:cs typeface="Times New Roman" panose="02020603050405020304" pitchFamily="18" charset="0"/>
              </a:rPr>
              <a:t>.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From there on, </a:t>
            </a:r>
            <a:r>
              <a:rPr lang="en-US" sz="2600" dirty="0">
                <a:solidFill>
                  <a:srgbClr val="FFFF00"/>
                </a:solidFill>
                <a:latin typeface="Times New Roman" panose="02020603050405020304" pitchFamily="18" charset="0"/>
                <a:cs typeface="Times New Roman" panose="02020603050405020304" pitchFamily="18" charset="0"/>
              </a:rPr>
              <a:t>each node reports to its parent the node with the best capacity</a:t>
            </a:r>
            <a:r>
              <a:rPr lang="en-US" sz="2600" dirty="0">
                <a:solidFill>
                  <a:schemeClr val="bg1"/>
                </a:solidFill>
                <a:latin typeface="Times New Roman" panose="02020603050405020304" pitchFamily="18" charset="0"/>
                <a:cs typeface="Times New Roman" panose="02020603050405020304" pitchFamily="18" charset="0"/>
              </a:rPr>
              <a:t>, as shown in Figure </a:t>
            </a:r>
            <a:r>
              <a:rPr lang="en-US" sz="2600" dirty="0">
                <a:solidFill>
                  <a:srgbClr val="FFFF00"/>
                </a:solidFill>
                <a:latin typeface="Times New Roman" panose="02020603050405020304" pitchFamily="18" charset="0"/>
                <a:cs typeface="Times New Roman" panose="02020603050405020304" pitchFamily="18" charset="0"/>
              </a:rPr>
              <a:t>6.22(f)</a:t>
            </a:r>
            <a:r>
              <a:rPr lang="en-US" sz="2600" dirty="0">
                <a:solidFill>
                  <a:schemeClr val="bg1"/>
                </a:solidFill>
                <a:latin typeface="Times New Roman" panose="02020603050405020304" pitchFamily="18" charset="0"/>
                <a:cs typeface="Times New Roman" panose="02020603050405020304" pitchFamily="18" charset="0"/>
              </a:rPr>
              <a:t>. For example, when </a:t>
            </a:r>
            <a:r>
              <a:rPr lang="en-US" sz="2600" dirty="0">
                <a:solidFill>
                  <a:srgbClr val="FFFF00"/>
                </a:solidFill>
                <a:latin typeface="Times New Roman" panose="02020603050405020304" pitchFamily="18" charset="0"/>
                <a:cs typeface="Times New Roman" panose="02020603050405020304" pitchFamily="18" charset="0"/>
              </a:rPr>
              <a:t>node </a:t>
            </a:r>
            <a:r>
              <a:rPr lang="en-US" sz="2600" i="1" dirty="0">
                <a:solidFill>
                  <a:srgbClr val="FFFF00"/>
                </a:solidFill>
                <a:latin typeface="Times New Roman" panose="02020603050405020304" pitchFamily="18" charset="0"/>
                <a:cs typeface="Times New Roman" panose="02020603050405020304" pitchFamily="18" charset="0"/>
              </a:rPr>
              <a:t>g</a:t>
            </a:r>
            <a:r>
              <a:rPr lang="en-US" sz="2600" dirty="0">
                <a:solidFill>
                  <a:schemeClr val="bg1"/>
                </a:solidFill>
                <a:latin typeface="Times New Roman" panose="02020603050405020304" pitchFamily="18" charset="0"/>
                <a:cs typeface="Times New Roman" panose="02020603050405020304" pitchFamily="18" charset="0"/>
              </a:rPr>
              <a:t> receives the acknowledgments from its children </a:t>
            </a:r>
            <a:r>
              <a:rPr lang="en-US" sz="2600" i="1" dirty="0">
                <a:solidFill>
                  <a:srgbClr val="FFFF00"/>
                </a:solidFill>
                <a:latin typeface="Times New Roman" panose="02020603050405020304" pitchFamily="18" charset="0"/>
                <a:cs typeface="Times New Roman" panose="02020603050405020304" pitchFamily="18" charset="0"/>
              </a:rPr>
              <a:t>e</a:t>
            </a:r>
            <a:r>
              <a:rPr lang="en-US" sz="2600" dirty="0">
                <a:solidFill>
                  <a:srgbClr val="FFFF00"/>
                </a:solidFill>
                <a:latin typeface="Times New Roman" panose="02020603050405020304" pitchFamily="18" charset="0"/>
                <a:cs typeface="Times New Roman" panose="02020603050405020304" pitchFamily="18" charset="0"/>
              </a:rPr>
              <a:t> and </a:t>
            </a:r>
            <a:r>
              <a:rPr lang="en-US" sz="2600" i="1" dirty="0">
                <a:solidFill>
                  <a:srgbClr val="FFFF00"/>
                </a:solidFill>
                <a:latin typeface="Times New Roman" panose="02020603050405020304" pitchFamily="18" charset="0"/>
                <a:cs typeface="Times New Roman" panose="02020603050405020304" pitchFamily="18" charset="0"/>
              </a:rPr>
              <a:t>h, </a:t>
            </a:r>
            <a:r>
              <a:rPr lang="en-US" sz="2600" dirty="0">
                <a:solidFill>
                  <a:srgbClr val="FFFF00"/>
                </a:solidFill>
                <a:latin typeface="Times New Roman" panose="02020603050405020304" pitchFamily="18" charset="0"/>
                <a:cs typeface="Times New Roman" panose="02020603050405020304" pitchFamily="18" charset="0"/>
              </a:rPr>
              <a:t>it will notice that h is the best node, propagating </a:t>
            </a:r>
            <a:r>
              <a:rPr lang="en-US" sz="2600" i="1" dirty="0">
                <a:solidFill>
                  <a:srgbClr val="FFFF00"/>
                </a:solidFill>
                <a:latin typeface="Times New Roman" panose="02020603050405020304" pitchFamily="18" charset="0"/>
                <a:cs typeface="Times New Roman" panose="02020603050405020304" pitchFamily="18" charset="0"/>
              </a:rPr>
              <a:t>[h, 8]</a:t>
            </a:r>
            <a:r>
              <a:rPr lang="en-US" sz="2600" dirty="0">
                <a:solidFill>
                  <a:srgbClr val="FFFF00"/>
                </a:solidFill>
                <a:latin typeface="Times New Roman" panose="02020603050405020304" pitchFamily="18" charset="0"/>
                <a:cs typeface="Times New Roman" panose="02020603050405020304" pitchFamily="18" charset="0"/>
              </a:rPr>
              <a:t> to its own parent, </a:t>
            </a:r>
            <a:r>
              <a:rPr lang="en-US" sz="2600" i="1" dirty="0">
                <a:solidFill>
                  <a:srgbClr val="FFFF00"/>
                </a:solidFill>
                <a:latin typeface="Times New Roman" panose="02020603050405020304" pitchFamily="18" charset="0"/>
                <a:cs typeface="Times New Roman" panose="02020603050405020304" pitchFamily="18" charset="0"/>
              </a:rPr>
              <a:t>node b</a:t>
            </a:r>
            <a:r>
              <a:rPr lang="en-US" sz="2600" dirty="0">
                <a:solidFill>
                  <a:srgbClr val="FFFF00"/>
                </a:solidFill>
                <a:latin typeface="Times New Roman" panose="02020603050405020304" pitchFamily="18" charset="0"/>
                <a:cs typeface="Times New Roman" panose="02020603050405020304" pitchFamily="18" charset="0"/>
              </a:rPr>
              <a:t>.</a:t>
            </a:r>
          </a:p>
          <a:p>
            <a:pPr marL="0" indent="0" algn="just">
              <a:buNone/>
            </a:pPr>
            <a:endParaRPr lang="en-US" sz="2600" i="1" dirty="0">
              <a:solidFill>
                <a:srgbClr val="FFFF00"/>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In the end, the </a:t>
            </a:r>
            <a:r>
              <a:rPr lang="en-US" sz="2600" dirty="0">
                <a:solidFill>
                  <a:srgbClr val="FFFF00"/>
                </a:solidFill>
                <a:latin typeface="Times New Roman" panose="02020603050405020304" pitchFamily="18" charset="0"/>
                <a:cs typeface="Times New Roman" panose="02020603050405020304" pitchFamily="18" charset="0"/>
              </a:rPr>
              <a:t>source</a:t>
            </a:r>
            <a:r>
              <a:rPr lang="en-US" sz="2600" dirty="0">
                <a:solidFill>
                  <a:schemeClr val="bg1"/>
                </a:solidFill>
                <a:latin typeface="Times New Roman" panose="02020603050405020304" pitchFamily="18" charset="0"/>
                <a:cs typeface="Times New Roman" panose="02020603050405020304" pitchFamily="18" charset="0"/>
              </a:rPr>
              <a:t> will note that </a:t>
            </a:r>
            <a:r>
              <a:rPr lang="en-US" sz="2600" dirty="0">
                <a:solidFill>
                  <a:srgbClr val="FFFF00"/>
                </a:solidFill>
                <a:latin typeface="Times New Roman" panose="02020603050405020304" pitchFamily="18" charset="0"/>
                <a:cs typeface="Times New Roman" panose="02020603050405020304" pitchFamily="18" charset="0"/>
              </a:rPr>
              <a:t>h is the best leader</a:t>
            </a:r>
            <a:r>
              <a:rPr lang="en-US" sz="2600" dirty="0">
                <a:solidFill>
                  <a:schemeClr val="bg1"/>
                </a:solidFill>
                <a:latin typeface="Times New Roman" panose="02020603050405020304" pitchFamily="18" charset="0"/>
                <a:cs typeface="Times New Roman" panose="02020603050405020304" pitchFamily="18" charset="0"/>
              </a:rPr>
              <a:t> and will broadcast this information to all other nodes.</a:t>
            </a:r>
          </a:p>
          <a:p>
            <a:pPr marL="0" indent="0" algn="just">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a:t>
            </a:r>
            <a:r>
              <a:rPr lang="en-US" sz="2600" dirty="0">
                <a:solidFill>
                  <a:srgbClr val="FFFF00"/>
                </a:solidFill>
                <a:latin typeface="Times New Roman" panose="02020603050405020304" pitchFamily="18" charset="0"/>
                <a:cs typeface="Times New Roman" panose="02020603050405020304" pitchFamily="18" charset="0"/>
              </a:rPr>
              <a:t>multiple elections</a:t>
            </a:r>
            <a:r>
              <a:rPr lang="en-US" sz="2600" dirty="0">
                <a:solidFill>
                  <a:schemeClr val="bg1"/>
                </a:solidFill>
                <a:latin typeface="Times New Roman" panose="02020603050405020304" pitchFamily="18" charset="0"/>
                <a:cs typeface="Times New Roman" panose="02020603050405020304" pitchFamily="18" charset="0"/>
              </a:rPr>
              <a:t> are initiated, each </a:t>
            </a:r>
            <a:r>
              <a:rPr lang="en-US" sz="2600" dirty="0">
                <a:solidFill>
                  <a:srgbClr val="FFFF00"/>
                </a:solidFill>
                <a:latin typeface="Times New Roman" panose="02020603050405020304" pitchFamily="18" charset="0"/>
                <a:cs typeface="Times New Roman" panose="02020603050405020304" pitchFamily="18" charset="0"/>
              </a:rPr>
              <a:t>node will decide to join only one election</a:t>
            </a:r>
            <a:r>
              <a:rPr lang="en-US" sz="2600" dirty="0">
                <a:solidFill>
                  <a:schemeClr val="bg1"/>
                </a:solidFill>
                <a:latin typeface="Times New Roman" panose="02020603050405020304" pitchFamily="18" charset="0"/>
                <a:cs typeface="Times New Roman" panose="02020603050405020304" pitchFamily="18" charset="0"/>
              </a:rPr>
              <a:t>, the election with the highest identifier.</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86</a:t>
            </a:fld>
            <a:endParaRPr lang="en-IN"/>
          </a:p>
        </p:txBody>
      </p:sp>
    </p:spTree>
    <p:extLst>
      <p:ext uri="{BB962C8B-B14F-4D97-AF65-F5344CB8AC3E}">
        <p14:creationId xmlns:p14="http://schemas.microsoft.com/office/powerpoint/2010/main" val="803425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lnSpcReduction="10000"/>
          </a:bodyPr>
          <a:lstStyle/>
          <a:p>
            <a:pPr marL="0" indent="0">
              <a:buNone/>
            </a:pPr>
            <a:r>
              <a:rPr lang="en-US" sz="3200" b="1" dirty="0">
                <a:solidFill>
                  <a:srgbClr val="FFFF00"/>
                </a:solidFill>
                <a:latin typeface="Times New Roman" panose="02020603050405020304" pitchFamily="18" charset="0"/>
                <a:cs typeface="Times New Roman" panose="02020603050405020304" pitchFamily="18" charset="0"/>
              </a:rPr>
              <a:t>Elections in large-scale systems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Many leader-election algorithms apply to only </a:t>
            </a:r>
            <a:r>
              <a:rPr lang="en-US" sz="2600" dirty="0">
                <a:solidFill>
                  <a:srgbClr val="FFFF00"/>
                </a:solidFill>
                <a:latin typeface="Times New Roman" panose="02020603050405020304" pitchFamily="18" charset="0"/>
                <a:cs typeface="Times New Roman" panose="02020603050405020304" pitchFamily="18" charset="0"/>
              </a:rPr>
              <a:t>small DS </a:t>
            </a:r>
            <a:r>
              <a:rPr lang="en-US" sz="2600" dirty="0">
                <a:solidFill>
                  <a:schemeClr val="bg1"/>
                </a:solidFill>
                <a:latin typeface="Times New Roman" panose="02020603050405020304" pitchFamily="18" charset="0"/>
                <a:cs typeface="Times New Roman" panose="02020603050405020304" pitchFamily="18" charset="0"/>
              </a:rPr>
              <a:t>and concentrate on </a:t>
            </a:r>
            <a:r>
              <a:rPr lang="en-US" sz="2600" dirty="0">
                <a:solidFill>
                  <a:srgbClr val="FFFF00"/>
                </a:solidFill>
                <a:latin typeface="Times New Roman" panose="02020603050405020304" pitchFamily="18" charset="0"/>
                <a:cs typeface="Times New Roman" panose="02020603050405020304" pitchFamily="18" charset="0"/>
              </a:rPr>
              <a:t>selection of a single node</a:t>
            </a:r>
            <a:r>
              <a:rPr lang="en-US" sz="2600" dirty="0">
                <a:solidFill>
                  <a:schemeClr val="bg1"/>
                </a:solidFill>
                <a:latin typeface="Times New Roman" panose="02020603050405020304" pitchFamily="18" charset="0"/>
                <a:cs typeface="Times New Roman" panose="02020603050405020304" pitchFamily="18" charset="0"/>
              </a:rPr>
              <a:t>.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Some situations require several nodes to be selected as in case of super peers in peer-to-peer networks.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b="1" dirty="0">
                <a:solidFill>
                  <a:srgbClr val="FFFF00"/>
                </a:solidFill>
                <a:latin typeface="Times New Roman" panose="02020603050405020304" pitchFamily="18" charset="0"/>
                <a:cs typeface="Times New Roman" panose="02020603050405020304" pitchFamily="18" charset="0"/>
              </a:rPr>
              <a:t>Selection of super peers: </a:t>
            </a:r>
            <a:r>
              <a:rPr lang="en-US" sz="2600" b="1" dirty="0">
                <a:solidFill>
                  <a:schemeClr val="bg1"/>
                </a:solidFill>
                <a:latin typeface="Times New Roman" panose="02020603050405020304" pitchFamily="18" charset="0"/>
                <a:cs typeface="Times New Roman" panose="02020603050405020304" pitchFamily="18" charset="0"/>
              </a:rPr>
              <a:t>Following requirements need to be met,</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1. Normal nodes should have low-latency access to super peers.</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2. Super peers should be evenly distributed across the overlay network.</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3. There should be a predefined portion of super peers relative to the total number of </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nodes in the overlay network.</a:t>
            </a: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4. Each super peer should not need to serve more than a fixed number of normal nodes.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87</a:t>
            </a:fld>
            <a:endParaRPr lang="en-IN"/>
          </a:p>
        </p:txBody>
      </p:sp>
    </p:spTree>
    <p:extLst>
      <p:ext uri="{BB962C8B-B14F-4D97-AF65-F5344CB8AC3E}">
        <p14:creationId xmlns:p14="http://schemas.microsoft.com/office/powerpoint/2010/main" val="23552909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lstStyle/>
          <a:p>
            <a:pPr algn="just"/>
            <a:r>
              <a:rPr lang="en-US" sz="2600" dirty="0">
                <a:solidFill>
                  <a:schemeClr val="bg1"/>
                </a:solidFill>
                <a:latin typeface="Times New Roman" panose="02020603050405020304" pitchFamily="18" charset="0"/>
                <a:cs typeface="Times New Roman" panose="02020603050405020304" pitchFamily="18" charset="0"/>
              </a:rPr>
              <a:t>These requirements are easily met using structured </a:t>
            </a:r>
            <a:r>
              <a:rPr lang="en-US" sz="2600" dirty="0">
                <a:solidFill>
                  <a:srgbClr val="FFFF00"/>
                </a:solidFill>
                <a:latin typeface="Times New Roman" panose="02020603050405020304" pitchFamily="18" charset="0"/>
                <a:cs typeface="Times New Roman" panose="02020603050405020304" pitchFamily="18" charset="0"/>
              </a:rPr>
              <a:t>Distributed Hash Table (DHT)</a:t>
            </a:r>
            <a:r>
              <a:rPr lang="en-US" sz="2600" dirty="0">
                <a:solidFill>
                  <a:schemeClr val="bg1"/>
                </a:solidFill>
                <a:latin typeface="Times New Roman" panose="02020603050405020304" pitchFamily="18" charset="0"/>
                <a:cs typeface="Times New Roman" panose="02020603050405020304" pitchFamily="18" charset="0"/>
              </a:rPr>
              <a:t> based systems.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rgbClr val="FFFF00"/>
                </a:solidFill>
                <a:latin typeface="Times New Roman" panose="02020603050405020304" pitchFamily="18" charset="0"/>
                <a:cs typeface="Times New Roman" panose="02020603050405020304" pitchFamily="18" charset="0"/>
              </a:rPr>
              <a:t>The basic idea is to reserve a fraction of the identifier space for super peers.</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Each node receives a random and uniformly assigned </a:t>
            </a:r>
            <a:r>
              <a:rPr lang="en-US" sz="2600" b="1" i="1" dirty="0">
                <a:solidFill>
                  <a:srgbClr val="FFFF00"/>
                </a:solidFill>
                <a:latin typeface="Times New Roman" panose="02020603050405020304" pitchFamily="18" charset="0"/>
                <a:cs typeface="Times New Roman" panose="02020603050405020304" pitchFamily="18" charset="0"/>
              </a:rPr>
              <a:t>m-bit</a:t>
            </a:r>
            <a:r>
              <a:rPr lang="en-US" sz="2600" dirty="0">
                <a:solidFill>
                  <a:schemeClr val="bg1"/>
                </a:solidFill>
                <a:latin typeface="Times New Roman" panose="02020603050405020304" pitchFamily="18" charset="0"/>
                <a:cs typeface="Times New Roman" panose="02020603050405020304" pitchFamily="18" charset="0"/>
              </a:rPr>
              <a:t> identifier. Now suppose we reserve the first (i.e., leftmost) </a:t>
            </a:r>
            <a:r>
              <a:rPr lang="en-US" sz="2600" b="1" i="1" dirty="0">
                <a:solidFill>
                  <a:srgbClr val="FFFF00"/>
                </a:solidFill>
                <a:latin typeface="Times New Roman" panose="02020603050405020304" pitchFamily="18" charset="0"/>
                <a:cs typeface="Times New Roman" panose="02020603050405020304" pitchFamily="18" charset="0"/>
              </a:rPr>
              <a:t>k</a:t>
            </a:r>
            <a:r>
              <a:rPr lang="en-US" sz="2600" dirty="0">
                <a:solidFill>
                  <a:schemeClr val="bg1"/>
                </a:solidFill>
                <a:latin typeface="Times New Roman" panose="02020603050405020304" pitchFamily="18" charset="0"/>
                <a:cs typeface="Times New Roman" panose="02020603050405020304" pitchFamily="18" charset="0"/>
              </a:rPr>
              <a:t> bits to identify super peers.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b="1" dirty="0">
                <a:solidFill>
                  <a:srgbClr val="FFFF00"/>
                </a:solidFill>
                <a:latin typeface="Times New Roman" panose="02020603050405020304" pitchFamily="18" charset="0"/>
                <a:cs typeface="Times New Roman" panose="02020603050405020304" pitchFamily="18" charset="0"/>
              </a:rPr>
              <a:t>Example:</a:t>
            </a:r>
            <a:r>
              <a:rPr lang="en-US" sz="2600" dirty="0">
                <a:solidFill>
                  <a:schemeClr val="bg1"/>
                </a:solidFill>
                <a:latin typeface="Times New Roman" panose="02020603050405020304" pitchFamily="18" charset="0"/>
                <a:cs typeface="Times New Roman" panose="02020603050405020304" pitchFamily="18" charset="0"/>
              </a:rPr>
              <a:t> Assume we have a (small) Chord system with </a:t>
            </a:r>
            <a:r>
              <a:rPr lang="en-US" sz="2600" dirty="0">
                <a:solidFill>
                  <a:srgbClr val="FFFF00"/>
                </a:solidFill>
                <a:latin typeface="Times New Roman" panose="02020603050405020304" pitchFamily="18" charset="0"/>
                <a:cs typeface="Times New Roman" panose="02020603050405020304" pitchFamily="18" charset="0"/>
              </a:rPr>
              <a:t>m = 8</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k = 3</a:t>
            </a:r>
            <a:r>
              <a:rPr lang="en-US" sz="2600" dirty="0">
                <a:solidFill>
                  <a:schemeClr val="bg1"/>
                </a:solidFill>
                <a:latin typeface="Times New Roman" panose="02020603050405020304" pitchFamily="18" charset="0"/>
                <a:cs typeface="Times New Roman" panose="02020603050405020304" pitchFamily="18" charset="0"/>
              </a:rPr>
              <a:t>. When looking up the node responsible for a specific </a:t>
            </a:r>
            <a:r>
              <a:rPr lang="en-US" sz="2600" dirty="0">
                <a:solidFill>
                  <a:srgbClr val="FFFF00"/>
                </a:solidFill>
                <a:latin typeface="Times New Roman" panose="02020603050405020304" pitchFamily="18" charset="0"/>
                <a:cs typeface="Times New Roman" panose="02020603050405020304" pitchFamily="18" charset="0"/>
              </a:rPr>
              <a:t>key K</a:t>
            </a:r>
            <a:r>
              <a:rPr lang="en-US" sz="2600" dirty="0">
                <a:solidFill>
                  <a:schemeClr val="bg1"/>
                </a:solidFill>
                <a:latin typeface="Times New Roman" panose="02020603050405020304" pitchFamily="18" charset="0"/>
                <a:cs typeface="Times New Roman" panose="02020603050405020304" pitchFamily="18" charset="0"/>
              </a:rPr>
              <a:t>, we can first decide to route the lookup request to the node responsible for the pattern </a:t>
            </a:r>
            <a:r>
              <a:rPr lang="en-US" sz="2600" dirty="0">
                <a:solidFill>
                  <a:srgbClr val="FFFF00"/>
                </a:solidFill>
                <a:latin typeface="Times New Roman" panose="02020603050405020304" pitchFamily="18" charset="0"/>
                <a:cs typeface="Times New Roman" panose="02020603050405020304" pitchFamily="18" charset="0"/>
              </a:rPr>
              <a:t>K^11100000</a:t>
            </a:r>
            <a:r>
              <a:rPr lang="en-US" sz="2600" dirty="0">
                <a:solidFill>
                  <a:schemeClr val="bg1"/>
                </a:solidFill>
                <a:latin typeface="Times New Roman" panose="02020603050405020304" pitchFamily="18" charset="0"/>
                <a:cs typeface="Times New Roman" panose="02020603050405020304" pitchFamily="18" charset="0"/>
              </a:rPr>
              <a:t> which is then treated as the </a:t>
            </a:r>
            <a:r>
              <a:rPr lang="en-US" sz="2600" dirty="0" err="1">
                <a:solidFill>
                  <a:schemeClr val="bg1"/>
                </a:solidFill>
                <a:latin typeface="Times New Roman" panose="02020603050405020304" pitchFamily="18" charset="0"/>
                <a:cs typeface="Times New Roman" panose="02020603050405020304" pitchFamily="18" charset="0"/>
              </a:rPr>
              <a:t>superpeer</a:t>
            </a:r>
            <a:r>
              <a:rPr lang="en-US" sz="2600" dirty="0">
                <a:solidFill>
                  <a:schemeClr val="bg1"/>
                </a:solidFill>
                <a:latin typeface="Times New Roman" panose="02020603050405020304" pitchFamily="18" charset="0"/>
                <a:cs typeface="Times New Roman" panose="02020603050405020304" pitchFamily="18" charset="0"/>
              </a:rPr>
              <a:t>.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600" dirty="0">
                <a:solidFill>
                  <a:schemeClr val="bg1"/>
                </a:solidFill>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Note:</a:t>
            </a:r>
            <a:r>
              <a:rPr lang="en-US" sz="2000" dirty="0">
                <a:solidFill>
                  <a:schemeClr val="bg1"/>
                </a:solidFill>
                <a:latin typeface="Times New Roman" panose="02020603050405020304" pitchFamily="18" charset="0"/>
                <a:cs typeface="Times New Roman" panose="02020603050405020304" pitchFamily="18" charset="0"/>
              </a:rPr>
              <a:t> Binary operator ‘^’ denotes a bitwise </a:t>
            </a:r>
            <a:r>
              <a:rPr lang="en-US" sz="2000" i="1" dirty="0">
                <a:solidFill>
                  <a:srgbClr val="FFFF00"/>
                </a:solidFill>
                <a:latin typeface="Times New Roman" panose="02020603050405020304" pitchFamily="18" charset="0"/>
                <a:cs typeface="Times New Roman" panose="02020603050405020304" pitchFamily="18" charset="0"/>
              </a:rPr>
              <a:t>and</a:t>
            </a:r>
            <a:r>
              <a:rPr lang="en-US" sz="2000" dirty="0">
                <a:solidFill>
                  <a:schemeClr val="bg1"/>
                </a:solidFill>
                <a:latin typeface="Times New Roman" panose="02020603050405020304" pitchFamily="18" charset="0"/>
                <a:cs typeface="Times New Roman" panose="02020603050405020304" pitchFamily="18" charset="0"/>
              </a:rPr>
              <a:t>.</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6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p>
          <a:p>
            <a:endParaRPr lang="en-IN" dirty="0"/>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88</a:t>
            </a:fld>
            <a:endParaRPr lang="en-IN"/>
          </a:p>
        </p:txBody>
      </p:sp>
    </p:spTree>
    <p:extLst>
      <p:ext uri="{BB962C8B-B14F-4D97-AF65-F5344CB8AC3E}">
        <p14:creationId xmlns:p14="http://schemas.microsoft.com/office/powerpoint/2010/main" val="41741947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Another approach is based on positioning nodes in an </a:t>
            </a:r>
            <a:r>
              <a:rPr lang="en-US" sz="2600" dirty="0">
                <a:solidFill>
                  <a:srgbClr val="FFFF00"/>
                </a:solidFill>
                <a:latin typeface="Times New Roman" panose="02020603050405020304" pitchFamily="18" charset="0"/>
                <a:cs typeface="Times New Roman" panose="02020603050405020304" pitchFamily="18" charset="0"/>
              </a:rPr>
              <a:t>m-dimensional</a:t>
            </a:r>
            <a:r>
              <a:rPr lang="en-US" sz="2600" dirty="0">
                <a:solidFill>
                  <a:schemeClr val="bg1"/>
                </a:solidFill>
                <a:latin typeface="Times New Roman" panose="02020603050405020304" pitchFamily="18" charset="0"/>
                <a:cs typeface="Times New Roman" panose="02020603050405020304" pitchFamily="18" charset="0"/>
              </a:rPr>
              <a:t> geometric space. Assume we need </a:t>
            </a:r>
            <a:r>
              <a:rPr lang="en-US" sz="2600" dirty="0">
                <a:solidFill>
                  <a:srgbClr val="FFFF00"/>
                </a:solidFill>
                <a:latin typeface="Times New Roman" panose="02020603050405020304" pitchFamily="18" charset="0"/>
                <a:cs typeface="Times New Roman" panose="02020603050405020304" pitchFamily="18" charset="0"/>
              </a:rPr>
              <a:t>to place N super peers </a:t>
            </a:r>
            <a:r>
              <a:rPr lang="en-US" sz="2600" dirty="0">
                <a:solidFill>
                  <a:schemeClr val="bg1"/>
                </a:solidFill>
                <a:latin typeface="Times New Roman" panose="02020603050405020304" pitchFamily="18" charset="0"/>
                <a:cs typeface="Times New Roman" panose="02020603050405020304" pitchFamily="18" charset="0"/>
              </a:rPr>
              <a:t>evenly throughout the overlay.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The basic idea is simple: a total of </a:t>
            </a:r>
            <a:r>
              <a:rPr lang="en-US" sz="2600" dirty="0">
                <a:solidFill>
                  <a:srgbClr val="FFFF00"/>
                </a:solidFill>
                <a:latin typeface="Times New Roman" panose="02020603050405020304" pitchFamily="18" charset="0"/>
                <a:cs typeface="Times New Roman" panose="02020603050405020304" pitchFamily="18" charset="0"/>
              </a:rPr>
              <a:t>N tokens are spread across N randomly chosen nodes</a:t>
            </a:r>
            <a:r>
              <a:rPr lang="en-US" sz="2600" dirty="0">
                <a:solidFill>
                  <a:schemeClr val="bg1"/>
                </a:solidFill>
                <a:latin typeface="Times New Roman" panose="02020603050405020304" pitchFamily="18" charset="0"/>
                <a:cs typeface="Times New Roman" panose="02020603050405020304" pitchFamily="18" charset="0"/>
              </a:rPr>
              <a:t>. No node can hold more than one token. </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Each token represents a </a:t>
            </a:r>
            <a:r>
              <a:rPr lang="en-US" sz="2600" dirty="0">
                <a:solidFill>
                  <a:srgbClr val="FFFF00"/>
                </a:solidFill>
                <a:latin typeface="Times New Roman" panose="02020603050405020304" pitchFamily="18" charset="0"/>
                <a:cs typeface="Times New Roman" panose="02020603050405020304" pitchFamily="18" charset="0"/>
              </a:rPr>
              <a:t>repelling force</a:t>
            </a:r>
            <a:r>
              <a:rPr lang="en-US" sz="2600" dirty="0">
                <a:solidFill>
                  <a:schemeClr val="bg1"/>
                </a:solidFill>
                <a:latin typeface="Times New Roman" panose="02020603050405020304" pitchFamily="18" charset="0"/>
                <a:cs typeface="Times New Roman" panose="02020603050405020304" pitchFamily="18" charset="0"/>
              </a:rPr>
              <a:t> by which another token is inclined to move away. The net effect is that if all tokens exert the same repulsion force, they will move away from each other and spread themselves evenly in the geometric space.</a:t>
            </a:r>
          </a:p>
          <a:p>
            <a:pPr algn="just"/>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This approach requires that nodes holding a token learn about other tokens. To this end, we can use a gossiping protocol by which a token’s force is disseminated throughout the network. </a:t>
            </a:r>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89</a:t>
            </a:fld>
            <a:endParaRPr lang="en-IN"/>
          </a:p>
        </p:txBody>
      </p:sp>
    </p:spTree>
    <p:extLst>
      <p:ext uri="{BB962C8B-B14F-4D97-AF65-F5344CB8AC3E}">
        <p14:creationId xmlns:p14="http://schemas.microsoft.com/office/powerpoint/2010/main" val="411560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a system has </a:t>
            </a:r>
            <a:r>
              <a:rPr lang="en-US" sz="2600" dirty="0">
                <a:solidFill>
                  <a:srgbClr val="FFFF00"/>
                </a:solidFill>
                <a:latin typeface="Times New Roman" panose="02020603050405020304" pitchFamily="18" charset="0"/>
                <a:cs typeface="Times New Roman" panose="02020603050405020304" pitchFamily="18" charset="0"/>
              </a:rPr>
              <a:t>n computers</a:t>
            </a:r>
            <a:r>
              <a:rPr lang="en-US" sz="2600" dirty="0">
                <a:solidFill>
                  <a:schemeClr val="bg1"/>
                </a:solidFill>
                <a:latin typeface="Times New Roman" panose="02020603050405020304" pitchFamily="18" charset="0"/>
                <a:cs typeface="Times New Roman" panose="02020603050405020304" pitchFamily="18" charset="0"/>
              </a:rPr>
              <a:t>, all </a:t>
            </a:r>
            <a:r>
              <a:rPr lang="en-US" sz="2600" dirty="0">
                <a:solidFill>
                  <a:srgbClr val="FFFF00"/>
                </a:solidFill>
                <a:latin typeface="Times New Roman" panose="02020603050405020304" pitchFamily="18" charset="0"/>
                <a:cs typeface="Times New Roman" panose="02020603050405020304" pitchFamily="18" charset="0"/>
              </a:rPr>
              <a:t>n crystals </a:t>
            </a:r>
            <a:r>
              <a:rPr lang="en-US" sz="2600" dirty="0">
                <a:solidFill>
                  <a:schemeClr val="bg1"/>
                </a:solidFill>
                <a:latin typeface="Times New Roman" panose="02020603050405020304" pitchFamily="18" charset="0"/>
                <a:cs typeface="Times New Roman" panose="02020603050405020304" pitchFamily="18" charset="0"/>
              </a:rPr>
              <a:t>will run at slightly different rates, causing the (software) clocks gradually to get out of sync and give different values when read out. This difference in time values is called </a:t>
            </a:r>
            <a:r>
              <a:rPr lang="en-US" sz="2600" dirty="0">
                <a:solidFill>
                  <a:srgbClr val="FFFF00"/>
                </a:solidFill>
                <a:latin typeface="Times New Roman" panose="02020603050405020304" pitchFamily="18" charset="0"/>
                <a:cs typeface="Times New Roman" panose="02020603050405020304" pitchFamily="18" charset="0"/>
              </a:rPr>
              <a:t>clock skew</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10000"/>
              </a:lnSpc>
            </a:pPr>
            <a:r>
              <a:rPr lang="en-US" sz="2600" dirty="0">
                <a:solidFill>
                  <a:schemeClr val="bg1"/>
                </a:solidFill>
                <a:latin typeface="Times New Roman" panose="02020603050405020304" pitchFamily="18" charset="0"/>
                <a:cs typeface="Times New Roman" panose="02020603050405020304" pitchFamily="18" charset="0"/>
              </a:rPr>
              <a:t>As a consequence of this </a:t>
            </a:r>
            <a:r>
              <a:rPr lang="en-US" sz="2600" dirty="0">
                <a:solidFill>
                  <a:srgbClr val="FFFF00"/>
                </a:solidFill>
                <a:latin typeface="Times New Roman" panose="02020603050405020304" pitchFamily="18" charset="0"/>
                <a:cs typeface="Times New Roman" panose="02020603050405020304" pitchFamily="18" charset="0"/>
              </a:rPr>
              <a:t>clock skew</a:t>
            </a:r>
            <a:r>
              <a:rPr lang="en-US" sz="2600" dirty="0">
                <a:solidFill>
                  <a:schemeClr val="bg1"/>
                </a:solidFill>
                <a:latin typeface="Times New Roman" panose="02020603050405020304" pitchFamily="18" charset="0"/>
                <a:cs typeface="Times New Roman" panose="02020603050405020304" pitchFamily="18" charset="0"/>
              </a:rPr>
              <a:t>, programs can fail. (As in above </a:t>
            </a:r>
            <a:r>
              <a:rPr lang="en-US" sz="2600" i="1" dirty="0">
                <a:solidFill>
                  <a:schemeClr val="bg1"/>
                </a:solidFill>
                <a:latin typeface="Times New Roman" panose="02020603050405020304" pitchFamily="18" charset="0"/>
                <a:cs typeface="Times New Roman" panose="02020603050405020304" pitchFamily="18" charset="0"/>
              </a:rPr>
              <a:t>make</a:t>
            </a:r>
            <a:r>
              <a:rPr lang="en-US" sz="2600" dirty="0">
                <a:solidFill>
                  <a:schemeClr val="bg1"/>
                </a:solidFill>
                <a:latin typeface="Times New Roman" panose="02020603050405020304" pitchFamily="18" charset="0"/>
                <a:cs typeface="Times New Roman" panose="02020603050405020304" pitchFamily="18" charset="0"/>
              </a:rPr>
              <a:t> example)</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some systems (e.g., </a:t>
            </a:r>
            <a:r>
              <a:rPr lang="en-US" sz="2600" dirty="0">
                <a:solidFill>
                  <a:srgbClr val="FFFF00"/>
                </a:solidFill>
                <a:latin typeface="Times New Roman" panose="02020603050405020304" pitchFamily="18" charset="0"/>
                <a:cs typeface="Times New Roman" panose="02020603050405020304" pitchFamily="18" charset="0"/>
              </a:rPr>
              <a:t>real-time systems</a:t>
            </a:r>
            <a:r>
              <a:rPr lang="en-US" sz="2600" dirty="0">
                <a:solidFill>
                  <a:schemeClr val="bg1"/>
                </a:solidFill>
                <a:latin typeface="Times New Roman" panose="02020603050405020304" pitchFamily="18" charset="0"/>
                <a:cs typeface="Times New Roman" panose="02020603050405020304" pitchFamily="18" charset="0"/>
              </a:rPr>
              <a:t>), the actual clock time is important. In such cases external physical clocks are needed. </a:t>
            </a:r>
          </a:p>
          <a:p>
            <a:pPr algn="just">
              <a:lnSpc>
                <a:spcPct val="110000"/>
              </a:lnSpc>
            </a:pPr>
            <a:r>
              <a:rPr lang="en-US" sz="2600" dirty="0">
                <a:solidFill>
                  <a:schemeClr val="bg1"/>
                </a:solidFill>
                <a:latin typeface="Times New Roman" panose="02020603050405020304" pitchFamily="18" charset="0"/>
                <a:cs typeface="Times New Roman" panose="02020603050405020304" pitchFamily="18" charset="0"/>
              </a:rPr>
              <a:t>For reasons of efficiency and redundancy, multiple physical clocks are generally considered desirable, which yields two problems: </a:t>
            </a:r>
          </a:p>
          <a:p>
            <a:pPr marL="0" indent="0">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(1) How do we synchronize them with real-world clocks, and </a:t>
            </a:r>
          </a:p>
          <a:p>
            <a:pPr marL="0" indent="0">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(2) How do we synchronize the clocks with each other?</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basis for keeping global time is called </a:t>
            </a:r>
            <a:r>
              <a:rPr lang="en-US" sz="2600" dirty="0">
                <a:solidFill>
                  <a:srgbClr val="FFFF00"/>
                </a:solidFill>
                <a:latin typeface="Times New Roman" panose="02020603050405020304" pitchFamily="18" charset="0"/>
                <a:cs typeface="Times New Roman" panose="02020603050405020304" pitchFamily="18" charset="0"/>
              </a:rPr>
              <a:t>Universal Coordinated Time</a:t>
            </a:r>
            <a:r>
              <a:rPr lang="en-US" sz="2600" dirty="0">
                <a:solidFill>
                  <a:schemeClr val="bg1"/>
                </a:solidFill>
                <a:latin typeface="Times New Roman" panose="02020603050405020304" pitchFamily="18" charset="0"/>
                <a:cs typeface="Times New Roman" panose="02020603050405020304" pitchFamily="18" charset="0"/>
              </a:rPr>
              <a:t>, but is abbreviated as </a:t>
            </a:r>
            <a:r>
              <a:rPr lang="en-US" sz="2600" dirty="0">
                <a:solidFill>
                  <a:srgbClr val="FFFF00"/>
                </a:solidFill>
                <a:latin typeface="Times New Roman" panose="02020603050405020304" pitchFamily="18" charset="0"/>
                <a:cs typeface="Times New Roman" panose="02020603050405020304" pitchFamily="18" charset="0"/>
              </a:rPr>
              <a:t>UTC</a:t>
            </a:r>
            <a:r>
              <a:rPr lang="en-US" sz="2600" dirty="0">
                <a:solidFill>
                  <a:schemeClr val="bg1"/>
                </a:solidFill>
                <a:latin typeface="Times New Roman" panose="02020603050405020304" pitchFamily="18" charset="0"/>
                <a:cs typeface="Times New Roman" panose="02020603050405020304" pitchFamily="18" charset="0"/>
              </a:rPr>
              <a:t>. UTC is the basis of all modern civil timekeeping and is a worldwide standard.</a:t>
            </a:r>
          </a:p>
          <a:p>
            <a:pPr>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9</a:t>
            </a:fld>
            <a:endParaRPr lang="en-IN"/>
          </a:p>
        </p:txBody>
      </p:sp>
    </p:spTree>
    <p:extLst>
      <p:ext uri="{BB962C8B-B14F-4D97-AF65-F5344CB8AC3E}">
        <p14:creationId xmlns:p14="http://schemas.microsoft.com/office/powerpoint/2010/main" val="10896639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norm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If a node discovers that the total forces that are acting on it exceed a </a:t>
            </a:r>
            <a:r>
              <a:rPr lang="en-US" sz="2600" dirty="0">
                <a:solidFill>
                  <a:srgbClr val="FFFF00"/>
                </a:solidFill>
                <a:latin typeface="Times New Roman" panose="02020603050405020304" pitchFamily="18" charset="0"/>
                <a:cs typeface="Times New Roman" panose="02020603050405020304" pitchFamily="18" charset="0"/>
              </a:rPr>
              <a:t>threshold</a:t>
            </a:r>
            <a:r>
              <a:rPr lang="en-US" sz="2600" dirty="0">
                <a:solidFill>
                  <a:schemeClr val="bg1"/>
                </a:solidFill>
                <a:latin typeface="Times New Roman" panose="02020603050405020304" pitchFamily="18" charset="0"/>
                <a:cs typeface="Times New Roman" panose="02020603050405020304" pitchFamily="18" charset="0"/>
              </a:rPr>
              <a:t>, it will move the token in the direction of the combined forces, as shown in Figure 6.23. </a:t>
            </a:r>
          </a:p>
          <a:p>
            <a:endParaRPr lang="en-US" sz="2600" dirty="0">
              <a:solidFill>
                <a:schemeClr val="bg1"/>
              </a:solidFill>
              <a:latin typeface="Times New Roman" panose="02020603050405020304" pitchFamily="18" charset="0"/>
              <a:cs typeface="Times New Roman" panose="02020603050405020304" pitchFamily="18" charset="0"/>
            </a:endParaRPr>
          </a:p>
          <a:p>
            <a:pPr algn="just"/>
            <a:r>
              <a:rPr lang="en-US" sz="2600" dirty="0">
                <a:solidFill>
                  <a:schemeClr val="bg1"/>
                </a:solidFill>
                <a:latin typeface="Times New Roman" panose="02020603050405020304" pitchFamily="18" charset="0"/>
                <a:cs typeface="Times New Roman" panose="02020603050405020304" pitchFamily="18" charset="0"/>
              </a:rPr>
              <a:t>When a token is held by a node for a given amount of time, that node will promote itself to </a:t>
            </a:r>
            <a:r>
              <a:rPr lang="en-US" sz="2600" dirty="0" err="1">
                <a:solidFill>
                  <a:srgbClr val="FFFF00"/>
                </a:solidFill>
                <a:latin typeface="Times New Roman" panose="02020603050405020304" pitchFamily="18" charset="0"/>
                <a:cs typeface="Times New Roman" panose="02020603050405020304" pitchFamily="18" charset="0"/>
              </a:rPr>
              <a:t>superpeer</a:t>
            </a:r>
            <a:r>
              <a:rPr lang="en-US" sz="2600" dirty="0">
                <a:solidFill>
                  <a:schemeClr val="bg1"/>
                </a:solidFill>
                <a:latin typeface="Times New Roman" panose="02020603050405020304" pitchFamily="18" charset="0"/>
                <a:cs typeface="Times New Roman" panose="02020603050405020304" pitchFamily="18" charset="0"/>
              </a:rPr>
              <a:t>.</a:t>
            </a:r>
          </a:p>
          <a:p>
            <a:endParaRPr lang="en-IN"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90</a:t>
            </a:fld>
            <a:endParaRPr lang="en-IN" dirty="0"/>
          </a:p>
        </p:txBody>
      </p:sp>
      <p:pic>
        <p:nvPicPr>
          <p:cNvPr id="5" name="Picture 4">
            <a:extLst>
              <a:ext uri="{FF2B5EF4-FFF2-40B4-BE49-F238E27FC236}">
                <a16:creationId xmlns:a16="http://schemas.microsoft.com/office/drawing/2014/main" id="{235B28EB-D4FC-4EBF-A823-DA4326457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1" y="2783855"/>
            <a:ext cx="8971495" cy="288000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E56A3B66-F950-4DD6-9C64-758A908840DA}"/>
              </a:ext>
            </a:extLst>
          </p:cNvPr>
          <p:cNvSpPr/>
          <p:nvPr/>
        </p:nvSpPr>
        <p:spPr>
          <a:xfrm>
            <a:off x="1224280" y="5894687"/>
            <a:ext cx="10276839"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6.23: </a:t>
            </a:r>
            <a:r>
              <a:rPr lang="en-US" sz="2400" dirty="0">
                <a:solidFill>
                  <a:schemeClr val="bg1"/>
                </a:solidFill>
                <a:latin typeface="Times New Roman" panose="02020603050405020304" pitchFamily="18" charset="0"/>
                <a:cs typeface="Times New Roman" panose="02020603050405020304" pitchFamily="18" charset="0"/>
              </a:rPr>
              <a:t>Moving tokens in a two-dimensional space using repulsion forces.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0363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C06E6-9CBE-44A9-8ADF-CA648D789CFF}"/>
              </a:ext>
            </a:extLst>
          </p:cNvPr>
          <p:cNvSpPr>
            <a:spLocks noGrp="1"/>
          </p:cNvSpPr>
          <p:nvPr>
            <p:ph idx="1"/>
          </p:nvPr>
        </p:nvSpPr>
        <p:spPr>
          <a:xfrm>
            <a:off x="168166" y="136526"/>
            <a:ext cx="11845159" cy="6584951"/>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											</a:t>
            </a:r>
            <a:r>
              <a:rPr lang="en-US" sz="2400" dirty="0">
                <a:solidFill>
                  <a:srgbClr val="0000FF"/>
                </a:solidFill>
                <a:highlight>
                  <a:srgbClr val="00FF00"/>
                </a:highlight>
                <a:latin typeface="Times New Roman" panose="02020603050405020304" pitchFamily="18" charset="0"/>
                <a:cs typeface="Times New Roman" panose="02020603050405020304" pitchFamily="18" charset="0"/>
              </a:rPr>
              <a:t>END</a:t>
            </a:r>
            <a:endParaRPr lang="en-IN" sz="2400" dirty="0">
              <a:solidFill>
                <a:srgbClr val="0000FF"/>
              </a:solidFill>
              <a:highlight>
                <a:srgbClr val="00FF00"/>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7604FE-D615-4FFE-8308-3276F14F5ED0}"/>
              </a:ext>
            </a:extLst>
          </p:cNvPr>
          <p:cNvSpPr>
            <a:spLocks noGrp="1"/>
          </p:cNvSpPr>
          <p:nvPr>
            <p:ph type="sldNum" sz="quarter" idx="12"/>
          </p:nvPr>
        </p:nvSpPr>
        <p:spPr/>
        <p:txBody>
          <a:bodyPr/>
          <a:lstStyle/>
          <a:p>
            <a:fld id="{9780A1CE-6C3C-4CE8-9D96-B7A0620EDD62}" type="slidenum">
              <a:rPr lang="en-IN" smtClean="0"/>
              <a:t>91</a:t>
            </a:fld>
            <a:endParaRPr lang="en-IN"/>
          </a:p>
        </p:txBody>
      </p:sp>
    </p:spTree>
    <p:extLst>
      <p:ext uri="{BB962C8B-B14F-4D97-AF65-F5344CB8AC3E}">
        <p14:creationId xmlns:p14="http://schemas.microsoft.com/office/powerpoint/2010/main" val="3800685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5088</TotalTime>
  <Words>9692</Words>
  <Application>Microsoft Office PowerPoint</Application>
  <PresentationFormat>Widescreen</PresentationFormat>
  <Paragraphs>769</Paragraphs>
  <Slides>91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91</vt:i4>
      </vt:variant>
    </vt:vector>
  </HeadingPairs>
  <TitlesOfParts>
    <vt:vector size="99" baseType="lpstr">
      <vt:lpstr>SimSun-ExtB</vt:lpstr>
      <vt:lpstr>Arial</vt:lpstr>
      <vt:lpstr>Calibri</vt:lpstr>
      <vt:lpstr>Calibri Light</vt:lpstr>
      <vt:lpstr>Cambria Math</vt:lpstr>
      <vt:lpstr>Times New Roman</vt:lpstr>
      <vt:lpstr>Wingdings</vt:lpstr>
      <vt:lpstr>Office Theme</vt:lpstr>
      <vt:lpstr>  Module-3  (Chapter 6) COORDINATION</vt:lpstr>
      <vt:lpstr>PowerPoint Presentation</vt:lpstr>
      <vt:lpstr>6.1 CLOCK SYNCHRONIZATION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6.2 LOGICAL CLOCKS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6.3 MUTUAL EXCLUSION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6.4 ELECTION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INTRODUCTION</dc:title>
  <dc:creator>Venkatesh A Bhandage [MAHE-MIT]</dc:creator>
  <cp:lastModifiedBy>Venkatesh A Bhandage [MAHE-MIT]</cp:lastModifiedBy>
  <cp:revision>505</cp:revision>
  <dcterms:created xsi:type="dcterms:W3CDTF">2022-01-13T12:53:43Z</dcterms:created>
  <dcterms:modified xsi:type="dcterms:W3CDTF">2023-02-27T14:49:00Z</dcterms:modified>
</cp:coreProperties>
</file>