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0"/>
  </p:notesMasterIdLst>
  <p:sldIdLst>
    <p:sldId id="256" r:id="rId2"/>
    <p:sldId id="408" r:id="rId3"/>
    <p:sldId id="409" r:id="rId4"/>
    <p:sldId id="410" r:id="rId5"/>
    <p:sldId id="411" r:id="rId6"/>
    <p:sldId id="412" r:id="rId7"/>
    <p:sldId id="413" r:id="rId8"/>
    <p:sldId id="414" r:id="rId9"/>
    <p:sldId id="415" r:id="rId10"/>
    <p:sldId id="416" r:id="rId11"/>
    <p:sldId id="417" r:id="rId12"/>
    <p:sldId id="418" r:id="rId13"/>
    <p:sldId id="419" r:id="rId14"/>
    <p:sldId id="420" r:id="rId15"/>
    <p:sldId id="421" r:id="rId16"/>
    <p:sldId id="422" r:id="rId17"/>
    <p:sldId id="423" r:id="rId18"/>
    <p:sldId id="424" r:id="rId19"/>
    <p:sldId id="425" r:id="rId20"/>
    <p:sldId id="438" r:id="rId21"/>
    <p:sldId id="439" r:id="rId22"/>
    <p:sldId id="426" r:id="rId23"/>
    <p:sldId id="440" r:id="rId24"/>
    <p:sldId id="427" r:id="rId25"/>
    <p:sldId id="428" r:id="rId26"/>
    <p:sldId id="429" r:id="rId27"/>
    <p:sldId id="430" r:id="rId28"/>
    <p:sldId id="431" r:id="rId29"/>
    <p:sldId id="432" r:id="rId30"/>
    <p:sldId id="441" r:id="rId31"/>
    <p:sldId id="433" r:id="rId32"/>
    <p:sldId id="434" r:id="rId33"/>
    <p:sldId id="435" r:id="rId34"/>
    <p:sldId id="442" r:id="rId35"/>
    <p:sldId id="443" r:id="rId36"/>
    <p:sldId id="444" r:id="rId37"/>
    <p:sldId id="436" r:id="rId38"/>
    <p:sldId id="479" r:id="rId39"/>
    <p:sldId id="437" r:id="rId40"/>
    <p:sldId id="445" r:id="rId41"/>
    <p:sldId id="446" r:id="rId42"/>
    <p:sldId id="447" r:id="rId43"/>
    <p:sldId id="448" r:id="rId44"/>
    <p:sldId id="480" r:id="rId45"/>
    <p:sldId id="449" r:id="rId46"/>
    <p:sldId id="450" r:id="rId47"/>
    <p:sldId id="481" r:id="rId48"/>
    <p:sldId id="487" r:id="rId49"/>
    <p:sldId id="488" r:id="rId50"/>
    <p:sldId id="482" r:id="rId51"/>
    <p:sldId id="489" r:id="rId52"/>
    <p:sldId id="483" r:id="rId53"/>
    <p:sldId id="484" r:id="rId54"/>
    <p:sldId id="485" r:id="rId55"/>
    <p:sldId id="486" r:id="rId56"/>
    <p:sldId id="490" r:id="rId57"/>
    <p:sldId id="452" r:id="rId58"/>
    <p:sldId id="453" r:id="rId59"/>
    <p:sldId id="454" r:id="rId60"/>
    <p:sldId id="491" r:id="rId61"/>
    <p:sldId id="455" r:id="rId62"/>
    <p:sldId id="492" r:id="rId63"/>
    <p:sldId id="456" r:id="rId64"/>
    <p:sldId id="457" r:id="rId65"/>
    <p:sldId id="493" r:id="rId66"/>
    <p:sldId id="458" r:id="rId67"/>
    <p:sldId id="459" r:id="rId68"/>
    <p:sldId id="460" r:id="rId69"/>
    <p:sldId id="461" r:id="rId70"/>
    <p:sldId id="462" r:id="rId71"/>
    <p:sldId id="463" r:id="rId72"/>
    <p:sldId id="464" r:id="rId73"/>
    <p:sldId id="465" r:id="rId74"/>
    <p:sldId id="467" r:id="rId75"/>
    <p:sldId id="466" r:id="rId76"/>
    <p:sldId id="468" r:id="rId77"/>
    <p:sldId id="469" r:id="rId78"/>
    <p:sldId id="470" r:id="rId79"/>
    <p:sldId id="471" r:id="rId80"/>
    <p:sldId id="473" r:id="rId81"/>
    <p:sldId id="474" r:id="rId82"/>
    <p:sldId id="475" r:id="rId83"/>
    <p:sldId id="476" r:id="rId84"/>
    <p:sldId id="477" r:id="rId85"/>
    <p:sldId id="478" r:id="rId86"/>
    <p:sldId id="494" r:id="rId87"/>
    <p:sldId id="495" r:id="rId88"/>
    <p:sldId id="496" r:id="rId89"/>
    <p:sldId id="497" r:id="rId90"/>
    <p:sldId id="498" r:id="rId91"/>
    <p:sldId id="499" r:id="rId92"/>
    <p:sldId id="500" r:id="rId93"/>
    <p:sldId id="501" r:id="rId94"/>
    <p:sldId id="502" r:id="rId95"/>
    <p:sldId id="504" r:id="rId96"/>
    <p:sldId id="503" r:id="rId97"/>
    <p:sldId id="505" r:id="rId98"/>
    <p:sldId id="506" r:id="rId99"/>
    <p:sldId id="507" r:id="rId100"/>
    <p:sldId id="508" r:id="rId101"/>
    <p:sldId id="509" r:id="rId102"/>
    <p:sldId id="510" r:id="rId103"/>
    <p:sldId id="511" r:id="rId104"/>
    <p:sldId id="512" r:id="rId105"/>
    <p:sldId id="513" r:id="rId106"/>
    <p:sldId id="514" r:id="rId107"/>
    <p:sldId id="515" r:id="rId108"/>
    <p:sldId id="516" r:id="rId109"/>
    <p:sldId id="517" r:id="rId110"/>
    <p:sldId id="518" r:id="rId111"/>
    <p:sldId id="520" r:id="rId112"/>
    <p:sldId id="521" r:id="rId113"/>
    <p:sldId id="522" r:id="rId114"/>
    <p:sldId id="523" r:id="rId115"/>
    <p:sldId id="524" r:id="rId116"/>
    <p:sldId id="525" r:id="rId117"/>
    <p:sldId id="526" r:id="rId118"/>
    <p:sldId id="527" r:id="rId119"/>
    <p:sldId id="528" r:id="rId120"/>
    <p:sldId id="529" r:id="rId121"/>
    <p:sldId id="530" r:id="rId122"/>
    <p:sldId id="531" r:id="rId123"/>
    <p:sldId id="532" r:id="rId124"/>
    <p:sldId id="533" r:id="rId125"/>
    <p:sldId id="535" r:id="rId126"/>
    <p:sldId id="536" r:id="rId127"/>
    <p:sldId id="544" r:id="rId128"/>
    <p:sldId id="537" r:id="rId129"/>
    <p:sldId id="538" r:id="rId130"/>
    <p:sldId id="539" r:id="rId131"/>
    <p:sldId id="540" r:id="rId132"/>
    <p:sldId id="541" r:id="rId133"/>
    <p:sldId id="542" r:id="rId134"/>
    <p:sldId id="545" r:id="rId135"/>
    <p:sldId id="547" r:id="rId136"/>
    <p:sldId id="546" r:id="rId137"/>
    <p:sldId id="548" r:id="rId138"/>
    <p:sldId id="549" r:id="rId139"/>
    <p:sldId id="550" r:id="rId140"/>
    <p:sldId id="551" r:id="rId141"/>
    <p:sldId id="552" r:id="rId142"/>
    <p:sldId id="553" r:id="rId143"/>
    <p:sldId id="554" r:id="rId144"/>
    <p:sldId id="555" r:id="rId145"/>
    <p:sldId id="556" r:id="rId146"/>
    <p:sldId id="557" r:id="rId147"/>
    <p:sldId id="558" r:id="rId148"/>
    <p:sldId id="559" r:id="rId1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63" d="100"/>
          <a:sy n="63" d="100"/>
        </p:scale>
        <p:origin x="800"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7C71D6-44E1-4BB3-9A03-4C3DE85E648A}" type="datetimeFigureOut">
              <a:rPr lang="en-IN" smtClean="0"/>
              <a:t>13-02-2024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5C3A50-6A26-4107-ADC1-BB80BDCC8316}" type="slidenum">
              <a:rPr lang="en-IN" smtClean="0"/>
              <a:t>‹#›</a:t>
            </a:fld>
            <a:endParaRPr lang="en-IN"/>
          </a:p>
        </p:txBody>
      </p:sp>
    </p:spTree>
    <p:extLst>
      <p:ext uri="{BB962C8B-B14F-4D97-AF65-F5344CB8AC3E}">
        <p14:creationId xmlns:p14="http://schemas.microsoft.com/office/powerpoint/2010/main" val="256676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5C3A50-6A26-4107-ADC1-BB80BDCC8316}" type="slidenum">
              <a:rPr lang="en-IN" smtClean="0"/>
              <a:t>50</a:t>
            </a:fld>
            <a:endParaRPr lang="en-IN"/>
          </a:p>
        </p:txBody>
      </p:sp>
    </p:spTree>
    <p:extLst>
      <p:ext uri="{BB962C8B-B14F-4D97-AF65-F5344CB8AC3E}">
        <p14:creationId xmlns:p14="http://schemas.microsoft.com/office/powerpoint/2010/main" val="1950577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D351-A982-42B9-BE61-AB3A717F94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CCDFA1-D38B-43E0-9225-AC9C21218111}"/>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4F6AA5-C7CA-46CE-8E0E-DEC2C471760A}"/>
              </a:ext>
            </a:extLst>
          </p:cNvPr>
          <p:cNvSpPr>
            <a:spLocks noGrp="1"/>
          </p:cNvSpPr>
          <p:nvPr>
            <p:ph type="dt" sz="half" idx="10"/>
          </p:nvPr>
        </p:nvSpPr>
        <p:spPr/>
        <p:txBody>
          <a:bodyPr/>
          <a:lstStyle/>
          <a:p>
            <a:fld id="{62AE71D5-2EBF-4DA9-8FD9-9330E41A2472}" type="datetime1">
              <a:rPr lang="en-IN" smtClean="0"/>
              <a:t>13-02-2024</a:t>
            </a:fld>
            <a:endParaRPr lang="en-IN"/>
          </a:p>
        </p:txBody>
      </p:sp>
      <p:sp>
        <p:nvSpPr>
          <p:cNvPr id="5" name="Footer Placeholder 4">
            <a:extLst>
              <a:ext uri="{FF2B5EF4-FFF2-40B4-BE49-F238E27FC236}">
                <a16:creationId xmlns:a16="http://schemas.microsoft.com/office/drawing/2014/main" id="{3D2BD1AE-2E5F-4082-8968-380F339569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45BA0A-DA02-4150-BE31-6FAC6F6FD57D}"/>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800820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8920-E665-4F0D-BB7E-B8230D2F89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BAA2C1-81DB-4796-85E4-8AAB7C6B67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04312-8176-4206-8E84-1B456013A7CB}"/>
              </a:ext>
            </a:extLst>
          </p:cNvPr>
          <p:cNvSpPr>
            <a:spLocks noGrp="1"/>
          </p:cNvSpPr>
          <p:nvPr>
            <p:ph type="dt" sz="half" idx="10"/>
          </p:nvPr>
        </p:nvSpPr>
        <p:spPr/>
        <p:txBody>
          <a:bodyPr/>
          <a:lstStyle/>
          <a:p>
            <a:fld id="{9F55C829-FDA9-4F87-8B29-9C53A60E8DC1}" type="datetime1">
              <a:rPr lang="en-IN" smtClean="0"/>
              <a:t>13-02-2024</a:t>
            </a:fld>
            <a:endParaRPr lang="en-IN"/>
          </a:p>
        </p:txBody>
      </p:sp>
      <p:sp>
        <p:nvSpPr>
          <p:cNvPr id="5" name="Footer Placeholder 4">
            <a:extLst>
              <a:ext uri="{FF2B5EF4-FFF2-40B4-BE49-F238E27FC236}">
                <a16:creationId xmlns:a16="http://schemas.microsoft.com/office/drawing/2014/main" id="{D695BF57-1163-446C-95D1-50538EF05E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8926D-0E59-4DD8-AD00-0C8AAADC8303}"/>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9487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3540E8-7177-4AEF-BD64-1ED638CA4E4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67FC9B-B9AC-45A8-9E46-17912E7726BC}"/>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6ED1FE-1654-4E6A-AFDA-18E4D18A33BC}"/>
              </a:ext>
            </a:extLst>
          </p:cNvPr>
          <p:cNvSpPr>
            <a:spLocks noGrp="1"/>
          </p:cNvSpPr>
          <p:nvPr>
            <p:ph type="dt" sz="half" idx="10"/>
          </p:nvPr>
        </p:nvSpPr>
        <p:spPr/>
        <p:txBody>
          <a:bodyPr/>
          <a:lstStyle/>
          <a:p>
            <a:fld id="{56873DF7-035D-45FD-B2B8-426764BD9F8D}" type="datetime1">
              <a:rPr lang="en-IN" smtClean="0"/>
              <a:t>13-02-2024</a:t>
            </a:fld>
            <a:endParaRPr lang="en-IN"/>
          </a:p>
        </p:txBody>
      </p:sp>
      <p:sp>
        <p:nvSpPr>
          <p:cNvPr id="5" name="Footer Placeholder 4">
            <a:extLst>
              <a:ext uri="{FF2B5EF4-FFF2-40B4-BE49-F238E27FC236}">
                <a16:creationId xmlns:a16="http://schemas.microsoft.com/office/drawing/2014/main" id="{F9C039A3-DF66-4002-AA2F-26EF6859F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593560-8129-47AD-876D-B3AAC6D76BEC}"/>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52027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ECE8-1C6D-4BF2-9309-A154EC8C29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A0F456-532D-4920-8CA6-1812673173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6F706F-A3BC-4FD7-B592-2C50C28886C7}"/>
              </a:ext>
            </a:extLst>
          </p:cNvPr>
          <p:cNvSpPr>
            <a:spLocks noGrp="1"/>
          </p:cNvSpPr>
          <p:nvPr>
            <p:ph type="dt" sz="half" idx="10"/>
          </p:nvPr>
        </p:nvSpPr>
        <p:spPr/>
        <p:txBody>
          <a:bodyPr/>
          <a:lstStyle/>
          <a:p>
            <a:fld id="{4640B41E-062E-468E-A96D-7BE175948E7A}" type="datetime1">
              <a:rPr lang="en-IN" smtClean="0"/>
              <a:t>13-02-2024</a:t>
            </a:fld>
            <a:endParaRPr lang="en-IN"/>
          </a:p>
        </p:txBody>
      </p:sp>
      <p:sp>
        <p:nvSpPr>
          <p:cNvPr id="5" name="Footer Placeholder 4">
            <a:extLst>
              <a:ext uri="{FF2B5EF4-FFF2-40B4-BE49-F238E27FC236}">
                <a16:creationId xmlns:a16="http://schemas.microsoft.com/office/drawing/2014/main" id="{6B4EEFD9-186E-4490-B922-348E0DF692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8A0DE-44E0-4848-8E09-05DEFDFF1C61}"/>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30544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5ADD-F980-4585-8E9E-76BEC824B809}"/>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98191F-BE31-4C69-A3A6-E8EFE2FCDFA3}"/>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AABF4E-4C1C-4835-AFC9-F4A1AD66F4BC}"/>
              </a:ext>
            </a:extLst>
          </p:cNvPr>
          <p:cNvSpPr>
            <a:spLocks noGrp="1"/>
          </p:cNvSpPr>
          <p:nvPr>
            <p:ph type="dt" sz="half" idx="10"/>
          </p:nvPr>
        </p:nvSpPr>
        <p:spPr/>
        <p:txBody>
          <a:bodyPr/>
          <a:lstStyle/>
          <a:p>
            <a:fld id="{69FA86E9-B41C-4AE7-8C13-86CA5CE59B06}" type="datetime1">
              <a:rPr lang="en-IN" smtClean="0"/>
              <a:t>13-02-2024</a:t>
            </a:fld>
            <a:endParaRPr lang="en-IN"/>
          </a:p>
        </p:txBody>
      </p:sp>
      <p:sp>
        <p:nvSpPr>
          <p:cNvPr id="5" name="Footer Placeholder 4">
            <a:extLst>
              <a:ext uri="{FF2B5EF4-FFF2-40B4-BE49-F238E27FC236}">
                <a16:creationId xmlns:a16="http://schemas.microsoft.com/office/drawing/2014/main" id="{33155644-F7CC-430D-BAF7-5545D74850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B9A12-B2B9-41DC-8203-5321B88ABB8F}"/>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426547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C1E3-564B-4268-8754-D82DFF676D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B89D30-7A92-403C-B592-DFC5D58B63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A3A46C-5D4C-4673-90CA-3DEABFA227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B09B99-3A73-4F1F-AAF0-44AE45E4FFE2}"/>
              </a:ext>
            </a:extLst>
          </p:cNvPr>
          <p:cNvSpPr>
            <a:spLocks noGrp="1"/>
          </p:cNvSpPr>
          <p:nvPr>
            <p:ph type="dt" sz="half" idx="10"/>
          </p:nvPr>
        </p:nvSpPr>
        <p:spPr/>
        <p:txBody>
          <a:bodyPr/>
          <a:lstStyle/>
          <a:p>
            <a:fld id="{837C7819-FF32-4DCD-8704-1BE7E790510C}" type="datetime1">
              <a:rPr lang="en-IN" smtClean="0"/>
              <a:t>13-02-2024</a:t>
            </a:fld>
            <a:endParaRPr lang="en-IN"/>
          </a:p>
        </p:txBody>
      </p:sp>
      <p:sp>
        <p:nvSpPr>
          <p:cNvPr id="6" name="Footer Placeholder 5">
            <a:extLst>
              <a:ext uri="{FF2B5EF4-FFF2-40B4-BE49-F238E27FC236}">
                <a16:creationId xmlns:a16="http://schemas.microsoft.com/office/drawing/2014/main" id="{F79E6062-12F5-474E-8D66-10DA862023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7FF352-E3CE-4EAB-AF1E-31ED0CA645F3}"/>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48041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A2B4-AA02-405C-B6C9-992B069E273D}"/>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607DA4-8C5A-4FCC-A6BF-13048E88F4C5}"/>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C85608-9519-4BD8-903F-487C7666CDF7}"/>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C3A892-9EC5-4014-BE8F-7FD4B00FEE14}"/>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749C26-07CB-435A-8634-04B45D65CFDB}"/>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07BDD1-6013-4DF1-9D83-341D60CB0B6B}"/>
              </a:ext>
            </a:extLst>
          </p:cNvPr>
          <p:cNvSpPr>
            <a:spLocks noGrp="1"/>
          </p:cNvSpPr>
          <p:nvPr>
            <p:ph type="dt" sz="half" idx="10"/>
          </p:nvPr>
        </p:nvSpPr>
        <p:spPr/>
        <p:txBody>
          <a:bodyPr/>
          <a:lstStyle/>
          <a:p>
            <a:fld id="{6EE57A0A-4B3E-4097-AC48-D0DB949BCB5A}" type="datetime1">
              <a:rPr lang="en-IN" smtClean="0"/>
              <a:t>13-02-2024</a:t>
            </a:fld>
            <a:endParaRPr lang="en-IN"/>
          </a:p>
        </p:txBody>
      </p:sp>
      <p:sp>
        <p:nvSpPr>
          <p:cNvPr id="8" name="Footer Placeholder 7">
            <a:extLst>
              <a:ext uri="{FF2B5EF4-FFF2-40B4-BE49-F238E27FC236}">
                <a16:creationId xmlns:a16="http://schemas.microsoft.com/office/drawing/2014/main" id="{C52F769D-78A7-4604-97A4-BFA2A4951D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91FE14-4ACC-41B2-ABE4-EF51851E0004}"/>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112724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1BEE-9948-489B-BC24-DCB0C9E0CC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A28E92-6D59-40BE-A9AE-24A0A221E584}"/>
              </a:ext>
            </a:extLst>
          </p:cNvPr>
          <p:cNvSpPr>
            <a:spLocks noGrp="1"/>
          </p:cNvSpPr>
          <p:nvPr>
            <p:ph type="dt" sz="half" idx="10"/>
          </p:nvPr>
        </p:nvSpPr>
        <p:spPr/>
        <p:txBody>
          <a:bodyPr/>
          <a:lstStyle/>
          <a:p>
            <a:fld id="{29B2ED02-489F-4AA8-BC33-5456CF0DAA24}" type="datetime1">
              <a:rPr lang="en-IN" smtClean="0"/>
              <a:t>13-02-2024</a:t>
            </a:fld>
            <a:endParaRPr lang="en-IN"/>
          </a:p>
        </p:txBody>
      </p:sp>
      <p:sp>
        <p:nvSpPr>
          <p:cNvPr id="4" name="Footer Placeholder 3">
            <a:extLst>
              <a:ext uri="{FF2B5EF4-FFF2-40B4-BE49-F238E27FC236}">
                <a16:creationId xmlns:a16="http://schemas.microsoft.com/office/drawing/2014/main" id="{9F2AEDE0-B027-44BC-997E-EA81710214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EEA4EC-FB5F-41AE-95DB-5125481DE45C}"/>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4057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593287-4B21-4D3F-952C-EEFA91EC772E}"/>
              </a:ext>
            </a:extLst>
          </p:cNvPr>
          <p:cNvSpPr>
            <a:spLocks noGrp="1"/>
          </p:cNvSpPr>
          <p:nvPr>
            <p:ph type="dt" sz="half" idx="10"/>
          </p:nvPr>
        </p:nvSpPr>
        <p:spPr/>
        <p:txBody>
          <a:bodyPr/>
          <a:lstStyle/>
          <a:p>
            <a:fld id="{407EF921-3426-4204-A941-DF317276465B}" type="datetime1">
              <a:rPr lang="en-IN" smtClean="0"/>
              <a:t>13-02-2024</a:t>
            </a:fld>
            <a:endParaRPr lang="en-IN"/>
          </a:p>
        </p:txBody>
      </p:sp>
      <p:sp>
        <p:nvSpPr>
          <p:cNvPr id="3" name="Footer Placeholder 2">
            <a:extLst>
              <a:ext uri="{FF2B5EF4-FFF2-40B4-BE49-F238E27FC236}">
                <a16:creationId xmlns:a16="http://schemas.microsoft.com/office/drawing/2014/main" id="{67B014CE-F212-44FA-9C6F-95802FA059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F5B73C-FD2D-4015-AEEC-76534776FD68}"/>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1880145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8531-9F82-4246-81E8-AE00FE9985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01F4F1-6BFA-418F-A47D-555CEDD80D3B}"/>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3B4412-7641-4785-8665-40E515D47B65}"/>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6F55AB-8A08-41DF-B82C-602CE298C951}"/>
              </a:ext>
            </a:extLst>
          </p:cNvPr>
          <p:cNvSpPr>
            <a:spLocks noGrp="1"/>
          </p:cNvSpPr>
          <p:nvPr>
            <p:ph type="dt" sz="half" idx="10"/>
          </p:nvPr>
        </p:nvSpPr>
        <p:spPr/>
        <p:txBody>
          <a:bodyPr/>
          <a:lstStyle/>
          <a:p>
            <a:fld id="{CE3FAB28-46DA-4D73-9B7B-22F960F4EEF6}" type="datetime1">
              <a:rPr lang="en-IN" smtClean="0"/>
              <a:t>13-02-2024</a:t>
            </a:fld>
            <a:endParaRPr lang="en-IN"/>
          </a:p>
        </p:txBody>
      </p:sp>
      <p:sp>
        <p:nvSpPr>
          <p:cNvPr id="6" name="Footer Placeholder 5">
            <a:extLst>
              <a:ext uri="{FF2B5EF4-FFF2-40B4-BE49-F238E27FC236}">
                <a16:creationId xmlns:a16="http://schemas.microsoft.com/office/drawing/2014/main" id="{04BA8AC7-F751-4C3E-8369-928460BED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0BD2B8-5C0B-4B7A-8068-05522596462F}"/>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296540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12B1-0965-4A80-A9B5-C3EA87BF4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A04A71-463A-40F7-A8EF-8C4514125475}"/>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36959B67-BADF-48B9-B8EB-E09526D435D6}"/>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85C134-9BD4-43E8-9B14-C4F58AEB5230}"/>
              </a:ext>
            </a:extLst>
          </p:cNvPr>
          <p:cNvSpPr>
            <a:spLocks noGrp="1"/>
          </p:cNvSpPr>
          <p:nvPr>
            <p:ph type="dt" sz="half" idx="10"/>
          </p:nvPr>
        </p:nvSpPr>
        <p:spPr/>
        <p:txBody>
          <a:bodyPr/>
          <a:lstStyle/>
          <a:p>
            <a:fld id="{4E1A12AE-5F85-4379-9ED6-D7F166C69D29}" type="datetime1">
              <a:rPr lang="en-IN" smtClean="0"/>
              <a:t>13-02-2024</a:t>
            </a:fld>
            <a:endParaRPr lang="en-IN"/>
          </a:p>
        </p:txBody>
      </p:sp>
      <p:sp>
        <p:nvSpPr>
          <p:cNvPr id="6" name="Footer Placeholder 5">
            <a:extLst>
              <a:ext uri="{FF2B5EF4-FFF2-40B4-BE49-F238E27FC236}">
                <a16:creationId xmlns:a16="http://schemas.microsoft.com/office/drawing/2014/main" id="{76EE248C-8309-43EA-A473-9CB9EB7FCE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F08803-315B-4B67-AA1A-E5E516520DD9}"/>
              </a:ext>
            </a:extLst>
          </p:cNvPr>
          <p:cNvSpPr>
            <a:spLocks noGrp="1"/>
          </p:cNvSpPr>
          <p:nvPr>
            <p:ph type="sldNum" sz="quarter" idx="12"/>
          </p:nvPr>
        </p:nvSpPr>
        <p:spPr/>
        <p:txBody>
          <a:bodyPr/>
          <a:lstStyle/>
          <a:p>
            <a:fld id="{9780A1CE-6C3C-4CE8-9D96-B7A0620EDD62}" type="slidenum">
              <a:rPr lang="en-IN" smtClean="0"/>
              <a:t>‹#›</a:t>
            </a:fld>
            <a:endParaRPr lang="en-IN"/>
          </a:p>
        </p:txBody>
      </p:sp>
    </p:spTree>
    <p:extLst>
      <p:ext uri="{BB962C8B-B14F-4D97-AF65-F5344CB8AC3E}">
        <p14:creationId xmlns:p14="http://schemas.microsoft.com/office/powerpoint/2010/main" val="3584547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97A41-199F-4C5C-9FD1-3C7314E4226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52EC47-1B24-4A74-8757-F70209235E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EEA6EF-B3EF-40A2-BABD-27A27E21DE19}"/>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BED17-D7C5-4F79-9A8E-717F42FC7AFE}" type="datetime1">
              <a:rPr lang="en-IN" smtClean="0"/>
              <a:t>13-02-2024</a:t>
            </a:fld>
            <a:endParaRPr lang="en-IN"/>
          </a:p>
        </p:txBody>
      </p:sp>
      <p:sp>
        <p:nvSpPr>
          <p:cNvPr id="5" name="Footer Placeholder 4">
            <a:extLst>
              <a:ext uri="{FF2B5EF4-FFF2-40B4-BE49-F238E27FC236}">
                <a16:creationId xmlns:a16="http://schemas.microsoft.com/office/drawing/2014/main" id="{A31C7FA7-E5B5-4ED0-9CE2-5B95F04296B7}"/>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8B2787-DC70-40EA-9F30-D4FDD9146A7E}"/>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0A1CE-6C3C-4CE8-9D96-B7A0620EDD62}" type="slidenum">
              <a:rPr lang="en-IN" smtClean="0"/>
              <a:t>‹#›</a:t>
            </a:fld>
            <a:endParaRPr lang="en-IN"/>
          </a:p>
        </p:txBody>
      </p:sp>
    </p:spTree>
    <p:extLst>
      <p:ext uri="{BB962C8B-B14F-4D97-AF65-F5344CB8AC3E}">
        <p14:creationId xmlns:p14="http://schemas.microsoft.com/office/powerpoint/2010/main" val="615591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E7A-6D4D-4D8D-96A6-38F56B10038C}"/>
              </a:ext>
            </a:extLst>
          </p:cNvPr>
          <p:cNvSpPr>
            <a:spLocks noGrp="1"/>
          </p:cNvSpPr>
          <p:nvPr>
            <p:ph type="ctrTitle"/>
          </p:nvPr>
        </p:nvSpPr>
        <p:spPr>
          <a:xfrm>
            <a:off x="1411891" y="2410583"/>
            <a:ext cx="9144000" cy="2466219"/>
          </a:xfrm>
        </p:spPr>
        <p:txBody>
          <a:bodyPr>
            <a:noAutofit/>
          </a:bodyPr>
          <a:lstStyle/>
          <a:p>
            <a:pPr>
              <a:lnSpc>
                <a:spcPct val="150000"/>
              </a:lnSpc>
            </a:pPr>
            <a:br>
              <a:rPr lang="en-US" sz="4800" b="1" dirty="0">
                <a:solidFill>
                  <a:schemeClr val="accent6">
                    <a:lumMod val="40000"/>
                    <a:lumOff val="60000"/>
                  </a:schemeClr>
                </a:solidFill>
                <a:latin typeface="Times New Roman" panose="02020603050405020304" pitchFamily="18" charset="0"/>
                <a:cs typeface="Times New Roman" panose="02020603050405020304" pitchFamily="18" charset="0"/>
              </a:rPr>
            </a:br>
            <a:br>
              <a:rPr lang="en-US" sz="4800" b="1" dirty="0">
                <a:solidFill>
                  <a:schemeClr val="accent6">
                    <a:lumMod val="40000"/>
                    <a:lumOff val="60000"/>
                  </a:schemeClr>
                </a:solidFill>
                <a:latin typeface="Times New Roman" panose="02020603050405020304" pitchFamily="18" charset="0"/>
                <a:cs typeface="Times New Roman" panose="02020603050405020304" pitchFamily="18" charset="0"/>
              </a:rPr>
            </a:br>
            <a:r>
              <a:rPr lang="en-US" sz="3600" b="1" dirty="0">
                <a:solidFill>
                  <a:schemeClr val="accent6">
                    <a:lumMod val="40000"/>
                    <a:lumOff val="60000"/>
                  </a:schemeClr>
                </a:solidFill>
                <a:latin typeface="Times New Roman" panose="02020603050405020304" pitchFamily="18" charset="0"/>
                <a:cs typeface="Times New Roman" panose="02020603050405020304" pitchFamily="18" charset="0"/>
              </a:rPr>
              <a:t>Module - 4 </a:t>
            </a:r>
            <a:br>
              <a:rPr lang="en-US" sz="3600" b="1" dirty="0">
                <a:solidFill>
                  <a:schemeClr val="accent6">
                    <a:lumMod val="40000"/>
                    <a:lumOff val="60000"/>
                  </a:schemeClr>
                </a:solidFill>
                <a:latin typeface="Times New Roman" panose="02020603050405020304" pitchFamily="18" charset="0"/>
                <a:cs typeface="Times New Roman" panose="02020603050405020304" pitchFamily="18" charset="0"/>
              </a:rPr>
            </a:br>
            <a:r>
              <a:rPr lang="en-US" sz="2400" b="1" dirty="0">
                <a:solidFill>
                  <a:schemeClr val="accent6">
                    <a:lumMod val="40000"/>
                    <a:lumOff val="60000"/>
                  </a:schemeClr>
                </a:solidFill>
                <a:latin typeface="Times New Roman" panose="02020603050405020304" pitchFamily="18" charset="0"/>
                <a:cs typeface="Times New Roman" panose="02020603050405020304" pitchFamily="18" charset="0"/>
              </a:rPr>
              <a:t>(Chapter 4)</a:t>
            </a:r>
            <a:br>
              <a:rPr lang="en-US" sz="2800" b="1" dirty="0">
                <a:solidFill>
                  <a:schemeClr val="accent6">
                    <a:lumMod val="40000"/>
                    <a:lumOff val="60000"/>
                  </a:schemeClr>
                </a:solidFill>
                <a:latin typeface="Times New Roman" panose="02020603050405020304" pitchFamily="18" charset="0"/>
                <a:cs typeface="Times New Roman" panose="02020603050405020304" pitchFamily="18" charset="0"/>
              </a:rPr>
            </a:br>
            <a:r>
              <a:rPr lang="en-US" sz="4800" b="1" dirty="0">
                <a:solidFill>
                  <a:schemeClr val="accent6">
                    <a:lumMod val="40000"/>
                    <a:lumOff val="60000"/>
                  </a:schemeClr>
                </a:solidFill>
                <a:latin typeface="Times New Roman" panose="02020603050405020304" pitchFamily="18" charset="0"/>
                <a:cs typeface="Times New Roman" panose="02020603050405020304" pitchFamily="18" charset="0"/>
              </a:rPr>
              <a:t>COMMUNICATION</a:t>
            </a:r>
            <a:endParaRPr lang="en-IN" sz="5400" b="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A79C4BA-1804-4799-9B42-08259EFAE1DB}"/>
              </a:ext>
            </a:extLst>
          </p:cNvPr>
          <p:cNvSpPr txBox="1">
            <a:spLocks/>
          </p:cNvSpPr>
          <p:nvPr/>
        </p:nvSpPr>
        <p:spPr>
          <a:xfrm>
            <a:off x="1605280" y="493987"/>
            <a:ext cx="9144000" cy="11356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br>
              <a:rPr lang="en-US" sz="4400" b="1" dirty="0">
                <a:solidFill>
                  <a:srgbClr val="FFFF00"/>
                </a:solidFill>
                <a:latin typeface="Times New Roman" panose="02020603050405020304" pitchFamily="18" charset="0"/>
                <a:cs typeface="Times New Roman" panose="02020603050405020304" pitchFamily="18" charset="0"/>
              </a:rPr>
            </a:br>
            <a:r>
              <a:rPr lang="en-US" sz="4400" b="1" dirty="0">
                <a:solidFill>
                  <a:srgbClr val="FFFF00"/>
                </a:solidFill>
                <a:latin typeface="Times New Roman" panose="02020603050405020304" pitchFamily="18" charset="0"/>
                <a:cs typeface="Times New Roman" panose="02020603050405020304" pitchFamily="18" charset="0"/>
              </a:rPr>
              <a:t>DISTRIBUTED SYSTEMS</a:t>
            </a:r>
            <a:endParaRPr lang="en-IN" sz="4400" b="1" dirty="0">
              <a:solidFill>
                <a:srgbClr val="FFFF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A83F649-BAAC-42F8-A87C-5C9DE266BEFD}"/>
              </a:ext>
            </a:extLst>
          </p:cNvPr>
          <p:cNvSpPr>
            <a:spLocks noGrp="1"/>
          </p:cNvSpPr>
          <p:nvPr>
            <p:ph type="sldNum" sz="quarter" idx="12"/>
          </p:nvPr>
        </p:nvSpPr>
        <p:spPr/>
        <p:txBody>
          <a:bodyPr/>
          <a:lstStyle/>
          <a:p>
            <a:fld id="{9780A1CE-6C3C-4CE8-9D96-B7A0620EDD62}" type="slidenum">
              <a:rPr lang="en-IN" smtClean="0"/>
              <a:t>1</a:t>
            </a:fld>
            <a:endParaRPr lang="en-IN"/>
          </a:p>
        </p:txBody>
      </p:sp>
      <p:sp>
        <p:nvSpPr>
          <p:cNvPr id="6" name="Title 1">
            <a:extLst>
              <a:ext uri="{FF2B5EF4-FFF2-40B4-BE49-F238E27FC236}">
                <a16:creationId xmlns:a16="http://schemas.microsoft.com/office/drawing/2014/main" id="{0EFFD2D3-79B3-4819-B32D-B49F782DC794}"/>
              </a:ext>
            </a:extLst>
          </p:cNvPr>
          <p:cNvSpPr txBox="1">
            <a:spLocks/>
          </p:cNvSpPr>
          <p:nvPr/>
        </p:nvSpPr>
        <p:spPr>
          <a:xfrm>
            <a:off x="283604" y="5900087"/>
            <a:ext cx="2277592" cy="615347"/>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endParaRPr lang="en-IN" sz="3600" b="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29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overall mechanism and message is depicted in Figure 4.2</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a:t>
            </a:fld>
            <a:endParaRPr lang="en-IN" dirty="0"/>
          </a:p>
        </p:txBody>
      </p:sp>
      <p:pic>
        <p:nvPicPr>
          <p:cNvPr id="5" name="Picture 4">
            <a:extLst>
              <a:ext uri="{FF2B5EF4-FFF2-40B4-BE49-F238E27FC236}">
                <a16:creationId xmlns:a16="http://schemas.microsoft.com/office/drawing/2014/main" id="{F6652880-BD5C-4AB0-8A77-269668D19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386" y="1838148"/>
            <a:ext cx="9004290" cy="3960000"/>
          </a:xfrm>
          <a:prstGeom prst="rect">
            <a:avLst/>
          </a:prstGeom>
          <a:solidFill>
            <a:schemeClr val="accent4">
              <a:lumMod val="20000"/>
              <a:lumOff val="80000"/>
            </a:schemeClr>
          </a:solidFill>
        </p:spPr>
      </p:pic>
      <p:sp>
        <p:nvSpPr>
          <p:cNvPr id="6" name="Rectangle 5">
            <a:extLst>
              <a:ext uri="{FF2B5EF4-FFF2-40B4-BE49-F238E27FC236}">
                <a16:creationId xmlns:a16="http://schemas.microsoft.com/office/drawing/2014/main" id="{9001E90C-3C3F-4403-921C-E4B198EA1AF6}"/>
              </a:ext>
            </a:extLst>
          </p:cNvPr>
          <p:cNvSpPr/>
          <p:nvPr/>
        </p:nvSpPr>
        <p:spPr>
          <a:xfrm>
            <a:off x="2607672" y="6028979"/>
            <a:ext cx="7517635" cy="461665"/>
          </a:xfrm>
          <a:prstGeom prst="rect">
            <a:avLst/>
          </a:prstGeom>
        </p:spPr>
        <p:txBody>
          <a:bodyPr wrap="non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4.2: </a:t>
            </a:r>
            <a:r>
              <a:rPr lang="en-US" sz="2400" dirty="0">
                <a:solidFill>
                  <a:schemeClr val="bg1"/>
                </a:solidFill>
                <a:latin typeface="Times New Roman" panose="02020603050405020304" pitchFamily="18" charset="0"/>
                <a:cs typeface="Times New Roman" panose="02020603050405020304" pitchFamily="18" charset="0"/>
              </a:rPr>
              <a:t>A typical message as it appears on the network.</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98378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Message brokers</a:t>
            </a:r>
          </a:p>
          <a:p>
            <a:pPr marL="0" indent="0" algn="just">
              <a:lnSpc>
                <a:spcPct val="100000"/>
              </a:lnSpc>
              <a:buNone/>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message-queuing systems, </a:t>
            </a:r>
            <a:r>
              <a:rPr lang="en-US" sz="2600" dirty="0">
                <a:solidFill>
                  <a:srgbClr val="FFFF00"/>
                </a:solidFill>
                <a:latin typeface="Times New Roman" panose="02020603050405020304" pitchFamily="18" charset="0"/>
                <a:cs typeface="Times New Roman" panose="02020603050405020304" pitchFamily="18" charset="0"/>
              </a:rPr>
              <a:t>conversions are handled by special nodes </a:t>
            </a:r>
            <a:r>
              <a:rPr lang="en-US" sz="2600" dirty="0">
                <a:solidFill>
                  <a:schemeClr val="bg1"/>
                </a:solidFill>
                <a:latin typeface="Times New Roman" panose="02020603050405020304" pitchFamily="18" charset="0"/>
                <a:cs typeface="Times New Roman" panose="02020603050405020304" pitchFamily="18" charset="0"/>
              </a:rPr>
              <a:t>in a queuing network, known as </a:t>
            </a:r>
            <a:r>
              <a:rPr lang="en-US" sz="2600" b="1" dirty="0">
                <a:solidFill>
                  <a:srgbClr val="FFFF00"/>
                </a:solidFill>
                <a:latin typeface="Times New Roman" panose="02020603050405020304" pitchFamily="18" charset="0"/>
                <a:cs typeface="Times New Roman" panose="02020603050405020304" pitchFamily="18" charset="0"/>
              </a:rPr>
              <a:t>message brokers</a:t>
            </a:r>
            <a:r>
              <a:rPr lang="en-US" sz="2600" b="1"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b="1"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message broker acts as </a:t>
            </a:r>
            <a:r>
              <a:rPr lang="en-US" sz="2600" dirty="0">
                <a:solidFill>
                  <a:srgbClr val="FFFF00"/>
                </a:solidFill>
                <a:latin typeface="Times New Roman" panose="02020603050405020304" pitchFamily="18" charset="0"/>
                <a:cs typeface="Times New Roman" panose="02020603050405020304" pitchFamily="18" charset="0"/>
              </a:rPr>
              <a:t>an application-level gateway </a:t>
            </a:r>
            <a:r>
              <a:rPr lang="en-US" sz="2600" dirty="0">
                <a:solidFill>
                  <a:schemeClr val="bg1"/>
                </a:solidFill>
                <a:latin typeface="Times New Roman" panose="02020603050405020304" pitchFamily="18" charset="0"/>
                <a:cs typeface="Times New Roman" panose="02020603050405020304" pitchFamily="18" charset="0"/>
              </a:rPr>
              <a:t>in a message-queuing system.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Its main purpose is to </a:t>
            </a:r>
            <a:r>
              <a:rPr lang="en-US" sz="2600" dirty="0">
                <a:solidFill>
                  <a:srgbClr val="FFFF00"/>
                </a:solidFill>
                <a:latin typeface="Times New Roman" panose="02020603050405020304" pitchFamily="18" charset="0"/>
                <a:cs typeface="Times New Roman" panose="02020603050405020304" pitchFamily="18" charset="0"/>
              </a:rPr>
              <a:t>convert incoming messages </a:t>
            </a:r>
            <a:r>
              <a:rPr lang="en-US" sz="2600" dirty="0">
                <a:solidFill>
                  <a:schemeClr val="bg1"/>
                </a:solidFill>
                <a:latin typeface="Times New Roman" panose="02020603050405020304" pitchFamily="18" charset="0"/>
                <a:cs typeface="Times New Roman" panose="02020603050405020304" pitchFamily="18" charset="0"/>
              </a:rPr>
              <a:t>so that they can be understood by the destination application.</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To a message-queuing system, a </a:t>
            </a:r>
            <a:r>
              <a:rPr lang="en-US" sz="2600" dirty="0">
                <a:solidFill>
                  <a:srgbClr val="FFFF00"/>
                </a:solidFill>
                <a:latin typeface="Times New Roman" panose="02020603050405020304" pitchFamily="18" charset="0"/>
                <a:cs typeface="Times New Roman" panose="02020603050405020304" pitchFamily="18" charset="0"/>
              </a:rPr>
              <a:t>message broker is just another application</a:t>
            </a:r>
            <a:r>
              <a:rPr lang="en-US" sz="2600" dirty="0">
                <a:solidFill>
                  <a:schemeClr val="bg1"/>
                </a:solidFill>
                <a:latin typeface="Times New Roman" panose="02020603050405020304" pitchFamily="18" charset="0"/>
                <a:cs typeface="Times New Roman" panose="02020603050405020304" pitchFamily="18" charset="0"/>
              </a:rPr>
              <a:t>, as shown in </a:t>
            </a:r>
            <a:r>
              <a:rPr lang="en-US" sz="2600" dirty="0">
                <a:solidFill>
                  <a:srgbClr val="FFFF00"/>
                </a:solidFill>
                <a:latin typeface="Times New Roman" panose="02020603050405020304" pitchFamily="18" charset="0"/>
                <a:cs typeface="Times New Roman" panose="02020603050405020304" pitchFamily="18" charset="0"/>
              </a:rPr>
              <a:t>Figure 4.29</a:t>
            </a:r>
            <a:r>
              <a:rPr lang="en-US" sz="2600" dirty="0">
                <a:solidFill>
                  <a:schemeClr val="bg1"/>
                </a:solidFill>
                <a:latin typeface="Times New Roman" panose="02020603050405020304" pitchFamily="18" charset="0"/>
                <a:cs typeface="Times New Roman" panose="02020603050405020304" pitchFamily="18" charset="0"/>
              </a:rPr>
              <a:t>. In other words, a message broker is generally </a:t>
            </a:r>
            <a:r>
              <a:rPr lang="en-US" sz="2600" dirty="0">
                <a:solidFill>
                  <a:srgbClr val="FFFF00"/>
                </a:solidFill>
                <a:latin typeface="Times New Roman" panose="02020603050405020304" pitchFamily="18" charset="0"/>
                <a:cs typeface="Times New Roman" panose="02020603050405020304" pitchFamily="18" charset="0"/>
              </a:rPr>
              <a:t>not</a:t>
            </a:r>
            <a:r>
              <a:rPr lang="en-US" sz="2600" dirty="0">
                <a:solidFill>
                  <a:schemeClr val="bg1"/>
                </a:solidFill>
                <a:latin typeface="Times New Roman" panose="02020603050405020304" pitchFamily="18" charset="0"/>
                <a:cs typeface="Times New Roman" panose="02020603050405020304" pitchFamily="18" charset="0"/>
              </a:rPr>
              <a:t> considered to be </a:t>
            </a:r>
            <a:r>
              <a:rPr lang="en-US" sz="2600" dirty="0">
                <a:solidFill>
                  <a:srgbClr val="FFFF00"/>
                </a:solidFill>
                <a:latin typeface="Times New Roman" panose="02020603050405020304" pitchFamily="18" charset="0"/>
                <a:cs typeface="Times New Roman" panose="02020603050405020304" pitchFamily="18" charset="0"/>
              </a:rPr>
              <a:t>an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integral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part</a:t>
            </a:r>
            <a:r>
              <a:rPr lang="en-US" sz="2600" dirty="0">
                <a:solidFill>
                  <a:schemeClr val="bg1"/>
                </a:solidFill>
                <a:latin typeface="Times New Roman" panose="02020603050405020304" pitchFamily="18" charset="0"/>
                <a:cs typeface="Times New Roman" panose="02020603050405020304" pitchFamily="18" charset="0"/>
              </a:rPr>
              <a:t> of the queuing system.</a:t>
            </a:r>
          </a:p>
          <a:p>
            <a:pPr algn="just">
              <a:lnSpc>
                <a:spcPct val="100000"/>
              </a:lnSpc>
            </a:pPr>
            <a:endParaRPr lang="en-US" sz="2600" b="1"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b="1"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100</a:t>
            </a:fld>
            <a:endParaRPr lang="en-IN" dirty="0"/>
          </a:p>
        </p:txBody>
      </p:sp>
    </p:spTree>
    <p:extLst>
      <p:ext uri="{BB962C8B-B14F-4D97-AF65-F5344CB8AC3E}">
        <p14:creationId xmlns:p14="http://schemas.microsoft.com/office/powerpoint/2010/main" val="3249589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101</a:t>
            </a:fld>
            <a:endParaRPr lang="en-IN" dirty="0"/>
          </a:p>
        </p:txBody>
      </p:sp>
      <p:pic>
        <p:nvPicPr>
          <p:cNvPr id="5" name="Picture 4">
            <a:extLst>
              <a:ext uri="{FF2B5EF4-FFF2-40B4-BE49-F238E27FC236}">
                <a16:creationId xmlns:a16="http://schemas.microsoft.com/office/drawing/2014/main" id="{2B6CE6A4-6917-4A32-A7F2-0EF9C5600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1" y="744016"/>
            <a:ext cx="10800000" cy="4126865"/>
          </a:xfrm>
          <a:prstGeom prst="rect">
            <a:avLst/>
          </a:prstGeom>
          <a:solidFill>
            <a:schemeClr val="accent4">
              <a:lumMod val="20000"/>
              <a:lumOff val="80000"/>
            </a:schemeClr>
          </a:solidFill>
        </p:spPr>
      </p:pic>
      <p:sp>
        <p:nvSpPr>
          <p:cNvPr id="6" name="Rectangle 5">
            <a:extLst>
              <a:ext uri="{FF2B5EF4-FFF2-40B4-BE49-F238E27FC236}">
                <a16:creationId xmlns:a16="http://schemas.microsoft.com/office/drawing/2014/main" id="{CAD0551B-219D-4E14-8769-332BD0CADA3E}"/>
              </a:ext>
            </a:extLst>
          </p:cNvPr>
          <p:cNvSpPr/>
          <p:nvPr/>
        </p:nvSpPr>
        <p:spPr>
          <a:xfrm>
            <a:off x="553799" y="5190654"/>
            <a:ext cx="11427993" cy="461665"/>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4.29: </a:t>
            </a:r>
            <a:r>
              <a:rPr lang="en-US" sz="2400" dirty="0">
                <a:solidFill>
                  <a:schemeClr val="bg1"/>
                </a:solidFill>
                <a:latin typeface="Times New Roman" panose="02020603050405020304" pitchFamily="18" charset="0"/>
                <a:cs typeface="Times New Roman" panose="02020603050405020304" pitchFamily="18" charset="0"/>
              </a:rPr>
              <a:t>The general organization of a message broker in a message queuing </a:t>
            </a:r>
            <a:r>
              <a:rPr lang="en-IN" sz="2400" dirty="0">
                <a:solidFill>
                  <a:schemeClr val="bg1"/>
                </a:solidFill>
                <a:latin typeface="Times New Roman" panose="02020603050405020304" pitchFamily="18" charset="0"/>
                <a:cs typeface="Times New Roman" panose="02020603050405020304" pitchFamily="18" charset="0"/>
              </a:rPr>
              <a:t>system.</a:t>
            </a:r>
          </a:p>
        </p:txBody>
      </p:sp>
    </p:spTree>
    <p:extLst>
      <p:ext uri="{BB962C8B-B14F-4D97-AF65-F5344CB8AC3E}">
        <p14:creationId xmlns:p14="http://schemas.microsoft.com/office/powerpoint/2010/main" val="27497194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message broker can be as simple as a </a:t>
            </a:r>
            <a:r>
              <a:rPr lang="en-US" sz="2600" dirty="0" err="1">
                <a:solidFill>
                  <a:srgbClr val="FFFF00"/>
                </a:solidFill>
                <a:latin typeface="Times New Roman" panose="02020603050405020304" pitchFamily="18" charset="0"/>
                <a:cs typeface="Times New Roman" panose="02020603050405020304" pitchFamily="18" charset="0"/>
              </a:rPr>
              <a:t>reformatter</a:t>
            </a:r>
            <a:r>
              <a:rPr lang="en-US" sz="2600" dirty="0">
                <a:solidFill>
                  <a:schemeClr val="bg1"/>
                </a:solidFill>
                <a:latin typeface="Times New Roman" panose="02020603050405020304" pitchFamily="18" charset="0"/>
                <a:cs typeface="Times New Roman" panose="02020603050405020304" pitchFamily="18" charset="0"/>
              </a:rPr>
              <a:t> for messages. For example, assume an incoming message contains a </a:t>
            </a:r>
            <a:r>
              <a:rPr lang="en-US" sz="2600" dirty="0">
                <a:solidFill>
                  <a:srgbClr val="FFFF00"/>
                </a:solidFill>
                <a:latin typeface="Times New Roman" panose="02020603050405020304" pitchFamily="18" charset="0"/>
                <a:cs typeface="Times New Roman" panose="02020603050405020304" pitchFamily="18" charset="0"/>
              </a:rPr>
              <a:t>table</a:t>
            </a:r>
            <a:r>
              <a:rPr lang="en-US" sz="2600" dirty="0">
                <a:solidFill>
                  <a:schemeClr val="bg1"/>
                </a:solidFill>
                <a:latin typeface="Times New Roman" panose="02020603050405020304" pitchFamily="18" charset="0"/>
                <a:cs typeface="Times New Roman" panose="02020603050405020304" pitchFamily="18" charset="0"/>
              </a:rPr>
              <a:t> from a database in which </a:t>
            </a:r>
            <a:r>
              <a:rPr lang="en-US" sz="2600" dirty="0">
                <a:solidFill>
                  <a:srgbClr val="FFFF00"/>
                </a:solidFill>
                <a:latin typeface="Times New Roman" panose="02020603050405020304" pitchFamily="18" charset="0"/>
                <a:cs typeface="Times New Roman" panose="02020603050405020304" pitchFamily="18" charset="0"/>
              </a:rPr>
              <a:t>records are separated by a special end-of-record delimiter </a:t>
            </a:r>
            <a:r>
              <a:rPr lang="en-US" sz="2600" dirty="0">
                <a:solidFill>
                  <a:schemeClr val="bg1"/>
                </a:solidFill>
                <a:latin typeface="Times New Roman" panose="02020603050405020304" pitchFamily="18" charset="0"/>
                <a:cs typeface="Times New Roman" panose="02020603050405020304" pitchFamily="18" charset="0"/>
              </a:rPr>
              <a:t>and </a:t>
            </a:r>
            <a:r>
              <a:rPr lang="en-US" sz="2600" dirty="0">
                <a:solidFill>
                  <a:srgbClr val="FFFF00"/>
                </a:solidFill>
                <a:latin typeface="Times New Roman" panose="02020603050405020304" pitchFamily="18" charset="0"/>
                <a:cs typeface="Times New Roman" panose="02020603050405020304" pitchFamily="18" charset="0"/>
              </a:rPr>
              <a:t>fields</a:t>
            </a:r>
            <a:r>
              <a:rPr lang="en-US" sz="2600" dirty="0">
                <a:solidFill>
                  <a:schemeClr val="bg1"/>
                </a:solidFill>
                <a:latin typeface="Times New Roman" panose="02020603050405020304" pitchFamily="18" charset="0"/>
                <a:cs typeface="Times New Roman" panose="02020603050405020304" pitchFamily="18" charset="0"/>
              </a:rPr>
              <a:t> within a record have a known, </a:t>
            </a:r>
            <a:r>
              <a:rPr lang="en-US" sz="2600" dirty="0">
                <a:solidFill>
                  <a:srgbClr val="FFFF00"/>
                </a:solidFill>
                <a:latin typeface="Times New Roman" panose="02020603050405020304" pitchFamily="18" charset="0"/>
                <a:cs typeface="Times New Roman" panose="02020603050405020304" pitchFamily="18" charset="0"/>
              </a:rPr>
              <a:t>fixed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length</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If the destination application expects a </a:t>
            </a:r>
            <a:r>
              <a:rPr lang="en-US" sz="2600" dirty="0">
                <a:solidFill>
                  <a:srgbClr val="FFFF00"/>
                </a:solidFill>
                <a:latin typeface="Times New Roman" panose="02020603050405020304" pitchFamily="18" charset="0"/>
                <a:cs typeface="Times New Roman" panose="02020603050405020304" pitchFamily="18" charset="0"/>
              </a:rPr>
              <a:t>different delimiter between records</a:t>
            </a:r>
            <a:r>
              <a:rPr lang="en-US" sz="2600" dirty="0">
                <a:solidFill>
                  <a:schemeClr val="bg1"/>
                </a:solidFill>
                <a:latin typeface="Times New Roman" panose="02020603050405020304" pitchFamily="18" charset="0"/>
                <a:cs typeface="Times New Roman" panose="02020603050405020304" pitchFamily="18" charset="0"/>
              </a:rPr>
              <a:t>, and also expects that fields have </a:t>
            </a:r>
            <a:r>
              <a:rPr lang="en-US" sz="2600" dirty="0">
                <a:solidFill>
                  <a:srgbClr val="FFFF00"/>
                </a:solidFill>
                <a:latin typeface="Times New Roman" panose="02020603050405020304" pitchFamily="18" charset="0"/>
                <a:cs typeface="Times New Roman" panose="02020603050405020304" pitchFamily="18" charset="0"/>
              </a:rPr>
              <a:t>variable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lengths</a:t>
            </a:r>
            <a:r>
              <a:rPr lang="en-US" sz="2600" dirty="0">
                <a:solidFill>
                  <a:schemeClr val="bg1"/>
                </a:solidFill>
                <a:latin typeface="Times New Roman" panose="02020603050405020304" pitchFamily="18" charset="0"/>
                <a:cs typeface="Times New Roman" panose="02020603050405020304" pitchFamily="18" charset="0"/>
              </a:rPr>
              <a:t>, a message broker can be used to convert messages to the format expected by the destination.</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For each pair of applications, we will have a separate </a:t>
            </a:r>
            <a:r>
              <a:rPr lang="en-US" sz="2600" dirty="0">
                <a:solidFill>
                  <a:srgbClr val="FFFF00"/>
                </a:solidFill>
                <a:latin typeface="Times New Roman" panose="02020603050405020304" pitchFamily="18" charset="0"/>
                <a:cs typeface="Times New Roman" panose="02020603050405020304" pitchFamily="18" charset="0"/>
              </a:rPr>
              <a:t>subprogram</a:t>
            </a:r>
            <a:r>
              <a:rPr lang="en-US" sz="2600" dirty="0">
                <a:solidFill>
                  <a:schemeClr val="bg1"/>
                </a:solidFill>
                <a:latin typeface="Times New Roman" panose="02020603050405020304" pitchFamily="18" charset="0"/>
                <a:cs typeface="Times New Roman" panose="02020603050405020304" pitchFamily="18" charset="0"/>
              </a:rPr>
              <a:t> capable of converting messages between the two applications.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a:t>
            </a:r>
            <a:r>
              <a:rPr lang="en-US" sz="2600" dirty="0">
                <a:solidFill>
                  <a:srgbClr val="FFFF00"/>
                </a:solidFill>
                <a:latin typeface="Times New Roman" panose="02020603050405020304" pitchFamily="18" charset="0"/>
                <a:cs typeface="Times New Roman" panose="02020603050405020304" pitchFamily="18" charset="0"/>
              </a:rPr>
              <a:t>Figure 4.29</a:t>
            </a:r>
            <a:r>
              <a:rPr lang="en-US" sz="2600" dirty="0">
                <a:solidFill>
                  <a:schemeClr val="bg1"/>
                </a:solidFill>
                <a:latin typeface="Times New Roman" panose="02020603050405020304" pitchFamily="18" charset="0"/>
                <a:cs typeface="Times New Roman" panose="02020603050405020304" pitchFamily="18" charset="0"/>
              </a:rPr>
              <a:t>, this subprogram is drawn as a </a:t>
            </a:r>
            <a:r>
              <a:rPr lang="en-US" sz="2600" b="1" dirty="0">
                <a:solidFill>
                  <a:srgbClr val="FFFF00"/>
                </a:solidFill>
                <a:latin typeface="Times New Roman" panose="02020603050405020304" pitchFamily="18" charset="0"/>
                <a:cs typeface="Times New Roman" panose="02020603050405020304" pitchFamily="18" charset="0"/>
              </a:rPr>
              <a:t>plugin</a:t>
            </a:r>
            <a:r>
              <a:rPr lang="en-US" sz="2600" dirty="0">
                <a:solidFill>
                  <a:schemeClr val="bg1"/>
                </a:solidFill>
                <a:latin typeface="Times New Roman" panose="02020603050405020304" pitchFamily="18" charset="0"/>
                <a:cs typeface="Times New Roman" panose="02020603050405020304" pitchFamily="18" charset="0"/>
              </a:rPr>
              <a:t> to emphasize that such parts can be dynamically plugged in, or removed from a broker.</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102</a:t>
            </a:fld>
            <a:endParaRPr lang="en-IN" dirty="0"/>
          </a:p>
        </p:txBody>
      </p:sp>
    </p:spTree>
    <p:extLst>
      <p:ext uri="{BB962C8B-B14F-4D97-AF65-F5344CB8AC3E}">
        <p14:creationId xmlns:p14="http://schemas.microsoft.com/office/powerpoint/2010/main" val="265151617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many cases a message broker is used for advanced </a:t>
            </a:r>
            <a:r>
              <a:rPr lang="en-US" sz="2600" dirty="0">
                <a:solidFill>
                  <a:srgbClr val="FFFF00"/>
                </a:solidFill>
                <a:latin typeface="Times New Roman" panose="02020603050405020304" pitchFamily="18" charset="0"/>
                <a:cs typeface="Times New Roman" panose="02020603050405020304" pitchFamily="18" charset="0"/>
              </a:rPr>
              <a:t>enterprise application integration (EAI)</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this case, rather than (only) converting messages, a </a:t>
            </a:r>
            <a:r>
              <a:rPr lang="en-US" sz="2600" dirty="0">
                <a:solidFill>
                  <a:srgbClr val="FFFF00"/>
                </a:solidFill>
                <a:latin typeface="Times New Roman" panose="02020603050405020304" pitchFamily="18" charset="0"/>
                <a:cs typeface="Times New Roman" panose="02020603050405020304" pitchFamily="18" charset="0"/>
              </a:rPr>
              <a:t>broker is responsible for matching applications </a:t>
            </a:r>
            <a:r>
              <a:rPr lang="en-US" sz="2600" dirty="0">
                <a:solidFill>
                  <a:schemeClr val="bg1"/>
                </a:solidFill>
                <a:latin typeface="Times New Roman" panose="02020603050405020304" pitchFamily="18" charset="0"/>
                <a:cs typeface="Times New Roman" panose="02020603050405020304" pitchFamily="18" charset="0"/>
              </a:rPr>
              <a:t>based on the messages that are being exchanged.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such a </a:t>
            </a:r>
            <a:r>
              <a:rPr lang="en-US" sz="2600" dirty="0">
                <a:solidFill>
                  <a:srgbClr val="FFFF00"/>
                </a:solidFill>
                <a:latin typeface="Times New Roman" panose="02020603050405020304" pitchFamily="18" charset="0"/>
                <a:cs typeface="Times New Roman" panose="02020603050405020304" pitchFamily="18" charset="0"/>
              </a:rPr>
              <a:t>publish-subscribe model</a:t>
            </a:r>
            <a:r>
              <a:rPr lang="en-US" sz="2600" dirty="0">
                <a:solidFill>
                  <a:schemeClr val="bg1"/>
                </a:solidFill>
                <a:latin typeface="Times New Roman" panose="02020603050405020304" pitchFamily="18" charset="0"/>
                <a:cs typeface="Times New Roman" panose="02020603050405020304" pitchFamily="18" charset="0"/>
              </a:rPr>
              <a:t>, applications send messages in the form of publishing.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particular, they may </a:t>
            </a:r>
            <a:r>
              <a:rPr lang="en-US" sz="2600" dirty="0">
                <a:solidFill>
                  <a:srgbClr val="FFFF00"/>
                </a:solidFill>
                <a:latin typeface="Times New Roman" panose="02020603050405020304" pitchFamily="18" charset="0"/>
                <a:cs typeface="Times New Roman" panose="02020603050405020304" pitchFamily="18" charset="0"/>
              </a:rPr>
              <a:t>publish a message on topic X</a:t>
            </a:r>
            <a:r>
              <a:rPr lang="en-US" sz="2600" dirty="0">
                <a:solidFill>
                  <a:schemeClr val="bg1"/>
                </a:solidFill>
                <a:latin typeface="Times New Roman" panose="02020603050405020304" pitchFamily="18" charset="0"/>
                <a:cs typeface="Times New Roman" panose="02020603050405020304" pitchFamily="18" charset="0"/>
              </a:rPr>
              <a:t>, which is then sent to the </a:t>
            </a:r>
            <a:r>
              <a:rPr lang="en-US" sz="2600" dirty="0">
                <a:solidFill>
                  <a:srgbClr val="FFFF00"/>
                </a:solidFill>
                <a:latin typeface="Times New Roman" panose="02020603050405020304" pitchFamily="18" charset="0"/>
                <a:cs typeface="Times New Roman" panose="02020603050405020304" pitchFamily="18" charset="0"/>
              </a:rPr>
              <a:t>broker</a:t>
            </a:r>
            <a:r>
              <a:rPr lang="en-US" sz="2600" dirty="0">
                <a:solidFill>
                  <a:schemeClr val="bg1"/>
                </a:solidFill>
                <a:latin typeface="Times New Roman" panose="02020603050405020304" pitchFamily="18" charset="0"/>
                <a:cs typeface="Times New Roman" panose="02020603050405020304" pitchFamily="18" charset="0"/>
              </a:rPr>
              <a:t>. Applications that have stated their interest in messages on </a:t>
            </a:r>
            <a:r>
              <a:rPr lang="en-US" sz="2600" dirty="0">
                <a:solidFill>
                  <a:srgbClr val="FFFF00"/>
                </a:solidFill>
                <a:latin typeface="Times New Roman" panose="02020603050405020304" pitchFamily="18" charset="0"/>
                <a:cs typeface="Times New Roman" panose="02020603050405020304" pitchFamily="18" charset="0"/>
              </a:rPr>
              <a:t>topic X</a:t>
            </a:r>
            <a:r>
              <a:rPr lang="en-US" sz="2600" dirty="0">
                <a:solidFill>
                  <a:schemeClr val="bg1"/>
                </a:solidFill>
                <a:latin typeface="Times New Roman" panose="02020603050405020304" pitchFamily="18" charset="0"/>
                <a:cs typeface="Times New Roman" panose="02020603050405020304" pitchFamily="18" charset="0"/>
              </a:rPr>
              <a:t>, that is, who have subscribed to those messages, will then receive these messages from the broker.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At the heart of a message broker lies a repository of </a:t>
            </a:r>
            <a:r>
              <a:rPr lang="en-US" sz="2600" dirty="0">
                <a:solidFill>
                  <a:srgbClr val="FFFF00"/>
                </a:solidFill>
                <a:latin typeface="Times New Roman" panose="02020603050405020304" pitchFamily="18" charset="0"/>
                <a:cs typeface="Times New Roman" panose="02020603050405020304" pitchFamily="18" charset="0"/>
              </a:rPr>
              <a:t>rules for transforming a message </a:t>
            </a:r>
            <a:r>
              <a:rPr lang="en-US" sz="2600" dirty="0">
                <a:solidFill>
                  <a:schemeClr val="bg1"/>
                </a:solidFill>
                <a:latin typeface="Times New Roman" panose="02020603050405020304" pitchFamily="18" charset="0"/>
                <a:cs typeface="Times New Roman" panose="02020603050405020304" pitchFamily="18" charset="0"/>
              </a:rPr>
              <a:t>of one type to another.</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103</a:t>
            </a:fld>
            <a:endParaRPr lang="en-IN" dirty="0"/>
          </a:p>
        </p:txBody>
      </p:sp>
    </p:spTree>
    <p:extLst>
      <p:ext uri="{BB962C8B-B14F-4D97-AF65-F5344CB8AC3E}">
        <p14:creationId xmlns:p14="http://schemas.microsoft.com/office/powerpoint/2010/main" val="22290052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Example: IBM’s WebSphere message-queuing system</a:t>
            </a:r>
          </a:p>
          <a:p>
            <a:pPr algn="just">
              <a:lnSpc>
                <a:spcPct val="150000"/>
              </a:lnSpc>
            </a:pPr>
            <a:r>
              <a:rPr lang="en-US" sz="2600" dirty="0">
                <a:solidFill>
                  <a:schemeClr val="bg1"/>
                </a:solidFill>
                <a:latin typeface="Times New Roman" panose="02020603050405020304" pitchFamily="18" charset="0"/>
                <a:cs typeface="Times New Roman" panose="02020603050405020304" pitchFamily="18" charset="0"/>
              </a:rPr>
              <a:t>Formerly known as MQSeries, it is now referred to as WebSphere MQ.</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Overview</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basic architecture of an MQ queuing network is shown in </a:t>
            </a:r>
            <a:r>
              <a:rPr lang="en-US" sz="2600" dirty="0">
                <a:solidFill>
                  <a:srgbClr val="FFFF00"/>
                </a:solidFill>
                <a:latin typeface="Times New Roman" panose="02020603050405020304" pitchFamily="18" charset="0"/>
                <a:cs typeface="Times New Roman" panose="02020603050405020304" pitchFamily="18" charset="0"/>
              </a:rPr>
              <a:t>Figure 4.30</a:t>
            </a:r>
            <a:r>
              <a:rPr lang="en-US" sz="2600" dirty="0">
                <a:solidFill>
                  <a:schemeClr val="bg1"/>
                </a:solidFill>
                <a:latin typeface="Times New Roman" panose="02020603050405020304" pitchFamily="18" charset="0"/>
                <a:cs typeface="Times New Roman" panose="02020603050405020304" pitchFamily="18" charset="0"/>
              </a:rPr>
              <a:t>. All </a:t>
            </a:r>
            <a:r>
              <a:rPr lang="en-US" sz="2600" dirty="0">
                <a:solidFill>
                  <a:srgbClr val="FFFF00"/>
                </a:solidFill>
                <a:latin typeface="Times New Roman" panose="02020603050405020304" pitchFamily="18" charset="0"/>
                <a:cs typeface="Times New Roman" panose="02020603050405020304" pitchFamily="18" charset="0"/>
              </a:rPr>
              <a:t>queues are managed by queue managers</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queue manager is responsible for </a:t>
            </a:r>
            <a:r>
              <a:rPr lang="en-US" sz="2600" dirty="0">
                <a:solidFill>
                  <a:srgbClr val="FFFF00"/>
                </a:solidFill>
                <a:latin typeface="Times New Roman" panose="02020603050405020304" pitchFamily="18" charset="0"/>
                <a:cs typeface="Times New Roman" panose="02020603050405020304" pitchFamily="18" charset="0"/>
              </a:rPr>
              <a:t>removing messages from its send queues</a:t>
            </a:r>
            <a:r>
              <a:rPr lang="en-US" sz="2600" dirty="0">
                <a:solidFill>
                  <a:schemeClr val="bg1"/>
                </a:solidFill>
                <a:latin typeface="Times New Roman" panose="02020603050405020304" pitchFamily="18" charset="0"/>
                <a:cs typeface="Times New Roman" panose="02020603050405020304" pitchFamily="18" charset="0"/>
              </a:rPr>
              <a:t>, and forwarding those to other queue managers.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Likewise, a queue manager is responsible for </a:t>
            </a:r>
            <a:r>
              <a:rPr lang="en-US" sz="2600" dirty="0">
                <a:solidFill>
                  <a:srgbClr val="FFFF00"/>
                </a:solidFill>
                <a:latin typeface="Times New Roman" panose="02020603050405020304" pitchFamily="18" charset="0"/>
                <a:cs typeface="Times New Roman" panose="02020603050405020304" pitchFamily="18" charset="0"/>
              </a:rPr>
              <a:t>handling incoming messages </a:t>
            </a:r>
            <a:r>
              <a:rPr lang="en-US" sz="2600" dirty="0">
                <a:solidFill>
                  <a:schemeClr val="bg1"/>
                </a:solidFill>
                <a:latin typeface="Times New Roman" panose="02020603050405020304" pitchFamily="18" charset="0"/>
                <a:cs typeface="Times New Roman" panose="02020603050405020304" pitchFamily="18" charset="0"/>
              </a:rPr>
              <a:t>by picking them up from the underlying network and subsequently storing each message in the appropriate </a:t>
            </a:r>
            <a:r>
              <a:rPr lang="en-US" sz="2600" dirty="0">
                <a:solidFill>
                  <a:srgbClr val="FFFF00"/>
                </a:solidFill>
                <a:latin typeface="Times New Roman" panose="02020603050405020304" pitchFamily="18" charset="0"/>
                <a:cs typeface="Times New Roman" panose="02020603050405020304" pitchFamily="18" charset="0"/>
              </a:rPr>
              <a:t>input queue</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104</a:t>
            </a:fld>
            <a:endParaRPr lang="en-IN" dirty="0"/>
          </a:p>
        </p:txBody>
      </p:sp>
    </p:spTree>
    <p:extLst>
      <p:ext uri="{BB962C8B-B14F-4D97-AF65-F5344CB8AC3E}">
        <p14:creationId xmlns:p14="http://schemas.microsoft.com/office/powerpoint/2010/main" val="239143287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105</a:t>
            </a:fld>
            <a:endParaRPr lang="en-IN" dirty="0"/>
          </a:p>
        </p:txBody>
      </p:sp>
      <p:pic>
        <p:nvPicPr>
          <p:cNvPr id="5" name="Picture 4">
            <a:extLst>
              <a:ext uri="{FF2B5EF4-FFF2-40B4-BE49-F238E27FC236}">
                <a16:creationId xmlns:a16="http://schemas.microsoft.com/office/drawing/2014/main" id="{04C328CB-5A0C-4A7F-B202-7AAFC3F25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31" y="506904"/>
            <a:ext cx="10800000" cy="4888960"/>
          </a:xfrm>
          <a:prstGeom prst="rect">
            <a:avLst/>
          </a:prstGeom>
          <a:solidFill>
            <a:schemeClr val="accent4">
              <a:lumMod val="20000"/>
              <a:lumOff val="80000"/>
            </a:schemeClr>
          </a:solidFill>
        </p:spPr>
      </p:pic>
      <p:sp>
        <p:nvSpPr>
          <p:cNvPr id="6" name="Rectangle 5">
            <a:extLst>
              <a:ext uri="{FF2B5EF4-FFF2-40B4-BE49-F238E27FC236}">
                <a16:creationId xmlns:a16="http://schemas.microsoft.com/office/drawing/2014/main" id="{A6D27AE6-1287-468D-80E2-DC7A3F8FAFED}"/>
              </a:ext>
            </a:extLst>
          </p:cNvPr>
          <p:cNvSpPr/>
          <p:nvPr/>
        </p:nvSpPr>
        <p:spPr>
          <a:xfrm>
            <a:off x="1813560" y="5696098"/>
            <a:ext cx="8915400" cy="461665"/>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4.30: </a:t>
            </a:r>
            <a:r>
              <a:rPr lang="en-US" sz="2400" dirty="0">
                <a:solidFill>
                  <a:schemeClr val="bg1"/>
                </a:solidFill>
                <a:latin typeface="Times New Roman" panose="02020603050405020304" pitchFamily="18" charset="0"/>
                <a:cs typeface="Times New Roman" panose="02020603050405020304" pitchFamily="18" charset="0"/>
              </a:rPr>
              <a:t>General organization of IBM’s message-queuing system.</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53992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To give an impression of what messaging can mean:</a:t>
            </a:r>
            <a:r>
              <a:rPr lang="en-US" sz="2600" dirty="0">
                <a:solidFill>
                  <a:schemeClr val="bg1"/>
                </a:solidFill>
                <a:latin typeface="Times New Roman" panose="02020603050405020304" pitchFamily="18" charset="0"/>
                <a:cs typeface="Times New Roman" panose="02020603050405020304" pitchFamily="18" charset="0"/>
              </a:rPr>
              <a:t> a message has a maximum default size of 4 MB, but this can be increased up to 100 MB. A queue is normally restricted to 2 GB of data, but depending on the underlying operating system, this maximum can be easily set higher.</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Queue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managers</a:t>
            </a:r>
            <a:r>
              <a:rPr lang="en-US" sz="2600" dirty="0">
                <a:solidFill>
                  <a:schemeClr val="bg1"/>
                </a:solidFill>
                <a:latin typeface="Times New Roman" panose="02020603050405020304" pitchFamily="18" charset="0"/>
                <a:cs typeface="Times New Roman" panose="02020603050405020304" pitchFamily="18" charset="0"/>
              </a:rPr>
              <a:t> are pairwise connected through </a:t>
            </a:r>
            <a:r>
              <a:rPr lang="en-US" sz="2600" dirty="0">
                <a:solidFill>
                  <a:srgbClr val="FFFF00"/>
                </a:solidFill>
                <a:latin typeface="Times New Roman" panose="02020603050405020304" pitchFamily="18" charset="0"/>
                <a:cs typeface="Times New Roman" panose="02020603050405020304" pitchFamily="18" charset="0"/>
              </a:rPr>
              <a:t>message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channels</a:t>
            </a:r>
            <a:r>
              <a:rPr lang="en-US" sz="2600" dirty="0">
                <a:solidFill>
                  <a:schemeClr val="bg1"/>
                </a:solidFill>
                <a:latin typeface="Times New Roman" panose="02020603050405020304" pitchFamily="18" charset="0"/>
                <a:cs typeface="Times New Roman" panose="02020603050405020304" pitchFamily="18" charset="0"/>
              </a:rPr>
              <a:t>, which are unidirectional, reliable connection between a sending and a receiving queue manager, through which queued messages are transported.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For example, an </a:t>
            </a:r>
            <a:r>
              <a:rPr lang="en-US" sz="2600" dirty="0">
                <a:solidFill>
                  <a:srgbClr val="FFFF00"/>
                </a:solidFill>
                <a:latin typeface="Times New Roman" panose="02020603050405020304" pitchFamily="18" charset="0"/>
                <a:cs typeface="Times New Roman" panose="02020603050405020304" pitchFamily="18" charset="0"/>
              </a:rPr>
              <a:t>Internet-based message channel</a:t>
            </a:r>
            <a:r>
              <a:rPr lang="en-US" sz="2600" dirty="0">
                <a:solidFill>
                  <a:schemeClr val="bg1"/>
                </a:solidFill>
                <a:latin typeface="Times New Roman" panose="02020603050405020304" pitchFamily="18" charset="0"/>
                <a:cs typeface="Times New Roman" panose="02020603050405020304" pitchFamily="18" charset="0"/>
              </a:rPr>
              <a:t> is implemented as a </a:t>
            </a:r>
            <a:r>
              <a:rPr lang="en-US" sz="2600" dirty="0">
                <a:solidFill>
                  <a:srgbClr val="FFFF00"/>
                </a:solidFill>
                <a:latin typeface="Times New Roman" panose="02020603050405020304" pitchFamily="18" charset="0"/>
                <a:cs typeface="Times New Roman" panose="02020603050405020304" pitchFamily="18" charset="0"/>
              </a:rPr>
              <a:t>TCP</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connection</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Each of the two ends of a message channel is managed by a </a:t>
            </a:r>
            <a:r>
              <a:rPr lang="en-US" sz="2600" dirty="0">
                <a:solidFill>
                  <a:srgbClr val="FFFF00"/>
                </a:solidFill>
                <a:latin typeface="Times New Roman" panose="02020603050405020304" pitchFamily="18" charset="0"/>
                <a:cs typeface="Times New Roman" panose="02020603050405020304" pitchFamily="18" charset="0"/>
              </a:rPr>
              <a:t>message channel agent (MCA).</a:t>
            </a: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106</a:t>
            </a:fld>
            <a:endParaRPr lang="en-IN" dirty="0"/>
          </a:p>
        </p:txBody>
      </p:sp>
    </p:spTree>
    <p:extLst>
      <p:ext uri="{BB962C8B-B14F-4D97-AF65-F5344CB8AC3E}">
        <p14:creationId xmlns:p14="http://schemas.microsoft.com/office/powerpoint/2010/main" val="18422541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a:t>
            </a:r>
            <a:r>
              <a:rPr lang="en-US" sz="2600" dirty="0">
                <a:solidFill>
                  <a:srgbClr val="FFFF00"/>
                </a:solidFill>
                <a:latin typeface="Times New Roman" panose="02020603050405020304" pitchFamily="18" charset="0"/>
                <a:cs typeface="Times New Roman" panose="02020603050405020304" pitchFamily="18" charset="0"/>
              </a:rPr>
              <a:t>sending MCA </a:t>
            </a:r>
            <a:r>
              <a:rPr lang="en-US" sz="2600" dirty="0">
                <a:solidFill>
                  <a:schemeClr val="bg1"/>
                </a:solidFill>
                <a:latin typeface="Times New Roman" panose="02020603050405020304" pitchFamily="18" charset="0"/>
                <a:cs typeface="Times New Roman" panose="02020603050405020304" pitchFamily="18" charset="0"/>
              </a:rPr>
              <a:t>is basically doing nothing else than checking send queues for a message, wrapping it into a transport-level packet, and sending it along the connection to its associated </a:t>
            </a:r>
            <a:r>
              <a:rPr lang="en-US" sz="2600" dirty="0">
                <a:solidFill>
                  <a:srgbClr val="FFFF00"/>
                </a:solidFill>
                <a:latin typeface="Times New Roman" panose="02020603050405020304" pitchFamily="18" charset="0"/>
                <a:cs typeface="Times New Roman" panose="02020603050405020304" pitchFamily="18" charset="0"/>
              </a:rPr>
              <a:t>receiving MCA</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Likewise, the basic task of a </a:t>
            </a:r>
            <a:r>
              <a:rPr lang="en-US" sz="2600" dirty="0">
                <a:solidFill>
                  <a:srgbClr val="FFFF00"/>
                </a:solidFill>
                <a:latin typeface="Times New Roman" panose="02020603050405020304" pitchFamily="18" charset="0"/>
                <a:cs typeface="Times New Roman" panose="02020603050405020304" pitchFamily="18" charset="0"/>
              </a:rPr>
              <a:t>receiving MCA is listening </a:t>
            </a:r>
            <a:r>
              <a:rPr lang="en-US" sz="2600" dirty="0">
                <a:solidFill>
                  <a:schemeClr val="bg1"/>
                </a:solidFill>
                <a:latin typeface="Times New Roman" panose="02020603050405020304" pitchFamily="18" charset="0"/>
                <a:cs typeface="Times New Roman" panose="02020603050405020304" pitchFamily="18" charset="0"/>
              </a:rPr>
              <a:t>for an incoming packet, unwrapping it, and subsequently storing the unwrapped message into the appropriate queue.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600" b="1" dirty="0">
                <a:solidFill>
                  <a:srgbClr val="FFFF00"/>
                </a:solidFill>
                <a:latin typeface="Times New Roman" panose="02020603050405020304" pitchFamily="18" charset="0"/>
                <a:cs typeface="Times New Roman" panose="02020603050405020304" pitchFamily="18" charset="0"/>
              </a:rPr>
              <a:t>Channels</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An important component of </a:t>
            </a:r>
            <a:r>
              <a:rPr lang="en-US" sz="2600" dirty="0">
                <a:solidFill>
                  <a:srgbClr val="FFFF00"/>
                </a:solidFill>
                <a:latin typeface="Times New Roman" panose="02020603050405020304" pitchFamily="18" charset="0"/>
                <a:cs typeface="Times New Roman" panose="02020603050405020304" pitchFamily="18" charset="0"/>
              </a:rPr>
              <a:t>MQ</a:t>
            </a:r>
            <a:r>
              <a:rPr lang="en-US" sz="2600" dirty="0">
                <a:solidFill>
                  <a:schemeClr val="bg1"/>
                </a:solidFill>
                <a:latin typeface="Times New Roman" panose="02020603050405020304" pitchFamily="18" charset="0"/>
                <a:cs typeface="Times New Roman" panose="02020603050405020304" pitchFamily="18" charset="0"/>
              </a:rPr>
              <a:t> is formed by the </a:t>
            </a:r>
            <a:r>
              <a:rPr lang="en-US" sz="2600" dirty="0">
                <a:solidFill>
                  <a:srgbClr val="FFFF00"/>
                </a:solidFill>
                <a:latin typeface="Times New Roman" panose="02020603050405020304" pitchFamily="18" charset="0"/>
                <a:cs typeface="Times New Roman" panose="02020603050405020304" pitchFamily="18" charset="0"/>
              </a:rPr>
              <a:t>message channels</a:t>
            </a:r>
            <a:r>
              <a:rPr lang="en-US" sz="2600" dirty="0">
                <a:solidFill>
                  <a:schemeClr val="bg1"/>
                </a:solidFill>
                <a:latin typeface="Times New Roman" panose="02020603050405020304" pitchFamily="18" charset="0"/>
                <a:cs typeface="Times New Roman" panose="02020603050405020304" pitchFamily="18" charset="0"/>
              </a:rPr>
              <a:t>. Each message channel has exactly one associated send queue from which it fetches the messages it should transfer to the other end.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Transfer</a:t>
            </a:r>
            <a:r>
              <a:rPr lang="en-US" sz="2600" dirty="0">
                <a:solidFill>
                  <a:schemeClr val="bg1"/>
                </a:solidFill>
                <a:latin typeface="Times New Roman" panose="02020603050405020304" pitchFamily="18" charset="0"/>
                <a:cs typeface="Times New Roman" panose="02020603050405020304" pitchFamily="18" charset="0"/>
              </a:rPr>
              <a:t> along the channel </a:t>
            </a:r>
            <a:r>
              <a:rPr lang="en-US" sz="2600" dirty="0">
                <a:solidFill>
                  <a:srgbClr val="FFFF00"/>
                </a:solidFill>
                <a:latin typeface="Times New Roman" panose="02020603050405020304" pitchFamily="18" charset="0"/>
                <a:cs typeface="Times New Roman" panose="02020603050405020304" pitchFamily="18" charset="0"/>
              </a:rPr>
              <a:t>can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take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place</a:t>
            </a:r>
            <a:r>
              <a:rPr lang="en-US" sz="2600" dirty="0">
                <a:solidFill>
                  <a:schemeClr val="bg1"/>
                </a:solidFill>
                <a:latin typeface="Times New Roman" panose="02020603050405020304" pitchFamily="18" charset="0"/>
                <a:cs typeface="Times New Roman" panose="02020603050405020304" pitchFamily="18" charset="0"/>
              </a:rPr>
              <a:t> only if both its </a:t>
            </a:r>
            <a:r>
              <a:rPr lang="en-US" sz="2600" dirty="0">
                <a:solidFill>
                  <a:srgbClr val="FFFF00"/>
                </a:solidFill>
                <a:latin typeface="Times New Roman" panose="02020603050405020304" pitchFamily="18" charset="0"/>
                <a:cs typeface="Times New Roman" panose="02020603050405020304" pitchFamily="18" charset="0"/>
              </a:rPr>
              <a:t>sending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and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receiving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MCA</a:t>
            </a:r>
            <a:r>
              <a:rPr lang="en-US" sz="2600" dirty="0">
                <a:solidFill>
                  <a:schemeClr val="bg1"/>
                </a:solidFill>
                <a:latin typeface="Times New Roman" panose="02020603050405020304" pitchFamily="18" charset="0"/>
                <a:cs typeface="Times New Roman" panose="02020603050405020304" pitchFamily="18" charset="0"/>
              </a:rPr>
              <a:t> are up and running. </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107</a:t>
            </a:fld>
            <a:endParaRPr lang="en-IN" dirty="0"/>
          </a:p>
        </p:txBody>
      </p:sp>
    </p:spTree>
    <p:extLst>
      <p:ext uri="{BB962C8B-B14F-4D97-AF65-F5344CB8AC3E}">
        <p14:creationId xmlns:p14="http://schemas.microsoft.com/office/powerpoint/2010/main" val="397234451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One </a:t>
            </a:r>
            <a:r>
              <a:rPr lang="en-US" sz="2600" dirty="0">
                <a:solidFill>
                  <a:srgbClr val="FFFF00"/>
                </a:solidFill>
                <a:latin typeface="Times New Roman" panose="02020603050405020304" pitchFamily="18" charset="0"/>
                <a:cs typeface="Times New Roman" panose="02020603050405020304" pitchFamily="18" charset="0"/>
              </a:rPr>
              <a:t>alternative</a:t>
            </a:r>
            <a:r>
              <a:rPr lang="en-US" sz="2600" dirty="0">
                <a:solidFill>
                  <a:schemeClr val="bg1"/>
                </a:solidFill>
                <a:latin typeface="Times New Roman" panose="02020603050405020304" pitchFamily="18" charset="0"/>
                <a:cs typeface="Times New Roman" panose="02020603050405020304" pitchFamily="18" charset="0"/>
              </a:rPr>
              <a:t> is to have an </a:t>
            </a:r>
            <a:r>
              <a:rPr lang="en-US" sz="2600" dirty="0">
                <a:solidFill>
                  <a:srgbClr val="FFFF00"/>
                </a:solidFill>
                <a:latin typeface="Times New Roman" panose="02020603050405020304" pitchFamily="18" charset="0"/>
                <a:cs typeface="Times New Roman" panose="02020603050405020304" pitchFamily="18" charset="0"/>
              </a:rPr>
              <a:t>application directly start its end of a channel </a:t>
            </a:r>
            <a:r>
              <a:rPr lang="en-US" sz="2600" dirty="0">
                <a:solidFill>
                  <a:schemeClr val="bg1"/>
                </a:solidFill>
                <a:latin typeface="Times New Roman" panose="02020603050405020304" pitchFamily="18" charset="0"/>
                <a:cs typeface="Times New Roman" panose="02020603050405020304" pitchFamily="18" charset="0"/>
              </a:rPr>
              <a:t>by activating the sending or receiving MCA.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better approach to start a sending MCA is to </a:t>
            </a:r>
            <a:r>
              <a:rPr lang="en-US" sz="2600" dirty="0">
                <a:solidFill>
                  <a:srgbClr val="FFFF00"/>
                </a:solidFill>
                <a:latin typeface="Times New Roman" panose="02020603050405020304" pitchFamily="18" charset="0"/>
                <a:cs typeface="Times New Roman" panose="02020603050405020304" pitchFamily="18" charset="0"/>
              </a:rPr>
              <a:t>configure the channel’s send queue </a:t>
            </a:r>
            <a:r>
              <a:rPr lang="en-US" sz="2600" dirty="0">
                <a:solidFill>
                  <a:schemeClr val="bg1"/>
                </a:solidFill>
                <a:latin typeface="Times New Roman" panose="02020603050405020304" pitchFamily="18" charset="0"/>
                <a:cs typeface="Times New Roman" panose="02020603050405020304" pitchFamily="18" charset="0"/>
              </a:rPr>
              <a:t>to </a:t>
            </a:r>
            <a:r>
              <a:rPr lang="en-US" sz="2600" dirty="0">
                <a:solidFill>
                  <a:srgbClr val="FFFF00"/>
                </a:solidFill>
                <a:latin typeface="Times New Roman" panose="02020603050405020304" pitchFamily="18" charset="0"/>
                <a:cs typeface="Times New Roman" panose="02020603050405020304" pitchFamily="18" charset="0"/>
              </a:rPr>
              <a:t>set off a trigger </a:t>
            </a:r>
            <a:r>
              <a:rPr lang="en-US" sz="2600" dirty="0">
                <a:solidFill>
                  <a:schemeClr val="bg1"/>
                </a:solidFill>
                <a:latin typeface="Times New Roman" panose="02020603050405020304" pitchFamily="18" charset="0"/>
                <a:cs typeface="Times New Roman" panose="02020603050405020304" pitchFamily="18" charset="0"/>
              </a:rPr>
              <a:t>when a message is first put into the queue.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That trigger is associated with a handler </a:t>
            </a:r>
            <a:r>
              <a:rPr lang="en-US" sz="2600" dirty="0">
                <a:solidFill>
                  <a:srgbClr val="FFFF00"/>
                </a:solidFill>
                <a:latin typeface="Times New Roman" panose="02020603050405020304" pitchFamily="18" charset="0"/>
                <a:cs typeface="Times New Roman" panose="02020603050405020304" pitchFamily="18" charset="0"/>
              </a:rPr>
              <a:t>to start the sending MCA</a:t>
            </a:r>
            <a:r>
              <a:rPr lang="en-US" sz="2600" dirty="0">
                <a:solidFill>
                  <a:schemeClr val="bg1"/>
                </a:solidFill>
                <a:latin typeface="Times New Roman" panose="02020603050405020304" pitchFamily="18" charset="0"/>
                <a:cs typeface="Times New Roman" panose="02020603050405020304" pitchFamily="18" charset="0"/>
              </a:rPr>
              <a:t> so that it can remove messages from the send queue.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Another alternative is to </a:t>
            </a:r>
            <a:r>
              <a:rPr lang="en-US" sz="2600" dirty="0">
                <a:solidFill>
                  <a:srgbClr val="FFFF00"/>
                </a:solidFill>
                <a:latin typeface="Times New Roman" panose="02020603050405020304" pitchFamily="18" charset="0"/>
                <a:cs typeface="Times New Roman" panose="02020603050405020304" pitchFamily="18" charset="0"/>
              </a:rPr>
              <a:t>start an MCA over the network</a:t>
            </a:r>
            <a:r>
              <a:rPr lang="en-US" sz="2600" dirty="0">
                <a:solidFill>
                  <a:schemeClr val="bg1"/>
                </a:solidFill>
                <a:latin typeface="Times New Roman" panose="02020603050405020304" pitchFamily="18" charset="0"/>
                <a:cs typeface="Times New Roman" panose="02020603050405020304" pitchFamily="18" charset="0"/>
              </a:rPr>
              <a:t>. In particular, if one side of a channel is already active, it can send a control message requesting that the other MCA is to be started. Such a control message is sent to a </a:t>
            </a:r>
            <a:r>
              <a:rPr lang="en-US" sz="2600" dirty="0">
                <a:solidFill>
                  <a:srgbClr val="FFFF00"/>
                </a:solidFill>
                <a:latin typeface="Times New Roman" panose="02020603050405020304" pitchFamily="18" charset="0"/>
                <a:cs typeface="Times New Roman" panose="02020603050405020304" pitchFamily="18" charset="0"/>
              </a:rPr>
              <a:t>daemon</a:t>
            </a:r>
            <a:r>
              <a:rPr lang="en-US" sz="2600" dirty="0">
                <a:solidFill>
                  <a:schemeClr val="bg1"/>
                </a:solidFill>
                <a:latin typeface="Times New Roman" panose="02020603050405020304" pitchFamily="18" charset="0"/>
                <a:cs typeface="Times New Roman" panose="02020603050405020304" pitchFamily="18" charset="0"/>
              </a:rPr>
              <a:t> listening to a well-known address on the same machine as where the other MCA is to be started.</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108</a:t>
            </a:fld>
            <a:endParaRPr lang="en-IN" dirty="0"/>
          </a:p>
        </p:txBody>
      </p:sp>
    </p:spTree>
    <p:extLst>
      <p:ext uri="{BB962C8B-B14F-4D97-AF65-F5344CB8AC3E}">
        <p14:creationId xmlns:p14="http://schemas.microsoft.com/office/powerpoint/2010/main" val="37856769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Channels are stopped automatically after a </a:t>
            </a:r>
            <a:r>
              <a:rPr lang="en-US" sz="2600" dirty="0">
                <a:solidFill>
                  <a:srgbClr val="FFFF00"/>
                </a:solidFill>
                <a:latin typeface="Times New Roman" panose="02020603050405020304" pitchFamily="18" charset="0"/>
                <a:cs typeface="Times New Roman" panose="02020603050405020304" pitchFamily="18" charset="0"/>
              </a:rPr>
              <a:t>specified time has expired </a:t>
            </a:r>
            <a:r>
              <a:rPr lang="en-US" sz="2600" dirty="0">
                <a:solidFill>
                  <a:schemeClr val="bg1"/>
                </a:solidFill>
                <a:latin typeface="Times New Roman" panose="02020603050405020304" pitchFamily="18" charset="0"/>
                <a:cs typeface="Times New Roman" panose="02020603050405020304" pitchFamily="18" charset="0"/>
              </a:rPr>
              <a:t>during which no more messages were dropped into the send queue.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Each </a:t>
            </a:r>
            <a:r>
              <a:rPr lang="en-US" sz="2600" dirty="0">
                <a:solidFill>
                  <a:srgbClr val="FFFF00"/>
                </a:solidFill>
                <a:latin typeface="Times New Roman" panose="02020603050405020304" pitchFamily="18" charset="0"/>
                <a:cs typeface="Times New Roman" panose="02020603050405020304" pitchFamily="18" charset="0"/>
              </a:rPr>
              <a:t>MCA has a set of associated attributes </a:t>
            </a:r>
            <a:r>
              <a:rPr lang="en-US" sz="2600" dirty="0">
                <a:solidFill>
                  <a:schemeClr val="bg1"/>
                </a:solidFill>
                <a:latin typeface="Times New Roman" panose="02020603050405020304" pitchFamily="18" charset="0"/>
                <a:cs typeface="Times New Roman" panose="02020603050405020304" pitchFamily="18" charset="0"/>
              </a:rPr>
              <a:t>that determine the overall behavior of a channel. Some of the attributes are listed in Figure 4.31.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109</a:t>
            </a:fld>
            <a:endParaRPr lang="en-IN" dirty="0"/>
          </a:p>
        </p:txBody>
      </p:sp>
      <p:pic>
        <p:nvPicPr>
          <p:cNvPr id="5" name="Picture 4">
            <a:extLst>
              <a:ext uri="{FF2B5EF4-FFF2-40B4-BE49-F238E27FC236}">
                <a16:creationId xmlns:a16="http://schemas.microsoft.com/office/drawing/2014/main" id="{0920E24A-42E5-4A57-87E2-0FEA0CC5D016}"/>
              </a:ext>
            </a:extLst>
          </p:cNvPr>
          <p:cNvPicPr>
            <a:picLocks noChangeAspect="1"/>
          </p:cNvPicPr>
          <p:nvPr/>
        </p:nvPicPr>
        <p:blipFill>
          <a:blip r:embed="rId2"/>
          <a:stretch>
            <a:fillRect/>
          </a:stretch>
        </p:blipFill>
        <p:spPr>
          <a:xfrm>
            <a:off x="1405002" y="2936352"/>
            <a:ext cx="9445057" cy="3420000"/>
          </a:xfrm>
          <a:prstGeom prst="rect">
            <a:avLst/>
          </a:prstGeom>
        </p:spPr>
      </p:pic>
    </p:spTree>
    <p:extLst>
      <p:ext uri="{BB962C8B-B14F-4D97-AF65-F5344CB8AC3E}">
        <p14:creationId xmlns:p14="http://schemas.microsoft.com/office/powerpoint/2010/main" val="593849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When the message arrives at the remote machine hosting </a:t>
            </a:r>
            <a:r>
              <a:rPr lang="en-US" sz="2600" dirty="0">
                <a:solidFill>
                  <a:srgbClr val="FFFF00"/>
                </a:solidFill>
                <a:latin typeface="Times New Roman" panose="02020603050405020304" pitchFamily="18" charset="0"/>
                <a:cs typeface="Times New Roman" panose="02020603050405020304" pitchFamily="18" charset="0"/>
              </a:rPr>
              <a:t>Q</a:t>
            </a:r>
            <a:r>
              <a:rPr lang="en-US" sz="2600" dirty="0">
                <a:solidFill>
                  <a:schemeClr val="bg1"/>
                </a:solidFill>
                <a:latin typeface="Times New Roman" panose="02020603050405020304" pitchFamily="18" charset="0"/>
                <a:cs typeface="Times New Roman" panose="02020603050405020304" pitchFamily="18" charset="0"/>
              </a:rPr>
              <a:t>, it is passed upward, with </a:t>
            </a:r>
            <a:r>
              <a:rPr lang="en-US" sz="2600" dirty="0">
                <a:solidFill>
                  <a:srgbClr val="FFFF00"/>
                </a:solidFill>
                <a:latin typeface="Times New Roman" panose="02020603050405020304" pitchFamily="18" charset="0"/>
                <a:cs typeface="Times New Roman" panose="02020603050405020304" pitchFamily="18" charset="0"/>
              </a:rPr>
              <a:t>each layer stripping </a:t>
            </a:r>
            <a:r>
              <a:rPr lang="en-US" sz="2600" dirty="0">
                <a:solidFill>
                  <a:schemeClr val="bg1"/>
                </a:solidFill>
                <a:latin typeface="Times New Roman" panose="02020603050405020304" pitchFamily="18" charset="0"/>
                <a:cs typeface="Times New Roman" panose="02020603050405020304" pitchFamily="18" charset="0"/>
              </a:rPr>
              <a:t>off and examining its own header.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Finally, the message arrives at the receiver, process </a:t>
            </a:r>
            <a:r>
              <a:rPr lang="en-US" sz="2600" dirty="0">
                <a:solidFill>
                  <a:srgbClr val="FFFF00"/>
                </a:solidFill>
                <a:latin typeface="Times New Roman" panose="02020603050405020304" pitchFamily="18" charset="0"/>
                <a:cs typeface="Times New Roman" panose="02020603050405020304" pitchFamily="18" charset="0"/>
              </a:rPr>
              <a:t>Q</a:t>
            </a:r>
            <a:r>
              <a:rPr lang="en-US" sz="2600" dirty="0">
                <a:solidFill>
                  <a:schemeClr val="bg1"/>
                </a:solidFill>
                <a:latin typeface="Times New Roman" panose="02020603050405020304" pitchFamily="18" charset="0"/>
                <a:cs typeface="Times New Roman" panose="02020603050405020304" pitchFamily="18" charset="0"/>
              </a:rPr>
              <a:t>, which may reply to it using the reverse path. The information in the </a:t>
            </a:r>
            <a:r>
              <a:rPr lang="en-US" sz="2600" dirty="0">
                <a:solidFill>
                  <a:srgbClr val="FFFF00"/>
                </a:solidFill>
                <a:latin typeface="Times New Roman" panose="02020603050405020304" pitchFamily="18" charset="0"/>
                <a:cs typeface="Times New Roman" panose="02020603050405020304" pitchFamily="18" charset="0"/>
              </a:rPr>
              <a:t>layer-n header </a:t>
            </a:r>
            <a:r>
              <a:rPr lang="en-US" sz="2600" dirty="0">
                <a:solidFill>
                  <a:schemeClr val="bg1"/>
                </a:solidFill>
                <a:latin typeface="Times New Roman" panose="02020603050405020304" pitchFamily="18" charset="0"/>
                <a:cs typeface="Times New Roman" panose="02020603050405020304" pitchFamily="18" charset="0"/>
              </a:rPr>
              <a:t>is used for the </a:t>
            </a:r>
            <a:r>
              <a:rPr lang="en-US" sz="2600" dirty="0">
                <a:solidFill>
                  <a:srgbClr val="FFFF00"/>
                </a:solidFill>
                <a:latin typeface="Times New Roman" panose="02020603050405020304" pitchFamily="18" charset="0"/>
                <a:cs typeface="Times New Roman" panose="02020603050405020304" pitchFamily="18" charset="0"/>
              </a:rPr>
              <a:t>layer-n</a:t>
            </a:r>
            <a:r>
              <a:rPr lang="en-US" sz="2600" dirty="0">
                <a:solidFill>
                  <a:schemeClr val="bg1"/>
                </a:solidFill>
                <a:latin typeface="Times New Roman" panose="02020603050405020304" pitchFamily="18" charset="0"/>
                <a:cs typeface="Times New Roman" panose="02020603050405020304" pitchFamily="18" charset="0"/>
              </a:rPr>
              <a:t> protocol.</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collection of protocols used in a particular system is called a </a:t>
            </a:r>
            <a:r>
              <a:rPr lang="en-US" sz="2600" dirty="0">
                <a:solidFill>
                  <a:srgbClr val="FFFF00"/>
                </a:solidFill>
                <a:latin typeface="Times New Roman" panose="02020603050405020304" pitchFamily="18" charset="0"/>
                <a:cs typeface="Times New Roman" panose="02020603050405020304" pitchFamily="18" charset="0"/>
              </a:rPr>
              <a:t>protocol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suite</a:t>
            </a:r>
            <a:r>
              <a:rPr lang="en-US" sz="2600" dirty="0">
                <a:solidFill>
                  <a:schemeClr val="bg1"/>
                </a:solidFill>
                <a:latin typeface="Times New Roman" panose="02020603050405020304" pitchFamily="18" charset="0"/>
                <a:cs typeface="Times New Roman" panose="02020603050405020304" pitchFamily="18" charset="0"/>
              </a:rPr>
              <a:t> or </a:t>
            </a:r>
            <a:r>
              <a:rPr lang="en-US" sz="2600" dirty="0">
                <a:solidFill>
                  <a:srgbClr val="FFFF00"/>
                </a:solidFill>
                <a:latin typeface="Times New Roman" panose="02020603050405020304" pitchFamily="18" charset="0"/>
                <a:cs typeface="Times New Roman" panose="02020603050405020304" pitchFamily="18" charset="0"/>
              </a:rPr>
              <a:t>protocol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stack</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a:t>
            </a:r>
            <a:r>
              <a:rPr lang="en-US" sz="2600" b="1" dirty="0">
                <a:solidFill>
                  <a:srgbClr val="FFFF00"/>
                </a:solidFill>
                <a:latin typeface="Times New Roman" panose="02020603050405020304" pitchFamily="18" charset="0"/>
                <a:cs typeface="Times New Roman" panose="02020603050405020304" pitchFamily="18" charset="0"/>
              </a:rPr>
              <a:t>reference</a:t>
            </a:r>
            <a:r>
              <a:rPr lang="en-US" sz="2600" dirty="0">
                <a:solidFill>
                  <a:schemeClr val="bg1"/>
                </a:solidFill>
                <a:latin typeface="Times New Roman" panose="02020603050405020304" pitchFamily="18" charset="0"/>
                <a:cs typeface="Times New Roman" panose="02020603050405020304" pitchFamily="18" charset="0"/>
              </a:rPr>
              <a:t> </a:t>
            </a:r>
            <a:r>
              <a:rPr lang="en-US" sz="2600" b="1" dirty="0">
                <a:solidFill>
                  <a:srgbClr val="FFFF00"/>
                </a:solidFill>
                <a:latin typeface="Times New Roman" panose="02020603050405020304" pitchFamily="18" charset="0"/>
                <a:cs typeface="Times New Roman" panose="02020603050405020304" pitchFamily="18" charset="0"/>
              </a:rPr>
              <a:t>model</a:t>
            </a:r>
            <a:r>
              <a:rPr lang="en-US" sz="2600" dirty="0">
                <a:solidFill>
                  <a:schemeClr val="bg1"/>
                </a:solidFill>
                <a:latin typeface="Times New Roman" panose="02020603050405020304" pitchFamily="18" charset="0"/>
                <a:cs typeface="Times New Roman" panose="02020603050405020304" pitchFamily="18" charset="0"/>
              </a:rPr>
              <a:t> different from its </a:t>
            </a:r>
            <a:r>
              <a:rPr lang="en-US" sz="2600" b="1" dirty="0">
                <a:solidFill>
                  <a:srgbClr val="FFFF00"/>
                </a:solidFill>
                <a:latin typeface="Times New Roman" panose="02020603050405020304" pitchFamily="18" charset="0"/>
                <a:cs typeface="Times New Roman" panose="02020603050405020304" pitchFamily="18" charset="0"/>
              </a:rPr>
              <a:t>actual</a:t>
            </a:r>
            <a:r>
              <a:rPr lang="en-US" sz="2600" dirty="0">
                <a:solidFill>
                  <a:schemeClr val="bg1"/>
                </a:solidFill>
                <a:latin typeface="Times New Roman" panose="02020603050405020304" pitchFamily="18" charset="0"/>
                <a:cs typeface="Times New Roman" panose="02020603050405020304" pitchFamily="18" charset="0"/>
              </a:rPr>
              <a:t> </a:t>
            </a:r>
            <a:r>
              <a:rPr lang="en-US" sz="2600" b="1" dirty="0">
                <a:solidFill>
                  <a:srgbClr val="FFFF00"/>
                </a:solidFill>
                <a:latin typeface="Times New Roman" panose="02020603050405020304" pitchFamily="18" charset="0"/>
                <a:cs typeface="Times New Roman" panose="02020603050405020304" pitchFamily="18" charset="0"/>
              </a:rPr>
              <a:t>protocols</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OSI</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protocols</a:t>
            </a:r>
            <a:r>
              <a:rPr lang="en-US" sz="2600" dirty="0">
                <a:solidFill>
                  <a:schemeClr val="bg1"/>
                </a:solidFill>
                <a:latin typeface="Times New Roman" panose="02020603050405020304" pitchFamily="18" charset="0"/>
                <a:cs typeface="Times New Roman" panose="02020603050405020304" pitchFamily="18" charset="0"/>
              </a:rPr>
              <a:t> were never popular, in contrast to </a:t>
            </a:r>
            <a:r>
              <a:rPr lang="en-US" sz="2600" dirty="0">
                <a:solidFill>
                  <a:srgbClr val="FFFF00"/>
                </a:solidFill>
                <a:latin typeface="Times New Roman" panose="02020603050405020304" pitchFamily="18" charset="0"/>
                <a:cs typeface="Times New Roman" panose="02020603050405020304" pitchFamily="18" charset="0"/>
              </a:rPr>
              <a:t>protocols</a:t>
            </a:r>
            <a:r>
              <a:rPr lang="en-US" sz="2600" dirty="0">
                <a:solidFill>
                  <a:schemeClr val="bg1"/>
                </a:solidFill>
                <a:latin typeface="Times New Roman" panose="02020603050405020304" pitchFamily="18" charset="0"/>
                <a:cs typeface="Times New Roman" panose="02020603050405020304" pitchFamily="18" charset="0"/>
              </a:rPr>
              <a:t> developed for the Internet, such as </a:t>
            </a:r>
            <a:r>
              <a:rPr lang="en-US" sz="2600" dirty="0">
                <a:solidFill>
                  <a:srgbClr val="FFFF00"/>
                </a:solidFill>
                <a:latin typeface="Times New Roman" panose="02020603050405020304" pitchFamily="18" charset="0"/>
                <a:cs typeface="Times New Roman" panose="02020603050405020304" pitchFamily="18" charset="0"/>
              </a:rPr>
              <a:t>TCP</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IP</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a:t>
            </a:fld>
            <a:endParaRPr lang="en-IN" dirty="0"/>
          </a:p>
        </p:txBody>
      </p:sp>
    </p:spTree>
    <p:extLst>
      <p:ext uri="{BB962C8B-B14F-4D97-AF65-F5344CB8AC3E}">
        <p14:creationId xmlns:p14="http://schemas.microsoft.com/office/powerpoint/2010/main" val="40075303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Attribute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values</a:t>
            </a:r>
            <a:r>
              <a:rPr lang="en-US" sz="2600" dirty="0">
                <a:solidFill>
                  <a:schemeClr val="bg1"/>
                </a:solidFill>
                <a:latin typeface="Times New Roman" panose="02020603050405020304" pitchFamily="18" charset="0"/>
                <a:cs typeface="Times New Roman" panose="02020603050405020304" pitchFamily="18" charset="0"/>
              </a:rPr>
              <a:t> of the sending and receiving MCA </a:t>
            </a:r>
            <a:r>
              <a:rPr lang="en-US" sz="2600" dirty="0">
                <a:solidFill>
                  <a:srgbClr val="FFFF00"/>
                </a:solidFill>
                <a:latin typeface="Times New Roman" panose="02020603050405020304" pitchFamily="18" charset="0"/>
                <a:cs typeface="Times New Roman" panose="02020603050405020304" pitchFamily="18" charset="0"/>
              </a:rPr>
              <a:t>should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be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compatible</a:t>
            </a:r>
            <a:r>
              <a:rPr lang="en-US" sz="2600" dirty="0">
                <a:solidFill>
                  <a:schemeClr val="bg1"/>
                </a:solidFill>
                <a:latin typeface="Times New Roman" panose="02020603050405020304" pitchFamily="18" charset="0"/>
                <a:cs typeface="Times New Roman" panose="02020603050405020304" pitchFamily="18" charset="0"/>
              </a:rPr>
              <a:t> and perhaps negotiated first before a channel can be set up.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For example, both MCAs should obviously support the </a:t>
            </a:r>
            <a:r>
              <a:rPr lang="en-US" sz="2600" dirty="0">
                <a:solidFill>
                  <a:srgbClr val="FFFF00"/>
                </a:solidFill>
                <a:latin typeface="Times New Roman" panose="02020603050405020304" pitchFamily="18" charset="0"/>
                <a:cs typeface="Times New Roman" panose="02020603050405020304" pitchFamily="18" charset="0"/>
              </a:rPr>
              <a:t>same transport protocol. </a:t>
            </a:r>
          </a:p>
          <a:p>
            <a:pPr algn="just">
              <a:lnSpc>
                <a:spcPct val="100000"/>
              </a:lnSpc>
            </a:pPr>
            <a:endParaRPr lang="en-US" sz="2600"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An example of a </a:t>
            </a:r>
            <a:r>
              <a:rPr lang="en-US" sz="2600" dirty="0">
                <a:solidFill>
                  <a:srgbClr val="FFFF00"/>
                </a:solidFill>
                <a:latin typeface="Times New Roman" panose="02020603050405020304" pitchFamily="18" charset="0"/>
                <a:cs typeface="Times New Roman" panose="02020603050405020304" pitchFamily="18" charset="0"/>
              </a:rPr>
              <a:t>nonnegotiable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attribute</a:t>
            </a:r>
            <a:r>
              <a:rPr lang="en-US" sz="2600" dirty="0">
                <a:solidFill>
                  <a:schemeClr val="bg1"/>
                </a:solidFill>
                <a:latin typeface="Times New Roman" panose="02020603050405020304" pitchFamily="18" charset="0"/>
                <a:cs typeface="Times New Roman" panose="02020603050405020304" pitchFamily="18" charset="0"/>
              </a:rPr>
              <a:t> is whether or not messages are to be delivered in the same </a:t>
            </a:r>
            <a:r>
              <a:rPr lang="en-US" sz="2600" dirty="0">
                <a:solidFill>
                  <a:srgbClr val="FFFF00"/>
                </a:solidFill>
                <a:latin typeface="Times New Roman" panose="02020603050405020304" pitchFamily="18" charset="0"/>
                <a:cs typeface="Times New Roman" panose="02020603050405020304" pitchFamily="18" charset="0"/>
              </a:rPr>
              <a:t>order</a:t>
            </a:r>
            <a:r>
              <a:rPr lang="en-US" sz="2600" dirty="0">
                <a:solidFill>
                  <a:schemeClr val="bg1"/>
                </a:solidFill>
                <a:latin typeface="Times New Roman" panose="02020603050405020304" pitchFamily="18" charset="0"/>
                <a:cs typeface="Times New Roman" panose="02020603050405020304" pitchFamily="18" charset="0"/>
              </a:rPr>
              <a:t> as they are put into the send queue. If one MCA wants FIFO delivery, the other must comply.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An example of a </a:t>
            </a:r>
            <a:r>
              <a:rPr lang="en-US" sz="2600" dirty="0">
                <a:solidFill>
                  <a:srgbClr val="FFFF00"/>
                </a:solidFill>
                <a:latin typeface="Times New Roman" panose="02020603050405020304" pitchFamily="18" charset="0"/>
                <a:cs typeface="Times New Roman" panose="02020603050405020304" pitchFamily="18" charset="0"/>
              </a:rPr>
              <a:t>negotiable attribute</a:t>
            </a:r>
            <a:r>
              <a:rPr lang="en-US" sz="2600" dirty="0">
                <a:solidFill>
                  <a:schemeClr val="bg1"/>
                </a:solidFill>
                <a:latin typeface="Times New Roman" panose="02020603050405020304" pitchFamily="18" charset="0"/>
                <a:cs typeface="Times New Roman" panose="02020603050405020304" pitchFamily="18" charset="0"/>
              </a:rPr>
              <a:t> value is the maximum message length, which will simply be chosen as the minimum value specified by either MCA.</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110</a:t>
            </a:fld>
            <a:endParaRPr lang="en-IN" dirty="0"/>
          </a:p>
        </p:txBody>
      </p:sp>
    </p:spTree>
    <p:extLst>
      <p:ext uri="{BB962C8B-B14F-4D97-AF65-F5344CB8AC3E}">
        <p14:creationId xmlns:p14="http://schemas.microsoft.com/office/powerpoint/2010/main" val="10937548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Message Transfer</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To </a:t>
            </a:r>
            <a:r>
              <a:rPr lang="en-US" sz="2600" dirty="0">
                <a:solidFill>
                  <a:srgbClr val="FFFF00"/>
                </a:solidFill>
                <a:latin typeface="Times New Roman" panose="02020603050405020304" pitchFamily="18" charset="0"/>
                <a:cs typeface="Times New Roman" panose="02020603050405020304" pitchFamily="18" charset="0"/>
              </a:rPr>
              <a:t>transfer a message from one queue manager to another</a:t>
            </a:r>
            <a:r>
              <a:rPr lang="en-US" sz="2600" dirty="0">
                <a:solidFill>
                  <a:schemeClr val="bg1"/>
                </a:solidFill>
                <a:latin typeface="Times New Roman" panose="02020603050405020304" pitchFamily="18" charset="0"/>
                <a:cs typeface="Times New Roman" panose="02020603050405020304" pitchFamily="18" charset="0"/>
              </a:rPr>
              <a:t>, it is necessary that each message carries its destination address, for which a transmission header is used.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An </a:t>
            </a:r>
            <a:r>
              <a:rPr lang="en-US" sz="2600" dirty="0">
                <a:solidFill>
                  <a:srgbClr val="FFFF00"/>
                </a:solidFill>
                <a:latin typeface="Times New Roman" panose="02020603050405020304" pitchFamily="18" charset="0"/>
                <a:cs typeface="Times New Roman" panose="02020603050405020304" pitchFamily="18" charset="0"/>
              </a:rPr>
              <a:t>address</a:t>
            </a:r>
            <a:r>
              <a:rPr lang="en-US" sz="2600" dirty="0">
                <a:solidFill>
                  <a:schemeClr val="bg1"/>
                </a:solidFill>
                <a:latin typeface="Times New Roman" panose="02020603050405020304" pitchFamily="18" charset="0"/>
                <a:cs typeface="Times New Roman" panose="02020603050405020304" pitchFamily="18" charset="0"/>
              </a:rPr>
              <a:t> in MQ (Message Queueing) consists of </a:t>
            </a:r>
            <a:r>
              <a:rPr lang="en-US" sz="2600" dirty="0">
                <a:solidFill>
                  <a:srgbClr val="FFFF00"/>
                </a:solidFill>
                <a:latin typeface="Times New Roman" panose="02020603050405020304" pitchFamily="18" charset="0"/>
                <a:cs typeface="Times New Roman" panose="02020603050405020304" pitchFamily="18" charset="0"/>
              </a:rPr>
              <a:t>two</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parts</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First part:</a:t>
            </a:r>
            <a:r>
              <a:rPr lang="en-US" sz="2600" dirty="0">
                <a:solidFill>
                  <a:schemeClr val="bg1"/>
                </a:solidFill>
                <a:latin typeface="Times New Roman" panose="02020603050405020304" pitchFamily="18" charset="0"/>
                <a:cs typeface="Times New Roman" panose="02020603050405020304" pitchFamily="18" charset="0"/>
              </a:rPr>
              <a:t> Consists of the </a:t>
            </a:r>
            <a:r>
              <a:rPr lang="en-US" sz="2600" dirty="0">
                <a:solidFill>
                  <a:srgbClr val="FFFF00"/>
                </a:solidFill>
                <a:latin typeface="Times New Roman" panose="02020603050405020304" pitchFamily="18" charset="0"/>
                <a:cs typeface="Times New Roman" panose="02020603050405020304" pitchFamily="18" charset="0"/>
              </a:rPr>
              <a:t>name of the queue manager </a:t>
            </a:r>
            <a:r>
              <a:rPr lang="en-US" sz="2600" dirty="0">
                <a:solidFill>
                  <a:schemeClr val="bg1"/>
                </a:solidFill>
                <a:latin typeface="Times New Roman" panose="02020603050405020304" pitchFamily="18" charset="0"/>
                <a:cs typeface="Times New Roman" panose="02020603050405020304" pitchFamily="18" charset="0"/>
              </a:rPr>
              <a:t>to which the message is to be delivered.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Second part:</a:t>
            </a:r>
            <a:r>
              <a:rPr lang="en-US" sz="2600" dirty="0">
                <a:solidFill>
                  <a:schemeClr val="bg1"/>
                </a:solidFill>
                <a:latin typeface="Times New Roman" panose="02020603050405020304" pitchFamily="18" charset="0"/>
                <a:cs typeface="Times New Roman" panose="02020603050405020304" pitchFamily="18" charset="0"/>
              </a:rPr>
              <a:t> This is the </a:t>
            </a:r>
            <a:r>
              <a:rPr lang="en-US" sz="2600" dirty="0">
                <a:solidFill>
                  <a:srgbClr val="FFFF00"/>
                </a:solidFill>
                <a:latin typeface="Times New Roman" panose="02020603050405020304" pitchFamily="18" charset="0"/>
                <a:cs typeface="Times New Roman" panose="02020603050405020304" pitchFamily="18" charset="0"/>
              </a:rPr>
              <a:t>name of the destination queue </a:t>
            </a:r>
            <a:r>
              <a:rPr lang="en-US" sz="2600" dirty="0">
                <a:solidFill>
                  <a:schemeClr val="bg1"/>
                </a:solidFill>
                <a:latin typeface="Times New Roman" panose="02020603050405020304" pitchFamily="18" charset="0"/>
                <a:cs typeface="Times New Roman" panose="02020603050405020304" pitchFamily="18" charset="0"/>
              </a:rPr>
              <a:t>resorting under that manager to which the message is to be appended.</a:t>
            </a:r>
          </a:p>
          <a:p>
            <a:pPr marL="0" indent="0" algn="just">
              <a:lnSpc>
                <a:spcPct val="150000"/>
              </a:lnSpc>
              <a:buNone/>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111</a:t>
            </a:fld>
            <a:endParaRPr lang="en-IN" dirty="0"/>
          </a:p>
        </p:txBody>
      </p:sp>
    </p:spTree>
    <p:extLst>
      <p:ext uri="{BB962C8B-B14F-4D97-AF65-F5344CB8AC3E}">
        <p14:creationId xmlns:p14="http://schemas.microsoft.com/office/powerpoint/2010/main" val="1572025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It is also required to specify the </a:t>
            </a:r>
            <a:r>
              <a:rPr lang="en-US" sz="2600" dirty="0">
                <a:solidFill>
                  <a:srgbClr val="FFFF00"/>
                </a:solidFill>
                <a:latin typeface="Times New Roman" panose="02020603050405020304" pitchFamily="18" charset="0"/>
                <a:cs typeface="Times New Roman" panose="02020603050405020304" pitchFamily="18" charset="0"/>
              </a:rPr>
              <a:t>route</a:t>
            </a:r>
            <a:r>
              <a:rPr lang="en-US" sz="2600" dirty="0">
                <a:solidFill>
                  <a:schemeClr val="bg1"/>
                </a:solidFill>
                <a:latin typeface="Times New Roman" panose="02020603050405020304" pitchFamily="18" charset="0"/>
                <a:cs typeface="Times New Roman" panose="02020603050405020304" pitchFamily="18" charset="0"/>
              </a:rPr>
              <a:t> that a message should follow.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Route specification </a:t>
            </a:r>
            <a:r>
              <a:rPr lang="en-US" sz="2600" dirty="0">
                <a:solidFill>
                  <a:schemeClr val="bg1"/>
                </a:solidFill>
                <a:latin typeface="Times New Roman" panose="02020603050405020304" pitchFamily="18" charset="0"/>
                <a:cs typeface="Times New Roman" panose="02020603050405020304" pitchFamily="18" charset="0"/>
              </a:rPr>
              <a:t>is done by providing the name of the local send queue to which a message is to be appended. Thus it is not necessary to provide the full route in a message.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Routes are explicitly stored inside a queue manager in a </a:t>
            </a:r>
            <a:r>
              <a:rPr lang="en-US" sz="2600" dirty="0">
                <a:solidFill>
                  <a:srgbClr val="FFFF00"/>
                </a:solidFill>
                <a:latin typeface="Times New Roman" panose="02020603050405020304" pitchFamily="18" charset="0"/>
                <a:cs typeface="Times New Roman" panose="02020603050405020304" pitchFamily="18" charset="0"/>
              </a:rPr>
              <a:t>routing table</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An entry in a routing table is a </a:t>
            </a:r>
            <a:r>
              <a:rPr lang="en-US" sz="2600" dirty="0">
                <a:solidFill>
                  <a:srgbClr val="FFFF00"/>
                </a:solidFill>
                <a:latin typeface="Times New Roman" panose="02020603050405020304" pitchFamily="18" charset="0"/>
                <a:cs typeface="Times New Roman" panose="02020603050405020304" pitchFamily="18" charset="0"/>
              </a:rPr>
              <a:t>pair (</a:t>
            </a:r>
            <a:r>
              <a:rPr lang="en-US" sz="2600" dirty="0" err="1">
                <a:solidFill>
                  <a:srgbClr val="FFFF00"/>
                </a:solidFill>
                <a:latin typeface="Times New Roman" panose="02020603050405020304" pitchFamily="18" charset="0"/>
                <a:cs typeface="Times New Roman" panose="02020603050405020304" pitchFamily="18" charset="0"/>
              </a:rPr>
              <a:t>destQM</a:t>
            </a:r>
            <a:r>
              <a:rPr lang="en-US" sz="2600" dirty="0">
                <a:solidFill>
                  <a:srgbClr val="FFFF00"/>
                </a:solidFill>
                <a:latin typeface="Times New Roman" panose="02020603050405020304" pitchFamily="18" charset="0"/>
                <a:cs typeface="Times New Roman" panose="02020603050405020304" pitchFamily="18" charset="0"/>
              </a:rPr>
              <a:t>, </a:t>
            </a:r>
            <a:r>
              <a:rPr lang="en-US" sz="2600" dirty="0" err="1">
                <a:solidFill>
                  <a:srgbClr val="FFFF00"/>
                </a:solidFill>
                <a:latin typeface="Times New Roman" panose="02020603050405020304" pitchFamily="18" charset="0"/>
                <a:cs typeface="Times New Roman" panose="02020603050405020304" pitchFamily="18" charset="0"/>
              </a:rPr>
              <a:t>sendQ</a:t>
            </a:r>
            <a:r>
              <a:rPr lang="en-US" sz="2600" dirty="0">
                <a:solidFill>
                  <a:srgbClr val="FFFF00"/>
                </a:solidFill>
                <a:latin typeface="Times New Roman" panose="02020603050405020304" pitchFamily="18" charset="0"/>
                <a:cs typeface="Times New Roman" panose="02020603050405020304" pitchFamily="18" charset="0"/>
              </a:rPr>
              <a:t>).</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rgbClr val="FFFF00"/>
                </a:solidFill>
                <a:latin typeface="Times New Roman" panose="02020603050405020304" pitchFamily="18" charset="0"/>
                <a:cs typeface="Times New Roman" panose="02020603050405020304" pitchFamily="18" charset="0"/>
              </a:rPr>
              <a:t>destQM</a:t>
            </a:r>
            <a:r>
              <a:rPr lang="en-US" sz="2600" dirty="0">
                <a:solidFill>
                  <a:schemeClr val="bg1"/>
                </a:solidFill>
                <a:latin typeface="Times New Roman" panose="02020603050405020304" pitchFamily="18" charset="0"/>
                <a:cs typeface="Times New Roman" panose="02020603050405020304" pitchFamily="18" charset="0"/>
              </a:rPr>
              <a:t> - Name of the destination queue manager.</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rgbClr val="FFFF00"/>
                </a:solidFill>
                <a:latin typeface="Times New Roman" panose="02020603050405020304" pitchFamily="18" charset="0"/>
                <a:cs typeface="Times New Roman" panose="02020603050405020304" pitchFamily="18" charset="0"/>
              </a:rPr>
              <a:t>sendQ</a:t>
            </a:r>
            <a:r>
              <a:rPr lang="en-US" sz="2600" dirty="0">
                <a:solidFill>
                  <a:schemeClr val="bg1"/>
                </a:solidFill>
                <a:latin typeface="Times New Roman" panose="02020603050405020304" pitchFamily="18" charset="0"/>
                <a:cs typeface="Times New Roman" panose="02020603050405020304" pitchFamily="18" charset="0"/>
              </a:rPr>
              <a:t>    - Name of the local send queue to which a message for that queue manager </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should be appended. </a:t>
            </a:r>
          </a:p>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  Note:</a:t>
            </a:r>
            <a:r>
              <a:rPr lang="en-US" sz="2600" dirty="0">
                <a:solidFill>
                  <a:schemeClr val="bg1"/>
                </a:solidFill>
                <a:latin typeface="Times New Roman" panose="02020603050405020304" pitchFamily="18" charset="0"/>
                <a:cs typeface="Times New Roman" panose="02020603050405020304" pitchFamily="18" charset="0"/>
              </a:rPr>
              <a:t> A routing table entry is called an alias in MQ.</a:t>
            </a: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112</a:t>
            </a:fld>
            <a:endParaRPr lang="en-IN" dirty="0"/>
          </a:p>
        </p:txBody>
      </p:sp>
    </p:spTree>
    <p:extLst>
      <p:ext uri="{BB962C8B-B14F-4D97-AF65-F5344CB8AC3E}">
        <p14:creationId xmlns:p14="http://schemas.microsoft.com/office/powerpoint/2010/main" val="23426371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message needs to be transferred across </a:t>
            </a:r>
            <a:r>
              <a:rPr lang="en-US" sz="2600" dirty="0">
                <a:solidFill>
                  <a:srgbClr val="FFFF00"/>
                </a:solidFill>
                <a:latin typeface="Times New Roman" panose="02020603050405020304" pitchFamily="18" charset="0"/>
                <a:cs typeface="Times New Roman" panose="02020603050405020304" pitchFamily="18" charset="0"/>
              </a:rPr>
              <a:t>multiple queue managers</a:t>
            </a:r>
            <a:r>
              <a:rPr lang="en-US" sz="2600" dirty="0">
                <a:solidFill>
                  <a:schemeClr val="bg1"/>
                </a:solidFill>
                <a:latin typeface="Times New Roman" panose="02020603050405020304" pitchFamily="18" charset="0"/>
                <a:cs typeface="Times New Roman" panose="02020603050405020304" pitchFamily="18" charset="0"/>
              </a:rPr>
              <a:t> before reaching its destination. Whenever such an intermediate queue manager receives the message, it simply extracts the name of the </a:t>
            </a:r>
            <a:r>
              <a:rPr lang="en-US" sz="2600" dirty="0">
                <a:solidFill>
                  <a:srgbClr val="FFFF00"/>
                </a:solidFill>
                <a:latin typeface="Times New Roman" panose="02020603050405020304" pitchFamily="18" charset="0"/>
                <a:cs typeface="Times New Roman" panose="02020603050405020304" pitchFamily="18" charset="0"/>
              </a:rPr>
              <a:t>destination queue manager </a:t>
            </a:r>
            <a:r>
              <a:rPr lang="en-US" sz="2600" dirty="0">
                <a:solidFill>
                  <a:schemeClr val="bg1"/>
                </a:solidFill>
                <a:latin typeface="Times New Roman" panose="02020603050405020304" pitchFamily="18" charset="0"/>
                <a:cs typeface="Times New Roman" panose="02020603050405020304" pitchFamily="18" charset="0"/>
              </a:rPr>
              <a:t>from the message header, and does a </a:t>
            </a:r>
            <a:r>
              <a:rPr lang="en-US" sz="2600" dirty="0">
                <a:solidFill>
                  <a:srgbClr val="FFFF00"/>
                </a:solidFill>
                <a:latin typeface="Times New Roman" panose="02020603050405020304" pitchFamily="18" charset="0"/>
                <a:cs typeface="Times New Roman" panose="02020603050405020304" pitchFamily="18" charset="0"/>
              </a:rPr>
              <a:t>routing table look-up </a:t>
            </a:r>
            <a:r>
              <a:rPr lang="en-US" sz="2600" dirty="0">
                <a:solidFill>
                  <a:schemeClr val="bg1"/>
                </a:solidFill>
                <a:latin typeface="Times New Roman" panose="02020603050405020304" pitchFamily="18" charset="0"/>
                <a:cs typeface="Times New Roman" panose="02020603050405020304" pitchFamily="18" charset="0"/>
              </a:rPr>
              <a:t>to find the </a:t>
            </a:r>
            <a:r>
              <a:rPr lang="en-US" sz="2600" dirty="0">
                <a:solidFill>
                  <a:srgbClr val="FFFF00"/>
                </a:solidFill>
                <a:latin typeface="Times New Roman" panose="02020603050405020304" pitchFamily="18" charset="0"/>
                <a:cs typeface="Times New Roman" panose="02020603050405020304" pitchFamily="18" charset="0"/>
              </a:rPr>
              <a:t>local send queue</a:t>
            </a:r>
            <a:r>
              <a:rPr lang="en-US" sz="2600" dirty="0">
                <a:solidFill>
                  <a:schemeClr val="bg1"/>
                </a:solidFill>
                <a:latin typeface="Times New Roman" panose="02020603050405020304" pitchFamily="18" charset="0"/>
                <a:cs typeface="Times New Roman" panose="02020603050405020304" pitchFamily="18" charset="0"/>
              </a:rPr>
              <a:t> to which the message should be appended.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Each </a:t>
            </a:r>
            <a:r>
              <a:rPr lang="en-US" sz="2600" dirty="0">
                <a:solidFill>
                  <a:srgbClr val="FFFF00"/>
                </a:solidFill>
                <a:latin typeface="Times New Roman" panose="02020603050405020304" pitchFamily="18" charset="0"/>
                <a:cs typeface="Times New Roman" panose="02020603050405020304" pitchFamily="18" charset="0"/>
              </a:rPr>
              <a:t>queue manager has a systemwide unique name</a:t>
            </a:r>
            <a:r>
              <a:rPr lang="en-US" sz="2600" dirty="0">
                <a:solidFill>
                  <a:schemeClr val="bg1"/>
                </a:solidFill>
                <a:latin typeface="Times New Roman" panose="02020603050405020304" pitchFamily="18" charset="0"/>
                <a:cs typeface="Times New Roman" panose="02020603050405020304" pitchFamily="18" charset="0"/>
              </a:rPr>
              <a:t> that acts as its identifier. The problem with using these names is that </a:t>
            </a:r>
            <a:r>
              <a:rPr lang="en-US" sz="2600" dirty="0">
                <a:solidFill>
                  <a:srgbClr val="FFFF00"/>
                </a:solidFill>
                <a:latin typeface="Times New Roman" panose="02020603050405020304" pitchFamily="18" charset="0"/>
                <a:cs typeface="Times New Roman" panose="02020603050405020304" pitchFamily="18" charset="0"/>
              </a:rPr>
              <a:t>replacing a queue manager</a:t>
            </a:r>
            <a:r>
              <a:rPr lang="en-US" sz="2600" dirty="0">
                <a:solidFill>
                  <a:schemeClr val="bg1"/>
                </a:solidFill>
                <a:latin typeface="Times New Roman" panose="02020603050405020304" pitchFamily="18" charset="0"/>
                <a:cs typeface="Times New Roman" panose="02020603050405020304" pitchFamily="18" charset="0"/>
              </a:rPr>
              <a:t>, or changing its name, </a:t>
            </a:r>
            <a:r>
              <a:rPr lang="en-US" sz="2600" dirty="0">
                <a:solidFill>
                  <a:srgbClr val="FFFF00"/>
                </a:solidFill>
                <a:latin typeface="Times New Roman" panose="02020603050405020304" pitchFamily="18" charset="0"/>
                <a:cs typeface="Times New Roman" panose="02020603050405020304" pitchFamily="18" charset="0"/>
              </a:rPr>
              <a:t>will affect all applications</a:t>
            </a:r>
            <a:r>
              <a:rPr lang="en-US" sz="2600" dirty="0">
                <a:solidFill>
                  <a:schemeClr val="bg1"/>
                </a:solidFill>
                <a:latin typeface="Times New Roman" panose="02020603050405020304" pitchFamily="18" charset="0"/>
                <a:cs typeface="Times New Roman" panose="02020603050405020304" pitchFamily="18" charset="0"/>
              </a:rPr>
              <a:t> that send messages to it.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b="1" dirty="0">
                <a:solidFill>
                  <a:srgbClr val="FFFF00"/>
                </a:solidFill>
                <a:latin typeface="Times New Roman" panose="02020603050405020304" pitchFamily="18" charset="0"/>
                <a:cs typeface="Times New Roman" panose="02020603050405020304" pitchFamily="18" charset="0"/>
              </a:rPr>
              <a:t>Alias:</a:t>
            </a:r>
            <a:r>
              <a:rPr lang="en-US" sz="2600" dirty="0">
                <a:solidFill>
                  <a:schemeClr val="bg1"/>
                </a:solidFill>
                <a:latin typeface="Times New Roman" panose="02020603050405020304" pitchFamily="18" charset="0"/>
                <a:cs typeface="Times New Roman" panose="02020603050405020304" pitchFamily="18" charset="0"/>
              </a:rPr>
              <a:t> Problems can be alleviated by using a local alias for queue manager names. </a:t>
            </a:r>
            <a:r>
              <a:rPr lang="en-US" sz="2600" dirty="0">
                <a:solidFill>
                  <a:srgbClr val="FFFF00"/>
                </a:solidFill>
                <a:latin typeface="Times New Roman" panose="02020603050405020304" pitchFamily="18" charset="0"/>
                <a:cs typeface="Times New Roman" panose="02020603050405020304" pitchFamily="18" charset="0"/>
              </a:rPr>
              <a:t>An alias allows the use of the same (logical) name for a queue</a:t>
            </a:r>
            <a:r>
              <a:rPr lang="en-US" sz="2600" dirty="0">
                <a:solidFill>
                  <a:schemeClr val="bg1"/>
                </a:solidFill>
                <a:latin typeface="Times New Roman" panose="02020603050405020304" pitchFamily="18" charset="0"/>
                <a:cs typeface="Times New Roman" panose="02020603050405020304" pitchFamily="18" charset="0"/>
              </a:rPr>
              <a:t>, even if the queue manager of that queue changes. </a:t>
            </a:r>
            <a:r>
              <a:rPr lang="en-US" sz="2600" dirty="0">
                <a:solidFill>
                  <a:srgbClr val="FFFF00"/>
                </a:solidFill>
                <a:latin typeface="Times New Roman" panose="02020603050405020304" pitchFamily="18" charset="0"/>
                <a:cs typeface="Times New Roman" panose="02020603050405020304" pitchFamily="18" charset="0"/>
              </a:rPr>
              <a:t>Changing the name of a queue manager requires that we change its alias in all queue managers. </a:t>
            </a:r>
            <a:r>
              <a:rPr lang="en-US" sz="2600" dirty="0">
                <a:solidFill>
                  <a:schemeClr val="bg1"/>
                </a:solidFill>
                <a:latin typeface="Times New Roman" panose="02020603050405020304" pitchFamily="18" charset="0"/>
                <a:cs typeface="Times New Roman" panose="02020603050405020304" pitchFamily="18" charset="0"/>
              </a:rPr>
              <a:t>However, applications can be left unaffected.</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113</a:t>
            </a:fld>
            <a:endParaRPr lang="en-IN" dirty="0"/>
          </a:p>
        </p:txBody>
      </p:sp>
    </p:spTree>
    <p:extLst>
      <p:ext uri="{BB962C8B-B14F-4D97-AF65-F5344CB8AC3E}">
        <p14:creationId xmlns:p14="http://schemas.microsoft.com/office/powerpoint/2010/main" val="401026859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The principle of using routing tables and aliases is shown in Figure 4.32.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114</a:t>
            </a:fld>
            <a:endParaRPr lang="en-IN" dirty="0"/>
          </a:p>
        </p:txBody>
      </p:sp>
      <p:sp>
        <p:nvSpPr>
          <p:cNvPr id="6" name="Rectangle 5">
            <a:extLst>
              <a:ext uri="{FF2B5EF4-FFF2-40B4-BE49-F238E27FC236}">
                <a16:creationId xmlns:a16="http://schemas.microsoft.com/office/drawing/2014/main" id="{20DBC034-C42A-4282-902E-DAF622A75671}"/>
              </a:ext>
            </a:extLst>
          </p:cNvPr>
          <p:cNvSpPr/>
          <p:nvPr/>
        </p:nvSpPr>
        <p:spPr>
          <a:xfrm>
            <a:off x="335281" y="6253799"/>
            <a:ext cx="11709574" cy="430887"/>
          </a:xfrm>
          <a:prstGeom prst="rect">
            <a:avLst/>
          </a:prstGeom>
        </p:spPr>
        <p:txBody>
          <a:bodyPr wrap="square">
            <a:spAutoFit/>
          </a:bodyPr>
          <a:lstStyle/>
          <a:p>
            <a:r>
              <a:rPr lang="en-US" sz="2200" b="1" dirty="0">
                <a:solidFill>
                  <a:schemeClr val="bg1"/>
                </a:solidFill>
                <a:latin typeface="Times New Roman" panose="02020603050405020304" pitchFamily="18" charset="0"/>
                <a:cs typeface="Times New Roman" panose="02020603050405020304" pitchFamily="18" charset="0"/>
              </a:rPr>
              <a:t>Figure 4.32: </a:t>
            </a:r>
            <a:r>
              <a:rPr lang="en-US" sz="2200" dirty="0">
                <a:solidFill>
                  <a:schemeClr val="bg1"/>
                </a:solidFill>
                <a:latin typeface="Times New Roman" panose="02020603050405020304" pitchFamily="18" charset="0"/>
                <a:cs typeface="Times New Roman" panose="02020603050405020304" pitchFamily="18" charset="0"/>
              </a:rPr>
              <a:t>The general organization of an MQ queuing network using </a:t>
            </a:r>
            <a:r>
              <a:rPr lang="en-IN" sz="2200" dirty="0">
                <a:solidFill>
                  <a:schemeClr val="bg1"/>
                </a:solidFill>
                <a:latin typeface="Times New Roman" panose="02020603050405020304" pitchFamily="18" charset="0"/>
                <a:cs typeface="Times New Roman" panose="02020603050405020304" pitchFamily="18" charset="0"/>
              </a:rPr>
              <a:t>routing tables and aliases.</a:t>
            </a:r>
          </a:p>
        </p:txBody>
      </p:sp>
      <p:pic>
        <p:nvPicPr>
          <p:cNvPr id="7" name="Picture 6" descr="04-24">
            <a:extLst>
              <a:ext uri="{FF2B5EF4-FFF2-40B4-BE49-F238E27FC236}">
                <a16:creationId xmlns:a16="http://schemas.microsoft.com/office/drawing/2014/main" id="{CE6B45CB-9707-4380-86FB-220CFE381A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662" y="1071083"/>
            <a:ext cx="10807138" cy="5040000"/>
          </a:xfrm>
          <a:prstGeom prst="rect">
            <a:avLst/>
          </a:prstGeom>
          <a:solidFill>
            <a:schemeClr val="accent4">
              <a:lumMod val="20000"/>
              <a:lumOff val="80000"/>
            </a:schemeClr>
          </a:solidFill>
          <a:extLst/>
        </p:spPr>
      </p:pic>
    </p:spTree>
    <p:extLst>
      <p:ext uri="{BB962C8B-B14F-4D97-AF65-F5344CB8AC3E}">
        <p14:creationId xmlns:p14="http://schemas.microsoft.com/office/powerpoint/2010/main" val="371696223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For example, an application linked to queue manager </a:t>
            </a:r>
            <a:r>
              <a:rPr lang="en-US" sz="2600" dirty="0">
                <a:solidFill>
                  <a:srgbClr val="FFFF00"/>
                </a:solidFill>
                <a:latin typeface="Times New Roman" panose="02020603050405020304" pitchFamily="18" charset="0"/>
                <a:cs typeface="Times New Roman" panose="02020603050405020304" pitchFamily="18" charset="0"/>
              </a:rPr>
              <a:t>QMA</a:t>
            </a:r>
            <a:r>
              <a:rPr lang="en-US" sz="2600" dirty="0">
                <a:solidFill>
                  <a:schemeClr val="bg1"/>
                </a:solidFill>
                <a:latin typeface="Times New Roman" panose="02020603050405020304" pitchFamily="18" charset="0"/>
                <a:cs typeface="Times New Roman" panose="02020603050405020304" pitchFamily="18" charset="0"/>
              </a:rPr>
              <a:t> can refer to a remote queue manager using the local alias </a:t>
            </a:r>
            <a:r>
              <a:rPr lang="en-US" sz="2600" dirty="0">
                <a:solidFill>
                  <a:srgbClr val="FFFF00"/>
                </a:solidFill>
                <a:latin typeface="Times New Roman" panose="02020603050405020304" pitchFamily="18" charset="0"/>
                <a:cs typeface="Times New Roman" panose="02020603050405020304" pitchFamily="18" charset="0"/>
              </a:rPr>
              <a:t>LA1</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queue manager will first look up the actual destination in the </a:t>
            </a:r>
            <a:r>
              <a:rPr lang="en-US" sz="2600" dirty="0">
                <a:solidFill>
                  <a:srgbClr val="FFFF00"/>
                </a:solidFill>
                <a:latin typeface="Times New Roman" panose="02020603050405020304" pitchFamily="18" charset="0"/>
                <a:cs typeface="Times New Roman" panose="02020603050405020304" pitchFamily="18" charset="0"/>
              </a:rPr>
              <a:t>alias table </a:t>
            </a:r>
            <a:r>
              <a:rPr lang="en-US" sz="2600" dirty="0">
                <a:solidFill>
                  <a:schemeClr val="bg1"/>
                </a:solidFill>
                <a:latin typeface="Times New Roman" panose="02020603050405020304" pitchFamily="18" charset="0"/>
                <a:cs typeface="Times New Roman" panose="02020603050405020304" pitchFamily="18" charset="0"/>
              </a:rPr>
              <a:t>to find it is queue manager </a:t>
            </a:r>
            <a:r>
              <a:rPr lang="en-US" sz="2600" dirty="0">
                <a:solidFill>
                  <a:srgbClr val="FFFF00"/>
                </a:solidFill>
                <a:latin typeface="Times New Roman" panose="02020603050405020304" pitchFamily="18" charset="0"/>
                <a:cs typeface="Times New Roman" panose="02020603050405020304" pitchFamily="18" charset="0"/>
              </a:rPr>
              <a:t>QMC</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route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to</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QMC</a:t>
            </a:r>
            <a:r>
              <a:rPr lang="en-US" sz="2600" dirty="0">
                <a:solidFill>
                  <a:schemeClr val="bg1"/>
                </a:solidFill>
                <a:latin typeface="Times New Roman" panose="02020603050405020304" pitchFamily="18" charset="0"/>
                <a:cs typeface="Times New Roman" panose="02020603050405020304" pitchFamily="18" charset="0"/>
              </a:rPr>
              <a:t> is found in the routing table, which states that messages for QMC should be appended to the </a:t>
            </a:r>
            <a:r>
              <a:rPr lang="en-US" sz="2600" dirty="0">
                <a:solidFill>
                  <a:srgbClr val="FFFF00"/>
                </a:solidFill>
                <a:latin typeface="Times New Roman" panose="02020603050405020304" pitchFamily="18" charset="0"/>
                <a:cs typeface="Times New Roman" panose="02020603050405020304" pitchFamily="18" charset="0"/>
              </a:rPr>
              <a:t>outgoing queue SQ1</a:t>
            </a:r>
            <a:r>
              <a:rPr lang="en-US" sz="2600" dirty="0">
                <a:solidFill>
                  <a:schemeClr val="bg1"/>
                </a:solidFill>
                <a:latin typeface="Times New Roman" panose="02020603050405020304" pitchFamily="18" charset="0"/>
                <a:cs typeface="Times New Roman" panose="02020603050405020304" pitchFamily="18" charset="0"/>
              </a:rPr>
              <a:t>, which is used to transfer messages to queue manager </a:t>
            </a:r>
            <a:r>
              <a:rPr lang="en-US" sz="2600" dirty="0">
                <a:solidFill>
                  <a:srgbClr val="FFFF00"/>
                </a:solidFill>
                <a:latin typeface="Times New Roman" panose="02020603050405020304" pitchFamily="18" charset="0"/>
                <a:cs typeface="Times New Roman" panose="02020603050405020304" pitchFamily="18" charset="0"/>
              </a:rPr>
              <a:t>QMB</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latter will use its routing table to forward the message to </a:t>
            </a:r>
            <a:r>
              <a:rPr lang="en-US" sz="2600" dirty="0">
                <a:solidFill>
                  <a:srgbClr val="FFFF00"/>
                </a:solidFill>
                <a:latin typeface="Times New Roman" panose="02020603050405020304" pitchFamily="18" charset="0"/>
                <a:cs typeface="Times New Roman" panose="02020603050405020304" pitchFamily="18" charset="0"/>
              </a:rPr>
              <a:t>QMC</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approach of routing and aliasing leads to a programming interface that is relatively simple, called the </a:t>
            </a:r>
            <a:r>
              <a:rPr lang="en-US" sz="2600" dirty="0">
                <a:solidFill>
                  <a:srgbClr val="FFFF00"/>
                </a:solidFill>
                <a:latin typeface="Times New Roman" panose="02020603050405020304" pitchFamily="18" charset="0"/>
                <a:cs typeface="Times New Roman" panose="02020603050405020304" pitchFamily="18" charset="0"/>
              </a:rPr>
              <a:t>Message Queue Interface (MQI). </a:t>
            </a:r>
            <a:r>
              <a:rPr lang="en-US" sz="2600" dirty="0">
                <a:solidFill>
                  <a:schemeClr val="bg1"/>
                </a:solidFill>
                <a:latin typeface="Times New Roman" panose="02020603050405020304" pitchFamily="18" charset="0"/>
                <a:cs typeface="Times New Roman" panose="02020603050405020304" pitchFamily="18" charset="0"/>
              </a:rPr>
              <a:t>The most important operations of MQI are summarized in Figure 4.33.</a:t>
            </a:r>
          </a:p>
          <a:p>
            <a:pPr algn="just">
              <a:lnSpc>
                <a:spcPct val="100000"/>
              </a:lnSpc>
            </a:pPr>
            <a:endParaRPr lang="en-US" sz="2600" dirty="0">
              <a:solidFill>
                <a:srgbClr val="FFFF00"/>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115</a:t>
            </a:fld>
            <a:endParaRPr lang="en-IN" dirty="0"/>
          </a:p>
        </p:txBody>
      </p:sp>
    </p:spTree>
    <p:extLst>
      <p:ext uri="{BB962C8B-B14F-4D97-AF65-F5344CB8AC3E}">
        <p14:creationId xmlns:p14="http://schemas.microsoft.com/office/powerpoint/2010/main" val="92952469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99214536-A75C-4882-B574-F0D8BC754659}"/>
              </a:ext>
            </a:extLst>
          </p:cNvPr>
          <p:cNvPicPr>
            <a:picLocks noGrp="1" noChangeAspect="1"/>
          </p:cNvPicPr>
          <p:nvPr>
            <p:ph idx="1"/>
          </p:nvPr>
        </p:nvPicPr>
        <p:blipFill>
          <a:blip r:embed="rId2"/>
          <a:stretch>
            <a:fillRect/>
          </a:stretch>
        </p:blipFill>
        <p:spPr>
          <a:xfrm>
            <a:off x="1249680" y="311550"/>
            <a:ext cx="9480000" cy="2700000"/>
          </a:xfrm>
          <a:prstGeom prst="rect">
            <a:avLst/>
          </a:prstGeom>
          <a:solidFill>
            <a:schemeClr val="accent4">
              <a:lumMod val="20000"/>
              <a:lumOff val="80000"/>
            </a:schemeClr>
          </a:solidFill>
        </p:spPr>
      </p:pic>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116</a:t>
            </a:fld>
            <a:endParaRPr lang="en-IN" dirty="0"/>
          </a:p>
        </p:txBody>
      </p:sp>
      <p:sp>
        <p:nvSpPr>
          <p:cNvPr id="5" name="Rectangle 4">
            <a:extLst>
              <a:ext uri="{FF2B5EF4-FFF2-40B4-BE49-F238E27FC236}">
                <a16:creationId xmlns:a16="http://schemas.microsoft.com/office/drawing/2014/main" id="{D6BA6F4F-CB9F-4D31-BA8D-94A7F1A75B77}"/>
              </a:ext>
            </a:extLst>
          </p:cNvPr>
          <p:cNvSpPr/>
          <p:nvPr/>
        </p:nvSpPr>
        <p:spPr>
          <a:xfrm>
            <a:off x="106680" y="3226484"/>
            <a:ext cx="11978640" cy="3493264"/>
          </a:xfrm>
          <a:prstGeom prst="rect">
            <a:avLst/>
          </a:prstGeom>
        </p:spPr>
        <p:txBody>
          <a:bodyPr wrap="square">
            <a:spAutoFit/>
          </a:bodyPr>
          <a:lstStyle/>
          <a:p>
            <a:pPr algn="just">
              <a:lnSpc>
                <a:spcPct val="150000"/>
              </a:lnSpc>
            </a:pPr>
            <a:r>
              <a:rPr lang="en-US" sz="2600" b="1" dirty="0">
                <a:solidFill>
                  <a:srgbClr val="FFFF00"/>
                </a:solidFill>
                <a:latin typeface="Times New Roman" panose="02020603050405020304" pitchFamily="18" charset="0"/>
                <a:cs typeface="Times New Roman" panose="02020603050405020304" pitchFamily="18" charset="0"/>
              </a:rPr>
              <a:t>MQOPEN</a:t>
            </a:r>
          </a:p>
          <a:p>
            <a:pPr algn="just"/>
            <a:endParaRPr lang="en-US" sz="2600" b="1" dirty="0">
              <a:solidFill>
                <a:srgbClr val="FFFF00"/>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600" dirty="0">
                <a:solidFill>
                  <a:schemeClr val="bg1"/>
                </a:solidFill>
                <a:latin typeface="Times New Roman" panose="02020603050405020304" pitchFamily="18" charset="0"/>
                <a:cs typeface="Times New Roman" panose="02020603050405020304" pitchFamily="18" charset="0"/>
              </a:rPr>
              <a:t> To </a:t>
            </a:r>
            <a:r>
              <a:rPr lang="en-US" sz="2600" dirty="0">
                <a:solidFill>
                  <a:srgbClr val="FFFF00"/>
                </a:solidFill>
                <a:latin typeface="Times New Roman" panose="02020603050405020304" pitchFamily="18" charset="0"/>
                <a:cs typeface="Times New Roman" panose="02020603050405020304" pitchFamily="18" charset="0"/>
              </a:rPr>
              <a:t>put messages into a queue</a:t>
            </a:r>
            <a:r>
              <a:rPr lang="en-US" sz="2600" dirty="0">
                <a:solidFill>
                  <a:schemeClr val="bg1"/>
                </a:solidFill>
                <a:latin typeface="Times New Roman" panose="02020603050405020304" pitchFamily="18" charset="0"/>
                <a:cs typeface="Times New Roman" panose="02020603050405020304" pitchFamily="18" charset="0"/>
              </a:rPr>
              <a:t>, an application calls MQOPEN, specifying a destination queue in a specific queue manager. </a:t>
            </a:r>
          </a:p>
          <a:p>
            <a:endParaRPr lang="en-US" sz="2600" dirty="0">
              <a:solidFill>
                <a:schemeClr val="bg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600" dirty="0">
                <a:solidFill>
                  <a:schemeClr val="bg1"/>
                </a:solidFill>
                <a:latin typeface="Times New Roman" panose="02020603050405020304" pitchFamily="18" charset="0"/>
                <a:cs typeface="Times New Roman" panose="02020603050405020304" pitchFamily="18" charset="0"/>
              </a:rPr>
              <a:t>The queue manager can be named using the locally-available alias. Whether the destination queue is actually remote or not is completely transparent to the application.</a:t>
            </a:r>
            <a:endParaRPr lang="en-IN" sz="2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69835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fontScale="62500" lnSpcReduction="20000"/>
          </a:bodyPr>
          <a:lstStyle/>
          <a:p>
            <a:pPr algn="just">
              <a:lnSpc>
                <a:spcPct val="120000"/>
              </a:lnSpc>
            </a:pPr>
            <a:r>
              <a:rPr lang="en-US" sz="3700" dirty="0">
                <a:solidFill>
                  <a:schemeClr val="bg1"/>
                </a:solidFill>
                <a:latin typeface="Times New Roman" panose="02020603050405020304" pitchFamily="18" charset="0"/>
                <a:cs typeface="Times New Roman" panose="02020603050405020304" pitchFamily="18" charset="0"/>
              </a:rPr>
              <a:t>MQOPEN should also be called if the application wants to get messages from its </a:t>
            </a:r>
            <a:r>
              <a:rPr lang="en-US" sz="3700" dirty="0">
                <a:solidFill>
                  <a:srgbClr val="FFFF00"/>
                </a:solidFill>
                <a:latin typeface="Times New Roman" panose="02020603050405020304" pitchFamily="18" charset="0"/>
                <a:cs typeface="Times New Roman" panose="02020603050405020304" pitchFamily="18" charset="0"/>
              </a:rPr>
              <a:t>local queue</a:t>
            </a:r>
            <a:r>
              <a:rPr lang="en-US" sz="3700" dirty="0">
                <a:solidFill>
                  <a:schemeClr val="bg1"/>
                </a:solidFill>
                <a:latin typeface="Times New Roman" panose="02020603050405020304" pitchFamily="18" charset="0"/>
                <a:cs typeface="Times New Roman" panose="02020603050405020304" pitchFamily="18" charset="0"/>
              </a:rPr>
              <a:t>. Only local queues can be opened for reading incoming messages. </a:t>
            </a:r>
          </a:p>
          <a:p>
            <a:pPr algn="just">
              <a:lnSpc>
                <a:spcPct val="100000"/>
              </a:lnSpc>
            </a:pPr>
            <a:endParaRPr lang="en-US" sz="37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IN" sz="3700" b="1" dirty="0">
                <a:solidFill>
                  <a:srgbClr val="FFFF00"/>
                </a:solidFill>
                <a:latin typeface="Times New Roman" panose="02020603050405020304" pitchFamily="18" charset="0"/>
                <a:cs typeface="Times New Roman" panose="02020603050405020304" pitchFamily="18" charset="0"/>
              </a:rPr>
              <a:t>MQCLOSE</a:t>
            </a:r>
            <a:endParaRPr lang="en-US" sz="3700" b="1" dirty="0">
              <a:solidFill>
                <a:srgbClr val="FFFF00"/>
              </a:solidFill>
              <a:latin typeface="Times New Roman" panose="02020603050405020304" pitchFamily="18" charset="0"/>
              <a:cs typeface="Times New Roman" panose="02020603050405020304" pitchFamily="18" charset="0"/>
            </a:endParaRPr>
          </a:p>
          <a:p>
            <a:pPr algn="just">
              <a:lnSpc>
                <a:spcPct val="120000"/>
              </a:lnSpc>
            </a:pPr>
            <a:r>
              <a:rPr lang="en-US" sz="3700" dirty="0">
                <a:solidFill>
                  <a:schemeClr val="bg1"/>
                </a:solidFill>
                <a:latin typeface="Times New Roman" panose="02020603050405020304" pitchFamily="18" charset="0"/>
                <a:cs typeface="Times New Roman" panose="02020603050405020304" pitchFamily="18" charset="0"/>
              </a:rPr>
              <a:t>When an application is finished with accessing a queue, it should close it by calling MQCLOSE.</a:t>
            </a:r>
          </a:p>
          <a:p>
            <a:pPr algn="just">
              <a:lnSpc>
                <a:spcPct val="100000"/>
              </a:lnSpc>
            </a:pPr>
            <a:endParaRPr lang="en-US" sz="3700" dirty="0">
              <a:solidFill>
                <a:schemeClr val="bg1"/>
              </a:solidFill>
              <a:latin typeface="Times New Roman" panose="02020603050405020304" pitchFamily="18" charset="0"/>
              <a:cs typeface="Times New Roman" panose="02020603050405020304" pitchFamily="18" charset="0"/>
            </a:endParaRPr>
          </a:p>
          <a:p>
            <a:pPr marL="0" indent="0">
              <a:buNone/>
            </a:pPr>
            <a:r>
              <a:rPr lang="en-US" sz="3700" b="1" dirty="0">
                <a:solidFill>
                  <a:srgbClr val="FFFF00"/>
                </a:solidFill>
                <a:latin typeface="Times New Roman" panose="02020603050405020304" pitchFamily="18" charset="0"/>
                <a:cs typeface="Times New Roman" panose="02020603050405020304" pitchFamily="18" charset="0"/>
              </a:rPr>
              <a:t>MQPUT &amp; MQGET</a:t>
            </a:r>
            <a:r>
              <a:rPr lang="en-US" sz="3700" dirty="0">
                <a:solidFill>
                  <a:schemeClr val="bg1"/>
                </a:solidFill>
                <a:latin typeface="Times New Roman" panose="02020603050405020304" pitchFamily="18" charset="0"/>
                <a:cs typeface="Times New Roman" panose="02020603050405020304" pitchFamily="18" charset="0"/>
              </a:rPr>
              <a:t> </a:t>
            </a:r>
          </a:p>
          <a:p>
            <a:pPr marL="0" indent="0">
              <a:buNone/>
            </a:pPr>
            <a:endParaRPr lang="en-US" sz="3700" dirty="0">
              <a:solidFill>
                <a:schemeClr val="bg1"/>
              </a:solidFill>
              <a:latin typeface="Times New Roman" panose="02020603050405020304" pitchFamily="18" charset="0"/>
              <a:cs typeface="Times New Roman" panose="02020603050405020304" pitchFamily="18" charset="0"/>
            </a:endParaRPr>
          </a:p>
          <a:p>
            <a:pPr algn="just"/>
            <a:r>
              <a:rPr lang="en-US" sz="3700" dirty="0">
                <a:solidFill>
                  <a:schemeClr val="bg1"/>
                </a:solidFill>
                <a:latin typeface="Times New Roman" panose="02020603050405020304" pitchFamily="18" charset="0"/>
                <a:cs typeface="Times New Roman" panose="02020603050405020304" pitchFamily="18" charset="0"/>
              </a:rPr>
              <a:t>Messages can be </a:t>
            </a:r>
            <a:r>
              <a:rPr lang="en-US" sz="3700" dirty="0">
                <a:solidFill>
                  <a:srgbClr val="FFFF00"/>
                </a:solidFill>
                <a:latin typeface="Times New Roman" panose="02020603050405020304" pitchFamily="18" charset="0"/>
                <a:cs typeface="Times New Roman" panose="02020603050405020304" pitchFamily="18" charset="0"/>
              </a:rPr>
              <a:t>written</a:t>
            </a:r>
            <a:r>
              <a:rPr lang="en-US" sz="3700" dirty="0">
                <a:solidFill>
                  <a:schemeClr val="bg1"/>
                </a:solidFill>
                <a:latin typeface="Times New Roman" panose="02020603050405020304" pitchFamily="18" charset="0"/>
                <a:cs typeface="Times New Roman" panose="02020603050405020304" pitchFamily="18" charset="0"/>
              </a:rPr>
              <a:t> to, or </a:t>
            </a:r>
            <a:r>
              <a:rPr lang="en-US" sz="3700" dirty="0">
                <a:solidFill>
                  <a:srgbClr val="FFFF00"/>
                </a:solidFill>
                <a:latin typeface="Times New Roman" panose="02020603050405020304" pitchFamily="18" charset="0"/>
                <a:cs typeface="Times New Roman" panose="02020603050405020304" pitchFamily="18" charset="0"/>
              </a:rPr>
              <a:t>read</a:t>
            </a:r>
            <a:r>
              <a:rPr lang="en-US" sz="3700" dirty="0">
                <a:solidFill>
                  <a:schemeClr val="bg1"/>
                </a:solidFill>
                <a:latin typeface="Times New Roman" panose="02020603050405020304" pitchFamily="18" charset="0"/>
                <a:cs typeface="Times New Roman" panose="02020603050405020304" pitchFamily="18" charset="0"/>
              </a:rPr>
              <a:t> from, a queue using </a:t>
            </a:r>
            <a:r>
              <a:rPr lang="en-US" sz="3700" dirty="0">
                <a:solidFill>
                  <a:srgbClr val="FFFF00"/>
                </a:solidFill>
                <a:latin typeface="Times New Roman" panose="02020603050405020304" pitchFamily="18" charset="0"/>
                <a:cs typeface="Times New Roman" panose="02020603050405020304" pitchFamily="18" charset="0"/>
              </a:rPr>
              <a:t>MQPUT</a:t>
            </a:r>
            <a:r>
              <a:rPr lang="en-US" sz="3700" dirty="0">
                <a:solidFill>
                  <a:schemeClr val="bg1"/>
                </a:solidFill>
                <a:latin typeface="Times New Roman" panose="02020603050405020304" pitchFamily="18" charset="0"/>
                <a:cs typeface="Times New Roman" panose="02020603050405020304" pitchFamily="18" charset="0"/>
              </a:rPr>
              <a:t> and </a:t>
            </a:r>
            <a:r>
              <a:rPr lang="en-US" sz="3700" dirty="0">
                <a:solidFill>
                  <a:srgbClr val="FFFF00"/>
                </a:solidFill>
                <a:latin typeface="Times New Roman" panose="02020603050405020304" pitchFamily="18" charset="0"/>
                <a:cs typeface="Times New Roman" panose="02020603050405020304" pitchFamily="18" charset="0"/>
              </a:rPr>
              <a:t>MQGET</a:t>
            </a:r>
            <a:r>
              <a:rPr lang="en-US" sz="3700" dirty="0">
                <a:solidFill>
                  <a:schemeClr val="bg1"/>
                </a:solidFill>
                <a:latin typeface="Times New Roman" panose="02020603050405020304" pitchFamily="18" charset="0"/>
                <a:cs typeface="Times New Roman" panose="02020603050405020304" pitchFamily="18" charset="0"/>
              </a:rPr>
              <a:t>, respectively. </a:t>
            </a:r>
          </a:p>
          <a:p>
            <a:endParaRPr lang="en-US" sz="3700" dirty="0">
              <a:solidFill>
                <a:schemeClr val="bg1"/>
              </a:solidFill>
              <a:latin typeface="Times New Roman" panose="02020603050405020304" pitchFamily="18" charset="0"/>
              <a:cs typeface="Times New Roman" panose="02020603050405020304" pitchFamily="18" charset="0"/>
            </a:endParaRPr>
          </a:p>
          <a:p>
            <a:pPr algn="just">
              <a:lnSpc>
                <a:spcPct val="120000"/>
              </a:lnSpc>
            </a:pPr>
            <a:r>
              <a:rPr lang="en-US" sz="3700" dirty="0">
                <a:solidFill>
                  <a:schemeClr val="bg1"/>
                </a:solidFill>
                <a:latin typeface="Times New Roman" panose="02020603050405020304" pitchFamily="18" charset="0"/>
                <a:cs typeface="Times New Roman" panose="02020603050405020304" pitchFamily="18" charset="0"/>
              </a:rPr>
              <a:t>In principle, Messages are removed from a queue on a </a:t>
            </a:r>
            <a:r>
              <a:rPr lang="en-US" sz="3700" dirty="0">
                <a:solidFill>
                  <a:srgbClr val="FFFF00"/>
                </a:solidFill>
                <a:latin typeface="Times New Roman" panose="02020603050405020304" pitchFamily="18" charset="0"/>
                <a:cs typeface="Times New Roman" panose="02020603050405020304" pitchFamily="18" charset="0"/>
              </a:rPr>
              <a:t>priority</a:t>
            </a:r>
            <a:r>
              <a:rPr lang="en-US" sz="3700" dirty="0">
                <a:solidFill>
                  <a:schemeClr val="bg1"/>
                </a:solidFill>
                <a:latin typeface="Times New Roman" panose="02020603050405020304" pitchFamily="18" charset="0"/>
                <a:cs typeface="Times New Roman" panose="02020603050405020304" pitchFamily="18" charset="0"/>
              </a:rPr>
              <a:t> basis. Messages with the same priority are removed on a </a:t>
            </a:r>
            <a:r>
              <a:rPr lang="en-US" sz="3700" dirty="0">
                <a:solidFill>
                  <a:srgbClr val="FFFF00"/>
                </a:solidFill>
                <a:latin typeface="Times New Roman" panose="02020603050405020304" pitchFamily="18" charset="0"/>
                <a:cs typeface="Times New Roman" panose="02020603050405020304" pitchFamily="18" charset="0"/>
              </a:rPr>
              <a:t>first-in, first-out (FIFO) </a:t>
            </a:r>
            <a:r>
              <a:rPr lang="en-US" sz="3700" dirty="0">
                <a:solidFill>
                  <a:schemeClr val="bg1"/>
                </a:solidFill>
                <a:latin typeface="Times New Roman" panose="02020603050405020304" pitchFamily="18" charset="0"/>
                <a:cs typeface="Times New Roman" panose="02020603050405020304" pitchFamily="18" charset="0"/>
              </a:rPr>
              <a:t>basis.</a:t>
            </a:r>
          </a:p>
          <a:p>
            <a:endParaRPr lang="en-US" sz="3700" dirty="0">
              <a:solidFill>
                <a:schemeClr val="bg1"/>
              </a:solidFill>
              <a:latin typeface="Times New Roman" panose="02020603050405020304" pitchFamily="18" charset="0"/>
              <a:cs typeface="Times New Roman" panose="02020603050405020304" pitchFamily="18" charset="0"/>
            </a:endParaRPr>
          </a:p>
          <a:p>
            <a:pPr algn="just">
              <a:lnSpc>
                <a:spcPct val="120000"/>
              </a:lnSpc>
            </a:pPr>
            <a:r>
              <a:rPr lang="en-US" sz="3700" dirty="0">
                <a:solidFill>
                  <a:schemeClr val="bg1"/>
                </a:solidFill>
                <a:latin typeface="Times New Roman" panose="02020603050405020304" pitchFamily="18" charset="0"/>
                <a:cs typeface="Times New Roman" panose="02020603050405020304" pitchFamily="18" charset="0"/>
              </a:rPr>
              <a:t>It is also possible to </a:t>
            </a:r>
            <a:r>
              <a:rPr lang="en-US" sz="3700" dirty="0">
                <a:solidFill>
                  <a:srgbClr val="FFFF00"/>
                </a:solidFill>
                <a:latin typeface="Times New Roman" panose="02020603050405020304" pitchFamily="18" charset="0"/>
                <a:cs typeface="Times New Roman" panose="02020603050405020304" pitchFamily="18" charset="0"/>
              </a:rPr>
              <a:t>request for specific messages</a:t>
            </a:r>
            <a:r>
              <a:rPr lang="en-US" sz="3700" dirty="0">
                <a:solidFill>
                  <a:schemeClr val="bg1"/>
                </a:solidFill>
                <a:latin typeface="Times New Roman" panose="02020603050405020304" pitchFamily="18" charset="0"/>
                <a:cs typeface="Times New Roman" panose="02020603050405020304" pitchFamily="18" charset="0"/>
              </a:rPr>
              <a:t>. Furthermore, MQ provides facilities to </a:t>
            </a:r>
            <a:r>
              <a:rPr lang="en-US" sz="3700" dirty="0">
                <a:solidFill>
                  <a:srgbClr val="FFFF00"/>
                </a:solidFill>
                <a:latin typeface="Times New Roman" panose="02020603050405020304" pitchFamily="18" charset="0"/>
                <a:cs typeface="Times New Roman" panose="02020603050405020304" pitchFamily="18" charset="0"/>
              </a:rPr>
              <a:t>signal applications </a:t>
            </a:r>
            <a:r>
              <a:rPr lang="en-US" sz="3700" dirty="0">
                <a:solidFill>
                  <a:schemeClr val="bg1"/>
                </a:solidFill>
                <a:latin typeface="Times New Roman" panose="02020603050405020304" pitchFamily="18" charset="0"/>
                <a:cs typeface="Times New Roman" panose="02020603050405020304" pitchFamily="18" charset="0"/>
              </a:rPr>
              <a:t>when messages have arrived, thus avoiding that an application will continuously have to poll a message queue for incoming messages.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117</a:t>
            </a:fld>
            <a:endParaRPr lang="en-IN" dirty="0"/>
          </a:p>
        </p:txBody>
      </p:sp>
    </p:spTree>
    <p:extLst>
      <p:ext uri="{BB962C8B-B14F-4D97-AF65-F5344CB8AC3E}">
        <p14:creationId xmlns:p14="http://schemas.microsoft.com/office/powerpoint/2010/main" val="39515874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Managing overlay networks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An important part of managing MQ systems is connecting the various queue managers into a consistent </a:t>
            </a:r>
            <a:r>
              <a:rPr lang="en-US" sz="2600" dirty="0">
                <a:solidFill>
                  <a:srgbClr val="FFFF00"/>
                </a:solidFill>
                <a:latin typeface="Times New Roman" panose="02020603050405020304" pitchFamily="18" charset="0"/>
                <a:cs typeface="Times New Roman" panose="02020603050405020304" pitchFamily="18" charset="0"/>
              </a:rPr>
              <a:t>overlay network</a:t>
            </a:r>
            <a:r>
              <a:rPr lang="en-US" sz="2600" dirty="0">
                <a:solidFill>
                  <a:schemeClr val="bg1"/>
                </a:solidFill>
                <a:latin typeface="Times New Roman" panose="02020603050405020304" pitchFamily="18" charset="0"/>
                <a:cs typeface="Times New Roman" panose="02020603050405020304" pitchFamily="18" charset="0"/>
              </a:rPr>
              <a:t>. This network needs to be maintained over time.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major issue with MQ is that overlay networks need to be </a:t>
            </a:r>
            <a:r>
              <a:rPr lang="en-US" sz="2600" dirty="0">
                <a:solidFill>
                  <a:srgbClr val="FFFF00"/>
                </a:solidFill>
                <a:latin typeface="Times New Roman" panose="02020603050405020304" pitchFamily="18" charset="0"/>
                <a:cs typeface="Times New Roman" panose="02020603050405020304" pitchFamily="18" charset="0"/>
              </a:rPr>
              <a:t>manually administrated</a:t>
            </a:r>
            <a:r>
              <a:rPr lang="en-US" sz="2600" dirty="0">
                <a:solidFill>
                  <a:schemeClr val="bg1"/>
                </a:solidFill>
                <a:latin typeface="Times New Roman" panose="02020603050405020304" pitchFamily="18" charset="0"/>
                <a:cs typeface="Times New Roman" panose="02020603050405020304" pitchFamily="18" charset="0"/>
              </a:rPr>
              <a:t>. This administration not only involves </a:t>
            </a:r>
            <a:r>
              <a:rPr lang="en-US" sz="2600" dirty="0">
                <a:solidFill>
                  <a:srgbClr val="FFFF00"/>
                </a:solidFill>
                <a:latin typeface="Times New Roman" panose="02020603050405020304" pitchFamily="18" charset="0"/>
                <a:cs typeface="Times New Roman" panose="02020603050405020304" pitchFamily="18" charset="0"/>
              </a:rPr>
              <a:t>creating channels </a:t>
            </a:r>
            <a:r>
              <a:rPr lang="en-US" sz="2600" dirty="0">
                <a:solidFill>
                  <a:schemeClr val="bg1"/>
                </a:solidFill>
                <a:latin typeface="Times New Roman" panose="02020603050405020304" pitchFamily="18" charset="0"/>
                <a:cs typeface="Times New Roman" panose="02020603050405020304" pitchFamily="18" charset="0"/>
              </a:rPr>
              <a:t>between queue managers, but also </a:t>
            </a:r>
            <a:r>
              <a:rPr lang="en-US" sz="2600" dirty="0">
                <a:solidFill>
                  <a:srgbClr val="FFFF00"/>
                </a:solidFill>
                <a:latin typeface="Times New Roman" panose="02020603050405020304" pitchFamily="18" charset="0"/>
                <a:cs typeface="Times New Roman" panose="02020603050405020304" pitchFamily="18" charset="0"/>
              </a:rPr>
              <a:t>filling in the routing tables</a:t>
            </a:r>
            <a:r>
              <a:rPr lang="en-US" sz="2600" dirty="0">
                <a:solidFill>
                  <a:schemeClr val="bg1"/>
                </a:solidFill>
                <a:latin typeface="Times New Roman" panose="02020603050405020304" pitchFamily="18" charset="0"/>
                <a:cs typeface="Times New Roman" panose="02020603050405020304" pitchFamily="18" charset="0"/>
              </a:rPr>
              <a:t>.</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Channel Control Function: </a:t>
            </a:r>
            <a:r>
              <a:rPr lang="en-US" sz="2600" dirty="0">
                <a:solidFill>
                  <a:schemeClr val="bg1"/>
                </a:solidFill>
                <a:latin typeface="Times New Roman" panose="02020603050405020304" pitchFamily="18" charset="0"/>
                <a:cs typeface="Times New Roman" panose="02020603050405020304" pitchFamily="18" charset="0"/>
              </a:rPr>
              <a:t>At the heart of overlay management is the channel control function component, which logically </a:t>
            </a:r>
            <a:r>
              <a:rPr lang="en-US" sz="2600" dirty="0">
                <a:solidFill>
                  <a:srgbClr val="FFFF00"/>
                </a:solidFill>
                <a:latin typeface="Times New Roman" panose="02020603050405020304" pitchFamily="18" charset="0"/>
                <a:cs typeface="Times New Roman" panose="02020603050405020304" pitchFamily="18" charset="0"/>
              </a:rPr>
              <a:t>sits between message channel agents</a:t>
            </a:r>
            <a:r>
              <a:rPr lang="en-US" sz="2600" dirty="0">
                <a:solidFill>
                  <a:schemeClr val="bg1"/>
                </a:solidFill>
                <a:latin typeface="Times New Roman" panose="02020603050405020304" pitchFamily="18" charset="0"/>
                <a:cs typeface="Times New Roman" panose="02020603050405020304" pitchFamily="18" charset="0"/>
              </a:rPr>
              <a:t>. This allows an operator to </a:t>
            </a:r>
            <a:r>
              <a:rPr lang="en-US" sz="2600" dirty="0">
                <a:solidFill>
                  <a:srgbClr val="FFFF00"/>
                </a:solidFill>
                <a:latin typeface="Times New Roman" panose="02020603050405020304" pitchFamily="18" charset="0"/>
                <a:cs typeface="Times New Roman" panose="02020603050405020304" pitchFamily="18" charset="0"/>
              </a:rPr>
              <a:t>monitor</a:t>
            </a:r>
            <a:r>
              <a:rPr lang="en-US" sz="2600" dirty="0">
                <a:solidFill>
                  <a:schemeClr val="bg1"/>
                </a:solidFill>
                <a:latin typeface="Times New Roman" panose="02020603050405020304" pitchFamily="18" charset="0"/>
                <a:cs typeface="Times New Roman" panose="02020603050405020304" pitchFamily="18" charset="0"/>
              </a:rPr>
              <a:t> exactly what is going on at </a:t>
            </a:r>
            <a:r>
              <a:rPr lang="en-US" sz="2600" dirty="0">
                <a:solidFill>
                  <a:srgbClr val="FFFF00"/>
                </a:solidFill>
                <a:latin typeface="Times New Roman" panose="02020603050405020304" pitchFamily="18" charset="0"/>
                <a:cs typeface="Times New Roman" panose="02020603050405020304" pitchFamily="18" charset="0"/>
              </a:rPr>
              <a:t>two end points of a channel</a:t>
            </a:r>
            <a:r>
              <a:rPr lang="en-US" sz="2600" dirty="0">
                <a:solidFill>
                  <a:schemeClr val="bg1"/>
                </a:solidFill>
                <a:latin typeface="Times New Roman" panose="02020603050405020304" pitchFamily="18" charset="0"/>
                <a:cs typeface="Times New Roman" panose="02020603050405020304" pitchFamily="18" charset="0"/>
              </a:rPr>
              <a:t>. In addition, it is used to </a:t>
            </a:r>
            <a:r>
              <a:rPr lang="en-US" sz="2600" dirty="0">
                <a:solidFill>
                  <a:srgbClr val="FFFF00"/>
                </a:solidFill>
                <a:latin typeface="Times New Roman" panose="02020603050405020304" pitchFamily="18" charset="0"/>
                <a:cs typeface="Times New Roman" panose="02020603050405020304" pitchFamily="18" charset="0"/>
              </a:rPr>
              <a:t>create channels and routing tables</a:t>
            </a:r>
            <a:r>
              <a:rPr lang="en-US" sz="2600" dirty="0">
                <a:solidFill>
                  <a:schemeClr val="bg1"/>
                </a:solidFill>
                <a:latin typeface="Times New Roman" panose="02020603050405020304" pitchFamily="18" charset="0"/>
                <a:cs typeface="Times New Roman" panose="02020603050405020304" pitchFamily="18" charset="0"/>
              </a:rPr>
              <a:t>, but also to manage the queue managers that host the message channel agents.</a:t>
            </a:r>
            <a:endParaRPr lang="en-US" sz="2600"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118</a:t>
            </a:fld>
            <a:endParaRPr lang="en-IN" dirty="0"/>
          </a:p>
        </p:txBody>
      </p:sp>
    </p:spTree>
    <p:extLst>
      <p:ext uri="{BB962C8B-B14F-4D97-AF65-F5344CB8AC3E}">
        <p14:creationId xmlns:p14="http://schemas.microsoft.com/office/powerpoint/2010/main" val="121280878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Example: Advanced Message Queuing Protocol (AMQP)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An organization choosing to use a message-queuing system from </a:t>
            </a:r>
            <a:r>
              <a:rPr lang="en-US" sz="2600" dirty="0">
                <a:solidFill>
                  <a:srgbClr val="FFFF00"/>
                </a:solidFill>
                <a:latin typeface="Times New Roman" panose="02020603050405020304" pitchFamily="18" charset="0"/>
                <a:cs typeface="Times New Roman" panose="02020603050405020304" pitchFamily="18" charset="0"/>
              </a:rPr>
              <a:t>manufacturer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X</a:t>
            </a:r>
            <a:r>
              <a:rPr lang="en-US" sz="2600" dirty="0">
                <a:solidFill>
                  <a:schemeClr val="bg1"/>
                </a:solidFill>
                <a:latin typeface="Times New Roman" panose="02020603050405020304" pitchFamily="18" charset="0"/>
                <a:cs typeface="Times New Roman" panose="02020603050405020304" pitchFamily="18" charset="0"/>
              </a:rPr>
              <a:t>, may have to settle for solutions that only X provides.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2006, a working group was formed to </a:t>
            </a:r>
            <a:r>
              <a:rPr lang="en-US" sz="2600" dirty="0">
                <a:solidFill>
                  <a:srgbClr val="FFFF00"/>
                </a:solidFill>
                <a:latin typeface="Times New Roman" panose="02020603050405020304" pitchFamily="18" charset="0"/>
                <a:cs typeface="Times New Roman" panose="02020603050405020304" pitchFamily="18" charset="0"/>
              </a:rPr>
              <a:t>change this situation</a:t>
            </a:r>
            <a:r>
              <a:rPr lang="en-US" sz="2600" dirty="0">
                <a:solidFill>
                  <a:schemeClr val="bg1"/>
                </a:solidFill>
                <a:latin typeface="Times New Roman" panose="02020603050405020304" pitchFamily="18" charset="0"/>
                <a:cs typeface="Times New Roman" panose="02020603050405020304" pitchFamily="18" charset="0"/>
              </a:rPr>
              <a:t>, which resulted in the specification of the </a:t>
            </a:r>
            <a:r>
              <a:rPr lang="en-US" sz="2600" dirty="0">
                <a:solidFill>
                  <a:srgbClr val="FFFF00"/>
                </a:solidFill>
                <a:latin typeface="Times New Roman" panose="02020603050405020304" pitchFamily="18" charset="0"/>
                <a:cs typeface="Times New Roman" panose="02020603050405020304" pitchFamily="18" charset="0"/>
              </a:rPr>
              <a:t>Advanced Message-Queuing Protocol</a:t>
            </a:r>
            <a:r>
              <a:rPr lang="en-US" sz="2600" dirty="0">
                <a:solidFill>
                  <a:schemeClr val="bg1"/>
                </a:solidFill>
                <a:latin typeface="Times New Roman" panose="02020603050405020304" pitchFamily="18" charset="0"/>
                <a:cs typeface="Times New Roman" panose="02020603050405020304" pitchFamily="18" charset="0"/>
              </a:rPr>
              <a:t>, or simply </a:t>
            </a:r>
            <a:r>
              <a:rPr lang="en-US" sz="2600" dirty="0">
                <a:solidFill>
                  <a:srgbClr val="FFFF00"/>
                </a:solidFill>
                <a:latin typeface="Times New Roman" panose="02020603050405020304" pitchFamily="18" charset="0"/>
                <a:cs typeface="Times New Roman" panose="02020603050405020304" pitchFamily="18" charset="0"/>
              </a:rPr>
              <a:t>AMQP</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Basics</a:t>
            </a: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AMQP evolves around applications, queue managers, and queues.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Taking an approach that is common for many networking situations, we make a distinction between </a:t>
            </a:r>
            <a:r>
              <a:rPr lang="en-US" sz="2600" dirty="0">
                <a:solidFill>
                  <a:srgbClr val="FFFF00"/>
                </a:solidFill>
                <a:latin typeface="Times New Roman" panose="02020603050405020304" pitchFamily="18" charset="0"/>
                <a:cs typeface="Times New Roman" panose="02020603050405020304" pitchFamily="18" charset="0"/>
              </a:rPr>
              <a:t>AMQP as a messaging service</a:t>
            </a:r>
            <a:r>
              <a:rPr lang="en-US" sz="2600" dirty="0">
                <a:solidFill>
                  <a:schemeClr val="bg1"/>
                </a:solidFill>
                <a:latin typeface="Times New Roman" panose="02020603050405020304" pitchFamily="18" charset="0"/>
                <a:cs typeface="Times New Roman" panose="02020603050405020304" pitchFamily="18" charset="0"/>
              </a:rPr>
              <a:t>, the </a:t>
            </a:r>
            <a:r>
              <a:rPr lang="en-US" sz="2600" dirty="0">
                <a:solidFill>
                  <a:srgbClr val="FFFF00"/>
                </a:solidFill>
                <a:latin typeface="Times New Roman" panose="02020603050405020304" pitchFamily="18" charset="0"/>
                <a:cs typeface="Times New Roman" panose="02020603050405020304" pitchFamily="18" charset="0"/>
              </a:rPr>
              <a:t>actual messaging protocol</a:t>
            </a:r>
            <a:r>
              <a:rPr lang="en-US" sz="2600" dirty="0">
                <a:solidFill>
                  <a:schemeClr val="bg1"/>
                </a:solidFill>
                <a:latin typeface="Times New Roman" panose="02020603050405020304" pitchFamily="18" charset="0"/>
                <a:cs typeface="Times New Roman" panose="02020603050405020304" pitchFamily="18" charset="0"/>
              </a:rPr>
              <a:t>, and, finally, the </a:t>
            </a:r>
            <a:r>
              <a:rPr lang="en-US" sz="2600" dirty="0">
                <a:solidFill>
                  <a:srgbClr val="FFFF00"/>
                </a:solidFill>
                <a:latin typeface="Times New Roman" panose="02020603050405020304" pitchFamily="18" charset="0"/>
                <a:cs typeface="Times New Roman" panose="02020603050405020304" pitchFamily="18" charset="0"/>
              </a:rPr>
              <a:t>messaging interface </a:t>
            </a:r>
            <a:r>
              <a:rPr lang="en-US" sz="2600" dirty="0">
                <a:solidFill>
                  <a:schemeClr val="bg1"/>
                </a:solidFill>
                <a:latin typeface="Times New Roman" panose="02020603050405020304" pitchFamily="18" charset="0"/>
                <a:cs typeface="Times New Roman" panose="02020603050405020304" pitchFamily="18" charset="0"/>
              </a:rPr>
              <a:t>as offered to applications. </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119</a:t>
            </a:fld>
            <a:endParaRPr lang="en-IN" dirty="0"/>
          </a:p>
        </p:txBody>
      </p:sp>
    </p:spTree>
    <p:extLst>
      <p:ext uri="{BB962C8B-B14F-4D97-AF65-F5344CB8AC3E}">
        <p14:creationId xmlns:p14="http://schemas.microsoft.com/office/powerpoint/2010/main" val="3928630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Middleware protocols</a:t>
            </a: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Middleware is an application that logically lives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(mostly) in the OSI application layer</a:t>
            </a:r>
            <a:r>
              <a:rPr lang="en-US" sz="2600" dirty="0">
                <a:solidFill>
                  <a:schemeClr val="bg1"/>
                </a:solidFill>
                <a:latin typeface="Times New Roman" panose="02020603050405020304" pitchFamily="18" charset="0"/>
                <a:cs typeface="Times New Roman" panose="02020603050405020304" pitchFamily="18" charset="0"/>
              </a:rPr>
              <a:t>.</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Some of the examples are discussed.</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Domain Name System (DNS)</a:t>
            </a:r>
          </a:p>
          <a:p>
            <a:pPr marL="0" indent="0" algn="just">
              <a:lnSpc>
                <a:spcPct val="100000"/>
              </a:lnSpc>
              <a:buNone/>
            </a:pPr>
            <a:endParaRPr lang="en-US" sz="2600"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A distributed service </a:t>
            </a:r>
            <a:r>
              <a:rPr lang="en-US" sz="2600" dirty="0">
                <a:solidFill>
                  <a:schemeClr val="bg1"/>
                </a:solidFill>
                <a:latin typeface="Times New Roman" panose="02020603050405020304" pitchFamily="18" charset="0"/>
                <a:cs typeface="Times New Roman" panose="02020603050405020304" pitchFamily="18" charset="0"/>
              </a:rPr>
              <a:t>that is used to look up a </a:t>
            </a:r>
            <a:r>
              <a:rPr lang="en-US" sz="2600" dirty="0">
                <a:solidFill>
                  <a:srgbClr val="FFFF00"/>
                </a:solidFill>
                <a:latin typeface="Times New Roman" panose="02020603050405020304" pitchFamily="18" charset="0"/>
                <a:cs typeface="Times New Roman" panose="02020603050405020304" pitchFamily="18" charset="0"/>
              </a:rPr>
              <a:t>network address </a:t>
            </a:r>
            <a:r>
              <a:rPr lang="en-US" sz="2600" dirty="0">
                <a:solidFill>
                  <a:schemeClr val="bg1"/>
                </a:solidFill>
                <a:latin typeface="Times New Roman" panose="02020603050405020304" pitchFamily="18" charset="0"/>
                <a:cs typeface="Times New Roman" panose="02020603050405020304" pitchFamily="18" charset="0"/>
              </a:rPr>
              <a:t>associated with a </a:t>
            </a:r>
            <a:r>
              <a:rPr lang="en-US" sz="2600" dirty="0">
                <a:solidFill>
                  <a:srgbClr val="FFFF00"/>
                </a:solidFill>
                <a:latin typeface="Times New Roman" panose="02020603050405020304" pitchFamily="18" charset="0"/>
                <a:cs typeface="Times New Roman" panose="02020603050405020304" pitchFamily="18" charset="0"/>
              </a:rPr>
              <a:t>name</a:t>
            </a:r>
            <a:r>
              <a:rPr lang="en-US" sz="2600" dirty="0">
                <a:solidFill>
                  <a:schemeClr val="bg1"/>
                </a:solidFill>
                <a:latin typeface="Times New Roman" panose="02020603050405020304" pitchFamily="18" charset="0"/>
                <a:cs typeface="Times New Roman" panose="02020603050405020304" pitchFamily="18" charset="0"/>
              </a:rPr>
              <a:t>, such as the address of a so-called domain name like </a:t>
            </a:r>
            <a:r>
              <a:rPr lang="en-US" sz="2600" dirty="0">
                <a:solidFill>
                  <a:srgbClr val="FFFF00"/>
                </a:solidFill>
                <a:latin typeface="Times New Roman" panose="02020603050405020304" pitchFamily="18" charset="0"/>
                <a:cs typeface="Times New Roman" panose="02020603050405020304" pitchFamily="18" charset="0"/>
              </a:rPr>
              <a:t>www.distributed-systems.net.</a:t>
            </a:r>
          </a:p>
          <a:p>
            <a:pPr marL="0" indent="0" algn="just">
              <a:lnSpc>
                <a:spcPct val="100000"/>
              </a:lnSpc>
              <a:buNone/>
            </a:pPr>
            <a:endParaRPr lang="en-US" sz="2600"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terms of the OSI reference model, </a:t>
            </a:r>
            <a:r>
              <a:rPr lang="en-US" sz="2600" dirty="0">
                <a:solidFill>
                  <a:srgbClr val="FFFF00"/>
                </a:solidFill>
                <a:latin typeface="Times New Roman" panose="02020603050405020304" pitchFamily="18" charset="0"/>
                <a:cs typeface="Times New Roman" panose="02020603050405020304" pitchFamily="18" charset="0"/>
              </a:rPr>
              <a:t>DNS is an application </a:t>
            </a:r>
            <a:r>
              <a:rPr lang="en-US" sz="2600" dirty="0">
                <a:solidFill>
                  <a:schemeClr val="bg1"/>
                </a:solidFill>
                <a:latin typeface="Times New Roman" panose="02020603050405020304" pitchFamily="18" charset="0"/>
                <a:cs typeface="Times New Roman" panose="02020603050405020304" pitchFamily="18" charset="0"/>
              </a:rPr>
              <a:t>and therefore is logically </a:t>
            </a:r>
            <a:r>
              <a:rPr lang="en-US" sz="2600" dirty="0">
                <a:solidFill>
                  <a:srgbClr val="FFFF00"/>
                </a:solidFill>
                <a:latin typeface="Times New Roman" panose="02020603050405020304" pitchFamily="18" charset="0"/>
                <a:cs typeface="Times New Roman" panose="02020603050405020304" pitchFamily="18" charset="0"/>
              </a:rPr>
              <a:t>placed in the application layer</a:t>
            </a:r>
            <a:r>
              <a:rPr lang="en-US" sz="2600" dirty="0">
                <a:solidFill>
                  <a:schemeClr val="bg1"/>
                </a:solidFill>
                <a:latin typeface="Times New Roman" panose="02020603050405020304" pitchFamily="18" charset="0"/>
                <a:cs typeface="Times New Roman" panose="02020603050405020304" pitchFamily="18" charset="0"/>
              </a:rPr>
              <a:t>.</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As DNS is offering a general-purpose, application-independent service, </a:t>
            </a:r>
            <a:r>
              <a:rPr lang="en-US" sz="2600" dirty="0">
                <a:solidFill>
                  <a:srgbClr val="FFFF00"/>
                </a:solidFill>
                <a:latin typeface="Times New Roman" panose="02020603050405020304" pitchFamily="18" charset="0"/>
                <a:cs typeface="Times New Roman" panose="02020603050405020304" pitchFamily="18" charset="0"/>
              </a:rPr>
              <a:t>it forms part of the middleware.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a:t>
            </a:fld>
            <a:endParaRPr lang="en-IN" dirty="0"/>
          </a:p>
        </p:txBody>
      </p:sp>
    </p:spTree>
    <p:extLst>
      <p:ext uri="{BB962C8B-B14F-4D97-AF65-F5344CB8AC3E}">
        <p14:creationId xmlns:p14="http://schemas.microsoft.com/office/powerpoint/2010/main" val="42216793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It is easiest to </a:t>
            </a:r>
            <a:r>
              <a:rPr lang="en-US" sz="2600" dirty="0">
                <a:solidFill>
                  <a:srgbClr val="FFFF00"/>
                </a:solidFill>
                <a:latin typeface="Times New Roman" panose="02020603050405020304" pitchFamily="18" charset="0"/>
                <a:cs typeface="Times New Roman" panose="02020603050405020304" pitchFamily="18" charset="0"/>
              </a:rPr>
              <a:t>consider</a:t>
            </a:r>
            <a:r>
              <a:rPr lang="en-US" sz="2600" dirty="0">
                <a:solidFill>
                  <a:schemeClr val="bg1"/>
                </a:solidFill>
                <a:latin typeface="Times New Roman" panose="02020603050405020304" pitchFamily="18" charset="0"/>
                <a:cs typeface="Times New Roman" panose="02020603050405020304" pitchFamily="18" charset="0"/>
              </a:rPr>
              <a:t> the situation of having </a:t>
            </a:r>
            <a:r>
              <a:rPr lang="en-US" sz="2600" dirty="0">
                <a:solidFill>
                  <a:srgbClr val="FFFF00"/>
                </a:solidFill>
                <a:latin typeface="Times New Roman" panose="02020603050405020304" pitchFamily="18" charset="0"/>
                <a:cs typeface="Times New Roman" panose="02020603050405020304" pitchFamily="18" charset="0"/>
              </a:rPr>
              <a:t>only a single queue manager</a:t>
            </a:r>
            <a:r>
              <a:rPr lang="en-US" sz="2600" dirty="0">
                <a:solidFill>
                  <a:schemeClr val="bg1"/>
                </a:solidFill>
                <a:latin typeface="Times New Roman" panose="02020603050405020304" pitchFamily="18" charset="0"/>
                <a:cs typeface="Times New Roman" panose="02020603050405020304" pitchFamily="18" charset="0"/>
              </a:rPr>
              <a:t>, running as a single, separate server forming the implementation of AMQP as a service.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An </a:t>
            </a:r>
            <a:r>
              <a:rPr lang="en-US" sz="2600" dirty="0">
                <a:solidFill>
                  <a:srgbClr val="FFFF00"/>
                </a:solidFill>
                <a:latin typeface="Times New Roman" panose="02020603050405020304" pitchFamily="18" charset="0"/>
                <a:cs typeface="Times New Roman" panose="02020603050405020304" pitchFamily="18" charset="0"/>
              </a:rPr>
              <a:t>application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communicates</a:t>
            </a:r>
            <a:r>
              <a:rPr lang="en-US" sz="2600" dirty="0">
                <a:solidFill>
                  <a:schemeClr val="bg1"/>
                </a:solidFill>
                <a:latin typeface="Times New Roman" panose="02020603050405020304" pitchFamily="18" charset="0"/>
                <a:cs typeface="Times New Roman" panose="02020603050405020304" pitchFamily="18" charset="0"/>
              </a:rPr>
              <a:t> with this queue manager through a </a:t>
            </a:r>
            <a:r>
              <a:rPr lang="en-US" sz="2600" dirty="0">
                <a:solidFill>
                  <a:srgbClr val="FFFF00"/>
                </a:solidFill>
                <a:latin typeface="Times New Roman" panose="02020603050405020304" pitchFamily="18" charset="0"/>
                <a:cs typeface="Times New Roman" panose="02020603050405020304" pitchFamily="18" charset="0"/>
              </a:rPr>
              <a:t>local interface</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Between an application and the queue manager communication proceeds according to the </a:t>
            </a:r>
            <a:r>
              <a:rPr lang="en-US" sz="2600" dirty="0">
                <a:solidFill>
                  <a:srgbClr val="FFFF00"/>
                </a:solidFill>
                <a:latin typeface="Times New Roman" panose="02020603050405020304" pitchFamily="18" charset="0"/>
                <a:cs typeface="Times New Roman" panose="02020603050405020304" pitchFamily="18" charset="0"/>
              </a:rPr>
              <a:t>AMQP protocol</a:t>
            </a:r>
            <a:r>
              <a:rPr lang="en-US" sz="2600" dirty="0">
                <a:solidFill>
                  <a:schemeClr val="bg1"/>
                </a:solidFill>
                <a:latin typeface="Times New Roman" panose="02020603050405020304" pitchFamily="18" charset="0"/>
                <a:cs typeface="Times New Roman" panose="02020603050405020304" pitchFamily="18" charset="0"/>
              </a:rPr>
              <a:t>. This situation is shown in </a:t>
            </a:r>
            <a:r>
              <a:rPr lang="en-US" sz="2600" dirty="0">
                <a:solidFill>
                  <a:srgbClr val="FFFF00"/>
                </a:solidFill>
                <a:latin typeface="Times New Roman" panose="02020603050405020304" pitchFamily="18" charset="0"/>
                <a:cs typeface="Times New Roman" panose="02020603050405020304" pitchFamily="18" charset="0"/>
              </a:rPr>
              <a:t>Figure 4.34.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AMQP stub</a:t>
            </a:r>
            <a:r>
              <a:rPr lang="en-US" sz="2600" dirty="0">
                <a:solidFill>
                  <a:schemeClr val="bg1"/>
                </a:solidFill>
                <a:latin typeface="Times New Roman" panose="02020603050405020304" pitchFamily="18" charset="0"/>
                <a:cs typeface="Times New Roman" panose="02020603050405020304" pitchFamily="18" charset="0"/>
              </a:rPr>
              <a:t> shields the application (as well as the queue manager) from the details concerning message transfer and communication in general.</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At the same time, </a:t>
            </a:r>
            <a:r>
              <a:rPr lang="en-US" sz="2600" dirty="0">
                <a:solidFill>
                  <a:srgbClr val="FFFF00"/>
                </a:solidFill>
                <a:latin typeface="Times New Roman" panose="02020603050405020304" pitchFamily="18" charset="0"/>
                <a:cs typeface="Times New Roman" panose="02020603050405020304" pitchFamily="18" charset="0"/>
              </a:rPr>
              <a:t>it implements a message-queuing interface</a:t>
            </a:r>
            <a:r>
              <a:rPr lang="en-US" sz="2600" dirty="0">
                <a:solidFill>
                  <a:schemeClr val="bg1"/>
                </a:solidFill>
                <a:latin typeface="Times New Roman" panose="02020603050405020304" pitchFamily="18" charset="0"/>
                <a:cs typeface="Times New Roman" panose="02020603050405020304" pitchFamily="18" charset="0"/>
              </a:rPr>
              <a:t>, allowing the application to make use of AMQP as a message-queuing service.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120</a:t>
            </a:fld>
            <a:endParaRPr lang="en-IN" dirty="0"/>
          </a:p>
        </p:txBody>
      </p:sp>
    </p:spTree>
    <p:extLst>
      <p:ext uri="{BB962C8B-B14F-4D97-AF65-F5344CB8AC3E}">
        <p14:creationId xmlns:p14="http://schemas.microsoft.com/office/powerpoint/2010/main" val="78854110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121</a:t>
            </a:fld>
            <a:endParaRPr lang="en-IN" dirty="0"/>
          </a:p>
        </p:txBody>
      </p:sp>
      <p:pic>
        <p:nvPicPr>
          <p:cNvPr id="5" name="Picture 4">
            <a:extLst>
              <a:ext uri="{FF2B5EF4-FFF2-40B4-BE49-F238E27FC236}">
                <a16:creationId xmlns:a16="http://schemas.microsoft.com/office/drawing/2014/main" id="{1E0971EF-FA69-46E8-B84C-4A04C7F09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531" y="424518"/>
            <a:ext cx="10500000" cy="5040000"/>
          </a:xfrm>
          <a:prstGeom prst="rect">
            <a:avLst/>
          </a:prstGeom>
          <a:solidFill>
            <a:schemeClr val="accent4">
              <a:lumMod val="20000"/>
              <a:lumOff val="80000"/>
            </a:schemeClr>
          </a:solidFill>
        </p:spPr>
      </p:pic>
      <p:sp>
        <p:nvSpPr>
          <p:cNvPr id="6" name="Rectangle 5">
            <a:extLst>
              <a:ext uri="{FF2B5EF4-FFF2-40B4-BE49-F238E27FC236}">
                <a16:creationId xmlns:a16="http://schemas.microsoft.com/office/drawing/2014/main" id="{E39D4413-0969-46A2-840F-FE2824A90E3F}"/>
              </a:ext>
            </a:extLst>
          </p:cNvPr>
          <p:cNvSpPr/>
          <p:nvPr/>
        </p:nvSpPr>
        <p:spPr>
          <a:xfrm>
            <a:off x="2388378" y="5824974"/>
            <a:ext cx="7755328" cy="461665"/>
          </a:xfrm>
          <a:prstGeom prst="rect">
            <a:avLst/>
          </a:prstGeom>
        </p:spPr>
        <p:txBody>
          <a:bodyPr wrap="non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4.34: </a:t>
            </a:r>
            <a:r>
              <a:rPr lang="en-US" sz="2400" dirty="0">
                <a:solidFill>
                  <a:schemeClr val="bg1"/>
                </a:solidFill>
                <a:latin typeface="Times New Roman" panose="02020603050405020304" pitchFamily="18" charset="0"/>
                <a:cs typeface="Times New Roman" panose="02020603050405020304" pitchFamily="18" charset="0"/>
              </a:rPr>
              <a:t>An overview of a single-server AMQP instance.</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86986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AMQP communication</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AMQP allows an application to </a:t>
            </a:r>
            <a:r>
              <a:rPr lang="en-US" dirty="0">
                <a:solidFill>
                  <a:srgbClr val="FFFF00"/>
                </a:solidFill>
                <a:latin typeface="Times New Roman" panose="02020603050405020304" pitchFamily="18" charset="0"/>
                <a:cs typeface="Times New Roman" panose="02020603050405020304" pitchFamily="18" charset="0"/>
              </a:rPr>
              <a:t>set up a connection </a:t>
            </a:r>
            <a:r>
              <a:rPr lang="en-US" dirty="0">
                <a:solidFill>
                  <a:schemeClr val="bg1"/>
                </a:solidFill>
                <a:latin typeface="Times New Roman" panose="02020603050405020304" pitchFamily="18" charset="0"/>
                <a:cs typeface="Times New Roman" panose="02020603050405020304" pitchFamily="18" charset="0"/>
              </a:rPr>
              <a:t>to a queue manager; a </a:t>
            </a:r>
            <a:r>
              <a:rPr lang="en-US" dirty="0">
                <a:solidFill>
                  <a:srgbClr val="FFFF00"/>
                </a:solidFill>
                <a:latin typeface="Times New Roman" panose="02020603050405020304" pitchFamily="18" charset="0"/>
                <a:cs typeface="Times New Roman" panose="02020603050405020304" pitchFamily="18" charset="0"/>
              </a:rPr>
              <a:t>connection is a container for a number of one-way channels</a:t>
            </a:r>
            <a:r>
              <a:rPr lang="en-US"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Whereas the </a:t>
            </a:r>
            <a:r>
              <a:rPr lang="en-US" dirty="0">
                <a:solidFill>
                  <a:srgbClr val="FFFF00"/>
                </a:solidFill>
                <a:latin typeface="Times New Roman" panose="02020603050405020304" pitchFamily="18" charset="0"/>
                <a:cs typeface="Times New Roman" panose="02020603050405020304" pitchFamily="18" charset="0"/>
              </a:rPr>
              <a:t>lifetime of a channel can be highly dynamic</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connections</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are</a:t>
            </a:r>
            <a:r>
              <a:rPr lang="en-US" dirty="0">
                <a:solidFill>
                  <a:schemeClr val="bg1"/>
                </a:solidFill>
                <a:latin typeface="Times New Roman" panose="02020603050405020304" pitchFamily="18" charset="0"/>
                <a:cs typeface="Times New Roman" panose="02020603050405020304" pitchFamily="18" charset="0"/>
              </a:rPr>
              <a:t> assumed to be relatively </a:t>
            </a:r>
            <a:r>
              <a:rPr lang="en-US" dirty="0">
                <a:solidFill>
                  <a:srgbClr val="FFFF00"/>
                </a:solidFill>
                <a:latin typeface="Times New Roman" panose="02020603050405020304" pitchFamily="18" charset="0"/>
                <a:cs typeface="Times New Roman" panose="02020603050405020304" pitchFamily="18" charset="0"/>
              </a:rPr>
              <a:t>stable</a:t>
            </a:r>
            <a:r>
              <a:rPr lang="en-US"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This difference between connection and channel allows for </a:t>
            </a:r>
            <a:r>
              <a:rPr lang="en-US" dirty="0">
                <a:solidFill>
                  <a:srgbClr val="FFFF00"/>
                </a:solidFill>
                <a:latin typeface="Times New Roman" panose="02020603050405020304" pitchFamily="18" charset="0"/>
                <a:cs typeface="Times New Roman" panose="02020603050405020304" pitchFamily="18" charset="0"/>
              </a:rPr>
              <a:t>efficient</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implementations</a:t>
            </a:r>
            <a:r>
              <a:rPr lang="en-US" dirty="0">
                <a:solidFill>
                  <a:schemeClr val="bg1"/>
                </a:solidFill>
                <a:latin typeface="Times New Roman" panose="02020603050405020304" pitchFamily="18" charset="0"/>
                <a:cs typeface="Times New Roman" panose="02020603050405020304" pitchFamily="18" charset="0"/>
              </a:rPr>
              <a:t>, notably by using a single transport-layer </a:t>
            </a:r>
            <a:r>
              <a:rPr lang="en-US" dirty="0">
                <a:solidFill>
                  <a:srgbClr val="FFFF00"/>
                </a:solidFill>
                <a:latin typeface="Times New Roman" panose="02020603050405020304" pitchFamily="18" charset="0"/>
                <a:cs typeface="Times New Roman" panose="02020603050405020304" pitchFamily="18" charset="0"/>
              </a:rPr>
              <a:t>TCP</a:t>
            </a:r>
            <a:r>
              <a:rPr lang="en-US" dirty="0">
                <a:solidFill>
                  <a:schemeClr val="bg1"/>
                </a:solidFill>
                <a:latin typeface="Times New Roman" panose="02020603050405020304" pitchFamily="18" charset="0"/>
                <a:cs typeface="Times New Roman" panose="02020603050405020304" pitchFamily="18" charset="0"/>
              </a:rPr>
              <a:t> connection to multiplex lots of different channels between an application and a queue manager. </a:t>
            </a:r>
          </a:p>
          <a:p>
            <a:pPr marL="0" indent="0" algn="just">
              <a:lnSpc>
                <a:spcPct val="100000"/>
              </a:lnSpc>
              <a:buNone/>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In practice, </a:t>
            </a:r>
            <a:r>
              <a:rPr lang="en-US" dirty="0">
                <a:solidFill>
                  <a:srgbClr val="FFFF00"/>
                </a:solidFill>
                <a:latin typeface="Times New Roman" panose="02020603050405020304" pitchFamily="18" charset="0"/>
                <a:cs typeface="Times New Roman" panose="02020603050405020304" pitchFamily="18" charset="0"/>
              </a:rPr>
              <a:t>AMQP assumes TCP </a:t>
            </a:r>
            <a:r>
              <a:rPr lang="en-US" dirty="0">
                <a:solidFill>
                  <a:schemeClr val="bg1"/>
                </a:solidFill>
                <a:latin typeface="Times New Roman" panose="02020603050405020304" pitchFamily="18" charset="0"/>
                <a:cs typeface="Times New Roman" panose="02020603050405020304" pitchFamily="18" charset="0"/>
              </a:rPr>
              <a:t>is used for establishing AMQP connections.</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122</a:t>
            </a:fld>
            <a:endParaRPr lang="en-IN" dirty="0"/>
          </a:p>
        </p:txBody>
      </p:sp>
    </p:spTree>
    <p:extLst>
      <p:ext uri="{BB962C8B-B14F-4D97-AF65-F5344CB8AC3E}">
        <p14:creationId xmlns:p14="http://schemas.microsoft.com/office/powerpoint/2010/main" val="96110722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Bidirectional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communication</a:t>
            </a:r>
            <a:r>
              <a:rPr lang="en-US" sz="2600" dirty="0">
                <a:solidFill>
                  <a:schemeClr val="bg1"/>
                </a:solidFill>
                <a:latin typeface="Times New Roman" panose="02020603050405020304" pitchFamily="18" charset="0"/>
                <a:cs typeface="Times New Roman" panose="02020603050405020304" pitchFamily="18" charset="0"/>
              </a:rPr>
              <a:t> is established through </a:t>
            </a:r>
            <a:r>
              <a:rPr lang="en-US" sz="2600" dirty="0">
                <a:solidFill>
                  <a:srgbClr val="FFFF00"/>
                </a:solidFill>
                <a:latin typeface="Times New Roman" panose="02020603050405020304" pitchFamily="18" charset="0"/>
                <a:cs typeface="Times New Roman" panose="02020603050405020304" pitchFamily="18" charset="0"/>
              </a:rPr>
              <a:t>sessions</a:t>
            </a:r>
            <a:r>
              <a:rPr lang="en-US" sz="2600" dirty="0">
                <a:solidFill>
                  <a:schemeClr val="bg1"/>
                </a:solidFill>
                <a:latin typeface="Times New Roman" panose="02020603050405020304" pitchFamily="18" charset="0"/>
                <a:cs typeface="Times New Roman" panose="02020603050405020304" pitchFamily="18" charset="0"/>
              </a:rPr>
              <a:t>: a logical grouping of two channels.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a:t>
            </a:r>
            <a:r>
              <a:rPr lang="en-US" sz="2600" dirty="0">
                <a:solidFill>
                  <a:srgbClr val="FFFF00"/>
                </a:solidFill>
                <a:latin typeface="Times New Roman" panose="02020603050405020304" pitchFamily="18" charset="0"/>
                <a:cs typeface="Times New Roman" panose="02020603050405020304" pitchFamily="18" charset="0"/>
              </a:rPr>
              <a:t>connection may have multiple sessions</a:t>
            </a:r>
            <a:r>
              <a:rPr lang="en-US" sz="2600" dirty="0">
                <a:solidFill>
                  <a:schemeClr val="bg1"/>
                </a:solidFill>
                <a:latin typeface="Times New Roman" panose="02020603050405020304" pitchFamily="18" charset="0"/>
                <a:cs typeface="Times New Roman" panose="02020603050405020304" pitchFamily="18" charset="0"/>
              </a:rPr>
              <a:t>, but note that a channel need not necessarily be part of a session.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To</a:t>
            </a:r>
            <a:r>
              <a:rPr lang="en-US" sz="2600" dirty="0">
                <a:solidFill>
                  <a:schemeClr val="bg1"/>
                </a:solidFill>
                <a:latin typeface="Times New Roman" panose="02020603050405020304" pitchFamily="18" charset="0"/>
                <a:cs typeface="Times New Roman" panose="02020603050405020304" pitchFamily="18" charset="0"/>
              </a:rPr>
              <a:t> actually </a:t>
            </a:r>
            <a:r>
              <a:rPr lang="en-US" sz="2600" dirty="0">
                <a:solidFill>
                  <a:srgbClr val="FFFF00"/>
                </a:solidFill>
                <a:latin typeface="Times New Roman" panose="02020603050405020304" pitchFamily="18" charset="0"/>
                <a:cs typeface="Times New Roman" panose="02020603050405020304" pitchFamily="18" charset="0"/>
              </a:rPr>
              <a:t>transfer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messages</a:t>
            </a:r>
            <a:r>
              <a:rPr lang="en-US" sz="2600" dirty="0">
                <a:solidFill>
                  <a:schemeClr val="bg1"/>
                </a:solidFill>
                <a:latin typeface="Times New Roman" panose="02020603050405020304" pitchFamily="18" charset="0"/>
                <a:cs typeface="Times New Roman" panose="02020603050405020304" pitchFamily="18" charset="0"/>
              </a:rPr>
              <a:t>, a </a:t>
            </a:r>
            <a:r>
              <a:rPr lang="en-US" sz="2600" dirty="0">
                <a:solidFill>
                  <a:srgbClr val="FFFF00"/>
                </a:solidFill>
                <a:latin typeface="Times New Roman" panose="02020603050405020304" pitchFamily="18" charset="0"/>
                <a:cs typeface="Times New Roman" panose="02020603050405020304" pitchFamily="18" charset="0"/>
              </a:rPr>
              <a:t>link</a:t>
            </a:r>
            <a:r>
              <a:rPr lang="en-US" sz="2600" dirty="0">
                <a:solidFill>
                  <a:schemeClr val="bg1"/>
                </a:solidFill>
                <a:latin typeface="Times New Roman" panose="02020603050405020304" pitchFamily="18" charset="0"/>
                <a:cs typeface="Times New Roman" panose="02020603050405020304" pitchFamily="18" charset="0"/>
              </a:rPr>
              <a:t> is needed. Conceptually, a link, or rather its end points, </a:t>
            </a:r>
            <a:r>
              <a:rPr lang="en-US" sz="2600" dirty="0">
                <a:solidFill>
                  <a:srgbClr val="FFFF00"/>
                </a:solidFill>
                <a:latin typeface="Times New Roman" panose="02020603050405020304" pitchFamily="18" charset="0"/>
                <a:cs typeface="Times New Roman" panose="02020603050405020304" pitchFamily="18" charset="0"/>
              </a:rPr>
              <a:t>keep track of the status of messages </a:t>
            </a:r>
            <a:r>
              <a:rPr lang="en-US" sz="2600" dirty="0">
                <a:solidFill>
                  <a:schemeClr val="bg1"/>
                </a:solidFill>
                <a:latin typeface="Times New Roman" panose="02020603050405020304" pitchFamily="18" charset="0"/>
                <a:cs typeface="Times New Roman" panose="02020603050405020304" pitchFamily="18" charset="0"/>
              </a:rPr>
              <a:t>that are being transferred.</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Flow control</a:t>
            </a:r>
            <a:r>
              <a:rPr lang="en-US" sz="2600" dirty="0">
                <a:solidFill>
                  <a:schemeClr val="bg1"/>
                </a:solidFill>
                <a:latin typeface="Times New Roman" panose="02020603050405020304" pitchFamily="18" charset="0"/>
                <a:cs typeface="Times New Roman" panose="02020603050405020304" pitchFamily="18" charset="0"/>
              </a:rPr>
              <a:t> is established through </a:t>
            </a:r>
            <a:r>
              <a:rPr lang="en-US" sz="2600" dirty="0">
                <a:solidFill>
                  <a:srgbClr val="FFFF00"/>
                </a:solidFill>
                <a:latin typeface="Times New Roman" panose="02020603050405020304" pitchFamily="18" charset="0"/>
                <a:cs typeface="Times New Roman" panose="02020603050405020304" pitchFamily="18" charset="0"/>
              </a:rPr>
              <a:t>credits</a:t>
            </a:r>
            <a:r>
              <a:rPr lang="en-US" sz="2600" dirty="0">
                <a:solidFill>
                  <a:schemeClr val="bg1"/>
                </a:solidFill>
                <a:latin typeface="Times New Roman" panose="02020603050405020304" pitchFamily="18" charset="0"/>
                <a:cs typeface="Times New Roman" panose="02020603050405020304" pitchFamily="18" charset="0"/>
              </a:rPr>
              <a:t>: a receiver can tell the sender how many messages it is allowed to send over a specific link.</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10000"/>
              </a:lnSpc>
            </a:pPr>
            <a:r>
              <a:rPr lang="en-US" sz="2600" dirty="0">
                <a:solidFill>
                  <a:schemeClr val="bg1"/>
                </a:solidFill>
                <a:latin typeface="Times New Roman" panose="02020603050405020304" pitchFamily="18" charset="0"/>
                <a:cs typeface="Times New Roman" panose="02020603050405020304" pitchFamily="18" charset="0"/>
              </a:rPr>
              <a:t>When a </a:t>
            </a:r>
            <a:r>
              <a:rPr lang="en-US" sz="2600" dirty="0">
                <a:solidFill>
                  <a:srgbClr val="FFFF00"/>
                </a:solidFill>
                <a:latin typeface="Times New Roman" panose="02020603050405020304" pitchFamily="18" charset="0"/>
                <a:cs typeface="Times New Roman" panose="02020603050405020304" pitchFamily="18" charset="0"/>
              </a:rPr>
              <a:t>message</a:t>
            </a:r>
            <a:r>
              <a:rPr lang="en-US" sz="2600" dirty="0">
                <a:solidFill>
                  <a:schemeClr val="bg1"/>
                </a:solidFill>
                <a:latin typeface="Times New Roman" panose="02020603050405020304" pitchFamily="18" charset="0"/>
                <a:cs typeface="Times New Roman" panose="02020603050405020304" pitchFamily="18" charset="0"/>
              </a:rPr>
              <a:t> is to be transferred, the </a:t>
            </a:r>
            <a:r>
              <a:rPr lang="en-US" sz="2600" dirty="0">
                <a:solidFill>
                  <a:srgbClr val="FFFF00"/>
                </a:solidFill>
                <a:latin typeface="Times New Roman" panose="02020603050405020304" pitchFamily="18" charset="0"/>
                <a:cs typeface="Times New Roman" panose="02020603050405020304" pitchFamily="18" charset="0"/>
              </a:rPr>
              <a:t>application passes it to its local AMQP stub</a:t>
            </a:r>
            <a:r>
              <a:rPr lang="en-US" sz="2600" dirty="0">
                <a:solidFill>
                  <a:schemeClr val="bg1"/>
                </a:solidFill>
                <a:latin typeface="Times New Roman" panose="02020603050405020304" pitchFamily="18" charset="0"/>
                <a:cs typeface="Times New Roman" panose="02020603050405020304" pitchFamily="18" charset="0"/>
              </a:rPr>
              <a:t>. Each message transfer is associated with one </a:t>
            </a:r>
            <a:r>
              <a:rPr lang="en-US" sz="2600" dirty="0">
                <a:solidFill>
                  <a:srgbClr val="FFFF00"/>
                </a:solidFill>
                <a:latin typeface="Times New Roman" panose="02020603050405020304" pitchFamily="18" charset="0"/>
                <a:cs typeface="Times New Roman" panose="02020603050405020304" pitchFamily="18" charset="0"/>
              </a:rPr>
              <a:t>specific</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link</a:t>
            </a:r>
            <a:r>
              <a:rPr lang="en-US" sz="2600" dirty="0">
                <a:solidFill>
                  <a:schemeClr val="bg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123</a:t>
            </a:fld>
            <a:endParaRPr lang="en-IN" dirty="0"/>
          </a:p>
        </p:txBody>
      </p:sp>
    </p:spTree>
    <p:extLst>
      <p:ext uri="{BB962C8B-B14F-4D97-AF65-F5344CB8AC3E}">
        <p14:creationId xmlns:p14="http://schemas.microsoft.com/office/powerpoint/2010/main" val="158148638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60000"/>
              </a:lnSpc>
            </a:pPr>
            <a:r>
              <a:rPr lang="en-US" sz="2600" dirty="0">
                <a:solidFill>
                  <a:srgbClr val="FFFF00"/>
                </a:solidFill>
                <a:latin typeface="Times New Roman" panose="02020603050405020304" pitchFamily="18" charset="0"/>
                <a:cs typeface="Times New Roman" panose="02020603050405020304" pitchFamily="18" charset="0"/>
              </a:rPr>
              <a:t>Message transfer normally proceeds in three steps.</a:t>
            </a:r>
          </a:p>
          <a:p>
            <a:pPr marL="514350" indent="-514350" algn="just">
              <a:lnSpc>
                <a:spcPct val="100000"/>
              </a:lnSpc>
              <a:buFont typeface="+mj-lt"/>
              <a:buAutoNum type="arabicPeriod"/>
            </a:pPr>
            <a:r>
              <a:rPr lang="en-US" sz="2600" dirty="0">
                <a:solidFill>
                  <a:schemeClr val="bg1"/>
                </a:solidFill>
                <a:latin typeface="Times New Roman" panose="02020603050405020304" pitchFamily="18" charset="0"/>
                <a:cs typeface="Times New Roman" panose="02020603050405020304" pitchFamily="18" charset="0"/>
              </a:rPr>
              <a:t>At the sender’s side, the </a:t>
            </a:r>
            <a:r>
              <a:rPr lang="en-US" sz="2600" dirty="0">
                <a:solidFill>
                  <a:srgbClr val="FFFF00"/>
                </a:solidFill>
                <a:latin typeface="Times New Roman" panose="02020603050405020304" pitchFamily="18" charset="0"/>
                <a:cs typeface="Times New Roman" panose="02020603050405020304" pitchFamily="18" charset="0"/>
              </a:rPr>
              <a:t>message</a:t>
            </a:r>
            <a:r>
              <a:rPr lang="en-US" sz="2600" dirty="0">
                <a:solidFill>
                  <a:schemeClr val="bg1"/>
                </a:solidFill>
                <a:latin typeface="Times New Roman" panose="02020603050405020304" pitchFamily="18" charset="0"/>
                <a:cs typeface="Times New Roman" panose="02020603050405020304" pitchFamily="18" charset="0"/>
              </a:rPr>
              <a:t> is </a:t>
            </a:r>
            <a:r>
              <a:rPr lang="en-US" sz="2600" dirty="0">
                <a:solidFill>
                  <a:srgbClr val="FFFF00"/>
                </a:solidFill>
                <a:latin typeface="Times New Roman" panose="02020603050405020304" pitchFamily="18" charset="0"/>
                <a:cs typeface="Times New Roman" panose="02020603050405020304" pitchFamily="18" charset="0"/>
              </a:rPr>
              <a:t>assigned</a:t>
            </a:r>
            <a:r>
              <a:rPr lang="en-US" sz="2600" dirty="0">
                <a:solidFill>
                  <a:schemeClr val="bg1"/>
                </a:solidFill>
                <a:latin typeface="Times New Roman" panose="02020603050405020304" pitchFamily="18" charset="0"/>
                <a:cs typeface="Times New Roman" panose="02020603050405020304" pitchFamily="18" charset="0"/>
              </a:rPr>
              <a:t> a </a:t>
            </a:r>
            <a:r>
              <a:rPr lang="en-US" sz="2600" dirty="0">
                <a:solidFill>
                  <a:srgbClr val="FFFF00"/>
                </a:solidFill>
                <a:latin typeface="Times New Roman" panose="02020603050405020304" pitchFamily="18" charset="0"/>
                <a:cs typeface="Times New Roman" panose="02020603050405020304" pitchFamily="18" charset="0"/>
              </a:rPr>
              <a:t>unique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identifier</a:t>
            </a:r>
            <a:r>
              <a:rPr lang="en-US" sz="2600" dirty="0">
                <a:solidFill>
                  <a:schemeClr val="bg1"/>
                </a:solidFill>
                <a:latin typeface="Times New Roman" panose="02020603050405020304" pitchFamily="18" charset="0"/>
                <a:cs typeface="Times New Roman" panose="02020603050405020304" pitchFamily="18" charset="0"/>
              </a:rPr>
              <a:t> and is recorded locally to be in an </a:t>
            </a:r>
            <a:r>
              <a:rPr lang="en-US" sz="2600" dirty="0">
                <a:solidFill>
                  <a:srgbClr val="FFFF00"/>
                </a:solidFill>
                <a:latin typeface="Times New Roman" panose="02020603050405020304" pitchFamily="18" charset="0"/>
                <a:cs typeface="Times New Roman" panose="02020603050405020304" pitchFamily="18" charset="0"/>
              </a:rPr>
              <a:t>unsettled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state</a:t>
            </a:r>
            <a:r>
              <a:rPr lang="en-US" sz="2600" dirty="0">
                <a:solidFill>
                  <a:schemeClr val="bg1"/>
                </a:solidFill>
                <a:latin typeface="Times New Roman" panose="02020603050405020304" pitchFamily="18" charset="0"/>
                <a:cs typeface="Times New Roman" panose="02020603050405020304" pitchFamily="18" charset="0"/>
              </a:rPr>
              <a:t>. The </a:t>
            </a:r>
            <a:r>
              <a:rPr lang="en-US" sz="2600" dirty="0">
                <a:solidFill>
                  <a:srgbClr val="FFFF00"/>
                </a:solidFill>
                <a:latin typeface="Times New Roman" panose="02020603050405020304" pitchFamily="18" charset="0"/>
                <a:cs typeface="Times New Roman" panose="02020603050405020304" pitchFamily="18" charset="0"/>
              </a:rPr>
              <a:t>stub</a:t>
            </a:r>
            <a:r>
              <a:rPr lang="en-US" sz="2600" dirty="0">
                <a:solidFill>
                  <a:schemeClr val="bg1"/>
                </a:solidFill>
                <a:latin typeface="Times New Roman" panose="02020603050405020304" pitchFamily="18" charset="0"/>
                <a:cs typeface="Times New Roman" panose="02020603050405020304" pitchFamily="18" charset="0"/>
              </a:rPr>
              <a:t> subsequently </a:t>
            </a:r>
            <a:r>
              <a:rPr lang="en-US" sz="2600" dirty="0">
                <a:solidFill>
                  <a:srgbClr val="FFFF00"/>
                </a:solidFill>
                <a:latin typeface="Times New Roman" panose="02020603050405020304" pitchFamily="18" charset="0"/>
                <a:cs typeface="Times New Roman" panose="02020603050405020304" pitchFamily="18" charset="0"/>
              </a:rPr>
              <a:t>transfers</a:t>
            </a:r>
            <a:r>
              <a:rPr lang="en-US" sz="2600" dirty="0">
                <a:solidFill>
                  <a:schemeClr val="bg1"/>
                </a:solidFill>
                <a:latin typeface="Times New Roman" panose="02020603050405020304" pitchFamily="18" charset="0"/>
                <a:cs typeface="Times New Roman" panose="02020603050405020304" pitchFamily="18" charset="0"/>
              </a:rPr>
              <a:t> the message to the </a:t>
            </a:r>
            <a:r>
              <a:rPr lang="en-US" sz="2600" dirty="0">
                <a:solidFill>
                  <a:srgbClr val="FFFF00"/>
                </a:solidFill>
                <a:latin typeface="Times New Roman" panose="02020603050405020304" pitchFamily="18" charset="0"/>
                <a:cs typeface="Times New Roman" panose="02020603050405020304" pitchFamily="18" charset="0"/>
              </a:rPr>
              <a:t>server</a:t>
            </a:r>
            <a:r>
              <a:rPr lang="en-US" sz="2600" dirty="0">
                <a:solidFill>
                  <a:schemeClr val="bg1"/>
                </a:solidFill>
                <a:latin typeface="Times New Roman" panose="02020603050405020304" pitchFamily="18" charset="0"/>
                <a:cs typeface="Times New Roman" panose="02020603050405020304" pitchFamily="18" charset="0"/>
              </a:rPr>
              <a:t>, where the </a:t>
            </a:r>
            <a:r>
              <a:rPr lang="en-US" sz="2600" dirty="0">
                <a:solidFill>
                  <a:srgbClr val="FFFF00"/>
                </a:solidFill>
                <a:latin typeface="Times New Roman" panose="02020603050405020304" pitchFamily="18" charset="0"/>
                <a:cs typeface="Times New Roman" panose="02020603050405020304" pitchFamily="18" charset="0"/>
              </a:rPr>
              <a:t>AMQP</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stub</a:t>
            </a:r>
            <a:r>
              <a:rPr lang="en-US" sz="2600" dirty="0">
                <a:solidFill>
                  <a:schemeClr val="bg1"/>
                </a:solidFill>
                <a:latin typeface="Times New Roman" panose="02020603050405020304" pitchFamily="18" charset="0"/>
                <a:cs typeface="Times New Roman" panose="02020603050405020304" pitchFamily="18" charset="0"/>
              </a:rPr>
              <a:t> also records it as being in an </a:t>
            </a:r>
            <a:r>
              <a:rPr lang="en-US" sz="2600" dirty="0">
                <a:solidFill>
                  <a:srgbClr val="FFFF00"/>
                </a:solidFill>
                <a:latin typeface="Times New Roman" panose="02020603050405020304" pitchFamily="18" charset="0"/>
                <a:cs typeface="Times New Roman" panose="02020603050405020304" pitchFamily="18" charset="0"/>
              </a:rPr>
              <a:t>unsettled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state</a:t>
            </a:r>
            <a:r>
              <a:rPr lang="en-US" sz="2600" dirty="0">
                <a:solidFill>
                  <a:schemeClr val="bg1"/>
                </a:solidFill>
                <a:latin typeface="Times New Roman" panose="02020603050405020304" pitchFamily="18" charset="0"/>
                <a:cs typeface="Times New Roman" panose="02020603050405020304" pitchFamily="18" charset="0"/>
              </a:rPr>
              <a:t>. At that point, the </a:t>
            </a:r>
            <a:r>
              <a:rPr lang="en-US" sz="2600" dirty="0">
                <a:solidFill>
                  <a:srgbClr val="FFFF00"/>
                </a:solidFill>
                <a:latin typeface="Times New Roman" panose="02020603050405020304" pitchFamily="18" charset="0"/>
                <a:cs typeface="Times New Roman" panose="02020603050405020304" pitchFamily="18" charset="0"/>
              </a:rPr>
              <a:t>server-side stub</a:t>
            </a:r>
            <a:r>
              <a:rPr lang="en-US" sz="2600" dirty="0">
                <a:solidFill>
                  <a:schemeClr val="bg1"/>
                </a:solidFill>
                <a:latin typeface="Times New Roman" panose="02020603050405020304" pitchFamily="18" charset="0"/>
                <a:cs typeface="Times New Roman" panose="02020603050405020304" pitchFamily="18" charset="0"/>
              </a:rPr>
              <a:t> passes it to the </a:t>
            </a:r>
            <a:r>
              <a:rPr lang="en-US" sz="2600" dirty="0">
                <a:solidFill>
                  <a:srgbClr val="FFFF00"/>
                </a:solidFill>
                <a:latin typeface="Times New Roman" panose="02020603050405020304" pitchFamily="18" charset="0"/>
                <a:cs typeface="Times New Roman" panose="02020603050405020304" pitchFamily="18" charset="0"/>
              </a:rPr>
              <a:t>queue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manager</a:t>
            </a:r>
            <a:r>
              <a:rPr lang="en-US" sz="2600" dirty="0">
                <a:solidFill>
                  <a:schemeClr val="bg1"/>
                </a:solidFill>
                <a:latin typeface="Times New Roman" panose="02020603050405020304" pitchFamily="18" charset="0"/>
                <a:cs typeface="Times New Roman" panose="02020603050405020304" pitchFamily="18" charset="0"/>
              </a:rPr>
              <a:t>.</a:t>
            </a:r>
          </a:p>
          <a:p>
            <a:pPr marL="514350" indent="-514350" algn="just">
              <a:lnSpc>
                <a:spcPct val="100000"/>
              </a:lnSpc>
              <a:buFont typeface="+mj-lt"/>
              <a:buAutoNum type="arabicPeriod"/>
            </a:pPr>
            <a:endParaRPr lang="en-US" sz="2600" dirty="0">
              <a:solidFill>
                <a:schemeClr val="bg1"/>
              </a:solidFill>
              <a:latin typeface="Times New Roman" panose="02020603050405020304" pitchFamily="18" charset="0"/>
              <a:cs typeface="Times New Roman" panose="02020603050405020304" pitchFamily="18" charset="0"/>
            </a:endParaRPr>
          </a:p>
          <a:p>
            <a:pPr marL="514350" indent="-514350" algn="just">
              <a:lnSpc>
                <a:spcPct val="100000"/>
              </a:lnSpc>
              <a:buFont typeface="+mj-lt"/>
              <a:buAutoNum type="arabicPeriod"/>
            </a:pPr>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receiving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application</a:t>
            </a:r>
            <a:r>
              <a:rPr lang="en-US" sz="2600" dirty="0">
                <a:solidFill>
                  <a:schemeClr val="bg1"/>
                </a:solidFill>
                <a:latin typeface="Times New Roman" panose="02020603050405020304" pitchFamily="18" charset="0"/>
                <a:cs typeface="Times New Roman" panose="02020603050405020304" pitchFamily="18" charset="0"/>
              </a:rPr>
              <a:t> (in this case the queue manager), is assumed to handle the message and normally reports back to its stub that it is finished. The </a:t>
            </a:r>
            <a:r>
              <a:rPr lang="en-US" sz="2600" dirty="0">
                <a:solidFill>
                  <a:srgbClr val="FFFF00"/>
                </a:solidFill>
                <a:latin typeface="Times New Roman" panose="02020603050405020304" pitchFamily="18" charset="0"/>
                <a:cs typeface="Times New Roman" panose="02020603050405020304" pitchFamily="18" charset="0"/>
              </a:rPr>
              <a:t>stub</a:t>
            </a:r>
            <a:r>
              <a:rPr lang="en-US" sz="2600" dirty="0">
                <a:solidFill>
                  <a:schemeClr val="bg1"/>
                </a:solidFill>
                <a:latin typeface="Times New Roman" panose="02020603050405020304" pitchFamily="18" charset="0"/>
                <a:cs typeface="Times New Roman" panose="02020603050405020304" pitchFamily="18" charset="0"/>
              </a:rPr>
              <a:t> passes this information to the </a:t>
            </a:r>
            <a:r>
              <a:rPr lang="en-US" sz="2600" dirty="0">
                <a:solidFill>
                  <a:srgbClr val="FFFF00"/>
                </a:solidFill>
                <a:latin typeface="Times New Roman" panose="02020603050405020304" pitchFamily="18" charset="0"/>
                <a:cs typeface="Times New Roman" panose="02020603050405020304" pitchFamily="18" charset="0"/>
              </a:rPr>
              <a:t>original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sender</a:t>
            </a:r>
            <a:r>
              <a:rPr lang="en-US" sz="2600" dirty="0">
                <a:solidFill>
                  <a:schemeClr val="bg1"/>
                </a:solidFill>
                <a:latin typeface="Times New Roman" panose="02020603050405020304" pitchFamily="18" charset="0"/>
                <a:cs typeface="Times New Roman" panose="02020603050405020304" pitchFamily="18" charset="0"/>
              </a:rPr>
              <a:t>, at which point the message at the original sender’s AMQP stub enters a </a:t>
            </a:r>
            <a:r>
              <a:rPr lang="en-US" sz="2600" dirty="0">
                <a:solidFill>
                  <a:srgbClr val="FFFF00"/>
                </a:solidFill>
                <a:latin typeface="Times New Roman" panose="02020603050405020304" pitchFamily="18" charset="0"/>
                <a:cs typeface="Times New Roman" panose="02020603050405020304" pitchFamily="18" charset="0"/>
              </a:rPr>
              <a:t>settled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state</a:t>
            </a:r>
            <a:r>
              <a:rPr lang="en-US" sz="2600" dirty="0">
                <a:solidFill>
                  <a:schemeClr val="bg1"/>
                </a:solidFill>
                <a:latin typeface="Times New Roman" panose="02020603050405020304" pitchFamily="18" charset="0"/>
                <a:cs typeface="Times New Roman" panose="02020603050405020304" pitchFamily="18" charset="0"/>
              </a:rPr>
              <a:t>.</a:t>
            </a:r>
          </a:p>
          <a:p>
            <a:pPr marL="514350" indent="-514350" algn="just">
              <a:lnSpc>
                <a:spcPct val="100000"/>
              </a:lnSpc>
              <a:buFont typeface="+mj-lt"/>
              <a:buAutoNum type="arabicPeriod"/>
            </a:pPr>
            <a:endParaRPr lang="en-US" sz="2600" dirty="0">
              <a:solidFill>
                <a:schemeClr val="bg1"/>
              </a:solidFill>
              <a:latin typeface="Times New Roman" panose="02020603050405020304" pitchFamily="18" charset="0"/>
              <a:cs typeface="Times New Roman" panose="02020603050405020304" pitchFamily="18" charset="0"/>
            </a:endParaRPr>
          </a:p>
          <a:p>
            <a:pPr marL="514350" indent="-514350" algn="just">
              <a:lnSpc>
                <a:spcPct val="100000"/>
              </a:lnSpc>
              <a:buFont typeface="+mj-lt"/>
              <a:buAutoNum type="arabicPeriod"/>
            </a:pPr>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AMQP</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stub</a:t>
            </a:r>
            <a:r>
              <a:rPr lang="en-US" sz="2600" dirty="0">
                <a:solidFill>
                  <a:schemeClr val="bg1"/>
                </a:solidFill>
                <a:latin typeface="Times New Roman" panose="02020603050405020304" pitchFamily="18" charset="0"/>
                <a:cs typeface="Times New Roman" panose="02020603050405020304" pitchFamily="18" charset="0"/>
              </a:rPr>
              <a:t> of the </a:t>
            </a:r>
            <a:r>
              <a:rPr lang="en-US" sz="2600" dirty="0">
                <a:solidFill>
                  <a:srgbClr val="FFFF00"/>
                </a:solidFill>
                <a:latin typeface="Times New Roman" panose="02020603050405020304" pitchFamily="18" charset="0"/>
                <a:cs typeface="Times New Roman" panose="02020603050405020304" pitchFamily="18" charset="0"/>
              </a:rPr>
              <a:t>original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sender</a:t>
            </a:r>
            <a:r>
              <a:rPr lang="en-US" sz="2600" dirty="0">
                <a:solidFill>
                  <a:schemeClr val="bg1"/>
                </a:solidFill>
                <a:latin typeface="Times New Roman" panose="02020603050405020304" pitchFamily="18" charset="0"/>
                <a:cs typeface="Times New Roman" panose="02020603050405020304" pitchFamily="18" charset="0"/>
              </a:rPr>
              <a:t> now tells the </a:t>
            </a:r>
            <a:r>
              <a:rPr lang="en-US" sz="2600" dirty="0">
                <a:solidFill>
                  <a:srgbClr val="FFFF00"/>
                </a:solidFill>
                <a:latin typeface="Times New Roman" panose="02020603050405020304" pitchFamily="18" charset="0"/>
                <a:cs typeface="Times New Roman" panose="02020603050405020304" pitchFamily="18" charset="0"/>
              </a:rPr>
              <a:t>stub</a:t>
            </a:r>
            <a:r>
              <a:rPr lang="en-US" sz="2600" dirty="0">
                <a:solidFill>
                  <a:schemeClr val="bg1"/>
                </a:solidFill>
                <a:latin typeface="Times New Roman" panose="02020603050405020304" pitchFamily="18" charset="0"/>
                <a:cs typeface="Times New Roman" panose="02020603050405020304" pitchFamily="18" charset="0"/>
              </a:rPr>
              <a:t> of the </a:t>
            </a:r>
            <a:r>
              <a:rPr lang="en-US" sz="2600" dirty="0">
                <a:solidFill>
                  <a:srgbClr val="FFFF00"/>
                </a:solidFill>
                <a:latin typeface="Times New Roman" panose="02020603050405020304" pitchFamily="18" charset="0"/>
                <a:cs typeface="Times New Roman" panose="02020603050405020304" pitchFamily="18" charset="0"/>
              </a:rPr>
              <a:t>original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receiver</a:t>
            </a:r>
            <a:r>
              <a:rPr lang="en-US" sz="2600" dirty="0">
                <a:solidFill>
                  <a:schemeClr val="bg1"/>
                </a:solidFill>
                <a:latin typeface="Times New Roman" panose="02020603050405020304" pitchFamily="18" charset="0"/>
                <a:cs typeface="Times New Roman" panose="02020603050405020304" pitchFamily="18" charset="0"/>
              </a:rPr>
              <a:t> that message transfer has been </a:t>
            </a:r>
            <a:r>
              <a:rPr lang="en-US" sz="2600" dirty="0">
                <a:solidFill>
                  <a:srgbClr val="FFFF00"/>
                </a:solidFill>
                <a:latin typeface="Times New Roman" panose="02020603050405020304" pitchFamily="18" charset="0"/>
                <a:cs typeface="Times New Roman" panose="02020603050405020304" pitchFamily="18" charset="0"/>
              </a:rPr>
              <a:t>settled</a:t>
            </a:r>
            <a:r>
              <a:rPr lang="en-US" sz="2600" dirty="0">
                <a:solidFill>
                  <a:schemeClr val="bg1"/>
                </a:solidFill>
                <a:latin typeface="Times New Roman" panose="02020603050405020304" pitchFamily="18" charset="0"/>
                <a:cs typeface="Times New Roman" panose="02020603050405020304" pitchFamily="18" charset="0"/>
              </a:rPr>
              <a:t> (meaning that the original sender will forget about the message from now on). The </a:t>
            </a:r>
            <a:r>
              <a:rPr lang="en-US" sz="2600" dirty="0">
                <a:solidFill>
                  <a:srgbClr val="FFFF00"/>
                </a:solidFill>
                <a:latin typeface="Times New Roman" panose="02020603050405020304" pitchFamily="18" charset="0"/>
                <a:cs typeface="Times New Roman" panose="02020603050405020304" pitchFamily="18" charset="0"/>
              </a:rPr>
              <a:t>receiver’s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stub</a:t>
            </a:r>
            <a:r>
              <a:rPr lang="en-US" sz="2600" dirty="0">
                <a:solidFill>
                  <a:schemeClr val="bg1"/>
                </a:solidFill>
                <a:latin typeface="Times New Roman" panose="02020603050405020304" pitchFamily="18" charset="0"/>
                <a:cs typeface="Times New Roman" panose="02020603050405020304" pitchFamily="18" charset="0"/>
              </a:rPr>
              <a:t> can now also discard anything about the message, formally recording it as being settled as well.</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124</a:t>
            </a:fld>
            <a:endParaRPr lang="en-IN" dirty="0"/>
          </a:p>
        </p:txBody>
      </p:sp>
    </p:spTree>
    <p:extLst>
      <p:ext uri="{BB962C8B-B14F-4D97-AF65-F5344CB8AC3E}">
        <p14:creationId xmlns:p14="http://schemas.microsoft.com/office/powerpoint/2010/main" val="263748756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AMQP messaging</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Messaging formally takes place between </a:t>
            </a:r>
            <a:r>
              <a:rPr lang="en-US" sz="2600" dirty="0">
                <a:solidFill>
                  <a:srgbClr val="FFFF00"/>
                </a:solidFill>
                <a:latin typeface="Times New Roman" panose="02020603050405020304" pitchFamily="18" charset="0"/>
                <a:cs typeface="Times New Roman" panose="02020603050405020304" pitchFamily="18" charset="0"/>
              </a:rPr>
              <a:t>two</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nodes</a:t>
            </a:r>
            <a:r>
              <a:rPr lang="en-US" sz="2600" dirty="0">
                <a:solidFill>
                  <a:schemeClr val="bg1"/>
                </a:solidFill>
                <a:latin typeface="Times New Roman" panose="02020603050405020304" pitchFamily="18" charset="0"/>
                <a:cs typeface="Times New Roman" panose="02020603050405020304" pitchFamily="18" charset="0"/>
              </a:rPr>
              <a:t>, of which there are </a:t>
            </a:r>
            <a:r>
              <a:rPr lang="en-US" sz="2600" dirty="0">
                <a:solidFill>
                  <a:srgbClr val="FFFF00"/>
                </a:solidFill>
                <a:latin typeface="Times New Roman" panose="02020603050405020304" pitchFamily="18" charset="0"/>
                <a:cs typeface="Times New Roman" panose="02020603050405020304" pitchFamily="18" charset="0"/>
              </a:rPr>
              <a:t>three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types</a:t>
            </a:r>
            <a:r>
              <a:rPr lang="en-US" sz="2600" dirty="0">
                <a:solidFill>
                  <a:schemeClr val="bg1"/>
                </a:solidFill>
                <a:latin typeface="Times New Roman" panose="02020603050405020304" pitchFamily="18" charset="0"/>
                <a:cs typeface="Times New Roman" panose="02020603050405020304" pitchFamily="18" charset="0"/>
              </a:rPr>
              <a:t>: a </a:t>
            </a:r>
            <a:r>
              <a:rPr lang="en-US" sz="2600" dirty="0">
                <a:solidFill>
                  <a:srgbClr val="FFFF00"/>
                </a:solidFill>
                <a:latin typeface="Times New Roman" panose="02020603050405020304" pitchFamily="18" charset="0"/>
                <a:cs typeface="Times New Roman" panose="02020603050405020304" pitchFamily="18" charset="0"/>
              </a:rPr>
              <a:t>producer</a:t>
            </a:r>
            <a:r>
              <a:rPr lang="en-US" sz="2600" dirty="0">
                <a:solidFill>
                  <a:schemeClr val="bg1"/>
                </a:solidFill>
                <a:latin typeface="Times New Roman" panose="02020603050405020304" pitchFamily="18" charset="0"/>
                <a:cs typeface="Times New Roman" panose="02020603050405020304" pitchFamily="18" charset="0"/>
              </a:rPr>
              <a:t>, a </a:t>
            </a:r>
            <a:r>
              <a:rPr lang="en-US" sz="2600" dirty="0">
                <a:solidFill>
                  <a:srgbClr val="FFFF00"/>
                </a:solidFill>
                <a:latin typeface="Times New Roman" panose="02020603050405020304" pitchFamily="18" charset="0"/>
                <a:cs typeface="Times New Roman" panose="02020603050405020304" pitchFamily="18" charset="0"/>
              </a:rPr>
              <a:t>consumer</a:t>
            </a:r>
            <a:r>
              <a:rPr lang="en-US" sz="2600" dirty="0">
                <a:solidFill>
                  <a:schemeClr val="bg1"/>
                </a:solidFill>
                <a:latin typeface="Times New Roman" panose="02020603050405020304" pitchFamily="18" charset="0"/>
                <a:cs typeface="Times New Roman" panose="02020603050405020304" pitchFamily="18" charset="0"/>
              </a:rPr>
              <a:t>, or a </a:t>
            </a:r>
            <a:r>
              <a:rPr lang="en-US" sz="2600" dirty="0">
                <a:solidFill>
                  <a:srgbClr val="FFFF00"/>
                </a:solidFill>
                <a:latin typeface="Times New Roman" panose="02020603050405020304" pitchFamily="18" charset="0"/>
                <a:cs typeface="Times New Roman" panose="02020603050405020304" pitchFamily="18" charset="0"/>
              </a:rPr>
              <a:t>queue</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Typically, </a:t>
            </a:r>
            <a:r>
              <a:rPr lang="en-US" sz="2600" dirty="0">
                <a:solidFill>
                  <a:srgbClr val="FFFF00"/>
                </a:solidFill>
                <a:latin typeface="Times New Roman" panose="02020603050405020304" pitchFamily="18" charset="0"/>
                <a:cs typeface="Times New Roman" panose="02020603050405020304" pitchFamily="18" charset="0"/>
              </a:rPr>
              <a:t>producer</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consumer</a:t>
            </a:r>
            <a:r>
              <a:rPr lang="en-US" sz="2600" dirty="0">
                <a:solidFill>
                  <a:schemeClr val="bg1"/>
                </a:solidFill>
                <a:latin typeface="Times New Roman" panose="02020603050405020304" pitchFamily="18" charset="0"/>
                <a:cs typeface="Times New Roman" panose="02020603050405020304" pitchFamily="18" charset="0"/>
              </a:rPr>
              <a:t> nodes </a:t>
            </a:r>
            <a:r>
              <a:rPr lang="en-US" sz="2600" dirty="0">
                <a:solidFill>
                  <a:srgbClr val="FFFF00"/>
                </a:solidFill>
                <a:latin typeface="Times New Roman" panose="02020603050405020304" pitchFamily="18" charset="0"/>
                <a:cs typeface="Times New Roman" panose="02020603050405020304" pitchFamily="18" charset="0"/>
              </a:rPr>
              <a:t>represent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regular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applications</a:t>
            </a:r>
            <a:r>
              <a:rPr lang="en-US" sz="2600" dirty="0">
                <a:solidFill>
                  <a:schemeClr val="bg1"/>
                </a:solidFill>
                <a:latin typeface="Times New Roman" panose="02020603050405020304" pitchFamily="18" charset="0"/>
                <a:cs typeface="Times New Roman" panose="02020603050405020304" pitchFamily="18" charset="0"/>
              </a:rPr>
              <a:t>, whereas </a:t>
            </a:r>
            <a:r>
              <a:rPr lang="en-US" sz="2600" dirty="0">
                <a:solidFill>
                  <a:srgbClr val="FFFF00"/>
                </a:solidFill>
                <a:latin typeface="Times New Roman" panose="02020603050405020304" pitchFamily="18" charset="0"/>
                <a:cs typeface="Times New Roman" panose="02020603050405020304" pitchFamily="18" charset="0"/>
              </a:rPr>
              <a:t>queues</a:t>
            </a:r>
            <a:r>
              <a:rPr lang="en-US" sz="2600" dirty="0">
                <a:solidFill>
                  <a:schemeClr val="bg1"/>
                </a:solidFill>
                <a:latin typeface="Times New Roman" panose="02020603050405020304" pitchFamily="18" charset="0"/>
                <a:cs typeface="Times New Roman" panose="02020603050405020304" pitchFamily="18" charset="0"/>
              </a:rPr>
              <a:t> are used to store and forward messages.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Indeed, a </a:t>
            </a:r>
            <a:r>
              <a:rPr lang="en-US" sz="2600" dirty="0">
                <a:solidFill>
                  <a:srgbClr val="FFFF00"/>
                </a:solidFill>
                <a:latin typeface="Times New Roman" panose="02020603050405020304" pitchFamily="18" charset="0"/>
                <a:cs typeface="Times New Roman" panose="02020603050405020304" pitchFamily="18" charset="0"/>
              </a:rPr>
              <a:t>queue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manager</a:t>
            </a:r>
            <a:r>
              <a:rPr lang="en-US" sz="2600" dirty="0">
                <a:solidFill>
                  <a:schemeClr val="bg1"/>
                </a:solidFill>
                <a:latin typeface="Times New Roman" panose="02020603050405020304" pitchFamily="18" charset="0"/>
                <a:cs typeface="Times New Roman" panose="02020603050405020304" pitchFamily="18" charset="0"/>
              </a:rPr>
              <a:t> will typically consist of </a:t>
            </a:r>
            <a:r>
              <a:rPr lang="en-US" sz="2600" dirty="0">
                <a:solidFill>
                  <a:srgbClr val="FFFF00"/>
                </a:solidFill>
                <a:latin typeface="Times New Roman" panose="02020603050405020304" pitchFamily="18" charset="0"/>
                <a:cs typeface="Times New Roman" panose="02020603050405020304" pitchFamily="18" charset="0"/>
              </a:rPr>
              <a:t>multiple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queue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nodes</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order for message transfer to take place, </a:t>
            </a:r>
            <a:r>
              <a:rPr lang="en-US" sz="2600" dirty="0">
                <a:solidFill>
                  <a:srgbClr val="FFFF00"/>
                </a:solidFill>
                <a:latin typeface="Times New Roman" panose="02020603050405020304" pitchFamily="18" charset="0"/>
                <a:cs typeface="Times New Roman" panose="02020603050405020304" pitchFamily="18" charset="0"/>
              </a:rPr>
              <a:t>two</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nodes</a:t>
            </a:r>
            <a:r>
              <a:rPr lang="en-US" sz="2600" dirty="0">
                <a:solidFill>
                  <a:schemeClr val="bg1"/>
                </a:solidFill>
                <a:latin typeface="Times New Roman" panose="02020603050405020304" pitchFamily="18" charset="0"/>
                <a:cs typeface="Times New Roman" panose="02020603050405020304" pitchFamily="18" charset="0"/>
              </a:rPr>
              <a:t> will have to establish a </a:t>
            </a:r>
            <a:r>
              <a:rPr lang="en-US" sz="2600" dirty="0">
                <a:solidFill>
                  <a:srgbClr val="FFFF00"/>
                </a:solidFill>
                <a:latin typeface="Times New Roman" panose="02020603050405020304" pitchFamily="18" charset="0"/>
                <a:cs typeface="Times New Roman" panose="02020603050405020304" pitchFamily="18" charset="0"/>
              </a:rPr>
              <a:t>link</a:t>
            </a:r>
            <a:r>
              <a:rPr lang="en-US" sz="2600" dirty="0">
                <a:solidFill>
                  <a:schemeClr val="bg1"/>
                </a:solidFill>
                <a:latin typeface="Times New Roman" panose="02020603050405020304" pitchFamily="18" charset="0"/>
                <a:cs typeface="Times New Roman" panose="02020603050405020304" pitchFamily="18" charset="0"/>
              </a:rPr>
              <a:t> between them.</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receiver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can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indicate</a:t>
            </a:r>
            <a:r>
              <a:rPr lang="en-US" sz="2600" dirty="0">
                <a:solidFill>
                  <a:schemeClr val="bg1"/>
                </a:solidFill>
                <a:latin typeface="Times New Roman" panose="02020603050405020304" pitchFamily="18" charset="0"/>
                <a:cs typeface="Times New Roman" panose="02020603050405020304" pitchFamily="18" charset="0"/>
              </a:rPr>
              <a:t> to the sender whether its message was </a:t>
            </a:r>
            <a:r>
              <a:rPr lang="en-US" sz="2600" dirty="0">
                <a:solidFill>
                  <a:srgbClr val="FFFF00"/>
                </a:solidFill>
                <a:latin typeface="Times New Roman" panose="02020603050405020304" pitchFamily="18" charset="0"/>
                <a:cs typeface="Times New Roman" panose="02020603050405020304" pitchFamily="18" charset="0"/>
              </a:rPr>
              <a:t>accepted</a:t>
            </a:r>
            <a:r>
              <a:rPr lang="en-US" sz="2600" dirty="0">
                <a:solidFill>
                  <a:schemeClr val="bg1"/>
                </a:solidFill>
                <a:latin typeface="Times New Roman" panose="02020603050405020304" pitchFamily="18" charset="0"/>
                <a:cs typeface="Times New Roman" panose="02020603050405020304" pitchFamily="18" charset="0"/>
              </a:rPr>
              <a:t> (meaning that it was successfully processed), or </a:t>
            </a:r>
            <a:r>
              <a:rPr lang="en-US" sz="2600" dirty="0">
                <a:solidFill>
                  <a:srgbClr val="FFFF00"/>
                </a:solidFill>
                <a:latin typeface="Times New Roman" panose="02020603050405020304" pitchFamily="18" charset="0"/>
                <a:cs typeface="Times New Roman" panose="02020603050405020304" pitchFamily="18" charset="0"/>
              </a:rPr>
              <a:t>rejected</a:t>
            </a:r>
            <a:r>
              <a:rPr lang="en-US" sz="2600" dirty="0">
                <a:solidFill>
                  <a:schemeClr val="bg1"/>
                </a:solidFill>
                <a:latin typeface="Times New Roman" panose="02020603050405020304" pitchFamily="18" charset="0"/>
                <a:cs typeface="Times New Roman" panose="02020603050405020304" pitchFamily="18" charset="0"/>
              </a:rPr>
              <a:t>. (Notification returned to sender)</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125</a:t>
            </a:fld>
            <a:endParaRPr lang="en-IN" dirty="0"/>
          </a:p>
        </p:txBody>
      </p:sp>
    </p:spTree>
    <p:extLst>
      <p:ext uri="{BB962C8B-B14F-4D97-AF65-F5344CB8AC3E}">
        <p14:creationId xmlns:p14="http://schemas.microsoft.com/office/powerpoint/2010/main" val="16632816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AMQP also supports </a:t>
            </a:r>
            <a:r>
              <a:rPr lang="en-US" sz="2600" dirty="0">
                <a:solidFill>
                  <a:srgbClr val="FFFF00"/>
                </a:solidFill>
                <a:latin typeface="Times New Roman" panose="02020603050405020304" pitchFamily="18" charset="0"/>
                <a:cs typeface="Times New Roman" panose="02020603050405020304" pitchFamily="18" charset="0"/>
              </a:rPr>
              <a:t>fragmentation</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assembly</a:t>
            </a:r>
            <a:r>
              <a:rPr lang="en-US" sz="2600" dirty="0">
                <a:solidFill>
                  <a:schemeClr val="bg1"/>
                </a:solidFill>
                <a:latin typeface="Times New Roman" panose="02020603050405020304" pitchFamily="18" charset="0"/>
                <a:cs typeface="Times New Roman" panose="02020603050405020304" pitchFamily="18" charset="0"/>
              </a:rPr>
              <a:t> of large messages for which additional notifications are sent.</a:t>
            </a:r>
          </a:p>
          <a:p>
            <a:pPr marL="0" indent="0" algn="just">
              <a:lnSpc>
                <a:spcPct val="100000"/>
              </a:lnSpc>
              <a:buNone/>
            </a:pPr>
            <a:endParaRPr lang="en-US" sz="2600" b="1" dirty="0">
              <a:solidFill>
                <a:srgbClr val="FFFF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Persistent messaging: </a:t>
            </a:r>
            <a:r>
              <a:rPr lang="en-US" sz="2600" dirty="0">
                <a:solidFill>
                  <a:schemeClr val="bg1"/>
                </a:solidFill>
                <a:latin typeface="Times New Roman" panose="02020603050405020304" pitchFamily="18" charset="0"/>
                <a:cs typeface="Times New Roman" panose="02020603050405020304" pitchFamily="18" charset="0"/>
              </a:rPr>
              <a:t>AMQP supports persistent messaging. Achieving persistence is handled through several mechanisms.</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b="1" dirty="0">
                <a:solidFill>
                  <a:srgbClr val="FFFF00"/>
                </a:solidFill>
                <a:latin typeface="Times New Roman" panose="02020603050405020304" pitchFamily="18" charset="0"/>
                <a:cs typeface="Times New Roman" panose="02020603050405020304" pitchFamily="18" charset="0"/>
              </a:rPr>
              <a:t>First</a:t>
            </a:r>
            <a:r>
              <a:rPr lang="en-US" sz="2600" dirty="0">
                <a:solidFill>
                  <a:schemeClr val="bg1"/>
                </a:solidFill>
                <a:latin typeface="Times New Roman" panose="02020603050405020304" pitchFamily="18" charset="0"/>
                <a:cs typeface="Times New Roman" panose="02020603050405020304" pitchFamily="18" charset="0"/>
              </a:rPr>
              <a:t> - A message can be marked as </a:t>
            </a:r>
            <a:r>
              <a:rPr lang="en-US" sz="2600" dirty="0">
                <a:solidFill>
                  <a:srgbClr val="FFFF00"/>
                </a:solidFill>
                <a:latin typeface="Times New Roman" panose="02020603050405020304" pitchFamily="18" charset="0"/>
                <a:cs typeface="Times New Roman" panose="02020603050405020304" pitchFamily="18" charset="0"/>
              </a:rPr>
              <a:t>durable</a:t>
            </a:r>
            <a:r>
              <a:rPr lang="en-US" sz="2600" dirty="0">
                <a:solidFill>
                  <a:schemeClr val="bg1"/>
                </a:solidFill>
                <a:latin typeface="Times New Roman" panose="02020603050405020304" pitchFamily="18" charset="0"/>
                <a:cs typeface="Times New Roman" panose="02020603050405020304" pitchFamily="18" charset="0"/>
              </a:rPr>
              <a:t>, indicating that the </a:t>
            </a:r>
            <a:r>
              <a:rPr lang="en-US" sz="2600" dirty="0">
                <a:solidFill>
                  <a:srgbClr val="FFFF00"/>
                </a:solidFill>
                <a:latin typeface="Times New Roman" panose="02020603050405020304" pitchFamily="18" charset="0"/>
                <a:cs typeface="Times New Roman" panose="02020603050405020304" pitchFamily="18" charset="0"/>
              </a:rPr>
              <a:t>source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expects</a:t>
            </a:r>
            <a:r>
              <a:rPr lang="en-US" sz="2600" dirty="0">
                <a:solidFill>
                  <a:schemeClr val="bg1"/>
                </a:solidFill>
                <a:latin typeface="Times New Roman" panose="02020603050405020304" pitchFamily="18" charset="0"/>
                <a:cs typeface="Times New Roman" panose="02020603050405020304" pitchFamily="18" charset="0"/>
              </a:rPr>
              <a:t> any intermediate node, such as a queue, to be able to </a:t>
            </a:r>
            <a:r>
              <a:rPr lang="en-US" sz="2600" dirty="0">
                <a:solidFill>
                  <a:srgbClr val="FFFF00"/>
                </a:solidFill>
                <a:latin typeface="Times New Roman" panose="02020603050405020304" pitchFamily="18" charset="0"/>
                <a:cs typeface="Times New Roman" panose="02020603050405020304" pitchFamily="18" charset="0"/>
              </a:rPr>
              <a:t>recover</a:t>
            </a:r>
            <a:r>
              <a:rPr lang="en-US" sz="2600" dirty="0">
                <a:solidFill>
                  <a:schemeClr val="bg1"/>
                </a:solidFill>
                <a:latin typeface="Times New Roman" panose="02020603050405020304" pitchFamily="18" charset="0"/>
                <a:cs typeface="Times New Roman" panose="02020603050405020304" pitchFamily="18" charset="0"/>
              </a:rPr>
              <a:t> in the case of a failure. An intermediate node that </a:t>
            </a:r>
            <a:r>
              <a:rPr lang="en-US" sz="2600" dirty="0">
                <a:solidFill>
                  <a:srgbClr val="FFFF00"/>
                </a:solidFill>
                <a:latin typeface="Times New Roman" panose="02020603050405020304" pitchFamily="18" charset="0"/>
                <a:cs typeface="Times New Roman" panose="02020603050405020304" pitchFamily="18" charset="0"/>
              </a:rPr>
              <a:t>cannot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guarantee</a:t>
            </a:r>
            <a:r>
              <a:rPr lang="en-US" sz="2600" dirty="0">
                <a:solidFill>
                  <a:schemeClr val="bg1"/>
                </a:solidFill>
                <a:latin typeface="Times New Roman" panose="02020603050405020304" pitchFamily="18" charset="0"/>
                <a:cs typeface="Times New Roman" panose="02020603050405020304" pitchFamily="18" charset="0"/>
              </a:rPr>
              <a:t> such durability will have to </a:t>
            </a:r>
            <a:r>
              <a:rPr lang="en-US" sz="2600" dirty="0">
                <a:solidFill>
                  <a:srgbClr val="FFFF00"/>
                </a:solidFill>
                <a:latin typeface="Times New Roman" panose="02020603050405020304" pitchFamily="18" charset="0"/>
                <a:cs typeface="Times New Roman" panose="02020603050405020304" pitchFamily="18" charset="0"/>
              </a:rPr>
              <a:t>reject</a:t>
            </a:r>
            <a:r>
              <a:rPr lang="en-US" sz="2600" dirty="0">
                <a:solidFill>
                  <a:schemeClr val="bg1"/>
                </a:solidFill>
                <a:latin typeface="Times New Roman" panose="02020603050405020304" pitchFamily="18" charset="0"/>
                <a:cs typeface="Times New Roman" panose="02020603050405020304" pitchFamily="18" charset="0"/>
              </a:rPr>
              <a:t> a     </a:t>
            </a:r>
            <a:r>
              <a:rPr lang="en-US" sz="2600" dirty="0">
                <a:solidFill>
                  <a:srgbClr val="FFFF00"/>
                </a:solidFill>
                <a:latin typeface="Times New Roman" panose="02020603050405020304" pitchFamily="18" charset="0"/>
                <a:cs typeface="Times New Roman" panose="02020603050405020304" pitchFamily="18" charset="0"/>
              </a:rPr>
              <a:t>message</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b="1" dirty="0">
                <a:solidFill>
                  <a:srgbClr val="FFFF00"/>
                </a:solidFill>
                <a:latin typeface="Times New Roman" panose="02020603050405020304" pitchFamily="18" charset="0"/>
                <a:cs typeface="Times New Roman" panose="02020603050405020304" pitchFamily="18" charset="0"/>
              </a:rPr>
              <a:t>Second</a:t>
            </a:r>
            <a:r>
              <a:rPr lang="en-US" sz="2600" dirty="0">
                <a:solidFill>
                  <a:schemeClr val="bg1"/>
                </a:solidFill>
                <a:latin typeface="Times New Roman" panose="02020603050405020304" pitchFamily="18" charset="0"/>
                <a:cs typeface="Times New Roman" panose="02020603050405020304" pitchFamily="18" charset="0"/>
              </a:rPr>
              <a:t> - A source or target node can also indicate its durability: if durable, will it maintain its state, or will it also maintain the (unsettled) state of durable messages? Combining the latter with durable messages effectively establishes reliable message transfer and persistent messaging.</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126</a:t>
            </a:fld>
            <a:endParaRPr lang="en-IN" dirty="0"/>
          </a:p>
        </p:txBody>
      </p:sp>
    </p:spTree>
    <p:extLst>
      <p:ext uri="{BB962C8B-B14F-4D97-AF65-F5344CB8AC3E}">
        <p14:creationId xmlns:p14="http://schemas.microsoft.com/office/powerpoint/2010/main" val="349721639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EB46-CF63-453C-A248-E20C8C54CE21}"/>
              </a:ext>
            </a:extLst>
          </p:cNvPr>
          <p:cNvSpPr>
            <a:spLocks noGrp="1"/>
          </p:cNvSpPr>
          <p:nvPr>
            <p:ph type="title"/>
          </p:nvPr>
        </p:nvSpPr>
        <p:spPr>
          <a:xfrm>
            <a:off x="210207" y="217982"/>
            <a:ext cx="11834648" cy="612337"/>
          </a:xfrm>
        </p:spPr>
        <p:txBody>
          <a:bodyPr>
            <a:normAutofit fontScale="90000"/>
          </a:bodyPr>
          <a:lstStyle/>
          <a:p>
            <a:pPr algn="ctr"/>
            <a:r>
              <a:rPr lang="en-US" sz="4000" b="1" dirty="0">
                <a:solidFill>
                  <a:srgbClr val="FFFF00"/>
                </a:solidFill>
                <a:latin typeface="Times New Roman" panose="02020603050405020304" pitchFamily="18" charset="0"/>
                <a:cs typeface="Times New Roman" panose="02020603050405020304" pitchFamily="18" charset="0"/>
              </a:rPr>
              <a:t>4.4 MULTICAST COMMUNICATION</a:t>
            </a:r>
            <a:endParaRPr lang="en-IN" sz="4000" b="1" dirty="0">
              <a:solidFill>
                <a:srgbClr val="FFFF00"/>
              </a:solidFill>
            </a:endParaRPr>
          </a:p>
        </p:txBody>
      </p:sp>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945931"/>
            <a:ext cx="11834648" cy="5775544"/>
          </a:xfrm>
        </p:spPr>
        <p:txBody>
          <a:bodyPr>
            <a:normAutofit lnSpcReduction="10000"/>
          </a:bodyPr>
          <a:lstStyle/>
          <a:p>
            <a:pPr algn="just">
              <a:lnSpc>
                <a:spcPct val="150000"/>
              </a:lnSpc>
            </a:pPr>
            <a:r>
              <a:rPr lang="en-US" sz="2600" dirty="0">
                <a:solidFill>
                  <a:schemeClr val="bg1"/>
                </a:solidFill>
                <a:latin typeface="Times New Roman" panose="02020603050405020304" pitchFamily="18" charset="0"/>
                <a:cs typeface="Times New Roman" panose="02020603050405020304" pitchFamily="18" charset="0"/>
              </a:rPr>
              <a:t>Multicast communication supports </a:t>
            </a:r>
            <a:r>
              <a:rPr lang="en-US" sz="2600" dirty="0">
                <a:solidFill>
                  <a:srgbClr val="FFFF00"/>
                </a:solidFill>
                <a:latin typeface="Times New Roman" panose="02020603050405020304" pitchFamily="18" charset="0"/>
                <a:cs typeface="Times New Roman" panose="02020603050405020304" pitchFamily="18" charset="0"/>
              </a:rPr>
              <a:t>sending</a:t>
            </a:r>
            <a:r>
              <a:rPr lang="en-US" sz="2600" dirty="0">
                <a:solidFill>
                  <a:schemeClr val="bg1"/>
                </a:solidFill>
                <a:latin typeface="Times New Roman" panose="02020603050405020304" pitchFamily="18" charset="0"/>
                <a:cs typeface="Times New Roman" panose="02020603050405020304" pitchFamily="18" charset="0"/>
              </a:rPr>
              <a:t> of </a:t>
            </a:r>
            <a:r>
              <a:rPr lang="en-US" sz="2600" dirty="0">
                <a:solidFill>
                  <a:srgbClr val="FFFF00"/>
                </a:solidFill>
                <a:latin typeface="Times New Roman" panose="02020603050405020304" pitchFamily="18" charset="0"/>
                <a:cs typeface="Times New Roman" panose="02020603050405020304" pitchFamily="18" charset="0"/>
              </a:rPr>
              <a:t>data</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to</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multiple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receivers</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Different application level multicasting techniques are discussed.</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b="1" dirty="0">
                <a:solidFill>
                  <a:srgbClr val="FFFF00"/>
                </a:solidFill>
                <a:latin typeface="Times New Roman" panose="02020603050405020304" pitchFamily="18" charset="0"/>
                <a:cs typeface="Times New Roman" panose="02020603050405020304" pitchFamily="18" charset="0"/>
              </a:rPr>
              <a:t>Application-level tree-based multicasting</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basic idea in application-level multicasting is that nodes organize into an </a:t>
            </a:r>
            <a:r>
              <a:rPr lang="en-US" sz="2600" dirty="0">
                <a:solidFill>
                  <a:srgbClr val="FFFF00"/>
                </a:solidFill>
                <a:latin typeface="Times New Roman" panose="02020603050405020304" pitchFamily="18" charset="0"/>
                <a:cs typeface="Times New Roman" panose="02020603050405020304" pitchFamily="18" charset="0"/>
              </a:rPr>
              <a:t>overlay network</a:t>
            </a:r>
            <a:r>
              <a:rPr lang="en-US" sz="2600" dirty="0">
                <a:solidFill>
                  <a:schemeClr val="bg1"/>
                </a:solidFill>
                <a:latin typeface="Times New Roman" panose="02020603050405020304" pitchFamily="18" charset="0"/>
                <a:cs typeface="Times New Roman" panose="02020603050405020304" pitchFamily="18" charset="0"/>
              </a:rPr>
              <a:t>, which is then used to disseminate information to its members.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Network routers</a:t>
            </a:r>
            <a:r>
              <a:rPr lang="en-US" sz="2600" dirty="0">
                <a:solidFill>
                  <a:schemeClr val="bg1"/>
                </a:solidFill>
                <a:latin typeface="Times New Roman" panose="02020603050405020304" pitchFamily="18" charset="0"/>
                <a:cs typeface="Times New Roman" panose="02020603050405020304" pitchFamily="18" charset="0"/>
              </a:rPr>
              <a:t> are not involved in group membership. As a consequence, the </a:t>
            </a:r>
            <a:r>
              <a:rPr lang="en-US" sz="2600" dirty="0">
                <a:solidFill>
                  <a:srgbClr val="FFFF00"/>
                </a:solidFill>
                <a:latin typeface="Times New Roman" panose="02020603050405020304" pitchFamily="18" charset="0"/>
                <a:cs typeface="Times New Roman" panose="02020603050405020304" pitchFamily="18" charset="0"/>
              </a:rPr>
              <a:t>connections</a:t>
            </a:r>
            <a:r>
              <a:rPr lang="en-US" sz="2600" dirty="0">
                <a:solidFill>
                  <a:schemeClr val="bg1"/>
                </a:solidFill>
                <a:latin typeface="Times New Roman" panose="02020603050405020304" pitchFamily="18" charset="0"/>
                <a:cs typeface="Times New Roman" panose="02020603050405020304" pitchFamily="18" charset="0"/>
              </a:rPr>
              <a:t> between nodes in the overlay network may cross </a:t>
            </a:r>
            <a:r>
              <a:rPr lang="en-US" sz="2600" dirty="0">
                <a:solidFill>
                  <a:srgbClr val="FFFF00"/>
                </a:solidFill>
                <a:latin typeface="Times New Roman" panose="02020603050405020304" pitchFamily="18" charset="0"/>
                <a:cs typeface="Times New Roman" panose="02020603050405020304" pitchFamily="18" charset="0"/>
              </a:rPr>
              <a:t>several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physical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links.</a:t>
            </a:r>
          </a:p>
          <a:p>
            <a:pPr algn="just">
              <a:lnSpc>
                <a:spcPct val="100000"/>
              </a:lnSpc>
            </a:pPr>
            <a:endParaRPr lang="en-US" sz="2600"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crucial design issue is the construction of the overlay network. </a:t>
            </a:r>
            <a:r>
              <a:rPr lang="en-US" sz="2600" dirty="0">
                <a:solidFill>
                  <a:srgbClr val="FFFF00"/>
                </a:solidFill>
                <a:latin typeface="Times New Roman" panose="02020603050405020304" pitchFamily="18" charset="0"/>
                <a:cs typeface="Times New Roman" panose="02020603050405020304" pitchFamily="18" charset="0"/>
              </a:rPr>
              <a:t>Two approaches.</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127</a:t>
            </a:fld>
            <a:endParaRPr lang="en-IN" dirty="0"/>
          </a:p>
        </p:txBody>
      </p:sp>
    </p:spTree>
    <p:extLst>
      <p:ext uri="{BB962C8B-B14F-4D97-AF65-F5344CB8AC3E}">
        <p14:creationId xmlns:p14="http://schemas.microsoft.com/office/powerpoint/2010/main" val="181490334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First: </a:t>
            </a:r>
            <a:r>
              <a:rPr lang="en-US" sz="2600" dirty="0">
                <a:solidFill>
                  <a:schemeClr val="bg1"/>
                </a:solidFill>
                <a:latin typeface="Times New Roman" panose="02020603050405020304" pitchFamily="18" charset="0"/>
                <a:cs typeface="Times New Roman" panose="02020603050405020304" pitchFamily="18" charset="0"/>
              </a:rPr>
              <a:t>Nodes may organize themselves directly into a </a:t>
            </a:r>
            <a:r>
              <a:rPr lang="en-US" sz="2600" dirty="0">
                <a:solidFill>
                  <a:srgbClr val="FFFF00"/>
                </a:solidFill>
                <a:latin typeface="Times New Roman" panose="02020603050405020304" pitchFamily="18" charset="0"/>
                <a:cs typeface="Times New Roman" panose="02020603050405020304" pitchFamily="18" charset="0"/>
              </a:rPr>
              <a:t>tree</a:t>
            </a:r>
            <a:r>
              <a:rPr lang="en-US" sz="2600" dirty="0">
                <a:solidFill>
                  <a:schemeClr val="bg1"/>
                </a:solidFill>
                <a:latin typeface="Times New Roman" panose="02020603050405020304" pitchFamily="18" charset="0"/>
                <a:cs typeface="Times New Roman" panose="02020603050405020304" pitchFamily="18" charset="0"/>
              </a:rPr>
              <a:t>, meaning that there is a unique (overlay) path between every pair of nodes.</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Second: </a:t>
            </a:r>
            <a:r>
              <a:rPr lang="en-US" sz="2600" dirty="0">
                <a:solidFill>
                  <a:schemeClr val="bg1"/>
                </a:solidFill>
                <a:latin typeface="Times New Roman" panose="02020603050405020304" pitchFamily="18" charset="0"/>
                <a:cs typeface="Times New Roman" panose="02020603050405020304" pitchFamily="18" charset="0"/>
              </a:rPr>
              <a:t>Nodes organize into a </a:t>
            </a:r>
            <a:r>
              <a:rPr lang="en-US" sz="2600" dirty="0">
                <a:solidFill>
                  <a:srgbClr val="FFFF00"/>
                </a:solidFill>
                <a:latin typeface="Times New Roman" panose="02020603050405020304" pitchFamily="18" charset="0"/>
                <a:cs typeface="Times New Roman" panose="02020603050405020304" pitchFamily="18" charset="0"/>
              </a:rPr>
              <a:t>mesh</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network</a:t>
            </a:r>
            <a:r>
              <a:rPr lang="en-US" sz="2600" dirty="0">
                <a:solidFill>
                  <a:schemeClr val="bg1"/>
                </a:solidFill>
                <a:latin typeface="Times New Roman" panose="02020603050405020304" pitchFamily="18" charset="0"/>
                <a:cs typeface="Times New Roman" panose="02020603050405020304" pitchFamily="18" charset="0"/>
              </a:rPr>
              <a:t> in which every node will have multiple neighbors and, in general, there exist multiple paths between every pair of nodes.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Second approach provides </a:t>
            </a:r>
            <a:r>
              <a:rPr lang="en-US" sz="2600" dirty="0">
                <a:solidFill>
                  <a:srgbClr val="FFFF00"/>
                </a:solidFill>
                <a:latin typeface="Times New Roman" panose="02020603050405020304" pitchFamily="18" charset="0"/>
                <a:cs typeface="Times New Roman" panose="02020603050405020304" pitchFamily="18" charset="0"/>
              </a:rPr>
              <a:t>higher robustness</a:t>
            </a:r>
            <a:r>
              <a:rPr lang="en-US" sz="2600" dirty="0">
                <a:solidFill>
                  <a:schemeClr val="bg1"/>
                </a:solidFill>
                <a:latin typeface="Times New Roman" panose="02020603050405020304" pitchFamily="18" charset="0"/>
                <a:cs typeface="Times New Roman" panose="02020603050405020304" pitchFamily="18" charset="0"/>
              </a:rPr>
              <a:t>: Alternate path, in case of node failure, for information dissemination.</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b="1" dirty="0">
              <a:solidFill>
                <a:srgbClr val="FFFF0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b="1"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128</a:t>
            </a:fld>
            <a:endParaRPr lang="en-IN" dirty="0"/>
          </a:p>
        </p:txBody>
      </p:sp>
    </p:spTree>
    <p:extLst>
      <p:ext uri="{BB962C8B-B14F-4D97-AF65-F5344CB8AC3E}">
        <p14:creationId xmlns:p14="http://schemas.microsoft.com/office/powerpoint/2010/main" val="269254595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Performance issues in overlays</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Selection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of</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nodes</a:t>
            </a:r>
            <a:r>
              <a:rPr lang="en-US" sz="2600" dirty="0">
                <a:solidFill>
                  <a:schemeClr val="bg1"/>
                </a:solidFill>
                <a:latin typeface="Times New Roman" panose="02020603050405020304" pitchFamily="18" charset="0"/>
                <a:cs typeface="Times New Roman" panose="02020603050405020304" pitchFamily="18" charset="0"/>
              </a:rPr>
              <a:t> that participate in the tree does not take into account any performance metrics: it is purely based on the (logical) routing of messages through the overlay.</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Figure 4.35</a:t>
            </a:r>
            <a:r>
              <a:rPr lang="en-US" sz="2600" dirty="0">
                <a:solidFill>
                  <a:schemeClr val="bg1"/>
                </a:solidFill>
                <a:latin typeface="Times New Roman" panose="02020603050405020304" pitchFamily="18" charset="0"/>
                <a:cs typeface="Times New Roman" panose="02020603050405020304" pitchFamily="18" charset="0"/>
              </a:rPr>
              <a:t> shows a small set of five nodes that are organized in a simple overlay network, with </a:t>
            </a:r>
            <a:r>
              <a:rPr lang="en-US" sz="2600" dirty="0">
                <a:solidFill>
                  <a:srgbClr val="FFFF00"/>
                </a:solidFill>
                <a:latin typeface="Times New Roman" panose="02020603050405020304" pitchFamily="18" charset="0"/>
                <a:cs typeface="Times New Roman" panose="02020603050405020304" pitchFamily="18" charset="0"/>
              </a:rPr>
              <a:t>node ‘A’</a:t>
            </a:r>
            <a:r>
              <a:rPr lang="en-US" sz="2600" dirty="0">
                <a:solidFill>
                  <a:schemeClr val="bg1"/>
                </a:solidFill>
                <a:latin typeface="Times New Roman" panose="02020603050405020304" pitchFamily="18" charset="0"/>
                <a:cs typeface="Times New Roman" panose="02020603050405020304" pitchFamily="18" charset="0"/>
              </a:rPr>
              <a:t> forming the root of a multicast tree. The </a:t>
            </a:r>
            <a:r>
              <a:rPr lang="en-US" sz="2600" dirty="0">
                <a:solidFill>
                  <a:srgbClr val="FFFF00"/>
                </a:solidFill>
                <a:latin typeface="Times New Roman" panose="02020603050405020304" pitchFamily="18" charset="0"/>
                <a:cs typeface="Times New Roman" panose="02020603050405020304" pitchFamily="18" charset="0"/>
              </a:rPr>
              <a:t>costs</a:t>
            </a:r>
            <a:r>
              <a:rPr lang="en-US" sz="2600" dirty="0">
                <a:solidFill>
                  <a:schemeClr val="bg1"/>
                </a:solidFill>
                <a:latin typeface="Times New Roman" panose="02020603050405020304" pitchFamily="18" charset="0"/>
                <a:cs typeface="Times New Roman" panose="02020603050405020304" pitchFamily="18" charset="0"/>
              </a:rPr>
              <a:t> for traversing a </a:t>
            </a:r>
            <a:r>
              <a:rPr lang="en-US" sz="2600" dirty="0">
                <a:solidFill>
                  <a:srgbClr val="FFFF00"/>
                </a:solidFill>
                <a:latin typeface="Times New Roman" panose="02020603050405020304" pitchFamily="18" charset="0"/>
                <a:cs typeface="Times New Roman" panose="02020603050405020304" pitchFamily="18" charset="0"/>
              </a:rPr>
              <a:t>physical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link</a:t>
            </a:r>
            <a:r>
              <a:rPr lang="en-US" sz="2600" dirty="0">
                <a:solidFill>
                  <a:schemeClr val="bg1"/>
                </a:solidFill>
                <a:latin typeface="Times New Roman" panose="02020603050405020304" pitchFamily="18" charset="0"/>
                <a:cs typeface="Times New Roman" panose="02020603050405020304" pitchFamily="18" charset="0"/>
              </a:rPr>
              <a:t> are also shown.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Now, whenever ‘</a:t>
            </a:r>
            <a:r>
              <a:rPr lang="en-US" sz="2600" dirty="0">
                <a:solidFill>
                  <a:srgbClr val="FFFF00"/>
                </a:solidFill>
                <a:latin typeface="Times New Roman" panose="02020603050405020304" pitchFamily="18" charset="0"/>
                <a:cs typeface="Times New Roman" panose="02020603050405020304" pitchFamily="18" charset="0"/>
              </a:rPr>
              <a:t>A’ multicasts </a:t>
            </a:r>
            <a:r>
              <a:rPr lang="en-US" sz="2600" dirty="0">
                <a:solidFill>
                  <a:schemeClr val="bg1"/>
                </a:solidFill>
                <a:latin typeface="Times New Roman" panose="02020603050405020304" pitchFamily="18" charset="0"/>
                <a:cs typeface="Times New Roman" panose="02020603050405020304" pitchFamily="18" charset="0"/>
              </a:rPr>
              <a:t>a message to the other nodes, it is seen that this message will traverse each of the links </a:t>
            </a:r>
            <a:r>
              <a:rPr lang="en-US" sz="2600" dirty="0">
                <a:solidFill>
                  <a:srgbClr val="FFFF00"/>
                </a:solidFill>
                <a:latin typeface="Times New Roman" panose="02020603050405020304" pitchFamily="18" charset="0"/>
                <a:cs typeface="Times New Roman" panose="02020603050405020304" pitchFamily="18" charset="0"/>
              </a:rPr>
              <a:t>&lt;B, </a:t>
            </a:r>
            <a:r>
              <a:rPr lang="en-US" sz="2600" dirty="0" err="1">
                <a:solidFill>
                  <a:srgbClr val="FFFF00"/>
                </a:solidFill>
                <a:latin typeface="Times New Roman" panose="02020603050405020304" pitchFamily="18" charset="0"/>
                <a:cs typeface="Times New Roman" panose="02020603050405020304" pitchFamily="18" charset="0"/>
              </a:rPr>
              <a:t>Rb</a:t>
            </a:r>
            <a:r>
              <a:rPr lang="en-US" sz="2600" dirty="0">
                <a:solidFill>
                  <a:srgbClr val="FFFF00"/>
                </a:solidFill>
                <a:latin typeface="Times New Roman" panose="02020603050405020304" pitchFamily="18" charset="0"/>
                <a:cs typeface="Times New Roman" panose="02020603050405020304" pitchFamily="18" charset="0"/>
              </a:rPr>
              <a:t>&gt;, &lt;Ra, </a:t>
            </a:r>
            <a:r>
              <a:rPr lang="en-US" sz="2600" dirty="0" err="1">
                <a:solidFill>
                  <a:srgbClr val="FFFF00"/>
                </a:solidFill>
                <a:latin typeface="Times New Roman" panose="02020603050405020304" pitchFamily="18" charset="0"/>
                <a:cs typeface="Times New Roman" panose="02020603050405020304" pitchFamily="18" charset="0"/>
              </a:rPr>
              <a:t>Rb</a:t>
            </a:r>
            <a:r>
              <a:rPr lang="en-US" sz="2600" dirty="0">
                <a:solidFill>
                  <a:srgbClr val="FFFF00"/>
                </a:solidFill>
                <a:latin typeface="Times New Roman" panose="02020603050405020304" pitchFamily="18" charset="0"/>
                <a:cs typeface="Times New Roman" panose="02020603050405020304" pitchFamily="18" charset="0"/>
              </a:rPr>
              <a:t>&gt;, &lt;E, Re&gt;, &lt;</a:t>
            </a:r>
            <a:r>
              <a:rPr lang="en-US" sz="2600" dirty="0" err="1">
                <a:solidFill>
                  <a:srgbClr val="FFFF00"/>
                </a:solidFill>
                <a:latin typeface="Times New Roman" panose="02020603050405020304" pitchFamily="18" charset="0"/>
                <a:cs typeface="Times New Roman" panose="02020603050405020304" pitchFamily="18" charset="0"/>
              </a:rPr>
              <a:t>Rc</a:t>
            </a:r>
            <a:r>
              <a:rPr lang="en-US" sz="2600" dirty="0">
                <a:solidFill>
                  <a:srgbClr val="FFFF00"/>
                </a:solidFill>
                <a:latin typeface="Times New Roman" panose="02020603050405020304" pitchFamily="18" charset="0"/>
                <a:cs typeface="Times New Roman" panose="02020603050405020304" pitchFamily="18" charset="0"/>
              </a:rPr>
              <a:t>, Rd&gt;, and &lt;D, Rd&gt; twice.</a:t>
            </a: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129</a:t>
            </a:fld>
            <a:endParaRPr lang="en-IN" dirty="0"/>
          </a:p>
        </p:txBody>
      </p:sp>
    </p:spTree>
    <p:extLst>
      <p:ext uri="{BB962C8B-B14F-4D97-AF65-F5344CB8AC3E}">
        <p14:creationId xmlns:p14="http://schemas.microsoft.com/office/powerpoint/2010/main" val="2506375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Authentication protocols</a:t>
            </a:r>
          </a:p>
          <a:p>
            <a:pPr algn="just">
              <a:lnSpc>
                <a:spcPct val="100000"/>
              </a:lnSpc>
            </a:pPr>
            <a:endParaRPr lang="en-US" sz="2400"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These are not closely tied to any specific application, but instead, can be integrated into a middleware system as a general service.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Distributed commit protocols</a:t>
            </a:r>
          </a:p>
          <a:p>
            <a:pPr marL="0" indent="0" algn="just">
              <a:lnSpc>
                <a:spcPct val="100000"/>
              </a:lnSpc>
              <a:buNone/>
            </a:pPr>
            <a:endParaRPr lang="en-US"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Either all processes carry out a particular operation, or that the operation is not carried out at all</a:t>
            </a:r>
            <a:r>
              <a:rPr lang="en-US" sz="2600" dirty="0">
                <a:solidFill>
                  <a:schemeClr val="bg1"/>
                </a:solidFill>
                <a:latin typeface="Times New Roman" panose="02020603050405020304" pitchFamily="18" charset="0"/>
                <a:cs typeface="Times New Roman" panose="02020603050405020304" pitchFamily="18" charset="0"/>
              </a:rPr>
              <a:t>. This phenomenon is also referred to as </a:t>
            </a:r>
            <a:r>
              <a:rPr lang="en-US" sz="2600" dirty="0">
                <a:solidFill>
                  <a:srgbClr val="FFFF00"/>
                </a:solidFill>
                <a:latin typeface="Times New Roman" panose="02020603050405020304" pitchFamily="18" charset="0"/>
                <a:cs typeface="Times New Roman" panose="02020603050405020304" pitchFamily="18" charset="0"/>
              </a:rPr>
              <a:t>atomicity</a:t>
            </a:r>
            <a:r>
              <a:rPr lang="en-US" sz="2600" dirty="0">
                <a:solidFill>
                  <a:schemeClr val="bg1"/>
                </a:solidFill>
                <a:latin typeface="Times New Roman" panose="02020603050405020304" pitchFamily="18" charset="0"/>
                <a:cs typeface="Times New Roman" panose="02020603050405020304" pitchFamily="18" charset="0"/>
              </a:rPr>
              <a:t> and is widely applied in </a:t>
            </a:r>
            <a:r>
              <a:rPr lang="en-US" sz="2600" dirty="0">
                <a:solidFill>
                  <a:srgbClr val="FFFF00"/>
                </a:solidFill>
                <a:latin typeface="Times New Roman" panose="02020603050405020304" pitchFamily="18" charset="0"/>
                <a:cs typeface="Times New Roman" panose="02020603050405020304" pitchFamily="18" charset="0"/>
              </a:rPr>
              <a:t>transactions</a:t>
            </a:r>
            <a:r>
              <a:rPr lang="en-US" sz="2600" dirty="0">
                <a:solidFill>
                  <a:schemeClr val="bg1"/>
                </a:solidFill>
                <a:latin typeface="Times New Roman" panose="02020603050405020304" pitchFamily="18" charset="0"/>
                <a:cs typeface="Times New Roman" panose="02020603050405020304" pitchFamily="18" charset="0"/>
              </a:rPr>
              <a:t>.</a:t>
            </a:r>
          </a:p>
          <a:p>
            <a:pPr marL="0" indent="0" algn="just">
              <a:lnSpc>
                <a:spcPct val="100000"/>
              </a:lnSpc>
              <a:buNone/>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As commit protocols can present an interface independently of specific applications, they belong to middleware.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a:t>
            </a:fld>
            <a:endParaRPr lang="en-IN" dirty="0"/>
          </a:p>
        </p:txBody>
      </p:sp>
    </p:spTree>
    <p:extLst>
      <p:ext uri="{BB962C8B-B14F-4D97-AF65-F5344CB8AC3E}">
        <p14:creationId xmlns:p14="http://schemas.microsoft.com/office/powerpoint/2010/main" val="283909968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130</a:t>
            </a:fld>
            <a:endParaRPr lang="en-IN" dirty="0"/>
          </a:p>
        </p:txBody>
      </p:sp>
      <p:pic>
        <p:nvPicPr>
          <p:cNvPr id="5" name="Picture 4">
            <a:extLst>
              <a:ext uri="{FF2B5EF4-FFF2-40B4-BE49-F238E27FC236}">
                <a16:creationId xmlns:a16="http://schemas.microsoft.com/office/drawing/2014/main" id="{9FD74F55-324F-4250-A57A-239BC5468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977" y="447335"/>
            <a:ext cx="9209987" cy="5040000"/>
          </a:xfrm>
          <a:prstGeom prst="rect">
            <a:avLst/>
          </a:prstGeom>
          <a:solidFill>
            <a:schemeClr val="accent4">
              <a:lumMod val="20000"/>
              <a:lumOff val="80000"/>
            </a:schemeClr>
          </a:solidFill>
        </p:spPr>
      </p:pic>
      <p:sp>
        <p:nvSpPr>
          <p:cNvPr id="6" name="Rectangle 5">
            <a:extLst>
              <a:ext uri="{FF2B5EF4-FFF2-40B4-BE49-F238E27FC236}">
                <a16:creationId xmlns:a16="http://schemas.microsoft.com/office/drawing/2014/main" id="{52534242-9C20-45A3-BEB8-4324DA416CC0}"/>
              </a:ext>
            </a:extLst>
          </p:cNvPr>
          <p:cNvSpPr/>
          <p:nvPr/>
        </p:nvSpPr>
        <p:spPr>
          <a:xfrm>
            <a:off x="809647" y="5747635"/>
            <a:ext cx="10965793" cy="461665"/>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4.35: </a:t>
            </a:r>
            <a:r>
              <a:rPr lang="en-US" sz="2400" dirty="0">
                <a:solidFill>
                  <a:schemeClr val="bg1"/>
                </a:solidFill>
                <a:latin typeface="Times New Roman" panose="02020603050405020304" pitchFamily="18" charset="0"/>
                <a:cs typeface="Times New Roman" panose="02020603050405020304" pitchFamily="18" charset="0"/>
              </a:rPr>
              <a:t>The relation between links in an overlay and actual network-level </a:t>
            </a:r>
            <a:r>
              <a:rPr lang="en-IN" sz="2400" dirty="0">
                <a:solidFill>
                  <a:schemeClr val="bg1"/>
                </a:solidFill>
                <a:latin typeface="Times New Roman" panose="02020603050405020304" pitchFamily="18" charset="0"/>
                <a:cs typeface="Times New Roman" panose="02020603050405020304" pitchFamily="18" charset="0"/>
              </a:rPr>
              <a:t>routes.</a:t>
            </a:r>
          </a:p>
        </p:txBody>
      </p:sp>
    </p:spTree>
    <p:extLst>
      <p:ext uri="{BB962C8B-B14F-4D97-AF65-F5344CB8AC3E}">
        <p14:creationId xmlns:p14="http://schemas.microsoft.com/office/powerpoint/2010/main" val="41726088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overlay network would have been more efficient if we had not constructed </a:t>
            </a:r>
            <a:r>
              <a:rPr lang="en-US" sz="2600" i="1" dirty="0">
                <a:solidFill>
                  <a:srgbClr val="FFFF00"/>
                </a:solidFill>
                <a:latin typeface="Times New Roman" panose="02020603050405020304" pitchFamily="18" charset="0"/>
                <a:cs typeface="Times New Roman" panose="02020603050405020304" pitchFamily="18" charset="0"/>
              </a:rPr>
              <a:t>overlay links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&lt;B, E&gt;, and &lt;D, E&gt;, but instead &lt;A, E&gt; and &lt;C, E&gt;. </a:t>
            </a:r>
            <a:r>
              <a:rPr lang="en-US" sz="2600" dirty="0">
                <a:solidFill>
                  <a:schemeClr val="bg1"/>
                </a:solidFill>
                <a:latin typeface="Times New Roman" panose="02020603050405020304" pitchFamily="18" charset="0"/>
                <a:cs typeface="Times New Roman" panose="02020603050405020304" pitchFamily="18" charset="0"/>
              </a:rPr>
              <a:t>Such a configuration would have saved the double traversal across physical links </a:t>
            </a:r>
            <a:r>
              <a:rPr lang="en-US" sz="2600" dirty="0">
                <a:solidFill>
                  <a:srgbClr val="FFFF00"/>
                </a:solidFill>
                <a:latin typeface="Times New Roman" panose="02020603050405020304" pitchFamily="18" charset="0"/>
                <a:cs typeface="Times New Roman" panose="02020603050405020304" pitchFamily="18" charset="0"/>
              </a:rPr>
              <a:t>&lt;Ra, </a:t>
            </a:r>
            <a:r>
              <a:rPr lang="en-US" sz="2600" dirty="0" err="1">
                <a:solidFill>
                  <a:srgbClr val="FFFF00"/>
                </a:solidFill>
                <a:latin typeface="Times New Roman" panose="02020603050405020304" pitchFamily="18" charset="0"/>
                <a:cs typeface="Times New Roman" panose="02020603050405020304" pitchFamily="18" charset="0"/>
              </a:rPr>
              <a:t>Rb</a:t>
            </a:r>
            <a:r>
              <a:rPr lang="en-US" sz="2600" dirty="0">
                <a:solidFill>
                  <a:srgbClr val="FFFF00"/>
                </a:solidFill>
                <a:latin typeface="Times New Roman" panose="02020603050405020304" pitchFamily="18" charset="0"/>
                <a:cs typeface="Times New Roman" panose="02020603050405020304" pitchFamily="18" charset="0"/>
              </a:rPr>
              <a:t>&gt; and &lt;</a:t>
            </a:r>
            <a:r>
              <a:rPr lang="en-US" sz="2600" dirty="0" err="1">
                <a:solidFill>
                  <a:srgbClr val="FFFF00"/>
                </a:solidFill>
                <a:latin typeface="Times New Roman" panose="02020603050405020304" pitchFamily="18" charset="0"/>
                <a:cs typeface="Times New Roman" panose="02020603050405020304" pitchFamily="18" charset="0"/>
              </a:rPr>
              <a:t>Rc</a:t>
            </a:r>
            <a:r>
              <a:rPr lang="en-US" sz="2600" dirty="0">
                <a:solidFill>
                  <a:srgbClr val="FFFF00"/>
                </a:solidFill>
                <a:latin typeface="Times New Roman" panose="02020603050405020304" pitchFamily="18" charset="0"/>
                <a:cs typeface="Times New Roman" panose="02020603050405020304" pitchFamily="18" charset="0"/>
              </a:rPr>
              <a:t>, Rd&gt;.</a:t>
            </a:r>
          </a:p>
          <a:p>
            <a:pPr algn="just">
              <a:lnSpc>
                <a:spcPct val="100000"/>
              </a:lnSpc>
            </a:pPr>
            <a:endParaRPr lang="en-US" sz="2600"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quality</a:t>
            </a:r>
            <a:r>
              <a:rPr lang="en-US" sz="2600" dirty="0">
                <a:solidFill>
                  <a:schemeClr val="bg1"/>
                </a:solidFill>
                <a:latin typeface="Times New Roman" panose="02020603050405020304" pitchFamily="18" charset="0"/>
                <a:cs typeface="Times New Roman" panose="02020603050405020304" pitchFamily="18" charset="0"/>
              </a:rPr>
              <a:t> of an application-level multicast tree is generally measured by three different metrics: </a:t>
            </a:r>
            <a:r>
              <a:rPr lang="en-US" sz="2600" dirty="0">
                <a:solidFill>
                  <a:srgbClr val="FFFF00"/>
                </a:solidFill>
                <a:latin typeface="Times New Roman" panose="02020603050405020304" pitchFamily="18" charset="0"/>
                <a:cs typeface="Times New Roman" panose="02020603050405020304" pitchFamily="18" charset="0"/>
              </a:rPr>
              <a:t>link</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stress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stretch</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tree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cost</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1) Link stress</a:t>
            </a: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This is defined per link and counts how often a </a:t>
            </a:r>
            <a:r>
              <a:rPr lang="en-US" sz="2600" dirty="0">
                <a:solidFill>
                  <a:srgbClr val="FFFF00"/>
                </a:solidFill>
                <a:latin typeface="Times New Roman" panose="02020603050405020304" pitchFamily="18" charset="0"/>
                <a:cs typeface="Times New Roman" panose="02020603050405020304" pitchFamily="18" charset="0"/>
              </a:rPr>
              <a:t>packet crosses the same link</a:t>
            </a:r>
            <a:r>
              <a:rPr lang="en-US" sz="2600" dirty="0">
                <a:solidFill>
                  <a:schemeClr val="bg1"/>
                </a:solidFill>
                <a:latin typeface="Times New Roman" panose="02020603050405020304" pitchFamily="18" charset="0"/>
                <a:cs typeface="Times New Roman" panose="02020603050405020304" pitchFamily="18" charset="0"/>
              </a:rPr>
              <a:t>.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A </a:t>
            </a:r>
            <a:r>
              <a:rPr lang="en-US" sz="2600" dirty="0">
                <a:solidFill>
                  <a:srgbClr val="FFFF00"/>
                </a:solidFill>
                <a:latin typeface="Times New Roman" panose="02020603050405020304" pitchFamily="18" charset="0"/>
                <a:cs typeface="Times New Roman" panose="02020603050405020304" pitchFamily="18" charset="0"/>
              </a:rPr>
              <a:t>link stress greater than 1 </a:t>
            </a:r>
            <a:r>
              <a:rPr lang="en-US" sz="2600" dirty="0">
                <a:solidFill>
                  <a:schemeClr val="bg1"/>
                </a:solidFill>
                <a:latin typeface="Times New Roman" panose="02020603050405020304" pitchFamily="18" charset="0"/>
                <a:cs typeface="Times New Roman" panose="02020603050405020304" pitchFamily="18" charset="0"/>
              </a:rPr>
              <a:t>comes from the fact that although at a </a:t>
            </a:r>
            <a:r>
              <a:rPr lang="en-US" sz="2600" dirty="0">
                <a:solidFill>
                  <a:srgbClr val="FFFF00"/>
                </a:solidFill>
                <a:latin typeface="Times New Roman" panose="02020603050405020304" pitchFamily="18" charset="0"/>
                <a:cs typeface="Times New Roman" panose="02020603050405020304" pitchFamily="18" charset="0"/>
              </a:rPr>
              <a:t>logical</a:t>
            </a:r>
            <a:r>
              <a:rPr lang="en-US" sz="2600" dirty="0">
                <a:solidFill>
                  <a:schemeClr val="bg1"/>
                </a:solidFill>
                <a:latin typeface="Times New Roman" panose="02020603050405020304" pitchFamily="18" charset="0"/>
                <a:cs typeface="Times New Roman" panose="02020603050405020304" pitchFamily="18" charset="0"/>
              </a:rPr>
              <a:t> level a packet may be forwarded along two different connections, part of those connections may actually correspond to the same </a:t>
            </a:r>
            <a:r>
              <a:rPr lang="en-US" sz="2600" dirty="0">
                <a:solidFill>
                  <a:srgbClr val="FFFF00"/>
                </a:solidFill>
                <a:latin typeface="Times New Roman" panose="02020603050405020304" pitchFamily="18" charset="0"/>
                <a:cs typeface="Times New Roman" panose="02020603050405020304" pitchFamily="18" charset="0"/>
              </a:rPr>
              <a:t>physical</a:t>
            </a:r>
            <a:r>
              <a:rPr lang="en-US" sz="2600" dirty="0">
                <a:solidFill>
                  <a:schemeClr val="bg1"/>
                </a:solidFill>
                <a:latin typeface="Times New Roman" panose="02020603050405020304" pitchFamily="18" charset="0"/>
                <a:cs typeface="Times New Roman" panose="02020603050405020304" pitchFamily="18" charset="0"/>
              </a:rPr>
              <a:t> link, as shown in </a:t>
            </a:r>
            <a:r>
              <a:rPr lang="en-US" sz="2600" dirty="0">
                <a:solidFill>
                  <a:srgbClr val="FFFF00"/>
                </a:solidFill>
                <a:latin typeface="Times New Roman" panose="02020603050405020304" pitchFamily="18" charset="0"/>
                <a:cs typeface="Times New Roman" panose="02020603050405020304" pitchFamily="18" charset="0"/>
              </a:rPr>
              <a:t>Figure 4.35</a:t>
            </a:r>
            <a:r>
              <a:rPr lang="en-US" sz="2600" dirty="0">
                <a:solidFill>
                  <a:schemeClr val="bg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131</a:t>
            </a:fld>
            <a:endParaRPr lang="en-IN" dirty="0"/>
          </a:p>
        </p:txBody>
      </p:sp>
    </p:spTree>
    <p:extLst>
      <p:ext uri="{BB962C8B-B14F-4D97-AF65-F5344CB8AC3E}">
        <p14:creationId xmlns:p14="http://schemas.microsoft.com/office/powerpoint/2010/main" val="11091706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2) Stretch or Relative Delay Penalty (RDP)</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This measures the </a:t>
            </a:r>
            <a:r>
              <a:rPr lang="en-US" sz="2600" dirty="0">
                <a:solidFill>
                  <a:srgbClr val="FFFF00"/>
                </a:solidFill>
                <a:latin typeface="Times New Roman" panose="02020603050405020304" pitchFamily="18" charset="0"/>
                <a:cs typeface="Times New Roman" panose="02020603050405020304" pitchFamily="18" charset="0"/>
              </a:rPr>
              <a:t>ratio</a:t>
            </a:r>
            <a:r>
              <a:rPr lang="en-US" sz="2600" dirty="0">
                <a:solidFill>
                  <a:schemeClr val="bg1"/>
                </a:solidFill>
                <a:latin typeface="Times New Roman" panose="02020603050405020304" pitchFamily="18" charset="0"/>
                <a:cs typeface="Times New Roman" panose="02020603050405020304" pitchFamily="18" charset="0"/>
              </a:rPr>
              <a:t> in the delay between two nodes in the overlay, and the delay that those two nodes would experience in the underlying network.</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For example, messages from </a:t>
            </a:r>
            <a:r>
              <a:rPr lang="en-US" sz="2600" dirty="0">
                <a:solidFill>
                  <a:srgbClr val="FFFF00"/>
                </a:solidFill>
                <a:latin typeface="Times New Roman" panose="02020603050405020304" pitchFamily="18" charset="0"/>
                <a:cs typeface="Times New Roman" panose="02020603050405020304" pitchFamily="18" charset="0"/>
              </a:rPr>
              <a:t>B to C </a:t>
            </a:r>
            <a:r>
              <a:rPr lang="en-US" sz="2600" dirty="0">
                <a:solidFill>
                  <a:schemeClr val="bg1"/>
                </a:solidFill>
                <a:latin typeface="Times New Roman" panose="02020603050405020304" pitchFamily="18" charset="0"/>
                <a:cs typeface="Times New Roman" panose="02020603050405020304" pitchFamily="18" charset="0"/>
              </a:rPr>
              <a:t>follow the route </a:t>
            </a:r>
          </a:p>
          <a:p>
            <a:pPr marL="0" indent="0" algn="just">
              <a:lnSpc>
                <a:spcPct val="100000"/>
              </a:lnSpc>
              <a:buNone/>
            </a:pPr>
            <a:r>
              <a:rPr lang="en-US" sz="2600" dirty="0">
                <a:solidFill>
                  <a:srgbClr val="FFFF00"/>
                </a:solidFill>
                <a:latin typeface="Times New Roman" panose="02020603050405020304" pitchFamily="18" charset="0"/>
                <a:cs typeface="Times New Roman" panose="02020603050405020304" pitchFamily="18" charset="0"/>
              </a:rPr>
              <a:t>             B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rgbClr val="FFFF00"/>
                </a:solidFill>
                <a:latin typeface="Times New Roman" panose="02020603050405020304" pitchFamily="18" charset="0"/>
                <a:cs typeface="Times New Roman" panose="02020603050405020304" pitchFamily="18" charset="0"/>
              </a:rPr>
              <a:t> </a:t>
            </a:r>
            <a:r>
              <a:rPr lang="en-US" sz="2600" dirty="0" err="1">
                <a:solidFill>
                  <a:srgbClr val="FFFF00"/>
                </a:solidFill>
                <a:latin typeface="Times New Roman" panose="02020603050405020304" pitchFamily="18" charset="0"/>
                <a:cs typeface="Times New Roman" panose="02020603050405020304" pitchFamily="18" charset="0"/>
              </a:rPr>
              <a:t>Rb</a:t>
            </a:r>
            <a:r>
              <a:rPr lang="en-US" sz="2600" dirty="0">
                <a:solidFill>
                  <a:srgbClr val="FFFF00"/>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rgbClr val="FFFF00"/>
                </a:solidFill>
                <a:latin typeface="Times New Roman" panose="02020603050405020304" pitchFamily="18" charset="0"/>
                <a:cs typeface="Times New Roman" panose="02020603050405020304" pitchFamily="18" charset="0"/>
              </a:rPr>
              <a:t> Ra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rgbClr val="FFFF00"/>
                </a:solidFill>
                <a:latin typeface="Times New Roman" panose="02020603050405020304" pitchFamily="18" charset="0"/>
                <a:cs typeface="Times New Roman" panose="02020603050405020304" pitchFamily="18" charset="0"/>
              </a:rPr>
              <a:t> Re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rgbClr val="FFFF00"/>
                </a:solidFill>
                <a:latin typeface="Times New Roman" panose="02020603050405020304" pitchFamily="18" charset="0"/>
                <a:cs typeface="Times New Roman" panose="02020603050405020304" pitchFamily="18" charset="0"/>
              </a:rPr>
              <a:t> E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rgbClr val="FFFF00"/>
                </a:solidFill>
                <a:latin typeface="Times New Roman" panose="02020603050405020304" pitchFamily="18" charset="0"/>
                <a:cs typeface="Times New Roman" panose="02020603050405020304" pitchFamily="18" charset="0"/>
              </a:rPr>
              <a:t> Re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rgbClr val="FFFF00"/>
                </a:solidFill>
                <a:latin typeface="Times New Roman" panose="02020603050405020304" pitchFamily="18" charset="0"/>
                <a:cs typeface="Times New Roman" panose="02020603050405020304" pitchFamily="18" charset="0"/>
              </a:rPr>
              <a:t> </a:t>
            </a:r>
            <a:r>
              <a:rPr lang="en-US" sz="2600" dirty="0" err="1">
                <a:solidFill>
                  <a:srgbClr val="FFFF00"/>
                </a:solidFill>
                <a:latin typeface="Times New Roman" panose="02020603050405020304" pitchFamily="18" charset="0"/>
                <a:cs typeface="Times New Roman" panose="02020603050405020304" pitchFamily="18" charset="0"/>
              </a:rPr>
              <a:t>Rc</a:t>
            </a:r>
            <a:r>
              <a:rPr lang="en-US" sz="2600" dirty="0">
                <a:solidFill>
                  <a:srgbClr val="FFFF00"/>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rgbClr val="FFFF00"/>
                </a:solidFill>
                <a:latin typeface="Times New Roman" panose="02020603050405020304" pitchFamily="18" charset="0"/>
                <a:cs typeface="Times New Roman" panose="02020603050405020304" pitchFamily="18" charset="0"/>
              </a:rPr>
              <a:t> Rd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 </a:t>
            </a:r>
            <a:r>
              <a:rPr lang="en-US" sz="2600" dirty="0">
                <a:solidFill>
                  <a:srgbClr val="FFFF00"/>
                </a:solidFill>
                <a:latin typeface="Times New Roman" panose="02020603050405020304" pitchFamily="18" charset="0"/>
                <a:cs typeface="Times New Roman" panose="02020603050405020304" pitchFamily="18" charset="0"/>
              </a:rPr>
              <a:t>D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rgbClr val="FFFF00"/>
                </a:solidFill>
                <a:latin typeface="Times New Roman" panose="02020603050405020304" pitchFamily="18" charset="0"/>
                <a:cs typeface="Times New Roman" panose="02020603050405020304" pitchFamily="18" charset="0"/>
              </a:rPr>
              <a:t> Rd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rgbClr val="FFFF00"/>
                </a:solidFill>
                <a:latin typeface="Times New Roman" panose="02020603050405020304" pitchFamily="18" charset="0"/>
                <a:cs typeface="Times New Roman" panose="02020603050405020304" pitchFamily="18" charset="0"/>
              </a:rPr>
              <a:t> </a:t>
            </a:r>
            <a:r>
              <a:rPr lang="en-US" sz="2600" dirty="0" err="1">
                <a:solidFill>
                  <a:srgbClr val="FFFF00"/>
                </a:solidFill>
                <a:latin typeface="Times New Roman" panose="02020603050405020304" pitchFamily="18" charset="0"/>
                <a:cs typeface="Times New Roman" panose="02020603050405020304" pitchFamily="18" charset="0"/>
              </a:rPr>
              <a:t>Rc</a:t>
            </a:r>
            <a:r>
              <a:rPr lang="en-US" sz="2600" dirty="0">
                <a:solidFill>
                  <a:srgbClr val="FFFF00"/>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rgbClr val="FFFF00"/>
                </a:solidFill>
                <a:latin typeface="Times New Roman" panose="02020603050405020304" pitchFamily="18" charset="0"/>
                <a:cs typeface="Times New Roman" panose="02020603050405020304" pitchFamily="18" charset="0"/>
              </a:rPr>
              <a:t> C </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in the </a:t>
            </a:r>
            <a:r>
              <a:rPr lang="en-US" sz="2600" dirty="0">
                <a:solidFill>
                  <a:srgbClr val="FFFF00"/>
                </a:solidFill>
                <a:latin typeface="Times New Roman" panose="02020603050405020304" pitchFamily="18" charset="0"/>
                <a:cs typeface="Times New Roman" panose="02020603050405020304" pitchFamily="18" charset="0"/>
              </a:rPr>
              <a:t>overlay network</a:t>
            </a:r>
            <a:r>
              <a:rPr lang="en-US" sz="2600" dirty="0">
                <a:solidFill>
                  <a:schemeClr val="bg1"/>
                </a:solidFill>
                <a:latin typeface="Times New Roman" panose="02020603050405020304" pitchFamily="18" charset="0"/>
                <a:cs typeface="Times New Roman" panose="02020603050405020304" pitchFamily="18" charset="0"/>
              </a:rPr>
              <a:t>, having a </a:t>
            </a:r>
            <a:r>
              <a:rPr lang="en-US" sz="2600" dirty="0">
                <a:solidFill>
                  <a:srgbClr val="FFFF00"/>
                </a:solidFill>
                <a:latin typeface="Times New Roman" panose="02020603050405020304" pitchFamily="18" charset="0"/>
                <a:cs typeface="Times New Roman" panose="02020603050405020304" pitchFamily="18" charset="0"/>
              </a:rPr>
              <a:t>total cost of 73 units</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However, messages would have been routed in the </a:t>
            </a:r>
            <a:r>
              <a:rPr lang="en-US" sz="2600" dirty="0">
                <a:solidFill>
                  <a:srgbClr val="FFFF00"/>
                </a:solidFill>
                <a:latin typeface="Times New Roman" panose="02020603050405020304" pitchFamily="18" charset="0"/>
                <a:cs typeface="Times New Roman" panose="02020603050405020304" pitchFamily="18" charset="0"/>
              </a:rPr>
              <a:t>underlying network </a:t>
            </a:r>
            <a:r>
              <a:rPr lang="en-US" sz="2600" dirty="0">
                <a:solidFill>
                  <a:schemeClr val="bg1"/>
                </a:solidFill>
                <a:latin typeface="Times New Roman" panose="02020603050405020304" pitchFamily="18" charset="0"/>
                <a:cs typeface="Times New Roman" panose="02020603050405020304" pitchFamily="18" charset="0"/>
              </a:rPr>
              <a:t>along the path              </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B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rgbClr val="FFFF00"/>
                </a:solidFill>
                <a:latin typeface="Times New Roman" panose="02020603050405020304" pitchFamily="18" charset="0"/>
                <a:cs typeface="Times New Roman" panose="02020603050405020304" pitchFamily="18" charset="0"/>
              </a:rPr>
              <a:t> </a:t>
            </a:r>
            <a:r>
              <a:rPr lang="en-US" sz="2600" dirty="0" err="1">
                <a:solidFill>
                  <a:srgbClr val="FFFF00"/>
                </a:solidFill>
                <a:latin typeface="Times New Roman" panose="02020603050405020304" pitchFamily="18" charset="0"/>
                <a:cs typeface="Times New Roman" panose="02020603050405020304" pitchFamily="18" charset="0"/>
              </a:rPr>
              <a:t>Rb</a:t>
            </a:r>
            <a:r>
              <a:rPr lang="en-US" sz="2600" dirty="0">
                <a:solidFill>
                  <a:srgbClr val="FFFF00"/>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rgbClr val="FFFF00"/>
                </a:solidFill>
                <a:latin typeface="Times New Roman" panose="02020603050405020304" pitchFamily="18" charset="0"/>
                <a:cs typeface="Times New Roman" panose="02020603050405020304" pitchFamily="18" charset="0"/>
              </a:rPr>
              <a:t> Rd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rgbClr val="FFFF00"/>
                </a:solidFill>
                <a:latin typeface="Times New Roman" panose="02020603050405020304" pitchFamily="18" charset="0"/>
                <a:cs typeface="Times New Roman" panose="02020603050405020304" pitchFamily="18" charset="0"/>
              </a:rPr>
              <a:t> </a:t>
            </a:r>
            <a:r>
              <a:rPr lang="en-US" sz="2600" dirty="0" err="1">
                <a:solidFill>
                  <a:srgbClr val="FFFF00"/>
                </a:solidFill>
                <a:latin typeface="Times New Roman" panose="02020603050405020304" pitchFamily="18" charset="0"/>
                <a:cs typeface="Times New Roman" panose="02020603050405020304" pitchFamily="18" charset="0"/>
              </a:rPr>
              <a:t>Rc</a:t>
            </a:r>
            <a:r>
              <a:rPr lang="en-US" sz="2600" dirty="0">
                <a:solidFill>
                  <a:srgbClr val="FFFF00"/>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sz="2600" dirty="0">
                <a:solidFill>
                  <a:srgbClr val="FFFF00"/>
                </a:solidFill>
                <a:latin typeface="Times New Roman" panose="02020603050405020304" pitchFamily="18" charset="0"/>
                <a:cs typeface="Times New Roman" panose="02020603050405020304" pitchFamily="18" charset="0"/>
              </a:rPr>
              <a:t> C </a:t>
            </a:r>
          </a:p>
          <a:p>
            <a:pPr marL="0" indent="0" algn="just">
              <a:lnSpc>
                <a:spcPct val="150000"/>
              </a:lnSpc>
              <a:buNone/>
            </a:pPr>
            <a:r>
              <a:rPr lang="en-US" sz="2600" dirty="0">
                <a:solidFill>
                  <a:schemeClr val="bg1"/>
                </a:solidFill>
                <a:latin typeface="Times New Roman" panose="02020603050405020304" pitchFamily="18" charset="0"/>
                <a:cs typeface="Times New Roman" panose="02020603050405020304" pitchFamily="18" charset="0"/>
              </a:rPr>
              <a:t>   with a </a:t>
            </a:r>
            <a:r>
              <a:rPr lang="en-US" sz="2600" dirty="0">
                <a:solidFill>
                  <a:srgbClr val="FFFF00"/>
                </a:solidFill>
                <a:latin typeface="Times New Roman" panose="02020603050405020304" pitchFamily="18" charset="0"/>
                <a:cs typeface="Times New Roman" panose="02020603050405020304" pitchFamily="18" charset="0"/>
              </a:rPr>
              <a:t>total cost of 47 units</a:t>
            </a:r>
            <a:r>
              <a:rPr lang="en-US" sz="2600" dirty="0">
                <a:solidFill>
                  <a:schemeClr val="bg1"/>
                </a:solidFill>
                <a:latin typeface="Times New Roman" panose="02020603050405020304" pitchFamily="18" charset="0"/>
                <a:cs typeface="Times New Roman" panose="02020603050405020304" pitchFamily="18" charset="0"/>
              </a:rPr>
              <a:t>, leading to a </a:t>
            </a:r>
            <a:r>
              <a:rPr lang="en-US" sz="2600" dirty="0">
                <a:solidFill>
                  <a:srgbClr val="FFFF00"/>
                </a:solidFill>
                <a:latin typeface="Times New Roman" panose="02020603050405020304" pitchFamily="18" charset="0"/>
                <a:cs typeface="Times New Roman" panose="02020603050405020304" pitchFamily="18" charset="0"/>
              </a:rPr>
              <a:t>stretch of 1.55</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(i.e., 73/47)</a:t>
            </a:r>
          </a:p>
          <a:p>
            <a:pPr algn="just">
              <a:lnSpc>
                <a:spcPct val="150000"/>
              </a:lnSpc>
            </a:pPr>
            <a:r>
              <a:rPr lang="en-US" sz="2600" dirty="0">
                <a:solidFill>
                  <a:schemeClr val="bg1"/>
                </a:solidFill>
                <a:latin typeface="Times New Roman" panose="02020603050405020304" pitchFamily="18" charset="0"/>
                <a:cs typeface="Times New Roman" panose="02020603050405020304" pitchFamily="18" charset="0"/>
              </a:rPr>
              <a:t>When constructing an overlay network the </a:t>
            </a:r>
            <a:r>
              <a:rPr lang="en-US" sz="2600" dirty="0">
                <a:solidFill>
                  <a:srgbClr val="FFFF00"/>
                </a:solidFill>
                <a:latin typeface="Times New Roman" panose="02020603050405020304" pitchFamily="18" charset="0"/>
                <a:cs typeface="Times New Roman" panose="02020603050405020304" pitchFamily="18" charset="0"/>
              </a:rPr>
              <a:t>aggregated stretch should be minimized</a:t>
            </a:r>
            <a:r>
              <a:rPr lang="en-US" sz="2600" dirty="0">
                <a:solidFill>
                  <a:schemeClr val="bg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132</a:t>
            </a:fld>
            <a:endParaRPr lang="en-IN" dirty="0"/>
          </a:p>
        </p:txBody>
      </p:sp>
    </p:spTree>
    <p:extLst>
      <p:ext uri="{BB962C8B-B14F-4D97-AF65-F5344CB8AC3E}">
        <p14:creationId xmlns:p14="http://schemas.microsoft.com/office/powerpoint/2010/main" val="157169084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50000"/>
              </a:lnSpc>
              <a:buNone/>
            </a:pPr>
            <a:r>
              <a:rPr lang="en-US" sz="2600" b="1" dirty="0">
                <a:solidFill>
                  <a:srgbClr val="FFFF00"/>
                </a:solidFill>
                <a:latin typeface="Times New Roman" panose="02020603050405020304" pitchFamily="18" charset="0"/>
                <a:cs typeface="Times New Roman" panose="02020603050405020304" pitchFamily="18" charset="0"/>
              </a:rPr>
              <a:t>3) Tree cost</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global metric related to minimizing the </a:t>
            </a:r>
            <a:r>
              <a:rPr lang="en-US" sz="2600" dirty="0">
                <a:solidFill>
                  <a:srgbClr val="FFFF00"/>
                </a:solidFill>
                <a:latin typeface="Times New Roman" panose="02020603050405020304" pitchFamily="18" charset="0"/>
                <a:cs typeface="Times New Roman" panose="02020603050405020304" pitchFamily="18" charset="0"/>
              </a:rPr>
              <a:t>aggregated link costs</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For example, if the </a:t>
            </a:r>
            <a:r>
              <a:rPr lang="en-US" sz="2600" dirty="0">
                <a:solidFill>
                  <a:srgbClr val="FFFF00"/>
                </a:solidFill>
                <a:latin typeface="Times New Roman" panose="02020603050405020304" pitchFamily="18" charset="0"/>
                <a:cs typeface="Times New Roman" panose="02020603050405020304" pitchFamily="18" charset="0"/>
              </a:rPr>
              <a:t>cost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of</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link</a:t>
            </a:r>
            <a:r>
              <a:rPr lang="en-US" sz="2600" dirty="0">
                <a:solidFill>
                  <a:schemeClr val="bg1"/>
                </a:solidFill>
                <a:latin typeface="Times New Roman" panose="02020603050405020304" pitchFamily="18" charset="0"/>
                <a:cs typeface="Times New Roman" panose="02020603050405020304" pitchFamily="18" charset="0"/>
              </a:rPr>
              <a:t> is taken to be the </a:t>
            </a:r>
            <a:r>
              <a:rPr lang="en-US" sz="2600" dirty="0">
                <a:solidFill>
                  <a:srgbClr val="FFFF00"/>
                </a:solidFill>
                <a:latin typeface="Times New Roman" panose="02020603050405020304" pitchFamily="18" charset="0"/>
                <a:cs typeface="Times New Roman" panose="02020603050405020304" pitchFamily="18" charset="0"/>
              </a:rPr>
              <a:t>delay between its two end nodes</a:t>
            </a:r>
            <a:r>
              <a:rPr lang="en-US" sz="2600" dirty="0">
                <a:solidFill>
                  <a:schemeClr val="bg1"/>
                </a:solidFill>
                <a:latin typeface="Times New Roman" panose="02020603050405020304" pitchFamily="18" charset="0"/>
                <a:cs typeface="Times New Roman" panose="02020603050405020304" pitchFamily="18" charset="0"/>
              </a:rPr>
              <a:t>, then optimizing the tree cost reduces to finding a </a:t>
            </a:r>
            <a:r>
              <a:rPr lang="en-US" sz="2600" dirty="0">
                <a:solidFill>
                  <a:srgbClr val="FFFF00"/>
                </a:solidFill>
                <a:latin typeface="Times New Roman" panose="02020603050405020304" pitchFamily="18" charset="0"/>
                <a:cs typeface="Times New Roman" panose="02020603050405020304" pitchFamily="18" charset="0"/>
              </a:rPr>
              <a:t>minimal spanning tree </a:t>
            </a:r>
            <a:r>
              <a:rPr lang="en-US" sz="2600" dirty="0">
                <a:solidFill>
                  <a:schemeClr val="bg1"/>
                </a:solidFill>
                <a:latin typeface="Times New Roman" panose="02020603050405020304" pitchFamily="18" charset="0"/>
                <a:cs typeface="Times New Roman" panose="02020603050405020304" pitchFamily="18" charset="0"/>
              </a:rPr>
              <a:t>in which the </a:t>
            </a:r>
            <a:r>
              <a:rPr lang="en-US" sz="2600" dirty="0">
                <a:solidFill>
                  <a:srgbClr val="FFFF00"/>
                </a:solidFill>
                <a:latin typeface="Times New Roman" panose="02020603050405020304" pitchFamily="18" charset="0"/>
                <a:cs typeface="Times New Roman" panose="02020603050405020304" pitchFamily="18" charset="0"/>
              </a:rPr>
              <a:t>total time </a:t>
            </a:r>
            <a:r>
              <a:rPr lang="en-US" sz="2600" dirty="0">
                <a:solidFill>
                  <a:schemeClr val="bg1"/>
                </a:solidFill>
                <a:latin typeface="Times New Roman" panose="02020603050405020304" pitchFamily="18" charset="0"/>
                <a:cs typeface="Times New Roman" panose="02020603050405020304" pitchFamily="18" charset="0"/>
              </a:rPr>
              <a:t>for disseminating information to all nodes is </a:t>
            </a:r>
            <a:r>
              <a:rPr lang="en-US" sz="2600" dirty="0">
                <a:solidFill>
                  <a:srgbClr val="FFFF00"/>
                </a:solidFill>
                <a:latin typeface="Times New Roman" panose="02020603050405020304" pitchFamily="18" charset="0"/>
                <a:cs typeface="Times New Roman" panose="02020603050405020304" pitchFamily="18" charset="0"/>
              </a:rPr>
              <a:t>minimal</a:t>
            </a:r>
            <a:r>
              <a:rPr lang="en-US" sz="2600" dirty="0">
                <a:solidFill>
                  <a:schemeClr val="bg1"/>
                </a:solidFill>
                <a:latin typeface="Times New Roman" panose="02020603050405020304" pitchFamily="18" charset="0"/>
                <a:cs typeface="Times New Roman" panose="02020603050405020304" pitchFamily="18" charset="0"/>
              </a:rPr>
              <a:t>.</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133</a:t>
            </a:fld>
            <a:endParaRPr lang="en-IN" dirty="0"/>
          </a:p>
        </p:txBody>
      </p:sp>
    </p:spTree>
    <p:extLst>
      <p:ext uri="{BB962C8B-B14F-4D97-AF65-F5344CB8AC3E}">
        <p14:creationId xmlns:p14="http://schemas.microsoft.com/office/powerpoint/2010/main" val="164445120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50000"/>
              </a:lnSpc>
              <a:buNone/>
            </a:pPr>
            <a:r>
              <a:rPr lang="en-US" b="1" dirty="0">
                <a:solidFill>
                  <a:srgbClr val="FFFF00"/>
                </a:solidFill>
                <a:latin typeface="Times New Roman" panose="02020603050405020304" pitchFamily="18" charset="0"/>
                <a:cs typeface="Times New Roman" panose="02020603050405020304" pitchFamily="18" charset="0"/>
              </a:rPr>
              <a:t>Flooding-based multicasting</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If we assume that an </a:t>
            </a:r>
            <a:r>
              <a:rPr lang="en-US" sz="2600" dirty="0">
                <a:solidFill>
                  <a:srgbClr val="FFFF00"/>
                </a:solidFill>
                <a:latin typeface="Times New Roman" panose="02020603050405020304" pitchFamily="18" charset="0"/>
                <a:cs typeface="Times New Roman" panose="02020603050405020304" pitchFamily="18" charset="0"/>
              </a:rPr>
              <a:t>overlay</a:t>
            </a:r>
            <a:r>
              <a:rPr lang="en-US" sz="2600" dirty="0">
                <a:solidFill>
                  <a:schemeClr val="bg1"/>
                </a:solidFill>
                <a:latin typeface="Times New Roman" panose="02020603050405020304" pitchFamily="18" charset="0"/>
                <a:cs typeface="Times New Roman" panose="02020603050405020304" pitchFamily="18" charset="0"/>
              </a:rPr>
              <a:t> corresponds to a multicast group, and thus that we need to </a:t>
            </a:r>
            <a:r>
              <a:rPr lang="en-US" sz="2600" dirty="0">
                <a:solidFill>
                  <a:srgbClr val="FFFF00"/>
                </a:solidFill>
                <a:latin typeface="Times New Roman" panose="02020603050405020304" pitchFamily="18" charset="0"/>
                <a:cs typeface="Times New Roman" panose="02020603050405020304" pitchFamily="18" charset="0"/>
              </a:rPr>
              <a:t>broadcast</a:t>
            </a:r>
            <a:r>
              <a:rPr lang="en-US" sz="2600" dirty="0">
                <a:solidFill>
                  <a:schemeClr val="bg1"/>
                </a:solidFill>
                <a:latin typeface="Times New Roman" panose="02020603050405020304" pitchFamily="18" charset="0"/>
                <a:cs typeface="Times New Roman" panose="02020603050405020304" pitchFamily="18" charset="0"/>
              </a:rPr>
              <a:t> a message, a naive (Simple) way of doing so is to </a:t>
            </a:r>
            <a:r>
              <a:rPr lang="en-US" sz="2600" dirty="0">
                <a:solidFill>
                  <a:srgbClr val="FFFF00"/>
                </a:solidFill>
                <a:latin typeface="Times New Roman" panose="02020603050405020304" pitchFamily="18" charset="0"/>
                <a:cs typeface="Times New Roman" panose="02020603050405020304" pitchFamily="18" charset="0"/>
              </a:rPr>
              <a:t>apply</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flooding</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this case, </a:t>
            </a:r>
            <a:r>
              <a:rPr lang="en-US" sz="2600" dirty="0">
                <a:solidFill>
                  <a:srgbClr val="FFFF00"/>
                </a:solidFill>
                <a:latin typeface="Times New Roman" panose="02020603050405020304" pitchFamily="18" charset="0"/>
                <a:cs typeface="Times New Roman" panose="02020603050405020304" pitchFamily="18" charset="0"/>
              </a:rPr>
              <a:t>each node simply forwards a message </a:t>
            </a:r>
            <a:r>
              <a:rPr lang="en-US" sz="2600" i="1" dirty="0">
                <a:solidFill>
                  <a:srgbClr val="00B0F0"/>
                </a:solidFill>
                <a:latin typeface="Times New Roman" panose="02020603050405020304" pitchFamily="18" charset="0"/>
                <a:cs typeface="Times New Roman" panose="02020603050405020304" pitchFamily="18" charset="0"/>
              </a:rPr>
              <a:t>m</a:t>
            </a:r>
            <a:r>
              <a:rPr lang="en-US" sz="2600" dirty="0">
                <a:solidFill>
                  <a:srgbClr val="FFFF00"/>
                </a:solidFill>
                <a:latin typeface="Times New Roman" panose="02020603050405020304" pitchFamily="18" charset="0"/>
                <a:cs typeface="Times New Roman" panose="02020603050405020304" pitchFamily="18" charset="0"/>
              </a:rPr>
              <a:t> to each of its neighbors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except to the one from which it received </a:t>
            </a:r>
            <a:r>
              <a:rPr lang="en-US" sz="2600" i="1" dirty="0">
                <a:solidFill>
                  <a:srgbClr val="00B0F0"/>
                </a:solidFill>
                <a:latin typeface="Times New Roman" panose="02020603050405020304" pitchFamily="18" charset="0"/>
                <a:cs typeface="Times New Roman" panose="02020603050405020304" pitchFamily="18" charset="0"/>
              </a:rPr>
              <a:t>m</a:t>
            </a:r>
            <a:r>
              <a:rPr lang="en-US" sz="2600" dirty="0">
                <a:solidFill>
                  <a:srgbClr val="FFFF00"/>
                </a:solidFill>
                <a:latin typeface="Times New Roman" panose="02020603050405020304" pitchFamily="18" charset="0"/>
                <a:cs typeface="Times New Roman" panose="02020603050405020304" pitchFamily="18" charset="0"/>
              </a:rPr>
              <a:t>.</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If a node keeps </a:t>
            </a:r>
            <a:r>
              <a:rPr lang="en-US" sz="2600" dirty="0">
                <a:solidFill>
                  <a:srgbClr val="FFFF00"/>
                </a:solidFill>
                <a:latin typeface="Times New Roman" panose="02020603050405020304" pitchFamily="18" charset="0"/>
                <a:cs typeface="Times New Roman" panose="02020603050405020304" pitchFamily="18" charset="0"/>
              </a:rPr>
              <a:t>track</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of</a:t>
            </a:r>
            <a:r>
              <a:rPr lang="en-US" sz="2600" dirty="0">
                <a:solidFill>
                  <a:schemeClr val="bg1"/>
                </a:solidFill>
                <a:latin typeface="Times New Roman" panose="02020603050405020304" pitchFamily="18" charset="0"/>
                <a:cs typeface="Times New Roman" panose="02020603050405020304" pitchFamily="18" charset="0"/>
              </a:rPr>
              <a:t> the </a:t>
            </a:r>
            <a:r>
              <a:rPr lang="en-US" sz="2600" dirty="0">
                <a:solidFill>
                  <a:srgbClr val="FFFF00"/>
                </a:solidFill>
                <a:latin typeface="Times New Roman" panose="02020603050405020304" pitchFamily="18" charset="0"/>
                <a:cs typeface="Times New Roman" panose="02020603050405020304" pitchFamily="18" charset="0"/>
              </a:rPr>
              <a:t>messages</a:t>
            </a:r>
            <a:r>
              <a:rPr lang="en-US" sz="2600" dirty="0">
                <a:solidFill>
                  <a:schemeClr val="bg1"/>
                </a:solidFill>
                <a:latin typeface="Times New Roman" panose="02020603050405020304" pitchFamily="18" charset="0"/>
                <a:cs typeface="Times New Roman" panose="02020603050405020304" pitchFamily="18" charset="0"/>
              </a:rPr>
              <a:t> it received and forwarded, it can simply </a:t>
            </a:r>
            <a:r>
              <a:rPr lang="en-US" sz="2600" dirty="0">
                <a:solidFill>
                  <a:srgbClr val="FFFF00"/>
                </a:solidFill>
                <a:latin typeface="Times New Roman" panose="02020603050405020304" pitchFamily="18" charset="0"/>
                <a:cs typeface="Times New Roman" panose="02020603050405020304" pitchFamily="18" charset="0"/>
              </a:rPr>
              <a:t>ignore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duplicates</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We will roughly see </a:t>
            </a:r>
            <a:r>
              <a:rPr lang="en-US" sz="2600" dirty="0">
                <a:solidFill>
                  <a:srgbClr val="FFFF00"/>
                </a:solidFill>
                <a:latin typeface="Times New Roman" panose="02020603050405020304" pitchFamily="18" charset="0"/>
                <a:cs typeface="Times New Roman" panose="02020603050405020304" pitchFamily="18" charset="0"/>
              </a:rPr>
              <a:t>twice as many messages</a:t>
            </a:r>
            <a:r>
              <a:rPr lang="en-US" sz="2600" dirty="0">
                <a:solidFill>
                  <a:schemeClr val="bg1"/>
                </a:solidFill>
                <a:latin typeface="Times New Roman" panose="02020603050405020304" pitchFamily="18" charset="0"/>
                <a:cs typeface="Times New Roman" panose="02020603050405020304" pitchFamily="18" charset="0"/>
              </a:rPr>
              <a:t> being sent as there are links in the overlay network, making flooding quite inefficient.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134</a:t>
            </a:fld>
            <a:endParaRPr lang="en-IN" dirty="0"/>
          </a:p>
        </p:txBody>
      </p:sp>
    </p:spTree>
    <p:extLst>
      <p:ext uri="{BB962C8B-B14F-4D97-AF65-F5344CB8AC3E}">
        <p14:creationId xmlns:p14="http://schemas.microsoft.com/office/powerpoint/2010/main" val="355774463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When dealing with a </a:t>
            </a:r>
            <a:r>
              <a:rPr lang="en-US" sz="2600" dirty="0">
                <a:solidFill>
                  <a:srgbClr val="FFFF00"/>
                </a:solidFill>
                <a:latin typeface="Times New Roman" panose="02020603050405020304" pitchFamily="18" charset="0"/>
                <a:cs typeface="Times New Roman" panose="02020603050405020304" pitchFamily="18" charset="0"/>
              </a:rPr>
              <a:t>structured overlay</a:t>
            </a:r>
            <a:r>
              <a:rPr lang="en-US" sz="2600" dirty="0">
                <a:solidFill>
                  <a:schemeClr val="bg1"/>
                </a:solidFill>
                <a:latin typeface="Times New Roman" panose="02020603050405020304" pitchFamily="18" charset="0"/>
                <a:cs typeface="Times New Roman" panose="02020603050405020304" pitchFamily="18" charset="0"/>
              </a:rPr>
              <a:t>, that is, one having a more or less </a:t>
            </a:r>
            <a:r>
              <a:rPr lang="en-US" sz="2600" dirty="0">
                <a:solidFill>
                  <a:srgbClr val="FFFF00"/>
                </a:solidFill>
                <a:latin typeface="Times New Roman" panose="02020603050405020304" pitchFamily="18" charset="0"/>
                <a:cs typeface="Times New Roman" panose="02020603050405020304" pitchFamily="18" charset="0"/>
              </a:rPr>
              <a:t>deterministic topology</a:t>
            </a:r>
            <a:r>
              <a:rPr lang="en-US" sz="2600" dirty="0">
                <a:solidFill>
                  <a:schemeClr val="bg1"/>
                </a:solidFill>
                <a:latin typeface="Times New Roman" panose="02020603050405020304" pitchFamily="18" charset="0"/>
                <a:cs typeface="Times New Roman" panose="02020603050405020304" pitchFamily="18" charset="0"/>
              </a:rPr>
              <a:t>, designing efficient flooding schemes is simpler. As an example, consider an n-dimensional hypercube, as in </a:t>
            </a:r>
            <a:r>
              <a:rPr lang="en-US" sz="2600" dirty="0">
                <a:solidFill>
                  <a:srgbClr val="00B0F0"/>
                </a:solidFill>
                <a:latin typeface="Times New Roman" panose="02020603050405020304" pitchFamily="18" charset="0"/>
                <a:cs typeface="Times New Roman" panose="02020603050405020304" pitchFamily="18" charset="0"/>
              </a:rPr>
              <a:t>Figure 4.37 </a:t>
            </a:r>
            <a:r>
              <a:rPr lang="en-US" sz="2600" dirty="0">
                <a:solidFill>
                  <a:schemeClr val="bg1"/>
                </a:solidFill>
                <a:latin typeface="Times New Roman" panose="02020603050405020304" pitchFamily="18" charset="0"/>
                <a:cs typeface="Times New Roman" panose="02020603050405020304" pitchFamily="18" charset="0"/>
              </a:rPr>
              <a:t>for the case </a:t>
            </a:r>
            <a:r>
              <a:rPr lang="en-US" sz="2600" dirty="0">
                <a:solidFill>
                  <a:srgbClr val="00B0F0"/>
                </a:solidFill>
                <a:latin typeface="Times New Roman" panose="02020603050405020304" pitchFamily="18" charset="0"/>
                <a:cs typeface="Times New Roman" panose="02020603050405020304" pitchFamily="18" charset="0"/>
              </a:rPr>
              <a:t>n = 4.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135</a:t>
            </a:fld>
            <a:endParaRPr lang="en-IN" dirty="0"/>
          </a:p>
        </p:txBody>
      </p:sp>
      <p:pic>
        <p:nvPicPr>
          <p:cNvPr id="7" name="Picture 6">
            <a:extLst>
              <a:ext uri="{FF2B5EF4-FFF2-40B4-BE49-F238E27FC236}">
                <a16:creationId xmlns:a16="http://schemas.microsoft.com/office/drawing/2014/main" id="{01B095F4-18B3-4558-818F-1E5A9C775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07" y="1772920"/>
            <a:ext cx="10241385" cy="3960000"/>
          </a:xfrm>
          <a:prstGeom prst="rect">
            <a:avLst/>
          </a:prstGeom>
          <a:solidFill>
            <a:schemeClr val="accent4">
              <a:lumMod val="60000"/>
              <a:lumOff val="40000"/>
            </a:schemeClr>
          </a:solidFill>
        </p:spPr>
      </p:pic>
      <p:sp>
        <p:nvSpPr>
          <p:cNvPr id="8" name="Rectangle 7">
            <a:extLst>
              <a:ext uri="{FF2B5EF4-FFF2-40B4-BE49-F238E27FC236}">
                <a16:creationId xmlns:a16="http://schemas.microsoft.com/office/drawing/2014/main" id="{13C59FA1-18A8-4B06-B3E8-6A2F8DBBC6BC}"/>
              </a:ext>
            </a:extLst>
          </p:cNvPr>
          <p:cNvSpPr/>
          <p:nvPr/>
        </p:nvSpPr>
        <p:spPr>
          <a:xfrm>
            <a:off x="642619" y="6028979"/>
            <a:ext cx="10906760" cy="461665"/>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4.37: </a:t>
            </a:r>
            <a:r>
              <a:rPr lang="en-US" sz="2400" dirty="0">
                <a:solidFill>
                  <a:schemeClr val="bg1"/>
                </a:solidFill>
                <a:latin typeface="Times New Roman" panose="02020603050405020304" pitchFamily="18" charset="0"/>
                <a:cs typeface="Times New Roman" panose="02020603050405020304" pitchFamily="18" charset="0"/>
              </a:rPr>
              <a:t>A simple peer-to-peer system organized as a four-dimensional </a:t>
            </a:r>
            <a:r>
              <a:rPr lang="en-IN" sz="2400" dirty="0">
                <a:solidFill>
                  <a:schemeClr val="bg1"/>
                </a:solidFill>
                <a:latin typeface="Times New Roman" panose="02020603050405020304" pitchFamily="18" charset="0"/>
                <a:cs typeface="Times New Roman" panose="02020603050405020304" pitchFamily="18" charset="0"/>
              </a:rPr>
              <a:t>hypercube.</a:t>
            </a:r>
          </a:p>
        </p:txBody>
      </p:sp>
    </p:spTree>
    <p:extLst>
      <p:ext uri="{BB962C8B-B14F-4D97-AF65-F5344CB8AC3E}">
        <p14:creationId xmlns:p14="http://schemas.microsoft.com/office/powerpoint/2010/main" val="418903121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sz="2400" dirty="0">
                <a:solidFill>
                  <a:schemeClr val="bg1"/>
                </a:solidFill>
                <a:latin typeface="Times New Roman" panose="02020603050405020304" pitchFamily="18" charset="0"/>
                <a:cs typeface="Times New Roman" panose="02020603050405020304" pitchFamily="18" charset="0"/>
              </a:rPr>
              <a:t>A simple and efficient </a:t>
            </a:r>
            <a:r>
              <a:rPr lang="en-US" sz="2400" dirty="0">
                <a:solidFill>
                  <a:srgbClr val="FFFF00"/>
                </a:solidFill>
                <a:latin typeface="Times New Roman" panose="02020603050405020304" pitchFamily="18" charset="0"/>
                <a:cs typeface="Times New Roman" panose="02020603050405020304" pitchFamily="18" charset="0"/>
              </a:rPr>
              <a:t>broadcast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a:solidFill>
                  <a:srgbClr val="FFFF00"/>
                </a:solidFill>
                <a:latin typeface="Times New Roman" panose="02020603050405020304" pitchFamily="18" charset="0"/>
                <a:cs typeface="Times New Roman" panose="02020603050405020304" pitchFamily="18" charset="0"/>
              </a:rPr>
              <a:t>scheme</a:t>
            </a:r>
            <a:r>
              <a:rPr lang="en-US" sz="2400" dirty="0">
                <a:solidFill>
                  <a:schemeClr val="bg1"/>
                </a:solidFill>
                <a:latin typeface="Times New Roman" panose="02020603050405020304" pitchFamily="18" charset="0"/>
                <a:cs typeface="Times New Roman" panose="02020603050405020304" pitchFamily="18" charset="0"/>
              </a:rPr>
              <a:t> has been designed by Schlosser et al. and relies on </a:t>
            </a:r>
            <a:r>
              <a:rPr lang="en-US" sz="2400" dirty="0">
                <a:solidFill>
                  <a:srgbClr val="FFFF00"/>
                </a:solidFill>
                <a:latin typeface="Times New Roman" panose="02020603050405020304" pitchFamily="18" charset="0"/>
                <a:cs typeface="Times New Roman" panose="02020603050405020304" pitchFamily="18" charset="0"/>
              </a:rPr>
              <a:t>keeping track of neighbors per dimension</a:t>
            </a:r>
            <a:r>
              <a:rPr lang="en-US" sz="24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4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400" dirty="0">
                <a:solidFill>
                  <a:schemeClr val="bg1"/>
                </a:solidFill>
                <a:latin typeface="Times New Roman" panose="02020603050405020304" pitchFamily="18" charset="0"/>
                <a:cs typeface="Times New Roman" panose="02020603050405020304" pitchFamily="18" charset="0"/>
              </a:rPr>
              <a:t>This is best explained by considering that every </a:t>
            </a:r>
            <a:r>
              <a:rPr lang="en-US" sz="2400" dirty="0">
                <a:solidFill>
                  <a:srgbClr val="00B0F0"/>
                </a:solidFill>
                <a:latin typeface="Times New Roman" panose="02020603050405020304" pitchFamily="18" charset="0"/>
                <a:cs typeface="Times New Roman" panose="02020603050405020304" pitchFamily="18" charset="0"/>
              </a:rPr>
              <a:t>node</a:t>
            </a:r>
            <a:r>
              <a:rPr lang="en-US" sz="2400" dirty="0">
                <a:solidFill>
                  <a:schemeClr val="bg1"/>
                </a:solidFill>
                <a:latin typeface="Times New Roman" panose="02020603050405020304" pitchFamily="18" charset="0"/>
                <a:cs typeface="Times New Roman" panose="02020603050405020304" pitchFamily="18" charset="0"/>
              </a:rPr>
              <a:t> in an </a:t>
            </a:r>
            <a:r>
              <a:rPr lang="en-US" sz="2400" dirty="0">
                <a:solidFill>
                  <a:srgbClr val="00B0F0"/>
                </a:solidFill>
                <a:latin typeface="Times New Roman" panose="02020603050405020304" pitchFamily="18" charset="0"/>
                <a:cs typeface="Times New Roman" panose="02020603050405020304" pitchFamily="18" charset="0"/>
              </a:rPr>
              <a:t>n-dimensional hypercube</a:t>
            </a:r>
            <a:r>
              <a:rPr lang="en-US" sz="2400" dirty="0">
                <a:solidFill>
                  <a:schemeClr val="bg1"/>
                </a:solidFill>
                <a:latin typeface="Times New Roman" panose="02020603050405020304" pitchFamily="18" charset="0"/>
                <a:cs typeface="Times New Roman" panose="02020603050405020304" pitchFamily="18" charset="0"/>
              </a:rPr>
              <a:t> is represented by a </a:t>
            </a:r>
            <a:r>
              <a:rPr lang="en-US" sz="2400" dirty="0">
                <a:solidFill>
                  <a:srgbClr val="00B0F0"/>
                </a:solidFill>
                <a:latin typeface="Times New Roman" panose="02020603050405020304" pitchFamily="18" charset="0"/>
                <a:cs typeface="Times New Roman" panose="02020603050405020304" pitchFamily="18" charset="0"/>
              </a:rPr>
              <a:t>bit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a:solidFill>
                  <a:srgbClr val="00B0F0"/>
                </a:solidFill>
                <a:latin typeface="Times New Roman" panose="02020603050405020304" pitchFamily="18" charset="0"/>
                <a:cs typeface="Times New Roman" panose="02020603050405020304" pitchFamily="18" charset="0"/>
              </a:rPr>
              <a:t>string</a:t>
            </a:r>
            <a:r>
              <a:rPr lang="en-US" sz="2400" dirty="0">
                <a:solidFill>
                  <a:schemeClr val="bg1"/>
                </a:solidFill>
                <a:latin typeface="Times New Roman" panose="02020603050405020304" pitchFamily="18" charset="0"/>
                <a:cs typeface="Times New Roman" panose="02020603050405020304" pitchFamily="18" charset="0"/>
              </a:rPr>
              <a:t> of length </a:t>
            </a:r>
            <a:r>
              <a:rPr lang="en-US" sz="2400" i="1" dirty="0">
                <a:solidFill>
                  <a:srgbClr val="00B0F0"/>
                </a:solidFill>
                <a:latin typeface="Times New Roman" panose="02020603050405020304" pitchFamily="18" charset="0"/>
                <a:cs typeface="Times New Roman" panose="02020603050405020304" pitchFamily="18" charset="0"/>
              </a:rPr>
              <a:t>n</a:t>
            </a:r>
            <a:r>
              <a:rPr lang="en-US" sz="24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4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400" dirty="0">
                <a:solidFill>
                  <a:schemeClr val="bg1"/>
                </a:solidFill>
                <a:latin typeface="Times New Roman" panose="02020603050405020304" pitchFamily="18" charset="0"/>
                <a:cs typeface="Times New Roman" panose="02020603050405020304" pitchFamily="18" charset="0"/>
              </a:rPr>
              <a:t>Each </a:t>
            </a:r>
            <a:r>
              <a:rPr lang="en-US" sz="2400" dirty="0">
                <a:solidFill>
                  <a:srgbClr val="00B0F0"/>
                </a:solidFill>
                <a:latin typeface="Times New Roman" panose="02020603050405020304" pitchFamily="18" charset="0"/>
                <a:cs typeface="Times New Roman" panose="02020603050405020304" pitchFamily="18" charset="0"/>
              </a:rPr>
              <a:t>edge</a:t>
            </a:r>
            <a:r>
              <a:rPr lang="en-US" sz="2400" dirty="0">
                <a:solidFill>
                  <a:schemeClr val="bg1"/>
                </a:solidFill>
                <a:latin typeface="Times New Roman" panose="02020603050405020304" pitchFamily="18" charset="0"/>
                <a:cs typeface="Times New Roman" panose="02020603050405020304" pitchFamily="18" charset="0"/>
              </a:rPr>
              <a:t> in the overlay </a:t>
            </a:r>
            <a:r>
              <a:rPr lang="en-US" sz="2400" dirty="0">
                <a:solidFill>
                  <a:srgbClr val="00B0F0"/>
                </a:solidFill>
                <a:latin typeface="Times New Roman" panose="02020603050405020304" pitchFamily="18" charset="0"/>
                <a:cs typeface="Times New Roman" panose="02020603050405020304" pitchFamily="18" charset="0"/>
              </a:rPr>
              <a:t>is</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a:solidFill>
                  <a:srgbClr val="00B0F0"/>
                </a:solidFill>
                <a:latin typeface="Times New Roman" panose="02020603050405020304" pitchFamily="18" charset="0"/>
                <a:cs typeface="Times New Roman" panose="02020603050405020304" pitchFamily="18" charset="0"/>
              </a:rPr>
              <a:t>labeled</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a:solidFill>
                  <a:srgbClr val="00B0F0"/>
                </a:solidFill>
                <a:latin typeface="Times New Roman" panose="02020603050405020304" pitchFamily="18" charset="0"/>
                <a:cs typeface="Times New Roman" panose="02020603050405020304" pitchFamily="18" charset="0"/>
              </a:rPr>
              <a:t>with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a:solidFill>
                  <a:srgbClr val="00B0F0"/>
                </a:solidFill>
                <a:latin typeface="Times New Roman" panose="02020603050405020304" pitchFamily="18" charset="0"/>
                <a:cs typeface="Times New Roman" panose="02020603050405020304" pitchFamily="18" charset="0"/>
              </a:rPr>
              <a:t>its</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a:solidFill>
                  <a:srgbClr val="00B0F0"/>
                </a:solidFill>
                <a:latin typeface="Times New Roman" panose="02020603050405020304" pitchFamily="18" charset="0"/>
                <a:cs typeface="Times New Roman" panose="02020603050405020304" pitchFamily="18" charset="0"/>
              </a:rPr>
              <a:t>dimension</a:t>
            </a:r>
            <a:r>
              <a:rPr lang="en-US" sz="2400" dirty="0">
                <a:solidFill>
                  <a:schemeClr val="bg1"/>
                </a:solidFill>
                <a:latin typeface="Times New Roman" panose="02020603050405020304" pitchFamily="18" charset="0"/>
                <a:cs typeface="Times New Roman" panose="02020603050405020304" pitchFamily="18" charset="0"/>
              </a:rPr>
              <a:t>. For the case n = 4, node 0000 will have as its neighbors the set {0001, 0010, 0100, 1000}. </a:t>
            </a:r>
          </a:p>
          <a:p>
            <a:pPr algn="just">
              <a:lnSpc>
                <a:spcPct val="100000"/>
              </a:lnSpc>
            </a:pPr>
            <a:endParaRPr lang="en-US" sz="24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400" dirty="0">
                <a:solidFill>
                  <a:schemeClr val="bg1"/>
                </a:solidFill>
                <a:latin typeface="Times New Roman" panose="02020603050405020304" pitchFamily="18" charset="0"/>
                <a:cs typeface="Times New Roman" panose="02020603050405020304" pitchFamily="18" charset="0"/>
              </a:rPr>
              <a:t>The </a:t>
            </a:r>
            <a:r>
              <a:rPr lang="en-US" sz="2400" dirty="0">
                <a:solidFill>
                  <a:srgbClr val="00B0F0"/>
                </a:solidFill>
                <a:latin typeface="Times New Roman" panose="02020603050405020304" pitchFamily="18" charset="0"/>
                <a:cs typeface="Times New Roman" panose="02020603050405020304" pitchFamily="18" charset="0"/>
              </a:rPr>
              <a:t>edge between 0000 and 0001 is labeled “4” </a:t>
            </a:r>
            <a:r>
              <a:rPr lang="en-US" sz="2400" dirty="0">
                <a:solidFill>
                  <a:schemeClr val="bg1"/>
                </a:solidFill>
                <a:latin typeface="Times New Roman" panose="02020603050405020304" pitchFamily="18" charset="0"/>
                <a:cs typeface="Times New Roman" panose="02020603050405020304" pitchFamily="18" charset="0"/>
              </a:rPr>
              <a:t>corresponding to changing the 4</a:t>
            </a:r>
            <a:r>
              <a:rPr lang="en-US" sz="2400" baseline="30000" dirty="0">
                <a:solidFill>
                  <a:schemeClr val="bg1"/>
                </a:solidFill>
                <a:latin typeface="Times New Roman" panose="02020603050405020304" pitchFamily="18" charset="0"/>
                <a:cs typeface="Times New Roman" panose="02020603050405020304" pitchFamily="18" charset="0"/>
              </a:rPr>
              <a:t>th</a:t>
            </a:r>
            <a:r>
              <a:rPr lang="en-US" sz="2400" dirty="0">
                <a:solidFill>
                  <a:schemeClr val="bg1"/>
                </a:solidFill>
                <a:latin typeface="Times New Roman" panose="02020603050405020304" pitchFamily="18" charset="0"/>
                <a:cs typeface="Times New Roman" panose="02020603050405020304" pitchFamily="18" charset="0"/>
              </a:rPr>
              <a:t> bit when comparing 0000 to 0001 and vice versa. Likewise, the </a:t>
            </a:r>
            <a:r>
              <a:rPr lang="en-US" sz="2400" dirty="0">
                <a:solidFill>
                  <a:srgbClr val="00B0F0"/>
                </a:solidFill>
                <a:latin typeface="Times New Roman" panose="02020603050405020304" pitchFamily="18" charset="0"/>
                <a:cs typeface="Times New Roman" panose="02020603050405020304" pitchFamily="18" charset="0"/>
              </a:rPr>
              <a:t>edge &lt;0000, 0100&gt;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a:solidFill>
                  <a:srgbClr val="00B0F0"/>
                </a:solidFill>
                <a:latin typeface="Times New Roman" panose="02020603050405020304" pitchFamily="18" charset="0"/>
                <a:cs typeface="Times New Roman" panose="02020603050405020304" pitchFamily="18" charset="0"/>
              </a:rPr>
              <a:t>is</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a:solidFill>
                  <a:srgbClr val="00B0F0"/>
                </a:solidFill>
                <a:latin typeface="Times New Roman" panose="02020603050405020304" pitchFamily="18" charset="0"/>
                <a:cs typeface="Times New Roman" panose="02020603050405020304" pitchFamily="18" charset="0"/>
              </a:rPr>
              <a:t>labeled “2,” </a:t>
            </a:r>
            <a:r>
              <a:rPr lang="en-US" sz="2400" dirty="0">
                <a:solidFill>
                  <a:schemeClr val="bg1"/>
                </a:solidFill>
                <a:latin typeface="Times New Roman" panose="02020603050405020304" pitchFamily="18" charset="0"/>
                <a:cs typeface="Times New Roman" panose="02020603050405020304" pitchFamily="18" charset="0"/>
              </a:rPr>
              <a:t>and so forth. </a:t>
            </a:r>
          </a:p>
          <a:p>
            <a:pPr algn="just">
              <a:lnSpc>
                <a:spcPct val="100000"/>
              </a:lnSpc>
            </a:pPr>
            <a:endParaRPr lang="en-US" sz="24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400" dirty="0">
                <a:solidFill>
                  <a:schemeClr val="bg1"/>
                </a:solidFill>
                <a:latin typeface="Times New Roman" panose="02020603050405020304" pitchFamily="18" charset="0"/>
                <a:cs typeface="Times New Roman" panose="02020603050405020304" pitchFamily="18" charset="0"/>
              </a:rPr>
              <a:t>A node initially broadcasts a message </a:t>
            </a:r>
            <a:r>
              <a:rPr lang="en-US" sz="2400" i="1" dirty="0">
                <a:solidFill>
                  <a:srgbClr val="0070C0"/>
                </a:solidFill>
                <a:latin typeface="Times New Roman" panose="02020603050405020304" pitchFamily="18" charset="0"/>
                <a:cs typeface="Times New Roman" panose="02020603050405020304" pitchFamily="18" charset="0"/>
              </a:rPr>
              <a:t>m</a:t>
            </a:r>
            <a:r>
              <a:rPr lang="en-US" sz="2400" dirty="0">
                <a:solidFill>
                  <a:schemeClr val="bg1"/>
                </a:solidFill>
                <a:latin typeface="Times New Roman" panose="02020603050405020304" pitchFamily="18" charset="0"/>
                <a:cs typeface="Times New Roman" panose="02020603050405020304" pitchFamily="18" charset="0"/>
              </a:rPr>
              <a:t> to all of its neighbors, and </a:t>
            </a:r>
            <a:r>
              <a:rPr lang="en-US" sz="2400" dirty="0">
                <a:solidFill>
                  <a:srgbClr val="00B0F0"/>
                </a:solidFill>
                <a:latin typeface="Times New Roman" panose="02020603050405020304" pitchFamily="18" charset="0"/>
                <a:cs typeface="Times New Roman" panose="02020603050405020304" pitchFamily="18" charset="0"/>
              </a:rPr>
              <a:t>tags </a:t>
            </a:r>
            <a:r>
              <a:rPr lang="en-US" sz="2400" i="1" dirty="0">
                <a:solidFill>
                  <a:srgbClr val="00B0F0"/>
                </a:solidFill>
                <a:latin typeface="Times New Roman" panose="02020603050405020304" pitchFamily="18" charset="0"/>
                <a:cs typeface="Times New Roman" panose="02020603050405020304" pitchFamily="18" charset="0"/>
              </a:rPr>
              <a:t>m</a:t>
            </a:r>
            <a:r>
              <a:rPr lang="en-US" sz="2400" dirty="0">
                <a:solidFill>
                  <a:schemeClr val="bg1"/>
                </a:solidFill>
                <a:latin typeface="Times New Roman" panose="02020603050405020304" pitchFamily="18" charset="0"/>
                <a:cs typeface="Times New Roman" panose="02020603050405020304" pitchFamily="18" charset="0"/>
              </a:rPr>
              <a:t> with the </a:t>
            </a:r>
            <a:r>
              <a:rPr lang="en-US" sz="2400" dirty="0">
                <a:solidFill>
                  <a:srgbClr val="0070C0"/>
                </a:solidFill>
                <a:latin typeface="Times New Roman" panose="02020603050405020304" pitchFamily="18" charset="0"/>
                <a:cs typeface="Times New Roman" panose="02020603050405020304" pitchFamily="18" charset="0"/>
              </a:rPr>
              <a:t>label of the edge </a:t>
            </a:r>
            <a:r>
              <a:rPr lang="en-US" sz="2400" dirty="0">
                <a:solidFill>
                  <a:schemeClr val="bg1"/>
                </a:solidFill>
                <a:latin typeface="Times New Roman" panose="02020603050405020304" pitchFamily="18" charset="0"/>
                <a:cs typeface="Times New Roman" panose="02020603050405020304" pitchFamily="18" charset="0"/>
              </a:rPr>
              <a:t>over which it sends the message. </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136</a:t>
            </a:fld>
            <a:endParaRPr lang="en-IN" dirty="0"/>
          </a:p>
        </p:txBody>
      </p:sp>
    </p:spTree>
    <p:extLst>
      <p:ext uri="{BB962C8B-B14F-4D97-AF65-F5344CB8AC3E}">
        <p14:creationId xmlns:p14="http://schemas.microsoft.com/office/powerpoint/2010/main" val="217512187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452757"/>
            <a:ext cx="11834648" cy="6584952"/>
          </a:xfrm>
        </p:spPr>
        <p:txBody>
          <a:bodyPr>
            <a:normAutofit/>
          </a:bodyPr>
          <a:lstStyle/>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a:xfrm>
            <a:off x="8610600" y="5767072"/>
            <a:ext cx="2743200" cy="365125"/>
          </a:xfrm>
        </p:spPr>
        <p:txBody>
          <a:bodyPr/>
          <a:lstStyle/>
          <a:p>
            <a:fld id="{9780A1CE-6C3C-4CE8-9D96-B7A0620EDD62}" type="slidenum">
              <a:rPr lang="en-IN" sz="3200" smtClean="0"/>
              <a:t>137</a:t>
            </a:fld>
            <a:endParaRPr lang="en-IN" sz="3200" dirty="0"/>
          </a:p>
        </p:txBody>
      </p:sp>
      <p:pic>
        <p:nvPicPr>
          <p:cNvPr id="5" name="Picture 4">
            <a:extLst>
              <a:ext uri="{FF2B5EF4-FFF2-40B4-BE49-F238E27FC236}">
                <a16:creationId xmlns:a16="http://schemas.microsoft.com/office/drawing/2014/main" id="{0E913D02-E31F-4B41-BCA5-C1EF1BC61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787" y="330200"/>
            <a:ext cx="11172425" cy="4320000"/>
          </a:xfrm>
          <a:prstGeom prst="rect">
            <a:avLst/>
          </a:prstGeom>
          <a:solidFill>
            <a:schemeClr val="accent4">
              <a:lumMod val="60000"/>
              <a:lumOff val="40000"/>
            </a:schemeClr>
          </a:solidFill>
        </p:spPr>
      </p:pic>
      <p:sp>
        <p:nvSpPr>
          <p:cNvPr id="6" name="Rectangle 5">
            <a:extLst>
              <a:ext uri="{FF2B5EF4-FFF2-40B4-BE49-F238E27FC236}">
                <a16:creationId xmlns:a16="http://schemas.microsoft.com/office/drawing/2014/main" id="{E5A12388-377D-4A29-A2DD-37F665D03449}"/>
              </a:ext>
            </a:extLst>
          </p:cNvPr>
          <p:cNvSpPr/>
          <p:nvPr/>
        </p:nvSpPr>
        <p:spPr>
          <a:xfrm>
            <a:off x="376954" y="5114579"/>
            <a:ext cx="11172425" cy="1600438"/>
          </a:xfrm>
          <a:prstGeom prst="rect">
            <a:avLst/>
          </a:prstGeom>
        </p:spPr>
        <p:txBody>
          <a:bodyPr wrap="square">
            <a:spAutoFit/>
          </a:bodyPr>
          <a:lstStyle/>
          <a:p>
            <a:pPr algn="ctr">
              <a:lnSpc>
                <a:spcPct val="150000"/>
              </a:lnSpc>
            </a:pPr>
            <a:r>
              <a:rPr lang="en-US" sz="2800" dirty="0">
                <a:solidFill>
                  <a:schemeClr val="bg1"/>
                </a:solidFill>
                <a:latin typeface="Times New Roman" panose="02020603050405020304" pitchFamily="18" charset="0"/>
                <a:cs typeface="Times New Roman" panose="02020603050405020304" pitchFamily="18" charset="0"/>
              </a:rPr>
              <a:t>A simple peer-to-peer system with few labelled edges </a:t>
            </a:r>
          </a:p>
          <a:p>
            <a:r>
              <a:rPr lang="en-US" sz="28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0000FF"/>
                </a:solidFill>
                <a:latin typeface="Times New Roman" panose="02020603050405020304" pitchFamily="18" charset="0"/>
                <a:cs typeface="Times New Roman" panose="02020603050405020304" pitchFamily="18" charset="0"/>
              </a:rPr>
              <a:t>Edges are labeled in blue</a:t>
            </a:r>
          </a:p>
          <a:p>
            <a:r>
              <a:rPr lang="en-US" sz="2800"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b="1" dirty="0">
                <a:solidFill>
                  <a:srgbClr val="C00000"/>
                </a:solidFill>
                <a:latin typeface="Times New Roman" panose="02020603050405020304" pitchFamily="18" charset="0"/>
                <a:cs typeface="Times New Roman" panose="02020603050405020304" pitchFamily="18" charset="0"/>
              </a:rPr>
              <a:t>Forwarding along edges with higher dimension.</a:t>
            </a: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24228C6-76ED-4C15-8546-027F04C963FE}"/>
              </a:ext>
            </a:extLst>
          </p:cNvPr>
          <p:cNvSpPr txBox="1"/>
          <p:nvPr/>
        </p:nvSpPr>
        <p:spPr>
          <a:xfrm>
            <a:off x="3738880" y="455220"/>
            <a:ext cx="406400" cy="584775"/>
          </a:xfrm>
          <a:prstGeom prst="rect">
            <a:avLst/>
          </a:prstGeom>
          <a:noFill/>
        </p:spPr>
        <p:txBody>
          <a:bodyPr wrap="square" rtlCol="0">
            <a:spAutoFit/>
          </a:bodyPr>
          <a:lstStyle/>
          <a:p>
            <a:r>
              <a:rPr lang="en-US" sz="3200" b="1" dirty="0">
                <a:solidFill>
                  <a:srgbClr val="0000FF"/>
                </a:solidFill>
                <a:latin typeface="Times New Roman" panose="02020603050405020304" pitchFamily="18" charset="0"/>
                <a:cs typeface="Times New Roman" panose="02020603050405020304" pitchFamily="18" charset="0"/>
              </a:rPr>
              <a:t>4</a:t>
            </a:r>
            <a:endParaRPr lang="en-IN" sz="2400" b="1" dirty="0">
              <a:solidFill>
                <a:srgbClr val="0000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9CEC458-9C89-470A-83A0-72ED4402C756}"/>
              </a:ext>
            </a:extLst>
          </p:cNvPr>
          <p:cNvSpPr txBox="1"/>
          <p:nvPr/>
        </p:nvSpPr>
        <p:spPr>
          <a:xfrm>
            <a:off x="2519680" y="1146100"/>
            <a:ext cx="406400" cy="584775"/>
          </a:xfrm>
          <a:prstGeom prst="rect">
            <a:avLst/>
          </a:prstGeom>
          <a:noFill/>
        </p:spPr>
        <p:txBody>
          <a:bodyPr wrap="square" rtlCol="0">
            <a:spAutoFit/>
          </a:bodyPr>
          <a:lstStyle/>
          <a:p>
            <a:r>
              <a:rPr lang="en-US" sz="3200" b="1" dirty="0">
                <a:solidFill>
                  <a:srgbClr val="0000FF"/>
                </a:solidFill>
                <a:latin typeface="Times New Roman" panose="02020603050405020304" pitchFamily="18" charset="0"/>
                <a:cs typeface="Times New Roman" panose="02020603050405020304" pitchFamily="18" charset="0"/>
              </a:rPr>
              <a:t>2</a:t>
            </a: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1C6948D-B3A1-4E8A-8D29-DEFDCFC42A8C}"/>
              </a:ext>
            </a:extLst>
          </p:cNvPr>
          <p:cNvSpPr txBox="1"/>
          <p:nvPr/>
        </p:nvSpPr>
        <p:spPr>
          <a:xfrm>
            <a:off x="3210560" y="1318820"/>
            <a:ext cx="406400" cy="584775"/>
          </a:xfrm>
          <a:prstGeom prst="rect">
            <a:avLst/>
          </a:prstGeom>
          <a:noFill/>
        </p:spPr>
        <p:txBody>
          <a:bodyPr wrap="square" rtlCol="0">
            <a:spAutoFit/>
          </a:bodyPr>
          <a:lstStyle/>
          <a:p>
            <a:r>
              <a:rPr lang="en-US" sz="3200" b="1" dirty="0">
                <a:solidFill>
                  <a:srgbClr val="0000FF"/>
                </a:solidFill>
                <a:latin typeface="Times New Roman" panose="02020603050405020304" pitchFamily="18" charset="0"/>
                <a:cs typeface="Times New Roman" panose="02020603050405020304" pitchFamily="18" charset="0"/>
              </a:rPr>
              <a:t>4</a:t>
            </a: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7BF24BC-2494-41A7-B826-5A1C749171C3}"/>
              </a:ext>
            </a:extLst>
          </p:cNvPr>
          <p:cNvSpPr txBox="1"/>
          <p:nvPr/>
        </p:nvSpPr>
        <p:spPr>
          <a:xfrm>
            <a:off x="3383280" y="1826820"/>
            <a:ext cx="406400" cy="584775"/>
          </a:xfrm>
          <a:prstGeom prst="rect">
            <a:avLst/>
          </a:prstGeom>
          <a:noFill/>
        </p:spPr>
        <p:txBody>
          <a:bodyPr wrap="square" rtlCol="0">
            <a:spAutoFit/>
          </a:bodyPr>
          <a:lstStyle/>
          <a:p>
            <a:r>
              <a:rPr lang="en-US" sz="3200" b="1" dirty="0">
                <a:solidFill>
                  <a:srgbClr val="0000FF"/>
                </a:solidFill>
                <a:latin typeface="Times New Roman" panose="02020603050405020304" pitchFamily="18" charset="0"/>
                <a:cs typeface="Times New Roman" panose="02020603050405020304" pitchFamily="18" charset="0"/>
              </a:rPr>
              <a:t>1</a:t>
            </a:r>
          </a:p>
        </p:txBody>
      </p:sp>
      <p:sp>
        <p:nvSpPr>
          <p:cNvPr id="11" name="TextBox 10">
            <a:extLst>
              <a:ext uri="{FF2B5EF4-FFF2-40B4-BE49-F238E27FC236}">
                <a16:creationId xmlns:a16="http://schemas.microsoft.com/office/drawing/2014/main" id="{7C17261A-CF32-4638-B6DA-1E56FAD6BB5A}"/>
              </a:ext>
            </a:extLst>
          </p:cNvPr>
          <p:cNvSpPr txBox="1"/>
          <p:nvPr/>
        </p:nvSpPr>
        <p:spPr>
          <a:xfrm>
            <a:off x="1371600" y="2560320"/>
            <a:ext cx="345440" cy="584775"/>
          </a:xfrm>
          <a:prstGeom prst="rect">
            <a:avLst/>
          </a:prstGeom>
          <a:noFill/>
        </p:spPr>
        <p:txBody>
          <a:bodyPr wrap="square" rtlCol="0">
            <a:spAutoFit/>
          </a:bodyPr>
          <a:lstStyle/>
          <a:p>
            <a:r>
              <a:rPr lang="en-US" sz="3200" b="1" dirty="0">
                <a:solidFill>
                  <a:srgbClr val="0000FF"/>
                </a:solidFill>
                <a:latin typeface="Times New Roman" panose="02020603050405020304" pitchFamily="18" charset="0"/>
                <a:cs typeface="Times New Roman" panose="02020603050405020304" pitchFamily="18" charset="0"/>
              </a:rPr>
              <a:t>2</a:t>
            </a: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4D97A45-D355-4E1D-8AC4-B7E35F89146C}"/>
              </a:ext>
            </a:extLst>
          </p:cNvPr>
          <p:cNvSpPr txBox="1"/>
          <p:nvPr/>
        </p:nvSpPr>
        <p:spPr>
          <a:xfrm>
            <a:off x="1910080" y="3188260"/>
            <a:ext cx="406400" cy="584775"/>
          </a:xfrm>
          <a:prstGeom prst="rect">
            <a:avLst/>
          </a:prstGeom>
          <a:noFill/>
        </p:spPr>
        <p:txBody>
          <a:bodyPr wrap="square" rtlCol="0">
            <a:spAutoFit/>
          </a:bodyPr>
          <a:lstStyle/>
          <a:p>
            <a:r>
              <a:rPr lang="en-US" sz="3200" b="1" dirty="0">
                <a:solidFill>
                  <a:srgbClr val="0000FF"/>
                </a:solidFill>
                <a:latin typeface="Times New Roman" panose="02020603050405020304" pitchFamily="18" charset="0"/>
                <a:cs typeface="Times New Roman" panose="02020603050405020304" pitchFamily="18" charset="0"/>
              </a:rPr>
              <a:t>3</a:t>
            </a:r>
          </a:p>
        </p:txBody>
      </p:sp>
      <p:sp>
        <p:nvSpPr>
          <p:cNvPr id="13" name="TextBox 12">
            <a:extLst>
              <a:ext uri="{FF2B5EF4-FFF2-40B4-BE49-F238E27FC236}">
                <a16:creationId xmlns:a16="http://schemas.microsoft.com/office/drawing/2014/main" id="{BF92285B-5587-47EA-9D49-9AE489412595}"/>
              </a:ext>
            </a:extLst>
          </p:cNvPr>
          <p:cNvSpPr txBox="1"/>
          <p:nvPr/>
        </p:nvSpPr>
        <p:spPr>
          <a:xfrm>
            <a:off x="3535680" y="941085"/>
            <a:ext cx="406400" cy="584775"/>
          </a:xfrm>
          <a:prstGeom prst="rect">
            <a:avLst/>
          </a:prstGeom>
          <a:noFill/>
        </p:spPr>
        <p:txBody>
          <a:bodyPr wrap="square" rtlCol="0">
            <a:spAutoFit/>
          </a:bodyPr>
          <a:lstStyle/>
          <a:p>
            <a:r>
              <a:rPr lang="en-US" sz="3200" b="1" dirty="0">
                <a:solidFill>
                  <a:srgbClr val="0000FF"/>
                </a:solidFill>
                <a:latin typeface="Times New Roman" panose="02020603050405020304" pitchFamily="18" charset="0"/>
                <a:cs typeface="Times New Roman" panose="02020603050405020304" pitchFamily="18" charset="0"/>
              </a:rPr>
              <a:t>1</a:t>
            </a:r>
          </a:p>
        </p:txBody>
      </p:sp>
      <p:sp>
        <p:nvSpPr>
          <p:cNvPr id="14" name="TextBox 13">
            <a:extLst>
              <a:ext uri="{FF2B5EF4-FFF2-40B4-BE49-F238E27FC236}">
                <a16:creationId xmlns:a16="http://schemas.microsoft.com/office/drawing/2014/main" id="{20FA68E3-BC66-49B9-AFBE-16970B554F8D}"/>
              </a:ext>
            </a:extLst>
          </p:cNvPr>
          <p:cNvSpPr txBox="1"/>
          <p:nvPr/>
        </p:nvSpPr>
        <p:spPr>
          <a:xfrm>
            <a:off x="1920240" y="965472"/>
            <a:ext cx="406400" cy="584775"/>
          </a:xfrm>
          <a:prstGeom prst="rect">
            <a:avLst/>
          </a:prstGeom>
          <a:noFill/>
        </p:spPr>
        <p:txBody>
          <a:bodyPr wrap="square" rtlCol="0">
            <a:spAutoFit/>
          </a:bodyPr>
          <a:lstStyle/>
          <a:p>
            <a:r>
              <a:rPr lang="en-US" sz="3200" b="1" dirty="0">
                <a:solidFill>
                  <a:srgbClr val="0000FF"/>
                </a:solidFill>
                <a:latin typeface="Times New Roman" panose="02020603050405020304" pitchFamily="18" charset="0"/>
                <a:cs typeface="Times New Roman" panose="02020603050405020304" pitchFamily="18" charset="0"/>
              </a:rPr>
              <a:t>3</a:t>
            </a:r>
          </a:p>
        </p:txBody>
      </p:sp>
      <p:sp>
        <p:nvSpPr>
          <p:cNvPr id="15" name="TextBox 14">
            <a:extLst>
              <a:ext uri="{FF2B5EF4-FFF2-40B4-BE49-F238E27FC236}">
                <a16:creationId xmlns:a16="http://schemas.microsoft.com/office/drawing/2014/main" id="{1EE9A3B9-699D-4088-A98D-1B55884945C1}"/>
              </a:ext>
            </a:extLst>
          </p:cNvPr>
          <p:cNvSpPr txBox="1"/>
          <p:nvPr/>
        </p:nvSpPr>
        <p:spPr>
          <a:xfrm>
            <a:off x="2682240" y="3584500"/>
            <a:ext cx="406400" cy="584775"/>
          </a:xfrm>
          <a:prstGeom prst="rect">
            <a:avLst/>
          </a:prstGeom>
          <a:noFill/>
        </p:spPr>
        <p:txBody>
          <a:bodyPr wrap="square" rtlCol="0">
            <a:spAutoFit/>
          </a:bodyPr>
          <a:lstStyle/>
          <a:p>
            <a:r>
              <a:rPr lang="en-US" sz="3200" b="1" dirty="0">
                <a:solidFill>
                  <a:srgbClr val="0000FF"/>
                </a:solidFill>
                <a:latin typeface="Times New Roman" panose="02020603050405020304" pitchFamily="18" charset="0"/>
                <a:cs typeface="Times New Roman" panose="02020603050405020304" pitchFamily="18" charset="0"/>
              </a:rPr>
              <a:t>4</a:t>
            </a:r>
          </a:p>
        </p:txBody>
      </p:sp>
      <p:sp>
        <p:nvSpPr>
          <p:cNvPr id="16" name="TextBox 15">
            <a:extLst>
              <a:ext uri="{FF2B5EF4-FFF2-40B4-BE49-F238E27FC236}">
                <a16:creationId xmlns:a16="http://schemas.microsoft.com/office/drawing/2014/main" id="{A5C70B04-CD07-4FA8-A428-2A0274CDB945}"/>
              </a:ext>
            </a:extLst>
          </p:cNvPr>
          <p:cNvSpPr txBox="1"/>
          <p:nvPr/>
        </p:nvSpPr>
        <p:spPr>
          <a:xfrm>
            <a:off x="1920240" y="4169275"/>
            <a:ext cx="406400" cy="584775"/>
          </a:xfrm>
          <a:prstGeom prst="rect">
            <a:avLst/>
          </a:prstGeom>
          <a:noFill/>
        </p:spPr>
        <p:txBody>
          <a:bodyPr wrap="square" rtlCol="0">
            <a:spAutoFit/>
          </a:bodyPr>
          <a:lstStyle/>
          <a:p>
            <a:r>
              <a:rPr lang="en-US" sz="3200" b="1" dirty="0">
                <a:solidFill>
                  <a:srgbClr val="0000FF"/>
                </a:solidFill>
                <a:latin typeface="Times New Roman" panose="02020603050405020304" pitchFamily="18" charset="0"/>
                <a:cs typeface="Times New Roman" panose="02020603050405020304" pitchFamily="18" charset="0"/>
              </a:rPr>
              <a:t>1</a:t>
            </a:r>
          </a:p>
        </p:txBody>
      </p:sp>
      <p:sp>
        <p:nvSpPr>
          <p:cNvPr id="17" name="TextBox 16">
            <a:extLst>
              <a:ext uri="{FF2B5EF4-FFF2-40B4-BE49-F238E27FC236}">
                <a16:creationId xmlns:a16="http://schemas.microsoft.com/office/drawing/2014/main" id="{759CC5FF-E0F3-4973-BE3F-EB217B5D9D8B}"/>
              </a:ext>
            </a:extLst>
          </p:cNvPr>
          <p:cNvSpPr txBox="1"/>
          <p:nvPr/>
        </p:nvSpPr>
        <p:spPr>
          <a:xfrm>
            <a:off x="9941560" y="3452420"/>
            <a:ext cx="406400" cy="584775"/>
          </a:xfrm>
          <a:prstGeom prst="rect">
            <a:avLst/>
          </a:prstGeom>
          <a:noFill/>
        </p:spPr>
        <p:txBody>
          <a:bodyPr wrap="square" rtlCol="0">
            <a:spAutoFit/>
          </a:bodyPr>
          <a:lstStyle/>
          <a:p>
            <a:r>
              <a:rPr lang="en-US" sz="3200" b="1" dirty="0">
                <a:solidFill>
                  <a:srgbClr val="C00000"/>
                </a:solidFill>
                <a:latin typeface="Times New Roman" panose="02020603050405020304" pitchFamily="18" charset="0"/>
                <a:cs typeface="Times New Roman" panose="02020603050405020304" pitchFamily="18" charset="0"/>
              </a:rPr>
              <a:t>3</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F7AE2282-8358-45FD-A2BB-0088168F8DCE}"/>
              </a:ext>
            </a:extLst>
          </p:cNvPr>
          <p:cNvSpPr txBox="1"/>
          <p:nvPr/>
        </p:nvSpPr>
        <p:spPr>
          <a:xfrm>
            <a:off x="9596120" y="2944420"/>
            <a:ext cx="406400" cy="584775"/>
          </a:xfrm>
          <a:prstGeom prst="rect">
            <a:avLst/>
          </a:prstGeom>
          <a:noFill/>
        </p:spPr>
        <p:txBody>
          <a:bodyPr wrap="square" rtlCol="0">
            <a:spAutoFit/>
          </a:bodyPr>
          <a:lstStyle/>
          <a:p>
            <a:r>
              <a:rPr lang="en-US" sz="3200" b="1" dirty="0">
                <a:solidFill>
                  <a:srgbClr val="C00000"/>
                </a:solidFill>
                <a:latin typeface="Times New Roman" panose="02020603050405020304" pitchFamily="18" charset="0"/>
                <a:cs typeface="Times New Roman" panose="02020603050405020304" pitchFamily="18" charset="0"/>
              </a:rPr>
              <a:t>4</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BFE68FB7-427D-493A-A486-570BB0ADAA05}"/>
              </a:ext>
            </a:extLst>
          </p:cNvPr>
          <p:cNvSpPr txBox="1"/>
          <p:nvPr/>
        </p:nvSpPr>
        <p:spPr>
          <a:xfrm>
            <a:off x="9724854" y="299420"/>
            <a:ext cx="2138679" cy="369332"/>
          </a:xfrm>
          <a:prstGeom prst="rect">
            <a:avLst/>
          </a:prstGeom>
          <a:noFill/>
        </p:spPr>
        <p:txBody>
          <a:bodyPr wrap="square" rtlCol="0">
            <a:spAutoFit/>
          </a:bodyPr>
          <a:lstStyle/>
          <a:p>
            <a:r>
              <a:rPr lang="en-US" b="1" dirty="0">
                <a:solidFill>
                  <a:srgbClr val="FFC000"/>
                </a:solidFill>
                <a:latin typeface="Times New Roman" panose="02020603050405020304" pitchFamily="18" charset="0"/>
                <a:cs typeface="Times New Roman" panose="02020603050405020304" pitchFamily="18" charset="0"/>
              </a:rPr>
              <a:t>Broadcasting node</a:t>
            </a:r>
            <a:endParaRPr lang="en-IN" sz="1400" b="1" dirty="0">
              <a:solidFill>
                <a:srgbClr val="FFC000"/>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8E9E00B8-0A8C-4BC9-BC65-12E6BEB30C93}"/>
              </a:ext>
            </a:extLst>
          </p:cNvPr>
          <p:cNvSpPr txBox="1"/>
          <p:nvPr/>
        </p:nvSpPr>
        <p:spPr>
          <a:xfrm>
            <a:off x="10714472" y="3498987"/>
            <a:ext cx="936507" cy="923330"/>
          </a:xfrm>
          <a:prstGeom prst="rect">
            <a:avLst/>
          </a:prstGeom>
          <a:noFill/>
        </p:spPr>
        <p:txBody>
          <a:bodyPr wrap="square" rtlCol="0">
            <a:spAutoFit/>
          </a:bodyPr>
          <a:lstStyle/>
          <a:p>
            <a:r>
              <a:rPr lang="en-US" b="1" dirty="0">
                <a:solidFill>
                  <a:srgbClr val="C00000"/>
                </a:solidFill>
                <a:latin typeface="Times New Roman" panose="02020603050405020304" pitchFamily="18" charset="0"/>
                <a:cs typeface="Times New Roman" panose="02020603050405020304" pitchFamily="18" charset="0"/>
              </a:rPr>
              <a:t>Broad-</a:t>
            </a:r>
          </a:p>
          <a:p>
            <a:r>
              <a:rPr lang="en-US" b="1" dirty="0">
                <a:solidFill>
                  <a:srgbClr val="C00000"/>
                </a:solidFill>
                <a:latin typeface="Times New Roman" panose="02020603050405020304" pitchFamily="18" charset="0"/>
                <a:cs typeface="Times New Roman" panose="02020603050405020304" pitchFamily="18" charset="0"/>
              </a:rPr>
              <a:t>casting </a:t>
            </a:r>
          </a:p>
          <a:p>
            <a:r>
              <a:rPr lang="en-US" b="1" dirty="0">
                <a:solidFill>
                  <a:srgbClr val="C00000"/>
                </a:solidFill>
                <a:latin typeface="Times New Roman" panose="02020603050405020304" pitchFamily="18" charset="0"/>
                <a:cs typeface="Times New Roman" panose="02020603050405020304" pitchFamily="18" charset="0"/>
              </a:rPr>
              <a:t>node</a:t>
            </a:r>
            <a:endParaRPr lang="en-IN" sz="1400" b="1" dirty="0">
              <a:solidFill>
                <a:srgbClr val="C00000"/>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CCC84EEB-ED04-43FC-ADAE-0EEF4F858AE6}"/>
              </a:ext>
            </a:extLst>
          </p:cNvPr>
          <p:cNvSpPr txBox="1"/>
          <p:nvPr/>
        </p:nvSpPr>
        <p:spPr>
          <a:xfrm>
            <a:off x="7385426" y="297470"/>
            <a:ext cx="406400" cy="523220"/>
          </a:xfrm>
          <a:prstGeom prst="rect">
            <a:avLst/>
          </a:prstGeom>
          <a:noFill/>
        </p:spPr>
        <p:txBody>
          <a:bodyPr wrap="square" rtlCol="0">
            <a:spAutoFit/>
          </a:bodyPr>
          <a:lstStyle/>
          <a:p>
            <a:r>
              <a:rPr lang="en-US" sz="2800" b="1" dirty="0">
                <a:solidFill>
                  <a:srgbClr val="FFC000"/>
                </a:solidFill>
                <a:latin typeface="Times New Roman" panose="02020603050405020304" pitchFamily="18" charset="0"/>
                <a:cs typeface="Times New Roman" panose="02020603050405020304" pitchFamily="18" charset="0"/>
              </a:rPr>
              <a:t>1</a:t>
            </a:r>
            <a:endParaRPr lang="en-IN" sz="2400" b="1" dirty="0">
              <a:solidFill>
                <a:srgbClr val="FFC000"/>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94F291E2-3953-4EF4-808E-C1FE20B33AF5}"/>
              </a:ext>
            </a:extLst>
          </p:cNvPr>
          <p:cNvSpPr txBox="1"/>
          <p:nvPr/>
        </p:nvSpPr>
        <p:spPr>
          <a:xfrm>
            <a:off x="10590993" y="1730875"/>
            <a:ext cx="406400" cy="523220"/>
          </a:xfrm>
          <a:prstGeom prst="rect">
            <a:avLst/>
          </a:prstGeom>
          <a:noFill/>
        </p:spPr>
        <p:txBody>
          <a:bodyPr wrap="square" rtlCol="0">
            <a:spAutoFit/>
          </a:bodyPr>
          <a:lstStyle/>
          <a:p>
            <a:r>
              <a:rPr lang="en-US" sz="2800" b="1" dirty="0">
                <a:solidFill>
                  <a:srgbClr val="FFC000"/>
                </a:solidFill>
                <a:latin typeface="Times New Roman" panose="02020603050405020304" pitchFamily="18" charset="0"/>
                <a:cs typeface="Times New Roman" panose="02020603050405020304" pitchFamily="18" charset="0"/>
              </a:rPr>
              <a:t>2</a:t>
            </a:r>
            <a:endParaRPr lang="en-IN" sz="2400" b="1" dirty="0">
              <a:solidFill>
                <a:srgbClr val="FFC000"/>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5BDBB034-C813-41E4-9C90-4F4F2A9C1421}"/>
              </a:ext>
            </a:extLst>
          </p:cNvPr>
          <p:cNvSpPr txBox="1"/>
          <p:nvPr/>
        </p:nvSpPr>
        <p:spPr>
          <a:xfrm>
            <a:off x="9941560" y="1159319"/>
            <a:ext cx="406400" cy="523220"/>
          </a:xfrm>
          <a:prstGeom prst="rect">
            <a:avLst/>
          </a:prstGeom>
          <a:noFill/>
        </p:spPr>
        <p:txBody>
          <a:bodyPr wrap="square" rtlCol="0">
            <a:spAutoFit/>
          </a:bodyPr>
          <a:lstStyle/>
          <a:p>
            <a:r>
              <a:rPr lang="en-US" sz="2800" b="1" dirty="0">
                <a:solidFill>
                  <a:srgbClr val="FFC000"/>
                </a:solidFill>
                <a:latin typeface="Times New Roman" panose="02020603050405020304" pitchFamily="18" charset="0"/>
                <a:cs typeface="Times New Roman" panose="02020603050405020304" pitchFamily="18" charset="0"/>
              </a:rPr>
              <a:t>3</a:t>
            </a:r>
            <a:endParaRPr lang="en-IN" sz="2400" b="1" dirty="0">
              <a:solidFill>
                <a:srgbClr val="FFC000"/>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817330DD-4A5F-42FD-8E3B-CB187A9DB570}"/>
              </a:ext>
            </a:extLst>
          </p:cNvPr>
          <p:cNvSpPr txBox="1"/>
          <p:nvPr/>
        </p:nvSpPr>
        <p:spPr>
          <a:xfrm>
            <a:off x="9408160" y="804289"/>
            <a:ext cx="406400" cy="523220"/>
          </a:xfrm>
          <a:prstGeom prst="rect">
            <a:avLst/>
          </a:prstGeom>
          <a:noFill/>
        </p:spPr>
        <p:txBody>
          <a:bodyPr wrap="square" rtlCol="0">
            <a:spAutoFit/>
          </a:bodyPr>
          <a:lstStyle/>
          <a:p>
            <a:r>
              <a:rPr lang="en-US" sz="2800" b="1" dirty="0">
                <a:solidFill>
                  <a:srgbClr val="FFC000"/>
                </a:solidFill>
                <a:latin typeface="Times New Roman" panose="02020603050405020304" pitchFamily="18" charset="0"/>
                <a:cs typeface="Times New Roman" panose="02020603050405020304" pitchFamily="18" charset="0"/>
              </a:rPr>
              <a:t>4</a:t>
            </a:r>
            <a:endParaRPr lang="en-IN" sz="28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711965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Example:</a:t>
            </a:r>
            <a:r>
              <a:rPr lang="en-US" sz="2600" b="1"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If node </a:t>
            </a:r>
            <a:r>
              <a:rPr lang="en-US" sz="2600" dirty="0">
                <a:solidFill>
                  <a:srgbClr val="FFFF00"/>
                </a:solidFill>
                <a:latin typeface="Times New Roman" panose="02020603050405020304" pitchFamily="18" charset="0"/>
                <a:cs typeface="Times New Roman" panose="02020603050405020304" pitchFamily="18" charset="0"/>
              </a:rPr>
              <a:t>1001</a:t>
            </a:r>
            <a:r>
              <a:rPr lang="en-US" sz="2600" dirty="0">
                <a:solidFill>
                  <a:schemeClr val="bg1"/>
                </a:solidFill>
                <a:latin typeface="Times New Roman" panose="02020603050405020304" pitchFamily="18" charset="0"/>
                <a:cs typeface="Times New Roman" panose="02020603050405020304" pitchFamily="18" charset="0"/>
              </a:rPr>
              <a:t> broadcasts a message, it will send the following:</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lvl="8" algn="just">
              <a:lnSpc>
                <a:spcPct val="100000"/>
              </a:lnSpc>
            </a:pPr>
            <a:r>
              <a:rPr lang="en-US" sz="2800" dirty="0">
                <a:solidFill>
                  <a:srgbClr val="FFFF00"/>
                </a:solidFill>
                <a:latin typeface="Times New Roman" panose="02020603050405020304" pitchFamily="18" charset="0"/>
                <a:cs typeface="Times New Roman" panose="02020603050405020304" pitchFamily="18" charset="0"/>
              </a:rPr>
              <a:t>(m , 1)   to   0001</a:t>
            </a:r>
          </a:p>
          <a:p>
            <a:pPr marL="0" indent="0" algn="just">
              <a:lnSpc>
                <a:spcPct val="100000"/>
              </a:lnSpc>
              <a:buNone/>
            </a:pPr>
            <a:r>
              <a:rPr lang="en-US" dirty="0">
                <a:solidFill>
                  <a:srgbClr val="FFFF00"/>
                </a:solidFill>
                <a:latin typeface="Times New Roman" panose="02020603050405020304" pitchFamily="18" charset="0"/>
                <a:cs typeface="Times New Roman" panose="02020603050405020304" pitchFamily="18" charset="0"/>
              </a:rPr>
              <a:t>				• (m , 2)   to   1101</a:t>
            </a:r>
          </a:p>
          <a:p>
            <a:pPr marL="0" indent="0" algn="just">
              <a:lnSpc>
                <a:spcPct val="100000"/>
              </a:lnSpc>
              <a:buNone/>
            </a:pPr>
            <a:r>
              <a:rPr lang="en-US" dirty="0">
                <a:solidFill>
                  <a:srgbClr val="FFFF00"/>
                </a:solidFill>
                <a:latin typeface="Times New Roman" panose="02020603050405020304" pitchFamily="18" charset="0"/>
                <a:cs typeface="Times New Roman" panose="02020603050405020304" pitchFamily="18" charset="0"/>
              </a:rPr>
              <a:t>				• (m , 3)   to   1011</a:t>
            </a:r>
          </a:p>
          <a:p>
            <a:pPr marL="0" indent="0" algn="just">
              <a:lnSpc>
                <a:spcPct val="100000"/>
              </a:lnSpc>
              <a:buNone/>
            </a:pPr>
            <a:r>
              <a:rPr lang="en-US" dirty="0">
                <a:solidFill>
                  <a:srgbClr val="FFFF00"/>
                </a:solidFill>
                <a:latin typeface="Times New Roman" panose="02020603050405020304" pitchFamily="18" charset="0"/>
                <a:cs typeface="Times New Roman" panose="02020603050405020304" pitchFamily="18" charset="0"/>
              </a:rPr>
              <a:t>				• (m , 4)   to   1000</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When a node receives a broadcast message, it will forward it only along </a:t>
            </a:r>
            <a:r>
              <a:rPr lang="en-US" sz="2600" dirty="0">
                <a:solidFill>
                  <a:srgbClr val="FFFF00"/>
                </a:solidFill>
                <a:latin typeface="Times New Roman" panose="02020603050405020304" pitchFamily="18" charset="0"/>
                <a:cs typeface="Times New Roman" panose="02020603050405020304" pitchFamily="18" charset="0"/>
              </a:rPr>
              <a:t>edges</a:t>
            </a:r>
            <a:r>
              <a:rPr lang="en-US" sz="2600" dirty="0">
                <a:solidFill>
                  <a:schemeClr val="bg1"/>
                </a:solidFill>
                <a:latin typeface="Times New Roman" panose="02020603050405020304" pitchFamily="18" charset="0"/>
                <a:cs typeface="Times New Roman" panose="02020603050405020304" pitchFamily="18" charset="0"/>
              </a:rPr>
              <a:t> that have a </a:t>
            </a:r>
            <a:r>
              <a:rPr lang="en-US" sz="2600" dirty="0">
                <a:solidFill>
                  <a:srgbClr val="FFFF00"/>
                </a:solidFill>
                <a:latin typeface="Times New Roman" panose="02020603050405020304" pitchFamily="18" charset="0"/>
                <a:cs typeface="Times New Roman" panose="02020603050405020304" pitchFamily="18" charset="0"/>
              </a:rPr>
              <a:t>higher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dimension</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Example, node </a:t>
            </a:r>
            <a:r>
              <a:rPr lang="en-US" sz="2600" dirty="0">
                <a:solidFill>
                  <a:srgbClr val="FFFF00"/>
                </a:solidFill>
                <a:latin typeface="Times New Roman" panose="02020603050405020304" pitchFamily="18" charset="0"/>
                <a:cs typeface="Times New Roman" panose="02020603050405020304" pitchFamily="18" charset="0"/>
              </a:rPr>
              <a:t>1101</a:t>
            </a:r>
            <a:r>
              <a:rPr lang="en-US" sz="2600" dirty="0">
                <a:solidFill>
                  <a:schemeClr val="bg1"/>
                </a:solidFill>
                <a:latin typeface="Times New Roman" panose="02020603050405020304" pitchFamily="18" charset="0"/>
                <a:cs typeface="Times New Roman" panose="02020603050405020304" pitchFamily="18" charset="0"/>
              </a:rPr>
              <a:t> will forward </a:t>
            </a:r>
            <a:r>
              <a:rPr lang="en-US" sz="2600" i="1" dirty="0">
                <a:solidFill>
                  <a:srgbClr val="0070C0"/>
                </a:solidFill>
                <a:latin typeface="Times New Roman" panose="02020603050405020304" pitchFamily="18" charset="0"/>
                <a:cs typeface="Times New Roman" panose="02020603050405020304" pitchFamily="18" charset="0"/>
              </a:rPr>
              <a:t>m</a:t>
            </a:r>
            <a:r>
              <a:rPr lang="en-US" sz="2600" dirty="0">
                <a:solidFill>
                  <a:schemeClr val="bg1"/>
                </a:solidFill>
                <a:latin typeface="Times New Roman" panose="02020603050405020304" pitchFamily="18" charset="0"/>
                <a:cs typeface="Times New Roman" panose="02020603050405020304" pitchFamily="18" charset="0"/>
              </a:rPr>
              <a:t> only to nodes </a:t>
            </a:r>
            <a:r>
              <a:rPr lang="en-US" sz="2600" dirty="0">
                <a:solidFill>
                  <a:srgbClr val="FFFF00"/>
                </a:solidFill>
                <a:latin typeface="Times New Roman" panose="02020603050405020304" pitchFamily="18" charset="0"/>
                <a:cs typeface="Times New Roman" panose="02020603050405020304" pitchFamily="18" charset="0"/>
              </a:rPr>
              <a:t>1111</a:t>
            </a:r>
            <a:r>
              <a:rPr lang="en-US" sz="2600" dirty="0">
                <a:solidFill>
                  <a:schemeClr val="bg1"/>
                </a:solidFill>
                <a:latin typeface="Times New Roman" panose="02020603050405020304" pitchFamily="18" charset="0"/>
                <a:cs typeface="Times New Roman" panose="02020603050405020304" pitchFamily="18" charset="0"/>
              </a:rPr>
              <a:t> (joined to 1101 by an edge labeled “3”) and </a:t>
            </a:r>
            <a:r>
              <a:rPr lang="en-US" sz="2600" dirty="0">
                <a:solidFill>
                  <a:srgbClr val="FFFF00"/>
                </a:solidFill>
                <a:latin typeface="Times New Roman" panose="02020603050405020304" pitchFamily="18" charset="0"/>
                <a:cs typeface="Times New Roman" panose="02020603050405020304" pitchFamily="18" charset="0"/>
              </a:rPr>
              <a:t>1100</a:t>
            </a:r>
            <a:r>
              <a:rPr lang="en-US" sz="2600" dirty="0">
                <a:solidFill>
                  <a:schemeClr val="bg1"/>
                </a:solidFill>
                <a:latin typeface="Times New Roman" panose="02020603050405020304" pitchFamily="18" charset="0"/>
                <a:cs typeface="Times New Roman" panose="02020603050405020304" pitchFamily="18" charset="0"/>
              </a:rPr>
              <a:t> (joined by an edge with label “4”).</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138</a:t>
            </a:fld>
            <a:endParaRPr lang="en-IN" dirty="0"/>
          </a:p>
        </p:txBody>
      </p:sp>
    </p:spTree>
    <p:extLst>
      <p:ext uri="{BB962C8B-B14F-4D97-AF65-F5344CB8AC3E}">
        <p14:creationId xmlns:p14="http://schemas.microsoft.com/office/powerpoint/2010/main" val="98259733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Gossip-based data dissemination</a:t>
            </a:r>
          </a:p>
          <a:p>
            <a:pPr marL="0" indent="0" algn="just">
              <a:lnSpc>
                <a:spcPct val="100000"/>
              </a:lnSpc>
              <a:buNone/>
            </a:pPr>
            <a:endParaRPr lang="en-US"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An important technique for disseminating information is to rely on </a:t>
            </a:r>
            <a:r>
              <a:rPr lang="en-US" sz="2600" dirty="0">
                <a:solidFill>
                  <a:srgbClr val="FFFF00"/>
                </a:solidFill>
                <a:latin typeface="Times New Roman" panose="02020603050405020304" pitchFamily="18" charset="0"/>
                <a:cs typeface="Times New Roman" panose="02020603050405020304" pitchFamily="18" charset="0"/>
              </a:rPr>
              <a:t>epidemic behavior</a:t>
            </a:r>
            <a:r>
              <a:rPr lang="en-US" sz="2600" dirty="0">
                <a:solidFill>
                  <a:schemeClr val="bg1"/>
                </a:solidFill>
                <a:latin typeface="Times New Roman" panose="02020603050405020304" pitchFamily="18" charset="0"/>
                <a:cs typeface="Times New Roman" panose="02020603050405020304" pitchFamily="18" charset="0"/>
              </a:rPr>
              <a:t>, also referred to as </a:t>
            </a:r>
            <a:r>
              <a:rPr lang="en-US" sz="2600" dirty="0">
                <a:solidFill>
                  <a:srgbClr val="FFFF00"/>
                </a:solidFill>
                <a:latin typeface="Times New Roman" panose="02020603050405020304" pitchFamily="18" charset="0"/>
                <a:cs typeface="Times New Roman" panose="02020603050405020304" pitchFamily="18" charset="0"/>
              </a:rPr>
              <a:t>gossiping</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Observing </a:t>
            </a:r>
            <a:r>
              <a:rPr lang="en-US" sz="2600" dirty="0">
                <a:solidFill>
                  <a:srgbClr val="FFFF00"/>
                </a:solidFill>
                <a:latin typeface="Times New Roman" panose="02020603050405020304" pitchFamily="18" charset="0"/>
                <a:cs typeface="Times New Roman" panose="02020603050405020304" pitchFamily="18" charset="0"/>
              </a:rPr>
              <a:t>how diseases spread</a:t>
            </a:r>
            <a:r>
              <a:rPr lang="en-US" sz="2600" dirty="0">
                <a:solidFill>
                  <a:schemeClr val="bg1"/>
                </a:solidFill>
                <a:latin typeface="Times New Roman" panose="02020603050405020304" pitchFamily="18" charset="0"/>
                <a:cs typeface="Times New Roman" panose="02020603050405020304" pitchFamily="18" charset="0"/>
              </a:rPr>
              <a:t> among people, this approach was designed to spread information in very large-scale distributed systems.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main </a:t>
            </a:r>
            <a:r>
              <a:rPr lang="en-US" sz="2600" dirty="0">
                <a:solidFill>
                  <a:srgbClr val="FFFF00"/>
                </a:solidFill>
                <a:latin typeface="Times New Roman" panose="02020603050405020304" pitchFamily="18" charset="0"/>
                <a:cs typeface="Times New Roman" panose="02020603050405020304" pitchFamily="18" charset="0"/>
              </a:rPr>
              <a:t>goal</a:t>
            </a:r>
            <a:r>
              <a:rPr lang="en-US" sz="2600" dirty="0">
                <a:solidFill>
                  <a:schemeClr val="bg1"/>
                </a:solidFill>
                <a:latin typeface="Times New Roman" panose="02020603050405020304" pitchFamily="18" charset="0"/>
                <a:cs typeface="Times New Roman" panose="02020603050405020304" pitchFamily="18" charset="0"/>
              </a:rPr>
              <a:t> of these </a:t>
            </a:r>
            <a:r>
              <a:rPr lang="en-US" sz="2600" dirty="0">
                <a:solidFill>
                  <a:srgbClr val="FFFF00"/>
                </a:solidFill>
                <a:latin typeface="Times New Roman" panose="02020603050405020304" pitchFamily="18" charset="0"/>
                <a:cs typeface="Times New Roman" panose="02020603050405020304" pitchFamily="18" charset="0"/>
              </a:rPr>
              <a:t>epidemic protocols</a:t>
            </a:r>
            <a:r>
              <a:rPr lang="en-US" sz="2600" dirty="0">
                <a:solidFill>
                  <a:schemeClr val="bg1"/>
                </a:solidFill>
                <a:latin typeface="Times New Roman" panose="02020603050405020304" pitchFamily="18" charset="0"/>
                <a:cs typeface="Times New Roman" panose="02020603050405020304" pitchFamily="18" charset="0"/>
              </a:rPr>
              <a:t> is to </a:t>
            </a:r>
            <a:r>
              <a:rPr lang="en-US" sz="2600" dirty="0">
                <a:solidFill>
                  <a:srgbClr val="FFFF00"/>
                </a:solidFill>
                <a:latin typeface="Times New Roman" panose="02020603050405020304" pitchFamily="18" charset="0"/>
                <a:cs typeface="Times New Roman" panose="02020603050405020304" pitchFamily="18" charset="0"/>
              </a:rPr>
              <a:t>rapidly propagate information</a:t>
            </a:r>
            <a:r>
              <a:rPr lang="en-US" sz="2600" dirty="0">
                <a:solidFill>
                  <a:schemeClr val="bg1"/>
                </a:solidFill>
                <a:latin typeface="Times New Roman" panose="02020603050405020304" pitchFamily="18" charset="0"/>
                <a:cs typeface="Times New Roman" panose="02020603050405020304" pitchFamily="18" charset="0"/>
              </a:rPr>
              <a:t> among a large collection of nodes using only local information. There is </a:t>
            </a:r>
            <a:r>
              <a:rPr lang="en-US" sz="2600" dirty="0">
                <a:solidFill>
                  <a:srgbClr val="FFFF00"/>
                </a:solidFill>
                <a:latin typeface="Times New Roman" panose="02020603050405020304" pitchFamily="18" charset="0"/>
                <a:cs typeface="Times New Roman" panose="02020603050405020304" pitchFamily="18" charset="0"/>
              </a:rPr>
              <a:t>no central component </a:t>
            </a:r>
            <a:r>
              <a:rPr lang="en-US" sz="2600" dirty="0">
                <a:solidFill>
                  <a:schemeClr val="bg1"/>
                </a:solidFill>
                <a:latin typeface="Times New Roman" panose="02020603050405020304" pitchFamily="18" charset="0"/>
                <a:cs typeface="Times New Roman" panose="02020603050405020304" pitchFamily="18" charset="0"/>
              </a:rPr>
              <a:t>by which information dissemination is coordinated.</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We </a:t>
            </a:r>
            <a:r>
              <a:rPr lang="en-US" sz="2600" dirty="0">
                <a:solidFill>
                  <a:srgbClr val="FFFF00"/>
                </a:solidFill>
                <a:latin typeface="Times New Roman" panose="02020603050405020304" pitchFamily="18" charset="0"/>
                <a:cs typeface="Times New Roman" panose="02020603050405020304" pitchFamily="18" charset="0"/>
              </a:rPr>
              <a:t>assume</a:t>
            </a:r>
            <a:r>
              <a:rPr lang="en-US" sz="2600" dirty="0">
                <a:solidFill>
                  <a:schemeClr val="bg1"/>
                </a:solidFill>
                <a:latin typeface="Times New Roman" panose="02020603050405020304" pitchFamily="18" charset="0"/>
                <a:cs typeface="Times New Roman" panose="02020603050405020304" pitchFamily="18" charset="0"/>
              </a:rPr>
              <a:t> that all updates for a specific data item are initiated at a single node.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139</a:t>
            </a:fld>
            <a:endParaRPr lang="en-IN" dirty="0"/>
          </a:p>
        </p:txBody>
      </p:sp>
    </p:spTree>
    <p:extLst>
      <p:ext uri="{BB962C8B-B14F-4D97-AF65-F5344CB8AC3E}">
        <p14:creationId xmlns:p14="http://schemas.microsoft.com/office/powerpoint/2010/main" val="3153596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fontScale="92500" lnSpcReduction="10000"/>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Distributed locking protocol</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Using these protocols a </a:t>
            </a:r>
            <a:r>
              <a:rPr lang="en-US" dirty="0">
                <a:solidFill>
                  <a:srgbClr val="FFFF00"/>
                </a:solidFill>
                <a:latin typeface="Times New Roman" panose="02020603050405020304" pitchFamily="18" charset="0"/>
                <a:cs typeface="Times New Roman" panose="02020603050405020304" pitchFamily="18" charset="0"/>
              </a:rPr>
              <a:t>resource can be protected against simultaneous access</a:t>
            </a:r>
            <a:r>
              <a:rPr lang="en-US" dirty="0">
                <a:solidFill>
                  <a:schemeClr val="bg1"/>
                </a:solidFill>
                <a:latin typeface="Times New Roman" panose="02020603050405020304" pitchFamily="18" charset="0"/>
                <a:cs typeface="Times New Roman" panose="02020603050405020304" pitchFamily="18" charset="0"/>
              </a:rPr>
              <a:t> by a collection of processes that are distributed across multiple machines. </a:t>
            </a:r>
          </a:p>
          <a:p>
            <a:pPr marL="0" indent="0" algn="just">
              <a:lnSpc>
                <a:spcPct val="100000"/>
              </a:lnSpc>
              <a:buNone/>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These protocols can be designed in an application-independent fashion and they belong to middleware.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b="1" dirty="0">
                <a:solidFill>
                  <a:srgbClr val="FFFF00"/>
                </a:solidFill>
                <a:latin typeface="Times New Roman" panose="02020603050405020304" pitchFamily="18" charset="0"/>
                <a:cs typeface="Times New Roman" panose="02020603050405020304" pitchFamily="18" charset="0"/>
              </a:rPr>
              <a:t>An adapted reference model</a:t>
            </a:r>
          </a:p>
          <a:p>
            <a:pPr algn="just">
              <a:lnSpc>
                <a:spcPct val="150000"/>
              </a:lnSpc>
            </a:pPr>
            <a:r>
              <a:rPr lang="en-US" dirty="0">
                <a:solidFill>
                  <a:schemeClr val="bg1"/>
                </a:solidFill>
                <a:latin typeface="Times New Roman" panose="02020603050405020304" pitchFamily="18" charset="0"/>
                <a:cs typeface="Times New Roman" panose="02020603050405020304" pitchFamily="18" charset="0"/>
              </a:rPr>
              <a:t>This is a simplified reference model for communication, as shown in Figure 4.3.</a:t>
            </a:r>
          </a:p>
          <a:p>
            <a:pPr algn="just">
              <a:lnSpc>
                <a:spcPct val="11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20000"/>
              </a:lnSpc>
            </a:pPr>
            <a:r>
              <a:rPr lang="en-US" dirty="0">
                <a:solidFill>
                  <a:schemeClr val="bg1"/>
                </a:solidFill>
                <a:latin typeface="Times New Roman" panose="02020603050405020304" pitchFamily="18" charset="0"/>
                <a:cs typeface="Times New Roman" panose="02020603050405020304" pitchFamily="18" charset="0"/>
              </a:rPr>
              <a:t>Compared to the OSI model, the </a:t>
            </a:r>
            <a:r>
              <a:rPr lang="en-US" b="1" dirty="0">
                <a:solidFill>
                  <a:srgbClr val="FFFF00"/>
                </a:solidFill>
                <a:latin typeface="Times New Roman" panose="02020603050405020304" pitchFamily="18" charset="0"/>
                <a:cs typeface="Times New Roman" panose="02020603050405020304" pitchFamily="18" charset="0"/>
              </a:rPr>
              <a:t>session</a:t>
            </a:r>
            <a:r>
              <a:rPr lang="en-US" dirty="0">
                <a:solidFill>
                  <a:schemeClr val="bg1"/>
                </a:solidFill>
                <a:latin typeface="Times New Roman" panose="02020603050405020304" pitchFamily="18" charset="0"/>
                <a:cs typeface="Times New Roman" panose="02020603050405020304" pitchFamily="18" charset="0"/>
              </a:rPr>
              <a:t> and </a:t>
            </a:r>
            <a:r>
              <a:rPr lang="en-US" b="1" dirty="0">
                <a:solidFill>
                  <a:srgbClr val="FFFF00"/>
                </a:solidFill>
                <a:latin typeface="Times New Roman" panose="02020603050405020304" pitchFamily="18" charset="0"/>
                <a:cs typeface="Times New Roman" panose="02020603050405020304" pitchFamily="18" charset="0"/>
              </a:rPr>
              <a:t>presentation</a:t>
            </a:r>
            <a:r>
              <a:rPr lang="en-US" dirty="0">
                <a:solidFill>
                  <a:schemeClr val="bg1"/>
                </a:solidFill>
                <a:latin typeface="Times New Roman" panose="02020603050405020304" pitchFamily="18" charset="0"/>
                <a:cs typeface="Times New Roman" panose="02020603050405020304" pitchFamily="18" charset="0"/>
              </a:rPr>
              <a:t> </a:t>
            </a:r>
            <a:r>
              <a:rPr lang="en-US" b="1" dirty="0">
                <a:solidFill>
                  <a:srgbClr val="FFFF00"/>
                </a:solidFill>
                <a:latin typeface="Times New Roman" panose="02020603050405020304" pitchFamily="18" charset="0"/>
                <a:cs typeface="Times New Roman" panose="02020603050405020304" pitchFamily="18" charset="0"/>
              </a:rPr>
              <a:t>layer</a:t>
            </a:r>
            <a:r>
              <a:rPr lang="en-US" dirty="0">
                <a:solidFill>
                  <a:schemeClr val="bg1"/>
                </a:solidFill>
                <a:latin typeface="Times New Roman" panose="02020603050405020304" pitchFamily="18" charset="0"/>
                <a:cs typeface="Times New Roman" panose="02020603050405020304" pitchFamily="18" charset="0"/>
              </a:rPr>
              <a:t> have been replaced by a single </a:t>
            </a:r>
            <a:r>
              <a:rPr lang="en-US" b="1" dirty="0">
                <a:solidFill>
                  <a:srgbClr val="FFFF00"/>
                </a:solidFill>
                <a:latin typeface="Times New Roman" panose="02020603050405020304" pitchFamily="18" charset="0"/>
                <a:cs typeface="Times New Roman" panose="02020603050405020304" pitchFamily="18" charset="0"/>
              </a:rPr>
              <a:t>middleware</a:t>
            </a:r>
            <a:r>
              <a:rPr lang="en-US" dirty="0">
                <a:solidFill>
                  <a:schemeClr val="bg1"/>
                </a:solidFill>
                <a:latin typeface="Times New Roman" panose="02020603050405020304" pitchFamily="18" charset="0"/>
                <a:cs typeface="Times New Roman" panose="02020603050405020304" pitchFamily="18" charset="0"/>
              </a:rPr>
              <a:t> </a:t>
            </a:r>
            <a:r>
              <a:rPr lang="en-US" b="1" dirty="0">
                <a:solidFill>
                  <a:srgbClr val="FFFF00"/>
                </a:solidFill>
                <a:latin typeface="Times New Roman" panose="02020603050405020304" pitchFamily="18" charset="0"/>
                <a:cs typeface="Times New Roman" panose="02020603050405020304" pitchFamily="18" charset="0"/>
              </a:rPr>
              <a:t>layer</a:t>
            </a:r>
            <a:r>
              <a:rPr lang="en-US" dirty="0">
                <a:solidFill>
                  <a:schemeClr val="bg1"/>
                </a:solidFill>
                <a:latin typeface="Times New Roman" panose="02020603050405020304" pitchFamily="18" charset="0"/>
                <a:cs typeface="Times New Roman" panose="02020603050405020304" pitchFamily="18" charset="0"/>
              </a:rPr>
              <a:t> that contains application-independent protocols.</a:t>
            </a: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a:t>
            </a:fld>
            <a:endParaRPr lang="en-IN" dirty="0"/>
          </a:p>
        </p:txBody>
      </p:sp>
    </p:spTree>
    <p:extLst>
      <p:ext uri="{BB962C8B-B14F-4D97-AF65-F5344CB8AC3E}">
        <p14:creationId xmlns:p14="http://schemas.microsoft.com/office/powerpoint/2010/main" val="311453189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Information dissemination models</a:t>
            </a:r>
          </a:p>
          <a:p>
            <a:pPr marL="0" indent="0" algn="just">
              <a:lnSpc>
                <a:spcPct val="100000"/>
              </a:lnSpc>
              <a:buNone/>
            </a:pPr>
            <a:endParaRPr lang="en-US" sz="2600"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Epidemic algorithms are based on the </a:t>
            </a:r>
            <a:r>
              <a:rPr lang="en-US" sz="2600" dirty="0">
                <a:solidFill>
                  <a:srgbClr val="FFFF00"/>
                </a:solidFill>
                <a:latin typeface="Times New Roman" panose="02020603050405020304" pitchFamily="18" charset="0"/>
                <a:cs typeface="Times New Roman" panose="02020603050405020304" pitchFamily="18" charset="0"/>
              </a:rPr>
              <a:t>theory of epidemics</a:t>
            </a:r>
            <a:r>
              <a:rPr lang="en-US" sz="2600" dirty="0">
                <a:solidFill>
                  <a:schemeClr val="bg1"/>
                </a:solidFill>
                <a:latin typeface="Times New Roman" panose="02020603050405020304" pitchFamily="18" charset="0"/>
                <a:cs typeface="Times New Roman" panose="02020603050405020304" pitchFamily="18" charset="0"/>
              </a:rPr>
              <a:t>, which studies the spreading of infectious diseases.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the case of large-scale distributed systems, </a:t>
            </a:r>
            <a:r>
              <a:rPr lang="en-US" sz="2600" dirty="0">
                <a:solidFill>
                  <a:srgbClr val="FFFF00"/>
                </a:solidFill>
                <a:latin typeface="Times New Roman" panose="02020603050405020304" pitchFamily="18" charset="0"/>
                <a:cs typeface="Times New Roman" panose="02020603050405020304" pitchFamily="18" charset="0"/>
              </a:rPr>
              <a:t>instead of spreading diseases, they spread information.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Research on epidemics for distributed systems also aims at a completely different </a:t>
            </a:r>
            <a:r>
              <a:rPr lang="en-US" sz="2600" dirty="0">
                <a:solidFill>
                  <a:srgbClr val="FFFF00"/>
                </a:solidFill>
                <a:latin typeface="Times New Roman" panose="02020603050405020304" pitchFamily="18" charset="0"/>
                <a:cs typeface="Times New Roman" panose="02020603050405020304" pitchFamily="18" charset="0"/>
              </a:rPr>
              <a:t>goal</a:t>
            </a:r>
            <a:r>
              <a:rPr lang="en-US" sz="2600" dirty="0">
                <a:solidFill>
                  <a:schemeClr val="bg1"/>
                </a:solidFill>
                <a:latin typeface="Times New Roman" panose="02020603050405020304" pitchFamily="18" charset="0"/>
                <a:cs typeface="Times New Roman" panose="02020603050405020304" pitchFamily="18" charset="0"/>
              </a:rPr>
              <a:t>: whereas health organizations will do their utmost best to </a:t>
            </a:r>
            <a:r>
              <a:rPr lang="en-US" sz="2600" dirty="0">
                <a:solidFill>
                  <a:srgbClr val="FFFF00"/>
                </a:solidFill>
                <a:latin typeface="Times New Roman" panose="02020603050405020304" pitchFamily="18" charset="0"/>
                <a:cs typeface="Times New Roman" panose="02020603050405020304" pitchFamily="18" charset="0"/>
              </a:rPr>
              <a:t>prevent infectious diseases from spreading</a:t>
            </a:r>
            <a:r>
              <a:rPr lang="en-US" sz="2600" dirty="0">
                <a:solidFill>
                  <a:schemeClr val="bg1"/>
                </a:solidFill>
                <a:latin typeface="Times New Roman" panose="02020603050405020304" pitchFamily="18" charset="0"/>
                <a:cs typeface="Times New Roman" panose="02020603050405020304" pitchFamily="18" charset="0"/>
              </a:rPr>
              <a:t> across large groups of people, designers of </a:t>
            </a:r>
            <a:r>
              <a:rPr lang="en-US" sz="2600" dirty="0">
                <a:solidFill>
                  <a:srgbClr val="FFFF00"/>
                </a:solidFill>
                <a:latin typeface="Times New Roman" panose="02020603050405020304" pitchFamily="18" charset="0"/>
                <a:cs typeface="Times New Roman" panose="02020603050405020304" pitchFamily="18" charset="0"/>
              </a:rPr>
              <a:t>epidemic algorithms for distributed systems will try to “infect” all nodes </a:t>
            </a:r>
            <a:r>
              <a:rPr lang="en-US" sz="2600" dirty="0">
                <a:solidFill>
                  <a:schemeClr val="bg1"/>
                </a:solidFill>
                <a:latin typeface="Times New Roman" panose="02020603050405020304" pitchFamily="18" charset="0"/>
                <a:cs typeface="Times New Roman" panose="02020603050405020304" pitchFamily="18" charset="0"/>
              </a:rPr>
              <a:t>with new information as fast as possible.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140</a:t>
            </a:fld>
            <a:endParaRPr lang="en-IN" dirty="0"/>
          </a:p>
        </p:txBody>
      </p:sp>
    </p:spTree>
    <p:extLst>
      <p:ext uri="{BB962C8B-B14F-4D97-AF65-F5344CB8AC3E}">
        <p14:creationId xmlns:p14="http://schemas.microsoft.com/office/powerpoint/2010/main" val="358696581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Using the terminology from epidemics, a node that is part of a distributed system is called </a:t>
            </a:r>
            <a:r>
              <a:rPr lang="en-US" sz="2600" dirty="0">
                <a:solidFill>
                  <a:srgbClr val="FFFF00"/>
                </a:solidFill>
                <a:latin typeface="Times New Roman" panose="02020603050405020304" pitchFamily="18" charset="0"/>
                <a:cs typeface="Times New Roman" panose="02020603050405020304" pitchFamily="18" charset="0"/>
              </a:rPr>
              <a:t>infected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if it holds data </a:t>
            </a:r>
            <a:r>
              <a:rPr lang="en-US" sz="2600" dirty="0">
                <a:solidFill>
                  <a:schemeClr val="bg1"/>
                </a:solidFill>
                <a:latin typeface="Times New Roman" panose="02020603050405020304" pitchFamily="18" charset="0"/>
                <a:cs typeface="Times New Roman" panose="02020603050405020304" pitchFamily="18" charset="0"/>
              </a:rPr>
              <a:t>that it is willing to spread to other nodes.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node that has not yet seen this data is called </a:t>
            </a:r>
            <a:r>
              <a:rPr lang="en-US" sz="2600" dirty="0">
                <a:solidFill>
                  <a:srgbClr val="FFFF00"/>
                </a:solidFill>
                <a:latin typeface="Times New Roman" panose="02020603050405020304" pitchFamily="18" charset="0"/>
                <a:cs typeface="Times New Roman" panose="02020603050405020304" pitchFamily="18" charset="0"/>
              </a:rPr>
              <a:t>susceptible</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Finally, an updated node that is not willing or able to spread its data is said to have been </a:t>
            </a:r>
            <a:r>
              <a:rPr lang="en-US" sz="2600" dirty="0">
                <a:solidFill>
                  <a:srgbClr val="FFFF00"/>
                </a:solidFill>
                <a:latin typeface="Times New Roman" panose="02020603050405020304" pitchFamily="18" charset="0"/>
                <a:cs typeface="Times New Roman" panose="02020603050405020304" pitchFamily="18" charset="0"/>
              </a:rPr>
              <a:t>removed</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We assume we can </a:t>
            </a:r>
            <a:r>
              <a:rPr lang="en-US" sz="2600" dirty="0">
                <a:solidFill>
                  <a:srgbClr val="FFFF00"/>
                </a:solidFill>
                <a:latin typeface="Times New Roman" panose="02020603050405020304" pitchFamily="18" charset="0"/>
                <a:cs typeface="Times New Roman" panose="02020603050405020304" pitchFamily="18" charset="0"/>
              </a:rPr>
              <a:t>distinguish old from new data</a:t>
            </a:r>
            <a:r>
              <a:rPr lang="en-US" sz="2600" dirty="0">
                <a:solidFill>
                  <a:schemeClr val="bg1"/>
                </a:solidFill>
                <a:latin typeface="Times New Roman" panose="02020603050405020304" pitchFamily="18" charset="0"/>
                <a:cs typeface="Times New Roman" panose="02020603050405020304" pitchFamily="18" charset="0"/>
              </a:rPr>
              <a:t>, for example, because it has been timestamped or versioned. In this light, nodes are also said to spread updates.</a:t>
            </a:r>
          </a:p>
          <a:p>
            <a:pPr marL="0" indent="0" algn="just">
              <a:lnSpc>
                <a:spcPct val="15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141</a:t>
            </a:fld>
            <a:endParaRPr lang="en-IN" dirty="0"/>
          </a:p>
        </p:txBody>
      </p:sp>
    </p:spTree>
    <p:extLst>
      <p:ext uri="{BB962C8B-B14F-4D97-AF65-F5344CB8AC3E}">
        <p14:creationId xmlns:p14="http://schemas.microsoft.com/office/powerpoint/2010/main" val="308094771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popular propagation model is that of </a:t>
            </a:r>
            <a:r>
              <a:rPr lang="en-US" sz="2600" dirty="0">
                <a:solidFill>
                  <a:srgbClr val="FFFF00"/>
                </a:solidFill>
                <a:latin typeface="Times New Roman" panose="02020603050405020304" pitchFamily="18" charset="0"/>
                <a:cs typeface="Times New Roman" panose="02020603050405020304" pitchFamily="18" charset="0"/>
              </a:rPr>
              <a:t>anti-entropy</a:t>
            </a:r>
            <a:r>
              <a:rPr lang="en-US" sz="2600" dirty="0">
                <a:solidFill>
                  <a:schemeClr val="bg1"/>
                </a:solidFill>
                <a:latin typeface="Times New Roman" panose="02020603050405020304" pitchFamily="18" charset="0"/>
                <a:cs typeface="Times New Roman" panose="02020603050405020304" pitchFamily="18" charset="0"/>
              </a:rPr>
              <a:t>. In this model, a </a:t>
            </a:r>
            <a:r>
              <a:rPr lang="en-US" sz="2600" dirty="0">
                <a:solidFill>
                  <a:srgbClr val="FFFF00"/>
                </a:solidFill>
                <a:latin typeface="Times New Roman" panose="02020603050405020304" pitchFamily="18" charset="0"/>
                <a:cs typeface="Times New Roman" panose="02020603050405020304" pitchFamily="18" charset="0"/>
              </a:rPr>
              <a:t>node</a:t>
            </a:r>
            <a:r>
              <a:rPr lang="en-US" sz="2600" dirty="0">
                <a:solidFill>
                  <a:schemeClr val="bg1"/>
                </a:solidFill>
                <a:latin typeface="Times New Roman" panose="02020603050405020304" pitchFamily="18" charset="0"/>
                <a:cs typeface="Times New Roman" panose="02020603050405020304" pitchFamily="18" charset="0"/>
              </a:rPr>
              <a:t> </a:t>
            </a:r>
            <a:r>
              <a:rPr lang="en-US" sz="2600" b="1" dirty="0">
                <a:solidFill>
                  <a:srgbClr val="FFFF00"/>
                </a:solidFill>
                <a:latin typeface="Times New Roman" panose="02020603050405020304" pitchFamily="18" charset="0"/>
                <a:cs typeface="Times New Roman" panose="02020603050405020304" pitchFamily="18" charset="0"/>
              </a:rPr>
              <a:t>P</a:t>
            </a:r>
            <a:r>
              <a:rPr lang="en-US" sz="2600" dirty="0">
                <a:solidFill>
                  <a:schemeClr val="bg1"/>
                </a:solidFill>
                <a:latin typeface="Times New Roman" panose="02020603050405020304" pitchFamily="18" charset="0"/>
                <a:cs typeface="Times New Roman" panose="02020603050405020304" pitchFamily="18" charset="0"/>
              </a:rPr>
              <a:t> picks another </a:t>
            </a:r>
            <a:r>
              <a:rPr lang="en-US" sz="2600" dirty="0">
                <a:solidFill>
                  <a:srgbClr val="FFFF00"/>
                </a:solidFill>
                <a:latin typeface="Times New Roman" panose="02020603050405020304" pitchFamily="18" charset="0"/>
                <a:cs typeface="Times New Roman" panose="02020603050405020304" pitchFamily="18" charset="0"/>
              </a:rPr>
              <a:t>node</a:t>
            </a:r>
            <a:r>
              <a:rPr lang="en-US" sz="2600" dirty="0">
                <a:solidFill>
                  <a:schemeClr val="bg1"/>
                </a:solidFill>
                <a:latin typeface="Times New Roman" panose="02020603050405020304" pitchFamily="18" charset="0"/>
                <a:cs typeface="Times New Roman" panose="02020603050405020304" pitchFamily="18" charset="0"/>
              </a:rPr>
              <a:t> </a:t>
            </a:r>
            <a:r>
              <a:rPr lang="en-US" sz="2600" b="1" dirty="0">
                <a:solidFill>
                  <a:srgbClr val="FFFF00"/>
                </a:solidFill>
                <a:latin typeface="Times New Roman" panose="02020603050405020304" pitchFamily="18" charset="0"/>
                <a:cs typeface="Times New Roman" panose="02020603050405020304" pitchFamily="18" charset="0"/>
              </a:rPr>
              <a:t>Q</a:t>
            </a:r>
            <a:r>
              <a:rPr lang="en-US" sz="2600" dirty="0">
                <a:solidFill>
                  <a:schemeClr val="bg1"/>
                </a:solidFill>
                <a:latin typeface="Times New Roman" panose="02020603050405020304" pitchFamily="18" charset="0"/>
                <a:cs typeface="Times New Roman" panose="02020603050405020304" pitchFamily="18" charset="0"/>
              </a:rPr>
              <a:t> at random, and subsequently exchanges updates with </a:t>
            </a:r>
            <a:r>
              <a:rPr lang="en-US" sz="2600" b="1" dirty="0">
                <a:solidFill>
                  <a:schemeClr val="bg1"/>
                </a:solidFill>
                <a:latin typeface="Times New Roman" panose="02020603050405020304" pitchFamily="18" charset="0"/>
                <a:cs typeface="Times New Roman" panose="02020603050405020304" pitchFamily="18" charset="0"/>
              </a:rPr>
              <a:t>Q</a:t>
            </a:r>
            <a:r>
              <a:rPr lang="en-US" sz="2600" dirty="0">
                <a:solidFill>
                  <a:schemeClr val="bg1"/>
                </a:solidFill>
                <a:latin typeface="Times New Roman" panose="02020603050405020304" pitchFamily="18" charset="0"/>
                <a:cs typeface="Times New Roman" panose="02020603050405020304" pitchFamily="18" charset="0"/>
              </a:rPr>
              <a:t>. There are three approaches to exchanging updates:</a:t>
            </a:r>
          </a:p>
          <a:p>
            <a:pPr marL="0" indent="0" algn="just">
              <a:lnSpc>
                <a:spcPct val="150000"/>
              </a:lnSpc>
              <a:buNone/>
            </a:pPr>
            <a:r>
              <a:rPr lang="en-US" sz="2600" dirty="0">
                <a:solidFill>
                  <a:schemeClr val="bg1"/>
                </a:solidFill>
                <a:latin typeface="Times New Roman" panose="02020603050405020304" pitchFamily="18" charset="0"/>
                <a:cs typeface="Times New Roman" panose="02020603050405020304" pitchFamily="18" charset="0"/>
              </a:rPr>
              <a:t>	1. </a:t>
            </a:r>
            <a:r>
              <a:rPr lang="en-US" sz="2600" dirty="0">
                <a:solidFill>
                  <a:srgbClr val="FFFF00"/>
                </a:solidFill>
                <a:latin typeface="Times New Roman" panose="02020603050405020304" pitchFamily="18" charset="0"/>
                <a:cs typeface="Times New Roman" panose="02020603050405020304" pitchFamily="18" charset="0"/>
              </a:rPr>
              <a:t>P</a:t>
            </a:r>
            <a:r>
              <a:rPr lang="en-US" sz="2600" dirty="0">
                <a:solidFill>
                  <a:schemeClr val="bg1"/>
                </a:solidFill>
                <a:latin typeface="Times New Roman" panose="02020603050405020304" pitchFamily="18" charset="0"/>
                <a:cs typeface="Times New Roman" panose="02020603050405020304" pitchFamily="18" charset="0"/>
              </a:rPr>
              <a:t> only </a:t>
            </a:r>
            <a:r>
              <a:rPr lang="en-US" sz="2600" dirty="0">
                <a:solidFill>
                  <a:srgbClr val="FFFF00"/>
                </a:solidFill>
                <a:latin typeface="Times New Roman" panose="02020603050405020304" pitchFamily="18" charset="0"/>
                <a:cs typeface="Times New Roman" panose="02020603050405020304" pitchFamily="18" charset="0"/>
              </a:rPr>
              <a:t>pulls</a:t>
            </a:r>
            <a:r>
              <a:rPr lang="en-US" sz="2600" dirty="0">
                <a:solidFill>
                  <a:schemeClr val="bg1"/>
                </a:solidFill>
                <a:latin typeface="Times New Roman" panose="02020603050405020304" pitchFamily="18" charset="0"/>
                <a:cs typeface="Times New Roman" panose="02020603050405020304" pitchFamily="18" charset="0"/>
              </a:rPr>
              <a:t> in new updates from Q</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2. </a:t>
            </a:r>
            <a:r>
              <a:rPr lang="en-US" sz="2600" dirty="0">
                <a:solidFill>
                  <a:srgbClr val="FFFF00"/>
                </a:solidFill>
                <a:latin typeface="Times New Roman" panose="02020603050405020304" pitchFamily="18" charset="0"/>
                <a:cs typeface="Times New Roman" panose="02020603050405020304" pitchFamily="18" charset="0"/>
              </a:rPr>
              <a:t>P</a:t>
            </a:r>
            <a:r>
              <a:rPr lang="en-US" sz="2600" dirty="0">
                <a:solidFill>
                  <a:schemeClr val="bg1"/>
                </a:solidFill>
                <a:latin typeface="Times New Roman" panose="02020603050405020304" pitchFamily="18" charset="0"/>
                <a:cs typeface="Times New Roman" panose="02020603050405020304" pitchFamily="18" charset="0"/>
              </a:rPr>
              <a:t> only </a:t>
            </a:r>
            <a:r>
              <a:rPr lang="en-US" sz="2600" dirty="0">
                <a:solidFill>
                  <a:srgbClr val="FFFF00"/>
                </a:solidFill>
                <a:latin typeface="Times New Roman" panose="02020603050405020304" pitchFamily="18" charset="0"/>
                <a:cs typeface="Times New Roman" panose="02020603050405020304" pitchFamily="18" charset="0"/>
              </a:rPr>
              <a:t>pushes</a:t>
            </a:r>
            <a:r>
              <a:rPr lang="en-US" sz="2600" dirty="0">
                <a:solidFill>
                  <a:schemeClr val="bg1"/>
                </a:solidFill>
                <a:latin typeface="Times New Roman" panose="02020603050405020304" pitchFamily="18" charset="0"/>
                <a:cs typeface="Times New Roman" panose="02020603050405020304" pitchFamily="18" charset="0"/>
              </a:rPr>
              <a:t> its own updates to Q</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3. </a:t>
            </a:r>
            <a:r>
              <a:rPr lang="en-US" sz="2600" dirty="0">
                <a:solidFill>
                  <a:srgbClr val="FFFF00"/>
                </a:solidFill>
                <a:latin typeface="Times New Roman" panose="02020603050405020304" pitchFamily="18" charset="0"/>
                <a:cs typeface="Times New Roman" panose="02020603050405020304" pitchFamily="18" charset="0"/>
              </a:rPr>
              <a:t>P</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Q</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send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updates</a:t>
            </a:r>
            <a:r>
              <a:rPr lang="en-US" sz="2600" dirty="0">
                <a:solidFill>
                  <a:schemeClr val="bg1"/>
                </a:solidFill>
                <a:latin typeface="Times New Roman" panose="02020603050405020304" pitchFamily="18" charset="0"/>
                <a:cs typeface="Times New Roman" panose="02020603050405020304" pitchFamily="18" charset="0"/>
              </a:rPr>
              <a:t> to each other (i.e., a </a:t>
            </a:r>
            <a:r>
              <a:rPr lang="en-US" sz="2600" dirty="0">
                <a:solidFill>
                  <a:srgbClr val="FFFF00"/>
                </a:solidFill>
                <a:latin typeface="Times New Roman" panose="02020603050405020304" pitchFamily="18" charset="0"/>
                <a:cs typeface="Times New Roman" panose="02020603050405020304" pitchFamily="18" charset="0"/>
              </a:rPr>
              <a:t>push-pull</a:t>
            </a:r>
            <a:r>
              <a:rPr lang="en-US" sz="2600" dirty="0">
                <a:solidFill>
                  <a:schemeClr val="bg1"/>
                </a:solidFill>
                <a:latin typeface="Times New Roman" panose="02020603050405020304" pitchFamily="18" charset="0"/>
                <a:cs typeface="Times New Roman" panose="02020603050405020304" pitchFamily="18" charset="0"/>
              </a:rPr>
              <a:t> approach)</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Pushing</a:t>
            </a:r>
            <a:r>
              <a:rPr lang="en-US" sz="2600" dirty="0">
                <a:solidFill>
                  <a:schemeClr val="bg1"/>
                </a:solidFill>
                <a:latin typeface="Times New Roman" panose="02020603050405020304" pitchFamily="18" charset="0"/>
                <a:cs typeface="Times New Roman" panose="02020603050405020304" pitchFamily="18" charset="0"/>
              </a:rPr>
              <a:t> updates are </a:t>
            </a:r>
            <a:r>
              <a:rPr lang="en-US" sz="2600" dirty="0">
                <a:solidFill>
                  <a:srgbClr val="FFFF00"/>
                </a:solidFill>
                <a:latin typeface="Times New Roman" panose="02020603050405020304" pitchFamily="18" charset="0"/>
                <a:cs typeface="Times New Roman" panose="02020603050405020304" pitchFamily="18" charset="0"/>
              </a:rPr>
              <a:t>not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efficient</a:t>
            </a:r>
            <a:r>
              <a:rPr lang="en-US" sz="2600" dirty="0">
                <a:solidFill>
                  <a:schemeClr val="bg1"/>
                </a:solidFill>
                <a:latin typeface="Times New Roman" panose="02020603050405020304" pitchFamily="18" charset="0"/>
                <a:cs typeface="Times New Roman" panose="02020603050405020304" pitchFamily="18" charset="0"/>
              </a:rPr>
              <a:t> for rapidly spreading updates. Here, updates can be propagated only by </a:t>
            </a:r>
            <a:r>
              <a:rPr lang="en-US" sz="2600" dirty="0">
                <a:solidFill>
                  <a:srgbClr val="FFFF00"/>
                </a:solidFill>
                <a:latin typeface="Times New Roman" panose="02020603050405020304" pitchFamily="18" charset="0"/>
                <a:cs typeface="Times New Roman" panose="02020603050405020304" pitchFamily="18" charset="0"/>
              </a:rPr>
              <a:t>infected nodes</a:t>
            </a:r>
            <a:r>
              <a:rPr lang="en-US" sz="2600" dirty="0">
                <a:solidFill>
                  <a:schemeClr val="bg1"/>
                </a:solidFill>
                <a:latin typeface="Times New Roman" panose="02020603050405020304" pitchFamily="18" charset="0"/>
                <a:cs typeface="Times New Roman" panose="02020603050405020304" pitchFamily="18" charset="0"/>
              </a:rPr>
              <a:t>. However, if many nodes are infected, the probability of each one </a:t>
            </a:r>
            <a:r>
              <a:rPr lang="en-US" sz="2600" dirty="0">
                <a:solidFill>
                  <a:srgbClr val="FFFF00"/>
                </a:solidFill>
                <a:latin typeface="Times New Roman" panose="02020603050405020304" pitchFamily="18" charset="0"/>
                <a:cs typeface="Times New Roman" panose="02020603050405020304" pitchFamily="18" charset="0"/>
              </a:rPr>
              <a:t>selecting a susceptible </a:t>
            </a:r>
            <a:r>
              <a:rPr lang="en-US" sz="2600" dirty="0">
                <a:solidFill>
                  <a:schemeClr val="bg1"/>
                </a:solidFill>
                <a:latin typeface="Times New Roman" panose="02020603050405020304" pitchFamily="18" charset="0"/>
                <a:cs typeface="Times New Roman" panose="02020603050405020304" pitchFamily="18" charset="0"/>
              </a:rPr>
              <a:t>node is relatively small.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Consequently, chances are that a particular </a:t>
            </a:r>
            <a:r>
              <a:rPr lang="en-US" sz="2600" dirty="0">
                <a:solidFill>
                  <a:srgbClr val="FFFF00"/>
                </a:solidFill>
                <a:latin typeface="Times New Roman" panose="02020603050405020304" pitchFamily="18" charset="0"/>
                <a:cs typeface="Times New Roman" panose="02020603050405020304" pitchFamily="18" charset="0"/>
              </a:rPr>
              <a:t>node remains susceptible for a long period </a:t>
            </a:r>
            <a:r>
              <a:rPr lang="en-US" sz="2600" dirty="0">
                <a:solidFill>
                  <a:schemeClr val="bg1"/>
                </a:solidFill>
                <a:latin typeface="Times New Roman" panose="02020603050405020304" pitchFamily="18" charset="0"/>
                <a:cs typeface="Times New Roman" panose="02020603050405020304" pitchFamily="18" charset="0"/>
              </a:rPr>
              <a:t>simply because it is not selected by an infected node.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142</a:t>
            </a:fld>
            <a:endParaRPr lang="en-IN" dirty="0"/>
          </a:p>
        </p:txBody>
      </p:sp>
    </p:spTree>
    <p:extLst>
      <p:ext uri="{BB962C8B-B14F-4D97-AF65-F5344CB8AC3E}">
        <p14:creationId xmlns:p14="http://schemas.microsoft.com/office/powerpoint/2010/main" val="268468717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Pull-based</a:t>
            </a:r>
            <a:r>
              <a:rPr lang="en-US" sz="2600" dirty="0">
                <a:solidFill>
                  <a:schemeClr val="bg1"/>
                </a:solidFill>
                <a:latin typeface="Times New Roman" panose="02020603050405020304" pitchFamily="18" charset="0"/>
                <a:cs typeface="Times New Roman" panose="02020603050405020304" pitchFamily="18" charset="0"/>
              </a:rPr>
              <a:t> approach works much better when many nodes are infected. In that case, </a:t>
            </a:r>
            <a:r>
              <a:rPr lang="en-US" sz="2600" dirty="0">
                <a:solidFill>
                  <a:srgbClr val="FFFF00"/>
                </a:solidFill>
                <a:latin typeface="Times New Roman" panose="02020603050405020304" pitchFamily="18" charset="0"/>
                <a:cs typeface="Times New Roman" panose="02020603050405020304" pitchFamily="18" charset="0"/>
              </a:rPr>
              <a:t>spreading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updates</a:t>
            </a:r>
            <a:r>
              <a:rPr lang="en-US" sz="2600" dirty="0">
                <a:solidFill>
                  <a:schemeClr val="bg1"/>
                </a:solidFill>
                <a:latin typeface="Times New Roman" panose="02020603050405020304" pitchFamily="18" charset="0"/>
                <a:cs typeface="Times New Roman" panose="02020603050405020304" pitchFamily="18" charset="0"/>
              </a:rPr>
              <a:t> is essentially triggered </a:t>
            </a:r>
            <a:r>
              <a:rPr lang="en-US" sz="2600" dirty="0">
                <a:solidFill>
                  <a:srgbClr val="FFFF00"/>
                </a:solidFill>
                <a:latin typeface="Times New Roman" panose="02020603050405020304" pitchFamily="18" charset="0"/>
                <a:cs typeface="Times New Roman" panose="02020603050405020304" pitchFamily="18" charset="0"/>
              </a:rPr>
              <a:t>by</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susceptible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nodes</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Chances are big that such a node will </a:t>
            </a:r>
            <a:r>
              <a:rPr lang="en-US" sz="2600" dirty="0">
                <a:solidFill>
                  <a:srgbClr val="FFFF00"/>
                </a:solidFill>
                <a:latin typeface="Times New Roman" panose="02020603050405020304" pitchFamily="18" charset="0"/>
                <a:cs typeface="Times New Roman" panose="02020603050405020304" pitchFamily="18" charset="0"/>
              </a:rPr>
              <a:t>contact an infected one to subsequently pull </a:t>
            </a:r>
            <a:r>
              <a:rPr lang="en-US" sz="2600" dirty="0">
                <a:solidFill>
                  <a:schemeClr val="bg1"/>
                </a:solidFill>
                <a:latin typeface="Times New Roman" panose="02020603050405020304" pitchFamily="18" charset="0"/>
                <a:cs typeface="Times New Roman" panose="02020603050405020304" pitchFamily="18" charset="0"/>
              </a:rPr>
              <a:t>in the updates and </a:t>
            </a:r>
            <a:r>
              <a:rPr lang="en-US" sz="2600" dirty="0">
                <a:solidFill>
                  <a:srgbClr val="FFFF00"/>
                </a:solidFill>
                <a:latin typeface="Times New Roman" panose="02020603050405020304" pitchFamily="18" charset="0"/>
                <a:cs typeface="Times New Roman" panose="02020603050405020304" pitchFamily="18" charset="0"/>
              </a:rPr>
              <a:t>become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infected</a:t>
            </a:r>
            <a:r>
              <a:rPr lang="en-US" sz="2600" dirty="0">
                <a:solidFill>
                  <a:schemeClr val="bg1"/>
                </a:solidFill>
                <a:latin typeface="Times New Roman" panose="02020603050405020304" pitchFamily="18" charset="0"/>
                <a:cs typeface="Times New Roman" panose="02020603050405020304" pitchFamily="18" charset="0"/>
              </a:rPr>
              <a:t> as well.</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If only a </a:t>
            </a:r>
            <a:r>
              <a:rPr lang="en-US" sz="2600" dirty="0">
                <a:solidFill>
                  <a:srgbClr val="FFFF00"/>
                </a:solidFill>
                <a:latin typeface="Times New Roman" panose="02020603050405020304" pitchFamily="18" charset="0"/>
                <a:cs typeface="Times New Roman" panose="02020603050405020304" pitchFamily="18" charset="0"/>
              </a:rPr>
              <a:t>single node is infected</a:t>
            </a:r>
            <a:r>
              <a:rPr lang="en-US" sz="2600" dirty="0">
                <a:solidFill>
                  <a:schemeClr val="bg1"/>
                </a:solidFill>
                <a:latin typeface="Times New Roman" panose="02020603050405020304" pitchFamily="18" charset="0"/>
                <a:cs typeface="Times New Roman" panose="02020603050405020304" pitchFamily="18" charset="0"/>
              </a:rPr>
              <a:t>, updates will rapidly spread across all nodes using either form of anti-entropy, although push-pull remains the best strategy.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b="1" dirty="0">
                <a:solidFill>
                  <a:srgbClr val="FFFF00"/>
                </a:solidFill>
                <a:latin typeface="Times New Roman" panose="02020603050405020304" pitchFamily="18" charset="0"/>
                <a:cs typeface="Times New Roman" panose="02020603050405020304" pitchFamily="18" charset="0"/>
              </a:rPr>
              <a:t>Round:</a:t>
            </a:r>
            <a:r>
              <a:rPr lang="en-US" sz="2600" dirty="0">
                <a:solidFill>
                  <a:schemeClr val="bg1"/>
                </a:solidFill>
                <a:latin typeface="Times New Roman" panose="02020603050405020304" pitchFamily="18" charset="0"/>
                <a:cs typeface="Times New Roman" panose="02020603050405020304" pitchFamily="18" charset="0"/>
              </a:rPr>
              <a:t> A spanning </a:t>
            </a:r>
            <a:r>
              <a:rPr lang="en-US" sz="2600" dirty="0">
                <a:solidFill>
                  <a:srgbClr val="FFFF00"/>
                </a:solidFill>
                <a:latin typeface="Times New Roman" panose="02020603050405020304" pitchFamily="18" charset="0"/>
                <a:cs typeface="Times New Roman" panose="02020603050405020304" pitchFamily="18" charset="0"/>
              </a:rPr>
              <a:t>period</a:t>
            </a:r>
            <a:r>
              <a:rPr lang="en-US" sz="2600" dirty="0">
                <a:solidFill>
                  <a:schemeClr val="bg1"/>
                </a:solidFill>
                <a:latin typeface="Times New Roman" panose="02020603050405020304" pitchFamily="18" charset="0"/>
                <a:cs typeface="Times New Roman" panose="02020603050405020304" pitchFamily="18" charset="0"/>
              </a:rPr>
              <a:t> in which </a:t>
            </a:r>
            <a:r>
              <a:rPr lang="en-US" sz="2600" dirty="0">
                <a:solidFill>
                  <a:srgbClr val="FFFF00"/>
                </a:solidFill>
                <a:latin typeface="Times New Roman" panose="02020603050405020304" pitchFamily="18" charset="0"/>
                <a:cs typeface="Times New Roman" panose="02020603050405020304" pitchFamily="18" charset="0"/>
              </a:rPr>
              <a:t>every node will have taken the initiative once </a:t>
            </a:r>
            <a:r>
              <a:rPr lang="en-US" sz="2600" dirty="0">
                <a:solidFill>
                  <a:schemeClr val="bg1"/>
                </a:solidFill>
                <a:latin typeface="Times New Roman" panose="02020603050405020304" pitchFamily="18" charset="0"/>
                <a:cs typeface="Times New Roman" panose="02020603050405020304" pitchFamily="18" charset="0"/>
              </a:rPr>
              <a:t>to exchange updates with a randomly chosen other node.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It can then be shown that the number of rounds to propagate a single update to all nodes takes </a:t>
            </a:r>
            <a:r>
              <a:rPr lang="en-US" sz="2600" dirty="0">
                <a:solidFill>
                  <a:srgbClr val="FFFF00"/>
                </a:solidFill>
                <a:latin typeface="Times New Roman" panose="02020603050405020304" pitchFamily="18" charset="0"/>
                <a:cs typeface="Times New Roman" panose="02020603050405020304" pitchFamily="18" charset="0"/>
              </a:rPr>
              <a:t>O(log(N))</a:t>
            </a:r>
            <a:r>
              <a:rPr lang="en-US" sz="2600" dirty="0">
                <a:solidFill>
                  <a:schemeClr val="bg1"/>
                </a:solidFill>
                <a:latin typeface="Times New Roman" panose="02020603050405020304" pitchFamily="18" charset="0"/>
                <a:cs typeface="Times New Roman" panose="02020603050405020304" pitchFamily="18" charset="0"/>
              </a:rPr>
              <a:t>, where </a:t>
            </a:r>
            <a:r>
              <a:rPr lang="en-US" sz="2600" dirty="0">
                <a:solidFill>
                  <a:srgbClr val="FFFF00"/>
                </a:solidFill>
                <a:latin typeface="Times New Roman" panose="02020603050405020304" pitchFamily="18" charset="0"/>
                <a:cs typeface="Times New Roman" panose="02020603050405020304" pitchFamily="18" charset="0"/>
              </a:rPr>
              <a:t>N</a:t>
            </a:r>
            <a:r>
              <a:rPr lang="en-US" sz="2600" dirty="0">
                <a:solidFill>
                  <a:schemeClr val="bg1"/>
                </a:solidFill>
                <a:latin typeface="Times New Roman" panose="02020603050405020304" pitchFamily="18" charset="0"/>
                <a:cs typeface="Times New Roman" panose="02020603050405020304" pitchFamily="18" charset="0"/>
              </a:rPr>
              <a:t> is the number of nodes in the system. </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143</a:t>
            </a:fld>
            <a:endParaRPr lang="en-IN" dirty="0"/>
          </a:p>
        </p:txBody>
      </p:sp>
    </p:spTree>
    <p:extLst>
      <p:ext uri="{BB962C8B-B14F-4D97-AF65-F5344CB8AC3E}">
        <p14:creationId xmlns:p14="http://schemas.microsoft.com/office/powerpoint/2010/main" val="116694972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Rumor spreading</a:t>
            </a:r>
          </a:p>
          <a:p>
            <a:pPr algn="just">
              <a:lnSpc>
                <a:spcPct val="150000"/>
              </a:lnSpc>
            </a:pPr>
            <a:r>
              <a:rPr lang="en-US" sz="2600" dirty="0">
                <a:solidFill>
                  <a:schemeClr val="bg1"/>
                </a:solidFill>
                <a:latin typeface="Times New Roman" panose="02020603050405020304" pitchFamily="18" charset="0"/>
                <a:cs typeface="Times New Roman" panose="02020603050405020304" pitchFamily="18" charset="0"/>
              </a:rPr>
              <a:t>This is a specific </a:t>
            </a:r>
            <a:r>
              <a:rPr lang="en-US" sz="2600" dirty="0">
                <a:solidFill>
                  <a:srgbClr val="FFFF00"/>
                </a:solidFill>
                <a:latin typeface="Times New Roman" panose="02020603050405020304" pitchFamily="18" charset="0"/>
                <a:cs typeface="Times New Roman" panose="02020603050405020304" pitchFamily="18" charset="0"/>
              </a:rPr>
              <a:t>variant</a:t>
            </a:r>
            <a:r>
              <a:rPr lang="en-US" sz="2600" dirty="0">
                <a:solidFill>
                  <a:schemeClr val="bg1"/>
                </a:solidFill>
                <a:latin typeface="Times New Roman" panose="02020603050405020304" pitchFamily="18" charset="0"/>
                <a:cs typeface="Times New Roman" panose="02020603050405020304" pitchFamily="18" charset="0"/>
              </a:rPr>
              <a:t> of epidemic protocols.</a:t>
            </a:r>
          </a:p>
          <a:p>
            <a:pPr marL="0" indent="0" algn="just">
              <a:lnSpc>
                <a:spcPct val="150000"/>
              </a:lnSpc>
              <a:buNone/>
            </a:pPr>
            <a:r>
              <a:rPr lang="en-US" sz="2600" b="1" dirty="0">
                <a:solidFill>
                  <a:srgbClr val="FFFF00"/>
                </a:solidFill>
                <a:latin typeface="Times New Roman" panose="02020603050405020304" pitchFamily="18" charset="0"/>
                <a:cs typeface="Times New Roman" panose="02020603050405020304" pitchFamily="18" charset="0"/>
              </a:rPr>
              <a:t>Working</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If node </a:t>
            </a:r>
            <a:r>
              <a:rPr lang="en-US" sz="2600" dirty="0">
                <a:solidFill>
                  <a:srgbClr val="FFFF00"/>
                </a:solidFill>
                <a:latin typeface="Times New Roman" panose="02020603050405020304" pitchFamily="18" charset="0"/>
                <a:cs typeface="Times New Roman" panose="02020603050405020304" pitchFamily="18" charset="0"/>
              </a:rPr>
              <a:t>P</a:t>
            </a:r>
            <a:r>
              <a:rPr lang="en-US" sz="2600" dirty="0">
                <a:solidFill>
                  <a:schemeClr val="bg1"/>
                </a:solidFill>
                <a:latin typeface="Times New Roman" panose="02020603050405020304" pitchFamily="18" charset="0"/>
                <a:cs typeface="Times New Roman" panose="02020603050405020304" pitchFamily="18" charset="0"/>
              </a:rPr>
              <a:t> has just been updated for </a:t>
            </a:r>
            <a:r>
              <a:rPr lang="en-US" sz="2600" dirty="0">
                <a:solidFill>
                  <a:srgbClr val="FFFF00"/>
                </a:solidFill>
                <a:latin typeface="Times New Roman" panose="02020603050405020304" pitchFamily="18" charset="0"/>
                <a:cs typeface="Times New Roman" panose="02020603050405020304" pitchFamily="18" charset="0"/>
              </a:rPr>
              <a:t>data item x</a:t>
            </a:r>
            <a:r>
              <a:rPr lang="en-US" sz="2600" dirty="0">
                <a:solidFill>
                  <a:schemeClr val="bg1"/>
                </a:solidFill>
                <a:latin typeface="Times New Roman" panose="02020603050405020304" pitchFamily="18" charset="0"/>
                <a:cs typeface="Times New Roman" panose="02020603050405020304" pitchFamily="18" charset="0"/>
              </a:rPr>
              <a:t>, it contacts an arbitrary other node </a:t>
            </a:r>
            <a:r>
              <a:rPr lang="en-US" sz="2600" dirty="0">
                <a:solidFill>
                  <a:srgbClr val="FFFF00"/>
                </a:solidFill>
                <a:latin typeface="Times New Roman" panose="02020603050405020304" pitchFamily="18" charset="0"/>
                <a:cs typeface="Times New Roman" panose="02020603050405020304" pitchFamily="18" charset="0"/>
              </a:rPr>
              <a:t>Q</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tries to push the update to Q</a:t>
            </a:r>
            <a:r>
              <a:rPr lang="en-US" sz="2600" dirty="0">
                <a:solidFill>
                  <a:schemeClr val="bg1"/>
                </a:solidFill>
                <a:latin typeface="Times New Roman" panose="02020603050405020304" pitchFamily="18" charset="0"/>
                <a:cs typeface="Times New Roman" panose="02020603050405020304" pitchFamily="18" charset="0"/>
              </a:rPr>
              <a:t>. However, it is possible that </a:t>
            </a:r>
            <a:r>
              <a:rPr lang="en-US" sz="2600" dirty="0">
                <a:solidFill>
                  <a:srgbClr val="FFFF00"/>
                </a:solidFill>
                <a:latin typeface="Times New Roman" panose="02020603050405020304" pitchFamily="18" charset="0"/>
                <a:cs typeface="Times New Roman" panose="02020603050405020304" pitchFamily="18" charset="0"/>
              </a:rPr>
              <a:t>Q was already updated</a:t>
            </a:r>
            <a:r>
              <a:rPr lang="en-US" sz="2600" dirty="0">
                <a:solidFill>
                  <a:schemeClr val="bg1"/>
                </a:solidFill>
                <a:latin typeface="Times New Roman" panose="02020603050405020304" pitchFamily="18" charset="0"/>
                <a:cs typeface="Times New Roman" panose="02020603050405020304" pitchFamily="18" charset="0"/>
              </a:rPr>
              <a:t> by another node. In that case, </a:t>
            </a:r>
            <a:r>
              <a:rPr lang="en-US" sz="2600" dirty="0">
                <a:solidFill>
                  <a:srgbClr val="FFFF00"/>
                </a:solidFill>
                <a:latin typeface="Times New Roman" panose="02020603050405020304" pitchFamily="18" charset="0"/>
                <a:cs typeface="Times New Roman" panose="02020603050405020304" pitchFamily="18" charset="0"/>
              </a:rPr>
              <a:t>P may lose interest in spreading</a:t>
            </a:r>
            <a:r>
              <a:rPr lang="en-US" sz="2600" dirty="0">
                <a:solidFill>
                  <a:schemeClr val="bg1"/>
                </a:solidFill>
                <a:latin typeface="Times New Roman" panose="02020603050405020304" pitchFamily="18" charset="0"/>
                <a:cs typeface="Times New Roman" panose="02020603050405020304" pitchFamily="18" charset="0"/>
              </a:rPr>
              <a:t> the update any further, say with probability </a:t>
            </a:r>
            <a:r>
              <a:rPr lang="en-US" sz="2600" b="1" dirty="0" err="1">
                <a:solidFill>
                  <a:srgbClr val="FFFF00"/>
                </a:solidFill>
                <a:latin typeface="Times New Roman" panose="02020603050405020304" pitchFamily="18" charset="0"/>
                <a:cs typeface="Times New Roman" panose="02020603050405020304" pitchFamily="18" charset="0"/>
              </a:rPr>
              <a:t>p</a:t>
            </a:r>
            <a:r>
              <a:rPr lang="en-US" sz="2600" b="1" baseline="-25000" dirty="0" err="1">
                <a:solidFill>
                  <a:srgbClr val="FFFF00"/>
                </a:solidFill>
                <a:latin typeface="Times New Roman" panose="02020603050405020304" pitchFamily="18" charset="0"/>
                <a:cs typeface="Times New Roman" panose="02020603050405020304" pitchFamily="18" charset="0"/>
              </a:rPr>
              <a:t>stop</a:t>
            </a:r>
            <a:r>
              <a:rPr lang="en-US" sz="2600" dirty="0">
                <a:solidFill>
                  <a:schemeClr val="bg1"/>
                </a:solidFill>
                <a:latin typeface="Times New Roman" panose="02020603050405020304" pitchFamily="18" charset="0"/>
                <a:cs typeface="Times New Roman" panose="02020603050405020304" pitchFamily="18" charset="0"/>
              </a:rPr>
              <a:t>. In other words, it then becomes </a:t>
            </a:r>
            <a:r>
              <a:rPr lang="en-US" sz="2600" dirty="0">
                <a:solidFill>
                  <a:srgbClr val="FFFF00"/>
                </a:solidFill>
                <a:latin typeface="Times New Roman" panose="02020603050405020304" pitchFamily="18" charset="0"/>
                <a:cs typeface="Times New Roman" panose="02020603050405020304" pitchFamily="18" charset="0"/>
              </a:rPr>
              <a:t>removed</a:t>
            </a:r>
            <a:r>
              <a:rPr lang="en-US" sz="2600" dirty="0">
                <a:solidFill>
                  <a:schemeClr val="bg1"/>
                </a:solidFill>
                <a:latin typeface="Times New Roman" panose="02020603050405020304" pitchFamily="18" charset="0"/>
                <a:cs typeface="Times New Roman" panose="02020603050405020304" pitchFamily="18" charset="0"/>
              </a:rPr>
              <a:t>.</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dirty="0">
                <a:solidFill>
                  <a:srgbClr val="FFFF00"/>
                </a:solidFill>
                <a:latin typeface="Times New Roman" panose="02020603050405020304" pitchFamily="18" charset="0"/>
                <a:cs typeface="Times New Roman" panose="02020603050405020304" pitchFamily="18" charset="0"/>
              </a:rPr>
              <a:t>Rumor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spreading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is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gossiping</a:t>
            </a:r>
            <a:r>
              <a:rPr lang="en-US" sz="2600" dirty="0">
                <a:solidFill>
                  <a:schemeClr val="bg1"/>
                </a:solidFill>
                <a:latin typeface="Times New Roman" panose="02020603050405020304" pitchFamily="18" charset="0"/>
                <a:cs typeface="Times New Roman" panose="02020603050405020304" pitchFamily="18" charset="0"/>
              </a:rPr>
              <a:t> analogous to real life. When </a:t>
            </a:r>
            <a:r>
              <a:rPr lang="en-US" sz="2600" i="1" dirty="0">
                <a:solidFill>
                  <a:srgbClr val="FFFF00"/>
                </a:solidFill>
                <a:latin typeface="Times New Roman" panose="02020603050405020304" pitchFamily="18" charset="0"/>
                <a:cs typeface="Times New Roman" panose="02020603050405020304" pitchFamily="18" charset="0"/>
              </a:rPr>
              <a:t>Bob</a:t>
            </a:r>
            <a:r>
              <a:rPr lang="en-US" sz="2600" dirty="0">
                <a:solidFill>
                  <a:schemeClr val="bg1"/>
                </a:solidFill>
                <a:latin typeface="Times New Roman" panose="02020603050405020304" pitchFamily="18" charset="0"/>
                <a:cs typeface="Times New Roman" panose="02020603050405020304" pitchFamily="18" charset="0"/>
              </a:rPr>
              <a:t> has some hot news to spread around, he may phone his friend </a:t>
            </a:r>
            <a:r>
              <a:rPr lang="en-US" sz="2600" i="1" dirty="0">
                <a:solidFill>
                  <a:srgbClr val="FFFF00"/>
                </a:solidFill>
                <a:latin typeface="Times New Roman" panose="02020603050405020304" pitchFamily="18" charset="0"/>
                <a:cs typeface="Times New Roman" panose="02020603050405020304" pitchFamily="18" charset="0"/>
              </a:rPr>
              <a:t>Alice</a:t>
            </a:r>
            <a:r>
              <a:rPr lang="en-US" sz="2600" dirty="0">
                <a:solidFill>
                  <a:schemeClr val="bg1"/>
                </a:solidFill>
                <a:latin typeface="Times New Roman" panose="02020603050405020304" pitchFamily="18" charset="0"/>
                <a:cs typeface="Times New Roman" panose="02020603050405020304" pitchFamily="18" charset="0"/>
              </a:rPr>
              <a:t> telling her all about it. </a:t>
            </a:r>
            <a:r>
              <a:rPr lang="en-US" sz="2600" i="1" dirty="0">
                <a:solidFill>
                  <a:srgbClr val="FFFF00"/>
                </a:solidFill>
                <a:latin typeface="Times New Roman" panose="02020603050405020304" pitchFamily="18" charset="0"/>
                <a:cs typeface="Times New Roman" panose="02020603050405020304" pitchFamily="18" charset="0"/>
              </a:rPr>
              <a:t>Alice</a:t>
            </a:r>
            <a:r>
              <a:rPr lang="en-US" sz="2600" dirty="0">
                <a:solidFill>
                  <a:schemeClr val="bg1"/>
                </a:solidFill>
                <a:latin typeface="Times New Roman" panose="02020603050405020304" pitchFamily="18" charset="0"/>
                <a:cs typeface="Times New Roman" panose="02020603050405020304" pitchFamily="18" charset="0"/>
              </a:rPr>
              <a:t>, like </a:t>
            </a:r>
            <a:r>
              <a:rPr lang="en-US" sz="2600" i="1" dirty="0">
                <a:solidFill>
                  <a:srgbClr val="FFFF00"/>
                </a:solidFill>
                <a:latin typeface="Times New Roman" panose="02020603050405020304" pitchFamily="18" charset="0"/>
                <a:cs typeface="Times New Roman" panose="02020603050405020304" pitchFamily="18" charset="0"/>
              </a:rPr>
              <a:t>Bob</a:t>
            </a:r>
            <a:r>
              <a:rPr lang="en-US" sz="2600" dirty="0">
                <a:solidFill>
                  <a:schemeClr val="bg1"/>
                </a:solidFill>
                <a:latin typeface="Times New Roman" panose="02020603050405020304" pitchFamily="18" charset="0"/>
                <a:cs typeface="Times New Roman" panose="02020603050405020304" pitchFamily="18" charset="0"/>
              </a:rPr>
              <a:t>, will be really excited to spread the rumor to her friends as well. However, she will become disappointed when phoning a friend, say </a:t>
            </a:r>
            <a:r>
              <a:rPr lang="en-US" sz="2600" i="1" dirty="0">
                <a:solidFill>
                  <a:srgbClr val="FFFF00"/>
                </a:solidFill>
                <a:latin typeface="Times New Roman" panose="02020603050405020304" pitchFamily="18" charset="0"/>
                <a:cs typeface="Times New Roman" panose="02020603050405020304" pitchFamily="18" charset="0"/>
              </a:rPr>
              <a:t>Chuck</a:t>
            </a:r>
            <a:r>
              <a:rPr lang="en-US" sz="2600" dirty="0">
                <a:solidFill>
                  <a:schemeClr val="bg1"/>
                </a:solidFill>
                <a:latin typeface="Times New Roman" panose="02020603050405020304" pitchFamily="18" charset="0"/>
                <a:cs typeface="Times New Roman" panose="02020603050405020304" pitchFamily="18" charset="0"/>
              </a:rPr>
              <a:t>, only to hear that the news has already reached him. Chances are that she will stop phoning other friends, for what good is it if they already know?</a:t>
            </a: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144</a:t>
            </a:fld>
            <a:endParaRPr lang="en-IN" dirty="0"/>
          </a:p>
        </p:txBody>
      </p:sp>
    </p:spTree>
    <p:extLst>
      <p:ext uri="{BB962C8B-B14F-4D97-AF65-F5344CB8AC3E}">
        <p14:creationId xmlns:p14="http://schemas.microsoft.com/office/powerpoint/2010/main" val="390462059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Directional gossiping</a:t>
            </a:r>
          </a:p>
          <a:p>
            <a:pPr marL="0" indent="0" algn="just">
              <a:lnSpc>
                <a:spcPct val="100000"/>
              </a:lnSpc>
              <a:buNone/>
            </a:pPr>
            <a:endParaRPr lang="en-US" sz="2600"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For wide-area systems the actual network topology is taken into account to achieve better results.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that case, </a:t>
            </a:r>
            <a:r>
              <a:rPr lang="en-US" sz="2600" dirty="0">
                <a:solidFill>
                  <a:srgbClr val="FFFF00"/>
                </a:solidFill>
                <a:latin typeface="Times New Roman" panose="02020603050405020304" pitchFamily="18" charset="0"/>
                <a:cs typeface="Times New Roman" panose="02020603050405020304" pitchFamily="18" charset="0"/>
              </a:rPr>
              <a:t>nodes</a:t>
            </a:r>
            <a:r>
              <a:rPr lang="en-US" sz="2600" dirty="0">
                <a:solidFill>
                  <a:schemeClr val="bg1"/>
                </a:solidFill>
                <a:latin typeface="Times New Roman" panose="02020603050405020304" pitchFamily="18" charset="0"/>
                <a:cs typeface="Times New Roman" panose="02020603050405020304" pitchFamily="18" charset="0"/>
              </a:rPr>
              <a:t> that are </a:t>
            </a:r>
            <a:r>
              <a:rPr lang="en-US" sz="2600" dirty="0">
                <a:solidFill>
                  <a:srgbClr val="FFFF00"/>
                </a:solidFill>
                <a:latin typeface="Times New Roman" panose="02020603050405020304" pitchFamily="18" charset="0"/>
                <a:cs typeface="Times New Roman" panose="02020603050405020304" pitchFamily="18" charset="0"/>
              </a:rPr>
              <a:t>connected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to</a:t>
            </a:r>
            <a:r>
              <a:rPr lang="en-US" sz="2600" dirty="0">
                <a:solidFill>
                  <a:schemeClr val="bg1"/>
                </a:solidFill>
                <a:latin typeface="Times New Roman" panose="02020603050405020304" pitchFamily="18" charset="0"/>
                <a:cs typeface="Times New Roman" panose="02020603050405020304" pitchFamily="18" charset="0"/>
              </a:rPr>
              <a:t> only a </a:t>
            </a:r>
            <a:r>
              <a:rPr lang="en-US" sz="2600" dirty="0">
                <a:solidFill>
                  <a:srgbClr val="FFFF00"/>
                </a:solidFill>
                <a:latin typeface="Times New Roman" panose="02020603050405020304" pitchFamily="18" charset="0"/>
                <a:cs typeface="Times New Roman" panose="02020603050405020304" pitchFamily="18" charset="0"/>
              </a:rPr>
              <a:t>few</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other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nodes</a:t>
            </a:r>
            <a:r>
              <a:rPr lang="en-US" sz="2600" dirty="0">
                <a:solidFill>
                  <a:schemeClr val="bg1"/>
                </a:solidFill>
                <a:latin typeface="Times New Roman" panose="02020603050405020304" pitchFamily="18" charset="0"/>
                <a:cs typeface="Times New Roman" panose="02020603050405020304" pitchFamily="18" charset="0"/>
              </a:rPr>
              <a:t> are contacted with a relatively high probability.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underlying assumption is that </a:t>
            </a:r>
            <a:r>
              <a:rPr lang="en-US" sz="2600" dirty="0">
                <a:solidFill>
                  <a:srgbClr val="FFFF00"/>
                </a:solidFill>
                <a:latin typeface="Times New Roman" panose="02020603050405020304" pitchFamily="18" charset="0"/>
                <a:cs typeface="Times New Roman" panose="02020603050405020304" pitchFamily="18" charset="0"/>
              </a:rPr>
              <a:t>such nodes form a bridge to other remote parts </a:t>
            </a:r>
            <a:r>
              <a:rPr lang="en-US" sz="2600" dirty="0">
                <a:solidFill>
                  <a:schemeClr val="bg1"/>
                </a:solidFill>
                <a:latin typeface="Times New Roman" panose="02020603050405020304" pitchFamily="18" charset="0"/>
                <a:cs typeface="Times New Roman" panose="02020603050405020304" pitchFamily="18" charset="0"/>
              </a:rPr>
              <a:t>of the network; therefore, they should be contacted as soon as possible.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This approach is referred to as </a:t>
            </a:r>
            <a:r>
              <a:rPr lang="en-US" sz="2600" dirty="0">
                <a:solidFill>
                  <a:srgbClr val="FFFF00"/>
                </a:solidFill>
                <a:latin typeface="Times New Roman" panose="02020603050405020304" pitchFamily="18" charset="0"/>
                <a:cs typeface="Times New Roman" panose="02020603050405020304" pitchFamily="18" charset="0"/>
              </a:rPr>
              <a:t>directional gossiping.</a:t>
            </a: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145</a:t>
            </a:fld>
            <a:endParaRPr lang="en-IN" dirty="0"/>
          </a:p>
        </p:txBody>
      </p:sp>
    </p:spTree>
    <p:extLst>
      <p:ext uri="{BB962C8B-B14F-4D97-AF65-F5344CB8AC3E}">
        <p14:creationId xmlns:p14="http://schemas.microsoft.com/office/powerpoint/2010/main" val="54470879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fontScale="92500" lnSpcReduction="20000"/>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Removing data</a:t>
            </a:r>
          </a:p>
          <a:p>
            <a:pPr marL="0" indent="0" algn="just">
              <a:lnSpc>
                <a:spcPct val="100000"/>
              </a:lnSpc>
              <a:buNone/>
            </a:pPr>
            <a:endParaRPr lang="en-US" sz="2600"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Epidemic algorithms have </a:t>
            </a:r>
            <a:r>
              <a:rPr lang="en-US" dirty="0">
                <a:solidFill>
                  <a:srgbClr val="FFFF00"/>
                </a:solidFill>
                <a:latin typeface="Times New Roman" panose="02020603050405020304" pitchFamily="18" charset="0"/>
                <a:cs typeface="Times New Roman" panose="02020603050405020304" pitchFamily="18" charset="0"/>
              </a:rPr>
              <a:t>side-effect</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spreading</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the</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deletion</a:t>
            </a:r>
            <a:r>
              <a:rPr lang="en-US" dirty="0">
                <a:solidFill>
                  <a:schemeClr val="bg1"/>
                </a:solidFill>
                <a:latin typeface="Times New Roman" panose="02020603050405020304" pitchFamily="18" charset="0"/>
                <a:cs typeface="Times New Roman" panose="02020603050405020304" pitchFamily="18" charset="0"/>
              </a:rPr>
              <a:t> of a data item is hard. Deletion of a data item destroys all information on that item. </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Consequently, when a data item is simply removed from a node, that </a:t>
            </a:r>
            <a:r>
              <a:rPr lang="en-US" dirty="0">
                <a:solidFill>
                  <a:srgbClr val="FFFF00"/>
                </a:solidFill>
                <a:latin typeface="Times New Roman" panose="02020603050405020304" pitchFamily="18" charset="0"/>
                <a:cs typeface="Times New Roman" panose="02020603050405020304" pitchFamily="18" charset="0"/>
              </a:rPr>
              <a:t>node</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will</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eventually</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receive</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old</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copies</a:t>
            </a:r>
            <a:r>
              <a:rPr lang="en-US" dirty="0">
                <a:solidFill>
                  <a:schemeClr val="bg1"/>
                </a:solidFill>
                <a:latin typeface="Times New Roman" panose="02020603050405020304" pitchFamily="18" charset="0"/>
                <a:cs typeface="Times New Roman" panose="02020603050405020304" pitchFamily="18" charset="0"/>
              </a:rPr>
              <a:t> of the data item and interpret those as updates on something it did not have before.</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The trick is to record the </a:t>
            </a:r>
            <a:r>
              <a:rPr lang="en-US" dirty="0">
                <a:solidFill>
                  <a:srgbClr val="FFFF00"/>
                </a:solidFill>
                <a:latin typeface="Times New Roman" panose="02020603050405020304" pitchFamily="18" charset="0"/>
                <a:cs typeface="Times New Roman" panose="02020603050405020304" pitchFamily="18" charset="0"/>
              </a:rPr>
              <a:t>deletion</a:t>
            </a:r>
            <a:r>
              <a:rPr lang="en-US" dirty="0">
                <a:solidFill>
                  <a:schemeClr val="bg1"/>
                </a:solidFill>
                <a:latin typeface="Times New Roman" panose="02020603050405020304" pitchFamily="18" charset="0"/>
                <a:cs typeface="Times New Roman" panose="02020603050405020304" pitchFamily="18" charset="0"/>
              </a:rPr>
              <a:t> of a data item </a:t>
            </a:r>
            <a:r>
              <a:rPr lang="en-US" dirty="0">
                <a:solidFill>
                  <a:srgbClr val="FFFF00"/>
                </a:solidFill>
                <a:latin typeface="Times New Roman" panose="02020603050405020304" pitchFamily="18" charset="0"/>
                <a:cs typeface="Times New Roman" panose="02020603050405020304" pitchFamily="18" charset="0"/>
              </a:rPr>
              <a:t>as</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just</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another</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update</a:t>
            </a:r>
            <a:r>
              <a:rPr lang="en-US" dirty="0">
                <a:solidFill>
                  <a:schemeClr val="bg1"/>
                </a:solidFill>
                <a:latin typeface="Times New Roman" panose="02020603050405020304" pitchFamily="18" charset="0"/>
                <a:cs typeface="Times New Roman" panose="02020603050405020304" pitchFamily="18" charset="0"/>
              </a:rPr>
              <a:t>, and keep a record of that deletion. </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In this way, </a:t>
            </a:r>
            <a:r>
              <a:rPr lang="en-US" dirty="0">
                <a:solidFill>
                  <a:srgbClr val="FFFF00"/>
                </a:solidFill>
                <a:latin typeface="Times New Roman" panose="02020603050405020304" pitchFamily="18" charset="0"/>
                <a:cs typeface="Times New Roman" panose="02020603050405020304" pitchFamily="18" charset="0"/>
              </a:rPr>
              <a:t>old</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copies</a:t>
            </a:r>
            <a:r>
              <a:rPr lang="en-US" dirty="0">
                <a:solidFill>
                  <a:schemeClr val="bg1"/>
                </a:solidFill>
                <a:latin typeface="Times New Roman" panose="02020603050405020304" pitchFamily="18" charset="0"/>
                <a:cs typeface="Times New Roman" panose="02020603050405020304" pitchFamily="18" charset="0"/>
              </a:rPr>
              <a:t> will not be interpreted as something new, but merely </a:t>
            </a:r>
            <a:r>
              <a:rPr lang="en-US" dirty="0">
                <a:solidFill>
                  <a:srgbClr val="FFFF00"/>
                </a:solidFill>
                <a:latin typeface="Times New Roman" panose="02020603050405020304" pitchFamily="18" charset="0"/>
                <a:cs typeface="Times New Roman" panose="02020603050405020304" pitchFamily="18" charset="0"/>
              </a:rPr>
              <a:t>treated</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as</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versions</a:t>
            </a:r>
            <a:r>
              <a:rPr lang="en-US" dirty="0">
                <a:solidFill>
                  <a:schemeClr val="bg1"/>
                </a:solidFill>
                <a:latin typeface="Times New Roman" panose="02020603050405020304" pitchFamily="18" charset="0"/>
                <a:cs typeface="Times New Roman" panose="02020603050405020304" pitchFamily="18" charset="0"/>
              </a:rPr>
              <a:t> that have been updated by a delete operation. </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The recording of a deletion is done by spreading </a:t>
            </a:r>
            <a:r>
              <a:rPr lang="en-US" dirty="0">
                <a:solidFill>
                  <a:srgbClr val="FFFF00"/>
                </a:solidFill>
                <a:latin typeface="Times New Roman" panose="02020603050405020304" pitchFamily="18" charset="0"/>
                <a:cs typeface="Times New Roman" panose="02020603050405020304" pitchFamily="18" charset="0"/>
              </a:rPr>
              <a:t>death certificates</a:t>
            </a:r>
            <a:r>
              <a:rPr lang="en-US" dirty="0">
                <a:solidFill>
                  <a:schemeClr val="bg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146</a:t>
            </a:fld>
            <a:endParaRPr lang="en-IN" dirty="0"/>
          </a:p>
        </p:txBody>
      </p:sp>
    </p:spTree>
    <p:extLst>
      <p:ext uri="{BB962C8B-B14F-4D97-AF65-F5344CB8AC3E}">
        <p14:creationId xmlns:p14="http://schemas.microsoft.com/office/powerpoint/2010/main" val="225584405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problem</a:t>
            </a:r>
            <a:r>
              <a:rPr lang="en-US" sz="2600" dirty="0">
                <a:solidFill>
                  <a:schemeClr val="bg1"/>
                </a:solidFill>
                <a:latin typeface="Times New Roman" panose="02020603050405020304" pitchFamily="18" charset="0"/>
                <a:cs typeface="Times New Roman" panose="02020603050405020304" pitchFamily="18" charset="0"/>
              </a:rPr>
              <a:t> with death certificates is that they should eventually </a:t>
            </a:r>
            <a:r>
              <a:rPr lang="en-US" sz="2600" dirty="0">
                <a:solidFill>
                  <a:srgbClr val="FFFF00"/>
                </a:solidFill>
                <a:latin typeface="Times New Roman" panose="02020603050405020304" pitchFamily="18" charset="0"/>
                <a:cs typeface="Times New Roman" panose="02020603050405020304" pitchFamily="18" charset="0"/>
              </a:rPr>
              <a:t>be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cleaned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up</a:t>
            </a:r>
            <a:r>
              <a:rPr lang="en-US" sz="2600" dirty="0">
                <a:solidFill>
                  <a:schemeClr val="bg1"/>
                </a:solidFill>
                <a:latin typeface="Times New Roman" panose="02020603050405020304" pitchFamily="18" charset="0"/>
                <a:cs typeface="Times New Roman" panose="02020603050405020304" pitchFamily="18" charset="0"/>
              </a:rPr>
              <a:t>, or otherwise each node will gradually build a huge local database of historical information on deleted data items that is otherwise not used.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Dormant death certificates:</a:t>
            </a:r>
            <a:r>
              <a:rPr lang="en-US" sz="2600" dirty="0">
                <a:solidFill>
                  <a:schemeClr val="bg1"/>
                </a:solidFill>
                <a:latin typeface="Times New Roman" panose="02020603050405020304" pitchFamily="18" charset="0"/>
                <a:cs typeface="Times New Roman" panose="02020603050405020304" pitchFamily="18" charset="0"/>
              </a:rPr>
              <a:t> Each death </a:t>
            </a:r>
            <a:r>
              <a:rPr lang="en-US" sz="2600" dirty="0">
                <a:solidFill>
                  <a:srgbClr val="FFFF00"/>
                </a:solidFill>
                <a:latin typeface="Times New Roman" panose="02020603050405020304" pitchFamily="18" charset="0"/>
                <a:cs typeface="Times New Roman" panose="02020603050405020304" pitchFamily="18" charset="0"/>
              </a:rPr>
              <a:t>certificate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is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timestamped</a:t>
            </a:r>
            <a:r>
              <a:rPr lang="en-US" sz="2600" dirty="0">
                <a:solidFill>
                  <a:schemeClr val="bg1"/>
                </a:solidFill>
                <a:latin typeface="Times New Roman" panose="02020603050405020304" pitchFamily="18" charset="0"/>
                <a:cs typeface="Times New Roman" panose="02020603050405020304" pitchFamily="18" charset="0"/>
              </a:rPr>
              <a:t> when it is created. If it can be assumed that updates propagate to all nodes within a known finite time, then death certificates can be removed after this maximum propagation time has elapsed.</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However, to provide </a:t>
            </a:r>
            <a:r>
              <a:rPr lang="en-US" sz="2600" dirty="0">
                <a:solidFill>
                  <a:srgbClr val="FFFF00"/>
                </a:solidFill>
                <a:latin typeface="Times New Roman" panose="02020603050405020304" pitchFamily="18" charset="0"/>
                <a:cs typeface="Times New Roman" panose="02020603050405020304" pitchFamily="18" charset="0"/>
              </a:rPr>
              <a:t>hard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guarantees</a:t>
            </a:r>
            <a:r>
              <a:rPr lang="en-US" sz="2600" dirty="0">
                <a:solidFill>
                  <a:schemeClr val="bg1"/>
                </a:solidFill>
                <a:latin typeface="Times New Roman" panose="02020603050405020304" pitchFamily="18" charset="0"/>
                <a:cs typeface="Times New Roman" panose="02020603050405020304" pitchFamily="18" charset="0"/>
              </a:rPr>
              <a:t> that deletions are indeed spread to all nodes, only a very </a:t>
            </a:r>
            <a:r>
              <a:rPr lang="en-US" sz="2600" dirty="0">
                <a:solidFill>
                  <a:srgbClr val="FFFF00"/>
                </a:solidFill>
                <a:latin typeface="Times New Roman" panose="02020603050405020304" pitchFamily="18" charset="0"/>
                <a:cs typeface="Times New Roman" panose="02020603050405020304" pitchFamily="18" charset="0"/>
              </a:rPr>
              <a:t>few nodes maintain dormant death certificates </a:t>
            </a:r>
            <a:r>
              <a:rPr lang="en-US" sz="2600" dirty="0">
                <a:solidFill>
                  <a:schemeClr val="bg1"/>
                </a:solidFill>
                <a:latin typeface="Times New Roman" panose="02020603050405020304" pitchFamily="18" charset="0"/>
                <a:cs typeface="Times New Roman" panose="02020603050405020304" pitchFamily="18" charset="0"/>
              </a:rPr>
              <a:t>that are never thrown away.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Assume node </a:t>
            </a:r>
            <a:r>
              <a:rPr lang="en-US" sz="2600" dirty="0">
                <a:solidFill>
                  <a:srgbClr val="FFFF00"/>
                </a:solidFill>
                <a:latin typeface="Times New Roman" panose="02020603050405020304" pitchFamily="18" charset="0"/>
                <a:cs typeface="Times New Roman" panose="02020603050405020304" pitchFamily="18" charset="0"/>
              </a:rPr>
              <a:t>P</a:t>
            </a:r>
            <a:r>
              <a:rPr lang="en-US" sz="2600" dirty="0">
                <a:solidFill>
                  <a:schemeClr val="bg1"/>
                </a:solidFill>
                <a:latin typeface="Times New Roman" panose="02020603050405020304" pitchFamily="18" charset="0"/>
                <a:cs typeface="Times New Roman" panose="02020603050405020304" pitchFamily="18" charset="0"/>
              </a:rPr>
              <a:t> has such a certificate for data item </a:t>
            </a:r>
            <a:r>
              <a:rPr lang="en-US" sz="2600" dirty="0">
                <a:solidFill>
                  <a:srgbClr val="FFFF00"/>
                </a:solidFill>
                <a:latin typeface="Times New Roman" panose="02020603050405020304" pitchFamily="18" charset="0"/>
                <a:cs typeface="Times New Roman" panose="02020603050405020304" pitchFamily="18" charset="0"/>
              </a:rPr>
              <a:t>x</a:t>
            </a:r>
            <a:r>
              <a:rPr lang="en-US" sz="2600" dirty="0">
                <a:solidFill>
                  <a:schemeClr val="bg1"/>
                </a:solidFill>
                <a:latin typeface="Times New Roman" panose="02020603050405020304" pitchFamily="18" charset="0"/>
                <a:cs typeface="Times New Roman" panose="02020603050405020304" pitchFamily="18" charset="0"/>
              </a:rPr>
              <a:t>. If by any chance an </a:t>
            </a:r>
            <a:r>
              <a:rPr lang="en-US" sz="2600" dirty="0">
                <a:solidFill>
                  <a:srgbClr val="FFFF00"/>
                </a:solidFill>
                <a:latin typeface="Times New Roman" panose="02020603050405020304" pitchFamily="18" charset="0"/>
                <a:cs typeface="Times New Roman" panose="02020603050405020304" pitchFamily="18" charset="0"/>
              </a:rPr>
              <a:t>obsolete update for x reaches P</a:t>
            </a:r>
            <a:r>
              <a:rPr lang="en-US" sz="2600" dirty="0">
                <a:solidFill>
                  <a:schemeClr val="bg1"/>
                </a:solidFill>
                <a:latin typeface="Times New Roman" panose="02020603050405020304" pitchFamily="18" charset="0"/>
                <a:cs typeface="Times New Roman" panose="02020603050405020304" pitchFamily="18" charset="0"/>
              </a:rPr>
              <a:t>, P will react by simply spreading the death certificate for x again.</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147</a:t>
            </a:fld>
            <a:endParaRPr lang="en-IN" dirty="0"/>
          </a:p>
        </p:txBody>
      </p:sp>
    </p:spTree>
    <p:extLst>
      <p:ext uri="{BB962C8B-B14F-4D97-AF65-F5344CB8AC3E}">
        <p14:creationId xmlns:p14="http://schemas.microsoft.com/office/powerpoint/2010/main" val="165558163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ctr">
              <a:lnSpc>
                <a:spcPct val="100000"/>
              </a:lnSpc>
              <a:buNone/>
            </a:pPr>
            <a:endParaRPr lang="en-US" sz="2600" i="1" dirty="0">
              <a:solidFill>
                <a:srgbClr val="FFFF00"/>
              </a:solidFill>
              <a:latin typeface="Times New Roman" panose="02020603050405020304" pitchFamily="18" charset="0"/>
              <a:cs typeface="Times New Roman" panose="02020603050405020304" pitchFamily="18" charset="0"/>
            </a:endParaRPr>
          </a:p>
          <a:p>
            <a:pPr marL="0" indent="0" algn="ctr">
              <a:lnSpc>
                <a:spcPct val="100000"/>
              </a:lnSpc>
              <a:buNone/>
            </a:pPr>
            <a:endParaRPr lang="en-US" sz="2600" i="1" dirty="0">
              <a:solidFill>
                <a:srgbClr val="FFFF00"/>
              </a:solidFill>
              <a:latin typeface="Times New Roman" panose="02020603050405020304" pitchFamily="18" charset="0"/>
              <a:cs typeface="Times New Roman" panose="02020603050405020304" pitchFamily="18" charset="0"/>
            </a:endParaRPr>
          </a:p>
          <a:p>
            <a:pPr marL="0" indent="0" algn="ctr">
              <a:lnSpc>
                <a:spcPct val="100000"/>
              </a:lnSpc>
              <a:buNone/>
            </a:pPr>
            <a:endParaRPr lang="en-US" sz="2600" i="1" dirty="0">
              <a:solidFill>
                <a:srgbClr val="FFFF00"/>
              </a:solidFill>
              <a:latin typeface="Times New Roman" panose="02020603050405020304" pitchFamily="18" charset="0"/>
              <a:cs typeface="Times New Roman" panose="02020603050405020304" pitchFamily="18" charset="0"/>
            </a:endParaRPr>
          </a:p>
          <a:p>
            <a:pPr marL="0" indent="0" algn="ctr">
              <a:lnSpc>
                <a:spcPct val="100000"/>
              </a:lnSpc>
              <a:buNone/>
            </a:pPr>
            <a:endParaRPr lang="en-US" sz="2600" i="1" dirty="0">
              <a:solidFill>
                <a:srgbClr val="FFFF00"/>
              </a:solidFill>
              <a:latin typeface="Times New Roman" panose="02020603050405020304" pitchFamily="18" charset="0"/>
              <a:cs typeface="Times New Roman" panose="02020603050405020304" pitchFamily="18" charset="0"/>
            </a:endParaRPr>
          </a:p>
          <a:p>
            <a:pPr marL="0" indent="0" algn="ctr">
              <a:lnSpc>
                <a:spcPct val="100000"/>
              </a:lnSpc>
              <a:buNone/>
            </a:pPr>
            <a:endParaRPr lang="en-US" sz="2600" i="1" dirty="0">
              <a:solidFill>
                <a:srgbClr val="FFFF00"/>
              </a:solidFill>
              <a:latin typeface="Times New Roman" panose="02020603050405020304" pitchFamily="18" charset="0"/>
              <a:cs typeface="Times New Roman" panose="02020603050405020304" pitchFamily="18" charset="0"/>
            </a:endParaRPr>
          </a:p>
          <a:p>
            <a:pPr marL="0" indent="0" algn="ctr">
              <a:lnSpc>
                <a:spcPct val="100000"/>
              </a:lnSpc>
              <a:buNone/>
            </a:pPr>
            <a:r>
              <a:rPr lang="en-US" sz="2000" i="1" dirty="0">
                <a:solidFill>
                  <a:srgbClr val="FFFF00"/>
                </a:solidFill>
                <a:latin typeface="Times New Roman" panose="02020603050405020304" pitchFamily="18" charset="0"/>
                <a:cs typeface="Times New Roman" panose="02020603050405020304" pitchFamily="18" charset="0"/>
              </a:rPr>
              <a:t>~</a:t>
            </a:r>
            <a:r>
              <a:rPr lang="en-US" i="1" dirty="0">
                <a:solidFill>
                  <a:srgbClr val="FFFF00"/>
                </a:solidFill>
                <a:latin typeface="Times New Roman" panose="02020603050405020304" pitchFamily="18" charset="0"/>
                <a:cs typeface="Times New Roman" panose="02020603050405020304" pitchFamily="18" charset="0"/>
              </a:rPr>
              <a:t>  ~  </a:t>
            </a:r>
            <a:r>
              <a:rPr lang="en-US" sz="4800" i="1" dirty="0">
                <a:solidFill>
                  <a:srgbClr val="FFFF00"/>
                </a:solidFill>
                <a:latin typeface="Times New Roman" panose="02020603050405020304" pitchFamily="18" charset="0"/>
                <a:cs typeface="Times New Roman" panose="02020603050405020304" pitchFamily="18" charset="0"/>
              </a:rPr>
              <a:t>~</a:t>
            </a:r>
            <a:r>
              <a:rPr lang="en-US" i="1" dirty="0">
                <a:solidFill>
                  <a:srgbClr val="FFFF00"/>
                </a:solidFill>
                <a:latin typeface="Times New Roman" panose="02020603050405020304" pitchFamily="18" charset="0"/>
                <a:cs typeface="Times New Roman" panose="02020603050405020304" pitchFamily="18" charset="0"/>
              </a:rPr>
              <a:t>  </a:t>
            </a:r>
            <a:r>
              <a:rPr lang="en-US" sz="4800" i="1" dirty="0">
                <a:solidFill>
                  <a:srgbClr val="FFFF00"/>
                </a:solidFill>
                <a:latin typeface="Times New Roman" panose="02020603050405020304" pitchFamily="18" charset="0"/>
                <a:cs typeface="Times New Roman" panose="02020603050405020304" pitchFamily="18" charset="0"/>
              </a:rPr>
              <a:t>END</a:t>
            </a:r>
            <a:r>
              <a:rPr lang="en-US" i="1" dirty="0">
                <a:solidFill>
                  <a:srgbClr val="FFFF00"/>
                </a:solidFill>
                <a:latin typeface="Times New Roman" panose="02020603050405020304" pitchFamily="18" charset="0"/>
                <a:cs typeface="Times New Roman" panose="02020603050405020304" pitchFamily="18" charset="0"/>
              </a:rPr>
              <a:t>  </a:t>
            </a:r>
            <a:r>
              <a:rPr lang="en-US" sz="4800" i="1" dirty="0">
                <a:solidFill>
                  <a:srgbClr val="FFFF00"/>
                </a:solidFill>
                <a:latin typeface="Times New Roman" panose="02020603050405020304" pitchFamily="18" charset="0"/>
                <a:cs typeface="Times New Roman" panose="02020603050405020304" pitchFamily="18" charset="0"/>
              </a:rPr>
              <a:t>~</a:t>
            </a:r>
            <a:r>
              <a:rPr lang="en-US" i="1" dirty="0">
                <a:solidFill>
                  <a:srgbClr val="FFFF00"/>
                </a:solidFill>
                <a:latin typeface="Times New Roman" panose="02020603050405020304" pitchFamily="18" charset="0"/>
                <a:cs typeface="Times New Roman" panose="02020603050405020304" pitchFamily="18" charset="0"/>
              </a:rPr>
              <a:t>  ~  </a:t>
            </a:r>
            <a:r>
              <a:rPr lang="en-US" sz="2000" i="1" dirty="0">
                <a:solidFill>
                  <a:srgbClr val="FFFF00"/>
                </a:solidFill>
                <a:latin typeface="Times New Roman" panose="02020603050405020304" pitchFamily="18" charset="0"/>
                <a:cs typeface="Times New Roman" panose="02020603050405020304" pitchFamily="18" charset="0"/>
              </a:rPr>
              <a:t>~</a:t>
            </a: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148</a:t>
            </a:fld>
            <a:endParaRPr lang="en-IN" dirty="0"/>
          </a:p>
        </p:txBody>
      </p:sp>
    </p:spTree>
    <p:extLst>
      <p:ext uri="{BB962C8B-B14F-4D97-AF65-F5344CB8AC3E}">
        <p14:creationId xmlns:p14="http://schemas.microsoft.com/office/powerpoint/2010/main" val="3878469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Network</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transport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services</a:t>
            </a:r>
            <a:r>
              <a:rPr lang="en-US" sz="2600" dirty="0">
                <a:solidFill>
                  <a:schemeClr val="bg1"/>
                </a:solidFill>
                <a:latin typeface="Times New Roman" panose="02020603050405020304" pitchFamily="18" charset="0"/>
                <a:cs typeface="Times New Roman" panose="02020603050405020304" pitchFamily="18" charset="0"/>
              </a:rPr>
              <a:t> have been grouped into </a:t>
            </a:r>
            <a:r>
              <a:rPr lang="en-US" sz="2600" dirty="0">
                <a:solidFill>
                  <a:srgbClr val="FFFF00"/>
                </a:solidFill>
                <a:latin typeface="Times New Roman" panose="02020603050405020304" pitchFamily="18" charset="0"/>
                <a:cs typeface="Times New Roman" panose="02020603050405020304" pitchFamily="18" charset="0"/>
              </a:rPr>
              <a:t>communication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services</a:t>
            </a:r>
            <a:r>
              <a:rPr lang="en-US" sz="2600" dirty="0">
                <a:solidFill>
                  <a:schemeClr val="bg1"/>
                </a:solidFill>
                <a:latin typeface="Times New Roman" panose="02020603050405020304" pitchFamily="18" charset="0"/>
                <a:cs typeface="Times New Roman" panose="02020603050405020304" pitchFamily="18" charset="0"/>
              </a:rPr>
              <a:t> as normally offered by an </a:t>
            </a:r>
            <a:r>
              <a:rPr lang="en-US" sz="2600" dirty="0">
                <a:solidFill>
                  <a:srgbClr val="FFFF00"/>
                </a:solidFill>
                <a:latin typeface="Times New Roman" panose="02020603050405020304" pitchFamily="18" charset="0"/>
                <a:cs typeface="Times New Roman" panose="02020603050405020304" pitchFamily="18" charset="0"/>
              </a:rPr>
              <a:t>operating system</a:t>
            </a:r>
            <a:r>
              <a:rPr lang="en-US" sz="2600" dirty="0">
                <a:solidFill>
                  <a:schemeClr val="bg1"/>
                </a:solidFill>
                <a:latin typeface="Times New Roman" panose="02020603050405020304" pitchFamily="18" charset="0"/>
                <a:cs typeface="Times New Roman" panose="02020603050405020304" pitchFamily="18" charset="0"/>
              </a:rPr>
              <a:t>, which, in turn, manages the specific lowest-level hardware used to establish communication.</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15</a:t>
            </a:fld>
            <a:endParaRPr lang="en-IN" dirty="0"/>
          </a:p>
        </p:txBody>
      </p:sp>
      <p:pic>
        <p:nvPicPr>
          <p:cNvPr id="5" name="Picture 4">
            <a:extLst>
              <a:ext uri="{FF2B5EF4-FFF2-40B4-BE49-F238E27FC236}">
                <a16:creationId xmlns:a16="http://schemas.microsoft.com/office/drawing/2014/main" id="{235396BD-C3B5-49C6-9B1E-F94CBECDB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2997" y="1930400"/>
            <a:ext cx="6423355" cy="3960000"/>
          </a:xfrm>
          <a:prstGeom prst="rect">
            <a:avLst/>
          </a:prstGeom>
          <a:solidFill>
            <a:schemeClr val="accent4">
              <a:lumMod val="20000"/>
              <a:lumOff val="80000"/>
            </a:schemeClr>
          </a:solidFill>
        </p:spPr>
      </p:pic>
      <p:sp>
        <p:nvSpPr>
          <p:cNvPr id="6" name="Rectangle 5">
            <a:extLst>
              <a:ext uri="{FF2B5EF4-FFF2-40B4-BE49-F238E27FC236}">
                <a16:creationId xmlns:a16="http://schemas.microsoft.com/office/drawing/2014/main" id="{D0A7E053-1220-4298-9FE9-93002D627106}"/>
              </a:ext>
            </a:extLst>
          </p:cNvPr>
          <p:cNvSpPr/>
          <p:nvPr/>
        </p:nvSpPr>
        <p:spPr>
          <a:xfrm>
            <a:off x="1625600" y="6134786"/>
            <a:ext cx="9072880" cy="461665"/>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4.3: </a:t>
            </a:r>
            <a:r>
              <a:rPr lang="en-US" sz="2400" dirty="0">
                <a:solidFill>
                  <a:schemeClr val="bg1"/>
                </a:solidFill>
                <a:latin typeface="Times New Roman" panose="02020603050405020304" pitchFamily="18" charset="0"/>
                <a:cs typeface="Times New Roman" panose="02020603050405020304" pitchFamily="18" charset="0"/>
              </a:rPr>
              <a:t>An adapted reference model for networked communication.</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185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Types of Communication</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To understand the various alternatives in</a:t>
            </a:r>
            <a:r>
              <a:rPr lang="en-US" sz="2600" dirty="0">
                <a:solidFill>
                  <a:srgbClr val="FFFF00"/>
                </a:solidFill>
                <a:latin typeface="Times New Roman" panose="02020603050405020304" pitchFamily="18" charset="0"/>
                <a:cs typeface="Times New Roman" panose="02020603050405020304" pitchFamily="18" charset="0"/>
              </a:rPr>
              <a:t> communication that middleware can offer to applications</a:t>
            </a:r>
            <a:r>
              <a:rPr lang="en-US" sz="2600" dirty="0">
                <a:solidFill>
                  <a:schemeClr val="bg1"/>
                </a:solidFill>
                <a:latin typeface="Times New Roman" panose="02020603050405020304" pitchFamily="18" charset="0"/>
                <a:cs typeface="Times New Roman" panose="02020603050405020304" pitchFamily="18" charset="0"/>
              </a:rPr>
              <a:t>, we view the </a:t>
            </a:r>
            <a:r>
              <a:rPr lang="en-US" sz="2600" dirty="0">
                <a:solidFill>
                  <a:srgbClr val="FFFF00"/>
                </a:solidFill>
                <a:latin typeface="Times New Roman" panose="02020603050405020304" pitchFamily="18" charset="0"/>
                <a:cs typeface="Times New Roman" panose="02020603050405020304" pitchFamily="18" charset="0"/>
              </a:rPr>
              <a:t>middleware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additional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service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in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client-server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computing</a:t>
            </a:r>
            <a:r>
              <a:rPr lang="en-US" sz="2600" dirty="0">
                <a:solidFill>
                  <a:schemeClr val="bg1"/>
                </a:solidFill>
                <a:latin typeface="Times New Roman" panose="02020603050405020304" pitchFamily="18" charset="0"/>
                <a:cs typeface="Times New Roman" panose="02020603050405020304" pitchFamily="18" charset="0"/>
              </a:rPr>
              <a:t>, as shown in Figure 4.4.</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16</a:t>
            </a:fld>
            <a:endParaRPr lang="en-IN" dirty="0"/>
          </a:p>
        </p:txBody>
      </p:sp>
      <p:pic>
        <p:nvPicPr>
          <p:cNvPr id="5" name="Picture 4">
            <a:extLst>
              <a:ext uri="{FF2B5EF4-FFF2-40B4-BE49-F238E27FC236}">
                <a16:creationId xmlns:a16="http://schemas.microsoft.com/office/drawing/2014/main" id="{4914CAA0-77E5-4A18-972B-FED2AAB05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884" y="2194560"/>
            <a:ext cx="6277375" cy="3600000"/>
          </a:xfrm>
          <a:prstGeom prst="rect">
            <a:avLst/>
          </a:prstGeom>
          <a:solidFill>
            <a:schemeClr val="accent4">
              <a:lumMod val="20000"/>
              <a:lumOff val="80000"/>
            </a:schemeClr>
          </a:solidFill>
        </p:spPr>
      </p:pic>
      <p:sp>
        <p:nvSpPr>
          <p:cNvPr id="6" name="Rectangle 5">
            <a:extLst>
              <a:ext uri="{FF2B5EF4-FFF2-40B4-BE49-F238E27FC236}">
                <a16:creationId xmlns:a16="http://schemas.microsoft.com/office/drawing/2014/main" id="{A66676B6-681F-43BC-8F1F-DBA9D86E480F}"/>
              </a:ext>
            </a:extLst>
          </p:cNvPr>
          <p:cNvSpPr/>
          <p:nvPr/>
        </p:nvSpPr>
        <p:spPr>
          <a:xfrm>
            <a:off x="147145" y="5894687"/>
            <a:ext cx="12044855" cy="830997"/>
          </a:xfrm>
          <a:prstGeom prst="rect">
            <a:avLst/>
          </a:prstGeom>
        </p:spPr>
        <p:txBody>
          <a:bodyPr wrap="square">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Figure 4.4: Viewing middleware as an intermediate (distributed) service in </a:t>
            </a:r>
            <a:r>
              <a:rPr lang="en-IN" sz="2400" dirty="0">
                <a:solidFill>
                  <a:schemeClr val="bg1"/>
                </a:solidFill>
                <a:latin typeface="Times New Roman" panose="02020603050405020304" pitchFamily="18" charset="0"/>
                <a:cs typeface="Times New Roman" panose="02020603050405020304" pitchFamily="18" charset="0"/>
              </a:rPr>
              <a:t>application-level communication.</a:t>
            </a:r>
          </a:p>
        </p:txBody>
      </p:sp>
    </p:spTree>
    <p:extLst>
      <p:ext uri="{BB962C8B-B14F-4D97-AF65-F5344CB8AC3E}">
        <p14:creationId xmlns:p14="http://schemas.microsoft.com/office/powerpoint/2010/main" val="2996465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Electronic mail system</a:t>
            </a:r>
          </a:p>
          <a:p>
            <a:pPr marL="0" indent="0" algn="just">
              <a:lnSpc>
                <a:spcPct val="100000"/>
              </a:lnSpc>
              <a:buNone/>
            </a:pPr>
            <a:endParaRPr lang="en-US" sz="2600"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core of the mail delivery system can be seen as a middleware communication service.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Each host runs a user agent allowing users to compose, send, and receive e-mail.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a:t>
            </a:r>
            <a:r>
              <a:rPr lang="en-US" sz="2600" dirty="0">
                <a:solidFill>
                  <a:srgbClr val="FFFF00"/>
                </a:solidFill>
                <a:latin typeface="Times New Roman" panose="02020603050405020304" pitchFamily="18" charset="0"/>
                <a:cs typeface="Times New Roman" panose="02020603050405020304" pitchFamily="18" charset="0"/>
              </a:rPr>
              <a:t>sending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user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agent</a:t>
            </a:r>
            <a:r>
              <a:rPr lang="en-US" sz="2600" dirty="0">
                <a:solidFill>
                  <a:schemeClr val="bg1"/>
                </a:solidFill>
                <a:latin typeface="Times New Roman" panose="02020603050405020304" pitchFamily="18" charset="0"/>
                <a:cs typeface="Times New Roman" panose="02020603050405020304" pitchFamily="18" charset="0"/>
              </a:rPr>
              <a:t> passes such mail to the </a:t>
            </a:r>
            <a:r>
              <a:rPr lang="en-US" sz="2600" dirty="0">
                <a:solidFill>
                  <a:srgbClr val="FFFF00"/>
                </a:solidFill>
                <a:latin typeface="Times New Roman" panose="02020603050405020304" pitchFamily="18" charset="0"/>
                <a:cs typeface="Times New Roman" panose="02020603050405020304" pitchFamily="18" charset="0"/>
              </a:rPr>
              <a:t>mail delivery system</a:t>
            </a:r>
            <a:r>
              <a:rPr lang="en-US" sz="2600" dirty="0">
                <a:solidFill>
                  <a:schemeClr val="bg1"/>
                </a:solidFill>
                <a:latin typeface="Times New Roman" panose="02020603050405020304" pitchFamily="18" charset="0"/>
                <a:cs typeface="Times New Roman" panose="02020603050405020304" pitchFamily="18" charset="0"/>
              </a:rPr>
              <a:t>, expecting it, in turn, to eventually deliver the mail to the intended recipient.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Likewise, the </a:t>
            </a:r>
            <a:r>
              <a:rPr lang="en-US" sz="2600" dirty="0">
                <a:solidFill>
                  <a:srgbClr val="FFFF00"/>
                </a:solidFill>
                <a:latin typeface="Times New Roman" panose="02020603050405020304" pitchFamily="18" charset="0"/>
                <a:cs typeface="Times New Roman" panose="02020603050405020304" pitchFamily="18" charset="0"/>
              </a:rPr>
              <a:t>user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agent</a:t>
            </a:r>
            <a:r>
              <a:rPr lang="en-US" sz="2600" dirty="0">
                <a:solidFill>
                  <a:schemeClr val="bg1"/>
                </a:solidFill>
                <a:latin typeface="Times New Roman" panose="02020603050405020304" pitchFamily="18" charset="0"/>
                <a:cs typeface="Times New Roman" panose="02020603050405020304" pitchFamily="18" charset="0"/>
              </a:rPr>
              <a:t> at </a:t>
            </a:r>
            <a:r>
              <a:rPr lang="en-US" sz="2600" dirty="0">
                <a:solidFill>
                  <a:srgbClr val="FFFF00"/>
                </a:solidFill>
                <a:latin typeface="Times New Roman" panose="02020603050405020304" pitchFamily="18" charset="0"/>
                <a:cs typeface="Times New Roman" panose="02020603050405020304" pitchFamily="18" charset="0"/>
              </a:rPr>
              <a:t>the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receiver’s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side</a:t>
            </a:r>
            <a:r>
              <a:rPr lang="en-US" sz="2600" dirty="0">
                <a:solidFill>
                  <a:schemeClr val="bg1"/>
                </a:solidFill>
                <a:latin typeface="Times New Roman" panose="02020603050405020304" pitchFamily="18" charset="0"/>
                <a:cs typeface="Times New Roman" panose="02020603050405020304" pitchFamily="18" charset="0"/>
              </a:rPr>
              <a:t> connects to the mail delivery system to see whether any mail has come in. If so, the messages are transferred to the user agent so that they can be displayed and read by the user.</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17</a:t>
            </a:fld>
            <a:endParaRPr lang="en-IN" dirty="0"/>
          </a:p>
        </p:txBody>
      </p:sp>
    </p:spTree>
    <p:extLst>
      <p:ext uri="{BB962C8B-B14F-4D97-AF65-F5344CB8AC3E}">
        <p14:creationId xmlns:p14="http://schemas.microsoft.com/office/powerpoint/2010/main" val="1113251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50000"/>
              </a:lnSpc>
              <a:buNone/>
            </a:pPr>
            <a:r>
              <a:rPr lang="en-US" b="1" dirty="0">
                <a:solidFill>
                  <a:srgbClr val="FFFF00"/>
                </a:solidFill>
                <a:latin typeface="Times New Roman" panose="02020603050405020304" pitchFamily="18" charset="0"/>
                <a:cs typeface="Times New Roman" panose="02020603050405020304" pitchFamily="18" charset="0"/>
              </a:rPr>
              <a:t>Persistent communication</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An electronic mail system is a typical example in which communication is </a:t>
            </a:r>
            <a:r>
              <a:rPr lang="en-US" sz="2600" dirty="0">
                <a:solidFill>
                  <a:srgbClr val="FFFF00"/>
                </a:solidFill>
                <a:latin typeface="Times New Roman" panose="02020603050405020304" pitchFamily="18" charset="0"/>
                <a:cs typeface="Times New Roman" panose="02020603050405020304" pitchFamily="18" charset="0"/>
              </a:rPr>
              <a:t>persistent</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With persistent communication, a </a:t>
            </a:r>
            <a:r>
              <a:rPr lang="en-US" sz="2600" dirty="0">
                <a:solidFill>
                  <a:srgbClr val="FFFF00"/>
                </a:solidFill>
                <a:latin typeface="Times New Roman" panose="02020603050405020304" pitchFamily="18" charset="0"/>
                <a:cs typeface="Times New Roman" panose="02020603050405020304" pitchFamily="18" charset="0"/>
              </a:rPr>
              <a:t>message</a:t>
            </a:r>
            <a:r>
              <a:rPr lang="en-US" sz="2600" dirty="0">
                <a:solidFill>
                  <a:schemeClr val="bg1"/>
                </a:solidFill>
                <a:latin typeface="Times New Roman" panose="02020603050405020304" pitchFamily="18" charset="0"/>
                <a:cs typeface="Times New Roman" panose="02020603050405020304" pitchFamily="18" charset="0"/>
              </a:rPr>
              <a:t> that has been submitted for transmission is </a:t>
            </a:r>
            <a:r>
              <a:rPr lang="en-US" sz="2600" dirty="0">
                <a:solidFill>
                  <a:srgbClr val="FFFF00"/>
                </a:solidFill>
                <a:latin typeface="Times New Roman" panose="02020603050405020304" pitchFamily="18" charset="0"/>
                <a:cs typeface="Times New Roman" panose="02020603050405020304" pitchFamily="18" charset="0"/>
              </a:rPr>
              <a:t>stored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by</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the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communication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middleware</a:t>
            </a:r>
            <a:r>
              <a:rPr lang="en-US" sz="2600" dirty="0">
                <a:solidFill>
                  <a:schemeClr val="bg1"/>
                </a:solidFill>
                <a:latin typeface="Times New Roman" panose="02020603050405020304" pitchFamily="18" charset="0"/>
                <a:cs typeface="Times New Roman" panose="02020603050405020304" pitchFamily="18" charset="0"/>
              </a:rPr>
              <a:t> as long as it takes to deliver it to the receiver.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this case, the </a:t>
            </a:r>
            <a:r>
              <a:rPr lang="en-US" sz="2600" dirty="0">
                <a:solidFill>
                  <a:srgbClr val="FFFF00"/>
                </a:solidFill>
                <a:latin typeface="Times New Roman" panose="02020603050405020304" pitchFamily="18" charset="0"/>
                <a:cs typeface="Times New Roman" panose="02020603050405020304" pitchFamily="18" charset="0"/>
              </a:rPr>
              <a:t>middleware</a:t>
            </a:r>
            <a:r>
              <a:rPr lang="en-US" sz="2600" dirty="0">
                <a:solidFill>
                  <a:schemeClr val="bg1"/>
                </a:solidFill>
                <a:latin typeface="Times New Roman" panose="02020603050405020304" pitchFamily="18" charset="0"/>
                <a:cs typeface="Times New Roman" panose="02020603050405020304" pitchFamily="18" charset="0"/>
              </a:rPr>
              <a:t> will </a:t>
            </a:r>
            <a:r>
              <a:rPr lang="en-US" sz="2600" dirty="0">
                <a:solidFill>
                  <a:srgbClr val="FFFF00"/>
                </a:solidFill>
                <a:latin typeface="Times New Roman" panose="02020603050405020304" pitchFamily="18" charset="0"/>
                <a:cs typeface="Times New Roman" panose="02020603050405020304" pitchFamily="18" charset="0"/>
              </a:rPr>
              <a:t>store</a:t>
            </a:r>
            <a:r>
              <a:rPr lang="en-US" sz="2600" dirty="0">
                <a:solidFill>
                  <a:schemeClr val="bg1"/>
                </a:solidFill>
                <a:latin typeface="Times New Roman" panose="02020603050405020304" pitchFamily="18" charset="0"/>
                <a:cs typeface="Times New Roman" panose="02020603050405020304" pitchFamily="18" charset="0"/>
              </a:rPr>
              <a:t> the </a:t>
            </a:r>
            <a:r>
              <a:rPr lang="en-US" sz="2600" dirty="0">
                <a:solidFill>
                  <a:srgbClr val="FFFF00"/>
                </a:solidFill>
                <a:latin typeface="Times New Roman" panose="02020603050405020304" pitchFamily="18" charset="0"/>
                <a:cs typeface="Times New Roman" panose="02020603050405020304" pitchFamily="18" charset="0"/>
              </a:rPr>
              <a:t>message</a:t>
            </a:r>
            <a:r>
              <a:rPr lang="en-US" sz="2600" dirty="0">
                <a:solidFill>
                  <a:schemeClr val="bg1"/>
                </a:solidFill>
                <a:latin typeface="Times New Roman" panose="02020603050405020304" pitchFamily="18" charset="0"/>
                <a:cs typeface="Times New Roman" panose="02020603050405020304" pitchFamily="18" charset="0"/>
              </a:rPr>
              <a:t> at one or several of the </a:t>
            </a:r>
            <a:r>
              <a:rPr lang="en-US" sz="2600" dirty="0">
                <a:solidFill>
                  <a:srgbClr val="FFFF00"/>
                </a:solidFill>
                <a:latin typeface="Times New Roman" panose="02020603050405020304" pitchFamily="18" charset="0"/>
                <a:cs typeface="Times New Roman" panose="02020603050405020304" pitchFamily="18" charset="0"/>
              </a:rPr>
              <a:t>storage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facilities</a:t>
            </a:r>
            <a:r>
              <a:rPr lang="en-US" sz="2600" dirty="0">
                <a:solidFill>
                  <a:schemeClr val="bg1"/>
                </a:solidFill>
                <a:latin typeface="Times New Roman" panose="02020603050405020304" pitchFamily="18" charset="0"/>
                <a:cs typeface="Times New Roman" panose="02020603050405020304" pitchFamily="18" charset="0"/>
              </a:rPr>
              <a:t> shown in </a:t>
            </a:r>
            <a:r>
              <a:rPr lang="en-US" sz="2600" dirty="0">
                <a:solidFill>
                  <a:srgbClr val="FFFF00"/>
                </a:solidFill>
                <a:latin typeface="Times New Roman" panose="02020603050405020304" pitchFamily="18" charset="0"/>
                <a:cs typeface="Times New Roman" panose="02020603050405020304" pitchFamily="18" charset="0"/>
              </a:rPr>
              <a:t>Figure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4.4</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As a consequence, it is not necessary for the sending application to continue execution after submitting the message. Likewise, the receiving application need not be executing when the message is submitted.</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18</a:t>
            </a:fld>
            <a:endParaRPr lang="en-IN" dirty="0"/>
          </a:p>
        </p:txBody>
      </p:sp>
    </p:spTree>
    <p:extLst>
      <p:ext uri="{BB962C8B-B14F-4D97-AF65-F5344CB8AC3E}">
        <p14:creationId xmlns:p14="http://schemas.microsoft.com/office/powerpoint/2010/main" val="78979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Transient communication</a:t>
            </a:r>
          </a:p>
          <a:p>
            <a:pPr marL="0" indent="0" algn="just">
              <a:lnSpc>
                <a:spcPct val="100000"/>
              </a:lnSpc>
              <a:buNone/>
            </a:pPr>
            <a:endParaRPr lang="en-US"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message is stored by the communication system only as long as the </a:t>
            </a:r>
            <a:r>
              <a:rPr lang="en-US" sz="2600" dirty="0">
                <a:solidFill>
                  <a:srgbClr val="FFFF00"/>
                </a:solidFill>
                <a:latin typeface="Times New Roman" panose="02020603050405020304" pitchFamily="18" charset="0"/>
                <a:cs typeface="Times New Roman" panose="02020603050405020304" pitchFamily="18" charset="0"/>
              </a:rPr>
              <a:t>sending</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receiving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application</a:t>
            </a:r>
            <a:r>
              <a:rPr lang="en-US" sz="2600" dirty="0">
                <a:solidFill>
                  <a:schemeClr val="bg1"/>
                </a:solidFill>
                <a:latin typeface="Times New Roman" panose="02020603050405020304" pitchFamily="18" charset="0"/>
                <a:cs typeface="Times New Roman" panose="02020603050405020304" pitchFamily="18" charset="0"/>
              </a:rPr>
              <a:t> are </a:t>
            </a:r>
            <a:r>
              <a:rPr lang="en-US" sz="2600" dirty="0">
                <a:solidFill>
                  <a:srgbClr val="FFFF00"/>
                </a:solidFill>
                <a:latin typeface="Times New Roman" panose="02020603050405020304" pitchFamily="18" charset="0"/>
                <a:cs typeface="Times New Roman" panose="02020603050405020304" pitchFamily="18" charset="0"/>
              </a:rPr>
              <a:t>executing</a:t>
            </a:r>
            <a:r>
              <a:rPr lang="en-US" sz="2600" dirty="0">
                <a:solidFill>
                  <a:schemeClr val="bg1"/>
                </a:solidFill>
                <a:latin typeface="Times New Roman" panose="02020603050405020304" pitchFamily="18" charset="0"/>
                <a:cs typeface="Times New Roman" panose="02020603050405020304" pitchFamily="18" charset="0"/>
              </a:rPr>
              <a:t>.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More precisely, in terms of Figure 4.4, if the middleware cannot deliver a message due to a transmission interrupt, or because the recipient is currently not active, it will simply be discarded.</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Asynchronous communication</a:t>
            </a:r>
          </a:p>
          <a:p>
            <a:pPr marL="0" indent="0" algn="just">
              <a:lnSpc>
                <a:spcPct val="100000"/>
              </a:lnSpc>
              <a:buNone/>
            </a:pPr>
            <a:endParaRPr lang="en-US" sz="2400"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sender continues immediately after it has submitted its message for transmission. This means that the message is (temporarily) stored immediately by the middleware upon submission.</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19</a:t>
            </a:fld>
            <a:endParaRPr lang="en-IN" dirty="0"/>
          </a:p>
        </p:txBody>
      </p:sp>
    </p:spTree>
    <p:extLst>
      <p:ext uri="{BB962C8B-B14F-4D97-AF65-F5344CB8AC3E}">
        <p14:creationId xmlns:p14="http://schemas.microsoft.com/office/powerpoint/2010/main" val="2887174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EB46-CF63-453C-A248-E20C8C54CE21}"/>
              </a:ext>
            </a:extLst>
          </p:cNvPr>
          <p:cNvSpPr>
            <a:spLocks noGrp="1"/>
          </p:cNvSpPr>
          <p:nvPr>
            <p:ph type="title"/>
          </p:nvPr>
        </p:nvSpPr>
        <p:spPr>
          <a:xfrm>
            <a:off x="210207" y="217982"/>
            <a:ext cx="11834648" cy="612337"/>
          </a:xfrm>
        </p:spPr>
        <p:txBody>
          <a:bodyPr>
            <a:normAutofit fontScale="90000"/>
          </a:bodyPr>
          <a:lstStyle/>
          <a:p>
            <a:pPr algn="ctr"/>
            <a:r>
              <a:rPr lang="en-US" sz="4000" b="1" dirty="0">
                <a:solidFill>
                  <a:srgbClr val="FFFF00"/>
                </a:solidFill>
                <a:latin typeface="Times New Roman" panose="02020603050405020304" pitchFamily="18" charset="0"/>
                <a:cs typeface="Times New Roman" panose="02020603050405020304" pitchFamily="18" charset="0"/>
              </a:rPr>
              <a:t>4.1 FOUNDATIONS</a:t>
            </a:r>
            <a:endParaRPr lang="en-IN" sz="4000" b="1" dirty="0">
              <a:solidFill>
                <a:srgbClr val="FFFF00"/>
              </a:solidFill>
            </a:endParaRPr>
          </a:p>
        </p:txBody>
      </p:sp>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945931"/>
            <a:ext cx="11834648" cy="5775544"/>
          </a:xfrm>
        </p:spPr>
        <p:txBody>
          <a:bodyPr>
            <a:normAutofit fontScale="92500" lnSpcReduction="20000"/>
          </a:bodyPr>
          <a:lstStyle/>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err="1">
                <a:solidFill>
                  <a:schemeClr val="bg1"/>
                </a:solidFill>
                <a:latin typeface="Times New Roman" panose="02020603050405020304" pitchFamily="18" charset="0"/>
                <a:cs typeface="Times New Roman" panose="02020603050405020304" pitchFamily="18" charset="0"/>
              </a:rPr>
              <a:t>Interprocess</a:t>
            </a:r>
            <a:r>
              <a:rPr lang="en-US" dirty="0">
                <a:solidFill>
                  <a:schemeClr val="bg1"/>
                </a:solidFill>
                <a:latin typeface="Times New Roman" panose="02020603050405020304" pitchFamily="18" charset="0"/>
                <a:cs typeface="Times New Roman" panose="02020603050405020304" pitchFamily="18" charset="0"/>
              </a:rPr>
              <a:t> communication, which allows the communication between two processes, is at the heart of all Distributed Systems (DS).</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The </a:t>
            </a:r>
            <a:r>
              <a:rPr lang="en-US" dirty="0">
                <a:solidFill>
                  <a:srgbClr val="FFFF00"/>
                </a:solidFill>
                <a:latin typeface="Times New Roman" panose="02020603050405020304" pitchFamily="18" charset="0"/>
                <a:cs typeface="Times New Roman" panose="02020603050405020304" pitchFamily="18" charset="0"/>
              </a:rPr>
              <a:t>rules</a:t>
            </a:r>
            <a:r>
              <a:rPr lang="en-US" dirty="0">
                <a:solidFill>
                  <a:schemeClr val="bg1"/>
                </a:solidFill>
                <a:latin typeface="Times New Roman" panose="02020603050405020304" pitchFamily="18" charset="0"/>
                <a:cs typeface="Times New Roman" panose="02020603050405020304" pitchFamily="18" charset="0"/>
              </a:rPr>
              <a:t> or </a:t>
            </a:r>
            <a:r>
              <a:rPr lang="en-US" dirty="0">
                <a:solidFill>
                  <a:srgbClr val="FFFF00"/>
                </a:solidFill>
                <a:latin typeface="Times New Roman" panose="02020603050405020304" pitchFamily="18" charset="0"/>
                <a:cs typeface="Times New Roman" panose="02020603050405020304" pitchFamily="18" charset="0"/>
              </a:rPr>
              <a:t>protocols</a:t>
            </a:r>
            <a:r>
              <a:rPr lang="en-US" dirty="0">
                <a:solidFill>
                  <a:schemeClr val="bg1"/>
                </a:solidFill>
                <a:latin typeface="Times New Roman" panose="02020603050405020304" pitchFamily="18" charset="0"/>
                <a:cs typeface="Times New Roman" panose="02020603050405020304" pitchFamily="18" charset="0"/>
              </a:rPr>
              <a:t> to be followed by two communicating processes are discussed.</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3000" b="1" dirty="0">
                <a:solidFill>
                  <a:srgbClr val="FFFF00"/>
                </a:solidFill>
                <a:latin typeface="Times New Roman" panose="02020603050405020304" pitchFamily="18" charset="0"/>
                <a:cs typeface="Times New Roman" panose="02020603050405020304" pitchFamily="18" charset="0"/>
              </a:rPr>
              <a:t>Layered Protocols</a:t>
            </a:r>
          </a:p>
          <a:p>
            <a:pPr marL="0" indent="0" algn="just">
              <a:lnSpc>
                <a:spcPct val="100000"/>
              </a:lnSpc>
              <a:buNone/>
            </a:pPr>
            <a:endParaRPr lang="en-US"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Due to the </a:t>
            </a:r>
            <a:r>
              <a:rPr lang="en-US" dirty="0">
                <a:solidFill>
                  <a:srgbClr val="FFFF00"/>
                </a:solidFill>
                <a:latin typeface="Times New Roman" panose="02020603050405020304" pitchFamily="18" charset="0"/>
                <a:cs typeface="Times New Roman" panose="02020603050405020304" pitchFamily="18" charset="0"/>
              </a:rPr>
              <a:t>absence</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of</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shared</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memory</a:t>
            </a:r>
            <a:r>
              <a:rPr lang="en-US" dirty="0">
                <a:solidFill>
                  <a:schemeClr val="bg1"/>
                </a:solidFill>
                <a:latin typeface="Times New Roman" panose="02020603050405020304" pitchFamily="18" charset="0"/>
                <a:cs typeface="Times New Roman" panose="02020603050405020304" pitchFamily="18" charset="0"/>
              </a:rPr>
              <a:t>, all communication in distributed systems is based on </a:t>
            </a:r>
            <a:r>
              <a:rPr lang="en-US" dirty="0">
                <a:solidFill>
                  <a:srgbClr val="FFFF00"/>
                </a:solidFill>
                <a:latin typeface="Times New Roman" panose="02020603050405020304" pitchFamily="18" charset="0"/>
                <a:cs typeface="Times New Roman" panose="02020603050405020304" pitchFamily="18" charset="0"/>
              </a:rPr>
              <a:t>sending</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and</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receiving (low level) messages</a:t>
            </a:r>
            <a:r>
              <a:rPr lang="en-US" dirty="0">
                <a:solidFill>
                  <a:schemeClr val="bg1"/>
                </a:solidFill>
                <a:latin typeface="Times New Roman" panose="02020603050405020304" pitchFamily="18" charset="0"/>
                <a:cs typeface="Times New Roman" panose="02020603050405020304" pitchFamily="18" charset="0"/>
              </a:rPr>
              <a:t>. </a:t>
            </a:r>
          </a:p>
          <a:p>
            <a:pPr marL="0" indent="0" algn="just">
              <a:lnSpc>
                <a:spcPct val="100000"/>
              </a:lnSpc>
              <a:buNone/>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When </a:t>
            </a:r>
            <a:r>
              <a:rPr lang="en-US" dirty="0">
                <a:solidFill>
                  <a:srgbClr val="FFFF00"/>
                </a:solidFill>
                <a:latin typeface="Times New Roman" panose="02020603050405020304" pitchFamily="18" charset="0"/>
                <a:cs typeface="Times New Roman" panose="02020603050405020304" pitchFamily="18" charset="0"/>
              </a:rPr>
              <a:t>process</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P</a:t>
            </a:r>
            <a:r>
              <a:rPr lang="en-US" dirty="0">
                <a:solidFill>
                  <a:schemeClr val="bg1"/>
                </a:solidFill>
                <a:latin typeface="Times New Roman" panose="02020603050405020304" pitchFamily="18" charset="0"/>
                <a:cs typeface="Times New Roman" panose="02020603050405020304" pitchFamily="18" charset="0"/>
              </a:rPr>
              <a:t> wants to communicate with </a:t>
            </a:r>
            <a:r>
              <a:rPr lang="en-US" dirty="0">
                <a:solidFill>
                  <a:srgbClr val="FFFF00"/>
                </a:solidFill>
                <a:latin typeface="Times New Roman" panose="02020603050405020304" pitchFamily="18" charset="0"/>
                <a:cs typeface="Times New Roman" panose="02020603050405020304" pitchFamily="18" charset="0"/>
              </a:rPr>
              <a:t>process</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Q</a:t>
            </a:r>
            <a:r>
              <a:rPr lang="en-US" dirty="0">
                <a:solidFill>
                  <a:schemeClr val="bg1"/>
                </a:solidFill>
                <a:latin typeface="Times New Roman" panose="02020603050405020304" pitchFamily="18" charset="0"/>
                <a:cs typeface="Times New Roman" panose="02020603050405020304" pitchFamily="18" charset="0"/>
              </a:rPr>
              <a:t>, it first builds a message in its own address space.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a:t>
            </a:fld>
            <a:endParaRPr lang="en-IN" dirty="0"/>
          </a:p>
        </p:txBody>
      </p:sp>
    </p:spTree>
    <p:extLst>
      <p:ext uri="{BB962C8B-B14F-4D97-AF65-F5344CB8AC3E}">
        <p14:creationId xmlns:p14="http://schemas.microsoft.com/office/powerpoint/2010/main" val="413826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150000"/>
              </a:lnSpc>
              <a:buNone/>
            </a:pPr>
            <a:r>
              <a:rPr lang="en-US" b="1" dirty="0">
                <a:solidFill>
                  <a:srgbClr val="FFFF00"/>
                </a:solidFill>
                <a:latin typeface="Times New Roman" panose="02020603050405020304" pitchFamily="18" charset="0"/>
                <a:cs typeface="Times New Roman" panose="02020603050405020304" pitchFamily="18" charset="0"/>
              </a:rPr>
              <a:t>Synchronous communication</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sender is blocked until its request is known to be accepted.</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There are essentially </a:t>
            </a:r>
            <a:r>
              <a:rPr lang="en-US" sz="2600" dirty="0">
                <a:solidFill>
                  <a:srgbClr val="FFFF00"/>
                </a:solidFill>
                <a:latin typeface="Times New Roman" panose="02020603050405020304" pitchFamily="18" charset="0"/>
                <a:cs typeface="Times New Roman" panose="02020603050405020304" pitchFamily="18" charset="0"/>
              </a:rPr>
              <a:t>three points </a:t>
            </a:r>
            <a:r>
              <a:rPr lang="en-US" sz="2600" dirty="0">
                <a:solidFill>
                  <a:schemeClr val="bg1"/>
                </a:solidFill>
                <a:latin typeface="Times New Roman" panose="02020603050405020304" pitchFamily="18" charset="0"/>
                <a:cs typeface="Times New Roman" panose="02020603050405020304" pitchFamily="18" charset="0"/>
              </a:rPr>
              <a:t>where synchronization can take place.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First: </a:t>
            </a:r>
            <a:r>
              <a:rPr lang="en-US" sz="2600" dirty="0">
                <a:solidFill>
                  <a:schemeClr val="bg1"/>
                </a:solidFill>
                <a:latin typeface="Times New Roman" panose="02020603050405020304" pitchFamily="18" charset="0"/>
                <a:cs typeface="Times New Roman" panose="02020603050405020304" pitchFamily="18" charset="0"/>
              </a:rPr>
              <a:t>The sender may be blocked until the middleware notifies that it will take over transmission of the request.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Second:</a:t>
            </a:r>
            <a:r>
              <a:rPr lang="en-US" sz="2600" dirty="0">
                <a:solidFill>
                  <a:schemeClr val="bg1"/>
                </a:solidFill>
                <a:latin typeface="Times New Roman" panose="02020603050405020304" pitchFamily="18" charset="0"/>
                <a:cs typeface="Times New Roman" panose="02020603050405020304" pitchFamily="18" charset="0"/>
              </a:rPr>
              <a:t> The sender may synchronize until its request has been delivered to the intended recipient.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Third:</a:t>
            </a:r>
            <a:r>
              <a:rPr lang="en-US" sz="2600" b="1"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Synchronization may take place by letting the sender wait until its request has been fully processed, that is, up to the time that the recipient returns a response.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20</a:t>
            </a:fld>
            <a:endParaRPr lang="en-IN" dirty="0"/>
          </a:p>
        </p:txBody>
      </p:sp>
    </p:spTree>
    <p:extLst>
      <p:ext uri="{BB962C8B-B14F-4D97-AF65-F5344CB8AC3E}">
        <p14:creationId xmlns:p14="http://schemas.microsoft.com/office/powerpoint/2010/main" val="3999234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EB46-CF63-453C-A248-E20C8C54CE21}"/>
              </a:ext>
            </a:extLst>
          </p:cNvPr>
          <p:cNvSpPr>
            <a:spLocks noGrp="1"/>
          </p:cNvSpPr>
          <p:nvPr>
            <p:ph type="title"/>
          </p:nvPr>
        </p:nvSpPr>
        <p:spPr>
          <a:xfrm>
            <a:off x="210207" y="217982"/>
            <a:ext cx="11834648" cy="612337"/>
          </a:xfrm>
        </p:spPr>
        <p:txBody>
          <a:bodyPr>
            <a:normAutofit fontScale="90000"/>
          </a:bodyPr>
          <a:lstStyle/>
          <a:p>
            <a:pPr algn="ctr"/>
            <a:r>
              <a:rPr lang="en-US" sz="4000" b="1" dirty="0">
                <a:solidFill>
                  <a:srgbClr val="FFFF00"/>
                </a:solidFill>
                <a:latin typeface="Times New Roman" panose="02020603050405020304" pitchFamily="18" charset="0"/>
                <a:cs typeface="Times New Roman" panose="02020603050405020304" pitchFamily="18" charset="0"/>
              </a:rPr>
              <a:t>4.2 REMOTE PROCEDURE CALL</a:t>
            </a:r>
            <a:endParaRPr lang="en-IN" sz="4000" b="1" dirty="0">
              <a:solidFill>
                <a:srgbClr val="FFFF00"/>
              </a:solidFill>
            </a:endParaRPr>
          </a:p>
        </p:txBody>
      </p:sp>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945931"/>
            <a:ext cx="11834648" cy="5775544"/>
          </a:xfrm>
        </p:spPr>
        <p:txBody>
          <a:bodyPr>
            <a:normAutofit/>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Remote procedure call:</a:t>
            </a:r>
            <a:r>
              <a:rPr lang="en-US" sz="2600" dirty="0">
                <a:solidFill>
                  <a:schemeClr val="bg1"/>
                </a:solidFill>
                <a:latin typeface="Times New Roman" panose="02020603050405020304" pitchFamily="18" charset="0"/>
                <a:cs typeface="Times New Roman" panose="02020603050405020304" pitchFamily="18" charset="0"/>
              </a:rPr>
              <a:t> When a </a:t>
            </a:r>
            <a:r>
              <a:rPr lang="en-US" sz="2600" dirty="0">
                <a:solidFill>
                  <a:srgbClr val="FFFF00"/>
                </a:solidFill>
                <a:latin typeface="Times New Roman" panose="02020603050405020304" pitchFamily="18" charset="0"/>
                <a:cs typeface="Times New Roman" panose="02020603050405020304" pitchFamily="18" charset="0"/>
              </a:rPr>
              <a:t>process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on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machine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calls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procedure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on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machine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the calling process on A is suspended, and execution of the called procedure takes place on B. Information can be transported from the caller to the </a:t>
            </a:r>
            <a:r>
              <a:rPr lang="en-US" sz="2600" dirty="0" err="1">
                <a:solidFill>
                  <a:schemeClr val="bg1"/>
                </a:solidFill>
                <a:latin typeface="Times New Roman" panose="02020603050405020304" pitchFamily="18" charset="0"/>
                <a:cs typeface="Times New Roman" panose="02020603050405020304" pitchFamily="18" charset="0"/>
              </a:rPr>
              <a:t>callee</a:t>
            </a:r>
            <a:r>
              <a:rPr lang="en-US" sz="2600" dirty="0">
                <a:solidFill>
                  <a:schemeClr val="bg1"/>
                </a:solidFill>
                <a:latin typeface="Times New Roman" panose="02020603050405020304" pitchFamily="18" charset="0"/>
                <a:cs typeface="Times New Roman" panose="02020603050405020304" pitchFamily="18" charset="0"/>
              </a:rPr>
              <a:t> in the parameters and can come back in the procedure result. No message passing at all is visible to the programmer. This method is known as </a:t>
            </a:r>
            <a:r>
              <a:rPr lang="en-US" sz="2600" b="1" dirty="0">
                <a:solidFill>
                  <a:srgbClr val="FFFF00"/>
                </a:solidFill>
                <a:latin typeface="Times New Roman" panose="02020603050405020304" pitchFamily="18" charset="0"/>
                <a:cs typeface="Times New Roman" panose="02020603050405020304" pitchFamily="18" charset="0"/>
              </a:rPr>
              <a:t>Remote Procedure Call</a:t>
            </a:r>
            <a:r>
              <a:rPr lang="en-US" sz="2600" dirty="0">
                <a:solidFill>
                  <a:schemeClr val="bg1"/>
                </a:solidFill>
                <a:latin typeface="Times New Roman" panose="02020603050405020304" pitchFamily="18" charset="0"/>
                <a:cs typeface="Times New Roman" panose="02020603050405020304" pitchFamily="18" charset="0"/>
              </a:rPr>
              <a:t>, or often just </a:t>
            </a:r>
            <a:r>
              <a:rPr lang="en-US" sz="2600" b="1" dirty="0">
                <a:solidFill>
                  <a:srgbClr val="FFFF00"/>
                </a:solidFill>
                <a:latin typeface="Times New Roman" panose="02020603050405020304" pitchFamily="18" charset="0"/>
                <a:cs typeface="Times New Roman" panose="02020603050405020304" pitchFamily="18" charset="0"/>
              </a:rPr>
              <a:t>RPC</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21</a:t>
            </a:fld>
            <a:endParaRPr lang="en-IN" dirty="0"/>
          </a:p>
        </p:txBody>
      </p:sp>
      <p:pic>
        <p:nvPicPr>
          <p:cNvPr id="1026" name="Picture 2" descr="Remote Procedure Call (RPC) - Assignment Point">
            <a:extLst>
              <a:ext uri="{FF2B5EF4-FFF2-40B4-BE49-F238E27FC236}">
                <a16:creationId xmlns:a16="http://schemas.microsoft.com/office/drawing/2014/main" id="{C23C3D44-B045-4D98-B115-5AA9EF060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085" y="3697922"/>
            <a:ext cx="5040000" cy="2520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147F08F-CB2D-49D6-98F2-8E96B0886C88}"/>
              </a:ext>
            </a:extLst>
          </p:cNvPr>
          <p:cNvSpPr/>
          <p:nvPr/>
        </p:nvSpPr>
        <p:spPr>
          <a:xfrm>
            <a:off x="2889888" y="4957922"/>
            <a:ext cx="396240" cy="36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00FF"/>
                </a:solidFill>
                <a:latin typeface="Times New Roman" panose="02020603050405020304" pitchFamily="18" charset="0"/>
                <a:cs typeface="Times New Roman" panose="02020603050405020304" pitchFamily="18" charset="0"/>
              </a:rPr>
              <a:t>B</a:t>
            </a:r>
            <a:endParaRPr lang="en-IN" sz="3200" b="1" dirty="0">
              <a:solidFill>
                <a:srgbClr val="0000FF"/>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DA28C6E-6854-4F44-BFF7-DFB428334ADF}"/>
              </a:ext>
            </a:extLst>
          </p:cNvPr>
          <p:cNvSpPr/>
          <p:nvPr/>
        </p:nvSpPr>
        <p:spPr>
          <a:xfrm>
            <a:off x="8702042" y="4961951"/>
            <a:ext cx="396240" cy="36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00FF"/>
                </a:solidFill>
                <a:latin typeface="Times New Roman" panose="02020603050405020304" pitchFamily="18" charset="0"/>
                <a:cs typeface="Times New Roman" panose="02020603050405020304" pitchFamily="18" charset="0"/>
              </a:rPr>
              <a:t>A</a:t>
            </a:r>
            <a:endParaRPr lang="en-IN" sz="32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8605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Though the idea of </a:t>
            </a:r>
            <a:r>
              <a:rPr lang="en-US" sz="2600" dirty="0">
                <a:solidFill>
                  <a:srgbClr val="FFFF00"/>
                </a:solidFill>
                <a:latin typeface="Times New Roman" panose="02020603050405020304" pitchFamily="18" charset="0"/>
                <a:cs typeface="Times New Roman" panose="02020603050405020304" pitchFamily="18" charset="0"/>
              </a:rPr>
              <a:t>RPC</a:t>
            </a:r>
            <a:r>
              <a:rPr lang="en-US" sz="2600" dirty="0">
                <a:solidFill>
                  <a:schemeClr val="bg1"/>
                </a:solidFill>
                <a:latin typeface="Times New Roman" panose="02020603050405020304" pitchFamily="18" charset="0"/>
                <a:cs typeface="Times New Roman" panose="02020603050405020304" pitchFamily="18" charset="0"/>
              </a:rPr>
              <a:t> is simple, there exist </a:t>
            </a:r>
            <a:r>
              <a:rPr lang="en-US" sz="2600" dirty="0">
                <a:solidFill>
                  <a:srgbClr val="FFFF00"/>
                </a:solidFill>
                <a:latin typeface="Times New Roman" panose="02020603050405020304" pitchFamily="18" charset="0"/>
                <a:cs typeface="Times New Roman" panose="02020603050405020304" pitchFamily="18" charset="0"/>
              </a:rPr>
              <a:t>subtle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problems</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calling</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called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procedures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run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on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different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machines</a:t>
            </a:r>
            <a:r>
              <a:rPr lang="en-US" sz="2600" dirty="0">
                <a:solidFill>
                  <a:schemeClr val="bg1"/>
                </a:solidFill>
                <a:latin typeface="Times New Roman" panose="02020603050405020304" pitchFamily="18" charset="0"/>
                <a:cs typeface="Times New Roman" panose="02020603050405020304" pitchFamily="18" charset="0"/>
              </a:rPr>
              <a:t> and they execute in </a:t>
            </a:r>
            <a:r>
              <a:rPr lang="en-US" sz="2600" dirty="0">
                <a:solidFill>
                  <a:srgbClr val="FFFF00"/>
                </a:solidFill>
                <a:latin typeface="Times New Roman" panose="02020603050405020304" pitchFamily="18" charset="0"/>
                <a:cs typeface="Times New Roman" panose="02020603050405020304" pitchFamily="18" charset="0"/>
              </a:rPr>
              <a:t>different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address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spaces</a:t>
            </a:r>
            <a:r>
              <a:rPr lang="en-US" sz="2600" dirty="0">
                <a:solidFill>
                  <a:schemeClr val="bg1"/>
                </a:solidFill>
                <a:latin typeface="Times New Roman" panose="02020603050405020304" pitchFamily="18" charset="0"/>
                <a:cs typeface="Times New Roman" panose="02020603050405020304" pitchFamily="18" charset="0"/>
              </a:rPr>
              <a:t>. This </a:t>
            </a:r>
            <a:r>
              <a:rPr lang="en-US" sz="2600" dirty="0">
                <a:solidFill>
                  <a:srgbClr val="FFFF00"/>
                </a:solidFill>
                <a:latin typeface="Times New Roman" panose="02020603050405020304" pitchFamily="18" charset="0"/>
                <a:cs typeface="Times New Roman" panose="02020603050405020304" pitchFamily="18" charset="0"/>
              </a:rPr>
              <a:t>causes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complications</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It can be </a:t>
            </a:r>
            <a:r>
              <a:rPr lang="en-US" sz="2600" dirty="0">
                <a:solidFill>
                  <a:srgbClr val="FFFF00"/>
                </a:solidFill>
                <a:latin typeface="Times New Roman" panose="02020603050405020304" pitchFamily="18" charset="0"/>
                <a:cs typeface="Times New Roman" panose="02020603050405020304" pitchFamily="18" charset="0"/>
              </a:rPr>
              <a:t>complicated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to</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pass</a:t>
            </a:r>
            <a:r>
              <a:rPr lang="en-US" sz="2600" dirty="0">
                <a:solidFill>
                  <a:schemeClr val="bg1"/>
                </a:solidFill>
                <a:latin typeface="Times New Roman" panose="02020603050405020304" pitchFamily="18" charset="0"/>
                <a:cs typeface="Times New Roman" panose="02020603050405020304" pitchFamily="18" charset="0"/>
              </a:rPr>
              <a:t> parameters and results between procedures.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Either or both </a:t>
            </a:r>
            <a:r>
              <a:rPr lang="en-US" sz="2600" dirty="0">
                <a:solidFill>
                  <a:srgbClr val="FFFF00"/>
                </a:solidFill>
                <a:latin typeface="Times New Roman" panose="02020603050405020304" pitchFamily="18" charset="0"/>
                <a:cs typeface="Times New Roman" panose="02020603050405020304" pitchFamily="18" charset="0"/>
              </a:rPr>
              <a:t>machines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can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crash</a:t>
            </a:r>
            <a:r>
              <a:rPr lang="en-US" sz="2600" dirty="0">
                <a:solidFill>
                  <a:schemeClr val="bg1"/>
                </a:solidFill>
                <a:latin typeface="Times New Roman" panose="02020603050405020304" pitchFamily="18" charset="0"/>
                <a:cs typeface="Times New Roman" panose="02020603050405020304" pitchFamily="18" charset="0"/>
              </a:rPr>
              <a:t> and each of the possible failures causes different problems.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22</a:t>
            </a:fld>
            <a:endParaRPr lang="en-IN" dirty="0"/>
          </a:p>
        </p:txBody>
      </p:sp>
    </p:spTree>
    <p:extLst>
      <p:ext uri="{BB962C8B-B14F-4D97-AF65-F5344CB8AC3E}">
        <p14:creationId xmlns:p14="http://schemas.microsoft.com/office/powerpoint/2010/main" val="578986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50000"/>
              </a:lnSpc>
              <a:buNone/>
            </a:pPr>
            <a:r>
              <a:rPr lang="en-US" b="1" dirty="0">
                <a:solidFill>
                  <a:srgbClr val="FFFF00"/>
                </a:solidFill>
                <a:latin typeface="Times New Roman" panose="02020603050405020304" pitchFamily="18" charset="0"/>
                <a:cs typeface="Times New Roman" panose="02020603050405020304" pitchFamily="18" charset="0"/>
              </a:rPr>
              <a:t>Basic RPC operation </a:t>
            </a:r>
          </a:p>
          <a:p>
            <a:pPr algn="just">
              <a:lnSpc>
                <a:spcPct val="11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idea</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behind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RPC</a:t>
            </a:r>
            <a:r>
              <a:rPr lang="en-US" sz="2600" dirty="0">
                <a:solidFill>
                  <a:schemeClr val="bg1"/>
                </a:solidFill>
                <a:latin typeface="Times New Roman" panose="02020603050405020304" pitchFamily="18" charset="0"/>
                <a:cs typeface="Times New Roman" panose="02020603050405020304" pitchFamily="18" charset="0"/>
              </a:rPr>
              <a:t> is to make a </a:t>
            </a:r>
            <a:r>
              <a:rPr lang="en-US" sz="2600" dirty="0">
                <a:solidFill>
                  <a:srgbClr val="FFFF00"/>
                </a:solidFill>
                <a:latin typeface="Times New Roman" panose="02020603050405020304" pitchFamily="18" charset="0"/>
                <a:cs typeface="Times New Roman" panose="02020603050405020304" pitchFamily="18" charset="0"/>
              </a:rPr>
              <a:t>remote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procedure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call</a:t>
            </a:r>
            <a:r>
              <a:rPr lang="en-US" sz="2600" dirty="0">
                <a:solidFill>
                  <a:schemeClr val="bg1"/>
                </a:solidFill>
                <a:latin typeface="Times New Roman" panose="02020603050405020304" pitchFamily="18" charset="0"/>
                <a:cs typeface="Times New Roman" panose="02020603050405020304" pitchFamily="18" charset="0"/>
              </a:rPr>
              <a:t> look as much as possible like a </a:t>
            </a:r>
            <a:r>
              <a:rPr lang="en-US" sz="2600" dirty="0">
                <a:solidFill>
                  <a:srgbClr val="FFFF00"/>
                </a:solidFill>
                <a:latin typeface="Times New Roman" panose="02020603050405020304" pitchFamily="18" charset="0"/>
                <a:cs typeface="Times New Roman" panose="02020603050405020304" pitchFamily="18" charset="0"/>
              </a:rPr>
              <a:t>local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one</a:t>
            </a:r>
            <a:r>
              <a:rPr lang="en-US" sz="2600" dirty="0">
                <a:solidFill>
                  <a:schemeClr val="bg1"/>
                </a:solidFill>
                <a:latin typeface="Times New Roman" panose="02020603050405020304" pitchFamily="18" charset="0"/>
                <a:cs typeface="Times New Roman" panose="02020603050405020304" pitchFamily="18" charset="0"/>
              </a:rPr>
              <a:t>. In other words, we want </a:t>
            </a:r>
            <a:r>
              <a:rPr lang="en-US" sz="2600" dirty="0">
                <a:solidFill>
                  <a:srgbClr val="FFFF00"/>
                </a:solidFill>
                <a:latin typeface="Times New Roman" panose="02020603050405020304" pitchFamily="18" charset="0"/>
                <a:cs typeface="Times New Roman" panose="02020603050405020304" pitchFamily="18" charset="0"/>
              </a:rPr>
              <a:t>RPC</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to</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be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transparent</a:t>
            </a:r>
            <a:r>
              <a:rPr lang="en-US" sz="2600" dirty="0">
                <a:solidFill>
                  <a:schemeClr val="bg1"/>
                </a:solidFill>
                <a:latin typeface="Times New Roman" panose="02020603050405020304" pitchFamily="18" charset="0"/>
                <a:cs typeface="Times New Roman" panose="02020603050405020304" pitchFamily="18" charset="0"/>
              </a:rPr>
              <a:t> - the calling procedure should not be aware that the called procedure is executing on a different machine or vice versa. </a:t>
            </a:r>
          </a:p>
          <a:p>
            <a:pPr algn="just">
              <a:lnSpc>
                <a:spcPct val="11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Suppose that a program has access to a database that allows it to append data to a stored list, after which it returns a reference to the modified list. The operation is made available to a program by means of a routine append:</a:t>
            </a:r>
          </a:p>
          <a:p>
            <a:pPr marL="0" indent="0" algn="just">
              <a:lnSpc>
                <a:spcPct val="150000"/>
              </a:lnSpc>
              <a:buNone/>
            </a:pPr>
            <a:r>
              <a:rPr lang="en-US" sz="2600" dirty="0">
                <a:solidFill>
                  <a:srgbClr val="FFFF00"/>
                </a:solidFill>
                <a:latin typeface="Times New Roman" panose="02020603050405020304" pitchFamily="18" charset="0"/>
                <a:cs typeface="Times New Roman" panose="02020603050405020304" pitchFamily="18" charset="0"/>
              </a:rPr>
              <a:t>			</a:t>
            </a:r>
            <a:r>
              <a:rPr lang="en-US" sz="2600" dirty="0" err="1">
                <a:solidFill>
                  <a:srgbClr val="FFFF00"/>
                </a:solidFill>
                <a:latin typeface="Times New Roman" panose="02020603050405020304" pitchFamily="18" charset="0"/>
                <a:cs typeface="Times New Roman" panose="02020603050405020304" pitchFamily="18" charset="0"/>
              </a:rPr>
              <a:t>newlist</a:t>
            </a:r>
            <a:r>
              <a:rPr lang="en-US" sz="2600" dirty="0">
                <a:solidFill>
                  <a:srgbClr val="FFFF00"/>
                </a:solidFill>
                <a:latin typeface="Times New Roman" panose="02020603050405020304" pitchFamily="18" charset="0"/>
                <a:cs typeface="Times New Roman" panose="02020603050405020304" pitchFamily="18" charset="0"/>
              </a:rPr>
              <a:t> = append(data, </a:t>
            </a:r>
            <a:r>
              <a:rPr lang="en-US" sz="2600" dirty="0" err="1">
                <a:solidFill>
                  <a:srgbClr val="FFFF00"/>
                </a:solidFill>
                <a:latin typeface="Times New Roman" panose="02020603050405020304" pitchFamily="18" charset="0"/>
                <a:cs typeface="Times New Roman" panose="02020603050405020304" pitchFamily="18" charset="0"/>
              </a:rPr>
              <a:t>dbList</a:t>
            </a:r>
            <a:r>
              <a:rPr lang="en-US" sz="2600" dirty="0">
                <a:solidFill>
                  <a:srgbClr val="FFFF00"/>
                </a:solidFill>
                <a:latin typeface="Times New Roman" panose="02020603050405020304" pitchFamily="18" charset="0"/>
                <a:cs typeface="Times New Roman" panose="02020603050405020304" pitchFamily="18" charset="0"/>
              </a:rPr>
              <a:t>)</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In a </a:t>
            </a:r>
            <a:r>
              <a:rPr lang="en-US" sz="2600" dirty="0">
                <a:solidFill>
                  <a:srgbClr val="FFFF00"/>
                </a:solidFill>
                <a:latin typeface="Times New Roman" panose="02020603050405020304" pitchFamily="18" charset="0"/>
                <a:cs typeface="Times New Roman" panose="02020603050405020304" pitchFamily="18" charset="0"/>
              </a:rPr>
              <a:t>traditional (single-processor) system</a:t>
            </a:r>
            <a:r>
              <a:rPr lang="en-US" sz="2600" dirty="0">
                <a:solidFill>
                  <a:schemeClr val="bg1"/>
                </a:solidFill>
                <a:latin typeface="Times New Roman" panose="02020603050405020304" pitchFamily="18" charset="0"/>
                <a:cs typeface="Times New Roman" panose="02020603050405020304" pitchFamily="18" charset="0"/>
              </a:rPr>
              <a:t>, append is extracted from a library by the </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linker and inserted into the object program.</a:t>
            </a:r>
          </a:p>
          <a:p>
            <a:pPr marL="0" indent="0" algn="just">
              <a:lnSpc>
                <a:spcPct val="100000"/>
              </a:lnSpc>
              <a:buNone/>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23</a:t>
            </a:fld>
            <a:endParaRPr lang="en-IN" dirty="0"/>
          </a:p>
        </p:txBody>
      </p:sp>
    </p:spTree>
    <p:extLst>
      <p:ext uri="{BB962C8B-B14F-4D97-AF65-F5344CB8AC3E}">
        <p14:creationId xmlns:p14="http://schemas.microsoft.com/office/powerpoint/2010/main" val="1419884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Even though append eventually does only a few basic file operations, it is called in the usual way, by </a:t>
            </a:r>
            <a:r>
              <a:rPr lang="en-US" sz="2600" dirty="0">
                <a:solidFill>
                  <a:srgbClr val="FFFF00"/>
                </a:solidFill>
                <a:latin typeface="Times New Roman" panose="02020603050405020304" pitchFamily="18" charset="0"/>
                <a:cs typeface="Times New Roman" panose="02020603050405020304" pitchFamily="18" charset="0"/>
              </a:rPr>
              <a:t>pushing its parameters onto</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the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stack</a:t>
            </a:r>
            <a:r>
              <a:rPr lang="en-US" sz="2600" dirty="0">
                <a:solidFill>
                  <a:schemeClr val="bg1"/>
                </a:solidFill>
                <a:latin typeface="Times New Roman" panose="02020603050405020304" pitchFamily="18" charset="0"/>
                <a:cs typeface="Times New Roman" panose="02020603050405020304" pitchFamily="18" charset="0"/>
              </a:rPr>
              <a:t>. The programmer does not know the i</a:t>
            </a:r>
            <a:r>
              <a:rPr lang="en-US" sz="2600" dirty="0">
                <a:solidFill>
                  <a:srgbClr val="FFFF00"/>
                </a:solidFill>
                <a:latin typeface="Times New Roman" panose="02020603050405020304" pitchFamily="18" charset="0"/>
                <a:cs typeface="Times New Roman" panose="02020603050405020304" pitchFamily="18" charset="0"/>
              </a:rPr>
              <a:t>mplementation details </a:t>
            </a:r>
            <a:r>
              <a:rPr lang="en-US" sz="2600" dirty="0">
                <a:solidFill>
                  <a:schemeClr val="bg1"/>
                </a:solidFill>
                <a:latin typeface="Times New Roman" panose="02020603050405020304" pitchFamily="18" charset="0"/>
                <a:cs typeface="Times New Roman" panose="02020603050405020304" pitchFamily="18" charset="0"/>
              </a:rPr>
              <a:t>of append, and this is, of course, how it is supposed to be.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RPC achieves its transparency in an analogous way.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When </a:t>
            </a:r>
            <a:r>
              <a:rPr lang="en-US" sz="2600" dirty="0">
                <a:solidFill>
                  <a:srgbClr val="FFFF00"/>
                </a:solidFill>
                <a:latin typeface="Times New Roman" panose="02020603050405020304" pitchFamily="18" charset="0"/>
                <a:cs typeface="Times New Roman" panose="02020603050405020304" pitchFamily="18" charset="0"/>
              </a:rPr>
              <a:t>append</a:t>
            </a:r>
            <a:r>
              <a:rPr lang="en-US" sz="2600" dirty="0">
                <a:solidFill>
                  <a:schemeClr val="bg1"/>
                </a:solidFill>
                <a:latin typeface="Times New Roman" panose="02020603050405020304" pitchFamily="18" charset="0"/>
                <a:cs typeface="Times New Roman" panose="02020603050405020304" pitchFamily="18" charset="0"/>
              </a:rPr>
              <a:t> is actually a remote procedure, a different version of append, called a </a:t>
            </a:r>
            <a:r>
              <a:rPr lang="en-US" sz="2600" dirty="0">
                <a:solidFill>
                  <a:srgbClr val="FFFF00"/>
                </a:solidFill>
                <a:latin typeface="Times New Roman" panose="02020603050405020304" pitchFamily="18" charset="0"/>
                <a:cs typeface="Times New Roman" panose="02020603050405020304" pitchFamily="18" charset="0"/>
              </a:rPr>
              <a:t>client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stub</a:t>
            </a:r>
            <a:r>
              <a:rPr lang="en-US" sz="2600" dirty="0">
                <a:solidFill>
                  <a:schemeClr val="bg1"/>
                </a:solidFill>
                <a:latin typeface="Times New Roman" panose="02020603050405020304" pitchFamily="18" charset="0"/>
                <a:cs typeface="Times New Roman" panose="02020603050405020304" pitchFamily="18" charset="0"/>
              </a:rPr>
              <a:t>, is offered to the </a:t>
            </a:r>
            <a:r>
              <a:rPr lang="en-US" sz="2600" dirty="0">
                <a:solidFill>
                  <a:srgbClr val="FFFF00"/>
                </a:solidFill>
                <a:latin typeface="Times New Roman" panose="02020603050405020304" pitchFamily="18" charset="0"/>
                <a:cs typeface="Times New Roman" panose="02020603050405020304" pitchFamily="18" charset="0"/>
              </a:rPr>
              <a:t>calling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client</a:t>
            </a:r>
            <a:r>
              <a:rPr lang="en-US" sz="2600" dirty="0">
                <a:solidFill>
                  <a:schemeClr val="bg1"/>
                </a:solidFill>
                <a:latin typeface="Times New Roman" panose="02020603050405020304" pitchFamily="18" charset="0"/>
                <a:cs typeface="Times New Roman" panose="02020603050405020304" pitchFamily="18" charset="0"/>
              </a:rPr>
              <a:t>. Like the original one, it too, is called using a normal calling sequence. However, unlike the original one, it does not perform an append operation. Instead, </a:t>
            </a:r>
            <a:r>
              <a:rPr lang="en-US" sz="2600" dirty="0">
                <a:solidFill>
                  <a:srgbClr val="FFFF00"/>
                </a:solidFill>
                <a:latin typeface="Times New Roman" panose="02020603050405020304" pitchFamily="18" charset="0"/>
                <a:cs typeface="Times New Roman" panose="02020603050405020304" pitchFamily="18" charset="0"/>
              </a:rPr>
              <a:t>it packs the parameters into a message and requests that message to be sent to the server as illustrated in Figure 4.6.</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Following the call to </a:t>
            </a:r>
            <a:r>
              <a:rPr lang="en-US" sz="2600" i="1" dirty="0">
                <a:solidFill>
                  <a:srgbClr val="00B0F0"/>
                </a:solidFill>
                <a:latin typeface="Times New Roman" panose="02020603050405020304" pitchFamily="18" charset="0"/>
                <a:cs typeface="Times New Roman" panose="02020603050405020304" pitchFamily="18" charset="0"/>
              </a:rPr>
              <a:t>send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the client stub calls </a:t>
            </a:r>
            <a:r>
              <a:rPr lang="en-US" sz="2600" i="1" dirty="0">
                <a:solidFill>
                  <a:srgbClr val="00B0F0"/>
                </a:solidFill>
                <a:latin typeface="Times New Roman" panose="02020603050405020304" pitchFamily="18" charset="0"/>
                <a:cs typeface="Times New Roman" panose="02020603050405020304" pitchFamily="18" charset="0"/>
              </a:rPr>
              <a:t>receive</a:t>
            </a:r>
            <a:r>
              <a:rPr lang="en-US" sz="2600" dirty="0">
                <a:solidFill>
                  <a:schemeClr val="bg1"/>
                </a:solidFill>
                <a:latin typeface="Times New Roman" panose="02020603050405020304" pitchFamily="18" charset="0"/>
                <a:cs typeface="Times New Roman" panose="02020603050405020304" pitchFamily="18" charset="0"/>
              </a:rPr>
              <a:t>, blocking itself until the reply comes back.</a:t>
            </a: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24</a:t>
            </a:fld>
            <a:endParaRPr lang="en-IN" dirty="0"/>
          </a:p>
        </p:txBody>
      </p:sp>
    </p:spTree>
    <p:extLst>
      <p:ext uri="{BB962C8B-B14F-4D97-AF65-F5344CB8AC3E}">
        <p14:creationId xmlns:p14="http://schemas.microsoft.com/office/powerpoint/2010/main" val="1440185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25</a:t>
            </a:fld>
            <a:endParaRPr lang="en-IN" dirty="0"/>
          </a:p>
        </p:txBody>
      </p:sp>
      <p:pic>
        <p:nvPicPr>
          <p:cNvPr id="5" name="Picture 4">
            <a:extLst>
              <a:ext uri="{FF2B5EF4-FFF2-40B4-BE49-F238E27FC236}">
                <a16:creationId xmlns:a16="http://schemas.microsoft.com/office/drawing/2014/main" id="{94A108F9-0549-42D6-B3F8-8679A9EC1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729" y="562751"/>
            <a:ext cx="10031604" cy="5040000"/>
          </a:xfrm>
          <a:prstGeom prst="rect">
            <a:avLst/>
          </a:prstGeom>
          <a:solidFill>
            <a:schemeClr val="accent4">
              <a:lumMod val="20000"/>
              <a:lumOff val="80000"/>
            </a:schemeClr>
          </a:solidFill>
        </p:spPr>
      </p:pic>
      <p:sp>
        <p:nvSpPr>
          <p:cNvPr id="6" name="Rectangle 5">
            <a:extLst>
              <a:ext uri="{FF2B5EF4-FFF2-40B4-BE49-F238E27FC236}">
                <a16:creationId xmlns:a16="http://schemas.microsoft.com/office/drawing/2014/main" id="{CBA978A0-77E4-4024-8D44-ACBDEC6CB2EC}"/>
              </a:ext>
            </a:extLst>
          </p:cNvPr>
          <p:cNvSpPr/>
          <p:nvPr/>
        </p:nvSpPr>
        <p:spPr>
          <a:xfrm>
            <a:off x="1493520" y="5886739"/>
            <a:ext cx="9001760" cy="461665"/>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4.6: </a:t>
            </a:r>
            <a:r>
              <a:rPr lang="en-US" sz="2400" dirty="0">
                <a:solidFill>
                  <a:schemeClr val="bg1"/>
                </a:solidFill>
                <a:latin typeface="Times New Roman" panose="02020603050405020304" pitchFamily="18" charset="0"/>
                <a:cs typeface="Times New Roman" panose="02020603050405020304" pitchFamily="18" charset="0"/>
              </a:rPr>
              <a:t>The principle of RPC between a client and server program.</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5615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When the message arrives at the </a:t>
            </a:r>
            <a:r>
              <a:rPr lang="en-US" sz="2600" dirty="0">
                <a:solidFill>
                  <a:srgbClr val="FFFF00"/>
                </a:solidFill>
                <a:latin typeface="Times New Roman" panose="02020603050405020304" pitchFamily="18" charset="0"/>
                <a:cs typeface="Times New Roman" panose="02020603050405020304" pitchFamily="18" charset="0"/>
              </a:rPr>
              <a:t>server</a:t>
            </a:r>
            <a:r>
              <a:rPr lang="en-US" sz="2600" dirty="0">
                <a:solidFill>
                  <a:schemeClr val="bg1"/>
                </a:solidFill>
                <a:latin typeface="Times New Roman" panose="02020603050405020304" pitchFamily="18" charset="0"/>
                <a:cs typeface="Times New Roman" panose="02020603050405020304" pitchFamily="18" charset="0"/>
              </a:rPr>
              <a:t>, the </a:t>
            </a:r>
            <a:r>
              <a:rPr lang="en-US" sz="2600" dirty="0">
                <a:solidFill>
                  <a:srgbClr val="FFFF00"/>
                </a:solidFill>
                <a:latin typeface="Times New Roman" panose="02020603050405020304" pitchFamily="18" charset="0"/>
                <a:cs typeface="Times New Roman" panose="02020603050405020304" pitchFamily="18" charset="0"/>
              </a:rPr>
              <a:t>server’s operating system passes it to a server stub.</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a:t>
            </a:r>
            <a:r>
              <a:rPr lang="en-US" sz="2600" dirty="0">
                <a:solidFill>
                  <a:srgbClr val="FFFF00"/>
                </a:solidFill>
                <a:latin typeface="Times New Roman" panose="02020603050405020304" pitchFamily="18" charset="0"/>
                <a:cs typeface="Times New Roman" panose="02020603050405020304" pitchFamily="18" charset="0"/>
              </a:rPr>
              <a:t>server stub </a:t>
            </a:r>
            <a:r>
              <a:rPr lang="en-US" sz="2600" dirty="0">
                <a:solidFill>
                  <a:schemeClr val="bg1"/>
                </a:solidFill>
                <a:latin typeface="Times New Roman" panose="02020603050405020304" pitchFamily="18" charset="0"/>
                <a:cs typeface="Times New Roman" panose="02020603050405020304" pitchFamily="18" charset="0"/>
              </a:rPr>
              <a:t>is the server-side equivalent of a client stub: it is a piece of code that transforms requests coming in over the network into local procedure calls. Typically the </a:t>
            </a:r>
            <a:r>
              <a:rPr lang="en-US" sz="2600" dirty="0">
                <a:solidFill>
                  <a:srgbClr val="FFFF00"/>
                </a:solidFill>
                <a:latin typeface="Times New Roman" panose="02020603050405020304" pitchFamily="18" charset="0"/>
                <a:cs typeface="Times New Roman" panose="02020603050405020304" pitchFamily="18" charset="0"/>
              </a:rPr>
              <a:t>server stub </a:t>
            </a:r>
            <a:r>
              <a:rPr lang="en-US" sz="2600" dirty="0">
                <a:solidFill>
                  <a:schemeClr val="bg1"/>
                </a:solidFill>
                <a:latin typeface="Times New Roman" panose="02020603050405020304" pitchFamily="18" charset="0"/>
                <a:cs typeface="Times New Roman" panose="02020603050405020304" pitchFamily="18" charset="0"/>
              </a:rPr>
              <a:t>will have called </a:t>
            </a:r>
            <a:r>
              <a:rPr lang="en-US" sz="2600" i="1" dirty="0">
                <a:solidFill>
                  <a:srgbClr val="00B0F0"/>
                </a:solidFill>
                <a:latin typeface="Times New Roman" panose="02020603050405020304" pitchFamily="18" charset="0"/>
                <a:cs typeface="Times New Roman" panose="02020603050405020304" pitchFamily="18" charset="0"/>
              </a:rPr>
              <a:t>receive</a:t>
            </a:r>
            <a:r>
              <a:rPr lang="en-US" sz="2600" dirty="0">
                <a:solidFill>
                  <a:schemeClr val="bg1"/>
                </a:solidFill>
                <a:latin typeface="Times New Roman" panose="02020603050405020304" pitchFamily="18" charset="0"/>
                <a:cs typeface="Times New Roman" panose="02020603050405020304" pitchFamily="18" charset="0"/>
              </a:rPr>
              <a:t> and be blocked waiting for incoming messages. The </a:t>
            </a:r>
            <a:r>
              <a:rPr lang="en-US" sz="2600" dirty="0">
                <a:solidFill>
                  <a:srgbClr val="FFFF00"/>
                </a:solidFill>
                <a:latin typeface="Times New Roman" panose="02020603050405020304" pitchFamily="18" charset="0"/>
                <a:cs typeface="Times New Roman" panose="02020603050405020304" pitchFamily="18" charset="0"/>
              </a:rPr>
              <a:t>server stub </a:t>
            </a:r>
            <a:r>
              <a:rPr lang="en-US" sz="2600" dirty="0">
                <a:solidFill>
                  <a:schemeClr val="bg1"/>
                </a:solidFill>
                <a:latin typeface="Times New Roman" panose="02020603050405020304" pitchFamily="18" charset="0"/>
                <a:cs typeface="Times New Roman" panose="02020603050405020304" pitchFamily="18" charset="0"/>
              </a:rPr>
              <a:t>unpacks the parameters from the message and then </a:t>
            </a:r>
            <a:r>
              <a:rPr lang="en-US" sz="2600" dirty="0">
                <a:solidFill>
                  <a:srgbClr val="FFFF00"/>
                </a:solidFill>
                <a:latin typeface="Times New Roman" panose="02020603050405020304" pitchFamily="18" charset="0"/>
                <a:cs typeface="Times New Roman" panose="02020603050405020304" pitchFamily="18" charset="0"/>
              </a:rPr>
              <a:t>calls the server procedure in the usual way.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From the server’s point of view, it is as though it is being called directly by the client - the parameters and return address are all on the stack where they belong.</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server performs its work </a:t>
            </a:r>
            <a:r>
              <a:rPr lang="en-US" sz="2600" dirty="0">
                <a:solidFill>
                  <a:schemeClr val="bg1"/>
                </a:solidFill>
                <a:latin typeface="Times New Roman" panose="02020603050405020304" pitchFamily="18" charset="0"/>
                <a:cs typeface="Times New Roman" panose="02020603050405020304" pitchFamily="18" charset="0"/>
              </a:rPr>
              <a:t>and then returns the result to the caller (in this case the server stub) in the usual way.</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26</a:t>
            </a:fld>
            <a:endParaRPr lang="en-IN" dirty="0"/>
          </a:p>
        </p:txBody>
      </p:sp>
    </p:spTree>
    <p:extLst>
      <p:ext uri="{BB962C8B-B14F-4D97-AF65-F5344CB8AC3E}">
        <p14:creationId xmlns:p14="http://schemas.microsoft.com/office/powerpoint/2010/main" val="1005514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When the </a:t>
            </a:r>
            <a:r>
              <a:rPr lang="en-US" sz="2600" dirty="0">
                <a:solidFill>
                  <a:srgbClr val="FFFF00"/>
                </a:solidFill>
                <a:latin typeface="Times New Roman" panose="02020603050405020304" pitchFamily="18" charset="0"/>
                <a:cs typeface="Times New Roman" panose="02020603050405020304" pitchFamily="18" charset="0"/>
              </a:rPr>
              <a:t>server stub gets control back</a:t>
            </a:r>
            <a:r>
              <a:rPr lang="en-US" sz="2600" dirty="0">
                <a:solidFill>
                  <a:schemeClr val="bg1"/>
                </a:solidFill>
                <a:latin typeface="Times New Roman" panose="02020603050405020304" pitchFamily="18" charset="0"/>
                <a:cs typeface="Times New Roman" panose="02020603050405020304" pitchFamily="18" charset="0"/>
              </a:rPr>
              <a:t> after the call has completed, it packs the result in a message and calls send to return it to the client. After that, the server stub usually does a call to </a:t>
            </a:r>
            <a:r>
              <a:rPr lang="en-US" sz="2600" i="1" dirty="0">
                <a:solidFill>
                  <a:srgbClr val="00B0F0"/>
                </a:solidFill>
                <a:latin typeface="Times New Roman" panose="02020603050405020304" pitchFamily="18" charset="0"/>
                <a:cs typeface="Times New Roman" panose="02020603050405020304" pitchFamily="18" charset="0"/>
              </a:rPr>
              <a:t>receive</a:t>
            </a:r>
            <a:r>
              <a:rPr lang="en-US" sz="2600" dirty="0">
                <a:solidFill>
                  <a:schemeClr val="bg1"/>
                </a:solidFill>
                <a:latin typeface="Times New Roman" panose="02020603050405020304" pitchFamily="18" charset="0"/>
                <a:cs typeface="Times New Roman" panose="02020603050405020304" pitchFamily="18" charset="0"/>
              </a:rPr>
              <a:t> again, to wait for the next incoming request.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When the result message arrives at the client’s machine, the operating system passes it through the </a:t>
            </a:r>
            <a:r>
              <a:rPr lang="en-US" sz="2600" i="1" dirty="0">
                <a:solidFill>
                  <a:srgbClr val="00B0F0"/>
                </a:solidFill>
                <a:latin typeface="Times New Roman" panose="02020603050405020304" pitchFamily="18" charset="0"/>
                <a:cs typeface="Times New Roman" panose="02020603050405020304" pitchFamily="18" charset="0"/>
              </a:rPr>
              <a:t>receive</a:t>
            </a:r>
            <a:r>
              <a:rPr lang="en-US" sz="2600" dirty="0">
                <a:solidFill>
                  <a:schemeClr val="bg1"/>
                </a:solidFill>
                <a:latin typeface="Times New Roman" panose="02020603050405020304" pitchFamily="18" charset="0"/>
                <a:cs typeface="Times New Roman" panose="02020603050405020304" pitchFamily="18" charset="0"/>
              </a:rPr>
              <a:t> operation, which had been called previously, </a:t>
            </a:r>
            <a:r>
              <a:rPr lang="en-US" sz="2600" dirty="0">
                <a:solidFill>
                  <a:srgbClr val="FFFF00"/>
                </a:solidFill>
                <a:latin typeface="Times New Roman" panose="02020603050405020304" pitchFamily="18" charset="0"/>
                <a:cs typeface="Times New Roman" panose="02020603050405020304" pitchFamily="18" charset="0"/>
              </a:rPr>
              <a:t>to the client stub</a:t>
            </a:r>
            <a:r>
              <a:rPr lang="en-US" sz="2600" dirty="0">
                <a:solidFill>
                  <a:schemeClr val="bg1"/>
                </a:solidFill>
                <a:latin typeface="Times New Roman" panose="02020603050405020304" pitchFamily="18" charset="0"/>
                <a:cs typeface="Times New Roman" panose="02020603050405020304" pitchFamily="18" charset="0"/>
              </a:rPr>
              <a:t>, and the client process is subsequently unblocked.</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client stub </a:t>
            </a:r>
            <a:r>
              <a:rPr lang="en-US" sz="2600" dirty="0">
                <a:solidFill>
                  <a:schemeClr val="bg1"/>
                </a:solidFill>
                <a:latin typeface="Times New Roman" panose="02020603050405020304" pitchFamily="18" charset="0"/>
                <a:cs typeface="Times New Roman" panose="02020603050405020304" pitchFamily="18" charset="0"/>
              </a:rPr>
              <a:t>inspects the message, unpacks the result, copies it to its caller, and returns in the usual way.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When the caller gets control following the call to append, all it knows is that it appended some data to a list. It has no idea that the work was done remotely at another machine.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27</a:t>
            </a:fld>
            <a:endParaRPr lang="en-IN" dirty="0"/>
          </a:p>
        </p:txBody>
      </p:sp>
    </p:spTree>
    <p:extLst>
      <p:ext uri="{BB962C8B-B14F-4D97-AF65-F5344CB8AC3E}">
        <p14:creationId xmlns:p14="http://schemas.microsoft.com/office/powerpoint/2010/main" val="1107471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fontScale="85000" lnSpcReduction="20000"/>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Remote services are accessed by making ordinary (i.e., local) procedure calls, not by calling </a:t>
            </a:r>
            <a:r>
              <a:rPr lang="en-US" sz="2600" i="1" dirty="0">
                <a:solidFill>
                  <a:srgbClr val="00B0F0"/>
                </a:solidFill>
                <a:latin typeface="Times New Roman" panose="02020603050405020304" pitchFamily="18" charset="0"/>
                <a:cs typeface="Times New Roman" panose="02020603050405020304" pitchFamily="18" charset="0"/>
              </a:rPr>
              <a:t>send</a:t>
            </a:r>
            <a:r>
              <a:rPr lang="en-US" sz="2600" dirty="0">
                <a:solidFill>
                  <a:schemeClr val="bg1"/>
                </a:solidFill>
                <a:latin typeface="Times New Roman" panose="02020603050405020304" pitchFamily="18" charset="0"/>
                <a:cs typeface="Times New Roman" panose="02020603050405020304" pitchFamily="18" charset="0"/>
              </a:rPr>
              <a:t> and </a:t>
            </a:r>
            <a:r>
              <a:rPr lang="en-US" sz="2600" i="1" dirty="0">
                <a:solidFill>
                  <a:srgbClr val="00B0F0"/>
                </a:solidFill>
                <a:latin typeface="Times New Roman" panose="02020603050405020304" pitchFamily="18" charset="0"/>
                <a:cs typeface="Times New Roman" panose="02020603050405020304" pitchFamily="18" charset="0"/>
              </a:rPr>
              <a:t>receive</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70000"/>
              </a:lnSpc>
              <a:buNone/>
            </a:pPr>
            <a:r>
              <a:rPr lang="en-US" b="1" dirty="0">
                <a:solidFill>
                  <a:srgbClr val="FFFF00"/>
                </a:solidFill>
                <a:latin typeface="Times New Roman" panose="02020603050405020304" pitchFamily="18" charset="0"/>
                <a:cs typeface="Times New Roman" panose="02020603050405020304" pitchFamily="18" charset="0"/>
              </a:rPr>
              <a:t>To summarize, a remote procedure call occurs in the following steps</a:t>
            </a:r>
          </a:p>
          <a:p>
            <a:pPr marL="0" indent="0" algn="just">
              <a:lnSpc>
                <a:spcPct val="110000"/>
              </a:lnSpc>
              <a:buNone/>
            </a:pPr>
            <a:r>
              <a:rPr lang="en-US" dirty="0">
                <a:solidFill>
                  <a:schemeClr val="bg1"/>
                </a:solidFill>
                <a:latin typeface="Times New Roman" panose="02020603050405020304" pitchFamily="18" charset="0"/>
                <a:cs typeface="Times New Roman" panose="02020603050405020304" pitchFamily="18" charset="0"/>
              </a:rPr>
              <a:t>	</a:t>
            </a:r>
            <a:r>
              <a:rPr lang="en-US" sz="3100" dirty="0">
                <a:solidFill>
                  <a:schemeClr val="bg1"/>
                </a:solidFill>
                <a:latin typeface="Times New Roman" panose="02020603050405020304" pitchFamily="18" charset="0"/>
                <a:cs typeface="Times New Roman" panose="02020603050405020304" pitchFamily="18" charset="0"/>
              </a:rPr>
              <a:t>1. The </a:t>
            </a:r>
            <a:r>
              <a:rPr lang="en-US" sz="3100" dirty="0">
                <a:solidFill>
                  <a:srgbClr val="FFFF00"/>
                </a:solidFill>
                <a:latin typeface="Times New Roman" panose="02020603050405020304" pitchFamily="18" charset="0"/>
                <a:cs typeface="Times New Roman" panose="02020603050405020304" pitchFamily="18" charset="0"/>
              </a:rPr>
              <a:t>client procedure </a:t>
            </a:r>
            <a:r>
              <a:rPr lang="en-US" sz="3100" dirty="0">
                <a:solidFill>
                  <a:schemeClr val="bg1"/>
                </a:solidFill>
                <a:latin typeface="Times New Roman" panose="02020603050405020304" pitchFamily="18" charset="0"/>
                <a:cs typeface="Times New Roman" panose="02020603050405020304" pitchFamily="18" charset="0"/>
              </a:rPr>
              <a:t>calls the </a:t>
            </a:r>
            <a:r>
              <a:rPr lang="en-US" sz="3100" dirty="0">
                <a:solidFill>
                  <a:srgbClr val="FFFF00"/>
                </a:solidFill>
                <a:latin typeface="Times New Roman" panose="02020603050405020304" pitchFamily="18" charset="0"/>
                <a:cs typeface="Times New Roman" panose="02020603050405020304" pitchFamily="18" charset="0"/>
              </a:rPr>
              <a:t>client stub </a:t>
            </a:r>
            <a:r>
              <a:rPr lang="en-US" sz="3100" dirty="0">
                <a:solidFill>
                  <a:schemeClr val="bg1"/>
                </a:solidFill>
                <a:latin typeface="Times New Roman" panose="02020603050405020304" pitchFamily="18" charset="0"/>
                <a:cs typeface="Times New Roman" panose="02020603050405020304" pitchFamily="18" charset="0"/>
              </a:rPr>
              <a:t>in the normal way.</a:t>
            </a:r>
          </a:p>
          <a:p>
            <a:pPr marL="0" indent="0" algn="just">
              <a:lnSpc>
                <a:spcPct val="110000"/>
              </a:lnSpc>
              <a:buNone/>
            </a:pPr>
            <a:r>
              <a:rPr lang="en-US" sz="3100" dirty="0">
                <a:solidFill>
                  <a:schemeClr val="bg1"/>
                </a:solidFill>
                <a:latin typeface="Times New Roman" panose="02020603050405020304" pitchFamily="18" charset="0"/>
                <a:cs typeface="Times New Roman" panose="02020603050405020304" pitchFamily="18" charset="0"/>
              </a:rPr>
              <a:t>	2. The </a:t>
            </a:r>
            <a:r>
              <a:rPr lang="en-US" sz="3100" dirty="0">
                <a:solidFill>
                  <a:srgbClr val="FFFF00"/>
                </a:solidFill>
                <a:latin typeface="Times New Roman" panose="02020603050405020304" pitchFamily="18" charset="0"/>
                <a:cs typeface="Times New Roman" panose="02020603050405020304" pitchFamily="18" charset="0"/>
              </a:rPr>
              <a:t>client stub</a:t>
            </a:r>
            <a:r>
              <a:rPr lang="en-US" sz="3100" dirty="0">
                <a:solidFill>
                  <a:schemeClr val="bg1"/>
                </a:solidFill>
                <a:latin typeface="Times New Roman" panose="02020603050405020304" pitchFamily="18" charset="0"/>
                <a:cs typeface="Times New Roman" panose="02020603050405020304" pitchFamily="18" charset="0"/>
              </a:rPr>
              <a:t> builds a message and </a:t>
            </a:r>
            <a:r>
              <a:rPr lang="en-US" sz="3100" dirty="0">
                <a:solidFill>
                  <a:srgbClr val="FFFF00"/>
                </a:solidFill>
                <a:latin typeface="Times New Roman" panose="02020603050405020304" pitchFamily="18" charset="0"/>
                <a:cs typeface="Times New Roman" panose="02020603050405020304" pitchFamily="18" charset="0"/>
              </a:rPr>
              <a:t>calls</a:t>
            </a:r>
            <a:r>
              <a:rPr lang="en-US" sz="3100" dirty="0">
                <a:solidFill>
                  <a:schemeClr val="bg1"/>
                </a:solidFill>
                <a:latin typeface="Times New Roman" panose="02020603050405020304" pitchFamily="18" charset="0"/>
                <a:cs typeface="Times New Roman" panose="02020603050405020304" pitchFamily="18" charset="0"/>
              </a:rPr>
              <a:t> the </a:t>
            </a:r>
            <a:r>
              <a:rPr lang="en-US" sz="3100" dirty="0">
                <a:solidFill>
                  <a:srgbClr val="FFFF00"/>
                </a:solidFill>
                <a:latin typeface="Times New Roman" panose="02020603050405020304" pitchFamily="18" charset="0"/>
                <a:cs typeface="Times New Roman" panose="02020603050405020304" pitchFamily="18" charset="0"/>
              </a:rPr>
              <a:t>local</a:t>
            </a:r>
            <a:r>
              <a:rPr lang="en-US" sz="3100" dirty="0">
                <a:solidFill>
                  <a:schemeClr val="bg1"/>
                </a:solidFill>
                <a:latin typeface="Times New Roman" panose="02020603050405020304" pitchFamily="18" charset="0"/>
                <a:cs typeface="Times New Roman" panose="02020603050405020304" pitchFamily="18" charset="0"/>
              </a:rPr>
              <a:t> </a:t>
            </a:r>
            <a:r>
              <a:rPr lang="en-US" sz="3100" dirty="0">
                <a:solidFill>
                  <a:srgbClr val="FFFF00"/>
                </a:solidFill>
                <a:latin typeface="Times New Roman" panose="02020603050405020304" pitchFamily="18" charset="0"/>
                <a:cs typeface="Times New Roman" panose="02020603050405020304" pitchFamily="18" charset="0"/>
              </a:rPr>
              <a:t>operating</a:t>
            </a:r>
            <a:r>
              <a:rPr lang="en-US" sz="3100" dirty="0">
                <a:solidFill>
                  <a:schemeClr val="bg1"/>
                </a:solidFill>
                <a:latin typeface="Times New Roman" panose="02020603050405020304" pitchFamily="18" charset="0"/>
                <a:cs typeface="Times New Roman" panose="02020603050405020304" pitchFamily="18" charset="0"/>
              </a:rPr>
              <a:t> </a:t>
            </a:r>
            <a:r>
              <a:rPr lang="en-US" sz="3100" dirty="0">
                <a:solidFill>
                  <a:srgbClr val="FFFF00"/>
                </a:solidFill>
                <a:latin typeface="Times New Roman" panose="02020603050405020304" pitchFamily="18" charset="0"/>
                <a:cs typeface="Times New Roman" panose="02020603050405020304" pitchFamily="18" charset="0"/>
              </a:rPr>
              <a:t>system</a:t>
            </a:r>
            <a:r>
              <a:rPr lang="en-US" sz="3100" dirty="0">
                <a:solidFill>
                  <a:schemeClr val="bg1"/>
                </a:solidFill>
                <a:latin typeface="Times New Roman" panose="02020603050405020304" pitchFamily="18" charset="0"/>
                <a:cs typeface="Times New Roman" panose="02020603050405020304" pitchFamily="18" charset="0"/>
              </a:rPr>
              <a:t>.</a:t>
            </a:r>
          </a:p>
          <a:p>
            <a:pPr marL="0" indent="0" algn="just">
              <a:lnSpc>
                <a:spcPct val="110000"/>
              </a:lnSpc>
              <a:buNone/>
            </a:pPr>
            <a:r>
              <a:rPr lang="en-US" sz="3100" dirty="0">
                <a:solidFill>
                  <a:schemeClr val="bg1"/>
                </a:solidFill>
                <a:latin typeface="Times New Roman" panose="02020603050405020304" pitchFamily="18" charset="0"/>
                <a:cs typeface="Times New Roman" panose="02020603050405020304" pitchFamily="18" charset="0"/>
              </a:rPr>
              <a:t>	3. The </a:t>
            </a:r>
            <a:r>
              <a:rPr lang="en-US" sz="3100" dirty="0">
                <a:solidFill>
                  <a:srgbClr val="FFFF00"/>
                </a:solidFill>
                <a:latin typeface="Times New Roman" panose="02020603050405020304" pitchFamily="18" charset="0"/>
                <a:cs typeface="Times New Roman" panose="02020603050405020304" pitchFamily="18" charset="0"/>
              </a:rPr>
              <a:t>client’s</a:t>
            </a:r>
            <a:r>
              <a:rPr lang="en-US" sz="3100" dirty="0">
                <a:solidFill>
                  <a:schemeClr val="bg1"/>
                </a:solidFill>
                <a:latin typeface="Times New Roman" panose="02020603050405020304" pitchFamily="18" charset="0"/>
                <a:cs typeface="Times New Roman" panose="02020603050405020304" pitchFamily="18" charset="0"/>
              </a:rPr>
              <a:t> </a:t>
            </a:r>
            <a:r>
              <a:rPr lang="en-US" sz="3100" dirty="0">
                <a:solidFill>
                  <a:srgbClr val="FFFF00"/>
                </a:solidFill>
                <a:latin typeface="Times New Roman" panose="02020603050405020304" pitchFamily="18" charset="0"/>
                <a:cs typeface="Times New Roman" panose="02020603050405020304" pitchFamily="18" charset="0"/>
              </a:rPr>
              <a:t>OS</a:t>
            </a:r>
            <a:r>
              <a:rPr lang="en-US" sz="3100" dirty="0">
                <a:solidFill>
                  <a:schemeClr val="bg1"/>
                </a:solidFill>
                <a:latin typeface="Times New Roman" panose="02020603050405020304" pitchFamily="18" charset="0"/>
                <a:cs typeface="Times New Roman" panose="02020603050405020304" pitchFamily="18" charset="0"/>
              </a:rPr>
              <a:t> sends the message to the </a:t>
            </a:r>
            <a:r>
              <a:rPr lang="en-US" sz="3100" dirty="0">
                <a:solidFill>
                  <a:srgbClr val="FFFF00"/>
                </a:solidFill>
                <a:latin typeface="Times New Roman" panose="02020603050405020304" pitchFamily="18" charset="0"/>
                <a:cs typeface="Times New Roman" panose="02020603050405020304" pitchFamily="18" charset="0"/>
              </a:rPr>
              <a:t>remote</a:t>
            </a:r>
            <a:r>
              <a:rPr lang="en-US" sz="3100" dirty="0">
                <a:solidFill>
                  <a:schemeClr val="bg1"/>
                </a:solidFill>
                <a:latin typeface="Times New Roman" panose="02020603050405020304" pitchFamily="18" charset="0"/>
                <a:cs typeface="Times New Roman" panose="02020603050405020304" pitchFamily="18" charset="0"/>
              </a:rPr>
              <a:t> </a:t>
            </a:r>
            <a:r>
              <a:rPr lang="en-US" sz="3100" dirty="0">
                <a:solidFill>
                  <a:srgbClr val="FFFF00"/>
                </a:solidFill>
                <a:latin typeface="Times New Roman" panose="02020603050405020304" pitchFamily="18" charset="0"/>
                <a:cs typeface="Times New Roman" panose="02020603050405020304" pitchFamily="18" charset="0"/>
              </a:rPr>
              <a:t>OS</a:t>
            </a:r>
            <a:r>
              <a:rPr lang="en-US" sz="3100" dirty="0">
                <a:solidFill>
                  <a:schemeClr val="bg1"/>
                </a:solidFill>
                <a:latin typeface="Times New Roman" panose="02020603050405020304" pitchFamily="18" charset="0"/>
                <a:cs typeface="Times New Roman" panose="02020603050405020304" pitchFamily="18" charset="0"/>
              </a:rPr>
              <a:t>.</a:t>
            </a:r>
          </a:p>
          <a:p>
            <a:pPr marL="0" indent="0" algn="just">
              <a:lnSpc>
                <a:spcPct val="110000"/>
              </a:lnSpc>
              <a:buNone/>
            </a:pPr>
            <a:r>
              <a:rPr lang="en-US" sz="3100" dirty="0">
                <a:solidFill>
                  <a:schemeClr val="bg1"/>
                </a:solidFill>
                <a:latin typeface="Times New Roman" panose="02020603050405020304" pitchFamily="18" charset="0"/>
                <a:cs typeface="Times New Roman" panose="02020603050405020304" pitchFamily="18" charset="0"/>
              </a:rPr>
              <a:t>	4. The </a:t>
            </a:r>
            <a:r>
              <a:rPr lang="en-US" sz="3100" dirty="0">
                <a:solidFill>
                  <a:srgbClr val="FFFF00"/>
                </a:solidFill>
                <a:latin typeface="Times New Roman" panose="02020603050405020304" pitchFamily="18" charset="0"/>
                <a:cs typeface="Times New Roman" panose="02020603050405020304" pitchFamily="18" charset="0"/>
              </a:rPr>
              <a:t>remote</a:t>
            </a:r>
            <a:r>
              <a:rPr lang="en-US" sz="3100" dirty="0">
                <a:solidFill>
                  <a:schemeClr val="bg1"/>
                </a:solidFill>
                <a:latin typeface="Times New Roman" panose="02020603050405020304" pitchFamily="18" charset="0"/>
                <a:cs typeface="Times New Roman" panose="02020603050405020304" pitchFamily="18" charset="0"/>
              </a:rPr>
              <a:t> </a:t>
            </a:r>
            <a:r>
              <a:rPr lang="en-US" sz="3100" dirty="0">
                <a:solidFill>
                  <a:srgbClr val="FFFF00"/>
                </a:solidFill>
                <a:latin typeface="Times New Roman" panose="02020603050405020304" pitchFamily="18" charset="0"/>
                <a:cs typeface="Times New Roman" panose="02020603050405020304" pitchFamily="18" charset="0"/>
              </a:rPr>
              <a:t>OS</a:t>
            </a:r>
            <a:r>
              <a:rPr lang="en-US" sz="3100" dirty="0">
                <a:solidFill>
                  <a:schemeClr val="bg1"/>
                </a:solidFill>
                <a:latin typeface="Times New Roman" panose="02020603050405020304" pitchFamily="18" charset="0"/>
                <a:cs typeface="Times New Roman" panose="02020603050405020304" pitchFamily="18" charset="0"/>
              </a:rPr>
              <a:t> gives the message to the </a:t>
            </a:r>
            <a:r>
              <a:rPr lang="en-US" sz="3100" dirty="0">
                <a:solidFill>
                  <a:srgbClr val="FFFF00"/>
                </a:solidFill>
                <a:latin typeface="Times New Roman" panose="02020603050405020304" pitchFamily="18" charset="0"/>
                <a:cs typeface="Times New Roman" panose="02020603050405020304" pitchFamily="18" charset="0"/>
              </a:rPr>
              <a:t>server</a:t>
            </a:r>
            <a:r>
              <a:rPr lang="en-US" sz="3100" dirty="0">
                <a:solidFill>
                  <a:schemeClr val="bg1"/>
                </a:solidFill>
                <a:latin typeface="Times New Roman" panose="02020603050405020304" pitchFamily="18" charset="0"/>
                <a:cs typeface="Times New Roman" panose="02020603050405020304" pitchFamily="18" charset="0"/>
              </a:rPr>
              <a:t> </a:t>
            </a:r>
            <a:r>
              <a:rPr lang="en-US" sz="3100" dirty="0">
                <a:solidFill>
                  <a:srgbClr val="FFFF00"/>
                </a:solidFill>
                <a:latin typeface="Times New Roman" panose="02020603050405020304" pitchFamily="18" charset="0"/>
                <a:cs typeface="Times New Roman" panose="02020603050405020304" pitchFamily="18" charset="0"/>
              </a:rPr>
              <a:t>stub</a:t>
            </a:r>
            <a:r>
              <a:rPr lang="en-US" sz="3100" dirty="0">
                <a:solidFill>
                  <a:schemeClr val="bg1"/>
                </a:solidFill>
                <a:latin typeface="Times New Roman" panose="02020603050405020304" pitchFamily="18" charset="0"/>
                <a:cs typeface="Times New Roman" panose="02020603050405020304" pitchFamily="18" charset="0"/>
              </a:rPr>
              <a:t>.</a:t>
            </a:r>
          </a:p>
          <a:p>
            <a:pPr marL="0" indent="0" algn="just">
              <a:lnSpc>
                <a:spcPct val="110000"/>
              </a:lnSpc>
              <a:buNone/>
            </a:pPr>
            <a:r>
              <a:rPr lang="en-US" sz="3100" dirty="0">
                <a:solidFill>
                  <a:schemeClr val="bg1"/>
                </a:solidFill>
                <a:latin typeface="Times New Roman" panose="02020603050405020304" pitchFamily="18" charset="0"/>
                <a:cs typeface="Times New Roman" panose="02020603050405020304" pitchFamily="18" charset="0"/>
              </a:rPr>
              <a:t>	5. The </a:t>
            </a:r>
            <a:r>
              <a:rPr lang="en-US" sz="3100" dirty="0">
                <a:solidFill>
                  <a:srgbClr val="FFFF00"/>
                </a:solidFill>
                <a:latin typeface="Times New Roman" panose="02020603050405020304" pitchFamily="18" charset="0"/>
                <a:cs typeface="Times New Roman" panose="02020603050405020304" pitchFamily="18" charset="0"/>
              </a:rPr>
              <a:t>server</a:t>
            </a:r>
            <a:r>
              <a:rPr lang="en-US" sz="3100" dirty="0">
                <a:solidFill>
                  <a:schemeClr val="bg1"/>
                </a:solidFill>
                <a:latin typeface="Times New Roman" panose="02020603050405020304" pitchFamily="18" charset="0"/>
                <a:cs typeface="Times New Roman" panose="02020603050405020304" pitchFamily="18" charset="0"/>
              </a:rPr>
              <a:t> </a:t>
            </a:r>
            <a:r>
              <a:rPr lang="en-US" sz="3100" dirty="0">
                <a:solidFill>
                  <a:srgbClr val="FFFF00"/>
                </a:solidFill>
                <a:latin typeface="Times New Roman" panose="02020603050405020304" pitchFamily="18" charset="0"/>
                <a:cs typeface="Times New Roman" panose="02020603050405020304" pitchFamily="18" charset="0"/>
              </a:rPr>
              <a:t>stub</a:t>
            </a:r>
            <a:r>
              <a:rPr lang="en-US" sz="3100" dirty="0">
                <a:solidFill>
                  <a:schemeClr val="bg1"/>
                </a:solidFill>
                <a:latin typeface="Times New Roman" panose="02020603050405020304" pitchFamily="18" charset="0"/>
                <a:cs typeface="Times New Roman" panose="02020603050405020304" pitchFamily="18" charset="0"/>
              </a:rPr>
              <a:t> unpacks the parameter(s) and </a:t>
            </a:r>
            <a:r>
              <a:rPr lang="en-US" sz="3100" dirty="0">
                <a:solidFill>
                  <a:srgbClr val="FFFF00"/>
                </a:solidFill>
                <a:latin typeface="Times New Roman" panose="02020603050405020304" pitchFamily="18" charset="0"/>
                <a:cs typeface="Times New Roman" panose="02020603050405020304" pitchFamily="18" charset="0"/>
              </a:rPr>
              <a:t>calls</a:t>
            </a:r>
            <a:r>
              <a:rPr lang="en-US" sz="3100" dirty="0">
                <a:solidFill>
                  <a:schemeClr val="bg1"/>
                </a:solidFill>
                <a:latin typeface="Times New Roman" panose="02020603050405020304" pitchFamily="18" charset="0"/>
                <a:cs typeface="Times New Roman" panose="02020603050405020304" pitchFamily="18" charset="0"/>
              </a:rPr>
              <a:t> </a:t>
            </a:r>
            <a:r>
              <a:rPr lang="en-US" sz="3100" dirty="0">
                <a:solidFill>
                  <a:srgbClr val="FFFF00"/>
                </a:solidFill>
                <a:latin typeface="Times New Roman" panose="02020603050405020304" pitchFamily="18" charset="0"/>
                <a:cs typeface="Times New Roman" panose="02020603050405020304" pitchFamily="18" charset="0"/>
              </a:rPr>
              <a:t>the</a:t>
            </a:r>
            <a:r>
              <a:rPr lang="en-US" sz="3100" dirty="0">
                <a:solidFill>
                  <a:schemeClr val="bg1"/>
                </a:solidFill>
                <a:latin typeface="Times New Roman" panose="02020603050405020304" pitchFamily="18" charset="0"/>
                <a:cs typeface="Times New Roman" panose="02020603050405020304" pitchFamily="18" charset="0"/>
              </a:rPr>
              <a:t> </a:t>
            </a:r>
            <a:r>
              <a:rPr lang="en-US" sz="3100" dirty="0">
                <a:solidFill>
                  <a:srgbClr val="FFFF00"/>
                </a:solidFill>
                <a:latin typeface="Times New Roman" panose="02020603050405020304" pitchFamily="18" charset="0"/>
                <a:cs typeface="Times New Roman" panose="02020603050405020304" pitchFamily="18" charset="0"/>
              </a:rPr>
              <a:t>server</a:t>
            </a:r>
            <a:r>
              <a:rPr lang="en-US" sz="3100" dirty="0">
                <a:solidFill>
                  <a:schemeClr val="bg1"/>
                </a:solidFill>
                <a:latin typeface="Times New Roman" panose="02020603050405020304" pitchFamily="18" charset="0"/>
                <a:cs typeface="Times New Roman" panose="02020603050405020304" pitchFamily="18" charset="0"/>
              </a:rPr>
              <a:t>.</a:t>
            </a:r>
          </a:p>
          <a:p>
            <a:pPr marL="0" indent="0" algn="just">
              <a:lnSpc>
                <a:spcPct val="110000"/>
              </a:lnSpc>
              <a:buNone/>
            </a:pPr>
            <a:r>
              <a:rPr lang="en-US" sz="3100" dirty="0">
                <a:solidFill>
                  <a:schemeClr val="bg1"/>
                </a:solidFill>
                <a:latin typeface="Times New Roman" panose="02020603050405020304" pitchFamily="18" charset="0"/>
                <a:cs typeface="Times New Roman" panose="02020603050405020304" pitchFamily="18" charset="0"/>
              </a:rPr>
              <a:t>	6. The </a:t>
            </a:r>
            <a:r>
              <a:rPr lang="en-US" sz="3100" dirty="0">
                <a:solidFill>
                  <a:srgbClr val="FFFF00"/>
                </a:solidFill>
                <a:latin typeface="Times New Roman" panose="02020603050405020304" pitchFamily="18" charset="0"/>
                <a:cs typeface="Times New Roman" panose="02020603050405020304" pitchFamily="18" charset="0"/>
              </a:rPr>
              <a:t>server</a:t>
            </a:r>
            <a:r>
              <a:rPr lang="en-US" sz="3100" dirty="0">
                <a:solidFill>
                  <a:schemeClr val="bg1"/>
                </a:solidFill>
                <a:latin typeface="Times New Roman" panose="02020603050405020304" pitchFamily="18" charset="0"/>
                <a:cs typeface="Times New Roman" panose="02020603050405020304" pitchFamily="18" charset="0"/>
              </a:rPr>
              <a:t> </a:t>
            </a:r>
            <a:r>
              <a:rPr lang="en-US" sz="3100" dirty="0">
                <a:solidFill>
                  <a:srgbClr val="FFFF00"/>
                </a:solidFill>
                <a:latin typeface="Times New Roman" panose="02020603050405020304" pitchFamily="18" charset="0"/>
                <a:cs typeface="Times New Roman" panose="02020603050405020304" pitchFamily="18" charset="0"/>
              </a:rPr>
              <a:t>does</a:t>
            </a:r>
            <a:r>
              <a:rPr lang="en-US" sz="3100" dirty="0">
                <a:solidFill>
                  <a:schemeClr val="bg1"/>
                </a:solidFill>
                <a:latin typeface="Times New Roman" panose="02020603050405020304" pitchFamily="18" charset="0"/>
                <a:cs typeface="Times New Roman" panose="02020603050405020304" pitchFamily="18" charset="0"/>
              </a:rPr>
              <a:t> </a:t>
            </a:r>
            <a:r>
              <a:rPr lang="en-US" sz="3100" dirty="0">
                <a:solidFill>
                  <a:srgbClr val="FFFF00"/>
                </a:solidFill>
                <a:latin typeface="Times New Roman" panose="02020603050405020304" pitchFamily="18" charset="0"/>
                <a:cs typeface="Times New Roman" panose="02020603050405020304" pitchFamily="18" charset="0"/>
              </a:rPr>
              <a:t>the</a:t>
            </a:r>
            <a:r>
              <a:rPr lang="en-US" sz="3100" dirty="0">
                <a:solidFill>
                  <a:schemeClr val="bg1"/>
                </a:solidFill>
                <a:latin typeface="Times New Roman" panose="02020603050405020304" pitchFamily="18" charset="0"/>
                <a:cs typeface="Times New Roman" panose="02020603050405020304" pitchFamily="18" charset="0"/>
              </a:rPr>
              <a:t> </a:t>
            </a:r>
            <a:r>
              <a:rPr lang="en-US" sz="3100" dirty="0">
                <a:solidFill>
                  <a:srgbClr val="FFFF00"/>
                </a:solidFill>
                <a:latin typeface="Times New Roman" panose="02020603050405020304" pitchFamily="18" charset="0"/>
                <a:cs typeface="Times New Roman" panose="02020603050405020304" pitchFamily="18" charset="0"/>
              </a:rPr>
              <a:t>work</a:t>
            </a:r>
            <a:r>
              <a:rPr lang="en-US" sz="3100" dirty="0">
                <a:solidFill>
                  <a:schemeClr val="bg1"/>
                </a:solidFill>
                <a:latin typeface="Times New Roman" panose="02020603050405020304" pitchFamily="18" charset="0"/>
                <a:cs typeface="Times New Roman" panose="02020603050405020304" pitchFamily="18" charset="0"/>
              </a:rPr>
              <a:t> and returns the </a:t>
            </a:r>
            <a:r>
              <a:rPr lang="en-US" sz="3100" dirty="0">
                <a:solidFill>
                  <a:srgbClr val="FFFF00"/>
                </a:solidFill>
                <a:latin typeface="Times New Roman" panose="02020603050405020304" pitchFamily="18" charset="0"/>
                <a:cs typeface="Times New Roman" panose="02020603050405020304" pitchFamily="18" charset="0"/>
              </a:rPr>
              <a:t>result</a:t>
            </a:r>
            <a:r>
              <a:rPr lang="en-US" sz="3100" dirty="0">
                <a:solidFill>
                  <a:schemeClr val="bg1"/>
                </a:solidFill>
                <a:latin typeface="Times New Roman" panose="02020603050405020304" pitchFamily="18" charset="0"/>
                <a:cs typeface="Times New Roman" panose="02020603050405020304" pitchFamily="18" charset="0"/>
              </a:rPr>
              <a:t> </a:t>
            </a:r>
            <a:r>
              <a:rPr lang="en-US" sz="3100" dirty="0">
                <a:solidFill>
                  <a:srgbClr val="FFFF00"/>
                </a:solidFill>
                <a:latin typeface="Times New Roman" panose="02020603050405020304" pitchFamily="18" charset="0"/>
                <a:cs typeface="Times New Roman" panose="02020603050405020304" pitchFamily="18" charset="0"/>
              </a:rPr>
              <a:t>to</a:t>
            </a:r>
            <a:r>
              <a:rPr lang="en-US" sz="3100" dirty="0">
                <a:solidFill>
                  <a:schemeClr val="bg1"/>
                </a:solidFill>
                <a:latin typeface="Times New Roman" panose="02020603050405020304" pitchFamily="18" charset="0"/>
                <a:cs typeface="Times New Roman" panose="02020603050405020304" pitchFamily="18" charset="0"/>
              </a:rPr>
              <a:t> </a:t>
            </a:r>
            <a:r>
              <a:rPr lang="en-US" sz="3100" dirty="0">
                <a:solidFill>
                  <a:srgbClr val="FFFF00"/>
                </a:solidFill>
                <a:latin typeface="Times New Roman" panose="02020603050405020304" pitchFamily="18" charset="0"/>
                <a:cs typeface="Times New Roman" panose="02020603050405020304" pitchFamily="18" charset="0"/>
              </a:rPr>
              <a:t>the</a:t>
            </a:r>
            <a:r>
              <a:rPr lang="en-US" sz="3100" dirty="0">
                <a:solidFill>
                  <a:schemeClr val="bg1"/>
                </a:solidFill>
                <a:latin typeface="Times New Roman" panose="02020603050405020304" pitchFamily="18" charset="0"/>
                <a:cs typeface="Times New Roman" panose="02020603050405020304" pitchFamily="18" charset="0"/>
              </a:rPr>
              <a:t> </a:t>
            </a:r>
            <a:r>
              <a:rPr lang="en-US" sz="3100" dirty="0">
                <a:solidFill>
                  <a:srgbClr val="FFFF00"/>
                </a:solidFill>
                <a:latin typeface="Times New Roman" panose="02020603050405020304" pitchFamily="18" charset="0"/>
                <a:cs typeface="Times New Roman" panose="02020603050405020304" pitchFamily="18" charset="0"/>
              </a:rPr>
              <a:t>stub</a:t>
            </a:r>
            <a:r>
              <a:rPr lang="en-US" sz="3100" dirty="0">
                <a:solidFill>
                  <a:schemeClr val="bg1"/>
                </a:solidFill>
                <a:latin typeface="Times New Roman" panose="02020603050405020304" pitchFamily="18" charset="0"/>
                <a:cs typeface="Times New Roman" panose="02020603050405020304" pitchFamily="18" charset="0"/>
              </a:rPr>
              <a:t>.</a:t>
            </a:r>
          </a:p>
          <a:p>
            <a:pPr marL="0" indent="0" algn="just">
              <a:lnSpc>
                <a:spcPct val="110000"/>
              </a:lnSpc>
              <a:buNone/>
            </a:pPr>
            <a:r>
              <a:rPr lang="en-US" sz="3100" dirty="0">
                <a:solidFill>
                  <a:schemeClr val="bg1"/>
                </a:solidFill>
                <a:latin typeface="Times New Roman" panose="02020603050405020304" pitchFamily="18" charset="0"/>
                <a:cs typeface="Times New Roman" panose="02020603050405020304" pitchFamily="18" charset="0"/>
              </a:rPr>
              <a:t>	7. The </a:t>
            </a:r>
            <a:r>
              <a:rPr lang="en-US" sz="3100" dirty="0">
                <a:solidFill>
                  <a:srgbClr val="FFFF00"/>
                </a:solidFill>
                <a:latin typeface="Times New Roman" panose="02020603050405020304" pitchFamily="18" charset="0"/>
                <a:cs typeface="Times New Roman" panose="02020603050405020304" pitchFamily="18" charset="0"/>
              </a:rPr>
              <a:t>server</a:t>
            </a:r>
            <a:r>
              <a:rPr lang="en-US" sz="3100" dirty="0">
                <a:solidFill>
                  <a:schemeClr val="bg1"/>
                </a:solidFill>
                <a:latin typeface="Times New Roman" panose="02020603050405020304" pitchFamily="18" charset="0"/>
                <a:cs typeface="Times New Roman" panose="02020603050405020304" pitchFamily="18" charset="0"/>
              </a:rPr>
              <a:t> </a:t>
            </a:r>
            <a:r>
              <a:rPr lang="en-US" sz="3100" dirty="0">
                <a:solidFill>
                  <a:srgbClr val="FFFF00"/>
                </a:solidFill>
                <a:latin typeface="Times New Roman" panose="02020603050405020304" pitchFamily="18" charset="0"/>
                <a:cs typeface="Times New Roman" panose="02020603050405020304" pitchFamily="18" charset="0"/>
              </a:rPr>
              <a:t>stub</a:t>
            </a:r>
            <a:r>
              <a:rPr lang="en-US" sz="3100" dirty="0">
                <a:solidFill>
                  <a:schemeClr val="bg1"/>
                </a:solidFill>
                <a:latin typeface="Times New Roman" panose="02020603050405020304" pitchFamily="18" charset="0"/>
                <a:cs typeface="Times New Roman" panose="02020603050405020304" pitchFamily="18" charset="0"/>
              </a:rPr>
              <a:t> packs the result in a message and calls its </a:t>
            </a:r>
            <a:r>
              <a:rPr lang="en-US" sz="3100" dirty="0">
                <a:solidFill>
                  <a:srgbClr val="FFFF00"/>
                </a:solidFill>
                <a:latin typeface="Times New Roman" panose="02020603050405020304" pitchFamily="18" charset="0"/>
                <a:cs typeface="Times New Roman" panose="02020603050405020304" pitchFamily="18" charset="0"/>
              </a:rPr>
              <a:t>local</a:t>
            </a:r>
            <a:r>
              <a:rPr lang="en-US" sz="3100" dirty="0">
                <a:solidFill>
                  <a:schemeClr val="bg1"/>
                </a:solidFill>
                <a:latin typeface="Times New Roman" panose="02020603050405020304" pitchFamily="18" charset="0"/>
                <a:cs typeface="Times New Roman" panose="02020603050405020304" pitchFamily="18" charset="0"/>
              </a:rPr>
              <a:t> </a:t>
            </a:r>
            <a:r>
              <a:rPr lang="en-US" sz="3100" dirty="0">
                <a:solidFill>
                  <a:srgbClr val="FFFF00"/>
                </a:solidFill>
                <a:latin typeface="Times New Roman" panose="02020603050405020304" pitchFamily="18" charset="0"/>
                <a:cs typeface="Times New Roman" panose="02020603050405020304" pitchFamily="18" charset="0"/>
              </a:rPr>
              <a:t>OS</a:t>
            </a:r>
            <a:r>
              <a:rPr lang="en-US" sz="3100" dirty="0">
                <a:solidFill>
                  <a:schemeClr val="bg1"/>
                </a:solidFill>
                <a:latin typeface="Times New Roman" panose="02020603050405020304" pitchFamily="18" charset="0"/>
                <a:cs typeface="Times New Roman" panose="02020603050405020304" pitchFamily="18" charset="0"/>
              </a:rPr>
              <a:t>.</a:t>
            </a:r>
          </a:p>
          <a:p>
            <a:pPr marL="0" indent="0" algn="just">
              <a:lnSpc>
                <a:spcPct val="110000"/>
              </a:lnSpc>
              <a:buNone/>
            </a:pPr>
            <a:r>
              <a:rPr lang="en-US" sz="3100" dirty="0">
                <a:solidFill>
                  <a:schemeClr val="bg1"/>
                </a:solidFill>
                <a:latin typeface="Times New Roman" panose="02020603050405020304" pitchFamily="18" charset="0"/>
                <a:cs typeface="Times New Roman" panose="02020603050405020304" pitchFamily="18" charset="0"/>
              </a:rPr>
              <a:t>	8. The </a:t>
            </a:r>
            <a:r>
              <a:rPr lang="en-US" sz="3100" dirty="0">
                <a:solidFill>
                  <a:srgbClr val="FFFF00"/>
                </a:solidFill>
                <a:latin typeface="Times New Roman" panose="02020603050405020304" pitchFamily="18" charset="0"/>
                <a:cs typeface="Times New Roman" panose="02020603050405020304" pitchFamily="18" charset="0"/>
              </a:rPr>
              <a:t>server’s</a:t>
            </a:r>
            <a:r>
              <a:rPr lang="en-US" sz="3100" dirty="0">
                <a:solidFill>
                  <a:schemeClr val="bg1"/>
                </a:solidFill>
                <a:latin typeface="Times New Roman" panose="02020603050405020304" pitchFamily="18" charset="0"/>
                <a:cs typeface="Times New Roman" panose="02020603050405020304" pitchFamily="18" charset="0"/>
              </a:rPr>
              <a:t> </a:t>
            </a:r>
            <a:r>
              <a:rPr lang="en-US" sz="3100" dirty="0">
                <a:solidFill>
                  <a:srgbClr val="FFFF00"/>
                </a:solidFill>
                <a:latin typeface="Times New Roman" panose="02020603050405020304" pitchFamily="18" charset="0"/>
                <a:cs typeface="Times New Roman" panose="02020603050405020304" pitchFamily="18" charset="0"/>
              </a:rPr>
              <a:t>OS</a:t>
            </a:r>
            <a:r>
              <a:rPr lang="en-US" sz="3100" dirty="0">
                <a:solidFill>
                  <a:schemeClr val="bg1"/>
                </a:solidFill>
                <a:latin typeface="Times New Roman" panose="02020603050405020304" pitchFamily="18" charset="0"/>
                <a:cs typeface="Times New Roman" panose="02020603050405020304" pitchFamily="18" charset="0"/>
              </a:rPr>
              <a:t> sends the message to the </a:t>
            </a:r>
            <a:r>
              <a:rPr lang="en-US" sz="3100" dirty="0">
                <a:solidFill>
                  <a:srgbClr val="FFFF00"/>
                </a:solidFill>
                <a:latin typeface="Times New Roman" panose="02020603050405020304" pitchFamily="18" charset="0"/>
                <a:cs typeface="Times New Roman" panose="02020603050405020304" pitchFamily="18" charset="0"/>
              </a:rPr>
              <a:t>client’s</a:t>
            </a:r>
            <a:r>
              <a:rPr lang="en-US" sz="3100" dirty="0">
                <a:solidFill>
                  <a:schemeClr val="bg1"/>
                </a:solidFill>
                <a:latin typeface="Times New Roman" panose="02020603050405020304" pitchFamily="18" charset="0"/>
                <a:cs typeface="Times New Roman" panose="02020603050405020304" pitchFamily="18" charset="0"/>
              </a:rPr>
              <a:t> </a:t>
            </a:r>
            <a:r>
              <a:rPr lang="en-US" sz="3100" dirty="0">
                <a:solidFill>
                  <a:srgbClr val="FFFF00"/>
                </a:solidFill>
                <a:latin typeface="Times New Roman" panose="02020603050405020304" pitchFamily="18" charset="0"/>
                <a:cs typeface="Times New Roman" panose="02020603050405020304" pitchFamily="18" charset="0"/>
              </a:rPr>
              <a:t>OS</a:t>
            </a:r>
            <a:r>
              <a:rPr lang="en-US" sz="3100" dirty="0">
                <a:solidFill>
                  <a:schemeClr val="bg1"/>
                </a:solidFill>
                <a:latin typeface="Times New Roman" panose="02020603050405020304" pitchFamily="18" charset="0"/>
                <a:cs typeface="Times New Roman" panose="02020603050405020304" pitchFamily="18" charset="0"/>
              </a:rPr>
              <a:t>.</a:t>
            </a:r>
          </a:p>
          <a:p>
            <a:pPr marL="0" indent="0" algn="just">
              <a:lnSpc>
                <a:spcPct val="110000"/>
              </a:lnSpc>
              <a:buNone/>
            </a:pPr>
            <a:r>
              <a:rPr lang="en-US" sz="3100" dirty="0">
                <a:solidFill>
                  <a:schemeClr val="bg1"/>
                </a:solidFill>
                <a:latin typeface="Times New Roman" panose="02020603050405020304" pitchFamily="18" charset="0"/>
                <a:cs typeface="Times New Roman" panose="02020603050405020304" pitchFamily="18" charset="0"/>
              </a:rPr>
              <a:t>	9. The </a:t>
            </a:r>
            <a:r>
              <a:rPr lang="en-US" sz="3100" dirty="0">
                <a:solidFill>
                  <a:srgbClr val="FFFF00"/>
                </a:solidFill>
                <a:latin typeface="Times New Roman" panose="02020603050405020304" pitchFamily="18" charset="0"/>
                <a:cs typeface="Times New Roman" panose="02020603050405020304" pitchFamily="18" charset="0"/>
              </a:rPr>
              <a:t>client’s</a:t>
            </a:r>
            <a:r>
              <a:rPr lang="en-US" sz="3100" dirty="0">
                <a:solidFill>
                  <a:schemeClr val="bg1"/>
                </a:solidFill>
                <a:latin typeface="Times New Roman" panose="02020603050405020304" pitchFamily="18" charset="0"/>
                <a:cs typeface="Times New Roman" panose="02020603050405020304" pitchFamily="18" charset="0"/>
              </a:rPr>
              <a:t> </a:t>
            </a:r>
            <a:r>
              <a:rPr lang="en-US" sz="3100" dirty="0">
                <a:solidFill>
                  <a:srgbClr val="FFFF00"/>
                </a:solidFill>
                <a:latin typeface="Times New Roman" panose="02020603050405020304" pitchFamily="18" charset="0"/>
                <a:cs typeface="Times New Roman" panose="02020603050405020304" pitchFamily="18" charset="0"/>
              </a:rPr>
              <a:t>OS</a:t>
            </a:r>
            <a:r>
              <a:rPr lang="en-US" sz="3100" dirty="0">
                <a:solidFill>
                  <a:schemeClr val="bg1"/>
                </a:solidFill>
                <a:latin typeface="Times New Roman" panose="02020603050405020304" pitchFamily="18" charset="0"/>
                <a:cs typeface="Times New Roman" panose="02020603050405020304" pitchFamily="18" charset="0"/>
              </a:rPr>
              <a:t> gives the message to the </a:t>
            </a:r>
            <a:r>
              <a:rPr lang="en-US" sz="3100" dirty="0">
                <a:solidFill>
                  <a:srgbClr val="FFFF00"/>
                </a:solidFill>
                <a:latin typeface="Times New Roman" panose="02020603050405020304" pitchFamily="18" charset="0"/>
                <a:cs typeface="Times New Roman" panose="02020603050405020304" pitchFamily="18" charset="0"/>
              </a:rPr>
              <a:t>client</a:t>
            </a:r>
            <a:r>
              <a:rPr lang="en-US" sz="3100" dirty="0">
                <a:solidFill>
                  <a:schemeClr val="bg1"/>
                </a:solidFill>
                <a:latin typeface="Times New Roman" panose="02020603050405020304" pitchFamily="18" charset="0"/>
                <a:cs typeface="Times New Roman" panose="02020603050405020304" pitchFamily="18" charset="0"/>
              </a:rPr>
              <a:t> </a:t>
            </a:r>
            <a:r>
              <a:rPr lang="en-US" sz="3100" dirty="0">
                <a:solidFill>
                  <a:srgbClr val="FFFF00"/>
                </a:solidFill>
                <a:latin typeface="Times New Roman" panose="02020603050405020304" pitchFamily="18" charset="0"/>
                <a:cs typeface="Times New Roman" panose="02020603050405020304" pitchFamily="18" charset="0"/>
              </a:rPr>
              <a:t>stub</a:t>
            </a:r>
            <a:r>
              <a:rPr lang="en-US" sz="3100" dirty="0">
                <a:solidFill>
                  <a:schemeClr val="bg1"/>
                </a:solidFill>
                <a:latin typeface="Times New Roman" panose="02020603050405020304" pitchFamily="18" charset="0"/>
                <a:cs typeface="Times New Roman" panose="02020603050405020304" pitchFamily="18" charset="0"/>
              </a:rPr>
              <a:t>.</a:t>
            </a:r>
          </a:p>
          <a:p>
            <a:pPr marL="0" indent="0" algn="just">
              <a:lnSpc>
                <a:spcPct val="110000"/>
              </a:lnSpc>
              <a:buNone/>
            </a:pPr>
            <a:r>
              <a:rPr lang="en-US" sz="3100" dirty="0">
                <a:solidFill>
                  <a:schemeClr val="bg1"/>
                </a:solidFill>
                <a:latin typeface="Times New Roman" panose="02020603050405020304" pitchFamily="18" charset="0"/>
                <a:cs typeface="Times New Roman" panose="02020603050405020304" pitchFamily="18" charset="0"/>
              </a:rPr>
              <a:t>	10. The </a:t>
            </a:r>
            <a:r>
              <a:rPr lang="en-US" sz="3100" dirty="0">
                <a:solidFill>
                  <a:srgbClr val="FFFF00"/>
                </a:solidFill>
                <a:latin typeface="Times New Roman" panose="02020603050405020304" pitchFamily="18" charset="0"/>
                <a:cs typeface="Times New Roman" panose="02020603050405020304" pitchFamily="18" charset="0"/>
              </a:rPr>
              <a:t>stub</a:t>
            </a:r>
            <a:r>
              <a:rPr lang="en-US" sz="3100" dirty="0">
                <a:solidFill>
                  <a:schemeClr val="bg1"/>
                </a:solidFill>
                <a:latin typeface="Times New Roman" panose="02020603050405020304" pitchFamily="18" charset="0"/>
                <a:cs typeface="Times New Roman" panose="02020603050405020304" pitchFamily="18" charset="0"/>
              </a:rPr>
              <a:t> unpacks the result and returns it to the </a:t>
            </a:r>
            <a:r>
              <a:rPr lang="en-US" sz="3100" dirty="0">
                <a:solidFill>
                  <a:srgbClr val="FFFF00"/>
                </a:solidFill>
                <a:latin typeface="Times New Roman" panose="02020603050405020304" pitchFamily="18" charset="0"/>
                <a:cs typeface="Times New Roman" panose="02020603050405020304" pitchFamily="18" charset="0"/>
              </a:rPr>
              <a:t>client</a:t>
            </a:r>
            <a:r>
              <a:rPr lang="en-US" sz="31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28</a:t>
            </a:fld>
            <a:endParaRPr lang="en-IN" dirty="0"/>
          </a:p>
        </p:txBody>
      </p:sp>
    </p:spTree>
    <p:extLst>
      <p:ext uri="{BB962C8B-B14F-4D97-AF65-F5344CB8AC3E}">
        <p14:creationId xmlns:p14="http://schemas.microsoft.com/office/powerpoint/2010/main" val="1196543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first steps are shown in </a:t>
            </a:r>
            <a:r>
              <a:rPr lang="en-US" sz="2600" dirty="0">
                <a:solidFill>
                  <a:srgbClr val="00B0F0"/>
                </a:solidFill>
                <a:latin typeface="Times New Roman" panose="02020603050405020304" pitchFamily="18" charset="0"/>
                <a:cs typeface="Times New Roman" panose="02020603050405020304" pitchFamily="18" charset="0"/>
              </a:rPr>
              <a:t>Figure 4.7</a:t>
            </a:r>
            <a:r>
              <a:rPr lang="en-US" sz="2600" dirty="0">
                <a:solidFill>
                  <a:schemeClr val="bg1"/>
                </a:solidFill>
                <a:latin typeface="Times New Roman" panose="02020603050405020304" pitchFamily="18" charset="0"/>
                <a:cs typeface="Times New Roman" panose="02020603050405020304" pitchFamily="18" charset="0"/>
              </a:rPr>
              <a:t> for an abstract two-parameter procedure </a:t>
            </a:r>
            <a:r>
              <a:rPr lang="en-US" sz="2600" dirty="0" err="1">
                <a:solidFill>
                  <a:srgbClr val="00B0F0"/>
                </a:solidFill>
                <a:latin typeface="Times New Roman" panose="02020603050405020304" pitchFamily="18" charset="0"/>
                <a:cs typeface="Times New Roman" panose="02020603050405020304" pitchFamily="18" charset="0"/>
              </a:rPr>
              <a:t>doit</a:t>
            </a:r>
            <a:r>
              <a:rPr lang="en-US" sz="2600" dirty="0">
                <a:solidFill>
                  <a:srgbClr val="00B0F0"/>
                </a:solidFill>
                <a:latin typeface="Times New Roman" panose="02020603050405020304" pitchFamily="18" charset="0"/>
                <a:cs typeface="Times New Roman" panose="02020603050405020304" pitchFamily="18" charset="0"/>
              </a:rPr>
              <a:t>(</a:t>
            </a:r>
            <a:r>
              <a:rPr lang="en-US" sz="2600" dirty="0" err="1">
                <a:solidFill>
                  <a:srgbClr val="00B0F0"/>
                </a:solidFill>
                <a:latin typeface="Times New Roman" panose="02020603050405020304" pitchFamily="18" charset="0"/>
                <a:cs typeface="Times New Roman" panose="02020603050405020304" pitchFamily="18" charset="0"/>
              </a:rPr>
              <a:t>a,b</a:t>
            </a:r>
            <a:r>
              <a:rPr lang="en-US" sz="2600" dirty="0">
                <a:solidFill>
                  <a:srgbClr val="00B0F0"/>
                </a:solidFill>
                <a:latin typeface="Times New Roman" panose="02020603050405020304" pitchFamily="18" charset="0"/>
                <a:cs typeface="Times New Roman" panose="02020603050405020304" pitchFamily="18" charset="0"/>
              </a:rPr>
              <a:t>)</a:t>
            </a:r>
            <a:r>
              <a:rPr lang="en-US" sz="2600" dirty="0">
                <a:solidFill>
                  <a:schemeClr val="bg1"/>
                </a:solidFill>
                <a:latin typeface="Times New Roman" panose="02020603050405020304" pitchFamily="18" charset="0"/>
                <a:cs typeface="Times New Roman" panose="02020603050405020304" pitchFamily="18" charset="0"/>
              </a:rPr>
              <a:t>, where we assume that parameter </a:t>
            </a:r>
            <a:r>
              <a:rPr lang="en-US" sz="2600" dirty="0">
                <a:solidFill>
                  <a:srgbClr val="00B0F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is of type </a:t>
            </a:r>
            <a:r>
              <a:rPr lang="en-US" sz="2600" dirty="0">
                <a:solidFill>
                  <a:srgbClr val="00B0F0"/>
                </a:solidFill>
                <a:latin typeface="Times New Roman" panose="02020603050405020304" pitchFamily="18" charset="0"/>
                <a:cs typeface="Times New Roman" panose="02020603050405020304" pitchFamily="18" charset="0"/>
              </a:rPr>
              <a:t>type1</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00B0F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of type </a:t>
            </a:r>
            <a:r>
              <a:rPr lang="en-US" sz="2600" dirty="0">
                <a:solidFill>
                  <a:srgbClr val="00B0F0"/>
                </a:solidFill>
                <a:latin typeface="Times New Roman" panose="02020603050405020304" pitchFamily="18" charset="0"/>
                <a:cs typeface="Times New Roman" panose="02020603050405020304" pitchFamily="18" charset="0"/>
              </a:rPr>
              <a:t>type2</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29</a:t>
            </a:fld>
            <a:endParaRPr lang="en-IN" dirty="0"/>
          </a:p>
        </p:txBody>
      </p:sp>
      <p:pic>
        <p:nvPicPr>
          <p:cNvPr id="5" name="Picture 4">
            <a:extLst>
              <a:ext uri="{FF2B5EF4-FFF2-40B4-BE49-F238E27FC236}">
                <a16:creationId xmlns:a16="http://schemas.microsoft.com/office/drawing/2014/main" id="{3EB4A0B8-8592-4FE2-B30A-A3C57B8A5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934" y="1496163"/>
            <a:ext cx="9146272" cy="4320000"/>
          </a:xfrm>
          <a:prstGeom prst="rect">
            <a:avLst/>
          </a:prstGeom>
          <a:solidFill>
            <a:schemeClr val="accent4">
              <a:lumMod val="20000"/>
              <a:lumOff val="80000"/>
            </a:schemeClr>
          </a:solidFill>
        </p:spPr>
      </p:pic>
      <p:sp>
        <p:nvSpPr>
          <p:cNvPr id="6" name="Rectangle 5">
            <a:extLst>
              <a:ext uri="{FF2B5EF4-FFF2-40B4-BE49-F238E27FC236}">
                <a16:creationId xmlns:a16="http://schemas.microsoft.com/office/drawing/2014/main" id="{0D2242D0-2711-40F1-BD83-513C44893388}"/>
              </a:ext>
            </a:extLst>
          </p:cNvPr>
          <p:cNvSpPr/>
          <p:nvPr/>
        </p:nvSpPr>
        <p:spPr>
          <a:xfrm>
            <a:off x="1056640" y="5996226"/>
            <a:ext cx="10099040" cy="830997"/>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4.7: </a:t>
            </a:r>
            <a:r>
              <a:rPr lang="en-US" sz="2400" dirty="0">
                <a:solidFill>
                  <a:schemeClr val="bg1"/>
                </a:solidFill>
                <a:latin typeface="Times New Roman" panose="02020603050405020304" pitchFamily="18" charset="0"/>
                <a:cs typeface="Times New Roman" panose="02020603050405020304" pitchFamily="18" charset="0"/>
              </a:rPr>
              <a:t>The steps involved in calling a remote procedure </a:t>
            </a:r>
            <a:r>
              <a:rPr lang="en-US" sz="2400" dirty="0" err="1">
                <a:solidFill>
                  <a:schemeClr val="bg1"/>
                </a:solidFill>
                <a:latin typeface="Times New Roman" panose="02020603050405020304" pitchFamily="18" charset="0"/>
                <a:cs typeface="Times New Roman" panose="02020603050405020304" pitchFamily="18" charset="0"/>
              </a:rPr>
              <a:t>doit</a:t>
            </a:r>
            <a:r>
              <a:rPr lang="en-US" sz="2400" dirty="0">
                <a:solidFill>
                  <a:schemeClr val="bg1"/>
                </a:solidFill>
                <a:latin typeface="Times New Roman" panose="02020603050405020304" pitchFamily="18" charset="0"/>
                <a:cs typeface="Times New Roman" panose="02020603050405020304" pitchFamily="18" charset="0"/>
              </a:rPr>
              <a:t>(</a:t>
            </a:r>
            <a:r>
              <a:rPr lang="en-US" sz="2400" dirty="0" err="1">
                <a:solidFill>
                  <a:schemeClr val="bg1"/>
                </a:solidFill>
                <a:latin typeface="Times New Roman" panose="02020603050405020304" pitchFamily="18" charset="0"/>
                <a:cs typeface="Times New Roman" panose="02020603050405020304" pitchFamily="18" charset="0"/>
              </a:rPr>
              <a:t>a,b</a:t>
            </a:r>
            <a:r>
              <a:rPr lang="en-US" sz="2400" dirty="0">
                <a:solidFill>
                  <a:schemeClr val="bg1"/>
                </a:solidFill>
                <a:latin typeface="Times New Roman" panose="02020603050405020304" pitchFamily="18" charset="0"/>
                <a:cs typeface="Times New Roman" panose="02020603050405020304" pitchFamily="18" charset="0"/>
              </a:rPr>
              <a:t>). </a:t>
            </a:r>
          </a:p>
          <a:p>
            <a:r>
              <a:rPr lang="en-US" sz="2400" dirty="0">
                <a:solidFill>
                  <a:schemeClr val="bg1"/>
                </a:solidFill>
                <a:latin typeface="Times New Roman" panose="02020603050405020304" pitchFamily="18" charset="0"/>
                <a:cs typeface="Times New Roman" panose="02020603050405020304" pitchFamily="18" charset="0"/>
              </a:rPr>
              <a:t>                    The return path for the result is not shown.</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22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Then it executes a system call that causes the operating system to send the message over the network to </a:t>
            </a:r>
            <a:r>
              <a:rPr lang="en-US" sz="2600" dirty="0">
                <a:solidFill>
                  <a:srgbClr val="FFFF00"/>
                </a:solidFill>
                <a:latin typeface="Times New Roman" panose="02020603050405020304" pitchFamily="18" charset="0"/>
                <a:cs typeface="Times New Roman" panose="02020603050405020304" pitchFamily="18" charset="0"/>
              </a:rPr>
              <a:t>Q</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Although this basic idea sounds simple enough, in order to avoid confusion, </a:t>
            </a:r>
            <a:r>
              <a:rPr lang="en-US" sz="2600" dirty="0">
                <a:solidFill>
                  <a:srgbClr val="FFFF00"/>
                </a:solidFill>
                <a:latin typeface="Times New Roman" panose="02020603050405020304" pitchFamily="18" charset="0"/>
                <a:cs typeface="Times New Roman" panose="02020603050405020304" pitchFamily="18" charset="0"/>
              </a:rPr>
              <a:t>P</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and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Q</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have to agree on the meaning of the bits being sent.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The OSI reference model</a:t>
            </a:r>
          </a:p>
          <a:p>
            <a:pPr marL="0" indent="0" algn="just">
              <a:lnSpc>
                <a:spcPct val="100000"/>
              </a:lnSpc>
              <a:buNone/>
            </a:pPr>
            <a:endParaRPr lang="en-US"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To establish effective communication, </a:t>
            </a:r>
            <a:r>
              <a:rPr lang="en-US" sz="2600" b="1" dirty="0">
                <a:solidFill>
                  <a:srgbClr val="FFFF00"/>
                </a:solidFill>
                <a:latin typeface="Times New Roman" panose="02020603050405020304" pitchFamily="18" charset="0"/>
                <a:cs typeface="Times New Roman" panose="02020603050405020304" pitchFamily="18" charset="0"/>
              </a:rPr>
              <a:t>International Standards Organization (ISO) </a:t>
            </a:r>
            <a:r>
              <a:rPr lang="en-US" sz="2600" dirty="0">
                <a:solidFill>
                  <a:schemeClr val="bg1"/>
                </a:solidFill>
                <a:latin typeface="Times New Roman" panose="02020603050405020304" pitchFamily="18" charset="0"/>
                <a:cs typeface="Times New Roman" panose="02020603050405020304" pitchFamily="18" charset="0"/>
              </a:rPr>
              <a:t>developed a reference model called the </a:t>
            </a:r>
            <a:r>
              <a:rPr lang="en-US" sz="2600" b="1" dirty="0">
                <a:solidFill>
                  <a:srgbClr val="FFFF00"/>
                </a:solidFill>
                <a:latin typeface="Times New Roman" panose="02020603050405020304" pitchFamily="18" charset="0"/>
                <a:cs typeface="Times New Roman" panose="02020603050405020304" pitchFamily="18" charset="0"/>
              </a:rPr>
              <a:t>Open Systems Interconnection (OSI) </a:t>
            </a:r>
            <a:r>
              <a:rPr lang="en-US" sz="2600" b="1" dirty="0">
                <a:solidFill>
                  <a:schemeClr val="bg1"/>
                </a:solidFill>
                <a:latin typeface="Times New Roman" panose="02020603050405020304" pitchFamily="18" charset="0"/>
                <a:cs typeface="Times New Roman" panose="02020603050405020304" pitchFamily="18" charset="0"/>
              </a:rPr>
              <a:t>r</a:t>
            </a:r>
            <a:r>
              <a:rPr lang="en-US" sz="2600" dirty="0">
                <a:solidFill>
                  <a:schemeClr val="bg1"/>
                </a:solidFill>
                <a:latin typeface="Times New Roman" panose="02020603050405020304" pitchFamily="18" charset="0"/>
                <a:cs typeface="Times New Roman" panose="02020603050405020304" pitchFamily="18" charset="0"/>
              </a:rPr>
              <a:t>eference model, usually abbreviated as </a:t>
            </a:r>
            <a:r>
              <a:rPr lang="en-US" sz="2600" b="1" dirty="0">
                <a:solidFill>
                  <a:srgbClr val="FFFF00"/>
                </a:solidFill>
                <a:latin typeface="Times New Roman" panose="02020603050405020304" pitchFamily="18" charset="0"/>
                <a:cs typeface="Times New Roman" panose="02020603050405020304" pitchFamily="18" charset="0"/>
              </a:rPr>
              <a:t>ISO OSI or OSI</a:t>
            </a:r>
            <a:r>
              <a:rPr lang="en-US" sz="2600" dirty="0">
                <a:solidFill>
                  <a:schemeClr val="bg1"/>
                </a:solidFill>
                <a:latin typeface="Times New Roman" panose="02020603050405020304" pitchFamily="18" charset="0"/>
                <a:cs typeface="Times New Roman" panose="02020603050405020304" pitchFamily="18" charset="0"/>
              </a:rPr>
              <a:t> model.</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OSI model is designed to allow </a:t>
            </a:r>
            <a:r>
              <a:rPr lang="en-US" sz="2600" dirty="0">
                <a:solidFill>
                  <a:srgbClr val="FFFF00"/>
                </a:solidFill>
                <a:latin typeface="Times New Roman" panose="02020603050405020304" pitchFamily="18" charset="0"/>
                <a:cs typeface="Times New Roman" panose="02020603050405020304" pitchFamily="18" charset="0"/>
              </a:rPr>
              <a:t>open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systems</a:t>
            </a:r>
            <a:r>
              <a:rPr lang="en-US" sz="2600" dirty="0">
                <a:solidFill>
                  <a:schemeClr val="bg1"/>
                </a:solidFill>
                <a:latin typeface="Times New Roman" panose="02020603050405020304" pitchFamily="18" charset="0"/>
                <a:cs typeface="Times New Roman" panose="02020603050405020304" pitchFamily="18" charset="0"/>
              </a:rPr>
              <a:t> to communicate.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a:t>
            </a:fld>
            <a:endParaRPr lang="en-IN" dirty="0"/>
          </a:p>
        </p:txBody>
      </p:sp>
    </p:spTree>
    <p:extLst>
      <p:ext uri="{BB962C8B-B14F-4D97-AF65-F5344CB8AC3E}">
        <p14:creationId xmlns:p14="http://schemas.microsoft.com/office/powerpoint/2010/main" val="2538673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50000"/>
              </a:lnSpc>
              <a:buNone/>
            </a:pPr>
            <a:r>
              <a:rPr lang="en-US" b="1" dirty="0">
                <a:solidFill>
                  <a:srgbClr val="FFFF00"/>
                </a:solidFill>
                <a:latin typeface="Times New Roman" panose="02020603050405020304" pitchFamily="18" charset="0"/>
                <a:cs typeface="Times New Roman" panose="02020603050405020304" pitchFamily="18" charset="0"/>
              </a:rPr>
              <a:t>Parameter passing</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function of the client stub is to take its parameters, pack them into a message, and send them to the server stub. </a:t>
            </a:r>
            <a:r>
              <a:rPr lang="en-US" sz="2600" dirty="0">
                <a:solidFill>
                  <a:srgbClr val="FFFF00"/>
                </a:solidFill>
                <a:latin typeface="Times New Roman" panose="02020603050405020304" pitchFamily="18" charset="0"/>
                <a:cs typeface="Times New Roman" panose="02020603050405020304" pitchFamily="18" charset="0"/>
              </a:rPr>
              <a:t>Packing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parameters</a:t>
            </a:r>
            <a:r>
              <a:rPr lang="en-US" sz="2600" dirty="0">
                <a:solidFill>
                  <a:schemeClr val="bg1"/>
                </a:solidFill>
                <a:latin typeface="Times New Roman" panose="02020603050405020304" pitchFamily="18" charset="0"/>
                <a:cs typeface="Times New Roman" panose="02020603050405020304" pitchFamily="18" charset="0"/>
              </a:rPr>
              <a:t> into a message is called parameter </a:t>
            </a:r>
            <a:r>
              <a:rPr lang="en-US" sz="2600" dirty="0">
                <a:solidFill>
                  <a:srgbClr val="FFFF00"/>
                </a:solidFill>
                <a:latin typeface="Times New Roman" panose="02020603050405020304" pitchFamily="18" charset="0"/>
                <a:cs typeface="Times New Roman" panose="02020603050405020304" pitchFamily="18" charset="0"/>
              </a:rPr>
              <a:t>marshaling</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the previously discussed </a:t>
            </a:r>
            <a:r>
              <a:rPr lang="en-US" sz="2600" dirty="0">
                <a:solidFill>
                  <a:srgbClr val="FFFF00"/>
                </a:solidFill>
                <a:latin typeface="Times New Roman" panose="02020603050405020304" pitchFamily="18" charset="0"/>
                <a:cs typeface="Times New Roman" panose="02020603050405020304" pitchFamily="18" charset="0"/>
              </a:rPr>
              <a:t>append operation</a:t>
            </a:r>
            <a:r>
              <a:rPr lang="en-US" sz="2600" dirty="0">
                <a:solidFill>
                  <a:schemeClr val="bg1"/>
                </a:solidFill>
                <a:latin typeface="Times New Roman" panose="02020603050405020304" pitchFamily="18" charset="0"/>
                <a:cs typeface="Times New Roman" panose="02020603050405020304" pitchFamily="18" charset="0"/>
              </a:rPr>
              <a:t>, we thus need to ensure that its two parameters (data and </a:t>
            </a:r>
            <a:r>
              <a:rPr lang="en-US" sz="2600" dirty="0" err="1">
                <a:solidFill>
                  <a:schemeClr val="bg1"/>
                </a:solidFill>
                <a:latin typeface="Times New Roman" panose="02020603050405020304" pitchFamily="18" charset="0"/>
                <a:cs typeface="Times New Roman" panose="02020603050405020304" pitchFamily="18" charset="0"/>
              </a:rPr>
              <a:t>dbList</a:t>
            </a:r>
            <a:r>
              <a:rPr lang="en-US" sz="2600" dirty="0">
                <a:solidFill>
                  <a:schemeClr val="bg1"/>
                </a:solidFill>
                <a:latin typeface="Times New Roman" panose="02020603050405020304" pitchFamily="18" charset="0"/>
                <a:cs typeface="Times New Roman" panose="02020603050405020304" pitchFamily="18" charset="0"/>
              </a:rPr>
              <a:t>) are sent over the network and correctly interpreted by the server.</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Server will just see a </a:t>
            </a:r>
            <a:r>
              <a:rPr lang="en-US" sz="2600" dirty="0">
                <a:solidFill>
                  <a:srgbClr val="FFFF00"/>
                </a:solidFill>
                <a:latin typeface="Times New Roman" panose="02020603050405020304" pitchFamily="18" charset="0"/>
                <a:cs typeface="Times New Roman" panose="02020603050405020304" pitchFamily="18" charset="0"/>
              </a:rPr>
              <a:t>series of bytes</a:t>
            </a:r>
            <a:r>
              <a:rPr lang="en-US" sz="2600" dirty="0">
                <a:solidFill>
                  <a:schemeClr val="bg1"/>
                </a:solidFill>
                <a:latin typeface="Times New Roman" panose="02020603050405020304" pitchFamily="18" charset="0"/>
                <a:cs typeface="Times New Roman" panose="02020603050405020304" pitchFamily="18" charset="0"/>
              </a:rPr>
              <a:t> coming from client and </a:t>
            </a:r>
            <a:r>
              <a:rPr lang="en-US" sz="2600" dirty="0">
                <a:solidFill>
                  <a:srgbClr val="FFFF00"/>
                </a:solidFill>
                <a:latin typeface="Times New Roman" panose="02020603050405020304" pitchFamily="18" charset="0"/>
                <a:cs typeface="Times New Roman" panose="02020603050405020304" pitchFamily="18" charset="0"/>
              </a:rPr>
              <a:t>no</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additional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information</a:t>
            </a:r>
            <a:r>
              <a:rPr lang="en-US" sz="2600" dirty="0">
                <a:solidFill>
                  <a:schemeClr val="bg1"/>
                </a:solidFill>
                <a:latin typeface="Times New Roman" panose="02020603050405020304" pitchFamily="18" charset="0"/>
                <a:cs typeface="Times New Roman" panose="02020603050405020304" pitchFamily="18" charset="0"/>
              </a:rPr>
              <a:t> is provided with the message.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Placement of bytes may differ between machine architectures.</a:t>
            </a:r>
          </a:p>
          <a:p>
            <a:pPr algn="just">
              <a:lnSpc>
                <a:spcPct val="11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1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30</a:t>
            </a:fld>
            <a:endParaRPr lang="en-IN" dirty="0"/>
          </a:p>
        </p:txBody>
      </p:sp>
    </p:spTree>
    <p:extLst>
      <p:ext uri="{BB962C8B-B14F-4D97-AF65-F5344CB8AC3E}">
        <p14:creationId xmlns:p14="http://schemas.microsoft.com/office/powerpoint/2010/main" val="2504566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Some machines, such as the </a:t>
            </a:r>
            <a:r>
              <a:rPr lang="en-US" sz="2600" dirty="0">
                <a:solidFill>
                  <a:srgbClr val="FFFF00"/>
                </a:solidFill>
                <a:latin typeface="Times New Roman" panose="02020603050405020304" pitchFamily="18" charset="0"/>
                <a:cs typeface="Times New Roman" panose="02020603050405020304" pitchFamily="18" charset="0"/>
              </a:rPr>
              <a:t>Intel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Pentium</a:t>
            </a:r>
            <a:r>
              <a:rPr lang="en-US" sz="2600" dirty="0">
                <a:solidFill>
                  <a:schemeClr val="bg1"/>
                </a:solidFill>
                <a:latin typeface="Times New Roman" panose="02020603050405020304" pitchFamily="18" charset="0"/>
                <a:cs typeface="Times New Roman" panose="02020603050405020304" pitchFamily="18" charset="0"/>
              </a:rPr>
              <a:t>, number their bytes from </a:t>
            </a:r>
            <a:r>
              <a:rPr lang="en-US" sz="2600" dirty="0">
                <a:solidFill>
                  <a:srgbClr val="FFFF00"/>
                </a:solidFill>
                <a:latin typeface="Times New Roman" panose="02020603050405020304" pitchFamily="18" charset="0"/>
                <a:cs typeface="Times New Roman" panose="02020603050405020304" pitchFamily="18" charset="0"/>
              </a:rPr>
              <a:t>right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to</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left (Little endian)</a:t>
            </a:r>
            <a:r>
              <a:rPr lang="en-US" sz="2600" dirty="0">
                <a:solidFill>
                  <a:schemeClr val="bg1"/>
                </a:solidFill>
                <a:latin typeface="Times New Roman" panose="02020603050405020304" pitchFamily="18" charset="0"/>
                <a:cs typeface="Times New Roman" panose="02020603050405020304" pitchFamily="18" charset="0"/>
              </a:rPr>
              <a:t>, whereas many others, such as the older ARM processors, number them </a:t>
            </a:r>
            <a:r>
              <a:rPr lang="en-US" sz="2600" dirty="0">
                <a:solidFill>
                  <a:srgbClr val="FFFF00"/>
                </a:solidFill>
                <a:latin typeface="Times New Roman" panose="02020603050405020304" pitchFamily="18" charset="0"/>
                <a:cs typeface="Times New Roman" panose="02020603050405020304" pitchFamily="18" charset="0"/>
              </a:rPr>
              <a:t>the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other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way (Big endian)</a:t>
            </a:r>
            <a:r>
              <a:rPr lang="en-US" sz="2600" dirty="0">
                <a:solidFill>
                  <a:schemeClr val="bg1"/>
                </a:solidFill>
                <a:latin typeface="Times New Roman" panose="02020603050405020304" pitchFamily="18" charset="0"/>
                <a:cs typeface="Times New Roman" panose="02020603050405020304" pitchFamily="18" charset="0"/>
              </a:rPr>
              <a:t> (ARM now supports both).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Byte ordering is also important</a:t>
            </a:r>
            <a:r>
              <a:rPr lang="en-US" sz="2600">
                <a:solidFill>
                  <a:srgbClr val="FFFF00"/>
                </a:solidFill>
                <a:latin typeface="Times New Roman" panose="02020603050405020304" pitchFamily="18" charset="0"/>
                <a:cs typeface="Times New Roman" panose="02020603050405020304" pitchFamily="18" charset="0"/>
              </a:rPr>
              <a:t>:</a:t>
            </a:r>
            <a:r>
              <a:rPr lang="en-US" sz="2600">
                <a:solidFill>
                  <a:schemeClr val="bg1"/>
                </a:solidFill>
                <a:latin typeface="Times New Roman" panose="02020603050405020304" pitchFamily="18" charset="0"/>
                <a:cs typeface="Times New Roman" panose="02020603050405020304" pitchFamily="18" charset="0"/>
              </a:rPr>
              <a:t> Machines </a:t>
            </a:r>
            <a:r>
              <a:rPr lang="en-US" sz="2600" dirty="0">
                <a:solidFill>
                  <a:schemeClr val="bg1"/>
                </a:solidFill>
                <a:latin typeface="Times New Roman" panose="02020603050405020304" pitchFamily="18" charset="0"/>
                <a:cs typeface="Times New Roman" panose="02020603050405020304" pitchFamily="18" charset="0"/>
              </a:rPr>
              <a:t>may use a different ordering when transmitting (and thus receiving) bits and bytes. However, </a:t>
            </a:r>
            <a:r>
              <a:rPr lang="en-US" sz="2600" dirty="0">
                <a:solidFill>
                  <a:srgbClr val="FFFF00"/>
                </a:solidFill>
                <a:latin typeface="Times New Roman" panose="02020603050405020304" pitchFamily="18" charset="0"/>
                <a:cs typeface="Times New Roman" panose="02020603050405020304" pitchFamily="18" charset="0"/>
              </a:rPr>
              <a:t>big endian </a:t>
            </a:r>
            <a:r>
              <a:rPr lang="en-US" sz="2600" dirty="0">
                <a:solidFill>
                  <a:schemeClr val="bg1"/>
                </a:solidFill>
                <a:latin typeface="Times New Roman" panose="02020603050405020304" pitchFamily="18" charset="0"/>
                <a:cs typeface="Times New Roman" panose="02020603050405020304" pitchFamily="18" charset="0"/>
              </a:rPr>
              <a:t>is what is normally used for transferring bytes across a network.</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solution</a:t>
            </a:r>
            <a:r>
              <a:rPr lang="en-US" sz="2600" dirty="0">
                <a:solidFill>
                  <a:schemeClr val="bg1"/>
                </a:solidFill>
                <a:latin typeface="Times New Roman" panose="02020603050405020304" pitchFamily="18" charset="0"/>
                <a:cs typeface="Times New Roman" panose="02020603050405020304" pitchFamily="18" charset="0"/>
              </a:rPr>
              <a:t> to this problem is to </a:t>
            </a:r>
            <a:r>
              <a:rPr lang="en-US" sz="2600" dirty="0">
                <a:solidFill>
                  <a:srgbClr val="FFFF00"/>
                </a:solidFill>
                <a:latin typeface="Times New Roman" panose="02020603050405020304" pitchFamily="18" charset="0"/>
                <a:cs typeface="Times New Roman" panose="02020603050405020304" pitchFamily="18" charset="0"/>
              </a:rPr>
              <a:t>transform data</a:t>
            </a:r>
            <a:r>
              <a:rPr lang="en-US" sz="2600" dirty="0">
                <a:solidFill>
                  <a:schemeClr val="bg1"/>
                </a:solidFill>
                <a:latin typeface="Times New Roman" panose="02020603050405020304" pitchFamily="18" charset="0"/>
                <a:cs typeface="Times New Roman" panose="02020603050405020304" pitchFamily="18" charset="0"/>
              </a:rPr>
              <a:t> that is to be sent to a </a:t>
            </a:r>
            <a:r>
              <a:rPr lang="en-US" sz="2600" dirty="0">
                <a:solidFill>
                  <a:srgbClr val="FFFF00"/>
                </a:solidFill>
                <a:latin typeface="Times New Roman" panose="02020603050405020304" pitchFamily="18" charset="0"/>
                <a:cs typeface="Times New Roman" panose="02020603050405020304" pitchFamily="18" charset="0"/>
              </a:rPr>
              <a:t>machine-and network-independent format,</a:t>
            </a:r>
            <a:r>
              <a:rPr lang="en-US" sz="2600" dirty="0">
                <a:solidFill>
                  <a:schemeClr val="bg1"/>
                </a:solidFill>
                <a:latin typeface="Times New Roman" panose="02020603050405020304" pitchFamily="18" charset="0"/>
                <a:cs typeface="Times New Roman" panose="02020603050405020304" pitchFamily="18" charset="0"/>
              </a:rPr>
              <a:t> next to making sure that both communicating parties expect the same message data type to be transmitted.</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Marshaling</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err="1">
                <a:solidFill>
                  <a:srgbClr val="FFFF00"/>
                </a:solidFill>
                <a:latin typeface="Times New Roman" panose="02020603050405020304" pitchFamily="18" charset="0"/>
                <a:cs typeface="Times New Roman" panose="02020603050405020304" pitchFamily="18" charset="0"/>
              </a:rPr>
              <a:t>unmarshaling</a:t>
            </a:r>
            <a:r>
              <a:rPr lang="en-US" sz="2600" dirty="0">
                <a:solidFill>
                  <a:schemeClr val="bg1"/>
                </a:solidFill>
                <a:latin typeface="Times New Roman" panose="02020603050405020304" pitchFamily="18" charset="0"/>
                <a:cs typeface="Times New Roman" panose="02020603050405020304" pitchFamily="18" charset="0"/>
              </a:rPr>
              <a:t> is all about this transformation to neutral formats and forms an </a:t>
            </a:r>
            <a:r>
              <a:rPr lang="en-US" sz="2600" dirty="0">
                <a:solidFill>
                  <a:srgbClr val="FFFF00"/>
                </a:solidFill>
                <a:latin typeface="Times New Roman" panose="02020603050405020304" pitchFamily="18" charset="0"/>
                <a:cs typeface="Times New Roman" panose="02020603050405020304" pitchFamily="18" charset="0"/>
              </a:rPr>
              <a:t>essential part of remote procedure calls</a:t>
            </a:r>
            <a:r>
              <a:rPr lang="en-US" sz="2600" dirty="0">
                <a:solidFill>
                  <a:schemeClr val="bg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31</a:t>
            </a:fld>
            <a:endParaRPr lang="en-IN" dirty="0"/>
          </a:p>
        </p:txBody>
      </p:sp>
    </p:spTree>
    <p:extLst>
      <p:ext uri="{BB962C8B-B14F-4D97-AF65-F5344CB8AC3E}">
        <p14:creationId xmlns:p14="http://schemas.microsoft.com/office/powerpoint/2010/main" val="4073026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The pointers are passed with more difficulty.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pointer is meaningful only </a:t>
            </a:r>
            <a:r>
              <a:rPr lang="en-US" sz="2600" dirty="0">
                <a:solidFill>
                  <a:srgbClr val="FFFF00"/>
                </a:solidFill>
                <a:latin typeface="Times New Roman" panose="02020603050405020304" pitchFamily="18" charset="0"/>
                <a:cs typeface="Times New Roman" panose="02020603050405020304" pitchFamily="18" charset="0"/>
              </a:rPr>
              <a:t>within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the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address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space</a:t>
            </a:r>
            <a:r>
              <a:rPr lang="en-US" sz="2600" dirty="0">
                <a:solidFill>
                  <a:schemeClr val="bg1"/>
                </a:solidFill>
                <a:latin typeface="Times New Roman" panose="02020603050405020304" pitchFamily="18" charset="0"/>
                <a:cs typeface="Times New Roman" panose="02020603050405020304" pitchFamily="18" charset="0"/>
              </a:rPr>
              <a:t> of the process in which it is being used.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the previous </a:t>
            </a:r>
            <a:r>
              <a:rPr lang="en-US" sz="2600" i="1" dirty="0">
                <a:solidFill>
                  <a:srgbClr val="FFFF00"/>
                </a:solidFill>
                <a:latin typeface="Times New Roman" panose="02020603050405020304" pitchFamily="18" charset="0"/>
                <a:cs typeface="Times New Roman" panose="02020603050405020304" pitchFamily="18" charset="0"/>
              </a:rPr>
              <a:t>append</a:t>
            </a:r>
            <a:r>
              <a:rPr lang="en-US" sz="2600" dirty="0">
                <a:solidFill>
                  <a:schemeClr val="bg1"/>
                </a:solidFill>
                <a:latin typeface="Times New Roman" panose="02020603050405020304" pitchFamily="18" charset="0"/>
                <a:cs typeface="Times New Roman" panose="02020603050405020304" pitchFamily="18" charset="0"/>
              </a:rPr>
              <a:t> example, the second parameter, </a:t>
            </a:r>
            <a:r>
              <a:rPr lang="en-US" sz="2600" i="1" dirty="0" err="1">
                <a:solidFill>
                  <a:srgbClr val="FFFF00"/>
                </a:solidFill>
                <a:latin typeface="Times New Roman" panose="02020603050405020304" pitchFamily="18" charset="0"/>
                <a:cs typeface="Times New Roman" panose="02020603050405020304" pitchFamily="18" charset="0"/>
              </a:rPr>
              <a:t>dbList</a:t>
            </a:r>
            <a:r>
              <a:rPr lang="en-US" sz="2600" dirty="0">
                <a:solidFill>
                  <a:schemeClr val="bg1"/>
                </a:solidFill>
                <a:latin typeface="Times New Roman" panose="02020603050405020304" pitchFamily="18" charset="0"/>
                <a:cs typeface="Times New Roman" panose="02020603050405020304" pitchFamily="18" charset="0"/>
              </a:rPr>
              <a:t>, is implemented by means of a reference to a list stored in a database.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If that reference is just a pointer to a local data structure somewhere in the caller’s main memory, we cannot simply pass it to the server. The transferred pointer value will most likely be referring to something completely different.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One </a:t>
            </a:r>
            <a:r>
              <a:rPr lang="en-US" sz="2600" b="1" dirty="0">
                <a:solidFill>
                  <a:srgbClr val="FFFF00"/>
                </a:solidFill>
                <a:latin typeface="Times New Roman" panose="02020603050405020304" pitchFamily="18" charset="0"/>
                <a:cs typeface="Times New Roman" panose="02020603050405020304" pitchFamily="18" charset="0"/>
              </a:rPr>
              <a:t>solution</a:t>
            </a:r>
            <a:r>
              <a:rPr lang="en-US" sz="2600" dirty="0">
                <a:solidFill>
                  <a:schemeClr val="bg1"/>
                </a:solidFill>
                <a:latin typeface="Times New Roman" panose="02020603050405020304" pitchFamily="18" charset="0"/>
                <a:cs typeface="Times New Roman" panose="02020603050405020304" pitchFamily="18" charset="0"/>
              </a:rPr>
              <a:t> is just to </a:t>
            </a:r>
            <a:r>
              <a:rPr lang="en-US" sz="2600" b="1" dirty="0">
                <a:solidFill>
                  <a:srgbClr val="FFFF00"/>
                </a:solidFill>
                <a:latin typeface="Times New Roman" panose="02020603050405020304" pitchFamily="18" charset="0"/>
                <a:cs typeface="Times New Roman" panose="02020603050405020304" pitchFamily="18" charset="0"/>
              </a:rPr>
              <a:t>forbid</a:t>
            </a:r>
            <a:r>
              <a:rPr lang="en-US" sz="2600" b="1" dirty="0">
                <a:solidFill>
                  <a:schemeClr val="bg1"/>
                </a:solidFill>
                <a:latin typeface="Times New Roman" panose="02020603050405020304" pitchFamily="18" charset="0"/>
                <a:cs typeface="Times New Roman" panose="02020603050405020304" pitchFamily="18" charset="0"/>
              </a:rPr>
              <a:t> </a:t>
            </a:r>
            <a:r>
              <a:rPr lang="en-US" sz="2600" b="1" dirty="0">
                <a:solidFill>
                  <a:srgbClr val="FFFF00"/>
                </a:solidFill>
                <a:latin typeface="Times New Roman" panose="02020603050405020304" pitchFamily="18" charset="0"/>
                <a:cs typeface="Times New Roman" panose="02020603050405020304" pitchFamily="18" charset="0"/>
              </a:rPr>
              <a:t>pointers</a:t>
            </a:r>
            <a:r>
              <a:rPr lang="en-US" sz="2600" dirty="0">
                <a:solidFill>
                  <a:schemeClr val="bg1"/>
                </a:solidFill>
                <a:latin typeface="Times New Roman" panose="02020603050405020304" pitchFamily="18" charset="0"/>
                <a:cs typeface="Times New Roman" panose="02020603050405020304" pitchFamily="18" charset="0"/>
              </a:rPr>
              <a:t> and reference parameters in general. However, these are so important that this solution is highly undesirable.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32</a:t>
            </a:fld>
            <a:endParaRPr lang="en-IN" dirty="0"/>
          </a:p>
        </p:txBody>
      </p:sp>
    </p:spTree>
    <p:extLst>
      <p:ext uri="{BB962C8B-B14F-4D97-AF65-F5344CB8AC3E}">
        <p14:creationId xmlns:p14="http://schemas.microsoft.com/office/powerpoint/2010/main" val="2668347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Another way is we can simply copy the entire data structure to which the parameter is referring, effectively replacing the </a:t>
            </a:r>
            <a:r>
              <a:rPr lang="en-US" sz="2600" dirty="0">
                <a:solidFill>
                  <a:srgbClr val="FFFF00"/>
                </a:solidFill>
                <a:latin typeface="Times New Roman" panose="02020603050405020304" pitchFamily="18" charset="0"/>
                <a:cs typeface="Times New Roman" panose="02020603050405020304" pitchFamily="18" charset="0"/>
              </a:rPr>
              <a:t>copy-by-reference</a:t>
            </a:r>
            <a:r>
              <a:rPr lang="en-US" sz="2600" dirty="0">
                <a:solidFill>
                  <a:schemeClr val="bg1"/>
                </a:solidFill>
                <a:latin typeface="Times New Roman" panose="02020603050405020304" pitchFamily="18" charset="0"/>
                <a:cs typeface="Times New Roman" panose="02020603050405020304" pitchFamily="18" charset="0"/>
              </a:rPr>
              <a:t> mechanism by </a:t>
            </a:r>
            <a:r>
              <a:rPr lang="en-US" sz="2600" dirty="0">
                <a:solidFill>
                  <a:srgbClr val="FFFF00"/>
                </a:solidFill>
                <a:latin typeface="Times New Roman" panose="02020603050405020304" pitchFamily="18" charset="0"/>
                <a:cs typeface="Times New Roman" panose="02020603050405020304" pitchFamily="18" charset="0"/>
              </a:rPr>
              <a:t>copy-by-value/restore</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pointers and references make only </a:t>
            </a:r>
            <a:r>
              <a:rPr lang="en-US" sz="2600" dirty="0">
                <a:solidFill>
                  <a:srgbClr val="FFFF00"/>
                </a:solidFill>
                <a:latin typeface="Times New Roman" panose="02020603050405020304" pitchFamily="18" charset="0"/>
                <a:cs typeface="Times New Roman" panose="02020603050405020304" pitchFamily="18" charset="0"/>
              </a:rPr>
              <a:t>locally</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sense</a:t>
            </a:r>
            <a:r>
              <a:rPr lang="en-US" sz="2600" dirty="0">
                <a:solidFill>
                  <a:schemeClr val="bg1"/>
                </a:solidFill>
                <a:latin typeface="Times New Roman" panose="02020603050405020304" pitchFamily="18" charset="0"/>
                <a:cs typeface="Times New Roman" panose="02020603050405020304" pitchFamily="18" charset="0"/>
              </a:rPr>
              <a:t>: they refer to memory locations that have meaning only to the calling process.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Problems can be alleviated by using </a:t>
            </a:r>
            <a:r>
              <a:rPr lang="en-US" sz="2600" dirty="0">
                <a:solidFill>
                  <a:srgbClr val="FFFF00"/>
                </a:solidFill>
                <a:latin typeface="Times New Roman" panose="02020603050405020304" pitchFamily="18" charset="0"/>
                <a:cs typeface="Times New Roman" panose="02020603050405020304" pitchFamily="18" charset="0"/>
              </a:rPr>
              <a:t>global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references</a:t>
            </a:r>
            <a:r>
              <a:rPr lang="en-US" sz="2600" dirty="0">
                <a:solidFill>
                  <a:schemeClr val="bg1"/>
                </a:solidFill>
                <a:latin typeface="Times New Roman" panose="02020603050405020304" pitchFamily="18" charset="0"/>
                <a:cs typeface="Times New Roman" panose="02020603050405020304" pitchFamily="18" charset="0"/>
              </a:rPr>
              <a:t>: references that are meaningful to the calling and the called process.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For example, if the client and the server have access to the same file system, </a:t>
            </a:r>
            <a:r>
              <a:rPr lang="en-US" sz="2600" dirty="0">
                <a:solidFill>
                  <a:srgbClr val="FFFF00"/>
                </a:solidFill>
                <a:latin typeface="Times New Roman" panose="02020603050405020304" pitchFamily="18" charset="0"/>
                <a:cs typeface="Times New Roman" panose="02020603050405020304" pitchFamily="18" charset="0"/>
              </a:rPr>
              <a:t>passing a file handle instead of a pointer</a:t>
            </a:r>
            <a:r>
              <a:rPr lang="en-US" sz="2600" dirty="0">
                <a:solidFill>
                  <a:schemeClr val="bg1"/>
                </a:solidFill>
                <a:latin typeface="Times New Roman" panose="02020603050405020304" pitchFamily="18" charset="0"/>
                <a:cs typeface="Times New Roman" panose="02020603050405020304" pitchFamily="18" charset="0"/>
              </a:rPr>
              <a:t> may do the trick.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33</a:t>
            </a:fld>
            <a:endParaRPr lang="en-IN" dirty="0"/>
          </a:p>
        </p:txBody>
      </p:sp>
    </p:spTree>
    <p:extLst>
      <p:ext uri="{BB962C8B-B14F-4D97-AF65-F5344CB8AC3E}">
        <p14:creationId xmlns:p14="http://schemas.microsoft.com/office/powerpoint/2010/main" val="454570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50000"/>
              </a:lnSpc>
              <a:buNone/>
            </a:pPr>
            <a:r>
              <a:rPr lang="en-US" b="1" dirty="0">
                <a:solidFill>
                  <a:srgbClr val="FFFF00"/>
                </a:solidFill>
                <a:latin typeface="Times New Roman" panose="02020603050405020304" pitchFamily="18" charset="0"/>
                <a:cs typeface="Times New Roman" panose="02020603050405020304" pitchFamily="18" charset="0"/>
              </a:rPr>
              <a:t>RPC-based application support</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Hiding an RPC requires that the </a:t>
            </a:r>
            <a:r>
              <a:rPr lang="en-US" sz="2600" dirty="0">
                <a:solidFill>
                  <a:srgbClr val="FFFF00"/>
                </a:solidFill>
                <a:latin typeface="Times New Roman" panose="02020603050405020304" pitchFamily="18" charset="0"/>
                <a:cs typeface="Times New Roman" panose="02020603050405020304" pitchFamily="18" charset="0"/>
              </a:rPr>
              <a:t>caller</a:t>
            </a:r>
            <a:r>
              <a:rPr lang="en-US" sz="2600" dirty="0">
                <a:solidFill>
                  <a:schemeClr val="bg1"/>
                </a:solidFill>
                <a:latin typeface="Times New Roman" panose="02020603050405020304" pitchFamily="18" charset="0"/>
                <a:cs typeface="Times New Roman" panose="02020603050405020304" pitchFamily="18" charset="0"/>
              </a:rPr>
              <a:t> and the </a:t>
            </a:r>
            <a:r>
              <a:rPr lang="en-US" sz="2600" dirty="0" err="1">
                <a:solidFill>
                  <a:srgbClr val="FFFF00"/>
                </a:solidFill>
                <a:latin typeface="Times New Roman" panose="02020603050405020304" pitchFamily="18" charset="0"/>
                <a:cs typeface="Times New Roman" panose="02020603050405020304" pitchFamily="18" charset="0"/>
              </a:rPr>
              <a:t>callee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agree</a:t>
            </a:r>
            <a:r>
              <a:rPr lang="en-US" sz="2600" dirty="0">
                <a:solidFill>
                  <a:schemeClr val="bg1"/>
                </a:solidFill>
                <a:latin typeface="Times New Roman" panose="02020603050405020304" pitchFamily="18" charset="0"/>
                <a:cs typeface="Times New Roman" panose="02020603050405020304" pitchFamily="18" charset="0"/>
              </a:rPr>
              <a:t> on the </a:t>
            </a:r>
            <a:r>
              <a:rPr lang="en-US" sz="2600" dirty="0">
                <a:solidFill>
                  <a:srgbClr val="FFFF00"/>
                </a:solidFill>
                <a:latin typeface="Times New Roman" panose="02020603050405020304" pitchFamily="18" charset="0"/>
                <a:cs typeface="Times New Roman" panose="02020603050405020304" pitchFamily="18" charset="0"/>
              </a:rPr>
              <a:t>format</a:t>
            </a:r>
            <a:r>
              <a:rPr lang="en-US" sz="2600" dirty="0">
                <a:solidFill>
                  <a:schemeClr val="bg1"/>
                </a:solidFill>
                <a:latin typeface="Times New Roman" panose="02020603050405020304" pitchFamily="18" charset="0"/>
                <a:cs typeface="Times New Roman" panose="02020603050405020304" pitchFamily="18" charset="0"/>
              </a:rPr>
              <a:t> of the messages they exchange and that they follow the same steps when it comes to, for example, passing complex data structures. i.e., </a:t>
            </a:r>
            <a:r>
              <a:rPr lang="en-US" sz="2600" dirty="0">
                <a:solidFill>
                  <a:srgbClr val="FFFF00"/>
                </a:solidFill>
                <a:latin typeface="Times New Roman" panose="02020603050405020304" pitchFamily="18" charset="0"/>
                <a:cs typeface="Times New Roman" panose="02020603050405020304" pitchFamily="18" charset="0"/>
              </a:rPr>
              <a:t>Both should follow same protocol</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There are at least two ways in which RPC-based application development can be supported.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b="1" dirty="0">
                <a:solidFill>
                  <a:srgbClr val="FFFF00"/>
                </a:solidFill>
                <a:latin typeface="Times New Roman" panose="02020603050405020304" pitchFamily="18" charset="0"/>
                <a:cs typeface="Times New Roman" panose="02020603050405020304" pitchFamily="18" charset="0"/>
              </a:rPr>
              <a:t>First:</a:t>
            </a:r>
            <a:r>
              <a:rPr lang="en-US" sz="2600" b="1"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Let a developer specify exactly what needs to be called remotely, from which complete </a:t>
            </a:r>
            <a:r>
              <a:rPr lang="en-US" sz="2600" dirty="0">
                <a:solidFill>
                  <a:srgbClr val="FFFF00"/>
                </a:solidFill>
                <a:latin typeface="Times New Roman" panose="02020603050405020304" pitchFamily="18" charset="0"/>
                <a:cs typeface="Times New Roman" panose="02020603050405020304" pitchFamily="18" charset="0"/>
              </a:rPr>
              <a:t>client-side</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server-side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stubs</a:t>
            </a:r>
            <a:r>
              <a:rPr lang="en-US" sz="2600" dirty="0">
                <a:solidFill>
                  <a:schemeClr val="bg1"/>
                </a:solidFill>
                <a:latin typeface="Times New Roman" panose="02020603050405020304" pitchFamily="18" charset="0"/>
                <a:cs typeface="Times New Roman" panose="02020603050405020304" pitchFamily="18" charset="0"/>
              </a:rPr>
              <a:t> can be generated.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b="1" dirty="0">
                <a:solidFill>
                  <a:srgbClr val="FFFF00"/>
                </a:solidFill>
                <a:latin typeface="Times New Roman" panose="02020603050405020304" pitchFamily="18" charset="0"/>
                <a:cs typeface="Times New Roman" panose="02020603050405020304" pitchFamily="18" charset="0"/>
              </a:rPr>
              <a:t>Second:</a:t>
            </a:r>
            <a:r>
              <a:rPr lang="en-US" sz="2600" dirty="0">
                <a:solidFill>
                  <a:schemeClr val="bg1"/>
                </a:solidFill>
                <a:latin typeface="Times New Roman" panose="02020603050405020304" pitchFamily="18" charset="0"/>
                <a:cs typeface="Times New Roman" panose="02020603050405020304" pitchFamily="18" charset="0"/>
              </a:rPr>
              <a:t> Embed RPC as part of a programming-language environment.</a:t>
            </a:r>
          </a:p>
          <a:p>
            <a:pPr algn="just">
              <a:lnSpc>
                <a:spcPct val="11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a:xfrm>
            <a:off x="8610600" y="6356352"/>
            <a:ext cx="2743200" cy="365125"/>
          </a:xfrm>
        </p:spPr>
        <p:txBody>
          <a:bodyPr/>
          <a:lstStyle/>
          <a:p>
            <a:fld id="{9780A1CE-6C3C-4CE8-9D96-B7A0620EDD62}" type="slidenum">
              <a:rPr lang="en-IN" smtClean="0"/>
              <a:t>34</a:t>
            </a:fld>
            <a:endParaRPr lang="en-IN" dirty="0"/>
          </a:p>
        </p:txBody>
      </p:sp>
    </p:spTree>
    <p:extLst>
      <p:ext uri="{BB962C8B-B14F-4D97-AF65-F5344CB8AC3E}">
        <p14:creationId xmlns:p14="http://schemas.microsoft.com/office/powerpoint/2010/main" val="3751037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50000"/>
              </a:lnSpc>
              <a:buNone/>
            </a:pPr>
            <a:r>
              <a:rPr lang="en-US" b="1" dirty="0">
                <a:solidFill>
                  <a:srgbClr val="FFFF00"/>
                </a:solidFill>
                <a:latin typeface="Times New Roman" panose="02020603050405020304" pitchFamily="18" charset="0"/>
                <a:cs typeface="Times New Roman" panose="02020603050405020304" pitchFamily="18" charset="0"/>
              </a:rPr>
              <a:t>Stub generation </a:t>
            </a:r>
          </a:p>
          <a:p>
            <a:pPr marL="0" indent="0" algn="just">
              <a:lnSpc>
                <a:spcPct val="150000"/>
              </a:lnSpc>
              <a:buNone/>
            </a:pPr>
            <a:r>
              <a:rPr lang="en-US" sz="2600" dirty="0">
                <a:solidFill>
                  <a:schemeClr val="bg1"/>
                </a:solidFill>
                <a:latin typeface="Times New Roman" panose="02020603050405020304" pitchFamily="18" charset="0"/>
                <a:cs typeface="Times New Roman" panose="02020603050405020304" pitchFamily="18" charset="0"/>
              </a:rPr>
              <a:t>Consider the function </a:t>
            </a:r>
            <a:r>
              <a:rPr lang="en-US" sz="2600" b="1" i="1" dirty="0" err="1">
                <a:solidFill>
                  <a:srgbClr val="FFFF00"/>
                </a:solidFill>
                <a:latin typeface="Times New Roman" panose="02020603050405020304" pitchFamily="18" charset="0"/>
                <a:cs typeface="Times New Roman" panose="02020603050405020304" pitchFamily="18" charset="0"/>
              </a:rPr>
              <a:t>someFunction</a:t>
            </a:r>
            <a:r>
              <a:rPr lang="en-US" sz="2600" dirty="0">
                <a:solidFill>
                  <a:schemeClr val="bg1"/>
                </a:solidFill>
                <a:latin typeface="Times New Roman" panose="02020603050405020304" pitchFamily="18" charset="0"/>
                <a:cs typeface="Times New Roman" panose="02020603050405020304" pitchFamily="18" charset="0"/>
              </a:rPr>
              <a:t> of Figure 4.11(a).</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a:xfrm>
            <a:off x="8610600" y="6356352"/>
            <a:ext cx="2743200" cy="365125"/>
          </a:xfrm>
        </p:spPr>
        <p:txBody>
          <a:bodyPr/>
          <a:lstStyle/>
          <a:p>
            <a:fld id="{9780A1CE-6C3C-4CE8-9D96-B7A0620EDD62}" type="slidenum">
              <a:rPr lang="en-IN" smtClean="0"/>
              <a:t>35</a:t>
            </a:fld>
            <a:endParaRPr lang="en-IN" dirty="0"/>
          </a:p>
        </p:txBody>
      </p:sp>
      <p:pic>
        <p:nvPicPr>
          <p:cNvPr id="5" name="Picture 4">
            <a:extLst>
              <a:ext uri="{FF2B5EF4-FFF2-40B4-BE49-F238E27FC236}">
                <a16:creationId xmlns:a16="http://schemas.microsoft.com/office/drawing/2014/main" id="{46EA2035-A3C5-48DC-9205-F6EBD5982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802" y="2013413"/>
            <a:ext cx="7522396" cy="288000"/>
          </a:xfrm>
          <a:prstGeom prst="rect">
            <a:avLst/>
          </a:prstGeom>
          <a:solidFill>
            <a:schemeClr val="accent4">
              <a:lumMod val="20000"/>
              <a:lumOff val="80000"/>
            </a:schemeClr>
          </a:solidFill>
        </p:spPr>
      </p:pic>
      <p:pic>
        <p:nvPicPr>
          <p:cNvPr id="7" name="Picture 6">
            <a:extLst>
              <a:ext uri="{FF2B5EF4-FFF2-40B4-BE49-F238E27FC236}">
                <a16:creationId xmlns:a16="http://schemas.microsoft.com/office/drawing/2014/main" id="{D2826700-EFFD-439C-A4DB-33B9FB9F65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080" y="2685956"/>
            <a:ext cx="8034120" cy="2880000"/>
          </a:xfrm>
          <a:prstGeom prst="rect">
            <a:avLst/>
          </a:prstGeom>
          <a:solidFill>
            <a:schemeClr val="accent4">
              <a:lumMod val="20000"/>
              <a:lumOff val="80000"/>
            </a:schemeClr>
          </a:solidFill>
        </p:spPr>
      </p:pic>
      <p:sp>
        <p:nvSpPr>
          <p:cNvPr id="8" name="Rectangle 7">
            <a:extLst>
              <a:ext uri="{FF2B5EF4-FFF2-40B4-BE49-F238E27FC236}">
                <a16:creationId xmlns:a16="http://schemas.microsoft.com/office/drawing/2014/main" id="{B79DBF41-9380-4444-84EE-122EB3A0482F}"/>
              </a:ext>
            </a:extLst>
          </p:cNvPr>
          <p:cNvSpPr/>
          <p:nvPr/>
        </p:nvSpPr>
        <p:spPr>
          <a:xfrm>
            <a:off x="1717040" y="5890478"/>
            <a:ext cx="8757920" cy="830997"/>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4.11: </a:t>
            </a:r>
            <a:r>
              <a:rPr lang="en-US" sz="2400" dirty="0">
                <a:solidFill>
                  <a:schemeClr val="bg1"/>
                </a:solidFill>
                <a:latin typeface="Times New Roman" panose="02020603050405020304" pitchFamily="18" charset="0"/>
                <a:cs typeface="Times New Roman" panose="02020603050405020304" pitchFamily="18" charset="0"/>
              </a:rPr>
              <a:t>(a) A function. (b) The corresponding message, and the </a:t>
            </a:r>
          </a:p>
          <a:p>
            <a:r>
              <a:rPr lang="en-US" sz="2400" dirty="0">
                <a:solidFill>
                  <a:schemeClr val="bg1"/>
                </a:solidFill>
                <a:latin typeface="Times New Roman" panose="02020603050405020304" pitchFamily="18" charset="0"/>
                <a:cs typeface="Times New Roman" panose="02020603050405020304" pitchFamily="18" charset="0"/>
              </a:rPr>
              <a:t>order in which bytes and words are sent across the network.</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66928066-0311-4C0D-9204-4EAD2E664FD9}"/>
              </a:ext>
            </a:extLst>
          </p:cNvPr>
          <p:cNvSpPr/>
          <p:nvPr/>
        </p:nvSpPr>
        <p:spPr>
          <a:xfrm>
            <a:off x="10474960" y="1839748"/>
            <a:ext cx="589280" cy="461665"/>
          </a:xfrm>
          <a:prstGeom prst="rect">
            <a:avLst/>
          </a:prstGeom>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14E4A4AA-1E28-48C2-A7FF-5196B7FFBB7D}"/>
              </a:ext>
            </a:extLst>
          </p:cNvPr>
          <p:cNvSpPr/>
          <p:nvPr/>
        </p:nvSpPr>
        <p:spPr>
          <a:xfrm>
            <a:off x="10474960" y="3636385"/>
            <a:ext cx="589280" cy="461665"/>
          </a:xfrm>
          <a:prstGeom prst="rect">
            <a:avLst/>
          </a:prstGeom>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(b)</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505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It has </a:t>
            </a:r>
            <a:r>
              <a:rPr lang="en-US" sz="2600" dirty="0">
                <a:solidFill>
                  <a:srgbClr val="FFFF00"/>
                </a:solidFill>
                <a:latin typeface="Times New Roman" panose="02020603050405020304" pitchFamily="18" charset="0"/>
                <a:cs typeface="Times New Roman" panose="02020603050405020304" pitchFamily="18" charset="0"/>
              </a:rPr>
              <a:t>three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parameters</a:t>
            </a:r>
            <a:r>
              <a:rPr lang="en-US" sz="2600" dirty="0">
                <a:solidFill>
                  <a:schemeClr val="bg1"/>
                </a:solidFill>
                <a:latin typeface="Times New Roman" panose="02020603050405020304" pitchFamily="18" charset="0"/>
                <a:cs typeface="Times New Roman" panose="02020603050405020304" pitchFamily="18" charset="0"/>
              </a:rPr>
              <a:t>, a character, a floating-point number, and an array of five integers.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Assuming a  word is four bytes, the RPC protocol might prescribe that we should transmit a character in the rightmost byte of a word (leaving the next three bytes empty), a float as a whole word, and an array as a group of words equal to the array length, preceded by a word giving the length, as shown in Figure 4.11(b).</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Thus given these rules, the </a:t>
            </a:r>
            <a:r>
              <a:rPr lang="en-US" sz="2600" dirty="0">
                <a:solidFill>
                  <a:srgbClr val="FFFF00"/>
                </a:solidFill>
                <a:latin typeface="Times New Roman" panose="02020603050405020304" pitchFamily="18" charset="0"/>
                <a:cs typeface="Times New Roman" panose="02020603050405020304" pitchFamily="18" charset="0"/>
              </a:rPr>
              <a:t>client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stub</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for</a:t>
            </a:r>
            <a:r>
              <a:rPr lang="en-US" sz="2600" dirty="0">
                <a:solidFill>
                  <a:schemeClr val="bg1"/>
                </a:solidFill>
                <a:latin typeface="Times New Roman" panose="02020603050405020304" pitchFamily="18" charset="0"/>
                <a:cs typeface="Times New Roman" panose="02020603050405020304" pitchFamily="18" charset="0"/>
              </a:rPr>
              <a:t> </a:t>
            </a:r>
            <a:r>
              <a:rPr lang="en-US" sz="2600" i="1" dirty="0" err="1">
                <a:solidFill>
                  <a:srgbClr val="FFFF00"/>
                </a:solidFill>
                <a:latin typeface="Times New Roman" panose="02020603050405020304" pitchFamily="18" charset="0"/>
                <a:cs typeface="Times New Roman" panose="02020603050405020304" pitchFamily="18" charset="0"/>
              </a:rPr>
              <a:t>someFunction</a:t>
            </a:r>
            <a:r>
              <a:rPr lang="en-US" sz="2600" dirty="0">
                <a:solidFill>
                  <a:schemeClr val="bg1"/>
                </a:solidFill>
                <a:latin typeface="Times New Roman" panose="02020603050405020304" pitchFamily="18" charset="0"/>
                <a:cs typeface="Times New Roman" panose="02020603050405020304" pitchFamily="18" charset="0"/>
              </a:rPr>
              <a:t> knows that it must use the format of Figure 4.11(b), and the </a:t>
            </a:r>
            <a:r>
              <a:rPr lang="en-US" sz="2600" dirty="0">
                <a:solidFill>
                  <a:srgbClr val="FFFF00"/>
                </a:solidFill>
                <a:latin typeface="Times New Roman" panose="02020603050405020304" pitchFamily="18" charset="0"/>
                <a:cs typeface="Times New Roman" panose="02020603050405020304" pitchFamily="18" charset="0"/>
              </a:rPr>
              <a:t>server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stub</a:t>
            </a:r>
            <a:r>
              <a:rPr lang="en-US" sz="2600" dirty="0">
                <a:solidFill>
                  <a:schemeClr val="bg1"/>
                </a:solidFill>
                <a:latin typeface="Times New Roman" panose="02020603050405020304" pitchFamily="18" charset="0"/>
                <a:cs typeface="Times New Roman" panose="02020603050405020304" pitchFamily="18" charset="0"/>
              </a:rPr>
              <a:t> knows that incoming messages for </a:t>
            </a:r>
            <a:r>
              <a:rPr lang="en-US" sz="2600" i="1" dirty="0" err="1">
                <a:solidFill>
                  <a:srgbClr val="FFFF00"/>
                </a:solidFill>
                <a:latin typeface="Times New Roman" panose="02020603050405020304" pitchFamily="18" charset="0"/>
                <a:cs typeface="Times New Roman" panose="02020603050405020304" pitchFamily="18" charset="0"/>
              </a:rPr>
              <a:t>someFunction</a:t>
            </a:r>
            <a:r>
              <a:rPr lang="en-US" sz="2600" dirty="0">
                <a:solidFill>
                  <a:schemeClr val="bg1"/>
                </a:solidFill>
                <a:latin typeface="Times New Roman" panose="02020603050405020304" pitchFamily="18" charset="0"/>
                <a:cs typeface="Times New Roman" panose="02020603050405020304" pitchFamily="18" charset="0"/>
              </a:rPr>
              <a:t> will have the format of Figure 4.11(b).</a:t>
            </a: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Along with defining message format for RPC client and server should agree on the </a:t>
            </a:r>
            <a:r>
              <a:rPr lang="en-US" sz="2600" dirty="0">
                <a:solidFill>
                  <a:srgbClr val="FFFF00"/>
                </a:solidFill>
                <a:latin typeface="Times New Roman" panose="02020603050405020304" pitchFamily="18" charset="0"/>
                <a:cs typeface="Times New Roman" panose="02020603050405020304" pitchFamily="18" charset="0"/>
              </a:rPr>
              <a:t>representation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of</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simple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data</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structures</a:t>
            </a:r>
            <a:r>
              <a:rPr lang="en-US" sz="2600" dirty="0">
                <a:solidFill>
                  <a:schemeClr val="bg1"/>
                </a:solidFill>
                <a:latin typeface="Times New Roman" panose="02020603050405020304" pitchFamily="18" charset="0"/>
                <a:cs typeface="Times New Roman" panose="02020603050405020304" pitchFamily="18" charset="0"/>
              </a:rPr>
              <a:t>, such as integers and characters.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a:xfrm>
            <a:off x="8610600" y="6356352"/>
            <a:ext cx="2743200" cy="365125"/>
          </a:xfrm>
        </p:spPr>
        <p:txBody>
          <a:bodyPr/>
          <a:lstStyle/>
          <a:p>
            <a:fld id="{9780A1CE-6C3C-4CE8-9D96-B7A0620EDD62}" type="slidenum">
              <a:rPr lang="en-IN" smtClean="0"/>
              <a:t>36</a:t>
            </a:fld>
            <a:endParaRPr lang="en-IN" dirty="0"/>
          </a:p>
        </p:txBody>
      </p:sp>
    </p:spTree>
    <p:extLst>
      <p:ext uri="{BB962C8B-B14F-4D97-AF65-F5344CB8AC3E}">
        <p14:creationId xmlns:p14="http://schemas.microsoft.com/office/powerpoint/2010/main" val="583977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Caller and </a:t>
            </a:r>
            <a:r>
              <a:rPr lang="en-US" sz="2600" dirty="0" err="1">
                <a:solidFill>
                  <a:schemeClr val="bg1"/>
                </a:solidFill>
                <a:latin typeface="Times New Roman" panose="02020603050405020304" pitchFamily="18" charset="0"/>
                <a:cs typeface="Times New Roman" panose="02020603050405020304" pitchFamily="18" charset="0"/>
              </a:rPr>
              <a:t>callee</a:t>
            </a:r>
            <a:r>
              <a:rPr lang="en-US" sz="2600" dirty="0">
                <a:solidFill>
                  <a:schemeClr val="bg1"/>
                </a:solidFill>
                <a:latin typeface="Times New Roman" panose="02020603050405020304" pitchFamily="18" charset="0"/>
                <a:cs typeface="Times New Roman" panose="02020603050405020304" pitchFamily="18" charset="0"/>
              </a:rPr>
              <a:t> should agree on the </a:t>
            </a:r>
            <a:r>
              <a:rPr lang="en-US" sz="2600" dirty="0">
                <a:solidFill>
                  <a:srgbClr val="FFFF00"/>
                </a:solidFill>
                <a:latin typeface="Times New Roman" panose="02020603050405020304" pitchFamily="18" charset="0"/>
                <a:cs typeface="Times New Roman" panose="02020603050405020304" pitchFamily="18" charset="0"/>
              </a:rPr>
              <a:t>actual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exchange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of</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messages</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For example, it may be decided to use a connection oriented transport service such as </a:t>
            </a:r>
            <a:r>
              <a:rPr lang="en-US" sz="2600" dirty="0">
                <a:solidFill>
                  <a:srgbClr val="FFFF00"/>
                </a:solidFill>
                <a:latin typeface="Times New Roman" panose="02020603050405020304" pitchFamily="18" charset="0"/>
                <a:cs typeface="Times New Roman" panose="02020603050405020304" pitchFamily="18" charset="0"/>
              </a:rPr>
              <a:t>TCP/IP</a:t>
            </a:r>
            <a:r>
              <a:rPr lang="en-US" sz="2600" dirty="0">
                <a:solidFill>
                  <a:schemeClr val="bg1"/>
                </a:solidFill>
                <a:latin typeface="Times New Roman" panose="02020603050405020304" pitchFamily="18" charset="0"/>
                <a:cs typeface="Times New Roman" panose="02020603050405020304" pitchFamily="18" charset="0"/>
              </a:rPr>
              <a:t>. An alternative is to use an unreliable </a:t>
            </a:r>
            <a:r>
              <a:rPr lang="en-US" sz="2600" dirty="0">
                <a:solidFill>
                  <a:srgbClr val="FFFF00"/>
                </a:solidFill>
                <a:latin typeface="Times New Roman" panose="02020603050405020304" pitchFamily="18" charset="0"/>
                <a:cs typeface="Times New Roman" panose="02020603050405020304" pitchFamily="18" charset="0"/>
              </a:rPr>
              <a:t>datagram</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service</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After defining RPC protocol, the client and server stubs need to be implemented.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Stubs</a:t>
            </a:r>
            <a:r>
              <a:rPr lang="en-US" sz="2600" dirty="0">
                <a:solidFill>
                  <a:schemeClr val="bg1"/>
                </a:solidFill>
                <a:latin typeface="Times New Roman" panose="02020603050405020304" pitchFamily="18" charset="0"/>
                <a:cs typeface="Times New Roman" panose="02020603050405020304" pitchFamily="18" charset="0"/>
              </a:rPr>
              <a:t> for the same protocol but different procedures normally </a:t>
            </a:r>
            <a:r>
              <a:rPr lang="en-US" sz="2600" dirty="0">
                <a:solidFill>
                  <a:srgbClr val="FFFF00"/>
                </a:solidFill>
                <a:latin typeface="Times New Roman" panose="02020603050405020304" pitchFamily="18" charset="0"/>
                <a:cs typeface="Times New Roman" panose="02020603050405020304" pitchFamily="18" charset="0"/>
              </a:rPr>
              <a:t>differ</a:t>
            </a:r>
            <a:r>
              <a:rPr lang="en-US" sz="2600" dirty="0">
                <a:solidFill>
                  <a:schemeClr val="bg1"/>
                </a:solidFill>
                <a:latin typeface="Times New Roman" panose="02020603050405020304" pitchFamily="18" charset="0"/>
                <a:cs typeface="Times New Roman" panose="02020603050405020304" pitchFamily="18" charset="0"/>
              </a:rPr>
              <a:t> only </a:t>
            </a:r>
            <a:r>
              <a:rPr lang="en-US" sz="2600" dirty="0">
                <a:solidFill>
                  <a:srgbClr val="FFFF00"/>
                </a:solidFill>
                <a:latin typeface="Times New Roman" panose="02020603050405020304" pitchFamily="18" charset="0"/>
                <a:cs typeface="Times New Roman" panose="02020603050405020304" pitchFamily="18" charset="0"/>
              </a:rPr>
              <a:t>in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their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interface</a:t>
            </a:r>
            <a:r>
              <a:rPr lang="en-US" sz="2600" dirty="0">
                <a:solidFill>
                  <a:schemeClr val="bg1"/>
                </a:solidFill>
                <a:latin typeface="Times New Roman" panose="02020603050405020304" pitchFamily="18" charset="0"/>
                <a:cs typeface="Times New Roman" panose="02020603050405020304" pitchFamily="18" charset="0"/>
              </a:rPr>
              <a:t> to the applications.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An interface consists of a collection of procedures that can be called by a client, and which are implemented by a server.</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Interfaces are often specified by means of an </a:t>
            </a:r>
            <a:r>
              <a:rPr lang="en-US" sz="2600" dirty="0">
                <a:solidFill>
                  <a:srgbClr val="FFFF00"/>
                </a:solidFill>
                <a:latin typeface="Times New Roman" panose="02020603050405020304" pitchFamily="18" charset="0"/>
                <a:cs typeface="Times New Roman" panose="02020603050405020304" pitchFamily="18" charset="0"/>
              </a:rPr>
              <a:t>Interface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Definition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Language (IDL).</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37</a:t>
            </a:fld>
            <a:endParaRPr lang="en-IN" dirty="0"/>
          </a:p>
        </p:txBody>
      </p:sp>
    </p:spTree>
    <p:extLst>
      <p:ext uri="{BB962C8B-B14F-4D97-AF65-F5344CB8AC3E}">
        <p14:creationId xmlns:p14="http://schemas.microsoft.com/office/powerpoint/2010/main" val="1525161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50000"/>
              </a:lnSpc>
              <a:buNone/>
            </a:pPr>
            <a:r>
              <a:rPr lang="en-US" b="1" dirty="0">
                <a:solidFill>
                  <a:srgbClr val="FFFF00"/>
                </a:solidFill>
                <a:latin typeface="Times New Roman" panose="02020603050405020304" pitchFamily="18" charset="0"/>
                <a:cs typeface="Times New Roman" panose="02020603050405020304" pitchFamily="18" charset="0"/>
              </a:rPr>
              <a:t>Language-based support</a:t>
            </a:r>
          </a:p>
          <a:p>
            <a:pPr algn="just">
              <a:lnSpc>
                <a:spcPct val="150000"/>
              </a:lnSpc>
            </a:pPr>
            <a:r>
              <a:rPr lang="en-US" sz="2600" dirty="0">
                <a:solidFill>
                  <a:schemeClr val="bg1"/>
                </a:solidFill>
                <a:latin typeface="Times New Roman" panose="02020603050405020304" pitchFamily="18" charset="0"/>
                <a:cs typeface="Times New Roman" panose="02020603050405020304" pitchFamily="18" charset="0"/>
              </a:rPr>
              <a:t>The approach described were independent of a specific programming language.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We can also embed RPC into a language itself which simplifies application development and avoids issues related to parameter passing.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well-known example in which RPC is fully embedded is Java, where an RPC is referred to as a </a:t>
            </a:r>
            <a:r>
              <a:rPr lang="en-US" sz="2600" dirty="0">
                <a:solidFill>
                  <a:srgbClr val="FFFF00"/>
                </a:solidFill>
                <a:latin typeface="Times New Roman" panose="02020603050405020304" pitchFamily="18" charset="0"/>
                <a:cs typeface="Times New Roman" panose="02020603050405020304" pitchFamily="18" charset="0"/>
              </a:rPr>
              <a:t>Remote Method Invocation (RMI).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RMI, a client being executed by its own (Java) virtual machine can invoke a method of an object managed by another virtual machine.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a:xfrm>
            <a:off x="8610600" y="6356352"/>
            <a:ext cx="2743200" cy="365125"/>
          </a:xfrm>
        </p:spPr>
        <p:txBody>
          <a:bodyPr/>
          <a:lstStyle/>
          <a:p>
            <a:fld id="{9780A1CE-6C3C-4CE8-9D96-B7A0620EDD62}" type="slidenum">
              <a:rPr lang="en-IN" smtClean="0"/>
              <a:t>38</a:t>
            </a:fld>
            <a:endParaRPr lang="en-IN" dirty="0"/>
          </a:p>
        </p:txBody>
      </p:sp>
    </p:spTree>
    <p:extLst>
      <p:ext uri="{BB962C8B-B14F-4D97-AF65-F5344CB8AC3E}">
        <p14:creationId xmlns:p14="http://schemas.microsoft.com/office/powerpoint/2010/main" val="1693321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50000"/>
              </a:lnSpc>
              <a:buNone/>
            </a:pPr>
            <a:r>
              <a:rPr lang="en-US" sz="3200" b="1" dirty="0">
                <a:solidFill>
                  <a:srgbClr val="FFFF00"/>
                </a:solidFill>
                <a:latin typeface="Times New Roman" panose="02020603050405020304" pitchFamily="18" charset="0"/>
                <a:cs typeface="Times New Roman" panose="02020603050405020304" pitchFamily="18" charset="0"/>
              </a:rPr>
              <a:t>Variations on RPC</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RPC, when a client calls a remote procedure, the </a:t>
            </a:r>
            <a:r>
              <a:rPr lang="en-US" sz="2600" dirty="0">
                <a:solidFill>
                  <a:srgbClr val="FFFF00"/>
                </a:solidFill>
                <a:latin typeface="Times New Roman" panose="02020603050405020304" pitchFamily="18" charset="0"/>
                <a:cs typeface="Times New Roman" panose="02020603050405020304" pitchFamily="18" charset="0"/>
              </a:rPr>
              <a:t>client</a:t>
            </a:r>
            <a:r>
              <a:rPr lang="en-US" sz="2600" dirty="0">
                <a:solidFill>
                  <a:schemeClr val="bg1"/>
                </a:solidFill>
                <a:latin typeface="Times New Roman" panose="02020603050405020304" pitchFamily="18" charset="0"/>
                <a:cs typeface="Times New Roman" panose="02020603050405020304" pitchFamily="18" charset="0"/>
              </a:rPr>
              <a:t> will </a:t>
            </a:r>
            <a:r>
              <a:rPr lang="en-US" sz="2600" dirty="0">
                <a:solidFill>
                  <a:srgbClr val="FFFF00"/>
                </a:solidFill>
                <a:latin typeface="Times New Roman" panose="02020603050405020304" pitchFamily="18" charset="0"/>
                <a:cs typeface="Times New Roman" panose="02020603050405020304" pitchFamily="18" charset="0"/>
              </a:rPr>
              <a:t>block</a:t>
            </a:r>
            <a:r>
              <a:rPr lang="en-US" sz="2600" dirty="0">
                <a:solidFill>
                  <a:schemeClr val="bg1"/>
                </a:solidFill>
                <a:latin typeface="Times New Roman" panose="02020603050405020304" pitchFamily="18" charset="0"/>
                <a:cs typeface="Times New Roman" panose="02020603050405020304" pitchFamily="18" charset="0"/>
              </a:rPr>
              <a:t> until a reply is returned. This </a:t>
            </a:r>
            <a:r>
              <a:rPr lang="en-US" sz="2600" dirty="0">
                <a:solidFill>
                  <a:srgbClr val="FFFF00"/>
                </a:solidFill>
                <a:latin typeface="Times New Roman" panose="02020603050405020304" pitchFamily="18" charset="0"/>
                <a:cs typeface="Times New Roman" panose="02020603050405020304" pitchFamily="18" charset="0"/>
              </a:rPr>
              <a:t>strict request-reply behavior is unnecessary </a:t>
            </a:r>
            <a:r>
              <a:rPr lang="en-US" sz="2600" dirty="0">
                <a:solidFill>
                  <a:schemeClr val="bg1"/>
                </a:solidFill>
                <a:latin typeface="Times New Roman" panose="02020603050405020304" pitchFamily="18" charset="0"/>
                <a:cs typeface="Times New Roman" panose="02020603050405020304" pitchFamily="18" charset="0"/>
              </a:rPr>
              <a:t>when there is no result to return, or may hinder efficiency when multiple RPCs need to be performed.</a:t>
            </a:r>
          </a:p>
          <a:p>
            <a:pPr marL="0" indent="0" algn="just">
              <a:lnSpc>
                <a:spcPct val="150000"/>
              </a:lnSpc>
              <a:buNone/>
            </a:pPr>
            <a:r>
              <a:rPr lang="en-US" sz="2600" b="1" dirty="0">
                <a:solidFill>
                  <a:srgbClr val="FFFF00"/>
                </a:solidFill>
                <a:latin typeface="Times New Roman" panose="02020603050405020304" pitchFamily="18" charset="0"/>
                <a:cs typeface="Times New Roman" panose="02020603050405020304" pitchFamily="18" charset="0"/>
              </a:rPr>
              <a:t>Asynchronous RPC</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Supports situations in which there is simply </a:t>
            </a:r>
            <a:r>
              <a:rPr lang="en-US" sz="2600" dirty="0">
                <a:solidFill>
                  <a:srgbClr val="FFFF00"/>
                </a:solidFill>
                <a:latin typeface="Times New Roman" panose="02020603050405020304" pitchFamily="18" charset="0"/>
                <a:cs typeface="Times New Roman" panose="02020603050405020304" pitchFamily="18" charset="0"/>
              </a:rPr>
              <a:t>no result to return to the client</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server</a:t>
            </a:r>
            <a:r>
              <a:rPr lang="en-US" sz="2600" dirty="0">
                <a:solidFill>
                  <a:schemeClr val="bg1"/>
                </a:solidFill>
                <a:latin typeface="Times New Roman" panose="02020603050405020304" pitchFamily="18" charset="0"/>
                <a:cs typeface="Times New Roman" panose="02020603050405020304" pitchFamily="18" charset="0"/>
              </a:rPr>
              <a:t> immediately </a:t>
            </a:r>
            <a:r>
              <a:rPr lang="en-US" sz="2600" dirty="0">
                <a:solidFill>
                  <a:srgbClr val="FFFF00"/>
                </a:solidFill>
                <a:latin typeface="Times New Roman" panose="02020603050405020304" pitchFamily="18" charset="0"/>
                <a:cs typeface="Times New Roman" panose="02020603050405020304" pitchFamily="18" charset="0"/>
              </a:rPr>
              <a:t>sends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reply</a:t>
            </a:r>
            <a:r>
              <a:rPr lang="en-US" sz="2600" dirty="0">
                <a:solidFill>
                  <a:schemeClr val="bg1"/>
                </a:solidFill>
                <a:latin typeface="Times New Roman" panose="02020603050405020304" pitchFamily="18" charset="0"/>
                <a:cs typeface="Times New Roman" panose="02020603050405020304" pitchFamily="18" charset="0"/>
              </a:rPr>
              <a:t> back to the client the moment the RPC request is received, after which it locally calls the requested procedure.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reply acts as an acknowledgment to the client that the server is going to process the RPC.</a:t>
            </a: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39</a:t>
            </a:fld>
            <a:endParaRPr lang="en-IN" dirty="0"/>
          </a:p>
        </p:txBody>
      </p:sp>
    </p:spTree>
    <p:extLst>
      <p:ext uri="{BB962C8B-B14F-4D97-AF65-F5344CB8AC3E}">
        <p14:creationId xmlns:p14="http://schemas.microsoft.com/office/powerpoint/2010/main" val="4124305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fontScale="92500" lnSpcReduction="20000"/>
          </a:bodyPr>
          <a:lstStyle/>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An open system is one that is prepared to communicate with any other open system by using </a:t>
            </a:r>
            <a:r>
              <a:rPr lang="en-US" dirty="0">
                <a:solidFill>
                  <a:srgbClr val="FFFF00"/>
                </a:solidFill>
                <a:latin typeface="Times New Roman" panose="02020603050405020304" pitchFamily="18" charset="0"/>
                <a:cs typeface="Times New Roman" panose="02020603050405020304" pitchFamily="18" charset="0"/>
              </a:rPr>
              <a:t>standard rules that govern the format, contents, and meaning </a:t>
            </a:r>
            <a:r>
              <a:rPr lang="en-US" dirty="0">
                <a:solidFill>
                  <a:schemeClr val="bg1"/>
                </a:solidFill>
                <a:latin typeface="Times New Roman" panose="02020603050405020304" pitchFamily="18" charset="0"/>
                <a:cs typeface="Times New Roman" panose="02020603050405020304" pitchFamily="18" charset="0"/>
              </a:rPr>
              <a:t>of the messages sent and received.</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These rules are formalized in what are called </a:t>
            </a:r>
            <a:r>
              <a:rPr lang="en-US" dirty="0">
                <a:solidFill>
                  <a:srgbClr val="FFFF00"/>
                </a:solidFill>
                <a:latin typeface="Times New Roman" panose="02020603050405020304" pitchFamily="18" charset="0"/>
                <a:cs typeface="Times New Roman" panose="02020603050405020304" pitchFamily="18" charset="0"/>
              </a:rPr>
              <a:t>communication protocols.</a:t>
            </a:r>
          </a:p>
          <a:p>
            <a:pPr algn="just">
              <a:lnSpc>
                <a:spcPct val="100000"/>
              </a:lnSpc>
            </a:pPr>
            <a:endParaRPr lang="en-US"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A </a:t>
            </a:r>
            <a:r>
              <a:rPr lang="en-US" dirty="0">
                <a:solidFill>
                  <a:srgbClr val="FFFF00"/>
                </a:solidFill>
                <a:latin typeface="Times New Roman" panose="02020603050405020304" pitchFamily="18" charset="0"/>
                <a:cs typeface="Times New Roman" panose="02020603050405020304" pitchFamily="18" charset="0"/>
              </a:rPr>
              <a:t>protocol</a:t>
            </a:r>
            <a:r>
              <a:rPr lang="en-US" dirty="0">
                <a:solidFill>
                  <a:schemeClr val="bg1"/>
                </a:solidFill>
                <a:latin typeface="Times New Roman" panose="02020603050405020304" pitchFamily="18" charset="0"/>
                <a:cs typeface="Times New Roman" panose="02020603050405020304" pitchFamily="18" charset="0"/>
              </a:rPr>
              <a:t> is said to </a:t>
            </a:r>
            <a:r>
              <a:rPr lang="en-US" dirty="0">
                <a:solidFill>
                  <a:srgbClr val="FFFF00"/>
                </a:solidFill>
                <a:latin typeface="Times New Roman" panose="02020603050405020304" pitchFamily="18" charset="0"/>
                <a:cs typeface="Times New Roman" panose="02020603050405020304" pitchFamily="18" charset="0"/>
              </a:rPr>
              <a:t>provide</a:t>
            </a:r>
            <a:r>
              <a:rPr lang="en-US" dirty="0">
                <a:solidFill>
                  <a:schemeClr val="bg1"/>
                </a:solidFill>
                <a:latin typeface="Times New Roman" panose="02020603050405020304" pitchFamily="18" charset="0"/>
                <a:cs typeface="Times New Roman" panose="02020603050405020304" pitchFamily="18" charset="0"/>
              </a:rPr>
              <a:t> a </a:t>
            </a:r>
            <a:r>
              <a:rPr lang="en-US" dirty="0">
                <a:solidFill>
                  <a:srgbClr val="FFFF00"/>
                </a:solidFill>
                <a:latin typeface="Times New Roman" panose="02020603050405020304" pitchFamily="18" charset="0"/>
                <a:cs typeface="Times New Roman" panose="02020603050405020304" pitchFamily="18" charset="0"/>
              </a:rPr>
              <a:t>communication</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service</a:t>
            </a:r>
            <a:r>
              <a:rPr lang="en-US"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There are two types of such services</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1) Connection-oriented</a:t>
            </a: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In the case of a connection-oriented service, before exchanging data the sender and receiver first explicitly </a:t>
            </a:r>
            <a:r>
              <a:rPr lang="en-US" dirty="0">
                <a:solidFill>
                  <a:srgbClr val="FFFF00"/>
                </a:solidFill>
                <a:latin typeface="Times New Roman" panose="02020603050405020304" pitchFamily="18" charset="0"/>
                <a:cs typeface="Times New Roman" panose="02020603050405020304" pitchFamily="18" charset="0"/>
              </a:rPr>
              <a:t>establish a connection</a:t>
            </a:r>
            <a:r>
              <a:rPr lang="en-US" dirty="0">
                <a:solidFill>
                  <a:schemeClr val="bg1"/>
                </a:solidFill>
                <a:latin typeface="Times New Roman" panose="02020603050405020304" pitchFamily="18" charset="0"/>
                <a:cs typeface="Times New Roman" panose="02020603050405020304" pitchFamily="18" charset="0"/>
              </a:rPr>
              <a:t>, and possibly </a:t>
            </a:r>
            <a:r>
              <a:rPr lang="en-US" dirty="0">
                <a:solidFill>
                  <a:srgbClr val="FFFF00"/>
                </a:solidFill>
                <a:latin typeface="Times New Roman" panose="02020603050405020304" pitchFamily="18" charset="0"/>
                <a:cs typeface="Times New Roman" panose="02020603050405020304" pitchFamily="18" charset="0"/>
              </a:rPr>
              <a:t>negotiate</a:t>
            </a:r>
            <a:r>
              <a:rPr lang="en-US" dirty="0">
                <a:solidFill>
                  <a:schemeClr val="bg1"/>
                </a:solidFill>
                <a:latin typeface="Times New Roman" panose="02020603050405020304" pitchFamily="18" charset="0"/>
                <a:cs typeface="Times New Roman" panose="02020603050405020304" pitchFamily="18" charset="0"/>
              </a:rPr>
              <a:t> specific </a:t>
            </a:r>
            <a:r>
              <a:rPr lang="en-US" dirty="0">
                <a:solidFill>
                  <a:srgbClr val="FFFF00"/>
                </a:solidFill>
                <a:latin typeface="Times New Roman" panose="02020603050405020304" pitchFamily="18" charset="0"/>
                <a:cs typeface="Times New Roman" panose="02020603050405020304" pitchFamily="18" charset="0"/>
              </a:rPr>
              <a:t>parameters</a:t>
            </a:r>
            <a:r>
              <a:rPr lang="en-US" dirty="0">
                <a:solidFill>
                  <a:schemeClr val="bg1"/>
                </a:solidFill>
                <a:latin typeface="Times New Roman" panose="02020603050405020304" pitchFamily="18" charset="0"/>
                <a:cs typeface="Times New Roman" panose="02020603050405020304" pitchFamily="18" charset="0"/>
              </a:rPr>
              <a:t> of the protocol they will use.  When they are done, they </a:t>
            </a:r>
            <a:r>
              <a:rPr lang="en-US" dirty="0">
                <a:solidFill>
                  <a:srgbClr val="FFFF00"/>
                </a:solidFill>
                <a:latin typeface="Times New Roman" panose="02020603050405020304" pitchFamily="18" charset="0"/>
                <a:cs typeface="Times New Roman" panose="02020603050405020304" pitchFamily="18" charset="0"/>
              </a:rPr>
              <a:t>release</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FF00"/>
                </a:solidFill>
                <a:latin typeface="Times New Roman" panose="02020603050405020304" pitchFamily="18" charset="0"/>
                <a:cs typeface="Times New Roman" panose="02020603050405020304" pitchFamily="18" charset="0"/>
              </a:rPr>
              <a:t>terminate</a:t>
            </a:r>
            <a:r>
              <a:rPr lang="en-US" dirty="0">
                <a:solidFill>
                  <a:schemeClr val="bg1"/>
                </a:solidFill>
                <a:latin typeface="Times New Roman" panose="02020603050405020304" pitchFamily="18" charset="0"/>
                <a:cs typeface="Times New Roman" panose="02020603050405020304" pitchFamily="18" charset="0"/>
              </a:rPr>
              <a:t>) the connection. </a:t>
            </a:r>
          </a:p>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   Example:</a:t>
            </a:r>
            <a:r>
              <a:rPr lang="en-US" dirty="0">
                <a:solidFill>
                  <a:schemeClr val="bg1"/>
                </a:solidFill>
                <a:latin typeface="Times New Roman" panose="02020603050405020304" pitchFamily="18" charset="0"/>
                <a:cs typeface="Times New Roman" panose="02020603050405020304" pitchFamily="18" charset="0"/>
              </a:rPr>
              <a:t> The telephone is a typical connection-oriented communication service.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a:t>
            </a:fld>
            <a:endParaRPr lang="en-IN" dirty="0"/>
          </a:p>
        </p:txBody>
      </p:sp>
    </p:spTree>
    <p:extLst>
      <p:ext uri="{BB962C8B-B14F-4D97-AF65-F5344CB8AC3E}">
        <p14:creationId xmlns:p14="http://schemas.microsoft.com/office/powerpoint/2010/main" val="3732050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client will continue without further blocking</a:t>
            </a:r>
            <a:r>
              <a:rPr lang="en-US" sz="2600" dirty="0">
                <a:solidFill>
                  <a:schemeClr val="bg1"/>
                </a:solidFill>
                <a:latin typeface="Times New Roman" panose="02020603050405020304" pitchFamily="18" charset="0"/>
                <a:cs typeface="Times New Roman" panose="02020603050405020304" pitchFamily="18" charset="0"/>
              </a:rPr>
              <a:t>. Figure 4.13(b) shows how client and server interact in the case of asynchronous RPCs. For comparison, Figure 4.13(a) shows the normal request-reply behavior.</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40</a:t>
            </a:fld>
            <a:endParaRPr lang="en-IN" dirty="0"/>
          </a:p>
        </p:txBody>
      </p:sp>
      <p:pic>
        <p:nvPicPr>
          <p:cNvPr id="5" name="Picture 4">
            <a:extLst>
              <a:ext uri="{FF2B5EF4-FFF2-40B4-BE49-F238E27FC236}">
                <a16:creationId xmlns:a16="http://schemas.microsoft.com/office/drawing/2014/main" id="{843CBFB6-07A3-4049-8E55-A6AF14307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5390" y="1728880"/>
            <a:ext cx="5033706" cy="3240000"/>
          </a:xfrm>
          <a:prstGeom prst="rect">
            <a:avLst/>
          </a:prstGeom>
          <a:solidFill>
            <a:schemeClr val="accent4">
              <a:lumMod val="20000"/>
              <a:lumOff val="80000"/>
            </a:schemeClr>
          </a:solidFill>
        </p:spPr>
      </p:pic>
      <p:pic>
        <p:nvPicPr>
          <p:cNvPr id="7" name="Picture 6">
            <a:extLst>
              <a:ext uri="{FF2B5EF4-FFF2-40B4-BE49-F238E27FC236}">
                <a16:creationId xmlns:a16="http://schemas.microsoft.com/office/drawing/2014/main" id="{6F1D6630-C350-462B-A1E0-438559EAAC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624" y="1703480"/>
            <a:ext cx="5033706" cy="3240000"/>
          </a:xfrm>
          <a:prstGeom prst="rect">
            <a:avLst/>
          </a:prstGeom>
          <a:solidFill>
            <a:schemeClr val="accent4">
              <a:lumMod val="20000"/>
              <a:lumOff val="80000"/>
            </a:schemeClr>
          </a:solidFill>
        </p:spPr>
      </p:pic>
      <p:sp>
        <p:nvSpPr>
          <p:cNvPr id="8" name="Rectangle 7">
            <a:extLst>
              <a:ext uri="{FF2B5EF4-FFF2-40B4-BE49-F238E27FC236}">
                <a16:creationId xmlns:a16="http://schemas.microsoft.com/office/drawing/2014/main" id="{8D3D72A2-3795-4548-ACD7-2C04D7BC5203}"/>
              </a:ext>
            </a:extLst>
          </p:cNvPr>
          <p:cNvSpPr/>
          <p:nvPr/>
        </p:nvSpPr>
        <p:spPr>
          <a:xfrm>
            <a:off x="714740" y="5798145"/>
            <a:ext cx="10329180" cy="830997"/>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4.13: </a:t>
            </a:r>
            <a:r>
              <a:rPr lang="en-US" sz="2400" dirty="0">
                <a:solidFill>
                  <a:schemeClr val="bg1"/>
                </a:solidFill>
                <a:latin typeface="Times New Roman" panose="02020603050405020304" pitchFamily="18" charset="0"/>
                <a:cs typeface="Times New Roman" panose="02020603050405020304" pitchFamily="18" charset="0"/>
              </a:rPr>
              <a:t>(a) The interaction between client and server in a traditional RPC. </a:t>
            </a:r>
          </a:p>
          <a:p>
            <a:r>
              <a:rPr lang="en-US" sz="2400" dirty="0">
                <a:solidFill>
                  <a:schemeClr val="bg1"/>
                </a:solidFill>
                <a:latin typeface="Times New Roman" panose="02020603050405020304" pitchFamily="18" charset="0"/>
                <a:cs typeface="Times New Roman" panose="02020603050405020304" pitchFamily="18" charset="0"/>
              </a:rPr>
              <a:t>                      (b) The interaction using asynchronous RPC.</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89676978-41A9-4838-9853-C20CED844639}"/>
              </a:ext>
            </a:extLst>
          </p:cNvPr>
          <p:cNvSpPr/>
          <p:nvPr/>
        </p:nvSpPr>
        <p:spPr>
          <a:xfrm>
            <a:off x="845624" y="5086188"/>
            <a:ext cx="10329180" cy="461665"/>
          </a:xfrm>
          <a:prstGeom prst="rect">
            <a:avLst/>
          </a:prstGeom>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                            (a)                                                                       (b)</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8230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Asynchronous RPCs can also be useful when a reply will be returned but the </a:t>
            </a:r>
            <a:r>
              <a:rPr lang="en-US" sz="2600" dirty="0">
                <a:solidFill>
                  <a:srgbClr val="FFFF00"/>
                </a:solidFill>
                <a:latin typeface="Times New Roman" panose="02020603050405020304" pitchFamily="18" charset="0"/>
                <a:cs typeface="Times New Roman" panose="02020603050405020304" pitchFamily="18" charset="0"/>
              </a:rPr>
              <a:t>client is not prepared to wait</a:t>
            </a:r>
            <a:r>
              <a:rPr lang="en-US" sz="2600" dirty="0">
                <a:solidFill>
                  <a:schemeClr val="bg1"/>
                </a:solidFill>
                <a:latin typeface="Times New Roman" panose="02020603050405020304" pitchFamily="18" charset="0"/>
                <a:cs typeface="Times New Roman" panose="02020603050405020304" pitchFamily="18" charset="0"/>
              </a:rPr>
              <a:t> for it and do nothing in the meantime.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b="1" dirty="0">
                <a:solidFill>
                  <a:srgbClr val="FFFF00"/>
                </a:solidFill>
                <a:latin typeface="Times New Roman" panose="02020603050405020304" pitchFamily="18" charset="0"/>
                <a:cs typeface="Times New Roman" panose="02020603050405020304" pitchFamily="18" charset="0"/>
              </a:rPr>
              <a:t>Example:</a:t>
            </a:r>
            <a:r>
              <a:rPr lang="en-US" sz="2600" dirty="0">
                <a:solidFill>
                  <a:schemeClr val="bg1"/>
                </a:solidFill>
                <a:latin typeface="Times New Roman" panose="02020603050405020304" pitchFamily="18" charset="0"/>
                <a:cs typeface="Times New Roman" panose="02020603050405020304" pitchFamily="18" charset="0"/>
              </a:rPr>
              <a:t> A client needs to contact several servers independently. It sends call requests to all and waits for various results to be returned.</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such situations the communication can be organized as an </a:t>
            </a:r>
            <a:r>
              <a:rPr lang="en-US" sz="2600" dirty="0">
                <a:solidFill>
                  <a:srgbClr val="FFFF00"/>
                </a:solidFill>
                <a:latin typeface="Times New Roman" panose="02020603050405020304" pitchFamily="18" charset="0"/>
                <a:cs typeface="Times New Roman" panose="02020603050405020304" pitchFamily="18" charset="0"/>
              </a:rPr>
              <a:t>asynchronous RPC combined with a callback</a:t>
            </a:r>
            <a:r>
              <a:rPr lang="en-US" sz="2600" dirty="0">
                <a:solidFill>
                  <a:schemeClr val="bg1"/>
                </a:solidFill>
                <a:latin typeface="Times New Roman" panose="02020603050405020304" pitchFamily="18" charset="0"/>
                <a:cs typeface="Times New Roman" panose="02020603050405020304" pitchFamily="18" charset="0"/>
              </a:rPr>
              <a:t>, as shown in </a:t>
            </a:r>
            <a:r>
              <a:rPr lang="en-US" sz="2600" dirty="0">
                <a:solidFill>
                  <a:srgbClr val="FFFF00"/>
                </a:solidFill>
                <a:latin typeface="Times New Roman" panose="02020603050405020304" pitchFamily="18" charset="0"/>
                <a:cs typeface="Times New Roman" panose="02020603050405020304" pitchFamily="18" charset="0"/>
              </a:rPr>
              <a:t>Figure 4.14</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spcAft>
                <a:spcPts val="1800"/>
              </a:spcAft>
            </a:pPr>
            <a:r>
              <a:rPr lang="en-US" sz="2600" dirty="0">
                <a:solidFill>
                  <a:schemeClr val="bg1"/>
                </a:solidFill>
                <a:latin typeface="Times New Roman" panose="02020603050405020304" pitchFamily="18" charset="0"/>
                <a:cs typeface="Times New Roman" panose="02020603050405020304" pitchFamily="18" charset="0"/>
              </a:rPr>
              <a:t>In this scheme, also referred to as </a:t>
            </a:r>
            <a:r>
              <a:rPr lang="en-US" sz="2600" dirty="0">
                <a:solidFill>
                  <a:srgbClr val="FFFF00"/>
                </a:solidFill>
                <a:latin typeface="Times New Roman" panose="02020603050405020304" pitchFamily="18" charset="0"/>
                <a:cs typeface="Times New Roman" panose="02020603050405020304" pitchFamily="18" charset="0"/>
              </a:rPr>
              <a:t>deferred synchronous RPC</a:t>
            </a:r>
            <a:r>
              <a:rPr lang="en-US" sz="2600" dirty="0">
                <a:solidFill>
                  <a:schemeClr val="bg1"/>
                </a:solidFill>
                <a:latin typeface="Times New Roman" panose="02020603050405020304" pitchFamily="18" charset="0"/>
                <a:cs typeface="Times New Roman" panose="02020603050405020304" pitchFamily="18" charset="0"/>
              </a:rPr>
              <a:t>, the client first calls the server, waits for the acceptance, and continues. When the results become available, the </a:t>
            </a:r>
            <a:r>
              <a:rPr lang="en-US" sz="2600" dirty="0">
                <a:solidFill>
                  <a:srgbClr val="FFFF00"/>
                </a:solidFill>
                <a:latin typeface="Times New Roman" panose="02020603050405020304" pitchFamily="18" charset="0"/>
                <a:cs typeface="Times New Roman" panose="02020603050405020304" pitchFamily="18" charset="0"/>
              </a:rPr>
              <a:t>server sends a response message that leads to a callback</a:t>
            </a:r>
            <a:r>
              <a:rPr lang="en-US" sz="2600" dirty="0">
                <a:solidFill>
                  <a:schemeClr val="bg1"/>
                </a:solidFill>
                <a:latin typeface="Times New Roman" panose="02020603050405020304" pitchFamily="18" charset="0"/>
                <a:cs typeface="Times New Roman" panose="02020603050405020304" pitchFamily="18" charset="0"/>
              </a:rPr>
              <a:t> at the client’s side.</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a:t>
            </a:r>
            <a:r>
              <a:rPr lang="en-US" sz="2600" dirty="0">
                <a:solidFill>
                  <a:srgbClr val="FFFF00"/>
                </a:solidFill>
                <a:latin typeface="Times New Roman" panose="02020603050405020304" pitchFamily="18" charset="0"/>
                <a:cs typeface="Times New Roman" panose="02020603050405020304" pitchFamily="18" charset="0"/>
              </a:rPr>
              <a:t> deferred synchronous RPC client may poll the server for availability of results.</a:t>
            </a: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41</a:t>
            </a:fld>
            <a:endParaRPr lang="en-IN" dirty="0"/>
          </a:p>
        </p:txBody>
      </p:sp>
    </p:spTree>
    <p:extLst>
      <p:ext uri="{BB962C8B-B14F-4D97-AF65-F5344CB8AC3E}">
        <p14:creationId xmlns:p14="http://schemas.microsoft.com/office/powerpoint/2010/main" val="30553974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42</a:t>
            </a:fld>
            <a:endParaRPr lang="en-IN" dirty="0"/>
          </a:p>
        </p:txBody>
      </p:sp>
      <p:pic>
        <p:nvPicPr>
          <p:cNvPr id="5" name="Picture 4">
            <a:extLst>
              <a:ext uri="{FF2B5EF4-FFF2-40B4-BE49-F238E27FC236}">
                <a16:creationId xmlns:a16="http://schemas.microsoft.com/office/drawing/2014/main" id="{58E7B4F4-C089-4803-BA9E-399167B8E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380" y="724836"/>
            <a:ext cx="10158420" cy="4320000"/>
          </a:xfrm>
          <a:prstGeom prst="rect">
            <a:avLst/>
          </a:prstGeom>
          <a:solidFill>
            <a:schemeClr val="accent4">
              <a:lumMod val="20000"/>
              <a:lumOff val="80000"/>
            </a:schemeClr>
          </a:solidFill>
        </p:spPr>
      </p:pic>
      <p:sp>
        <p:nvSpPr>
          <p:cNvPr id="6" name="Rectangle 5">
            <a:extLst>
              <a:ext uri="{FF2B5EF4-FFF2-40B4-BE49-F238E27FC236}">
                <a16:creationId xmlns:a16="http://schemas.microsoft.com/office/drawing/2014/main" id="{6519E072-DD17-4F1B-8CD4-3828788ADD23}"/>
              </a:ext>
            </a:extLst>
          </p:cNvPr>
          <p:cNvSpPr/>
          <p:nvPr/>
        </p:nvSpPr>
        <p:spPr>
          <a:xfrm>
            <a:off x="1195380" y="5486833"/>
            <a:ext cx="10158420" cy="461665"/>
          </a:xfrm>
          <a:prstGeom prst="rect">
            <a:avLst/>
          </a:prstGeom>
        </p:spPr>
        <p:txBody>
          <a:bodyPr wrap="square">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Figure 4.14: </a:t>
            </a:r>
            <a:r>
              <a:rPr lang="en-US" sz="2400" dirty="0">
                <a:solidFill>
                  <a:schemeClr val="bg1"/>
                </a:solidFill>
                <a:latin typeface="Times New Roman" panose="02020603050405020304" pitchFamily="18" charset="0"/>
                <a:cs typeface="Times New Roman" panose="02020603050405020304" pitchFamily="18" charset="0"/>
              </a:rPr>
              <a:t>A client and server interacting through asynchronous RPCs.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6639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A Variant of asynchronous RPC</a:t>
            </a:r>
            <a:endParaRPr lang="en-US"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Client continues executing immediately after sending the request to the server.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client does not wait for an acknowledgment of the server’s acceptance of the request.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Such RPCs are referred as </a:t>
            </a:r>
            <a:r>
              <a:rPr lang="en-US" sz="2600" dirty="0">
                <a:solidFill>
                  <a:srgbClr val="FFFF00"/>
                </a:solidFill>
                <a:latin typeface="Times New Roman" panose="02020603050405020304" pitchFamily="18" charset="0"/>
                <a:cs typeface="Times New Roman" panose="02020603050405020304" pitchFamily="18" charset="0"/>
              </a:rPr>
              <a:t>one-way RPCs.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0000"/>
                </a:solidFill>
                <a:latin typeface="Times New Roman" panose="02020603050405020304" pitchFamily="18" charset="0"/>
                <a:cs typeface="Times New Roman" panose="02020603050405020304" pitchFamily="18" charset="0"/>
              </a:rPr>
              <a:t>problem</a:t>
            </a:r>
            <a:r>
              <a:rPr lang="en-US" sz="2600" dirty="0">
                <a:solidFill>
                  <a:schemeClr val="bg1"/>
                </a:solidFill>
                <a:latin typeface="Times New Roman" panose="02020603050405020304" pitchFamily="18" charset="0"/>
                <a:cs typeface="Times New Roman" panose="02020603050405020304" pitchFamily="18" charset="0"/>
              </a:rPr>
              <a:t> with this approach is that when reliability is not guaranteed, the client cannot know for sure whether or not its request will be processed.</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43</a:t>
            </a:fld>
            <a:endParaRPr lang="en-IN" dirty="0"/>
          </a:p>
        </p:txBody>
      </p:sp>
    </p:spTree>
    <p:extLst>
      <p:ext uri="{BB962C8B-B14F-4D97-AF65-F5344CB8AC3E}">
        <p14:creationId xmlns:p14="http://schemas.microsoft.com/office/powerpoint/2010/main" val="23201459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Multicast RPC</a:t>
            </a:r>
          </a:p>
          <a:p>
            <a:pPr marL="0" indent="0" algn="just">
              <a:lnSpc>
                <a:spcPct val="100000"/>
              </a:lnSpc>
              <a:buNone/>
            </a:pPr>
            <a:endParaRPr lang="en-US"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This facilitates executing </a:t>
            </a:r>
            <a:r>
              <a:rPr lang="en-US" sz="2600" dirty="0">
                <a:solidFill>
                  <a:srgbClr val="FFFF00"/>
                </a:solidFill>
                <a:latin typeface="Times New Roman" panose="02020603050405020304" pitchFamily="18" charset="0"/>
                <a:cs typeface="Times New Roman" panose="02020603050405020304" pitchFamily="18" charset="0"/>
              </a:rPr>
              <a:t>multiple RPCs </a:t>
            </a:r>
            <a:r>
              <a:rPr lang="en-US" sz="2600" dirty="0">
                <a:solidFill>
                  <a:schemeClr val="bg1"/>
                </a:solidFill>
                <a:latin typeface="Times New Roman" panose="02020603050405020304" pitchFamily="18" charset="0"/>
                <a:cs typeface="Times New Roman" panose="02020603050405020304" pitchFamily="18" charset="0"/>
              </a:rPr>
              <a:t>at the same time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Adopting the </a:t>
            </a:r>
            <a:r>
              <a:rPr lang="en-US" sz="2600" dirty="0">
                <a:solidFill>
                  <a:srgbClr val="FFFF00"/>
                </a:solidFill>
                <a:latin typeface="Times New Roman" panose="02020603050405020304" pitchFamily="18" charset="0"/>
                <a:cs typeface="Times New Roman" panose="02020603050405020304" pitchFamily="18" charset="0"/>
              </a:rPr>
              <a:t>one-way RPCs</a:t>
            </a:r>
            <a:r>
              <a:rPr lang="en-US" sz="2600" dirty="0">
                <a:solidFill>
                  <a:schemeClr val="bg1"/>
                </a:solidFill>
                <a:latin typeface="Times New Roman" panose="02020603050405020304" pitchFamily="18" charset="0"/>
                <a:cs typeface="Times New Roman" panose="02020603050405020304" pitchFamily="18" charset="0"/>
              </a:rPr>
              <a:t>, a multicast RPC amounts to sending an RPC request to a group of servers. This principle is shown in Figure 4.15.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this example, the </a:t>
            </a:r>
            <a:r>
              <a:rPr lang="en-US" sz="2600" dirty="0">
                <a:solidFill>
                  <a:srgbClr val="FFFF00"/>
                </a:solidFill>
                <a:latin typeface="Times New Roman" panose="02020603050405020304" pitchFamily="18" charset="0"/>
                <a:cs typeface="Times New Roman" panose="02020603050405020304" pitchFamily="18" charset="0"/>
              </a:rPr>
              <a:t>client sends a request to two servers</a:t>
            </a:r>
            <a:r>
              <a:rPr lang="en-US" sz="2600" dirty="0">
                <a:solidFill>
                  <a:schemeClr val="bg1"/>
                </a:solidFill>
                <a:latin typeface="Times New Roman" panose="02020603050405020304" pitchFamily="18" charset="0"/>
                <a:cs typeface="Times New Roman" panose="02020603050405020304" pitchFamily="18" charset="0"/>
              </a:rPr>
              <a:t>, who subsequently process that request independently and in parallel.</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When done, the result is returned to the client where a callback takes place.</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44</a:t>
            </a:fld>
            <a:endParaRPr lang="en-IN" dirty="0"/>
          </a:p>
        </p:txBody>
      </p:sp>
    </p:spTree>
    <p:extLst>
      <p:ext uri="{BB962C8B-B14F-4D97-AF65-F5344CB8AC3E}">
        <p14:creationId xmlns:p14="http://schemas.microsoft.com/office/powerpoint/2010/main" val="34167397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45</a:t>
            </a:fld>
            <a:endParaRPr lang="en-IN" dirty="0"/>
          </a:p>
        </p:txBody>
      </p:sp>
      <p:pic>
        <p:nvPicPr>
          <p:cNvPr id="5" name="Picture 4">
            <a:extLst>
              <a:ext uri="{FF2B5EF4-FFF2-40B4-BE49-F238E27FC236}">
                <a16:creationId xmlns:a16="http://schemas.microsoft.com/office/drawing/2014/main" id="{35AFA175-C411-402E-985B-EB8210F834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923" y="370838"/>
            <a:ext cx="8455578" cy="5040000"/>
          </a:xfrm>
          <a:prstGeom prst="rect">
            <a:avLst/>
          </a:prstGeom>
          <a:solidFill>
            <a:schemeClr val="accent4">
              <a:lumMod val="20000"/>
              <a:lumOff val="80000"/>
            </a:schemeClr>
          </a:solidFill>
        </p:spPr>
      </p:pic>
      <p:sp>
        <p:nvSpPr>
          <p:cNvPr id="6" name="Rectangle 5">
            <a:extLst>
              <a:ext uri="{FF2B5EF4-FFF2-40B4-BE49-F238E27FC236}">
                <a16:creationId xmlns:a16="http://schemas.microsoft.com/office/drawing/2014/main" id="{17DDDEA7-1738-4A51-99CC-939598404C13}"/>
              </a:ext>
            </a:extLst>
          </p:cNvPr>
          <p:cNvSpPr/>
          <p:nvPr/>
        </p:nvSpPr>
        <p:spPr>
          <a:xfrm>
            <a:off x="3108226" y="5652762"/>
            <a:ext cx="5975547" cy="461665"/>
          </a:xfrm>
          <a:prstGeom prst="rect">
            <a:avLst/>
          </a:prstGeom>
        </p:spPr>
        <p:txBody>
          <a:bodyPr wrap="non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4.15: </a:t>
            </a:r>
            <a:r>
              <a:rPr lang="en-US" sz="2400" dirty="0">
                <a:solidFill>
                  <a:schemeClr val="bg1"/>
                </a:solidFill>
                <a:latin typeface="Times New Roman" panose="02020603050405020304" pitchFamily="18" charset="0"/>
                <a:cs typeface="Times New Roman" panose="02020603050405020304" pitchFamily="18" charset="0"/>
              </a:rPr>
              <a:t>The principle of a multicast RPC.</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944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There are several issues that we need to consider</a:t>
            </a:r>
          </a:p>
          <a:p>
            <a:pPr marL="0" indent="0" algn="just">
              <a:lnSpc>
                <a:spcPct val="100000"/>
              </a:lnSpc>
              <a:buNone/>
            </a:pPr>
            <a:endParaRPr lang="en-US" sz="2600" b="1" dirty="0">
              <a:solidFill>
                <a:srgbClr val="FFFF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First:</a:t>
            </a:r>
            <a:r>
              <a:rPr lang="en-US" sz="2600" b="1"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The client application may be unaware of the fact that an RPC is actually being forwarded to more than one server. </a:t>
            </a:r>
            <a:r>
              <a:rPr lang="en-US" sz="2600" dirty="0">
                <a:solidFill>
                  <a:srgbClr val="FFFF00"/>
                </a:solidFill>
                <a:latin typeface="Times New Roman" panose="02020603050405020304" pitchFamily="18" charset="0"/>
                <a:cs typeface="Times New Roman" panose="02020603050405020304" pitchFamily="18" charset="0"/>
              </a:rPr>
              <a:t>Replication of a server</a:t>
            </a:r>
            <a:r>
              <a:rPr lang="en-US" sz="2600" dirty="0">
                <a:solidFill>
                  <a:schemeClr val="bg1"/>
                </a:solidFill>
                <a:latin typeface="Times New Roman" panose="02020603050405020304" pitchFamily="18" charset="0"/>
                <a:cs typeface="Times New Roman" panose="02020603050405020304" pitchFamily="18" charset="0"/>
              </a:rPr>
              <a:t> can be completely </a:t>
            </a:r>
            <a:r>
              <a:rPr lang="en-US" sz="2600" dirty="0">
                <a:solidFill>
                  <a:srgbClr val="FFFF00"/>
                </a:solidFill>
                <a:latin typeface="Times New Roman" panose="02020603050405020304" pitchFamily="18" charset="0"/>
                <a:cs typeface="Times New Roman" panose="02020603050405020304" pitchFamily="18" charset="0"/>
              </a:rPr>
              <a:t>hidden from a client</a:t>
            </a:r>
            <a:r>
              <a:rPr lang="en-US" sz="2600" dirty="0">
                <a:solidFill>
                  <a:schemeClr val="bg1"/>
                </a:solidFill>
                <a:latin typeface="Times New Roman" panose="02020603050405020304" pitchFamily="18" charset="0"/>
                <a:cs typeface="Times New Roman" panose="02020603050405020304" pitchFamily="18" charset="0"/>
              </a:rPr>
              <a:t> application.</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Second:</a:t>
            </a:r>
            <a:r>
              <a:rPr lang="en-US" sz="2600" b="1"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We need to consider what to do with the responses. In particular, will the client proceed after all responses have been received, or wait just for one? It all depends.</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When the </a:t>
            </a:r>
            <a:r>
              <a:rPr lang="en-US" sz="2600" dirty="0">
                <a:solidFill>
                  <a:srgbClr val="FFFF00"/>
                </a:solidFill>
                <a:latin typeface="Times New Roman" panose="02020603050405020304" pitchFamily="18" charset="0"/>
                <a:cs typeface="Times New Roman" panose="02020603050405020304" pitchFamily="18" charset="0"/>
              </a:rPr>
              <a:t>server has been replicated </a:t>
            </a:r>
            <a:r>
              <a:rPr lang="en-US" sz="2600" dirty="0">
                <a:solidFill>
                  <a:schemeClr val="bg1"/>
                </a:solidFill>
                <a:latin typeface="Times New Roman" panose="02020603050405020304" pitchFamily="18" charset="0"/>
                <a:cs typeface="Times New Roman" panose="02020603050405020304" pitchFamily="18" charset="0"/>
              </a:rPr>
              <a:t>for fault tolerance, we may decide to wait for just the first response or majority.</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If the </a:t>
            </a:r>
            <a:r>
              <a:rPr lang="en-US" sz="2600" dirty="0">
                <a:solidFill>
                  <a:srgbClr val="FFFF00"/>
                </a:solidFill>
                <a:latin typeface="Times New Roman" panose="02020603050405020304" pitchFamily="18" charset="0"/>
                <a:cs typeface="Times New Roman" panose="02020603050405020304" pitchFamily="18" charset="0"/>
              </a:rPr>
              <a:t>servers have been replicated </a:t>
            </a:r>
            <a:r>
              <a:rPr lang="en-US" sz="2600" dirty="0">
                <a:solidFill>
                  <a:schemeClr val="bg1"/>
                </a:solidFill>
                <a:latin typeface="Times New Roman" panose="02020603050405020304" pitchFamily="18" charset="0"/>
                <a:cs typeface="Times New Roman" panose="02020603050405020304" pitchFamily="18" charset="0"/>
              </a:rPr>
              <a:t>to do the </a:t>
            </a:r>
            <a:r>
              <a:rPr lang="en-US" sz="2600" dirty="0">
                <a:solidFill>
                  <a:srgbClr val="FFFF00"/>
                </a:solidFill>
                <a:latin typeface="Times New Roman" panose="02020603050405020304" pitchFamily="18" charset="0"/>
                <a:cs typeface="Times New Roman" panose="02020603050405020304" pitchFamily="18" charset="0"/>
              </a:rPr>
              <a:t>same work but on different parts of the input</a:t>
            </a:r>
            <a:r>
              <a:rPr lang="en-US" sz="2600" dirty="0">
                <a:solidFill>
                  <a:schemeClr val="bg1"/>
                </a:solidFill>
                <a:latin typeface="Times New Roman" panose="02020603050405020304" pitchFamily="18" charset="0"/>
                <a:cs typeface="Times New Roman" panose="02020603050405020304" pitchFamily="18" charset="0"/>
              </a:rPr>
              <a:t>, their results may need to be merged before the client can continue.</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46</a:t>
            </a:fld>
            <a:endParaRPr lang="en-IN" dirty="0"/>
          </a:p>
        </p:txBody>
      </p:sp>
    </p:spTree>
    <p:extLst>
      <p:ext uri="{BB962C8B-B14F-4D97-AF65-F5344CB8AC3E}">
        <p14:creationId xmlns:p14="http://schemas.microsoft.com/office/powerpoint/2010/main" val="3828048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endParaRPr lang="en-US" sz="2600" b="1" dirty="0">
              <a:solidFill>
                <a:srgbClr val="FFFF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Example: DCE RPC</a:t>
            </a:r>
          </a:p>
          <a:p>
            <a:pPr marL="0" indent="0" algn="just">
              <a:lnSpc>
                <a:spcPct val="100000"/>
              </a:lnSpc>
              <a:buNone/>
            </a:pPr>
            <a:endParaRPr lang="en-US" sz="2600"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RPCs are basis of middleware and Distributed Systems in general.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Distributed Computing Environment (DCE)</a:t>
            </a:r>
            <a:r>
              <a:rPr lang="en-US" sz="2600" dirty="0">
                <a:solidFill>
                  <a:schemeClr val="bg1"/>
                </a:solidFill>
                <a:latin typeface="Times New Roman" panose="02020603050405020304" pitchFamily="18" charset="0"/>
                <a:cs typeface="Times New Roman" panose="02020603050405020304" pitchFamily="18" charset="0"/>
              </a:rPr>
              <a:t> was developed by the </a:t>
            </a:r>
            <a:r>
              <a:rPr lang="en-US" sz="2600" dirty="0">
                <a:solidFill>
                  <a:srgbClr val="FFFF00"/>
                </a:solidFill>
                <a:latin typeface="Times New Roman" panose="02020603050405020304" pitchFamily="18" charset="0"/>
                <a:cs typeface="Times New Roman" panose="02020603050405020304" pitchFamily="18" charset="0"/>
              </a:rPr>
              <a:t>Open Software Foundation (OSF)</a:t>
            </a:r>
            <a:r>
              <a:rPr lang="en-US" sz="2600" dirty="0">
                <a:solidFill>
                  <a:schemeClr val="bg1"/>
                </a:solidFill>
                <a:latin typeface="Times New Roman" panose="02020603050405020304" pitchFamily="18" charset="0"/>
                <a:cs typeface="Times New Roman" panose="02020603050405020304" pitchFamily="18" charset="0"/>
              </a:rPr>
              <a:t>, now called The Open Group.</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DCE RPC is representative for most traditional RPC systems that use a combination of interface specifications and explicit bindings to various programming languages.</a:t>
            </a:r>
          </a:p>
          <a:p>
            <a:pPr marL="0" indent="0" algn="just">
              <a:lnSpc>
                <a:spcPct val="100000"/>
              </a:lnSpc>
              <a:buNone/>
            </a:pPr>
            <a:endParaRPr lang="en-US" sz="2600" b="1" dirty="0">
              <a:solidFill>
                <a:srgbClr val="FFFF0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600" b="1" dirty="0">
              <a:solidFill>
                <a:srgbClr val="FFFF0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47</a:t>
            </a:fld>
            <a:endParaRPr lang="en-IN" dirty="0"/>
          </a:p>
        </p:txBody>
      </p:sp>
    </p:spTree>
    <p:extLst>
      <p:ext uri="{BB962C8B-B14F-4D97-AF65-F5344CB8AC3E}">
        <p14:creationId xmlns:p14="http://schemas.microsoft.com/office/powerpoint/2010/main" val="29123110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fontScale="92500" lnSpcReduction="20000"/>
          </a:bodyPr>
          <a:lstStyle/>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Introduction to DCE</a:t>
            </a:r>
          </a:p>
          <a:p>
            <a:pPr marL="0" indent="0" algn="just">
              <a:lnSpc>
                <a:spcPct val="100000"/>
              </a:lnSpc>
              <a:buNone/>
            </a:pPr>
            <a:endParaRPr lang="en-US" sz="2600"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DCE is a true </a:t>
            </a:r>
            <a:r>
              <a:rPr lang="en-US" sz="2600" dirty="0">
                <a:solidFill>
                  <a:srgbClr val="FFFF00"/>
                </a:solidFill>
                <a:latin typeface="Times New Roman" panose="02020603050405020304" pitchFamily="18" charset="0"/>
                <a:cs typeface="Times New Roman" panose="02020603050405020304" pitchFamily="18" charset="0"/>
              </a:rPr>
              <a:t>middleware</a:t>
            </a:r>
            <a:r>
              <a:rPr lang="en-US" sz="2600" dirty="0">
                <a:solidFill>
                  <a:schemeClr val="bg1"/>
                </a:solidFill>
                <a:latin typeface="Times New Roman" panose="02020603050405020304" pitchFamily="18" charset="0"/>
                <a:cs typeface="Times New Roman" panose="02020603050405020304" pitchFamily="18" charset="0"/>
              </a:rPr>
              <a:t> system in that it is designed to execute as a </a:t>
            </a:r>
            <a:r>
              <a:rPr lang="en-US" sz="2600" dirty="0">
                <a:solidFill>
                  <a:srgbClr val="FFFF00"/>
                </a:solidFill>
                <a:latin typeface="Times New Roman" panose="02020603050405020304" pitchFamily="18" charset="0"/>
                <a:cs typeface="Times New Roman" panose="02020603050405020304" pitchFamily="18" charset="0"/>
              </a:rPr>
              <a:t>layer of abstraction</a:t>
            </a:r>
            <a:r>
              <a:rPr lang="en-US" sz="2600" dirty="0">
                <a:solidFill>
                  <a:schemeClr val="bg1"/>
                </a:solidFill>
                <a:latin typeface="Times New Roman" panose="02020603050405020304" pitchFamily="18" charset="0"/>
                <a:cs typeface="Times New Roman" panose="02020603050405020304" pitchFamily="18" charset="0"/>
              </a:rPr>
              <a:t> between existing (network) operating systems and distributed applications.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Customer can take a collection of existing machines, add the </a:t>
            </a:r>
            <a:r>
              <a:rPr lang="en-US" sz="2600" dirty="0">
                <a:solidFill>
                  <a:srgbClr val="FFFF00"/>
                </a:solidFill>
                <a:latin typeface="Times New Roman" panose="02020603050405020304" pitchFamily="18" charset="0"/>
                <a:cs typeface="Times New Roman" panose="02020603050405020304" pitchFamily="18" charset="0"/>
              </a:rPr>
              <a:t>DCE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software</a:t>
            </a:r>
            <a:r>
              <a:rPr lang="en-US" sz="2600" dirty="0">
                <a:solidFill>
                  <a:schemeClr val="bg1"/>
                </a:solidFill>
                <a:latin typeface="Times New Roman" panose="02020603050405020304" pitchFamily="18" charset="0"/>
                <a:cs typeface="Times New Roman" panose="02020603050405020304" pitchFamily="18" charset="0"/>
              </a:rPr>
              <a:t>, and then be able to run distributed applications, all without disturbing existing (Nondistributed) applications.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Although most of the </a:t>
            </a:r>
            <a:r>
              <a:rPr lang="en-US" sz="2600" dirty="0">
                <a:solidFill>
                  <a:srgbClr val="FFFF00"/>
                </a:solidFill>
                <a:latin typeface="Times New Roman" panose="02020603050405020304" pitchFamily="18" charset="0"/>
                <a:cs typeface="Times New Roman" panose="02020603050405020304" pitchFamily="18" charset="0"/>
              </a:rPr>
              <a:t>DCE package runs in user space</a:t>
            </a:r>
            <a:r>
              <a:rPr lang="en-US" sz="2600" dirty="0">
                <a:solidFill>
                  <a:schemeClr val="bg1"/>
                </a:solidFill>
                <a:latin typeface="Times New Roman" panose="02020603050405020304" pitchFamily="18" charset="0"/>
                <a:cs typeface="Times New Roman" panose="02020603050405020304" pitchFamily="18" charset="0"/>
              </a:rPr>
              <a:t>, in some configurations a piece (part of the distributed file system) must be added to the kernel of the underlying operating system.</a:t>
            </a:r>
          </a:p>
          <a:p>
            <a:pPr algn="just">
              <a:lnSpc>
                <a:spcPct val="100000"/>
              </a:lnSpc>
            </a:pPr>
            <a:endParaRPr lang="en-US" sz="2600" b="1"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programming model underlying DCE is the </a:t>
            </a:r>
            <a:r>
              <a:rPr lang="en-US" sz="2600" dirty="0">
                <a:solidFill>
                  <a:srgbClr val="FFFF00"/>
                </a:solidFill>
                <a:latin typeface="Times New Roman" panose="02020603050405020304" pitchFamily="18" charset="0"/>
                <a:cs typeface="Times New Roman" panose="02020603050405020304" pitchFamily="18" charset="0"/>
              </a:rPr>
              <a:t>client-server model</a:t>
            </a:r>
            <a:r>
              <a:rPr lang="en-US" sz="2600" dirty="0">
                <a:solidFill>
                  <a:schemeClr val="bg1"/>
                </a:solidFill>
                <a:latin typeface="Times New Roman" panose="02020603050405020304" pitchFamily="18" charset="0"/>
                <a:cs typeface="Times New Roman" panose="02020603050405020304" pitchFamily="18" charset="0"/>
              </a:rPr>
              <a:t>. User processes act as clients to access remote services provided by server processes.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Some of these services are part of DCE itself, but others belong to the applications and are written by the application programmers. </a:t>
            </a:r>
            <a:r>
              <a:rPr lang="en-US" sz="2600" dirty="0">
                <a:solidFill>
                  <a:srgbClr val="FFFF00"/>
                </a:solidFill>
                <a:latin typeface="Times New Roman" panose="02020603050405020304" pitchFamily="18" charset="0"/>
                <a:cs typeface="Times New Roman" panose="02020603050405020304" pitchFamily="18" charset="0"/>
              </a:rPr>
              <a:t>All communication between clients and servers takes place by means of RPCs.</a:t>
            </a: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48</a:t>
            </a:fld>
            <a:endParaRPr lang="en-IN" dirty="0"/>
          </a:p>
        </p:txBody>
      </p:sp>
    </p:spTree>
    <p:extLst>
      <p:ext uri="{BB962C8B-B14F-4D97-AF65-F5344CB8AC3E}">
        <p14:creationId xmlns:p14="http://schemas.microsoft.com/office/powerpoint/2010/main" val="4127528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Goals of DCE RPC</a:t>
            </a:r>
          </a:p>
          <a:p>
            <a:pPr marL="0" indent="0" algn="just">
              <a:lnSpc>
                <a:spcPct val="100000"/>
              </a:lnSpc>
              <a:buNone/>
            </a:pPr>
            <a:endParaRPr lang="en-US" sz="2600"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RPC system makes it possible for a client to </a:t>
            </a:r>
            <a:r>
              <a:rPr lang="en-US" sz="2600" dirty="0">
                <a:solidFill>
                  <a:srgbClr val="FFFF00"/>
                </a:solidFill>
                <a:latin typeface="Times New Roman" panose="02020603050405020304" pitchFamily="18" charset="0"/>
                <a:cs typeface="Times New Roman" panose="02020603050405020304" pitchFamily="18" charset="0"/>
              </a:rPr>
              <a:t>access a remote service by simply calling a local procedure.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This interface makes it possible for client (i.e., application) </a:t>
            </a:r>
            <a:r>
              <a:rPr lang="en-US" sz="2600" dirty="0">
                <a:solidFill>
                  <a:srgbClr val="FFFF00"/>
                </a:solidFill>
                <a:latin typeface="Times New Roman" panose="02020603050405020304" pitchFamily="18" charset="0"/>
                <a:cs typeface="Times New Roman" panose="02020603050405020304" pitchFamily="18" charset="0"/>
              </a:rPr>
              <a:t>programs</a:t>
            </a:r>
            <a:r>
              <a:rPr lang="en-US" sz="2600" dirty="0">
                <a:solidFill>
                  <a:schemeClr val="bg1"/>
                </a:solidFill>
                <a:latin typeface="Times New Roman" panose="02020603050405020304" pitchFamily="18" charset="0"/>
                <a:cs typeface="Times New Roman" panose="02020603050405020304" pitchFamily="18" charset="0"/>
              </a:rPr>
              <a:t> to be written in a </a:t>
            </a:r>
            <a:r>
              <a:rPr lang="en-US" sz="2600" dirty="0">
                <a:solidFill>
                  <a:srgbClr val="FFFF00"/>
                </a:solidFill>
                <a:latin typeface="Times New Roman" panose="02020603050405020304" pitchFamily="18" charset="0"/>
                <a:cs typeface="Times New Roman" panose="02020603050405020304" pitchFamily="18" charset="0"/>
              </a:rPr>
              <a:t>simple way</a:t>
            </a:r>
            <a:r>
              <a:rPr lang="en-US" sz="2600" dirty="0">
                <a:solidFill>
                  <a:schemeClr val="bg1"/>
                </a:solidFill>
                <a:latin typeface="Times New Roman" panose="02020603050405020304" pitchFamily="18" charset="0"/>
                <a:cs typeface="Times New Roman" panose="02020603050405020304" pitchFamily="18" charset="0"/>
              </a:rPr>
              <a:t>, familiar to most programmers.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It also makes it easy to have large volumes of </a:t>
            </a:r>
            <a:r>
              <a:rPr lang="en-US" sz="2600" dirty="0">
                <a:solidFill>
                  <a:srgbClr val="FFFF00"/>
                </a:solidFill>
                <a:latin typeface="Times New Roman" panose="02020603050405020304" pitchFamily="18" charset="0"/>
                <a:cs typeface="Times New Roman" panose="02020603050405020304" pitchFamily="18" charset="0"/>
              </a:rPr>
              <a:t>existing code </a:t>
            </a:r>
            <a:r>
              <a:rPr lang="en-US" sz="2600" dirty="0">
                <a:solidFill>
                  <a:schemeClr val="bg1"/>
                </a:solidFill>
                <a:latin typeface="Times New Roman" panose="02020603050405020304" pitchFamily="18" charset="0"/>
                <a:cs typeface="Times New Roman" panose="02020603050405020304" pitchFamily="18" charset="0"/>
              </a:rPr>
              <a:t>run in a distributed environment with few, if any, changes.</a:t>
            </a:r>
          </a:p>
          <a:p>
            <a:pPr marL="0" indent="0" algn="just">
              <a:lnSpc>
                <a:spcPct val="100000"/>
              </a:lnSpc>
              <a:buNone/>
            </a:pPr>
            <a:endParaRPr lang="en-US" sz="2600" b="1"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It is up to the RPC system to </a:t>
            </a:r>
            <a:r>
              <a:rPr lang="en-US" sz="2600" dirty="0">
                <a:solidFill>
                  <a:srgbClr val="FFFF00"/>
                </a:solidFill>
                <a:latin typeface="Times New Roman" panose="02020603050405020304" pitchFamily="18" charset="0"/>
                <a:cs typeface="Times New Roman" panose="02020603050405020304" pitchFamily="18" charset="0"/>
              </a:rPr>
              <a:t>hide all the details from the clients</a:t>
            </a:r>
            <a:r>
              <a:rPr lang="en-US" sz="2600" dirty="0">
                <a:solidFill>
                  <a:schemeClr val="bg1"/>
                </a:solidFill>
                <a:latin typeface="Times New Roman" panose="02020603050405020304" pitchFamily="18" charset="0"/>
                <a:cs typeface="Times New Roman" panose="02020603050405020304" pitchFamily="18" charset="0"/>
              </a:rPr>
              <a:t>, and, to some extent, from the servers as well.</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49</a:t>
            </a:fld>
            <a:endParaRPr lang="en-IN" dirty="0"/>
          </a:p>
        </p:txBody>
      </p:sp>
    </p:spTree>
    <p:extLst>
      <p:ext uri="{BB962C8B-B14F-4D97-AF65-F5344CB8AC3E}">
        <p14:creationId xmlns:p14="http://schemas.microsoft.com/office/powerpoint/2010/main" val="1043611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2) Connectionless</a:t>
            </a: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With connectionless services, </a:t>
            </a:r>
            <a:r>
              <a:rPr lang="en-US" sz="2600" dirty="0">
                <a:solidFill>
                  <a:srgbClr val="FFFF00"/>
                </a:solidFill>
                <a:latin typeface="Times New Roman" panose="02020603050405020304" pitchFamily="18" charset="0"/>
                <a:cs typeface="Times New Roman" panose="02020603050405020304" pitchFamily="18" charset="0"/>
              </a:rPr>
              <a:t>no</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setup</a:t>
            </a:r>
            <a:r>
              <a:rPr lang="en-US" sz="2600" dirty="0">
                <a:solidFill>
                  <a:schemeClr val="bg1"/>
                </a:solidFill>
                <a:latin typeface="Times New Roman" panose="02020603050405020304" pitchFamily="18" charset="0"/>
                <a:cs typeface="Times New Roman" panose="02020603050405020304" pitchFamily="18" charset="0"/>
              </a:rPr>
              <a:t> in advance is needed. The </a:t>
            </a:r>
            <a:r>
              <a:rPr lang="en-US" sz="2600" dirty="0">
                <a:solidFill>
                  <a:srgbClr val="FFFF00"/>
                </a:solidFill>
                <a:latin typeface="Times New Roman" panose="02020603050405020304" pitchFamily="18" charset="0"/>
                <a:cs typeface="Times New Roman" panose="02020603050405020304" pitchFamily="18" charset="0"/>
              </a:rPr>
              <a:t>sender just transmits </a:t>
            </a:r>
            <a:r>
              <a:rPr lang="en-US" sz="2600" dirty="0">
                <a:solidFill>
                  <a:schemeClr val="bg1"/>
                </a:solidFill>
                <a:latin typeface="Times New Roman" panose="02020603050405020304" pitchFamily="18" charset="0"/>
                <a:cs typeface="Times New Roman" panose="02020603050405020304" pitchFamily="18" charset="0"/>
              </a:rPr>
              <a:t>the first message when it is ready. </a:t>
            </a:r>
          </a:p>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   Example: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Dropping a letter in a mailbox</a:t>
            </a:r>
            <a:r>
              <a:rPr lang="en-US" sz="2600" dirty="0">
                <a:solidFill>
                  <a:schemeClr val="bg1"/>
                </a:solidFill>
                <a:latin typeface="Times New Roman" panose="02020603050405020304" pitchFamily="18" charset="0"/>
                <a:cs typeface="Times New Roman" panose="02020603050405020304" pitchFamily="18" charset="0"/>
              </a:rPr>
              <a:t> is an example of making use of           connectionless communication service.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the </a:t>
            </a:r>
            <a:r>
              <a:rPr lang="en-US" sz="2600" dirty="0">
                <a:solidFill>
                  <a:srgbClr val="FFFF00"/>
                </a:solidFill>
                <a:latin typeface="Times New Roman" panose="02020603050405020304" pitchFamily="18" charset="0"/>
                <a:cs typeface="Times New Roman" panose="02020603050405020304" pitchFamily="18" charset="0"/>
              </a:rPr>
              <a:t>OSI</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model</a:t>
            </a:r>
            <a:r>
              <a:rPr lang="en-US" sz="2600" dirty="0">
                <a:solidFill>
                  <a:schemeClr val="bg1"/>
                </a:solidFill>
                <a:latin typeface="Times New Roman" panose="02020603050405020304" pitchFamily="18" charset="0"/>
                <a:cs typeface="Times New Roman" panose="02020603050405020304" pitchFamily="18" charset="0"/>
              </a:rPr>
              <a:t>, communication is divided into </a:t>
            </a:r>
            <a:r>
              <a:rPr lang="en-US" sz="2600" dirty="0">
                <a:solidFill>
                  <a:srgbClr val="FFFF00"/>
                </a:solidFill>
                <a:latin typeface="Times New Roman" panose="02020603050405020304" pitchFamily="18" charset="0"/>
                <a:cs typeface="Times New Roman" panose="02020603050405020304" pitchFamily="18" charset="0"/>
              </a:rPr>
              <a:t>seven levels or layers</a:t>
            </a:r>
            <a:r>
              <a:rPr lang="en-US" sz="2600" dirty="0">
                <a:solidFill>
                  <a:schemeClr val="bg1"/>
                </a:solidFill>
                <a:latin typeface="Times New Roman" panose="02020603050405020304" pitchFamily="18" charset="0"/>
                <a:cs typeface="Times New Roman" panose="02020603050405020304" pitchFamily="18" charset="0"/>
              </a:rPr>
              <a:t>, as shown in Figure 4.1.</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Each layer offers one or more specific communication services to the layer above it.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this way, the problem of getting a message from </a:t>
            </a:r>
            <a:r>
              <a:rPr lang="en-US" sz="2600"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to </a:t>
            </a:r>
            <a:r>
              <a:rPr lang="en-US" sz="2600" dirty="0">
                <a:solidFill>
                  <a:srgbClr val="FFFF00"/>
                </a:solidFill>
                <a:latin typeface="Times New Roman" panose="02020603050405020304" pitchFamily="18" charset="0"/>
                <a:cs typeface="Times New Roman" panose="02020603050405020304" pitchFamily="18" charset="0"/>
              </a:rPr>
              <a:t>B</a:t>
            </a:r>
            <a:r>
              <a:rPr lang="en-US" sz="2600" dirty="0">
                <a:solidFill>
                  <a:schemeClr val="bg1"/>
                </a:solidFill>
                <a:latin typeface="Times New Roman" panose="02020603050405020304" pitchFamily="18" charset="0"/>
                <a:cs typeface="Times New Roman" panose="02020603050405020304" pitchFamily="18" charset="0"/>
              </a:rPr>
              <a:t> can be divided into manageable pieces, each of which can be solved independently of the others. </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a:t>
            </a:fld>
            <a:endParaRPr lang="en-IN" dirty="0"/>
          </a:p>
        </p:txBody>
      </p:sp>
    </p:spTree>
    <p:extLst>
      <p:ext uri="{BB962C8B-B14F-4D97-AF65-F5344CB8AC3E}">
        <p14:creationId xmlns:p14="http://schemas.microsoft.com/office/powerpoint/2010/main" val="15156072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sz="2400" dirty="0">
                <a:solidFill>
                  <a:schemeClr val="bg1"/>
                </a:solidFill>
                <a:latin typeface="Times New Roman" panose="02020603050405020304" pitchFamily="18" charset="0"/>
                <a:cs typeface="Times New Roman" panose="02020603050405020304" pitchFamily="18" charset="0"/>
              </a:rPr>
              <a:t>RPC system can automatically locate the correct server, and subsequently set up the </a:t>
            </a:r>
            <a:r>
              <a:rPr lang="en-US" sz="2400" dirty="0">
                <a:solidFill>
                  <a:srgbClr val="FFFF00"/>
                </a:solidFill>
                <a:latin typeface="Times New Roman" panose="02020603050405020304" pitchFamily="18" charset="0"/>
                <a:cs typeface="Times New Roman" panose="02020603050405020304" pitchFamily="18" charset="0"/>
              </a:rPr>
              <a:t>communication between client and server software </a:t>
            </a:r>
            <a:r>
              <a:rPr lang="en-US" sz="2400" dirty="0">
                <a:solidFill>
                  <a:schemeClr val="bg1"/>
                </a:solidFill>
                <a:latin typeface="Times New Roman" panose="02020603050405020304" pitchFamily="18" charset="0"/>
                <a:cs typeface="Times New Roman" panose="02020603050405020304" pitchFamily="18" charset="0"/>
              </a:rPr>
              <a:t>(generally called </a:t>
            </a:r>
            <a:r>
              <a:rPr lang="en-US" sz="2400" dirty="0">
                <a:solidFill>
                  <a:srgbClr val="FFFF00"/>
                </a:solidFill>
                <a:latin typeface="Times New Roman" panose="02020603050405020304" pitchFamily="18" charset="0"/>
                <a:cs typeface="Times New Roman" panose="02020603050405020304" pitchFamily="18" charset="0"/>
              </a:rPr>
              <a:t>binding</a:t>
            </a:r>
            <a:r>
              <a:rPr lang="en-US" sz="24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4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400" dirty="0">
                <a:solidFill>
                  <a:schemeClr val="bg1"/>
                </a:solidFill>
                <a:latin typeface="Times New Roman" panose="02020603050405020304" pitchFamily="18" charset="0"/>
                <a:cs typeface="Times New Roman" panose="02020603050405020304" pitchFamily="18" charset="0"/>
              </a:rPr>
              <a:t>It can also handle the </a:t>
            </a:r>
            <a:r>
              <a:rPr lang="en-US" sz="2400" dirty="0">
                <a:solidFill>
                  <a:srgbClr val="FFFF00"/>
                </a:solidFill>
                <a:latin typeface="Times New Roman" panose="02020603050405020304" pitchFamily="18" charset="0"/>
                <a:cs typeface="Times New Roman" panose="02020603050405020304" pitchFamily="18" charset="0"/>
              </a:rPr>
              <a:t>message transport </a:t>
            </a:r>
            <a:r>
              <a:rPr lang="en-US" sz="2400" dirty="0">
                <a:solidFill>
                  <a:schemeClr val="bg1"/>
                </a:solidFill>
                <a:latin typeface="Times New Roman" panose="02020603050405020304" pitchFamily="18" charset="0"/>
                <a:cs typeface="Times New Roman" panose="02020603050405020304" pitchFamily="18" charset="0"/>
              </a:rPr>
              <a:t>in both directions, </a:t>
            </a:r>
            <a:r>
              <a:rPr lang="en-US" sz="2400" dirty="0">
                <a:solidFill>
                  <a:srgbClr val="FFFF00"/>
                </a:solidFill>
                <a:latin typeface="Times New Roman" panose="02020603050405020304" pitchFamily="18" charset="0"/>
                <a:cs typeface="Times New Roman" panose="02020603050405020304" pitchFamily="18" charset="0"/>
              </a:rPr>
              <a:t>fragmenting</a:t>
            </a:r>
            <a:r>
              <a:rPr lang="en-US" sz="2400" dirty="0">
                <a:solidFill>
                  <a:schemeClr val="bg1"/>
                </a:solidFill>
                <a:latin typeface="Times New Roman" panose="02020603050405020304" pitchFamily="18" charset="0"/>
                <a:cs typeface="Times New Roman" panose="02020603050405020304" pitchFamily="18" charset="0"/>
              </a:rPr>
              <a:t> and </a:t>
            </a:r>
            <a:r>
              <a:rPr lang="en-US" sz="2400" dirty="0">
                <a:solidFill>
                  <a:srgbClr val="FFFF00"/>
                </a:solidFill>
                <a:latin typeface="Times New Roman" panose="02020603050405020304" pitchFamily="18" charset="0"/>
                <a:cs typeface="Times New Roman" panose="02020603050405020304" pitchFamily="18" charset="0"/>
              </a:rPr>
              <a:t>reassembling</a:t>
            </a:r>
            <a:r>
              <a:rPr lang="en-US" sz="2400" dirty="0">
                <a:solidFill>
                  <a:schemeClr val="bg1"/>
                </a:solidFill>
                <a:latin typeface="Times New Roman" panose="02020603050405020304" pitchFamily="18" charset="0"/>
                <a:cs typeface="Times New Roman" panose="02020603050405020304" pitchFamily="18" charset="0"/>
              </a:rPr>
              <a:t> them as needed (e.g., if one of the parameters is a large array).</a:t>
            </a:r>
          </a:p>
          <a:p>
            <a:pPr algn="just">
              <a:lnSpc>
                <a:spcPct val="100000"/>
              </a:lnSpc>
            </a:pPr>
            <a:endParaRPr lang="en-US" sz="24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400" dirty="0">
                <a:solidFill>
                  <a:schemeClr val="bg1"/>
                </a:solidFill>
                <a:latin typeface="Times New Roman" panose="02020603050405020304" pitchFamily="18" charset="0"/>
                <a:cs typeface="Times New Roman" panose="02020603050405020304" pitchFamily="18" charset="0"/>
              </a:rPr>
              <a:t>RPC system can automatically handle </a:t>
            </a:r>
            <a:r>
              <a:rPr lang="en-US" sz="2400" dirty="0">
                <a:solidFill>
                  <a:srgbClr val="FFFF00"/>
                </a:solidFill>
                <a:latin typeface="Times New Roman" panose="02020603050405020304" pitchFamily="18" charset="0"/>
                <a:cs typeface="Times New Roman" panose="02020603050405020304" pitchFamily="18" charset="0"/>
              </a:rPr>
              <a:t>data type conversions </a:t>
            </a:r>
            <a:r>
              <a:rPr lang="en-US" sz="2400" dirty="0">
                <a:solidFill>
                  <a:schemeClr val="bg1"/>
                </a:solidFill>
                <a:latin typeface="Times New Roman" panose="02020603050405020304" pitchFamily="18" charset="0"/>
                <a:cs typeface="Times New Roman" panose="02020603050405020304" pitchFamily="18" charset="0"/>
              </a:rPr>
              <a:t>between the client and the server, even if they run on different architectures and have a different byte ordering.</a:t>
            </a:r>
          </a:p>
          <a:p>
            <a:pPr algn="just">
              <a:lnSpc>
                <a:spcPct val="100000"/>
              </a:lnSpc>
            </a:pPr>
            <a:endParaRPr lang="en-US" sz="24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400" dirty="0">
                <a:solidFill>
                  <a:schemeClr val="bg1"/>
                </a:solidFill>
                <a:latin typeface="Times New Roman" panose="02020603050405020304" pitchFamily="18" charset="0"/>
                <a:cs typeface="Times New Roman" panose="02020603050405020304" pitchFamily="18" charset="0"/>
              </a:rPr>
              <a:t>As RPC has the ability to hide the details, </a:t>
            </a:r>
            <a:r>
              <a:rPr lang="en-US" sz="2400" dirty="0">
                <a:solidFill>
                  <a:srgbClr val="FFFF00"/>
                </a:solidFill>
                <a:latin typeface="Times New Roman" panose="02020603050405020304" pitchFamily="18" charset="0"/>
                <a:cs typeface="Times New Roman" panose="02020603050405020304" pitchFamily="18" charset="0"/>
              </a:rPr>
              <a:t>clients and servers are highly independent</a:t>
            </a:r>
            <a:r>
              <a:rPr lang="en-US" sz="2400" dirty="0">
                <a:solidFill>
                  <a:schemeClr val="bg1"/>
                </a:solidFill>
                <a:latin typeface="Times New Roman" panose="02020603050405020304" pitchFamily="18" charset="0"/>
                <a:cs typeface="Times New Roman" panose="02020603050405020304" pitchFamily="18" charset="0"/>
              </a:rPr>
              <a:t> of one another. A client can be written in Java and a server in C, or vice versa. </a:t>
            </a:r>
          </a:p>
          <a:p>
            <a:pPr algn="just">
              <a:lnSpc>
                <a:spcPct val="100000"/>
              </a:lnSpc>
            </a:pPr>
            <a:endParaRPr lang="en-US" sz="24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400" dirty="0">
                <a:solidFill>
                  <a:schemeClr val="bg1"/>
                </a:solidFill>
                <a:latin typeface="Times New Roman" panose="02020603050405020304" pitchFamily="18" charset="0"/>
                <a:cs typeface="Times New Roman" panose="02020603050405020304" pitchFamily="18" charset="0"/>
              </a:rPr>
              <a:t>A client and server can run on </a:t>
            </a:r>
            <a:r>
              <a:rPr lang="en-US" sz="2400" dirty="0">
                <a:solidFill>
                  <a:srgbClr val="FFFF00"/>
                </a:solidFill>
                <a:latin typeface="Times New Roman" panose="02020603050405020304" pitchFamily="18" charset="0"/>
                <a:cs typeface="Times New Roman" panose="02020603050405020304" pitchFamily="18" charset="0"/>
              </a:rPr>
              <a:t>different hardware </a:t>
            </a:r>
            <a:r>
              <a:rPr lang="en-US" sz="2400" dirty="0">
                <a:solidFill>
                  <a:schemeClr val="bg1"/>
                </a:solidFill>
                <a:latin typeface="Times New Roman" panose="02020603050405020304" pitchFamily="18" charset="0"/>
                <a:cs typeface="Times New Roman" panose="02020603050405020304" pitchFamily="18" charset="0"/>
              </a:rPr>
              <a:t>and use </a:t>
            </a:r>
            <a:r>
              <a:rPr lang="en-US" sz="2400" dirty="0">
                <a:solidFill>
                  <a:srgbClr val="FFFF00"/>
                </a:solidFill>
                <a:latin typeface="Times New Roman" panose="02020603050405020304" pitchFamily="18" charset="0"/>
                <a:cs typeface="Times New Roman" panose="02020603050405020304" pitchFamily="18" charset="0"/>
              </a:rPr>
              <a:t>different operating systems</a:t>
            </a:r>
            <a:r>
              <a:rPr lang="en-US" sz="2400" dirty="0">
                <a:solidFill>
                  <a:schemeClr val="bg1"/>
                </a:solidFill>
                <a:latin typeface="Times New Roman" panose="02020603050405020304" pitchFamily="18" charset="0"/>
                <a:cs typeface="Times New Roman" panose="02020603050405020304" pitchFamily="18" charset="0"/>
              </a:rPr>
              <a:t>. A variety of network protocols and data representations are also supported.</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50</a:t>
            </a:fld>
            <a:endParaRPr lang="en-IN" dirty="0"/>
          </a:p>
        </p:txBody>
      </p:sp>
    </p:spTree>
    <p:extLst>
      <p:ext uri="{BB962C8B-B14F-4D97-AF65-F5344CB8AC3E}">
        <p14:creationId xmlns:p14="http://schemas.microsoft.com/office/powerpoint/2010/main" val="10132293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Writing a client and a server</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DCE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RPC</a:t>
            </a:r>
            <a:r>
              <a:rPr lang="en-US" sz="2600" dirty="0">
                <a:solidFill>
                  <a:schemeClr val="bg1"/>
                </a:solidFill>
                <a:latin typeface="Times New Roman" panose="02020603050405020304" pitchFamily="18" charset="0"/>
                <a:cs typeface="Times New Roman" panose="02020603050405020304" pitchFamily="18" charset="0"/>
              </a:rPr>
              <a:t> system </a:t>
            </a:r>
            <a:r>
              <a:rPr lang="en-US" sz="2600" dirty="0">
                <a:solidFill>
                  <a:srgbClr val="FFFF00"/>
                </a:solidFill>
                <a:latin typeface="Times New Roman" panose="02020603050405020304" pitchFamily="18" charset="0"/>
                <a:cs typeface="Times New Roman" panose="02020603050405020304" pitchFamily="18" charset="0"/>
              </a:rPr>
              <a:t>consists</a:t>
            </a:r>
            <a:r>
              <a:rPr lang="en-US" sz="2600" dirty="0">
                <a:solidFill>
                  <a:schemeClr val="bg1"/>
                </a:solidFill>
                <a:latin typeface="Times New Roman" panose="02020603050405020304" pitchFamily="18" charset="0"/>
                <a:cs typeface="Times New Roman" panose="02020603050405020304" pitchFamily="18" charset="0"/>
              </a:rPr>
              <a:t> of a number of components, including </a:t>
            </a:r>
            <a:r>
              <a:rPr lang="en-US" sz="2600" dirty="0">
                <a:solidFill>
                  <a:srgbClr val="FFFF00"/>
                </a:solidFill>
                <a:latin typeface="Times New Roman" panose="02020603050405020304" pitchFamily="18" charset="0"/>
                <a:cs typeface="Times New Roman" panose="02020603050405020304" pitchFamily="18" charset="0"/>
              </a:rPr>
              <a:t>languages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libraries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daemons</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utility</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programs</a:t>
            </a:r>
            <a:r>
              <a:rPr lang="en-US" sz="2600" dirty="0">
                <a:solidFill>
                  <a:schemeClr val="bg1"/>
                </a:solidFill>
                <a:latin typeface="Times New Roman" panose="02020603050405020304" pitchFamily="18" charset="0"/>
                <a:cs typeface="Times New Roman" panose="02020603050405020304" pitchFamily="18" charset="0"/>
              </a:rPr>
              <a:t>, among others. </a:t>
            </a:r>
            <a:r>
              <a:rPr lang="en-US" sz="2600" dirty="0">
                <a:solidFill>
                  <a:srgbClr val="FFFF00"/>
                </a:solidFill>
                <a:latin typeface="Times New Roman" panose="02020603050405020304" pitchFamily="18" charset="0"/>
                <a:cs typeface="Times New Roman" panose="02020603050405020304" pitchFamily="18" charset="0"/>
              </a:rPr>
              <a:t>Together these</a:t>
            </a:r>
            <a:r>
              <a:rPr lang="en-US" sz="2600" dirty="0">
                <a:solidFill>
                  <a:schemeClr val="bg1"/>
                </a:solidFill>
                <a:latin typeface="Times New Roman" panose="02020603050405020304" pitchFamily="18" charset="0"/>
                <a:cs typeface="Times New Roman" panose="02020603050405020304" pitchFamily="18" charset="0"/>
              </a:rPr>
              <a:t> make it possible to write clients and servers.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entire process of writing and using an RPC client and server is summarized in </a:t>
            </a:r>
            <a:r>
              <a:rPr lang="en-US" sz="2600" dirty="0">
                <a:solidFill>
                  <a:srgbClr val="FFFF00"/>
                </a:solidFill>
                <a:latin typeface="Times New Roman" panose="02020603050405020304" pitchFamily="18" charset="0"/>
                <a:cs typeface="Times New Roman" panose="02020603050405020304" pitchFamily="18" charset="0"/>
              </a:rPr>
              <a:t>Figure 4.16.</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a client-server system, the glue that holds everything together is the </a:t>
            </a:r>
            <a:r>
              <a:rPr lang="en-US" sz="2600" dirty="0">
                <a:solidFill>
                  <a:srgbClr val="FFFF00"/>
                </a:solidFill>
                <a:latin typeface="Times New Roman" panose="02020603050405020304" pitchFamily="18" charset="0"/>
                <a:cs typeface="Times New Roman" panose="02020603050405020304" pitchFamily="18" charset="0"/>
              </a:rPr>
              <a:t>interface definition</a:t>
            </a:r>
            <a:r>
              <a:rPr lang="en-US" sz="2600" dirty="0">
                <a:solidFill>
                  <a:schemeClr val="bg1"/>
                </a:solidFill>
                <a:latin typeface="Times New Roman" panose="02020603050405020304" pitchFamily="18" charset="0"/>
                <a:cs typeface="Times New Roman" panose="02020603050405020304" pitchFamily="18" charset="0"/>
              </a:rPr>
              <a:t>, as specified in the </a:t>
            </a:r>
            <a:r>
              <a:rPr lang="en-US" sz="2600" dirty="0">
                <a:solidFill>
                  <a:srgbClr val="FFFF00"/>
                </a:solidFill>
                <a:latin typeface="Times New Roman" panose="02020603050405020304" pitchFamily="18" charset="0"/>
                <a:cs typeface="Times New Roman" panose="02020603050405020304" pitchFamily="18" charset="0"/>
              </a:rPr>
              <a:t>Interface Definition Language, or IDL.</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IDL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files</a:t>
            </a:r>
            <a:r>
              <a:rPr lang="en-US" sz="2600" dirty="0">
                <a:solidFill>
                  <a:schemeClr val="bg1"/>
                </a:solidFill>
                <a:latin typeface="Times New Roman" panose="02020603050405020304" pitchFamily="18" charset="0"/>
                <a:cs typeface="Times New Roman" panose="02020603050405020304" pitchFamily="18" charset="0"/>
              </a:rPr>
              <a:t> can also </a:t>
            </a:r>
            <a:r>
              <a:rPr lang="en-US" sz="2600" dirty="0">
                <a:solidFill>
                  <a:srgbClr val="FFFF00"/>
                </a:solidFill>
                <a:latin typeface="Times New Roman" panose="02020603050405020304" pitchFamily="18" charset="0"/>
                <a:cs typeface="Times New Roman" panose="02020603050405020304" pitchFamily="18" charset="0"/>
              </a:rPr>
              <a:t>contain</a:t>
            </a:r>
            <a:r>
              <a:rPr lang="en-US" sz="2600" dirty="0">
                <a:solidFill>
                  <a:schemeClr val="bg1"/>
                </a:solidFill>
                <a:latin typeface="Times New Roman" panose="02020603050405020304" pitchFamily="18" charset="0"/>
                <a:cs typeface="Times New Roman" panose="02020603050405020304" pitchFamily="18" charset="0"/>
              </a:rPr>
              <a:t> type definitions, constant declarations, and other information needed to correctly marshal parameters and unmarshal results.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51</a:t>
            </a:fld>
            <a:endParaRPr lang="en-IN" dirty="0"/>
          </a:p>
        </p:txBody>
      </p:sp>
    </p:spTree>
    <p:extLst>
      <p:ext uri="{BB962C8B-B14F-4D97-AF65-F5344CB8AC3E}">
        <p14:creationId xmlns:p14="http://schemas.microsoft.com/office/powerpoint/2010/main" val="385721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52</a:t>
            </a:fld>
            <a:endParaRPr lang="en-IN" dirty="0"/>
          </a:p>
        </p:txBody>
      </p:sp>
      <p:pic>
        <p:nvPicPr>
          <p:cNvPr id="5" name="Picture 4">
            <a:extLst>
              <a:ext uri="{FF2B5EF4-FFF2-40B4-BE49-F238E27FC236}">
                <a16:creationId xmlns:a16="http://schemas.microsoft.com/office/drawing/2014/main" id="{C456F7F2-1250-47D2-A48C-FBC36A073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721" y="223283"/>
            <a:ext cx="7119998" cy="5940000"/>
          </a:xfrm>
          <a:prstGeom prst="rect">
            <a:avLst/>
          </a:prstGeom>
          <a:solidFill>
            <a:schemeClr val="accent4">
              <a:lumMod val="20000"/>
              <a:lumOff val="80000"/>
            </a:schemeClr>
          </a:solidFill>
        </p:spPr>
      </p:pic>
      <p:sp>
        <p:nvSpPr>
          <p:cNvPr id="6" name="Rectangle 5">
            <a:extLst>
              <a:ext uri="{FF2B5EF4-FFF2-40B4-BE49-F238E27FC236}">
                <a16:creationId xmlns:a16="http://schemas.microsoft.com/office/drawing/2014/main" id="{9D9903D6-9643-4AA2-8AE2-CE00A3AA69C7}"/>
              </a:ext>
            </a:extLst>
          </p:cNvPr>
          <p:cNvSpPr/>
          <p:nvPr/>
        </p:nvSpPr>
        <p:spPr>
          <a:xfrm>
            <a:off x="1484411" y="6259811"/>
            <a:ext cx="9286240" cy="461665"/>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4.16: </a:t>
            </a:r>
            <a:r>
              <a:rPr lang="en-US" sz="2400" dirty="0">
                <a:solidFill>
                  <a:schemeClr val="bg1"/>
                </a:solidFill>
                <a:latin typeface="Times New Roman" panose="02020603050405020304" pitchFamily="18" charset="0"/>
                <a:cs typeface="Times New Roman" panose="02020603050405020304" pitchFamily="18" charset="0"/>
              </a:rPr>
              <a:t>The steps in writing a client and a server in DCE RPC.</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4031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A crucial element in every IDL file is a globally unique identifier </a:t>
            </a:r>
            <a:r>
              <a:rPr lang="en-US" sz="2600" dirty="0">
                <a:solidFill>
                  <a:schemeClr val="bg1"/>
                </a:solidFill>
                <a:latin typeface="Times New Roman" panose="02020603050405020304" pitchFamily="18" charset="0"/>
                <a:cs typeface="Times New Roman" panose="02020603050405020304" pitchFamily="18" charset="0"/>
              </a:rPr>
              <a:t>for the specified interface. The client sends this identifier in the first RPC message and the server verifies that it is correct.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this way, if a client inadvertently tries to bind to the wrong server, or even to an older version of the right server, the </a:t>
            </a:r>
            <a:r>
              <a:rPr lang="en-US" sz="2600" dirty="0">
                <a:solidFill>
                  <a:srgbClr val="FFFF00"/>
                </a:solidFill>
                <a:latin typeface="Times New Roman" panose="02020603050405020304" pitchFamily="18" charset="0"/>
                <a:cs typeface="Times New Roman" panose="02020603050405020304" pitchFamily="18" charset="0"/>
              </a:rPr>
              <a:t>server will detect the error</a:t>
            </a:r>
            <a:r>
              <a:rPr lang="en-US" sz="2600" dirty="0">
                <a:solidFill>
                  <a:schemeClr val="bg1"/>
                </a:solidFill>
                <a:latin typeface="Times New Roman" panose="02020603050405020304" pitchFamily="18" charset="0"/>
                <a:cs typeface="Times New Roman" panose="02020603050405020304" pitchFamily="18" charset="0"/>
              </a:rPr>
              <a:t> and the binding will not take place.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As illustrated in Figure 4.16, the first step in writing a client/server application is usually calling the </a:t>
            </a:r>
            <a:r>
              <a:rPr lang="en-US" sz="2600" i="1" dirty="0" err="1">
                <a:solidFill>
                  <a:srgbClr val="FFFF00"/>
                </a:solidFill>
                <a:latin typeface="Times New Roman" panose="02020603050405020304" pitchFamily="18" charset="0"/>
                <a:cs typeface="Times New Roman" panose="02020603050405020304" pitchFamily="18" charset="0"/>
              </a:rPr>
              <a:t>uuidgen</a:t>
            </a:r>
            <a:r>
              <a:rPr lang="en-US" sz="2600" dirty="0">
                <a:solidFill>
                  <a:schemeClr val="bg1"/>
                </a:solidFill>
                <a:latin typeface="Times New Roman" panose="02020603050405020304" pitchFamily="18" charset="0"/>
                <a:cs typeface="Times New Roman" panose="02020603050405020304" pitchFamily="18" charset="0"/>
              </a:rPr>
              <a:t> program, asking it to generate a prototype </a:t>
            </a:r>
            <a:r>
              <a:rPr lang="en-US" sz="2600" dirty="0">
                <a:solidFill>
                  <a:srgbClr val="FFFF00"/>
                </a:solidFill>
                <a:latin typeface="Times New Roman" panose="02020603050405020304" pitchFamily="18" charset="0"/>
                <a:cs typeface="Times New Roman" panose="02020603050405020304" pitchFamily="18" charset="0"/>
              </a:rPr>
              <a:t>IDL file containing an interface identifier </a:t>
            </a:r>
            <a:r>
              <a:rPr lang="en-US" sz="2600" dirty="0">
                <a:solidFill>
                  <a:schemeClr val="bg1"/>
                </a:solidFill>
                <a:latin typeface="Times New Roman" panose="02020603050405020304" pitchFamily="18" charset="0"/>
                <a:cs typeface="Times New Roman" panose="02020603050405020304" pitchFamily="18" charset="0"/>
              </a:rPr>
              <a:t>guaranteed never to be used again in any interface generated anywhere by </a:t>
            </a:r>
            <a:r>
              <a:rPr lang="en-US" sz="2600" i="1" dirty="0" err="1">
                <a:solidFill>
                  <a:srgbClr val="FFFF00"/>
                </a:solidFill>
                <a:latin typeface="Times New Roman" panose="02020603050405020304" pitchFamily="18" charset="0"/>
                <a:cs typeface="Times New Roman" panose="02020603050405020304" pitchFamily="18" charset="0"/>
              </a:rPr>
              <a:t>uuidgen</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Uniqueness</a:t>
            </a:r>
            <a:r>
              <a:rPr lang="en-US" sz="2600" dirty="0">
                <a:solidFill>
                  <a:schemeClr val="bg1"/>
                </a:solidFill>
                <a:latin typeface="Times New Roman" panose="02020603050405020304" pitchFamily="18" charset="0"/>
                <a:cs typeface="Times New Roman" panose="02020603050405020304" pitchFamily="18" charset="0"/>
              </a:rPr>
              <a:t> is ensured by encoding in it the </a:t>
            </a:r>
            <a:r>
              <a:rPr lang="en-US" sz="2600" dirty="0">
                <a:solidFill>
                  <a:srgbClr val="FFFF00"/>
                </a:solidFill>
                <a:latin typeface="Times New Roman" panose="02020603050405020304" pitchFamily="18" charset="0"/>
                <a:cs typeface="Times New Roman" panose="02020603050405020304" pitchFamily="18" charset="0"/>
              </a:rPr>
              <a:t>location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and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time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of</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creation</a:t>
            </a:r>
            <a:r>
              <a:rPr lang="en-US" sz="2600" dirty="0">
                <a:solidFill>
                  <a:schemeClr val="bg1"/>
                </a:solidFill>
                <a:latin typeface="Times New Roman" panose="02020603050405020304" pitchFamily="18" charset="0"/>
                <a:cs typeface="Times New Roman" panose="02020603050405020304" pitchFamily="18" charset="0"/>
              </a:rPr>
              <a:t>. It consists of a 128-bit binary number represented in the IDL file as an ASCII string in hexadecimal.</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53</a:t>
            </a:fld>
            <a:endParaRPr lang="en-IN" dirty="0"/>
          </a:p>
        </p:txBody>
      </p:sp>
    </p:spTree>
    <p:extLst>
      <p:ext uri="{BB962C8B-B14F-4D97-AF65-F5344CB8AC3E}">
        <p14:creationId xmlns:p14="http://schemas.microsoft.com/office/powerpoint/2010/main" val="11958378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next step is </a:t>
            </a:r>
            <a:r>
              <a:rPr lang="en-US" sz="2600" dirty="0">
                <a:solidFill>
                  <a:srgbClr val="FFFF00"/>
                </a:solidFill>
                <a:latin typeface="Times New Roman" panose="02020603050405020304" pitchFamily="18" charset="0"/>
                <a:cs typeface="Times New Roman" panose="02020603050405020304" pitchFamily="18" charset="0"/>
              </a:rPr>
              <a:t>editing the IDL file</a:t>
            </a:r>
            <a:r>
              <a:rPr lang="en-US" sz="2600" dirty="0">
                <a:solidFill>
                  <a:schemeClr val="bg1"/>
                </a:solidFill>
                <a:latin typeface="Times New Roman" panose="02020603050405020304" pitchFamily="18" charset="0"/>
                <a:cs typeface="Times New Roman" panose="02020603050405020304" pitchFamily="18" charset="0"/>
              </a:rPr>
              <a:t>, filling in the names of the remote procedures and their parameters.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When the IDL file is complete, the </a:t>
            </a:r>
            <a:r>
              <a:rPr lang="en-US" sz="2600" dirty="0">
                <a:solidFill>
                  <a:srgbClr val="FFFF00"/>
                </a:solidFill>
                <a:latin typeface="Times New Roman" panose="02020603050405020304" pitchFamily="18" charset="0"/>
                <a:cs typeface="Times New Roman" panose="02020603050405020304" pitchFamily="18" charset="0"/>
              </a:rPr>
              <a:t>IDL compiler is called to process it</a:t>
            </a:r>
            <a:r>
              <a:rPr lang="en-US" sz="2600" dirty="0">
                <a:solidFill>
                  <a:schemeClr val="bg1"/>
                </a:solidFill>
                <a:latin typeface="Times New Roman" panose="02020603050405020304" pitchFamily="18" charset="0"/>
                <a:cs typeface="Times New Roman" panose="02020603050405020304" pitchFamily="18" charset="0"/>
              </a:rPr>
              <a:t>. The output of the IDL compiler consists of three files: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457189" lvl="1" indent="0" algn="just">
              <a:lnSpc>
                <a:spcPct val="100000"/>
              </a:lnSpc>
              <a:buNone/>
            </a:pPr>
            <a:r>
              <a:rPr lang="en-US" sz="2200"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 header file (e.g., </a:t>
            </a:r>
            <a:r>
              <a:rPr lang="en-US" sz="2600" dirty="0" err="1">
                <a:solidFill>
                  <a:srgbClr val="FFFF00"/>
                </a:solidFill>
                <a:latin typeface="Times New Roman" panose="02020603050405020304" pitchFamily="18" charset="0"/>
                <a:cs typeface="Times New Roman" panose="02020603050405020304" pitchFamily="18" charset="0"/>
              </a:rPr>
              <a:t>interface.h</a:t>
            </a:r>
            <a:r>
              <a:rPr lang="en-US" sz="2600" dirty="0">
                <a:solidFill>
                  <a:srgbClr val="FFFF00"/>
                </a:solidFill>
                <a:latin typeface="Times New Roman" panose="02020603050405020304" pitchFamily="18" charset="0"/>
                <a:cs typeface="Times New Roman" panose="02020603050405020304" pitchFamily="18" charset="0"/>
              </a:rPr>
              <a:t>, in C terms).</a:t>
            </a:r>
          </a:p>
          <a:p>
            <a:pPr lvl="2"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 The client stub.</a:t>
            </a:r>
          </a:p>
          <a:p>
            <a:pPr lvl="2"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 The server stub.</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header file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contains</a:t>
            </a:r>
            <a:r>
              <a:rPr lang="en-US" sz="2600" dirty="0">
                <a:solidFill>
                  <a:schemeClr val="bg1"/>
                </a:solidFill>
                <a:latin typeface="Times New Roman" panose="02020603050405020304" pitchFamily="18" charset="0"/>
                <a:cs typeface="Times New Roman" panose="02020603050405020304" pitchFamily="18" charset="0"/>
              </a:rPr>
              <a:t> the unique identifier, type definitions, constant definitions, and function prototypes. It should be included (using </a:t>
            </a:r>
            <a:r>
              <a:rPr lang="en-US" sz="2600" dirty="0">
                <a:solidFill>
                  <a:srgbClr val="FFFF00"/>
                </a:solidFill>
                <a:latin typeface="Times New Roman" panose="02020603050405020304" pitchFamily="18" charset="0"/>
                <a:cs typeface="Times New Roman" panose="02020603050405020304" pitchFamily="18" charset="0"/>
              </a:rPr>
              <a:t>#include</a:t>
            </a:r>
            <a:r>
              <a:rPr lang="en-US" sz="2600" dirty="0">
                <a:solidFill>
                  <a:schemeClr val="bg1"/>
                </a:solidFill>
                <a:latin typeface="Times New Roman" panose="02020603050405020304" pitchFamily="18" charset="0"/>
                <a:cs typeface="Times New Roman" panose="02020603050405020304" pitchFamily="18" charset="0"/>
              </a:rPr>
              <a:t>) in both the client and server code.</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54</a:t>
            </a:fld>
            <a:endParaRPr lang="en-IN" dirty="0"/>
          </a:p>
        </p:txBody>
      </p:sp>
    </p:spTree>
    <p:extLst>
      <p:ext uri="{BB962C8B-B14F-4D97-AF65-F5344CB8AC3E}">
        <p14:creationId xmlns:p14="http://schemas.microsoft.com/office/powerpoint/2010/main" val="29178407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sz="2400" dirty="0">
                <a:solidFill>
                  <a:schemeClr val="bg1"/>
                </a:solidFill>
                <a:latin typeface="Times New Roman" panose="02020603050405020304" pitchFamily="18" charset="0"/>
                <a:cs typeface="Times New Roman" panose="02020603050405020304" pitchFamily="18" charset="0"/>
              </a:rPr>
              <a:t>The </a:t>
            </a:r>
            <a:r>
              <a:rPr lang="en-US" sz="2400" dirty="0">
                <a:solidFill>
                  <a:srgbClr val="FFFF00"/>
                </a:solidFill>
                <a:latin typeface="Times New Roman" panose="02020603050405020304" pitchFamily="18" charset="0"/>
                <a:cs typeface="Times New Roman" panose="02020603050405020304" pitchFamily="18" charset="0"/>
              </a:rPr>
              <a:t>client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a:solidFill>
                  <a:srgbClr val="FFFF00"/>
                </a:solidFill>
                <a:latin typeface="Times New Roman" panose="02020603050405020304" pitchFamily="18" charset="0"/>
                <a:cs typeface="Times New Roman" panose="02020603050405020304" pitchFamily="18" charset="0"/>
              </a:rPr>
              <a:t>stub</a:t>
            </a:r>
            <a:r>
              <a:rPr lang="en-US" sz="2400" dirty="0">
                <a:solidFill>
                  <a:schemeClr val="bg1"/>
                </a:solidFill>
                <a:latin typeface="Times New Roman" panose="02020603050405020304" pitchFamily="18" charset="0"/>
                <a:cs typeface="Times New Roman" panose="02020603050405020304" pitchFamily="18" charset="0"/>
              </a:rPr>
              <a:t> contains the actual procedures that the client program will call. These procedures are the ones responsible for collecting and packing the parameters into the outgoing message and then calling the runtime system to send it. The client stub also handles </a:t>
            </a:r>
            <a:r>
              <a:rPr lang="en-US" sz="2400" dirty="0">
                <a:solidFill>
                  <a:srgbClr val="FFFF00"/>
                </a:solidFill>
                <a:latin typeface="Times New Roman" panose="02020603050405020304" pitchFamily="18" charset="0"/>
                <a:cs typeface="Times New Roman" panose="02020603050405020304" pitchFamily="18" charset="0"/>
              </a:rPr>
              <a:t>unpacking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a:solidFill>
                  <a:srgbClr val="FFFF00"/>
                </a:solidFill>
                <a:latin typeface="Times New Roman" panose="02020603050405020304" pitchFamily="18" charset="0"/>
                <a:cs typeface="Times New Roman" panose="02020603050405020304" pitchFamily="18" charset="0"/>
              </a:rPr>
              <a:t>the</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a:solidFill>
                  <a:srgbClr val="FFFF00"/>
                </a:solidFill>
                <a:latin typeface="Times New Roman" panose="02020603050405020304" pitchFamily="18" charset="0"/>
                <a:cs typeface="Times New Roman" panose="02020603050405020304" pitchFamily="18" charset="0"/>
              </a:rPr>
              <a:t>reply</a:t>
            </a:r>
            <a:r>
              <a:rPr lang="en-US" sz="2400" dirty="0">
                <a:solidFill>
                  <a:schemeClr val="bg1"/>
                </a:solidFill>
                <a:latin typeface="Times New Roman" panose="02020603050405020304" pitchFamily="18" charset="0"/>
                <a:cs typeface="Times New Roman" panose="02020603050405020304" pitchFamily="18" charset="0"/>
              </a:rPr>
              <a:t> and returning values to the client. </a:t>
            </a:r>
          </a:p>
          <a:p>
            <a:pPr algn="just">
              <a:lnSpc>
                <a:spcPct val="100000"/>
              </a:lnSpc>
            </a:pPr>
            <a:endParaRPr lang="en-US" sz="24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400" dirty="0">
                <a:solidFill>
                  <a:srgbClr val="FFFF00"/>
                </a:solidFill>
                <a:latin typeface="Times New Roman" panose="02020603050405020304" pitchFamily="18" charset="0"/>
                <a:cs typeface="Times New Roman" panose="02020603050405020304" pitchFamily="18" charset="0"/>
              </a:rPr>
              <a:t>Server</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a:solidFill>
                  <a:srgbClr val="FFFF00"/>
                </a:solidFill>
                <a:latin typeface="Times New Roman" panose="02020603050405020304" pitchFamily="18" charset="0"/>
                <a:cs typeface="Times New Roman" panose="02020603050405020304" pitchFamily="18" charset="0"/>
              </a:rPr>
              <a:t>stub</a:t>
            </a:r>
            <a:r>
              <a:rPr lang="en-US" sz="2400" dirty="0">
                <a:solidFill>
                  <a:schemeClr val="bg1"/>
                </a:solidFill>
                <a:latin typeface="Times New Roman" panose="02020603050405020304" pitchFamily="18" charset="0"/>
                <a:cs typeface="Times New Roman" panose="02020603050405020304" pitchFamily="18" charset="0"/>
              </a:rPr>
              <a:t> contains the procedures called by the runtime system on the server machine when an incoming message arrives. These, in turn, call the actual server procedures that do work.</a:t>
            </a:r>
          </a:p>
          <a:p>
            <a:pPr algn="just">
              <a:lnSpc>
                <a:spcPct val="100000"/>
              </a:lnSpc>
            </a:pPr>
            <a:endParaRPr lang="en-US" sz="24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400" dirty="0">
                <a:solidFill>
                  <a:schemeClr val="bg1"/>
                </a:solidFill>
                <a:latin typeface="Times New Roman" panose="02020603050405020304" pitchFamily="18" charset="0"/>
                <a:cs typeface="Times New Roman" panose="02020603050405020304" pitchFamily="18" charset="0"/>
              </a:rPr>
              <a:t>The next step is for the application writer to </a:t>
            </a:r>
            <a:r>
              <a:rPr lang="en-US" sz="2400" dirty="0">
                <a:solidFill>
                  <a:srgbClr val="FFFF00"/>
                </a:solidFill>
                <a:latin typeface="Times New Roman" panose="02020603050405020304" pitchFamily="18" charset="0"/>
                <a:cs typeface="Times New Roman" panose="02020603050405020304" pitchFamily="18" charset="0"/>
              </a:rPr>
              <a:t>write the client and server code</a:t>
            </a:r>
            <a:r>
              <a:rPr lang="en-US" sz="2400" dirty="0">
                <a:solidFill>
                  <a:schemeClr val="bg1"/>
                </a:solidFill>
                <a:latin typeface="Times New Roman" panose="02020603050405020304" pitchFamily="18" charset="0"/>
                <a:cs typeface="Times New Roman" panose="02020603050405020304" pitchFamily="18" charset="0"/>
              </a:rPr>
              <a:t>. Both of these are then compiled, as are the two stub procedures. </a:t>
            </a:r>
          </a:p>
          <a:p>
            <a:pPr algn="just">
              <a:lnSpc>
                <a:spcPct val="100000"/>
              </a:lnSpc>
            </a:pPr>
            <a:endParaRPr lang="en-US" sz="24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400" dirty="0">
                <a:solidFill>
                  <a:srgbClr val="FFFF00"/>
                </a:solidFill>
                <a:latin typeface="Times New Roman" panose="02020603050405020304" pitchFamily="18" charset="0"/>
                <a:cs typeface="Times New Roman" panose="02020603050405020304" pitchFamily="18" charset="0"/>
              </a:rPr>
              <a:t>The resulting client code and client stub object files are then linked with the runtime library to produce the executable binary for the client.  </a:t>
            </a:r>
            <a:r>
              <a:rPr lang="en-US" sz="2400" dirty="0">
                <a:solidFill>
                  <a:schemeClr val="bg1"/>
                </a:solidFill>
                <a:latin typeface="Times New Roman" panose="02020603050405020304" pitchFamily="18" charset="0"/>
                <a:cs typeface="Times New Roman" panose="02020603050405020304" pitchFamily="18" charset="0"/>
              </a:rPr>
              <a:t>Similarly, the server code and server stub are compiled and linked to produce the server’s binary. </a:t>
            </a:r>
            <a:r>
              <a:rPr lang="en-US" sz="2400" u="sng" dirty="0">
                <a:solidFill>
                  <a:schemeClr val="bg1"/>
                </a:solidFill>
                <a:latin typeface="Times New Roman" panose="02020603050405020304" pitchFamily="18" charset="0"/>
                <a:cs typeface="Times New Roman" panose="02020603050405020304" pitchFamily="18" charset="0"/>
              </a:rPr>
              <a:t>At runtime, the client &amp; server are started so that the application is actually executed as well.</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55</a:t>
            </a:fld>
            <a:endParaRPr lang="en-IN" dirty="0"/>
          </a:p>
        </p:txBody>
      </p:sp>
    </p:spTree>
    <p:extLst>
      <p:ext uri="{BB962C8B-B14F-4D97-AF65-F5344CB8AC3E}">
        <p14:creationId xmlns:p14="http://schemas.microsoft.com/office/powerpoint/2010/main" val="2772359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Binding a client to a server</a:t>
            </a: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To allow a client to call a server, it is necessary that the </a:t>
            </a:r>
            <a:r>
              <a:rPr lang="en-US" sz="2600" dirty="0">
                <a:solidFill>
                  <a:srgbClr val="FFFF00"/>
                </a:solidFill>
                <a:latin typeface="Times New Roman" panose="02020603050405020304" pitchFamily="18" charset="0"/>
                <a:cs typeface="Times New Roman" panose="02020603050405020304" pitchFamily="18" charset="0"/>
              </a:rPr>
              <a:t>server has been registered</a:t>
            </a:r>
            <a:r>
              <a:rPr lang="en-US" sz="2600" dirty="0">
                <a:solidFill>
                  <a:schemeClr val="bg1"/>
                </a:solidFill>
                <a:latin typeface="Times New Roman" panose="02020603050405020304" pitchFamily="18" charset="0"/>
                <a:cs typeface="Times New Roman" panose="02020603050405020304" pitchFamily="18" charset="0"/>
              </a:rPr>
              <a:t> and is prepared to accept incoming calls.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Registration of a server makes it possible for a client to </a:t>
            </a:r>
            <a:r>
              <a:rPr lang="en-US" sz="2600" dirty="0">
                <a:solidFill>
                  <a:srgbClr val="FFFF00"/>
                </a:solidFill>
                <a:latin typeface="Times New Roman" panose="02020603050405020304" pitchFamily="18" charset="0"/>
                <a:cs typeface="Times New Roman" panose="02020603050405020304" pitchFamily="18" charset="0"/>
              </a:rPr>
              <a:t>locate server and bind to it</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Finding the location of the server is done in two steps:</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1. Locate the server’s machine.</a:t>
            </a:r>
          </a:p>
          <a:p>
            <a:pPr marL="0" indent="0" algn="just">
              <a:lnSpc>
                <a:spcPct val="100000"/>
              </a:lnSpc>
              <a:buNone/>
            </a:pPr>
            <a:r>
              <a:rPr lang="en-US" sz="2600" dirty="0">
                <a:solidFill>
                  <a:srgbClr val="FFFF00"/>
                </a:solidFill>
                <a:latin typeface="Times New Roman" panose="02020603050405020304" pitchFamily="18" charset="0"/>
                <a:cs typeface="Times New Roman" panose="02020603050405020304" pitchFamily="18" charset="0"/>
              </a:rPr>
              <a:t>       2. Locate the server (i.e., the correct process) on that machine.</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To communicate with a server, the </a:t>
            </a:r>
            <a:r>
              <a:rPr lang="en-US" sz="2600" dirty="0">
                <a:solidFill>
                  <a:srgbClr val="FFFF00"/>
                </a:solidFill>
                <a:latin typeface="Times New Roman" panose="02020603050405020304" pitchFamily="18" charset="0"/>
                <a:cs typeface="Times New Roman" panose="02020603050405020304" pitchFamily="18" charset="0"/>
              </a:rPr>
              <a:t>client needs to know a port on the server’s machine </a:t>
            </a:r>
            <a:r>
              <a:rPr lang="en-US" sz="2600" dirty="0">
                <a:solidFill>
                  <a:schemeClr val="bg1"/>
                </a:solidFill>
                <a:latin typeface="Times New Roman" panose="02020603050405020304" pitchFamily="18" charset="0"/>
                <a:cs typeface="Times New Roman" panose="02020603050405020304" pitchFamily="18" charset="0"/>
              </a:rPr>
              <a:t>to which it can send messages.</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56</a:t>
            </a:fld>
            <a:endParaRPr lang="en-IN" dirty="0"/>
          </a:p>
        </p:txBody>
      </p:sp>
    </p:spTree>
    <p:extLst>
      <p:ext uri="{BB962C8B-B14F-4D97-AF65-F5344CB8AC3E}">
        <p14:creationId xmlns:p14="http://schemas.microsoft.com/office/powerpoint/2010/main" val="22805438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a:t>
            </a:r>
            <a:r>
              <a:rPr lang="en-US" sz="2600" dirty="0">
                <a:solidFill>
                  <a:srgbClr val="FFFF00"/>
                </a:solidFill>
                <a:latin typeface="Times New Roman" panose="02020603050405020304" pitchFamily="18" charset="0"/>
                <a:cs typeface="Times New Roman" panose="02020603050405020304" pitchFamily="18" charset="0"/>
              </a:rPr>
              <a:t>port</a:t>
            </a:r>
            <a:r>
              <a:rPr lang="en-US" sz="2600" dirty="0">
                <a:solidFill>
                  <a:schemeClr val="bg1"/>
                </a:solidFill>
                <a:latin typeface="Times New Roman" panose="02020603050405020304" pitchFamily="18" charset="0"/>
                <a:cs typeface="Times New Roman" panose="02020603050405020304" pitchFamily="18" charset="0"/>
              </a:rPr>
              <a:t> is used by the server’s operating system to </a:t>
            </a:r>
            <a:r>
              <a:rPr lang="en-US" sz="2600" dirty="0">
                <a:solidFill>
                  <a:srgbClr val="FFFF00"/>
                </a:solidFill>
                <a:latin typeface="Times New Roman" panose="02020603050405020304" pitchFamily="18" charset="0"/>
                <a:cs typeface="Times New Roman" panose="02020603050405020304" pitchFamily="18" charset="0"/>
              </a:rPr>
              <a:t>distinguish incoming messages for different processes.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DCE, a table of </a:t>
            </a:r>
            <a:r>
              <a:rPr lang="en-US" sz="2600" i="1" dirty="0">
                <a:solidFill>
                  <a:srgbClr val="FFFF00"/>
                </a:solidFill>
                <a:latin typeface="Times New Roman" panose="02020603050405020304" pitchFamily="18" charset="0"/>
                <a:cs typeface="Times New Roman" panose="02020603050405020304" pitchFamily="18" charset="0"/>
              </a:rPr>
              <a:t>(server, port) pairs</a:t>
            </a:r>
            <a:r>
              <a:rPr lang="en-US" sz="2600" dirty="0">
                <a:solidFill>
                  <a:schemeClr val="bg1"/>
                </a:solidFill>
                <a:latin typeface="Times New Roman" panose="02020603050405020304" pitchFamily="18" charset="0"/>
                <a:cs typeface="Times New Roman" panose="02020603050405020304" pitchFamily="18" charset="0"/>
              </a:rPr>
              <a:t> is maintained on each server machine by a process called the </a:t>
            </a:r>
            <a:r>
              <a:rPr lang="en-US" sz="2600" dirty="0">
                <a:solidFill>
                  <a:srgbClr val="FFFF00"/>
                </a:solidFill>
                <a:latin typeface="Times New Roman" panose="02020603050405020304" pitchFamily="18" charset="0"/>
                <a:cs typeface="Times New Roman" panose="02020603050405020304" pitchFamily="18" charset="0"/>
              </a:rPr>
              <a:t>DCE daemon</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Before it becomes available for incoming requests, the </a:t>
            </a:r>
            <a:r>
              <a:rPr lang="en-US" sz="2600" dirty="0">
                <a:solidFill>
                  <a:srgbClr val="FFFF00"/>
                </a:solidFill>
                <a:latin typeface="Times New Roman" panose="02020603050405020304" pitchFamily="18" charset="0"/>
                <a:cs typeface="Times New Roman" panose="02020603050405020304" pitchFamily="18" charset="0"/>
              </a:rPr>
              <a:t>server must ask the operating system for a port</a:t>
            </a:r>
            <a:r>
              <a:rPr lang="en-US" sz="2600" dirty="0">
                <a:solidFill>
                  <a:schemeClr val="bg1"/>
                </a:solidFill>
                <a:latin typeface="Times New Roman" panose="02020603050405020304" pitchFamily="18" charset="0"/>
                <a:cs typeface="Times New Roman" panose="02020603050405020304" pitchFamily="18" charset="0"/>
              </a:rPr>
              <a:t>. It then registers this port with the DCE daemon. The DCE daemon records this information (including which protocols the server speaks) in the port table for future use.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server also registers with the directory service </a:t>
            </a:r>
            <a:r>
              <a:rPr lang="en-US" sz="2600" dirty="0">
                <a:solidFill>
                  <a:schemeClr val="bg1"/>
                </a:solidFill>
                <a:latin typeface="Times New Roman" panose="02020603050405020304" pitchFamily="18" charset="0"/>
                <a:cs typeface="Times New Roman" panose="02020603050405020304" pitchFamily="18" charset="0"/>
              </a:rPr>
              <a:t>by providing it the network address of the server’s machine and a name under which the server can be looked up. Binding a client to a server proceeds as shown in </a:t>
            </a:r>
            <a:r>
              <a:rPr lang="en-US" sz="2600" dirty="0">
                <a:solidFill>
                  <a:srgbClr val="FFFF00"/>
                </a:solidFill>
                <a:latin typeface="Times New Roman" panose="02020603050405020304" pitchFamily="18" charset="0"/>
                <a:cs typeface="Times New Roman" panose="02020603050405020304" pitchFamily="18" charset="0"/>
              </a:rPr>
              <a:t>Figure 4.17.</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57</a:t>
            </a:fld>
            <a:endParaRPr lang="en-IN" dirty="0"/>
          </a:p>
        </p:txBody>
      </p:sp>
    </p:spTree>
    <p:extLst>
      <p:ext uri="{BB962C8B-B14F-4D97-AF65-F5344CB8AC3E}">
        <p14:creationId xmlns:p14="http://schemas.microsoft.com/office/powerpoint/2010/main" val="32409003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58</a:t>
            </a:fld>
            <a:endParaRPr lang="en-IN" dirty="0"/>
          </a:p>
        </p:txBody>
      </p:sp>
      <p:pic>
        <p:nvPicPr>
          <p:cNvPr id="5" name="Picture 4">
            <a:extLst>
              <a:ext uri="{FF2B5EF4-FFF2-40B4-BE49-F238E27FC236}">
                <a16:creationId xmlns:a16="http://schemas.microsoft.com/office/drawing/2014/main" id="{C6F49DD4-147B-42AB-8327-D3FE3E458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251" y="912476"/>
            <a:ext cx="11160000" cy="4430343"/>
          </a:xfrm>
          <a:prstGeom prst="rect">
            <a:avLst/>
          </a:prstGeom>
          <a:solidFill>
            <a:schemeClr val="accent4">
              <a:lumMod val="20000"/>
              <a:lumOff val="80000"/>
            </a:schemeClr>
          </a:solidFill>
        </p:spPr>
      </p:pic>
      <p:sp>
        <p:nvSpPr>
          <p:cNvPr id="6" name="Rectangle 5">
            <a:extLst>
              <a:ext uri="{FF2B5EF4-FFF2-40B4-BE49-F238E27FC236}">
                <a16:creationId xmlns:a16="http://schemas.microsoft.com/office/drawing/2014/main" id="{8ED1550A-5153-4342-8742-1A7B122E7666}"/>
              </a:ext>
            </a:extLst>
          </p:cNvPr>
          <p:cNvSpPr/>
          <p:nvPr/>
        </p:nvSpPr>
        <p:spPr>
          <a:xfrm>
            <a:off x="3285858" y="5806727"/>
            <a:ext cx="5892190" cy="461665"/>
          </a:xfrm>
          <a:prstGeom prst="rect">
            <a:avLst/>
          </a:prstGeom>
        </p:spPr>
        <p:txBody>
          <a:bodyPr wrap="non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4.17: </a:t>
            </a:r>
            <a:r>
              <a:rPr lang="en-US" sz="2400" dirty="0">
                <a:solidFill>
                  <a:schemeClr val="bg1"/>
                </a:solidFill>
                <a:latin typeface="Times New Roman" panose="02020603050405020304" pitchFamily="18" charset="0"/>
                <a:cs typeface="Times New Roman" panose="02020603050405020304" pitchFamily="18" charset="0"/>
              </a:rPr>
              <a:t>Client-to-server binding in DCE.</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15331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Let us assume that the client wants to bind to a video server that is locally known under the name </a:t>
            </a:r>
            <a:r>
              <a:rPr lang="en-US" sz="2600" dirty="0">
                <a:solidFill>
                  <a:srgbClr val="FFFF00"/>
                </a:solidFill>
                <a:latin typeface="Times New Roman" panose="02020603050405020304" pitchFamily="18" charset="0"/>
                <a:cs typeface="Times New Roman" panose="02020603050405020304" pitchFamily="18" charset="0"/>
              </a:rPr>
              <a:t>/local/multimedia/video/movies</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It passes this name to the </a:t>
            </a:r>
            <a:r>
              <a:rPr lang="en-US" sz="2600" dirty="0">
                <a:solidFill>
                  <a:srgbClr val="FFFF00"/>
                </a:solidFill>
                <a:latin typeface="Times New Roman" panose="02020603050405020304" pitchFamily="18" charset="0"/>
                <a:cs typeface="Times New Roman" panose="02020603050405020304" pitchFamily="18" charset="0"/>
              </a:rPr>
              <a:t>directory server</a:t>
            </a:r>
            <a:r>
              <a:rPr lang="en-US" sz="2600" dirty="0">
                <a:solidFill>
                  <a:schemeClr val="bg1"/>
                </a:solidFill>
                <a:latin typeface="Times New Roman" panose="02020603050405020304" pitchFamily="18" charset="0"/>
                <a:cs typeface="Times New Roman" panose="02020603050405020304" pitchFamily="18" charset="0"/>
              </a:rPr>
              <a:t>, which returns the network address of the machine running the video server.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client then goes to the DCE daemon </a:t>
            </a:r>
            <a:r>
              <a:rPr lang="en-US" sz="2600" dirty="0">
                <a:solidFill>
                  <a:schemeClr val="bg1"/>
                </a:solidFill>
                <a:latin typeface="Times New Roman" panose="02020603050405020304" pitchFamily="18" charset="0"/>
                <a:cs typeface="Times New Roman" panose="02020603050405020304" pitchFamily="18" charset="0"/>
              </a:rPr>
              <a:t>on that machine (which has a well-known port), and asks it to look up the port of the video server in its port table.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Armed with this information, the RPC can now take place.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DCE also gives clients the ability to do more sophisticated searches for a suitable server when that is needed. </a:t>
            </a:r>
            <a:r>
              <a:rPr lang="en-US" sz="2600" dirty="0">
                <a:solidFill>
                  <a:srgbClr val="FFFF00"/>
                </a:solidFill>
                <a:latin typeface="Times New Roman" panose="02020603050405020304" pitchFamily="18" charset="0"/>
                <a:cs typeface="Times New Roman" panose="02020603050405020304" pitchFamily="18" charset="0"/>
              </a:rPr>
              <a:t>Secure RPC</a:t>
            </a:r>
            <a:r>
              <a:rPr lang="en-US" sz="2600" dirty="0">
                <a:solidFill>
                  <a:schemeClr val="bg1"/>
                </a:solidFill>
                <a:latin typeface="Times New Roman" panose="02020603050405020304" pitchFamily="18" charset="0"/>
                <a:cs typeface="Times New Roman" panose="02020603050405020304" pitchFamily="18" charset="0"/>
              </a:rPr>
              <a:t> is also an option where confidentiality or data integrity is crucial.</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59</a:t>
            </a:fld>
            <a:endParaRPr lang="en-IN" dirty="0"/>
          </a:p>
        </p:txBody>
      </p:sp>
    </p:spTree>
    <p:extLst>
      <p:ext uri="{BB962C8B-B14F-4D97-AF65-F5344CB8AC3E}">
        <p14:creationId xmlns:p14="http://schemas.microsoft.com/office/powerpoint/2010/main" val="872361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a:t>
            </a:fld>
            <a:endParaRPr lang="en-IN" dirty="0"/>
          </a:p>
        </p:txBody>
      </p:sp>
      <p:pic>
        <p:nvPicPr>
          <p:cNvPr id="5" name="Picture 4">
            <a:extLst>
              <a:ext uri="{FF2B5EF4-FFF2-40B4-BE49-F238E27FC236}">
                <a16:creationId xmlns:a16="http://schemas.microsoft.com/office/drawing/2014/main" id="{856AEA5E-772D-42E4-ABA8-441FF1E2D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362" y="447040"/>
            <a:ext cx="7633275" cy="5400000"/>
          </a:xfrm>
          <a:prstGeom prst="rect">
            <a:avLst/>
          </a:prstGeom>
          <a:solidFill>
            <a:schemeClr val="accent4">
              <a:lumMod val="20000"/>
              <a:lumOff val="80000"/>
            </a:schemeClr>
          </a:solidFill>
        </p:spPr>
      </p:pic>
      <p:sp>
        <p:nvSpPr>
          <p:cNvPr id="6" name="Rectangle 5">
            <a:extLst>
              <a:ext uri="{FF2B5EF4-FFF2-40B4-BE49-F238E27FC236}">
                <a16:creationId xmlns:a16="http://schemas.microsoft.com/office/drawing/2014/main" id="{558C77C8-2B9B-49E4-818A-8C669190FC66}"/>
              </a:ext>
            </a:extLst>
          </p:cNvPr>
          <p:cNvSpPr/>
          <p:nvPr/>
        </p:nvSpPr>
        <p:spPr>
          <a:xfrm>
            <a:off x="2279362" y="6028979"/>
            <a:ext cx="7958461" cy="461665"/>
          </a:xfrm>
          <a:prstGeom prst="rect">
            <a:avLst/>
          </a:prstGeom>
        </p:spPr>
        <p:txBody>
          <a:bodyPr wrap="non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4.1: </a:t>
            </a:r>
            <a:r>
              <a:rPr lang="en-US" sz="2400" dirty="0">
                <a:solidFill>
                  <a:schemeClr val="bg1"/>
                </a:solidFill>
                <a:latin typeface="Times New Roman" panose="02020603050405020304" pitchFamily="18" charset="0"/>
                <a:cs typeface="Times New Roman" panose="02020603050405020304" pitchFamily="18" charset="0"/>
              </a:rPr>
              <a:t>Layers, interfaces, and protocols in the OSI model.</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9534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Performing an RPC </a:t>
            </a:r>
          </a:p>
          <a:p>
            <a:pPr marL="0" indent="0" algn="just">
              <a:lnSpc>
                <a:spcPct val="100000"/>
              </a:lnSpc>
              <a:buNone/>
            </a:pPr>
            <a:endParaRPr lang="en-US" sz="2600"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actual RPC is carried out transparently and in the usual way. The </a:t>
            </a:r>
            <a:r>
              <a:rPr lang="en-US" sz="2600" dirty="0">
                <a:solidFill>
                  <a:srgbClr val="FFFF00"/>
                </a:solidFill>
                <a:latin typeface="Times New Roman" panose="02020603050405020304" pitchFamily="18" charset="0"/>
                <a:cs typeface="Times New Roman" panose="02020603050405020304" pitchFamily="18" charset="0"/>
              </a:rPr>
              <a:t>client stub marshals</a:t>
            </a:r>
            <a:r>
              <a:rPr lang="en-US" sz="2600" dirty="0">
                <a:solidFill>
                  <a:schemeClr val="bg1"/>
                </a:solidFill>
                <a:latin typeface="Times New Roman" panose="02020603050405020304" pitchFamily="18" charset="0"/>
                <a:cs typeface="Times New Roman" panose="02020603050405020304" pitchFamily="18" charset="0"/>
              </a:rPr>
              <a:t> the parameters to the runtime library for transmission using the protocol chosen at binding time.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When a message arrives at the server side, it is routed to the correct server based on the port contained in the incoming message.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runtime library passes the message to the </a:t>
            </a:r>
            <a:r>
              <a:rPr lang="en-US" sz="2600" dirty="0">
                <a:solidFill>
                  <a:srgbClr val="FFFF00"/>
                </a:solidFill>
                <a:latin typeface="Times New Roman" panose="02020603050405020304" pitchFamily="18" charset="0"/>
                <a:cs typeface="Times New Roman" panose="02020603050405020304" pitchFamily="18" charset="0"/>
              </a:rPr>
              <a:t>server stub</a:t>
            </a:r>
            <a:r>
              <a:rPr lang="en-US" sz="2600" dirty="0">
                <a:solidFill>
                  <a:schemeClr val="bg1"/>
                </a:solidFill>
                <a:latin typeface="Times New Roman" panose="02020603050405020304" pitchFamily="18" charset="0"/>
                <a:cs typeface="Times New Roman" panose="02020603050405020304" pitchFamily="18" charset="0"/>
              </a:rPr>
              <a:t>, which </a:t>
            </a:r>
            <a:r>
              <a:rPr lang="en-US" sz="2600" dirty="0" err="1">
                <a:solidFill>
                  <a:srgbClr val="FFFF00"/>
                </a:solidFill>
                <a:latin typeface="Times New Roman" panose="02020603050405020304" pitchFamily="18" charset="0"/>
                <a:cs typeface="Times New Roman" panose="02020603050405020304" pitchFamily="18" charset="0"/>
              </a:rPr>
              <a:t>unmarshals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the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parameters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and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calls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the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server</a:t>
            </a:r>
            <a:r>
              <a:rPr lang="en-US" sz="2600" dirty="0">
                <a:solidFill>
                  <a:schemeClr val="bg1"/>
                </a:solidFill>
                <a:latin typeface="Times New Roman" panose="02020603050405020304" pitchFamily="18" charset="0"/>
                <a:cs typeface="Times New Roman" panose="02020603050405020304" pitchFamily="18" charset="0"/>
              </a:rPr>
              <a:t>. The reply goes back by the reverse route.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DCE provides several </a:t>
            </a:r>
            <a:r>
              <a:rPr lang="en-US" sz="2600" dirty="0">
                <a:solidFill>
                  <a:srgbClr val="FFFF00"/>
                </a:solidFill>
                <a:latin typeface="Times New Roman" panose="02020603050405020304" pitchFamily="18" charset="0"/>
                <a:cs typeface="Times New Roman" panose="02020603050405020304" pitchFamily="18" charset="0"/>
              </a:rPr>
              <a:t>semantic options</a:t>
            </a:r>
            <a:r>
              <a:rPr lang="en-US" sz="2600" dirty="0">
                <a:solidFill>
                  <a:schemeClr val="bg1"/>
                </a:solidFill>
                <a:latin typeface="Times New Roman" panose="02020603050405020304" pitchFamily="18" charset="0"/>
                <a:cs typeface="Times New Roman" panose="02020603050405020304" pitchFamily="18" charset="0"/>
              </a:rPr>
              <a:t>. The default is </a:t>
            </a:r>
            <a:r>
              <a:rPr lang="en-US" sz="2600" dirty="0">
                <a:solidFill>
                  <a:srgbClr val="FFFF00"/>
                </a:solidFill>
                <a:latin typeface="Times New Roman" panose="02020603050405020304" pitchFamily="18" charset="0"/>
                <a:cs typeface="Times New Roman" panose="02020603050405020304" pitchFamily="18" charset="0"/>
              </a:rPr>
              <a:t>at-most-once operation</a:t>
            </a:r>
            <a:r>
              <a:rPr lang="en-US" sz="2600" dirty="0">
                <a:solidFill>
                  <a:schemeClr val="bg1"/>
                </a:solidFill>
                <a:latin typeface="Times New Roman" panose="02020603050405020304" pitchFamily="18" charset="0"/>
                <a:cs typeface="Times New Roman" panose="02020603050405020304" pitchFamily="18" charset="0"/>
              </a:rPr>
              <a:t>, in which case no call is ever carried out more than once, even in the presence of system crashes.</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60</a:t>
            </a:fld>
            <a:endParaRPr lang="en-IN" dirty="0"/>
          </a:p>
        </p:txBody>
      </p:sp>
    </p:spTree>
    <p:extLst>
      <p:ext uri="{BB962C8B-B14F-4D97-AF65-F5344CB8AC3E}">
        <p14:creationId xmlns:p14="http://schemas.microsoft.com/office/powerpoint/2010/main" val="20258187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Alternatively, it is possible to </a:t>
            </a:r>
            <a:r>
              <a:rPr lang="en-US" sz="2600" dirty="0">
                <a:solidFill>
                  <a:srgbClr val="FFFF00"/>
                </a:solidFill>
                <a:latin typeface="Times New Roman" panose="02020603050405020304" pitchFamily="18" charset="0"/>
                <a:cs typeface="Times New Roman" panose="02020603050405020304" pitchFamily="18" charset="0"/>
              </a:rPr>
              <a:t>mark a remote procedure as idempotent</a:t>
            </a:r>
            <a:r>
              <a:rPr lang="en-US" sz="2600" dirty="0">
                <a:solidFill>
                  <a:schemeClr val="bg1"/>
                </a:solidFill>
                <a:latin typeface="Times New Roman" panose="02020603050405020304" pitchFamily="18" charset="0"/>
                <a:cs typeface="Times New Roman" panose="02020603050405020304" pitchFamily="18" charset="0"/>
              </a:rPr>
              <a:t> (in the IDL file), in which case it can be repeated multiple times without harm.</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For example, </a:t>
            </a:r>
            <a:r>
              <a:rPr lang="en-US" sz="2600" dirty="0">
                <a:solidFill>
                  <a:srgbClr val="FFFF00"/>
                </a:solidFill>
                <a:latin typeface="Times New Roman" panose="02020603050405020304" pitchFamily="18" charset="0"/>
                <a:cs typeface="Times New Roman" panose="02020603050405020304" pitchFamily="18" charset="0"/>
              </a:rPr>
              <a:t>reading a specified block from a file</a:t>
            </a:r>
            <a:r>
              <a:rPr lang="en-US" sz="2600" dirty="0">
                <a:solidFill>
                  <a:schemeClr val="bg1"/>
                </a:solidFill>
                <a:latin typeface="Times New Roman" panose="02020603050405020304" pitchFamily="18" charset="0"/>
                <a:cs typeface="Times New Roman" panose="02020603050405020304" pitchFamily="18" charset="0"/>
              </a:rPr>
              <a:t> can be tried over and over until it succeeds.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When an </a:t>
            </a:r>
            <a:r>
              <a:rPr lang="en-US" sz="2600" dirty="0">
                <a:solidFill>
                  <a:srgbClr val="FFFF00"/>
                </a:solidFill>
                <a:latin typeface="Times New Roman" panose="02020603050405020304" pitchFamily="18" charset="0"/>
                <a:cs typeface="Times New Roman" panose="02020603050405020304" pitchFamily="18" charset="0"/>
              </a:rPr>
              <a:t>idempotent RPC fails </a:t>
            </a:r>
            <a:r>
              <a:rPr lang="en-US" sz="2600" dirty="0">
                <a:solidFill>
                  <a:schemeClr val="bg1"/>
                </a:solidFill>
                <a:latin typeface="Times New Roman" panose="02020603050405020304" pitchFamily="18" charset="0"/>
                <a:cs typeface="Times New Roman" panose="02020603050405020304" pitchFamily="18" charset="0"/>
              </a:rPr>
              <a:t>due to a server crash, the client can wait until the server reboots and then try again.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Other semantics are also available (but rarely used), including </a:t>
            </a:r>
            <a:r>
              <a:rPr lang="en-US" sz="2600" dirty="0">
                <a:solidFill>
                  <a:srgbClr val="FFFF00"/>
                </a:solidFill>
                <a:latin typeface="Times New Roman" panose="02020603050405020304" pitchFamily="18" charset="0"/>
                <a:cs typeface="Times New Roman" panose="02020603050405020304" pitchFamily="18" charset="0"/>
              </a:rPr>
              <a:t>broadcasting the RPC to all the machines on the local network. </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61</a:t>
            </a:fld>
            <a:endParaRPr lang="en-IN" dirty="0"/>
          </a:p>
        </p:txBody>
      </p:sp>
    </p:spTree>
    <p:extLst>
      <p:ext uri="{BB962C8B-B14F-4D97-AF65-F5344CB8AC3E}">
        <p14:creationId xmlns:p14="http://schemas.microsoft.com/office/powerpoint/2010/main" val="35454207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EB46-CF63-453C-A248-E20C8C54CE21}"/>
              </a:ext>
            </a:extLst>
          </p:cNvPr>
          <p:cNvSpPr>
            <a:spLocks noGrp="1"/>
          </p:cNvSpPr>
          <p:nvPr>
            <p:ph type="title"/>
          </p:nvPr>
        </p:nvSpPr>
        <p:spPr>
          <a:xfrm>
            <a:off x="210207" y="217982"/>
            <a:ext cx="11834648" cy="612337"/>
          </a:xfrm>
        </p:spPr>
        <p:txBody>
          <a:bodyPr>
            <a:normAutofit fontScale="90000"/>
          </a:bodyPr>
          <a:lstStyle/>
          <a:p>
            <a:pPr algn="ctr"/>
            <a:r>
              <a:rPr lang="en-US" sz="4000" b="1" dirty="0">
                <a:solidFill>
                  <a:srgbClr val="FFFF00"/>
                </a:solidFill>
                <a:latin typeface="Times New Roman" panose="02020603050405020304" pitchFamily="18" charset="0"/>
                <a:cs typeface="Times New Roman" panose="02020603050405020304" pitchFamily="18" charset="0"/>
              </a:rPr>
              <a:t>4.3 MESSAGE-ORIENTED COMMUNICATION</a:t>
            </a:r>
            <a:endParaRPr lang="en-IN" sz="4000" b="1" dirty="0">
              <a:solidFill>
                <a:srgbClr val="FFFF00"/>
              </a:solidFill>
            </a:endParaRPr>
          </a:p>
        </p:txBody>
      </p:sp>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945931"/>
            <a:ext cx="11834648" cy="5775544"/>
          </a:xfrm>
        </p:spPr>
        <p:txBody>
          <a:bodyPr>
            <a:normAutofit/>
          </a:bodyPr>
          <a:lstStyle/>
          <a:p>
            <a:pPr marL="0" indent="0" algn="just">
              <a:lnSpc>
                <a:spcPct val="100000"/>
              </a:lnSpc>
              <a:buNone/>
            </a:pPr>
            <a:endParaRPr lang="en-US"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Message-oriented communication is a type of communication in a distributed systems.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Simple transient messaging with sockets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Many distributed systems and applications are built directly on top of the simple </a:t>
            </a:r>
            <a:r>
              <a:rPr lang="en-US" sz="2600" dirty="0">
                <a:solidFill>
                  <a:srgbClr val="FFFF00"/>
                </a:solidFill>
                <a:latin typeface="Times New Roman" panose="02020603050405020304" pitchFamily="18" charset="0"/>
                <a:cs typeface="Times New Roman" panose="02020603050405020304" pitchFamily="18" charset="0"/>
              </a:rPr>
              <a:t>message-oriented model offered by the transport layer.</a:t>
            </a:r>
          </a:p>
          <a:p>
            <a:pPr algn="just">
              <a:lnSpc>
                <a:spcPct val="100000"/>
              </a:lnSpc>
            </a:pPr>
            <a:endParaRPr lang="en-US" sz="2600"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As an example, we briefly discuss the socket interface as introduced in the 1970s in Berkeley Unix, and which has been adopted as a POSIX standard.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62</a:t>
            </a:fld>
            <a:endParaRPr lang="en-IN" dirty="0"/>
          </a:p>
        </p:txBody>
      </p:sp>
    </p:spTree>
    <p:extLst>
      <p:ext uri="{BB962C8B-B14F-4D97-AF65-F5344CB8AC3E}">
        <p14:creationId xmlns:p14="http://schemas.microsoft.com/office/powerpoint/2010/main" val="9589247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Socket</a:t>
            </a:r>
            <a:endParaRPr lang="en-US" sz="2600" b="1" dirty="0">
              <a:solidFill>
                <a:srgbClr val="FFFF0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600"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communication end point to which </a:t>
            </a:r>
            <a:r>
              <a:rPr lang="en-US" sz="2600" dirty="0">
                <a:solidFill>
                  <a:srgbClr val="FFFF00"/>
                </a:solidFill>
                <a:latin typeface="Times New Roman" panose="02020603050405020304" pitchFamily="18" charset="0"/>
                <a:cs typeface="Times New Roman" panose="02020603050405020304" pitchFamily="18" charset="0"/>
              </a:rPr>
              <a:t>an application can write data </a:t>
            </a:r>
            <a:r>
              <a:rPr lang="en-US" sz="2600" dirty="0">
                <a:solidFill>
                  <a:schemeClr val="bg1"/>
                </a:solidFill>
                <a:latin typeface="Times New Roman" panose="02020603050405020304" pitchFamily="18" charset="0"/>
                <a:cs typeface="Times New Roman" panose="02020603050405020304" pitchFamily="18" charset="0"/>
              </a:rPr>
              <a:t>that are to be sent out over the underlying network, and from which </a:t>
            </a:r>
            <a:r>
              <a:rPr lang="en-US" sz="2600" dirty="0">
                <a:solidFill>
                  <a:srgbClr val="FFFF00"/>
                </a:solidFill>
                <a:latin typeface="Times New Roman" panose="02020603050405020304" pitchFamily="18" charset="0"/>
                <a:cs typeface="Times New Roman" panose="02020603050405020304" pitchFamily="18" charset="0"/>
              </a:rPr>
              <a:t>incoming data can be read</a:t>
            </a:r>
            <a:r>
              <a:rPr lang="en-US" sz="2600" dirty="0">
                <a:solidFill>
                  <a:schemeClr val="bg1"/>
                </a:solidFill>
                <a:latin typeface="Times New Roman" panose="02020603050405020304" pitchFamily="18" charset="0"/>
                <a:cs typeface="Times New Roman" panose="02020603050405020304" pitchFamily="18" charset="0"/>
              </a:rPr>
              <a:t>.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socket forms </a:t>
            </a:r>
            <a:r>
              <a:rPr lang="en-US" sz="2600" dirty="0">
                <a:solidFill>
                  <a:srgbClr val="FFFF00"/>
                </a:solidFill>
                <a:latin typeface="Times New Roman" panose="02020603050405020304" pitchFamily="18" charset="0"/>
                <a:cs typeface="Times New Roman" panose="02020603050405020304" pitchFamily="18" charset="0"/>
              </a:rPr>
              <a:t>an abstraction over the actual port </a:t>
            </a:r>
            <a:r>
              <a:rPr lang="en-US" sz="2600" dirty="0">
                <a:solidFill>
                  <a:schemeClr val="bg1"/>
                </a:solidFill>
                <a:latin typeface="Times New Roman" panose="02020603050405020304" pitchFamily="18" charset="0"/>
                <a:cs typeface="Times New Roman" panose="02020603050405020304" pitchFamily="18" charset="0"/>
              </a:rPr>
              <a:t>that is used by the local operating system for a specific transport protocol.</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Socket operations for TCP are shown in Figure  4.18.</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Servers generally execute the first four operations, normally in the order given.</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63</a:t>
            </a:fld>
            <a:endParaRPr lang="en-IN" dirty="0"/>
          </a:p>
        </p:txBody>
      </p:sp>
    </p:spTree>
    <p:extLst>
      <p:ext uri="{BB962C8B-B14F-4D97-AF65-F5344CB8AC3E}">
        <p14:creationId xmlns:p14="http://schemas.microsoft.com/office/powerpoint/2010/main" val="41290299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64</a:t>
            </a:fld>
            <a:endParaRPr lang="en-IN" dirty="0"/>
          </a:p>
        </p:txBody>
      </p:sp>
      <p:pic>
        <p:nvPicPr>
          <p:cNvPr id="2" name="Picture 1">
            <a:extLst>
              <a:ext uri="{FF2B5EF4-FFF2-40B4-BE49-F238E27FC236}">
                <a16:creationId xmlns:a16="http://schemas.microsoft.com/office/drawing/2014/main" id="{B661C746-6829-416C-A1BE-6D5A4584250D}"/>
              </a:ext>
            </a:extLst>
          </p:cNvPr>
          <p:cNvPicPr>
            <a:picLocks noChangeAspect="1"/>
          </p:cNvPicPr>
          <p:nvPr/>
        </p:nvPicPr>
        <p:blipFill>
          <a:blip r:embed="rId2"/>
          <a:stretch>
            <a:fillRect/>
          </a:stretch>
        </p:blipFill>
        <p:spPr>
          <a:xfrm>
            <a:off x="780919" y="793038"/>
            <a:ext cx="10630162" cy="4906800"/>
          </a:xfrm>
          <a:prstGeom prst="rect">
            <a:avLst/>
          </a:prstGeom>
          <a:solidFill>
            <a:schemeClr val="accent4">
              <a:lumMod val="20000"/>
              <a:lumOff val="80000"/>
            </a:schemeClr>
          </a:solidFill>
        </p:spPr>
      </p:pic>
    </p:spTree>
    <p:extLst>
      <p:ext uri="{BB962C8B-B14F-4D97-AF65-F5344CB8AC3E}">
        <p14:creationId xmlns:p14="http://schemas.microsoft.com/office/powerpoint/2010/main" val="16448637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Socket</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When calling the </a:t>
            </a:r>
            <a:r>
              <a:rPr lang="en-US" sz="2600" i="1" dirty="0">
                <a:solidFill>
                  <a:srgbClr val="FFFF00"/>
                </a:solidFill>
                <a:latin typeface="Times New Roman" panose="02020603050405020304" pitchFamily="18" charset="0"/>
                <a:cs typeface="Times New Roman" panose="02020603050405020304" pitchFamily="18" charset="0"/>
              </a:rPr>
              <a:t>socket</a:t>
            </a:r>
            <a:r>
              <a:rPr lang="en-US" sz="2600" dirty="0">
                <a:solidFill>
                  <a:schemeClr val="bg1"/>
                </a:solidFill>
                <a:latin typeface="Times New Roman" panose="02020603050405020304" pitchFamily="18" charset="0"/>
                <a:cs typeface="Times New Roman" panose="02020603050405020304" pitchFamily="18" charset="0"/>
              </a:rPr>
              <a:t> operation, the caller creates a new </a:t>
            </a:r>
            <a:r>
              <a:rPr lang="en-US" sz="2600" dirty="0">
                <a:solidFill>
                  <a:srgbClr val="FFFF00"/>
                </a:solidFill>
                <a:latin typeface="Times New Roman" panose="02020603050405020304" pitchFamily="18" charset="0"/>
                <a:cs typeface="Times New Roman" panose="02020603050405020304" pitchFamily="18" charset="0"/>
              </a:rPr>
              <a:t>communication end point </a:t>
            </a:r>
            <a:r>
              <a:rPr lang="en-US" sz="2600" dirty="0">
                <a:solidFill>
                  <a:schemeClr val="bg1"/>
                </a:solidFill>
                <a:latin typeface="Times New Roman" panose="02020603050405020304" pitchFamily="18" charset="0"/>
                <a:cs typeface="Times New Roman" panose="02020603050405020304" pitchFamily="18" charset="0"/>
              </a:rPr>
              <a:t>for a specific transport protocol. </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Internally, creating a communication end point means that the local </a:t>
            </a:r>
            <a:r>
              <a:rPr lang="en-US" sz="2600" dirty="0">
                <a:solidFill>
                  <a:srgbClr val="FFFF00"/>
                </a:solidFill>
                <a:latin typeface="Times New Roman" panose="02020603050405020304" pitchFamily="18" charset="0"/>
                <a:cs typeface="Times New Roman" panose="02020603050405020304" pitchFamily="18" charset="0"/>
              </a:rPr>
              <a:t>operating system reserves resources</a:t>
            </a:r>
            <a:r>
              <a:rPr lang="en-US" sz="2600" dirty="0">
                <a:solidFill>
                  <a:schemeClr val="bg1"/>
                </a:solidFill>
                <a:latin typeface="Times New Roman" panose="02020603050405020304" pitchFamily="18" charset="0"/>
                <a:cs typeface="Times New Roman" panose="02020603050405020304" pitchFamily="18" charset="0"/>
              </a:rPr>
              <a:t> for sending and receiving messages for the specified protocol.</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Bind</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i="1" dirty="0">
                <a:solidFill>
                  <a:srgbClr val="FFFF00"/>
                </a:solidFill>
                <a:latin typeface="Times New Roman" panose="02020603050405020304" pitchFamily="18" charset="0"/>
                <a:cs typeface="Times New Roman" panose="02020603050405020304" pitchFamily="18" charset="0"/>
              </a:rPr>
              <a:t>bind</a:t>
            </a:r>
            <a:r>
              <a:rPr lang="en-US" sz="2600" dirty="0">
                <a:solidFill>
                  <a:schemeClr val="bg1"/>
                </a:solidFill>
                <a:latin typeface="Times New Roman" panose="02020603050405020304" pitchFamily="18" charset="0"/>
                <a:cs typeface="Times New Roman" panose="02020603050405020304" pitchFamily="18" charset="0"/>
              </a:rPr>
              <a:t> operation </a:t>
            </a:r>
            <a:r>
              <a:rPr lang="en-US" sz="2600" dirty="0">
                <a:solidFill>
                  <a:srgbClr val="FFFF00"/>
                </a:solidFill>
                <a:latin typeface="Times New Roman" panose="02020603050405020304" pitchFamily="18" charset="0"/>
                <a:cs typeface="Times New Roman" panose="02020603050405020304" pitchFamily="18" charset="0"/>
              </a:rPr>
              <a:t>associates a local address with the newly created socket</a:t>
            </a:r>
            <a:r>
              <a:rPr lang="en-US" sz="2600" dirty="0">
                <a:solidFill>
                  <a:schemeClr val="bg1"/>
                </a:solidFill>
                <a:latin typeface="Times New Roman" panose="02020603050405020304" pitchFamily="18" charset="0"/>
                <a:cs typeface="Times New Roman" panose="02020603050405020304" pitchFamily="18" charset="0"/>
              </a:rPr>
              <a:t>.  </a:t>
            </a:r>
          </a:p>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For example, a server should bind the IP address of its machine together with a (possibly well-known) port number to a socket. Binding tells the operating system that the server wants to receive messages only on the specified address and port.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the case of connection-oriented, the address is used to receive incoming connection requests.</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65</a:t>
            </a:fld>
            <a:endParaRPr lang="en-IN" dirty="0"/>
          </a:p>
        </p:txBody>
      </p:sp>
    </p:spTree>
    <p:extLst>
      <p:ext uri="{BB962C8B-B14F-4D97-AF65-F5344CB8AC3E}">
        <p14:creationId xmlns:p14="http://schemas.microsoft.com/office/powerpoint/2010/main" val="10848877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Listen</a:t>
            </a:r>
            <a:endParaRPr lang="en-US" sz="2600"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i="1" dirty="0">
                <a:solidFill>
                  <a:srgbClr val="FFFF00"/>
                </a:solidFill>
                <a:latin typeface="Times New Roman" panose="02020603050405020304" pitchFamily="18" charset="0"/>
                <a:cs typeface="Times New Roman" panose="02020603050405020304" pitchFamily="18" charset="0"/>
              </a:rPr>
              <a:t>listen</a:t>
            </a:r>
            <a:r>
              <a:rPr lang="en-US" sz="2600" dirty="0">
                <a:solidFill>
                  <a:schemeClr val="bg1"/>
                </a:solidFill>
                <a:latin typeface="Times New Roman" panose="02020603050405020304" pitchFamily="18" charset="0"/>
                <a:cs typeface="Times New Roman" panose="02020603050405020304" pitchFamily="18" charset="0"/>
              </a:rPr>
              <a:t> operation is called only in the case of connection-oriented communication. </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It is a </a:t>
            </a:r>
            <a:r>
              <a:rPr lang="en-US" sz="2600" dirty="0">
                <a:solidFill>
                  <a:srgbClr val="FFFF00"/>
                </a:solidFill>
                <a:latin typeface="Times New Roman" panose="02020603050405020304" pitchFamily="18" charset="0"/>
                <a:cs typeface="Times New Roman" panose="02020603050405020304" pitchFamily="18" charset="0"/>
              </a:rPr>
              <a:t>nonblocking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call</a:t>
            </a:r>
            <a:r>
              <a:rPr lang="en-US" sz="2600" dirty="0">
                <a:solidFill>
                  <a:schemeClr val="bg1"/>
                </a:solidFill>
                <a:latin typeface="Times New Roman" panose="02020603050405020304" pitchFamily="18" charset="0"/>
                <a:cs typeface="Times New Roman" panose="02020603050405020304" pitchFamily="18" charset="0"/>
              </a:rPr>
              <a:t> that allows the local operating system to reserve enough buffers for a specified maximum number of pending connection requests that the caller is willing to accept.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Accept</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call to </a:t>
            </a:r>
            <a:r>
              <a:rPr lang="en-US" sz="2600" i="1" dirty="0">
                <a:solidFill>
                  <a:srgbClr val="FFFF00"/>
                </a:solidFill>
                <a:latin typeface="Times New Roman" panose="02020603050405020304" pitchFamily="18" charset="0"/>
                <a:cs typeface="Times New Roman" panose="02020603050405020304" pitchFamily="18" charset="0"/>
              </a:rPr>
              <a:t>accept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blocks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the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caller</a:t>
            </a:r>
            <a:r>
              <a:rPr lang="en-US" sz="2600" dirty="0">
                <a:solidFill>
                  <a:schemeClr val="bg1"/>
                </a:solidFill>
                <a:latin typeface="Times New Roman" panose="02020603050405020304" pitchFamily="18" charset="0"/>
                <a:cs typeface="Times New Roman" panose="02020603050405020304" pitchFamily="18" charset="0"/>
              </a:rPr>
              <a:t> until a connection request arrives. </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When a request arrives, the </a:t>
            </a:r>
            <a:r>
              <a:rPr lang="en-US" sz="2600" dirty="0">
                <a:solidFill>
                  <a:srgbClr val="FFFF00"/>
                </a:solidFill>
                <a:latin typeface="Times New Roman" panose="02020603050405020304" pitchFamily="18" charset="0"/>
                <a:cs typeface="Times New Roman" panose="02020603050405020304" pitchFamily="18" charset="0"/>
              </a:rPr>
              <a:t>local operating system creates a new socket </a:t>
            </a:r>
            <a:r>
              <a:rPr lang="en-US" sz="2600" dirty="0">
                <a:solidFill>
                  <a:schemeClr val="bg1"/>
                </a:solidFill>
                <a:latin typeface="Times New Roman" panose="02020603050405020304" pitchFamily="18" charset="0"/>
                <a:cs typeface="Times New Roman" panose="02020603050405020304" pitchFamily="18" charset="0"/>
              </a:rPr>
              <a:t>with the same properties as the original one, and returns it to the caller. </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This approach will </a:t>
            </a:r>
            <a:r>
              <a:rPr lang="en-US" sz="2600" dirty="0">
                <a:solidFill>
                  <a:srgbClr val="FFFF00"/>
                </a:solidFill>
                <a:latin typeface="Times New Roman" panose="02020603050405020304" pitchFamily="18" charset="0"/>
                <a:cs typeface="Times New Roman" panose="02020603050405020304" pitchFamily="18" charset="0"/>
              </a:rPr>
              <a:t>allow the server</a:t>
            </a:r>
            <a:r>
              <a:rPr lang="en-US" sz="2600" dirty="0">
                <a:solidFill>
                  <a:schemeClr val="bg1"/>
                </a:solidFill>
                <a:latin typeface="Times New Roman" panose="02020603050405020304" pitchFamily="18" charset="0"/>
                <a:cs typeface="Times New Roman" panose="02020603050405020304" pitchFamily="18" charset="0"/>
              </a:rPr>
              <a:t> to, for example, </a:t>
            </a:r>
            <a:r>
              <a:rPr lang="en-US" sz="2600" dirty="0">
                <a:solidFill>
                  <a:srgbClr val="FFFF00"/>
                </a:solidFill>
                <a:latin typeface="Times New Roman" panose="02020603050405020304" pitchFamily="18" charset="0"/>
                <a:cs typeface="Times New Roman" panose="02020603050405020304" pitchFamily="18" charset="0"/>
              </a:rPr>
              <a:t>fork</a:t>
            </a:r>
            <a:r>
              <a:rPr lang="en-US" sz="2600" dirty="0">
                <a:solidFill>
                  <a:schemeClr val="bg1"/>
                </a:solidFill>
                <a:latin typeface="Times New Roman" panose="02020603050405020304" pitchFamily="18" charset="0"/>
                <a:cs typeface="Times New Roman" panose="02020603050405020304" pitchFamily="18" charset="0"/>
              </a:rPr>
              <a:t> off a </a:t>
            </a:r>
            <a:r>
              <a:rPr lang="en-US" sz="2600" dirty="0">
                <a:solidFill>
                  <a:srgbClr val="FFFF00"/>
                </a:solidFill>
                <a:latin typeface="Times New Roman" panose="02020603050405020304" pitchFamily="18" charset="0"/>
                <a:cs typeface="Times New Roman" panose="02020603050405020304" pitchFamily="18" charset="0"/>
              </a:rPr>
              <a:t>process</a:t>
            </a:r>
            <a:r>
              <a:rPr lang="en-US" sz="2600" dirty="0">
                <a:solidFill>
                  <a:schemeClr val="bg1"/>
                </a:solidFill>
                <a:latin typeface="Times New Roman" panose="02020603050405020304" pitchFamily="18" charset="0"/>
                <a:cs typeface="Times New Roman" panose="02020603050405020304" pitchFamily="18" charset="0"/>
              </a:rPr>
              <a:t> that will subsequently handle the actual communication through the new connection. </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server can go back and wait for another connection request on the original socket.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66</a:t>
            </a:fld>
            <a:endParaRPr lang="en-IN" dirty="0"/>
          </a:p>
        </p:txBody>
      </p:sp>
    </p:spTree>
    <p:extLst>
      <p:ext uri="{BB962C8B-B14F-4D97-AF65-F5344CB8AC3E}">
        <p14:creationId xmlns:p14="http://schemas.microsoft.com/office/powerpoint/2010/main" val="4099498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Client side operations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At client side also, a socket must first be created using the </a:t>
            </a:r>
            <a:r>
              <a:rPr lang="en-US" sz="2600" i="1" dirty="0">
                <a:solidFill>
                  <a:srgbClr val="FFFF00"/>
                </a:solidFill>
                <a:latin typeface="Times New Roman" panose="02020603050405020304" pitchFamily="18" charset="0"/>
                <a:cs typeface="Times New Roman" panose="02020603050405020304" pitchFamily="18" charset="0"/>
              </a:rPr>
              <a:t>socket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operation</a:t>
            </a:r>
            <a:r>
              <a:rPr lang="en-US" sz="2600" dirty="0">
                <a:solidFill>
                  <a:schemeClr val="bg1"/>
                </a:solidFill>
                <a:latin typeface="Times New Roman" panose="02020603050405020304" pitchFamily="18" charset="0"/>
                <a:cs typeface="Times New Roman" panose="02020603050405020304" pitchFamily="18" charset="0"/>
              </a:rPr>
              <a:t>, but explicitly binding the socket to a local address is not necessary, since the operating system can dynamically allocate a port when the connection is set up.</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i="1" dirty="0">
                <a:solidFill>
                  <a:srgbClr val="FFFF00"/>
                </a:solidFill>
                <a:latin typeface="Times New Roman" panose="02020603050405020304" pitchFamily="18" charset="0"/>
                <a:cs typeface="Times New Roman" panose="02020603050405020304" pitchFamily="18" charset="0"/>
              </a:rPr>
              <a:t>connect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operation</a:t>
            </a:r>
            <a:r>
              <a:rPr lang="en-US" sz="2600" dirty="0">
                <a:solidFill>
                  <a:schemeClr val="bg1"/>
                </a:solidFill>
                <a:latin typeface="Times New Roman" panose="02020603050405020304" pitchFamily="18" charset="0"/>
                <a:cs typeface="Times New Roman" panose="02020603050405020304" pitchFamily="18" charset="0"/>
              </a:rPr>
              <a:t> requires that the caller specifies the transport-level address to which a connection request is to be sent.</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client is blocked </a:t>
            </a:r>
            <a:r>
              <a:rPr lang="en-US" sz="2600" dirty="0">
                <a:solidFill>
                  <a:schemeClr val="bg1"/>
                </a:solidFill>
                <a:latin typeface="Times New Roman" panose="02020603050405020304" pitchFamily="18" charset="0"/>
                <a:cs typeface="Times New Roman" panose="02020603050405020304" pitchFamily="18" charset="0"/>
              </a:rPr>
              <a:t>until a connection has been set up successfully, after which both sides can start exchanging information through the </a:t>
            </a:r>
            <a:r>
              <a:rPr lang="en-US" sz="2600" i="1" dirty="0">
                <a:solidFill>
                  <a:srgbClr val="FFFF00"/>
                </a:solidFill>
                <a:latin typeface="Times New Roman" panose="02020603050405020304" pitchFamily="18" charset="0"/>
                <a:cs typeface="Times New Roman" panose="02020603050405020304" pitchFamily="18" charset="0"/>
              </a:rPr>
              <a:t>send</a:t>
            </a:r>
            <a:r>
              <a:rPr lang="en-US" sz="2600" dirty="0">
                <a:solidFill>
                  <a:schemeClr val="bg1"/>
                </a:solidFill>
                <a:latin typeface="Times New Roman" panose="02020603050405020304" pitchFamily="18" charset="0"/>
                <a:cs typeface="Times New Roman" panose="02020603050405020304" pitchFamily="18" charset="0"/>
              </a:rPr>
              <a:t> </a:t>
            </a:r>
            <a:r>
              <a:rPr lang="en-US" sz="2600" i="1" dirty="0">
                <a:solidFill>
                  <a:srgbClr val="FFFF00"/>
                </a:solidFill>
                <a:latin typeface="Times New Roman" panose="02020603050405020304" pitchFamily="18" charset="0"/>
                <a:cs typeface="Times New Roman" panose="02020603050405020304" pitchFamily="18" charset="0"/>
              </a:rPr>
              <a:t>and</a:t>
            </a:r>
            <a:r>
              <a:rPr lang="en-US" sz="2600" dirty="0">
                <a:solidFill>
                  <a:schemeClr val="bg1"/>
                </a:solidFill>
                <a:latin typeface="Times New Roman" panose="02020603050405020304" pitchFamily="18" charset="0"/>
                <a:cs typeface="Times New Roman" panose="02020603050405020304" pitchFamily="18" charset="0"/>
              </a:rPr>
              <a:t> </a:t>
            </a:r>
            <a:r>
              <a:rPr lang="en-US" sz="2600" i="1" dirty="0">
                <a:solidFill>
                  <a:srgbClr val="FFFF00"/>
                </a:solidFill>
                <a:latin typeface="Times New Roman" panose="02020603050405020304" pitchFamily="18" charset="0"/>
                <a:cs typeface="Times New Roman" panose="02020603050405020304" pitchFamily="18" charset="0"/>
              </a:rPr>
              <a:t>receive</a:t>
            </a:r>
            <a:r>
              <a:rPr lang="en-US" sz="2600" dirty="0">
                <a:solidFill>
                  <a:schemeClr val="bg1"/>
                </a:solidFill>
                <a:latin typeface="Times New Roman" panose="02020603050405020304" pitchFamily="18" charset="0"/>
                <a:cs typeface="Times New Roman" panose="02020603050405020304" pitchFamily="18" charset="0"/>
              </a:rPr>
              <a:t> </a:t>
            </a:r>
            <a:r>
              <a:rPr lang="en-US" sz="2600" i="1" dirty="0">
                <a:solidFill>
                  <a:srgbClr val="FFFF00"/>
                </a:solidFill>
                <a:latin typeface="Times New Roman" panose="02020603050405020304" pitchFamily="18" charset="0"/>
                <a:cs typeface="Times New Roman" panose="02020603050405020304" pitchFamily="18" charset="0"/>
              </a:rPr>
              <a:t>operations</a:t>
            </a:r>
            <a:r>
              <a:rPr lang="en-US" sz="2600" dirty="0">
                <a:solidFill>
                  <a:schemeClr val="bg1"/>
                </a:solidFill>
                <a:latin typeface="Times New Roman" panose="02020603050405020304" pitchFamily="18" charset="0"/>
                <a:cs typeface="Times New Roman" panose="02020603050405020304" pitchFamily="18" charset="0"/>
              </a:rPr>
              <a:t>.</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400" b="1" dirty="0">
                <a:solidFill>
                  <a:srgbClr val="FFFF00"/>
                </a:solidFill>
                <a:latin typeface="Times New Roman" panose="02020603050405020304" pitchFamily="18" charset="0"/>
                <a:cs typeface="Times New Roman" panose="02020603050405020304" pitchFamily="18" charset="0"/>
              </a:rPr>
              <a:t>Close</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Finally, closing a connection is symmetric when using sockets, and is established by having both the client and server call the </a:t>
            </a:r>
            <a:r>
              <a:rPr lang="en-US" sz="2600" i="1" dirty="0">
                <a:solidFill>
                  <a:srgbClr val="FFFF00"/>
                </a:solidFill>
                <a:latin typeface="Times New Roman" panose="02020603050405020304" pitchFamily="18" charset="0"/>
                <a:cs typeface="Times New Roman" panose="02020603050405020304" pitchFamily="18" charset="0"/>
              </a:rPr>
              <a:t>close</a:t>
            </a:r>
            <a:r>
              <a:rPr lang="en-US" sz="2600" dirty="0">
                <a:solidFill>
                  <a:schemeClr val="bg1"/>
                </a:solidFill>
                <a:latin typeface="Times New Roman" panose="02020603050405020304" pitchFamily="18" charset="0"/>
                <a:cs typeface="Times New Roman" panose="02020603050405020304" pitchFamily="18" charset="0"/>
              </a:rPr>
              <a:t> </a:t>
            </a:r>
            <a:r>
              <a:rPr lang="en-US" sz="2600" i="1" dirty="0">
                <a:solidFill>
                  <a:srgbClr val="FFFF00"/>
                </a:solidFill>
                <a:latin typeface="Times New Roman" panose="02020603050405020304" pitchFamily="18" charset="0"/>
                <a:cs typeface="Times New Roman" panose="02020603050405020304" pitchFamily="18" charset="0"/>
              </a:rPr>
              <a:t>operation</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67</a:t>
            </a:fld>
            <a:endParaRPr lang="en-IN" dirty="0"/>
          </a:p>
        </p:txBody>
      </p:sp>
    </p:spTree>
    <p:extLst>
      <p:ext uri="{BB962C8B-B14F-4D97-AF65-F5344CB8AC3E}">
        <p14:creationId xmlns:p14="http://schemas.microsoft.com/office/powerpoint/2010/main" val="23765402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general pattern followed by a client and server for connection-oriented communication using sockets is as shown in Figure 4.19.</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68</a:t>
            </a:fld>
            <a:endParaRPr lang="en-IN" dirty="0"/>
          </a:p>
        </p:txBody>
      </p:sp>
      <p:pic>
        <p:nvPicPr>
          <p:cNvPr id="5" name="Picture 4">
            <a:extLst>
              <a:ext uri="{FF2B5EF4-FFF2-40B4-BE49-F238E27FC236}">
                <a16:creationId xmlns:a16="http://schemas.microsoft.com/office/drawing/2014/main" id="{2260972A-DF0D-4C2B-9D7F-5665F6428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31" y="1875135"/>
            <a:ext cx="10800000" cy="2742606"/>
          </a:xfrm>
          <a:prstGeom prst="rect">
            <a:avLst/>
          </a:prstGeom>
          <a:solidFill>
            <a:schemeClr val="accent4">
              <a:lumMod val="20000"/>
              <a:lumOff val="80000"/>
            </a:schemeClr>
          </a:solidFill>
        </p:spPr>
      </p:pic>
      <p:sp>
        <p:nvSpPr>
          <p:cNvPr id="6" name="Rectangle 5">
            <a:extLst>
              <a:ext uri="{FF2B5EF4-FFF2-40B4-BE49-F238E27FC236}">
                <a16:creationId xmlns:a16="http://schemas.microsoft.com/office/drawing/2014/main" id="{EA25B780-4CDF-4BC4-8BF3-73F1C15E0C2F}"/>
              </a:ext>
            </a:extLst>
          </p:cNvPr>
          <p:cNvSpPr/>
          <p:nvPr/>
        </p:nvSpPr>
        <p:spPr>
          <a:xfrm>
            <a:off x="1676400" y="5025381"/>
            <a:ext cx="9489440" cy="461665"/>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4.19: </a:t>
            </a:r>
            <a:r>
              <a:rPr lang="en-US" sz="2400" dirty="0">
                <a:solidFill>
                  <a:schemeClr val="bg1"/>
                </a:solidFill>
                <a:latin typeface="Times New Roman" panose="02020603050405020304" pitchFamily="18" charset="0"/>
                <a:cs typeface="Times New Roman" panose="02020603050405020304" pitchFamily="18" charset="0"/>
              </a:rPr>
              <a:t>Connection-oriented communication pattern using sockets.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21325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Advanced </a:t>
            </a:r>
            <a:r>
              <a:rPr lang="en-US" sz="3600" b="1" dirty="0">
                <a:solidFill>
                  <a:srgbClr val="FFFF00"/>
                </a:solidFill>
                <a:latin typeface="Times New Roman" panose="02020603050405020304" pitchFamily="18" charset="0"/>
                <a:cs typeface="Times New Roman" panose="02020603050405020304" pitchFamily="18" charset="0"/>
              </a:rPr>
              <a:t>transient</a:t>
            </a:r>
            <a:r>
              <a:rPr lang="en-US" b="1" dirty="0">
                <a:solidFill>
                  <a:srgbClr val="FFFF00"/>
                </a:solidFill>
                <a:latin typeface="Times New Roman" panose="02020603050405020304" pitchFamily="18" charset="0"/>
                <a:cs typeface="Times New Roman" panose="02020603050405020304" pitchFamily="18" charset="0"/>
              </a:rPr>
              <a:t> messaging</a:t>
            </a:r>
          </a:p>
          <a:p>
            <a:pPr marL="0" indent="0" algn="just">
              <a:lnSpc>
                <a:spcPct val="100000"/>
              </a:lnSpc>
              <a:buNone/>
            </a:pPr>
            <a:endParaRPr lang="en-US"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Sockets</a:t>
            </a:r>
            <a:r>
              <a:rPr lang="en-US" sz="2600" dirty="0">
                <a:solidFill>
                  <a:schemeClr val="bg1"/>
                </a:solidFill>
                <a:latin typeface="Times New Roman" panose="02020603050405020304" pitchFamily="18" charset="0"/>
                <a:cs typeface="Times New Roman" panose="02020603050405020304" pitchFamily="18" charset="0"/>
              </a:rPr>
              <a:t> essentially support only </a:t>
            </a:r>
            <a:r>
              <a:rPr lang="en-US" sz="2600" dirty="0">
                <a:solidFill>
                  <a:srgbClr val="FFFF00"/>
                </a:solidFill>
                <a:latin typeface="Times New Roman" panose="02020603050405020304" pitchFamily="18" charset="0"/>
                <a:cs typeface="Times New Roman" panose="02020603050405020304" pitchFamily="18" charset="0"/>
              </a:rPr>
              <a:t>TCP</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or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UDP</a:t>
            </a:r>
            <a:r>
              <a:rPr lang="en-US" sz="2600" dirty="0">
                <a:solidFill>
                  <a:schemeClr val="bg1"/>
                </a:solidFill>
                <a:latin typeface="Times New Roman" panose="02020603050405020304" pitchFamily="18" charset="0"/>
                <a:cs typeface="Times New Roman" panose="02020603050405020304" pitchFamily="18" charset="0"/>
              </a:rPr>
              <a:t>, meaning that any extra facility for </a:t>
            </a:r>
            <a:r>
              <a:rPr lang="en-US" sz="2600" dirty="0">
                <a:solidFill>
                  <a:srgbClr val="FFFF00"/>
                </a:solidFill>
                <a:latin typeface="Times New Roman" panose="02020603050405020304" pitchFamily="18" charset="0"/>
                <a:cs typeface="Times New Roman" panose="02020603050405020304" pitchFamily="18" charset="0"/>
              </a:rPr>
              <a:t>messaging</a:t>
            </a:r>
            <a:r>
              <a:rPr lang="en-US" sz="2600" dirty="0">
                <a:solidFill>
                  <a:schemeClr val="bg1"/>
                </a:solidFill>
                <a:latin typeface="Times New Roman" panose="02020603050405020304" pitchFamily="18" charset="0"/>
                <a:cs typeface="Times New Roman" panose="02020603050405020304" pitchFamily="18" charset="0"/>
              </a:rPr>
              <a:t> needs to be implemented separately by an application programmer.</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practice, we do often need more </a:t>
            </a:r>
            <a:r>
              <a:rPr lang="en-US" sz="2600" dirty="0">
                <a:solidFill>
                  <a:srgbClr val="FFFF00"/>
                </a:solidFill>
                <a:latin typeface="Times New Roman" panose="02020603050405020304" pitchFamily="18" charset="0"/>
                <a:cs typeface="Times New Roman" panose="02020603050405020304" pitchFamily="18" charset="0"/>
              </a:rPr>
              <a:t>advanced approaches for message-oriented communication</a:t>
            </a:r>
            <a:r>
              <a:rPr lang="en-US" sz="2600" dirty="0">
                <a:solidFill>
                  <a:schemeClr val="bg1"/>
                </a:solidFill>
                <a:latin typeface="Times New Roman" panose="02020603050405020304" pitchFamily="18" charset="0"/>
                <a:cs typeface="Times New Roman" panose="02020603050405020304" pitchFamily="18" charset="0"/>
              </a:rPr>
              <a:t> to make network </a:t>
            </a:r>
            <a:r>
              <a:rPr lang="en-US" sz="2600" dirty="0">
                <a:solidFill>
                  <a:srgbClr val="FFFF00"/>
                </a:solidFill>
                <a:latin typeface="Times New Roman" panose="02020603050405020304" pitchFamily="18" charset="0"/>
                <a:cs typeface="Times New Roman" panose="02020603050405020304" pitchFamily="18" charset="0"/>
              </a:rPr>
              <a:t>programming easier</a:t>
            </a:r>
            <a:r>
              <a:rPr lang="en-US" sz="2600" dirty="0">
                <a:solidFill>
                  <a:schemeClr val="bg1"/>
                </a:solidFill>
                <a:latin typeface="Times New Roman" panose="02020603050405020304" pitchFamily="18" charset="0"/>
                <a:cs typeface="Times New Roman" panose="02020603050405020304" pitchFamily="18" charset="0"/>
              </a:rPr>
              <a:t>, to </a:t>
            </a:r>
            <a:r>
              <a:rPr lang="en-US" sz="2600" dirty="0">
                <a:solidFill>
                  <a:srgbClr val="FFFF00"/>
                </a:solidFill>
                <a:latin typeface="Times New Roman" panose="02020603050405020304" pitchFamily="18" charset="0"/>
                <a:cs typeface="Times New Roman" panose="02020603050405020304" pitchFamily="18" charset="0"/>
              </a:rPr>
              <a:t>expand beyond the functionality </a:t>
            </a:r>
            <a:r>
              <a:rPr lang="en-US" sz="2600" dirty="0">
                <a:solidFill>
                  <a:schemeClr val="bg1"/>
                </a:solidFill>
                <a:latin typeface="Times New Roman" panose="02020603050405020304" pitchFamily="18" charset="0"/>
                <a:cs typeface="Times New Roman" panose="02020603050405020304" pitchFamily="18" charset="0"/>
              </a:rPr>
              <a:t>offered by existing networking protocols, to make better </a:t>
            </a:r>
            <a:r>
              <a:rPr lang="en-US" sz="2600" dirty="0">
                <a:solidFill>
                  <a:srgbClr val="FFFF00"/>
                </a:solidFill>
                <a:latin typeface="Times New Roman" panose="02020603050405020304" pitchFamily="18" charset="0"/>
                <a:cs typeface="Times New Roman" panose="02020603050405020304" pitchFamily="18" charset="0"/>
              </a:rPr>
              <a:t>use of local resources</a:t>
            </a:r>
            <a:r>
              <a:rPr lang="en-US" sz="2600" dirty="0">
                <a:solidFill>
                  <a:schemeClr val="bg1"/>
                </a:solidFill>
                <a:latin typeface="Times New Roman" panose="02020603050405020304" pitchFamily="18" charset="0"/>
                <a:cs typeface="Times New Roman" panose="02020603050405020304" pitchFamily="18" charset="0"/>
              </a:rPr>
              <a:t>, and so on.</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69</a:t>
            </a:fld>
            <a:endParaRPr lang="en-IN" dirty="0"/>
          </a:p>
        </p:txBody>
      </p:sp>
    </p:spTree>
    <p:extLst>
      <p:ext uri="{BB962C8B-B14F-4D97-AF65-F5344CB8AC3E}">
        <p14:creationId xmlns:p14="http://schemas.microsoft.com/office/powerpoint/2010/main" val="3750069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Each layer provides an interface to the one above it. </a:t>
            </a:r>
            <a:r>
              <a:rPr lang="en-US" sz="2600" dirty="0">
                <a:solidFill>
                  <a:schemeClr val="bg1"/>
                </a:solidFill>
                <a:latin typeface="Times New Roman" panose="02020603050405020304" pitchFamily="18" charset="0"/>
                <a:cs typeface="Times New Roman" panose="02020603050405020304" pitchFamily="18" charset="0"/>
              </a:rPr>
              <a:t>The interface consists of a set of operations that together define the service the layer is prepared to offer.</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The seven OSI layers are</a:t>
            </a:r>
          </a:p>
          <a:p>
            <a:pPr marL="0" indent="0" algn="just">
              <a:lnSpc>
                <a:spcPct val="100000"/>
              </a:lnSpc>
              <a:buNone/>
            </a:pPr>
            <a:endParaRPr lang="en-US" sz="2600" b="1" dirty="0">
              <a:solidFill>
                <a:srgbClr val="FFFF00"/>
              </a:solidFill>
              <a:latin typeface="Times New Roman" panose="02020603050405020304" pitchFamily="18" charset="0"/>
              <a:cs typeface="Times New Roman" panose="02020603050405020304" pitchFamily="18" charset="0"/>
            </a:endParaRPr>
          </a:p>
          <a:p>
            <a:pPr marL="514350" indent="-514350" algn="just">
              <a:lnSpc>
                <a:spcPct val="100000"/>
              </a:lnSpc>
              <a:buFont typeface="+mj-lt"/>
              <a:buAutoNum type="arabicPeriod"/>
            </a:pPr>
            <a:r>
              <a:rPr lang="en-US" sz="2600" b="1" dirty="0">
                <a:solidFill>
                  <a:srgbClr val="FFFF00"/>
                </a:solidFill>
                <a:latin typeface="Times New Roman" panose="02020603050405020304" pitchFamily="18" charset="0"/>
                <a:cs typeface="Times New Roman" panose="02020603050405020304" pitchFamily="18" charset="0"/>
              </a:rPr>
              <a:t>Physical layer</a:t>
            </a:r>
            <a:r>
              <a:rPr lang="en-US" sz="2600" dirty="0">
                <a:solidFill>
                  <a:schemeClr val="bg1"/>
                </a:solidFill>
                <a:latin typeface="Times New Roman" panose="02020603050405020304" pitchFamily="18" charset="0"/>
                <a:cs typeface="Times New Roman" panose="02020603050405020304" pitchFamily="18" charset="0"/>
              </a:rPr>
              <a:t> Deals with standardizing how two computers are connected and how </a:t>
            </a:r>
            <a:r>
              <a:rPr lang="en-US" sz="2600" dirty="0">
                <a:solidFill>
                  <a:srgbClr val="FFFF00"/>
                </a:solidFill>
                <a:latin typeface="Times New Roman" panose="02020603050405020304" pitchFamily="18" charset="0"/>
                <a:cs typeface="Times New Roman" panose="02020603050405020304" pitchFamily="18" charset="0"/>
              </a:rPr>
              <a:t>0s and 1s </a:t>
            </a:r>
            <a:r>
              <a:rPr lang="en-US" sz="2600" dirty="0">
                <a:solidFill>
                  <a:schemeClr val="bg1"/>
                </a:solidFill>
                <a:latin typeface="Times New Roman" panose="02020603050405020304" pitchFamily="18" charset="0"/>
                <a:cs typeface="Times New Roman" panose="02020603050405020304" pitchFamily="18" charset="0"/>
              </a:rPr>
              <a:t>are represented.</a:t>
            </a:r>
          </a:p>
          <a:p>
            <a:pPr marL="514350" indent="-514350" algn="just">
              <a:lnSpc>
                <a:spcPct val="100000"/>
              </a:lnSpc>
              <a:buFont typeface="+mj-lt"/>
              <a:buAutoNum type="arabicPeriod"/>
            </a:pPr>
            <a:endParaRPr lang="en-US" sz="2600" dirty="0">
              <a:solidFill>
                <a:schemeClr val="bg1"/>
              </a:solidFill>
              <a:latin typeface="Times New Roman" panose="02020603050405020304" pitchFamily="18" charset="0"/>
              <a:cs typeface="Times New Roman" panose="02020603050405020304" pitchFamily="18" charset="0"/>
            </a:endParaRPr>
          </a:p>
          <a:p>
            <a:pPr marL="514350" indent="-514350" algn="just">
              <a:lnSpc>
                <a:spcPct val="100000"/>
              </a:lnSpc>
              <a:buFont typeface="+mj-lt"/>
              <a:buAutoNum type="arabicPeriod"/>
            </a:pPr>
            <a:r>
              <a:rPr lang="en-US" sz="2600" b="1" dirty="0">
                <a:solidFill>
                  <a:srgbClr val="FFFF00"/>
                </a:solidFill>
                <a:latin typeface="Times New Roman" panose="02020603050405020304" pitchFamily="18" charset="0"/>
                <a:cs typeface="Times New Roman" panose="02020603050405020304" pitchFamily="18" charset="0"/>
              </a:rPr>
              <a:t>Data link layer</a:t>
            </a:r>
            <a:r>
              <a:rPr lang="en-US" sz="2600" dirty="0">
                <a:solidFill>
                  <a:schemeClr val="bg1"/>
                </a:solidFill>
                <a:latin typeface="Times New Roman" panose="02020603050405020304" pitchFamily="18" charset="0"/>
                <a:cs typeface="Times New Roman" panose="02020603050405020304" pitchFamily="18" charset="0"/>
              </a:rPr>
              <a:t> Provides the means to detect and possibly correct </a:t>
            </a:r>
            <a:r>
              <a:rPr lang="en-US" sz="2600" dirty="0">
                <a:solidFill>
                  <a:srgbClr val="FFFF00"/>
                </a:solidFill>
                <a:latin typeface="Times New Roman" panose="02020603050405020304" pitchFamily="18" charset="0"/>
                <a:cs typeface="Times New Roman" panose="02020603050405020304" pitchFamily="18" charset="0"/>
              </a:rPr>
              <a:t>transmission errors</a:t>
            </a:r>
            <a:r>
              <a:rPr lang="en-US" sz="2600" dirty="0">
                <a:solidFill>
                  <a:schemeClr val="bg1"/>
                </a:solidFill>
                <a:latin typeface="Times New Roman" panose="02020603050405020304" pitchFamily="18" charset="0"/>
                <a:cs typeface="Times New Roman" panose="02020603050405020304" pitchFamily="18" charset="0"/>
              </a:rPr>
              <a:t>, as well as protocols to keep a </a:t>
            </a:r>
            <a:r>
              <a:rPr lang="en-US" sz="2600" dirty="0">
                <a:solidFill>
                  <a:srgbClr val="FFFF00"/>
                </a:solidFill>
                <a:latin typeface="Times New Roman" panose="02020603050405020304" pitchFamily="18" charset="0"/>
                <a:cs typeface="Times New Roman" panose="02020603050405020304" pitchFamily="18" charset="0"/>
              </a:rPr>
              <a:t>sender and receiver in the same pace</a:t>
            </a:r>
            <a:r>
              <a:rPr lang="en-US" sz="2600" dirty="0">
                <a:solidFill>
                  <a:schemeClr val="bg1"/>
                </a:solidFill>
                <a:latin typeface="Times New Roman" panose="02020603050405020304" pitchFamily="18" charset="0"/>
                <a:cs typeface="Times New Roman" panose="02020603050405020304" pitchFamily="18" charset="0"/>
              </a:rPr>
              <a:t>.</a:t>
            </a:r>
          </a:p>
          <a:p>
            <a:pPr marL="514350" indent="-514350" algn="just">
              <a:lnSpc>
                <a:spcPct val="100000"/>
              </a:lnSpc>
              <a:buFont typeface="+mj-lt"/>
              <a:buAutoNum type="arabicPeriod"/>
            </a:pPr>
            <a:endParaRPr lang="en-US" sz="2600" dirty="0">
              <a:solidFill>
                <a:schemeClr val="bg1"/>
              </a:solidFill>
              <a:latin typeface="Times New Roman" panose="02020603050405020304" pitchFamily="18" charset="0"/>
              <a:cs typeface="Times New Roman" panose="02020603050405020304" pitchFamily="18" charset="0"/>
            </a:endParaRPr>
          </a:p>
          <a:p>
            <a:pPr marL="514350" indent="-514350" algn="just">
              <a:lnSpc>
                <a:spcPct val="100000"/>
              </a:lnSpc>
              <a:buFont typeface="+mj-lt"/>
              <a:buAutoNum type="arabicPeriod"/>
            </a:pPr>
            <a:r>
              <a:rPr lang="en-US" sz="2600" b="1" dirty="0">
                <a:solidFill>
                  <a:srgbClr val="FFFF00"/>
                </a:solidFill>
                <a:latin typeface="Times New Roman" panose="02020603050405020304" pitchFamily="18" charset="0"/>
                <a:cs typeface="Times New Roman" panose="02020603050405020304" pitchFamily="18" charset="0"/>
              </a:rPr>
              <a:t>Network layer</a:t>
            </a:r>
            <a:r>
              <a:rPr lang="en-US" sz="2600" dirty="0">
                <a:solidFill>
                  <a:schemeClr val="bg1"/>
                </a:solidFill>
                <a:latin typeface="Times New Roman" panose="02020603050405020304" pitchFamily="18" charset="0"/>
                <a:cs typeface="Times New Roman" panose="02020603050405020304" pitchFamily="18" charset="0"/>
              </a:rPr>
              <a:t> Contains the protocols for </a:t>
            </a:r>
            <a:r>
              <a:rPr lang="en-US" sz="2600" dirty="0">
                <a:solidFill>
                  <a:srgbClr val="FFFF00"/>
                </a:solidFill>
                <a:latin typeface="Times New Roman" panose="02020603050405020304" pitchFamily="18" charset="0"/>
                <a:cs typeface="Times New Roman" panose="02020603050405020304" pitchFamily="18" charset="0"/>
              </a:rPr>
              <a:t>routing a message</a:t>
            </a:r>
            <a:r>
              <a:rPr lang="en-US" sz="2600" dirty="0">
                <a:solidFill>
                  <a:schemeClr val="bg1"/>
                </a:solidFill>
                <a:latin typeface="Times New Roman" panose="02020603050405020304" pitchFamily="18" charset="0"/>
                <a:cs typeface="Times New Roman" panose="02020603050405020304" pitchFamily="18" charset="0"/>
              </a:rPr>
              <a:t> through a computer      network, as well as protocols for </a:t>
            </a:r>
            <a:r>
              <a:rPr lang="en-US" sz="2600" dirty="0">
                <a:solidFill>
                  <a:srgbClr val="FFFF00"/>
                </a:solidFill>
                <a:latin typeface="Times New Roman" panose="02020603050405020304" pitchFamily="18" charset="0"/>
                <a:cs typeface="Times New Roman" panose="02020603050405020304" pitchFamily="18" charset="0"/>
              </a:rPr>
              <a:t>handling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congestion</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a:t>
            </a:fld>
            <a:endParaRPr lang="en-IN" dirty="0"/>
          </a:p>
        </p:txBody>
      </p:sp>
    </p:spTree>
    <p:extLst>
      <p:ext uri="{BB962C8B-B14F-4D97-AF65-F5344CB8AC3E}">
        <p14:creationId xmlns:p14="http://schemas.microsoft.com/office/powerpoint/2010/main" val="35767379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Using messaging patterns: </a:t>
            </a:r>
            <a:r>
              <a:rPr lang="en-US" b="1" dirty="0" err="1">
                <a:solidFill>
                  <a:srgbClr val="FFFF00"/>
                </a:solidFill>
                <a:latin typeface="Times New Roman" panose="02020603050405020304" pitchFamily="18" charset="0"/>
                <a:cs typeface="Times New Roman" panose="02020603050405020304" pitchFamily="18" charset="0"/>
              </a:rPr>
              <a:t>ZeroMQ</a:t>
            </a:r>
            <a:endParaRPr lang="en-US" b="1" dirty="0">
              <a:solidFill>
                <a:srgbClr val="FFFF0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One approach toward making network programming easier is based on the observation that many </a:t>
            </a:r>
            <a:r>
              <a:rPr lang="en-US" sz="2600" dirty="0">
                <a:solidFill>
                  <a:srgbClr val="FFFF00"/>
                </a:solidFill>
                <a:latin typeface="Times New Roman" panose="02020603050405020304" pitchFamily="18" charset="0"/>
                <a:cs typeface="Times New Roman" panose="02020603050405020304" pitchFamily="18" charset="0"/>
              </a:rPr>
              <a:t>messaging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applications</a:t>
            </a:r>
            <a:r>
              <a:rPr lang="en-US" sz="2600" dirty="0">
                <a:solidFill>
                  <a:schemeClr val="bg1"/>
                </a:solidFill>
                <a:latin typeface="Times New Roman" panose="02020603050405020304" pitchFamily="18" charset="0"/>
                <a:cs typeface="Times New Roman" panose="02020603050405020304" pitchFamily="18" charset="0"/>
              </a:rPr>
              <a:t>, or their components, can be effectively </a:t>
            </a:r>
            <a:r>
              <a:rPr lang="en-US" sz="2600" dirty="0">
                <a:solidFill>
                  <a:srgbClr val="FFFF00"/>
                </a:solidFill>
                <a:latin typeface="Times New Roman" panose="02020603050405020304" pitchFamily="18" charset="0"/>
                <a:cs typeface="Times New Roman" panose="02020603050405020304" pitchFamily="18" charset="0"/>
              </a:rPr>
              <a:t>organized</a:t>
            </a:r>
            <a:r>
              <a:rPr lang="en-US" sz="2600" dirty="0">
                <a:solidFill>
                  <a:schemeClr val="bg1"/>
                </a:solidFill>
                <a:latin typeface="Times New Roman" panose="02020603050405020304" pitchFamily="18" charset="0"/>
                <a:cs typeface="Times New Roman" panose="02020603050405020304" pitchFamily="18" charset="0"/>
              </a:rPr>
              <a:t> according to a few simple </a:t>
            </a:r>
            <a:r>
              <a:rPr lang="en-US" sz="2600" dirty="0">
                <a:solidFill>
                  <a:srgbClr val="FFFF00"/>
                </a:solidFill>
                <a:latin typeface="Times New Roman" panose="02020603050405020304" pitchFamily="18" charset="0"/>
                <a:cs typeface="Times New Roman" panose="02020603050405020304" pitchFamily="18" charset="0"/>
              </a:rPr>
              <a:t>communication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patterns</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By subsequently providing </a:t>
            </a:r>
            <a:r>
              <a:rPr lang="en-US" sz="2600" dirty="0">
                <a:solidFill>
                  <a:srgbClr val="FFFF00"/>
                </a:solidFill>
                <a:latin typeface="Times New Roman" panose="02020603050405020304" pitchFamily="18" charset="0"/>
                <a:cs typeface="Times New Roman" panose="02020603050405020304" pitchFamily="18" charset="0"/>
              </a:rPr>
              <a:t>enhancements to sockets</a:t>
            </a:r>
            <a:r>
              <a:rPr lang="en-US" sz="2600" dirty="0">
                <a:solidFill>
                  <a:schemeClr val="bg1"/>
                </a:solidFill>
                <a:latin typeface="Times New Roman" panose="02020603050405020304" pitchFamily="18" charset="0"/>
                <a:cs typeface="Times New Roman" panose="02020603050405020304" pitchFamily="18" charset="0"/>
              </a:rPr>
              <a:t> for each of these patterns, it may become easier to develop a networked, distributed application.</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err="1">
                <a:solidFill>
                  <a:schemeClr val="bg1"/>
                </a:solidFill>
                <a:latin typeface="Times New Roman" panose="02020603050405020304" pitchFamily="18" charset="0"/>
                <a:cs typeface="Times New Roman" panose="02020603050405020304" pitchFamily="18" charset="0"/>
              </a:rPr>
              <a:t>ZeroMQ</a:t>
            </a:r>
            <a:r>
              <a:rPr lang="en-US" sz="2600" dirty="0">
                <a:solidFill>
                  <a:schemeClr val="bg1"/>
                </a:solidFill>
                <a:latin typeface="Times New Roman" panose="02020603050405020304" pitchFamily="18" charset="0"/>
                <a:cs typeface="Times New Roman" panose="02020603050405020304" pitchFamily="18" charset="0"/>
              </a:rPr>
              <a:t> also provides </a:t>
            </a:r>
            <a:r>
              <a:rPr lang="en-US" sz="2600" dirty="0">
                <a:solidFill>
                  <a:srgbClr val="FFFF00"/>
                </a:solidFill>
                <a:latin typeface="Times New Roman" panose="02020603050405020304" pitchFamily="18" charset="0"/>
                <a:cs typeface="Times New Roman" panose="02020603050405020304" pitchFamily="18" charset="0"/>
              </a:rPr>
              <a:t>sockets</a:t>
            </a:r>
            <a:r>
              <a:rPr lang="en-US" sz="2600" dirty="0">
                <a:solidFill>
                  <a:schemeClr val="bg1"/>
                </a:solidFill>
                <a:latin typeface="Times New Roman" panose="02020603050405020304" pitchFamily="18" charset="0"/>
                <a:cs typeface="Times New Roman" panose="02020603050405020304" pitchFamily="18" charset="0"/>
              </a:rPr>
              <a:t> through which all communication takes place.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Actual message transmission takes place over </a:t>
            </a:r>
            <a:r>
              <a:rPr lang="en-US" sz="2600" dirty="0">
                <a:solidFill>
                  <a:srgbClr val="FFFF00"/>
                </a:solidFill>
                <a:latin typeface="Times New Roman" panose="02020603050405020304" pitchFamily="18" charset="0"/>
                <a:cs typeface="Times New Roman" panose="02020603050405020304" pitchFamily="18" charset="0"/>
              </a:rPr>
              <a:t>TCP</a:t>
            </a:r>
            <a:r>
              <a:rPr lang="en-US" sz="2600" dirty="0">
                <a:solidFill>
                  <a:schemeClr val="bg1"/>
                </a:solidFill>
                <a:latin typeface="Times New Roman" panose="02020603050405020304" pitchFamily="18" charset="0"/>
                <a:cs typeface="Times New Roman" panose="02020603050405020304" pitchFamily="18" charset="0"/>
              </a:rPr>
              <a:t> connections, and like TCP, all communication is essentially </a:t>
            </a:r>
            <a:r>
              <a:rPr lang="en-US" sz="2600" dirty="0">
                <a:solidFill>
                  <a:srgbClr val="FFFF00"/>
                </a:solidFill>
                <a:latin typeface="Times New Roman" panose="02020603050405020304" pitchFamily="18" charset="0"/>
                <a:cs typeface="Times New Roman" panose="02020603050405020304" pitchFamily="18" charset="0"/>
              </a:rPr>
              <a:t>connection-oriented</a:t>
            </a:r>
            <a:r>
              <a:rPr lang="en-US" sz="2600" dirty="0">
                <a:solidFill>
                  <a:schemeClr val="bg1"/>
                </a:solidFill>
                <a:latin typeface="Times New Roman" panose="02020603050405020304" pitchFamily="18" charset="0"/>
                <a:cs typeface="Times New Roman" panose="02020603050405020304" pitchFamily="18" charset="0"/>
              </a:rPr>
              <a:t>, meaning that a connection will first be set up between a sender and receiver before message transmission can take place.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70</a:t>
            </a:fld>
            <a:endParaRPr lang="en-IN" dirty="0"/>
          </a:p>
        </p:txBody>
      </p:sp>
    </p:spTree>
    <p:extLst>
      <p:ext uri="{BB962C8B-B14F-4D97-AF65-F5344CB8AC3E}">
        <p14:creationId xmlns:p14="http://schemas.microsoft.com/office/powerpoint/2010/main" val="24457226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An application programmer need not bother about the issues related to </a:t>
            </a:r>
            <a:r>
              <a:rPr lang="en-US" sz="2600" dirty="0">
                <a:solidFill>
                  <a:srgbClr val="FFFF00"/>
                </a:solidFill>
                <a:latin typeface="Times New Roman" panose="02020603050405020304" pitchFamily="18" charset="0"/>
                <a:cs typeface="Times New Roman" panose="02020603050405020304" pitchFamily="18" charset="0"/>
              </a:rPr>
              <a:t>setting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up</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maintaining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connections</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a:t>
            </a:r>
            <a:r>
              <a:rPr lang="en-US" sz="2600" dirty="0">
                <a:solidFill>
                  <a:srgbClr val="FFFF00"/>
                </a:solidFill>
                <a:latin typeface="Times New Roman" panose="02020603050405020304" pitchFamily="18" charset="0"/>
                <a:cs typeface="Times New Roman" panose="02020603050405020304" pitchFamily="18" charset="0"/>
              </a:rPr>
              <a:t>socket</a:t>
            </a:r>
            <a:r>
              <a:rPr lang="en-US" sz="2600" dirty="0">
                <a:solidFill>
                  <a:schemeClr val="bg1"/>
                </a:solidFill>
                <a:latin typeface="Times New Roman" panose="02020603050405020304" pitchFamily="18" charset="0"/>
                <a:cs typeface="Times New Roman" panose="02020603050405020304" pitchFamily="18" charset="0"/>
              </a:rPr>
              <a:t> may be bound to </a:t>
            </a:r>
            <a:r>
              <a:rPr lang="en-US" sz="2600" dirty="0">
                <a:solidFill>
                  <a:srgbClr val="FFFF00"/>
                </a:solidFill>
                <a:latin typeface="Times New Roman" panose="02020603050405020304" pitchFamily="18" charset="0"/>
                <a:cs typeface="Times New Roman" panose="02020603050405020304" pitchFamily="18" charset="0"/>
              </a:rPr>
              <a:t>multiple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addresses</a:t>
            </a:r>
            <a:r>
              <a:rPr lang="en-US" sz="2600" dirty="0">
                <a:solidFill>
                  <a:schemeClr val="bg1"/>
                </a:solidFill>
                <a:latin typeface="Times New Roman" panose="02020603050405020304" pitchFamily="18" charset="0"/>
                <a:cs typeface="Times New Roman" panose="02020603050405020304" pitchFamily="18" charset="0"/>
              </a:rPr>
              <a:t>, effectively allowing a server to handle messages from very different sources through a single interface.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For example, a server can listen to multiple ports using a single blocking receive operation.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err="1">
                <a:solidFill>
                  <a:schemeClr val="bg1"/>
                </a:solidFill>
                <a:latin typeface="Times New Roman" panose="02020603050405020304" pitchFamily="18" charset="0"/>
                <a:cs typeface="Times New Roman" panose="02020603050405020304" pitchFamily="18" charset="0"/>
              </a:rPr>
              <a:t>ZeroMQ</a:t>
            </a:r>
            <a:r>
              <a:rPr lang="en-US" sz="2600" dirty="0">
                <a:solidFill>
                  <a:schemeClr val="bg1"/>
                </a:solidFill>
                <a:latin typeface="Times New Roman" panose="02020603050405020304" pitchFamily="18" charset="0"/>
                <a:cs typeface="Times New Roman" panose="02020603050405020304" pitchFamily="18" charset="0"/>
              </a:rPr>
              <a:t> sockets can thus support </a:t>
            </a:r>
            <a:r>
              <a:rPr lang="en-US" sz="2600" dirty="0">
                <a:solidFill>
                  <a:srgbClr val="FFFF00"/>
                </a:solidFill>
                <a:latin typeface="Times New Roman" panose="02020603050405020304" pitchFamily="18" charset="0"/>
                <a:cs typeface="Times New Roman" panose="02020603050405020304" pitchFamily="18" charset="0"/>
              </a:rPr>
              <a:t>any-to-one communication</a:t>
            </a:r>
            <a:r>
              <a:rPr lang="en-US" sz="2600" dirty="0">
                <a:solidFill>
                  <a:schemeClr val="bg1"/>
                </a:solidFill>
                <a:latin typeface="Times New Roman" panose="02020603050405020304" pitchFamily="18" charset="0"/>
                <a:cs typeface="Times New Roman" panose="02020603050405020304" pitchFamily="18" charset="0"/>
              </a:rPr>
              <a:t> instead of just </a:t>
            </a:r>
            <a:r>
              <a:rPr lang="en-US" sz="2600" dirty="0">
                <a:solidFill>
                  <a:srgbClr val="FFFF00"/>
                </a:solidFill>
                <a:latin typeface="Times New Roman" panose="02020603050405020304" pitchFamily="18" charset="0"/>
                <a:cs typeface="Times New Roman" panose="02020603050405020304" pitchFamily="18" charset="0"/>
              </a:rPr>
              <a:t>one-to-one communication.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err="1">
                <a:solidFill>
                  <a:schemeClr val="bg1"/>
                </a:solidFill>
                <a:latin typeface="Times New Roman" panose="02020603050405020304" pitchFamily="18" charset="0"/>
                <a:cs typeface="Times New Roman" panose="02020603050405020304" pitchFamily="18" charset="0"/>
              </a:rPr>
              <a:t>ZeroMQ</a:t>
            </a:r>
            <a:r>
              <a:rPr lang="en-US" sz="2600" dirty="0">
                <a:solidFill>
                  <a:schemeClr val="bg1"/>
                </a:solidFill>
                <a:latin typeface="Times New Roman" panose="02020603050405020304" pitchFamily="18" charset="0"/>
                <a:cs typeface="Times New Roman" panose="02020603050405020304" pitchFamily="18" charset="0"/>
              </a:rPr>
              <a:t> sockets also support </a:t>
            </a:r>
            <a:r>
              <a:rPr lang="en-US" sz="2600" dirty="0">
                <a:solidFill>
                  <a:srgbClr val="FFFF00"/>
                </a:solidFill>
                <a:latin typeface="Times New Roman" panose="02020603050405020304" pitchFamily="18" charset="0"/>
                <a:cs typeface="Times New Roman" panose="02020603050405020304" pitchFamily="18" charset="0"/>
              </a:rPr>
              <a:t>one-to-many communication</a:t>
            </a:r>
            <a:r>
              <a:rPr lang="en-US" sz="2600" dirty="0">
                <a:solidFill>
                  <a:schemeClr val="bg1"/>
                </a:solidFill>
                <a:latin typeface="Times New Roman" panose="02020603050405020304" pitchFamily="18" charset="0"/>
                <a:cs typeface="Times New Roman" panose="02020603050405020304" pitchFamily="18" charset="0"/>
              </a:rPr>
              <a:t>, i.e., </a:t>
            </a:r>
            <a:r>
              <a:rPr lang="en-US" sz="2600" dirty="0">
                <a:solidFill>
                  <a:srgbClr val="FFFF00"/>
                </a:solidFill>
                <a:latin typeface="Times New Roman" panose="02020603050405020304" pitchFamily="18" charset="0"/>
                <a:cs typeface="Times New Roman" panose="02020603050405020304" pitchFamily="18" charset="0"/>
              </a:rPr>
              <a:t>multicasting</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71</a:t>
            </a:fld>
            <a:endParaRPr lang="en-IN" dirty="0"/>
          </a:p>
        </p:txBody>
      </p:sp>
    </p:spTree>
    <p:extLst>
      <p:ext uri="{BB962C8B-B14F-4D97-AF65-F5344CB8AC3E}">
        <p14:creationId xmlns:p14="http://schemas.microsoft.com/office/powerpoint/2010/main" val="26405387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Essential to </a:t>
            </a:r>
            <a:r>
              <a:rPr lang="en-US" sz="2600" dirty="0" err="1">
                <a:solidFill>
                  <a:srgbClr val="FFFF00"/>
                </a:solidFill>
                <a:latin typeface="Times New Roman" panose="02020603050405020304" pitchFamily="18" charset="0"/>
                <a:cs typeface="Times New Roman" panose="02020603050405020304" pitchFamily="18" charset="0"/>
              </a:rPr>
              <a:t>ZeroMQ</a:t>
            </a:r>
            <a:r>
              <a:rPr lang="en-US" sz="2600" dirty="0">
                <a:solidFill>
                  <a:schemeClr val="bg1"/>
                </a:solidFill>
                <a:latin typeface="Times New Roman" panose="02020603050405020304" pitchFamily="18" charset="0"/>
                <a:cs typeface="Times New Roman" panose="02020603050405020304" pitchFamily="18" charset="0"/>
              </a:rPr>
              <a:t> is that </a:t>
            </a:r>
            <a:r>
              <a:rPr lang="en-US" sz="2600" dirty="0">
                <a:solidFill>
                  <a:srgbClr val="FFFF00"/>
                </a:solidFill>
                <a:latin typeface="Times New Roman" panose="02020603050405020304" pitchFamily="18" charset="0"/>
                <a:cs typeface="Times New Roman" panose="02020603050405020304" pitchFamily="18" charset="0"/>
              </a:rPr>
              <a:t>communication</a:t>
            </a:r>
            <a:r>
              <a:rPr lang="en-US" sz="2600" dirty="0">
                <a:solidFill>
                  <a:schemeClr val="bg1"/>
                </a:solidFill>
                <a:latin typeface="Times New Roman" panose="02020603050405020304" pitchFamily="18" charset="0"/>
                <a:cs typeface="Times New Roman" panose="02020603050405020304" pitchFamily="18" charset="0"/>
              </a:rPr>
              <a:t> is </a:t>
            </a:r>
            <a:r>
              <a:rPr lang="en-US" sz="2600" dirty="0">
                <a:solidFill>
                  <a:srgbClr val="FFFF00"/>
                </a:solidFill>
                <a:latin typeface="Times New Roman" panose="02020603050405020304" pitchFamily="18" charset="0"/>
                <a:cs typeface="Times New Roman" panose="02020603050405020304" pitchFamily="18" charset="0"/>
              </a:rPr>
              <a:t>asynchronous</a:t>
            </a:r>
            <a:r>
              <a:rPr lang="en-US" sz="2600" dirty="0">
                <a:solidFill>
                  <a:schemeClr val="bg1"/>
                </a:solidFill>
                <a:latin typeface="Times New Roman" panose="02020603050405020304" pitchFamily="18" charset="0"/>
                <a:cs typeface="Times New Roman" panose="02020603050405020304" pitchFamily="18" charset="0"/>
              </a:rPr>
              <a:t>: a sender will normally continue after having submitted a message to the underlying communication subsystem.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An interesting </a:t>
            </a:r>
            <a:r>
              <a:rPr lang="en-US" sz="2600" dirty="0">
                <a:solidFill>
                  <a:srgbClr val="FFFF00"/>
                </a:solidFill>
                <a:latin typeface="Times New Roman" panose="02020603050405020304" pitchFamily="18" charset="0"/>
                <a:cs typeface="Times New Roman" panose="02020603050405020304" pitchFamily="18" charset="0"/>
              </a:rPr>
              <a:t>side effect </a:t>
            </a:r>
            <a:r>
              <a:rPr lang="en-US" sz="2600" dirty="0">
                <a:solidFill>
                  <a:schemeClr val="bg1"/>
                </a:solidFill>
                <a:latin typeface="Times New Roman" panose="02020603050405020304" pitchFamily="18" charset="0"/>
                <a:cs typeface="Times New Roman" panose="02020603050405020304" pitchFamily="18" charset="0"/>
              </a:rPr>
              <a:t>of </a:t>
            </a:r>
            <a:r>
              <a:rPr lang="en-US" sz="2600" dirty="0">
                <a:solidFill>
                  <a:srgbClr val="FFFF00"/>
                </a:solidFill>
                <a:latin typeface="Times New Roman" panose="02020603050405020304" pitchFamily="18" charset="0"/>
                <a:cs typeface="Times New Roman" panose="02020603050405020304" pitchFamily="18" charset="0"/>
              </a:rPr>
              <a:t>combining asynchronous with connection-oriented</a:t>
            </a:r>
            <a:r>
              <a:rPr lang="en-US" sz="2600" dirty="0">
                <a:solidFill>
                  <a:schemeClr val="bg1"/>
                </a:solidFill>
                <a:latin typeface="Times New Roman" panose="02020603050405020304" pitchFamily="18" charset="0"/>
                <a:cs typeface="Times New Roman" panose="02020603050405020304" pitchFamily="18" charset="0"/>
              </a:rPr>
              <a:t> communication, is that a process can request a connection setup, and subsequently send a message even if the </a:t>
            </a:r>
            <a:r>
              <a:rPr lang="en-US" sz="2600" dirty="0">
                <a:solidFill>
                  <a:srgbClr val="FF0000"/>
                </a:solidFill>
                <a:latin typeface="Times New Roman" panose="02020603050405020304" pitchFamily="18" charset="0"/>
                <a:cs typeface="Times New Roman" panose="02020603050405020304" pitchFamily="18" charset="0"/>
              </a:rPr>
              <a:t>recipient is not yet up-and-running </a:t>
            </a:r>
            <a:r>
              <a:rPr lang="en-US" sz="2600" dirty="0">
                <a:solidFill>
                  <a:schemeClr val="bg1"/>
                </a:solidFill>
                <a:latin typeface="Times New Roman" panose="02020603050405020304" pitchFamily="18" charset="0"/>
                <a:cs typeface="Times New Roman" panose="02020603050405020304" pitchFamily="18" charset="0"/>
              </a:rPr>
              <a:t>and ready to accept incoming connection requests, let alone incoming messages.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What happens, of course, is that a </a:t>
            </a:r>
            <a:r>
              <a:rPr lang="en-US" sz="2600" dirty="0">
                <a:solidFill>
                  <a:srgbClr val="FFFF00"/>
                </a:solidFill>
                <a:latin typeface="Times New Roman" panose="02020603050405020304" pitchFamily="18" charset="0"/>
                <a:cs typeface="Times New Roman" panose="02020603050405020304" pitchFamily="18" charset="0"/>
              </a:rPr>
              <a:t>connection request and subsequent messages are queued at the sender’s side</a:t>
            </a:r>
            <a:r>
              <a:rPr lang="en-US" sz="2600" dirty="0">
                <a:solidFill>
                  <a:schemeClr val="bg1"/>
                </a:solidFill>
                <a:latin typeface="Times New Roman" panose="02020603050405020304" pitchFamily="18" charset="0"/>
                <a:cs typeface="Times New Roman" panose="02020603050405020304" pitchFamily="18" charset="0"/>
              </a:rPr>
              <a:t>, while a separate thread as part of </a:t>
            </a:r>
            <a:r>
              <a:rPr lang="en-US" sz="2600" dirty="0" err="1">
                <a:solidFill>
                  <a:schemeClr val="bg1"/>
                </a:solidFill>
                <a:latin typeface="Times New Roman" panose="02020603050405020304" pitchFamily="18" charset="0"/>
                <a:cs typeface="Times New Roman" panose="02020603050405020304" pitchFamily="18" charset="0"/>
              </a:rPr>
              <a:t>ZeroMQ’s</a:t>
            </a:r>
            <a:r>
              <a:rPr lang="en-US" sz="2600" dirty="0">
                <a:solidFill>
                  <a:schemeClr val="bg1"/>
                </a:solidFill>
                <a:latin typeface="Times New Roman" panose="02020603050405020304" pitchFamily="18" charset="0"/>
                <a:cs typeface="Times New Roman" panose="02020603050405020304" pitchFamily="18" charset="0"/>
              </a:rPr>
              <a:t> library will take care that eventually the connection is set up and messages are transmitted to the recipient.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72</a:t>
            </a:fld>
            <a:endParaRPr lang="en-IN" dirty="0"/>
          </a:p>
        </p:txBody>
      </p:sp>
    </p:spTree>
    <p:extLst>
      <p:ext uri="{BB962C8B-B14F-4D97-AF65-F5344CB8AC3E}">
        <p14:creationId xmlns:p14="http://schemas.microsoft.com/office/powerpoint/2010/main" val="9527722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sz="2600" dirty="0" err="1">
                <a:solidFill>
                  <a:schemeClr val="bg1"/>
                </a:solidFill>
                <a:latin typeface="Times New Roman" panose="02020603050405020304" pitchFamily="18" charset="0"/>
                <a:cs typeface="Times New Roman" panose="02020603050405020304" pitchFamily="18" charset="0"/>
              </a:rPr>
              <a:t>ZeroMQ</a:t>
            </a:r>
            <a:r>
              <a:rPr lang="en-US" sz="2600" dirty="0">
                <a:solidFill>
                  <a:schemeClr val="bg1"/>
                </a:solidFill>
                <a:latin typeface="Times New Roman" panose="02020603050405020304" pitchFamily="18" charset="0"/>
                <a:cs typeface="Times New Roman" panose="02020603050405020304" pitchFamily="18" charset="0"/>
              </a:rPr>
              <a:t> establishes a </a:t>
            </a:r>
            <a:r>
              <a:rPr lang="en-US" sz="2600" dirty="0">
                <a:solidFill>
                  <a:srgbClr val="FFFF00"/>
                </a:solidFill>
                <a:latin typeface="Times New Roman" panose="02020603050405020304" pitchFamily="18" charset="0"/>
                <a:cs typeface="Times New Roman" panose="02020603050405020304" pitchFamily="18" charset="0"/>
              </a:rPr>
              <a:t>higher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level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of</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abstraction</a:t>
            </a:r>
            <a:r>
              <a:rPr lang="en-US" sz="2600" dirty="0">
                <a:solidFill>
                  <a:schemeClr val="bg1"/>
                </a:solidFill>
                <a:latin typeface="Times New Roman" panose="02020603050405020304" pitchFamily="18" charset="0"/>
                <a:cs typeface="Times New Roman" panose="02020603050405020304" pitchFamily="18" charset="0"/>
              </a:rPr>
              <a:t> in socket-based communication by </a:t>
            </a:r>
            <a:r>
              <a:rPr lang="en-US" sz="2600" dirty="0">
                <a:solidFill>
                  <a:srgbClr val="FFFF00"/>
                </a:solidFill>
                <a:latin typeface="Times New Roman" panose="02020603050405020304" pitchFamily="18" charset="0"/>
                <a:cs typeface="Times New Roman" panose="02020603050405020304" pitchFamily="18" charset="0"/>
              </a:rPr>
              <a:t>pairing sockets</a:t>
            </a:r>
            <a:r>
              <a:rPr lang="en-US" sz="2600" dirty="0">
                <a:solidFill>
                  <a:schemeClr val="bg1"/>
                </a:solidFill>
                <a:latin typeface="Times New Roman" panose="02020603050405020304" pitchFamily="18" charset="0"/>
                <a:cs typeface="Times New Roman" panose="02020603050405020304" pitchFamily="18" charset="0"/>
              </a:rPr>
              <a:t>: a specific type of socket used for sending messages is paired with a corresponding socket type for receiving messages. Each pair of socket types corresponds to a </a:t>
            </a:r>
            <a:r>
              <a:rPr lang="en-US" sz="2600" dirty="0">
                <a:solidFill>
                  <a:srgbClr val="FFFF00"/>
                </a:solidFill>
                <a:latin typeface="Times New Roman" panose="02020603050405020304" pitchFamily="18" charset="0"/>
                <a:cs typeface="Times New Roman" panose="02020603050405020304" pitchFamily="18" charset="0"/>
              </a:rPr>
              <a:t>communication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pattern</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three most important communication patterns supported by </a:t>
            </a:r>
            <a:r>
              <a:rPr lang="en-US" sz="2600" dirty="0" err="1">
                <a:solidFill>
                  <a:schemeClr val="bg1"/>
                </a:solidFill>
                <a:latin typeface="Times New Roman" panose="02020603050405020304" pitchFamily="18" charset="0"/>
                <a:cs typeface="Times New Roman" panose="02020603050405020304" pitchFamily="18" charset="0"/>
              </a:rPr>
              <a:t>ZeroMQ</a:t>
            </a:r>
            <a:r>
              <a:rPr lang="en-US" sz="2600" dirty="0">
                <a:solidFill>
                  <a:schemeClr val="bg1"/>
                </a:solidFill>
                <a:latin typeface="Times New Roman" panose="02020603050405020304" pitchFamily="18" charset="0"/>
                <a:cs typeface="Times New Roman" panose="02020603050405020304" pitchFamily="18" charset="0"/>
              </a:rPr>
              <a:t> are </a:t>
            </a:r>
            <a:r>
              <a:rPr lang="en-US" sz="2600" dirty="0">
                <a:solidFill>
                  <a:srgbClr val="FFFF00"/>
                </a:solidFill>
                <a:latin typeface="Times New Roman" panose="02020603050405020304" pitchFamily="18" charset="0"/>
                <a:cs typeface="Times New Roman" panose="02020603050405020304" pitchFamily="18" charset="0"/>
              </a:rPr>
              <a:t>request-reply, publish-subscribe, and pipeline.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Request-reply pattern</a:t>
            </a: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This is used in traditional client-server communication, like the ones normally used for remote procedure calls.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a:t>
            </a:r>
            <a:r>
              <a:rPr lang="en-US" sz="2600" dirty="0">
                <a:solidFill>
                  <a:srgbClr val="FFFF00"/>
                </a:solidFill>
                <a:latin typeface="Times New Roman" panose="02020603050405020304" pitchFamily="18" charset="0"/>
                <a:cs typeface="Times New Roman" panose="02020603050405020304" pitchFamily="18" charset="0"/>
              </a:rPr>
              <a:t>client</a:t>
            </a:r>
            <a:r>
              <a:rPr lang="en-US" sz="2600" dirty="0">
                <a:solidFill>
                  <a:schemeClr val="bg1"/>
                </a:solidFill>
                <a:latin typeface="Times New Roman" panose="02020603050405020304" pitchFamily="18" charset="0"/>
                <a:cs typeface="Times New Roman" panose="02020603050405020304" pitchFamily="18" charset="0"/>
              </a:rPr>
              <a:t> application uses a </a:t>
            </a:r>
            <a:r>
              <a:rPr lang="en-US" sz="2600" dirty="0">
                <a:solidFill>
                  <a:srgbClr val="FFFF00"/>
                </a:solidFill>
                <a:latin typeface="Times New Roman" panose="02020603050405020304" pitchFamily="18" charset="0"/>
                <a:cs typeface="Times New Roman" panose="02020603050405020304" pitchFamily="18" charset="0"/>
              </a:rPr>
              <a:t>request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socket</a:t>
            </a:r>
            <a:r>
              <a:rPr lang="en-US" sz="2600" dirty="0">
                <a:solidFill>
                  <a:schemeClr val="bg1"/>
                </a:solidFill>
                <a:latin typeface="Times New Roman" panose="02020603050405020304" pitchFamily="18" charset="0"/>
                <a:cs typeface="Times New Roman" panose="02020603050405020304" pitchFamily="18" charset="0"/>
              </a:rPr>
              <a:t> (of type </a:t>
            </a:r>
            <a:r>
              <a:rPr lang="en-US" sz="2600" dirty="0">
                <a:solidFill>
                  <a:srgbClr val="FFFF00"/>
                </a:solidFill>
                <a:latin typeface="Times New Roman" panose="02020603050405020304" pitchFamily="18" charset="0"/>
                <a:cs typeface="Times New Roman" panose="02020603050405020304" pitchFamily="18" charset="0"/>
              </a:rPr>
              <a:t>REQ</a:t>
            </a:r>
            <a:r>
              <a:rPr lang="en-US" sz="2600" dirty="0">
                <a:solidFill>
                  <a:schemeClr val="bg1"/>
                </a:solidFill>
                <a:latin typeface="Times New Roman" panose="02020603050405020304" pitchFamily="18" charset="0"/>
                <a:cs typeface="Times New Roman" panose="02020603050405020304" pitchFamily="18" charset="0"/>
              </a:rPr>
              <a:t>) to send a request message to a server and expects the latter to respond with an appropriate response. The </a:t>
            </a:r>
            <a:r>
              <a:rPr lang="en-US" sz="2600" dirty="0">
                <a:solidFill>
                  <a:srgbClr val="FFFF00"/>
                </a:solidFill>
                <a:latin typeface="Times New Roman" panose="02020603050405020304" pitchFamily="18" charset="0"/>
                <a:cs typeface="Times New Roman" panose="02020603050405020304" pitchFamily="18" charset="0"/>
              </a:rPr>
              <a:t>server</a:t>
            </a:r>
            <a:r>
              <a:rPr lang="en-US" sz="2600" dirty="0">
                <a:solidFill>
                  <a:schemeClr val="bg1"/>
                </a:solidFill>
                <a:latin typeface="Times New Roman" panose="02020603050405020304" pitchFamily="18" charset="0"/>
                <a:cs typeface="Times New Roman" panose="02020603050405020304" pitchFamily="18" charset="0"/>
              </a:rPr>
              <a:t> is assumed to use a </a:t>
            </a:r>
            <a:r>
              <a:rPr lang="en-US" sz="2600" dirty="0">
                <a:solidFill>
                  <a:srgbClr val="FFFF00"/>
                </a:solidFill>
                <a:latin typeface="Times New Roman" panose="02020603050405020304" pitchFamily="18" charset="0"/>
                <a:cs typeface="Times New Roman" panose="02020603050405020304" pitchFamily="18" charset="0"/>
              </a:rPr>
              <a:t>reply</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socket</a:t>
            </a:r>
            <a:r>
              <a:rPr lang="en-US" sz="2600" dirty="0">
                <a:solidFill>
                  <a:schemeClr val="bg1"/>
                </a:solidFill>
                <a:latin typeface="Times New Roman" panose="02020603050405020304" pitchFamily="18" charset="0"/>
                <a:cs typeface="Times New Roman" panose="02020603050405020304" pitchFamily="18" charset="0"/>
              </a:rPr>
              <a:t> (of type </a:t>
            </a:r>
            <a:r>
              <a:rPr lang="en-US" sz="2600" dirty="0">
                <a:solidFill>
                  <a:srgbClr val="FFFF00"/>
                </a:solidFill>
                <a:latin typeface="Times New Roman" panose="02020603050405020304" pitchFamily="18" charset="0"/>
                <a:cs typeface="Times New Roman" panose="02020603050405020304" pitchFamily="18" charset="0"/>
              </a:rPr>
              <a:t>REP</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73</a:t>
            </a:fld>
            <a:endParaRPr lang="en-IN" dirty="0"/>
          </a:p>
        </p:txBody>
      </p:sp>
    </p:spTree>
    <p:extLst>
      <p:ext uri="{BB962C8B-B14F-4D97-AF65-F5344CB8AC3E}">
        <p14:creationId xmlns:p14="http://schemas.microsoft.com/office/powerpoint/2010/main" val="41141846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fontScale="92500" lnSpcReduction="10000"/>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request-reply pattern simplifies matters for developers by avoiding the need to call the </a:t>
            </a:r>
            <a:r>
              <a:rPr lang="en-US" sz="2600" i="1" dirty="0">
                <a:solidFill>
                  <a:srgbClr val="FFFF00"/>
                </a:solidFill>
                <a:latin typeface="Times New Roman" panose="02020603050405020304" pitchFamily="18" charset="0"/>
                <a:cs typeface="Times New Roman" panose="02020603050405020304" pitchFamily="18" charset="0"/>
              </a:rPr>
              <a:t>listen</a:t>
            </a:r>
            <a:r>
              <a:rPr lang="en-US" sz="2600" dirty="0">
                <a:solidFill>
                  <a:schemeClr val="bg1"/>
                </a:solidFill>
                <a:latin typeface="Times New Roman" panose="02020603050405020304" pitchFamily="18" charset="0"/>
                <a:cs typeface="Times New Roman" panose="02020603050405020304" pitchFamily="18" charset="0"/>
              </a:rPr>
              <a:t> operation, as well as the </a:t>
            </a:r>
            <a:r>
              <a:rPr lang="en-US" sz="2600" i="1" dirty="0">
                <a:solidFill>
                  <a:srgbClr val="FFFF00"/>
                </a:solidFill>
                <a:latin typeface="Times New Roman" panose="02020603050405020304" pitchFamily="18" charset="0"/>
                <a:cs typeface="Times New Roman" panose="02020603050405020304" pitchFamily="18" charset="0"/>
              </a:rPr>
              <a:t>accept</a:t>
            </a:r>
            <a:r>
              <a:rPr lang="en-US" sz="2600" dirty="0">
                <a:solidFill>
                  <a:schemeClr val="bg1"/>
                </a:solidFill>
                <a:latin typeface="Times New Roman" panose="02020603050405020304" pitchFamily="18" charset="0"/>
                <a:cs typeface="Times New Roman" panose="02020603050405020304" pitchFamily="18" charset="0"/>
              </a:rPr>
              <a:t> operation.</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Publish-subscribe pattern</a:t>
            </a: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Clients subscribe to specific messages that are published by servers.</a:t>
            </a:r>
            <a:r>
              <a:rPr lang="en-US" sz="2600" dirty="0">
                <a:solidFill>
                  <a:schemeClr val="bg1"/>
                </a:solidFill>
                <a:latin typeface="Times New Roman" panose="02020603050405020304" pitchFamily="18" charset="0"/>
                <a:cs typeface="Times New Roman" panose="02020603050405020304" pitchFamily="18" charset="0"/>
              </a:rPr>
              <a:t> In effect, only the messages to which the client has subscribed will be transmitted.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If a server is publishing messages to which no one has subscribed, these </a:t>
            </a:r>
            <a:r>
              <a:rPr lang="en-US" sz="2600" dirty="0">
                <a:solidFill>
                  <a:srgbClr val="FFFF00"/>
                </a:solidFill>
                <a:latin typeface="Times New Roman" panose="02020603050405020304" pitchFamily="18" charset="0"/>
                <a:cs typeface="Times New Roman" panose="02020603050405020304" pitchFamily="18" charset="0"/>
              </a:rPr>
              <a:t>messages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will</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be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lost</a:t>
            </a:r>
            <a:r>
              <a:rPr lang="en-US" sz="2600" dirty="0">
                <a:solidFill>
                  <a:schemeClr val="bg1"/>
                </a:solidFill>
                <a:latin typeface="Times New Roman" panose="02020603050405020304" pitchFamily="18" charset="0"/>
                <a:cs typeface="Times New Roman" panose="02020603050405020304" pitchFamily="18" charset="0"/>
              </a:rPr>
              <a:t>. This pattern establishes multicasting messages from a server to several clients.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server</a:t>
            </a:r>
            <a:r>
              <a:rPr lang="en-US" sz="2600" dirty="0">
                <a:solidFill>
                  <a:schemeClr val="bg1"/>
                </a:solidFill>
                <a:latin typeface="Times New Roman" panose="02020603050405020304" pitchFamily="18" charset="0"/>
                <a:cs typeface="Times New Roman" panose="02020603050405020304" pitchFamily="18" charset="0"/>
              </a:rPr>
              <a:t> is assumed to use a socket of type </a:t>
            </a:r>
            <a:r>
              <a:rPr lang="en-US" sz="2600" dirty="0">
                <a:solidFill>
                  <a:srgbClr val="FFFF00"/>
                </a:solidFill>
                <a:latin typeface="Times New Roman" panose="02020603050405020304" pitchFamily="18" charset="0"/>
                <a:cs typeface="Times New Roman" panose="02020603050405020304" pitchFamily="18" charset="0"/>
              </a:rPr>
              <a:t>PUB</a:t>
            </a:r>
            <a:r>
              <a:rPr lang="en-US" sz="2600" dirty="0">
                <a:solidFill>
                  <a:schemeClr val="bg1"/>
                </a:solidFill>
                <a:latin typeface="Times New Roman" panose="02020603050405020304" pitchFamily="18" charset="0"/>
                <a:cs typeface="Times New Roman" panose="02020603050405020304" pitchFamily="18" charset="0"/>
              </a:rPr>
              <a:t>, while each </a:t>
            </a:r>
            <a:r>
              <a:rPr lang="en-US" sz="2600" dirty="0">
                <a:solidFill>
                  <a:srgbClr val="FFFF00"/>
                </a:solidFill>
                <a:latin typeface="Times New Roman" panose="02020603050405020304" pitchFamily="18" charset="0"/>
                <a:cs typeface="Times New Roman" panose="02020603050405020304" pitchFamily="18" charset="0"/>
              </a:rPr>
              <a:t>client</a:t>
            </a:r>
            <a:r>
              <a:rPr lang="en-US" sz="2600" dirty="0">
                <a:solidFill>
                  <a:schemeClr val="bg1"/>
                </a:solidFill>
                <a:latin typeface="Times New Roman" panose="02020603050405020304" pitchFamily="18" charset="0"/>
                <a:cs typeface="Times New Roman" panose="02020603050405020304" pitchFamily="18" charset="0"/>
              </a:rPr>
              <a:t> must use </a:t>
            </a:r>
            <a:r>
              <a:rPr lang="en-US" sz="2600" dirty="0">
                <a:solidFill>
                  <a:srgbClr val="FFFF00"/>
                </a:solidFill>
                <a:latin typeface="Times New Roman" panose="02020603050405020304" pitchFamily="18" charset="0"/>
                <a:cs typeface="Times New Roman" panose="02020603050405020304" pitchFamily="18" charset="0"/>
              </a:rPr>
              <a:t>SUB</a:t>
            </a:r>
            <a:r>
              <a:rPr lang="en-US" sz="2600" dirty="0">
                <a:solidFill>
                  <a:schemeClr val="bg1"/>
                </a:solidFill>
                <a:latin typeface="Times New Roman" panose="02020603050405020304" pitchFamily="18" charset="0"/>
                <a:cs typeface="Times New Roman" panose="02020603050405020304" pitchFamily="18" charset="0"/>
              </a:rPr>
              <a:t> type sockets. </a:t>
            </a:r>
            <a:r>
              <a:rPr lang="en-US" sz="2600" dirty="0">
                <a:solidFill>
                  <a:srgbClr val="FFFF00"/>
                </a:solidFill>
                <a:latin typeface="Times New Roman" panose="02020603050405020304" pitchFamily="18" charset="0"/>
                <a:cs typeface="Times New Roman" panose="02020603050405020304" pitchFamily="18" charset="0"/>
              </a:rPr>
              <a:t>Each client socket is connected to the socket of the server.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By default, a client subscribes to no specific message</a:t>
            </a:r>
            <a:r>
              <a:rPr lang="en-US" sz="2600" dirty="0">
                <a:solidFill>
                  <a:schemeClr val="bg1"/>
                </a:solidFill>
                <a:latin typeface="Times New Roman" panose="02020603050405020304" pitchFamily="18" charset="0"/>
                <a:cs typeface="Times New Roman" panose="02020603050405020304" pitchFamily="18" charset="0"/>
              </a:rPr>
              <a:t>. This means that as long as no explicit subscription is provided, a client will not receive a message published by the server.</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74</a:t>
            </a:fld>
            <a:endParaRPr lang="en-IN" dirty="0"/>
          </a:p>
        </p:txBody>
      </p:sp>
    </p:spTree>
    <p:extLst>
      <p:ext uri="{BB962C8B-B14F-4D97-AF65-F5344CB8AC3E}">
        <p14:creationId xmlns:p14="http://schemas.microsoft.com/office/powerpoint/2010/main" val="24570643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Pipeline pattern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Characterized by the fact that a </a:t>
            </a:r>
            <a:r>
              <a:rPr lang="en-US" sz="2600" dirty="0">
                <a:solidFill>
                  <a:srgbClr val="FFFF00"/>
                </a:solidFill>
                <a:latin typeface="Times New Roman" panose="02020603050405020304" pitchFamily="18" charset="0"/>
                <a:cs typeface="Times New Roman" panose="02020603050405020304" pitchFamily="18" charset="0"/>
              </a:rPr>
              <a:t>process wants to push out its results</a:t>
            </a:r>
            <a:r>
              <a:rPr lang="en-US" sz="2600" dirty="0">
                <a:solidFill>
                  <a:schemeClr val="bg1"/>
                </a:solidFill>
                <a:latin typeface="Times New Roman" panose="02020603050405020304" pitchFamily="18" charset="0"/>
                <a:cs typeface="Times New Roman" panose="02020603050405020304" pitchFamily="18" charset="0"/>
              </a:rPr>
              <a:t>, assuming that there are </a:t>
            </a:r>
            <a:r>
              <a:rPr lang="en-US" sz="2600" dirty="0">
                <a:solidFill>
                  <a:srgbClr val="FFFF00"/>
                </a:solidFill>
                <a:latin typeface="Times New Roman" panose="02020603050405020304" pitchFamily="18" charset="0"/>
                <a:cs typeface="Times New Roman" panose="02020603050405020304" pitchFamily="18" charset="0"/>
              </a:rPr>
              <a:t>other processes that want to pull in those results</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essence of the pipeline pattern is that a </a:t>
            </a:r>
            <a:r>
              <a:rPr lang="en-US" sz="2600" dirty="0">
                <a:solidFill>
                  <a:srgbClr val="FFFF00"/>
                </a:solidFill>
                <a:latin typeface="Times New Roman" panose="02020603050405020304" pitchFamily="18" charset="0"/>
                <a:cs typeface="Times New Roman" panose="02020603050405020304" pitchFamily="18" charset="0"/>
              </a:rPr>
              <a:t>pushing process </a:t>
            </a:r>
            <a:r>
              <a:rPr lang="en-US" sz="2600" dirty="0">
                <a:solidFill>
                  <a:schemeClr val="bg1"/>
                </a:solidFill>
                <a:latin typeface="Times New Roman" panose="02020603050405020304" pitchFamily="18" charset="0"/>
                <a:cs typeface="Times New Roman" panose="02020603050405020304" pitchFamily="18" charset="0"/>
              </a:rPr>
              <a:t>does not really care which other process pulls in its results: the first available one will do just fine.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Likewise, any </a:t>
            </a:r>
            <a:r>
              <a:rPr lang="en-US" sz="2600" dirty="0">
                <a:solidFill>
                  <a:srgbClr val="FFFF00"/>
                </a:solidFill>
                <a:latin typeface="Times New Roman" panose="02020603050405020304" pitchFamily="18" charset="0"/>
                <a:cs typeface="Times New Roman" panose="02020603050405020304" pitchFamily="18" charset="0"/>
              </a:rPr>
              <a:t>process pulling </a:t>
            </a:r>
            <a:r>
              <a:rPr lang="en-US" sz="2600" dirty="0">
                <a:solidFill>
                  <a:schemeClr val="bg1"/>
                </a:solidFill>
                <a:latin typeface="Times New Roman" panose="02020603050405020304" pitchFamily="18" charset="0"/>
                <a:cs typeface="Times New Roman" panose="02020603050405020304" pitchFamily="18" charset="0"/>
              </a:rPr>
              <a:t>in results from multiple other processes will do so from the first pushing process making its results available.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intention of the pipeline pattern is thus seen to </a:t>
            </a:r>
            <a:r>
              <a:rPr lang="en-US" sz="2600" dirty="0">
                <a:solidFill>
                  <a:srgbClr val="FFFF00"/>
                </a:solidFill>
                <a:latin typeface="Times New Roman" panose="02020603050405020304" pitchFamily="18" charset="0"/>
                <a:cs typeface="Times New Roman" panose="02020603050405020304" pitchFamily="18" charset="0"/>
              </a:rPr>
              <a:t>keep as many processes working as possible</a:t>
            </a:r>
            <a:r>
              <a:rPr lang="en-US" sz="2600" dirty="0">
                <a:solidFill>
                  <a:schemeClr val="bg1"/>
                </a:solidFill>
                <a:latin typeface="Times New Roman" panose="02020603050405020304" pitchFamily="18" charset="0"/>
                <a:cs typeface="Times New Roman" panose="02020603050405020304" pitchFamily="18" charset="0"/>
              </a:rPr>
              <a:t>, pushing results through a pipeline of processes as quickly as possible.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75</a:t>
            </a:fld>
            <a:endParaRPr lang="en-IN" dirty="0"/>
          </a:p>
        </p:txBody>
      </p:sp>
    </p:spTree>
    <p:extLst>
      <p:ext uri="{BB962C8B-B14F-4D97-AF65-F5344CB8AC3E}">
        <p14:creationId xmlns:p14="http://schemas.microsoft.com/office/powerpoint/2010/main" val="30294500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The Message-Passing Interface (MPI)</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technique for message based communication.</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Socket based communication was insufficient for two reasons.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First:</a:t>
            </a:r>
            <a:r>
              <a:rPr lang="en-US" sz="2600" dirty="0">
                <a:solidFill>
                  <a:schemeClr val="bg1"/>
                </a:solidFill>
                <a:latin typeface="Times New Roman" panose="02020603050405020304" pitchFamily="18" charset="0"/>
                <a:cs typeface="Times New Roman" panose="02020603050405020304" pitchFamily="18" charset="0"/>
              </a:rPr>
              <a:t> They were at the </a:t>
            </a:r>
            <a:r>
              <a:rPr lang="en-US" sz="2600" dirty="0">
                <a:solidFill>
                  <a:srgbClr val="FFFF00"/>
                </a:solidFill>
                <a:latin typeface="Times New Roman" panose="02020603050405020304" pitchFamily="18" charset="0"/>
                <a:cs typeface="Times New Roman" panose="02020603050405020304" pitchFamily="18" charset="0"/>
              </a:rPr>
              <a:t>wrong level of abstraction </a:t>
            </a:r>
            <a:r>
              <a:rPr lang="en-US" sz="2600" dirty="0">
                <a:solidFill>
                  <a:schemeClr val="bg1"/>
                </a:solidFill>
                <a:latin typeface="Times New Roman" panose="02020603050405020304" pitchFamily="18" charset="0"/>
                <a:cs typeface="Times New Roman" panose="02020603050405020304" pitchFamily="18" charset="0"/>
              </a:rPr>
              <a:t>by supporting only simple </a:t>
            </a:r>
            <a:r>
              <a:rPr lang="en-US" sz="2600" dirty="0">
                <a:solidFill>
                  <a:srgbClr val="FFFF00"/>
                </a:solidFill>
                <a:latin typeface="Times New Roman" panose="02020603050405020304" pitchFamily="18" charset="0"/>
                <a:cs typeface="Times New Roman" panose="02020603050405020304" pitchFamily="18" charset="0"/>
              </a:rPr>
              <a:t>send</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receive</a:t>
            </a:r>
            <a:r>
              <a:rPr lang="en-US" sz="2600" dirty="0">
                <a:solidFill>
                  <a:schemeClr val="bg1"/>
                </a:solidFill>
                <a:latin typeface="Times New Roman" panose="02020603050405020304" pitchFamily="18" charset="0"/>
                <a:cs typeface="Times New Roman" panose="02020603050405020304" pitchFamily="18" charset="0"/>
              </a:rPr>
              <a:t> operations.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600" b="1" dirty="0">
                <a:solidFill>
                  <a:srgbClr val="FFFF00"/>
                </a:solidFill>
                <a:latin typeface="Times New Roman" panose="02020603050405020304" pitchFamily="18" charset="0"/>
                <a:cs typeface="Times New Roman" panose="02020603050405020304" pitchFamily="18" charset="0"/>
              </a:rPr>
              <a:t>Second:</a:t>
            </a:r>
            <a:r>
              <a:rPr lang="en-US" sz="2600" b="1"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Sockets were designed for </a:t>
            </a:r>
            <a:r>
              <a:rPr lang="en-US" sz="2600" dirty="0">
                <a:solidFill>
                  <a:srgbClr val="FFFF00"/>
                </a:solidFill>
                <a:latin typeface="Times New Roman" panose="02020603050405020304" pitchFamily="18" charset="0"/>
                <a:cs typeface="Times New Roman" panose="02020603050405020304" pitchFamily="18" charset="0"/>
              </a:rPr>
              <a:t>general-purpose protocol </a:t>
            </a:r>
            <a:r>
              <a:rPr lang="en-US" sz="2600" dirty="0">
                <a:solidFill>
                  <a:schemeClr val="bg1"/>
                </a:solidFill>
                <a:latin typeface="Times New Roman" panose="02020603050405020304" pitchFamily="18" charset="0"/>
                <a:cs typeface="Times New Roman" panose="02020603050405020304" pitchFamily="18" charset="0"/>
              </a:rPr>
              <a:t>stacks such as </a:t>
            </a:r>
            <a:r>
              <a:rPr lang="en-US" sz="2600" dirty="0">
                <a:solidFill>
                  <a:srgbClr val="FFFF00"/>
                </a:solidFill>
                <a:latin typeface="Times New Roman" panose="02020603050405020304" pitchFamily="18" charset="0"/>
                <a:cs typeface="Times New Roman" panose="02020603050405020304" pitchFamily="18" charset="0"/>
              </a:rPr>
              <a:t>TCP</a:t>
            </a:r>
            <a:r>
              <a:rPr lang="en-US" sz="2600" dirty="0">
                <a:solidFill>
                  <a:schemeClr val="bg1"/>
                </a:solidFill>
                <a:latin typeface="Times New Roman" panose="02020603050405020304" pitchFamily="18" charset="0"/>
                <a:cs typeface="Times New Roman" panose="02020603050405020304" pitchFamily="18" charset="0"/>
              </a:rPr>
              <a:t>/</a:t>
            </a:r>
            <a:r>
              <a:rPr lang="en-US" sz="2600" dirty="0">
                <a:solidFill>
                  <a:srgbClr val="FFFF00"/>
                </a:solidFill>
                <a:latin typeface="Times New Roman" panose="02020603050405020304" pitchFamily="18" charset="0"/>
                <a:cs typeface="Times New Roman" panose="02020603050405020304" pitchFamily="18" charset="0"/>
              </a:rPr>
              <a:t>IP</a:t>
            </a:r>
            <a:r>
              <a:rPr lang="en-US" sz="2600" dirty="0">
                <a:solidFill>
                  <a:schemeClr val="bg1"/>
                </a:solidFill>
                <a:latin typeface="Times New Roman" panose="02020603050405020304" pitchFamily="18" charset="0"/>
                <a:cs typeface="Times New Roman" panose="02020603050405020304" pitchFamily="18" charset="0"/>
              </a:rPr>
              <a:t>. They were not considered suitable for the </a:t>
            </a:r>
            <a:r>
              <a:rPr lang="en-US" sz="2600" dirty="0">
                <a:solidFill>
                  <a:srgbClr val="FFFF00"/>
                </a:solidFill>
                <a:latin typeface="Times New Roman" panose="02020603050405020304" pitchFamily="18" charset="0"/>
                <a:cs typeface="Times New Roman" panose="02020603050405020304" pitchFamily="18" charset="0"/>
              </a:rPr>
              <a:t>proprietary</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protocols</a:t>
            </a:r>
            <a:r>
              <a:rPr lang="en-US" sz="2600" dirty="0">
                <a:solidFill>
                  <a:schemeClr val="bg1"/>
                </a:solidFill>
                <a:latin typeface="Times New Roman" panose="02020603050405020304" pitchFamily="18" charset="0"/>
                <a:cs typeface="Times New Roman" panose="02020603050405020304" pitchFamily="18" charset="0"/>
              </a:rPr>
              <a:t> developed for high-speed interconnection networks, such as those used in high-performance server clusters.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76</a:t>
            </a:fld>
            <a:endParaRPr lang="en-IN" dirty="0"/>
          </a:p>
        </p:txBody>
      </p:sp>
    </p:spTree>
    <p:extLst>
      <p:ext uri="{BB962C8B-B14F-4D97-AF65-F5344CB8AC3E}">
        <p14:creationId xmlns:p14="http://schemas.microsoft.com/office/powerpoint/2010/main" val="32966866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fontScale="92500" lnSpcReduction="10000"/>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As a consequence, most interconnection networks and high-performance </a:t>
            </a:r>
            <a:r>
              <a:rPr lang="en-US" sz="2600" dirty="0" err="1">
                <a:solidFill>
                  <a:schemeClr val="bg1"/>
                </a:solidFill>
                <a:latin typeface="Times New Roman" panose="02020603050405020304" pitchFamily="18" charset="0"/>
                <a:cs typeface="Times New Roman" panose="02020603050405020304" pitchFamily="18" charset="0"/>
              </a:rPr>
              <a:t>multicomputers</a:t>
            </a:r>
            <a:r>
              <a:rPr lang="en-US" sz="2600" dirty="0">
                <a:solidFill>
                  <a:schemeClr val="bg1"/>
                </a:solidFill>
                <a:latin typeface="Times New Roman" panose="02020603050405020304" pitchFamily="18" charset="0"/>
                <a:cs typeface="Times New Roman" panose="02020603050405020304" pitchFamily="18" charset="0"/>
              </a:rPr>
              <a:t> were </a:t>
            </a:r>
            <a:r>
              <a:rPr lang="en-US" sz="2600" dirty="0">
                <a:solidFill>
                  <a:srgbClr val="FFFF00"/>
                </a:solidFill>
                <a:latin typeface="Times New Roman" panose="02020603050405020304" pitchFamily="18" charset="0"/>
                <a:cs typeface="Times New Roman" panose="02020603050405020304" pitchFamily="18" charset="0"/>
              </a:rPr>
              <a:t>shipped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with</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proprietary</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communication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libraries</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These libraries were </a:t>
            </a:r>
            <a:r>
              <a:rPr lang="en-US" sz="2600" dirty="0">
                <a:solidFill>
                  <a:srgbClr val="FFFF00"/>
                </a:solidFill>
                <a:latin typeface="Times New Roman" panose="02020603050405020304" pitchFamily="18" charset="0"/>
                <a:cs typeface="Times New Roman" panose="02020603050405020304" pitchFamily="18" charset="0"/>
              </a:rPr>
              <a:t>mutually</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incompatible</a:t>
            </a:r>
            <a:r>
              <a:rPr lang="en-US" sz="2600" dirty="0">
                <a:solidFill>
                  <a:schemeClr val="bg1"/>
                </a:solidFill>
                <a:latin typeface="Times New Roman" panose="02020603050405020304" pitchFamily="18" charset="0"/>
                <a:cs typeface="Times New Roman" panose="02020603050405020304" pitchFamily="18" charset="0"/>
              </a:rPr>
              <a:t> and </a:t>
            </a:r>
            <a:r>
              <a:rPr lang="en-US" sz="2600" dirty="0">
                <a:solidFill>
                  <a:srgbClr val="FFFF00"/>
                </a:solidFill>
                <a:latin typeface="Times New Roman" panose="02020603050405020304" pitchFamily="18" charset="0"/>
                <a:cs typeface="Times New Roman" panose="02020603050405020304" pitchFamily="18" charset="0"/>
              </a:rPr>
              <a:t>not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portable</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need to be </a:t>
            </a:r>
            <a:r>
              <a:rPr lang="en-US" sz="2600" dirty="0">
                <a:solidFill>
                  <a:srgbClr val="FFFF00"/>
                </a:solidFill>
                <a:latin typeface="Times New Roman" panose="02020603050405020304" pitchFamily="18" charset="0"/>
                <a:cs typeface="Times New Roman" panose="02020603050405020304" pitchFamily="18" charset="0"/>
              </a:rPr>
              <a:t>hardware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and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platform</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independent</a:t>
            </a:r>
            <a:r>
              <a:rPr lang="en-US" sz="2600" dirty="0">
                <a:solidFill>
                  <a:schemeClr val="bg1"/>
                </a:solidFill>
                <a:latin typeface="Times New Roman" panose="02020603050405020304" pitchFamily="18" charset="0"/>
                <a:cs typeface="Times New Roman" panose="02020603050405020304" pitchFamily="18" charset="0"/>
              </a:rPr>
              <a:t> eventually lead to the definition of a </a:t>
            </a:r>
            <a:r>
              <a:rPr lang="en-US" sz="2600" dirty="0">
                <a:solidFill>
                  <a:srgbClr val="FFFF00"/>
                </a:solidFill>
                <a:latin typeface="Times New Roman" panose="02020603050405020304" pitchFamily="18" charset="0"/>
                <a:cs typeface="Times New Roman" panose="02020603050405020304" pitchFamily="18" charset="0"/>
              </a:rPr>
              <a:t>standard for message passing</a:t>
            </a:r>
            <a:r>
              <a:rPr lang="en-US" sz="2600" dirty="0">
                <a:solidFill>
                  <a:schemeClr val="bg1"/>
                </a:solidFill>
                <a:latin typeface="Times New Roman" panose="02020603050405020304" pitchFamily="18" charset="0"/>
                <a:cs typeface="Times New Roman" panose="02020603050405020304" pitchFamily="18" charset="0"/>
              </a:rPr>
              <a:t>, simply called the </a:t>
            </a:r>
            <a:r>
              <a:rPr lang="en-US" sz="2600" dirty="0">
                <a:solidFill>
                  <a:srgbClr val="FFFF00"/>
                </a:solidFill>
                <a:latin typeface="Times New Roman" panose="02020603050405020304" pitchFamily="18" charset="0"/>
                <a:cs typeface="Times New Roman" panose="02020603050405020304" pitchFamily="18" charset="0"/>
              </a:rPr>
              <a:t>Message-Passing Interface or MPI</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MPI assumes communication takes place within a </a:t>
            </a:r>
            <a:r>
              <a:rPr lang="en-US" sz="2600" dirty="0">
                <a:solidFill>
                  <a:srgbClr val="FFFF00"/>
                </a:solidFill>
                <a:latin typeface="Times New Roman" panose="02020603050405020304" pitchFamily="18" charset="0"/>
                <a:cs typeface="Times New Roman" panose="02020603050405020304" pitchFamily="18" charset="0"/>
              </a:rPr>
              <a:t>known group of processes</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Each </a:t>
            </a:r>
            <a:r>
              <a:rPr lang="en-US" sz="2600" dirty="0">
                <a:solidFill>
                  <a:srgbClr val="FFFF00"/>
                </a:solidFill>
                <a:latin typeface="Times New Roman" panose="02020603050405020304" pitchFamily="18" charset="0"/>
                <a:cs typeface="Times New Roman" panose="02020603050405020304" pitchFamily="18" charset="0"/>
              </a:rPr>
              <a:t>group</a:t>
            </a:r>
            <a:r>
              <a:rPr lang="en-US" sz="2600" dirty="0">
                <a:solidFill>
                  <a:schemeClr val="bg1"/>
                </a:solidFill>
                <a:latin typeface="Times New Roman" panose="02020603050405020304" pitchFamily="18" charset="0"/>
                <a:cs typeface="Times New Roman" panose="02020603050405020304" pitchFamily="18" charset="0"/>
              </a:rPr>
              <a:t> is assigned an </a:t>
            </a:r>
            <a:r>
              <a:rPr lang="en-US" sz="2600" dirty="0">
                <a:solidFill>
                  <a:srgbClr val="FFFF00"/>
                </a:solidFill>
                <a:latin typeface="Times New Roman" panose="02020603050405020304" pitchFamily="18" charset="0"/>
                <a:cs typeface="Times New Roman" panose="02020603050405020304" pitchFamily="18" charset="0"/>
              </a:rPr>
              <a:t>identifier</a:t>
            </a:r>
            <a:r>
              <a:rPr lang="en-US" sz="2600" dirty="0">
                <a:solidFill>
                  <a:schemeClr val="bg1"/>
                </a:solidFill>
                <a:latin typeface="Times New Roman" panose="02020603050405020304" pitchFamily="18" charset="0"/>
                <a:cs typeface="Times New Roman" panose="02020603050405020304" pitchFamily="18" charset="0"/>
              </a:rPr>
              <a:t>. Each </a:t>
            </a:r>
            <a:r>
              <a:rPr lang="en-US" sz="2600" dirty="0">
                <a:solidFill>
                  <a:srgbClr val="FFFF00"/>
                </a:solidFill>
                <a:latin typeface="Times New Roman" panose="02020603050405020304" pitchFamily="18" charset="0"/>
                <a:cs typeface="Times New Roman" panose="02020603050405020304" pitchFamily="18" charset="0"/>
              </a:rPr>
              <a:t>process</a:t>
            </a:r>
            <a:r>
              <a:rPr lang="en-US" sz="2600" dirty="0">
                <a:solidFill>
                  <a:schemeClr val="bg1"/>
                </a:solidFill>
                <a:latin typeface="Times New Roman" panose="02020603050405020304" pitchFamily="18" charset="0"/>
                <a:cs typeface="Times New Roman" panose="02020603050405020304" pitchFamily="18" charset="0"/>
              </a:rPr>
              <a:t> within a group is also assigned a (local) </a:t>
            </a:r>
            <a:r>
              <a:rPr lang="en-US" sz="2600" dirty="0">
                <a:solidFill>
                  <a:srgbClr val="FFFF00"/>
                </a:solidFill>
                <a:latin typeface="Times New Roman" panose="02020603050405020304" pitchFamily="18" charset="0"/>
                <a:cs typeface="Times New Roman" panose="02020603050405020304" pitchFamily="18" charset="0"/>
              </a:rPr>
              <a:t>identifier</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a:t>
            </a:r>
            <a:r>
              <a:rPr lang="en-US" sz="2600" dirty="0">
                <a:solidFill>
                  <a:srgbClr val="FFFF00"/>
                </a:solidFill>
                <a:latin typeface="Times New Roman" panose="02020603050405020304" pitchFamily="18" charset="0"/>
                <a:cs typeface="Times New Roman" panose="02020603050405020304" pitchFamily="18" charset="0"/>
              </a:rPr>
              <a:t>(</a:t>
            </a:r>
            <a:r>
              <a:rPr lang="en-US" sz="2600" dirty="0" err="1">
                <a:solidFill>
                  <a:srgbClr val="FFFF00"/>
                </a:solidFill>
                <a:latin typeface="Times New Roman" panose="02020603050405020304" pitchFamily="18" charset="0"/>
                <a:cs typeface="Times New Roman" panose="02020603050405020304" pitchFamily="18" charset="0"/>
              </a:rPr>
              <a:t>groupID</a:t>
            </a:r>
            <a:r>
              <a:rPr lang="en-US" sz="2600" dirty="0">
                <a:solidFill>
                  <a:srgbClr val="FFFF00"/>
                </a:solidFill>
                <a:latin typeface="Times New Roman" panose="02020603050405020304" pitchFamily="18" charset="0"/>
                <a:cs typeface="Times New Roman" panose="02020603050405020304" pitchFamily="18" charset="0"/>
              </a:rPr>
              <a:t>, </a:t>
            </a:r>
            <a:r>
              <a:rPr lang="en-US" sz="2600" dirty="0" err="1">
                <a:solidFill>
                  <a:srgbClr val="FFFF00"/>
                </a:solidFill>
                <a:latin typeface="Times New Roman" panose="02020603050405020304" pitchFamily="18" charset="0"/>
                <a:cs typeface="Times New Roman" panose="02020603050405020304" pitchFamily="18" charset="0"/>
              </a:rPr>
              <a:t>processID</a:t>
            </a:r>
            <a:r>
              <a:rPr lang="en-US" sz="2600" dirty="0">
                <a:solidFill>
                  <a:srgbClr val="FFFF00"/>
                </a:solidFill>
                <a:latin typeface="Times New Roman" panose="02020603050405020304" pitchFamily="18" charset="0"/>
                <a:cs typeface="Times New Roman" panose="02020603050405020304" pitchFamily="18" charset="0"/>
              </a:rPr>
              <a:t>) pair </a:t>
            </a:r>
            <a:r>
              <a:rPr lang="en-US" sz="2600" dirty="0">
                <a:solidFill>
                  <a:schemeClr val="bg1"/>
                </a:solidFill>
                <a:latin typeface="Times New Roman" panose="02020603050405020304" pitchFamily="18" charset="0"/>
                <a:cs typeface="Times New Roman" panose="02020603050405020304" pitchFamily="18" charset="0"/>
              </a:rPr>
              <a:t>therefore uniquely identifies the source or destination of a message, and is used instead of a transport-level address.</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77</a:t>
            </a:fld>
            <a:endParaRPr lang="en-IN" dirty="0"/>
          </a:p>
        </p:txBody>
      </p:sp>
    </p:spTree>
    <p:extLst>
      <p:ext uri="{BB962C8B-B14F-4D97-AF65-F5344CB8AC3E}">
        <p14:creationId xmlns:p14="http://schemas.microsoft.com/office/powerpoint/2010/main" val="4478025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At the core of MPI are messaging operations to support transient communication, of which the most intuitive ones are summarized in </a:t>
            </a:r>
            <a:r>
              <a:rPr lang="en-US" sz="2600" dirty="0">
                <a:solidFill>
                  <a:srgbClr val="FFFF00"/>
                </a:solidFill>
                <a:latin typeface="Times New Roman" panose="02020603050405020304" pitchFamily="18" charset="0"/>
                <a:cs typeface="Times New Roman" panose="02020603050405020304" pitchFamily="18" charset="0"/>
              </a:rPr>
              <a:t>Figure 4.25</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78</a:t>
            </a:fld>
            <a:endParaRPr lang="en-IN" dirty="0"/>
          </a:p>
        </p:txBody>
      </p:sp>
      <p:pic>
        <p:nvPicPr>
          <p:cNvPr id="2" name="Picture 1">
            <a:extLst>
              <a:ext uri="{FF2B5EF4-FFF2-40B4-BE49-F238E27FC236}">
                <a16:creationId xmlns:a16="http://schemas.microsoft.com/office/drawing/2014/main" id="{53F1D4CC-FC1A-4B91-A59A-7025FE19F6BC}"/>
              </a:ext>
            </a:extLst>
          </p:cNvPr>
          <p:cNvPicPr>
            <a:picLocks noChangeAspect="1"/>
          </p:cNvPicPr>
          <p:nvPr/>
        </p:nvPicPr>
        <p:blipFill>
          <a:blip r:embed="rId2"/>
          <a:stretch>
            <a:fillRect/>
          </a:stretch>
        </p:blipFill>
        <p:spPr>
          <a:xfrm>
            <a:off x="792336" y="1676350"/>
            <a:ext cx="10426342" cy="4680000"/>
          </a:xfrm>
          <a:prstGeom prst="rect">
            <a:avLst/>
          </a:prstGeom>
        </p:spPr>
      </p:pic>
    </p:spTree>
    <p:extLst>
      <p:ext uri="{BB962C8B-B14F-4D97-AF65-F5344CB8AC3E}">
        <p14:creationId xmlns:p14="http://schemas.microsoft.com/office/powerpoint/2010/main" val="16404474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IN" b="1" dirty="0" err="1">
                <a:solidFill>
                  <a:srgbClr val="FFFF00"/>
                </a:solidFill>
                <a:latin typeface="Times New Roman" panose="02020603050405020304" pitchFamily="18" charset="0"/>
                <a:cs typeface="Times New Roman" panose="02020603050405020304" pitchFamily="18" charset="0"/>
              </a:rPr>
              <a:t>MPI_bsend</a:t>
            </a:r>
            <a:endParaRPr lang="en-IN" b="1" dirty="0">
              <a:solidFill>
                <a:srgbClr val="FFFF0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IN"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IN" dirty="0">
                <a:solidFill>
                  <a:schemeClr val="bg1"/>
                </a:solidFill>
                <a:latin typeface="Times New Roman" panose="02020603050405020304" pitchFamily="18" charset="0"/>
                <a:cs typeface="Times New Roman" panose="02020603050405020304" pitchFamily="18" charset="0"/>
              </a:rPr>
              <a:t>This operation supports </a:t>
            </a:r>
            <a:r>
              <a:rPr lang="en-IN" dirty="0">
                <a:solidFill>
                  <a:srgbClr val="FFFF00"/>
                </a:solidFill>
                <a:latin typeface="Times New Roman" panose="02020603050405020304" pitchFamily="18" charset="0"/>
                <a:cs typeface="Times New Roman" panose="02020603050405020304" pitchFamily="18" charset="0"/>
              </a:rPr>
              <a:t>transient asynchronous communication</a:t>
            </a:r>
            <a:r>
              <a:rPr lang="en-IN" dirty="0">
                <a:solidFill>
                  <a:schemeClr val="bg1"/>
                </a:solidFill>
                <a:latin typeface="Times New Roman" panose="02020603050405020304" pitchFamily="18" charset="0"/>
                <a:cs typeface="Times New Roman" panose="02020603050405020304" pitchFamily="18" charset="0"/>
              </a:rPr>
              <a:t>.</a:t>
            </a:r>
          </a:p>
          <a:p>
            <a:pPr marL="0" indent="0" algn="just">
              <a:lnSpc>
                <a:spcPct val="100000"/>
              </a:lnSpc>
              <a:buNone/>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The </a:t>
            </a:r>
            <a:r>
              <a:rPr lang="en-US" dirty="0">
                <a:solidFill>
                  <a:srgbClr val="FFFF00"/>
                </a:solidFill>
                <a:latin typeface="Times New Roman" panose="02020603050405020304" pitchFamily="18" charset="0"/>
                <a:cs typeface="Times New Roman" panose="02020603050405020304" pitchFamily="18" charset="0"/>
              </a:rPr>
              <a:t>sender submits a message </a:t>
            </a:r>
            <a:r>
              <a:rPr lang="en-US" dirty="0">
                <a:solidFill>
                  <a:schemeClr val="bg1"/>
                </a:solidFill>
                <a:latin typeface="Times New Roman" panose="02020603050405020304" pitchFamily="18" charset="0"/>
                <a:cs typeface="Times New Roman" panose="02020603050405020304" pitchFamily="18" charset="0"/>
              </a:rPr>
              <a:t>for transmission, which is generally first copied to a local buffer in the MPI runtime system. When the message has been copied, the </a:t>
            </a:r>
            <a:r>
              <a:rPr lang="en-US" dirty="0">
                <a:solidFill>
                  <a:srgbClr val="FFFF00"/>
                </a:solidFill>
                <a:latin typeface="Times New Roman" panose="02020603050405020304" pitchFamily="18" charset="0"/>
                <a:cs typeface="Times New Roman" panose="02020603050405020304" pitchFamily="18" charset="0"/>
              </a:rPr>
              <a:t>sender continues</a:t>
            </a:r>
            <a:r>
              <a:rPr lang="en-US"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The </a:t>
            </a:r>
            <a:r>
              <a:rPr lang="en-US" dirty="0">
                <a:solidFill>
                  <a:srgbClr val="FFFF00"/>
                </a:solidFill>
                <a:latin typeface="Times New Roman" panose="02020603050405020304" pitchFamily="18" charset="0"/>
                <a:cs typeface="Times New Roman" panose="02020603050405020304" pitchFamily="18" charset="0"/>
              </a:rPr>
              <a:t>local MPI runtime system</a:t>
            </a:r>
            <a:r>
              <a:rPr lang="en-US" dirty="0">
                <a:solidFill>
                  <a:schemeClr val="bg1"/>
                </a:solidFill>
                <a:latin typeface="Times New Roman" panose="02020603050405020304" pitchFamily="18" charset="0"/>
                <a:cs typeface="Times New Roman" panose="02020603050405020304" pitchFamily="18" charset="0"/>
              </a:rPr>
              <a:t> will remove the message from its local buffer and take care of transmission as soon as a receiver has called a </a:t>
            </a:r>
            <a:r>
              <a:rPr lang="en-US" dirty="0">
                <a:solidFill>
                  <a:srgbClr val="FFFF00"/>
                </a:solidFill>
                <a:latin typeface="Times New Roman" panose="02020603050405020304" pitchFamily="18" charset="0"/>
                <a:cs typeface="Times New Roman" panose="02020603050405020304" pitchFamily="18" charset="0"/>
              </a:rPr>
              <a:t>receive operation.</a:t>
            </a:r>
            <a:endParaRPr lang="en-IN" dirty="0">
              <a:solidFill>
                <a:srgbClr val="FFFF0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b="1"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79</a:t>
            </a:fld>
            <a:endParaRPr lang="en-IN" dirty="0"/>
          </a:p>
        </p:txBody>
      </p:sp>
    </p:spTree>
    <p:extLst>
      <p:ext uri="{BB962C8B-B14F-4D97-AF65-F5344CB8AC3E}">
        <p14:creationId xmlns:p14="http://schemas.microsoft.com/office/powerpoint/2010/main" val="3675246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514350" indent="-514350" algn="just">
              <a:lnSpc>
                <a:spcPct val="100000"/>
              </a:lnSpc>
              <a:buAutoNum type="arabicPeriod" startAt="4"/>
            </a:pPr>
            <a:r>
              <a:rPr lang="en-US" sz="2600" b="1" dirty="0">
                <a:solidFill>
                  <a:srgbClr val="FFFF00"/>
                </a:solidFill>
                <a:latin typeface="Times New Roman" panose="02020603050405020304" pitchFamily="18" charset="0"/>
                <a:cs typeface="Times New Roman" panose="02020603050405020304" pitchFamily="18" charset="0"/>
              </a:rPr>
              <a:t>Transport layer</a:t>
            </a:r>
            <a:r>
              <a:rPr lang="en-US" sz="2600" dirty="0">
                <a:solidFill>
                  <a:schemeClr val="bg1"/>
                </a:solidFill>
                <a:latin typeface="Times New Roman" panose="02020603050405020304" pitchFamily="18" charset="0"/>
                <a:cs typeface="Times New Roman" panose="02020603050405020304" pitchFamily="18" charset="0"/>
              </a:rPr>
              <a:t> Mainly contains protocols for directly </a:t>
            </a:r>
            <a:r>
              <a:rPr lang="en-US" sz="2600" dirty="0">
                <a:solidFill>
                  <a:srgbClr val="FFFF00"/>
                </a:solidFill>
                <a:latin typeface="Times New Roman" panose="02020603050405020304" pitchFamily="18" charset="0"/>
                <a:cs typeface="Times New Roman" panose="02020603050405020304" pitchFamily="18" charset="0"/>
              </a:rPr>
              <a:t>supporting applications</a:t>
            </a:r>
            <a:r>
              <a:rPr lang="en-US" sz="2600" dirty="0">
                <a:solidFill>
                  <a:schemeClr val="bg1"/>
                </a:solidFill>
                <a:latin typeface="Times New Roman" panose="02020603050405020304" pitchFamily="18" charset="0"/>
                <a:cs typeface="Times New Roman" panose="02020603050405020304" pitchFamily="18" charset="0"/>
              </a:rPr>
              <a:t>,      such as those that establish </a:t>
            </a:r>
            <a:r>
              <a:rPr lang="en-US" sz="2600" dirty="0">
                <a:solidFill>
                  <a:srgbClr val="FFFF00"/>
                </a:solidFill>
                <a:latin typeface="Times New Roman" panose="02020603050405020304" pitchFamily="18" charset="0"/>
                <a:cs typeface="Times New Roman" panose="02020603050405020304" pitchFamily="18" charset="0"/>
              </a:rPr>
              <a:t>reliable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communication</a:t>
            </a:r>
            <a:r>
              <a:rPr lang="en-US" sz="2600" dirty="0">
                <a:solidFill>
                  <a:schemeClr val="bg1"/>
                </a:solidFill>
                <a:latin typeface="Times New Roman" panose="02020603050405020304" pitchFamily="18" charset="0"/>
                <a:cs typeface="Times New Roman" panose="02020603050405020304" pitchFamily="18" charset="0"/>
              </a:rPr>
              <a:t>, or support real-time streaming of data.</a:t>
            </a:r>
          </a:p>
          <a:p>
            <a:pPr marL="514350" indent="-514350" algn="just">
              <a:lnSpc>
                <a:spcPct val="100000"/>
              </a:lnSpc>
              <a:buAutoNum type="arabicPeriod" startAt="4"/>
            </a:pPr>
            <a:endParaRPr lang="en-US" sz="2600" dirty="0">
              <a:solidFill>
                <a:schemeClr val="bg1"/>
              </a:solidFill>
              <a:latin typeface="Times New Roman" panose="02020603050405020304" pitchFamily="18" charset="0"/>
              <a:cs typeface="Times New Roman" panose="02020603050405020304" pitchFamily="18" charset="0"/>
            </a:endParaRPr>
          </a:p>
          <a:p>
            <a:pPr marL="514350" indent="-514350" algn="just">
              <a:lnSpc>
                <a:spcPct val="100000"/>
              </a:lnSpc>
              <a:buAutoNum type="arabicPeriod" startAt="4"/>
            </a:pPr>
            <a:r>
              <a:rPr lang="en-US" sz="2600" b="1" dirty="0">
                <a:solidFill>
                  <a:srgbClr val="FFFF00"/>
                </a:solidFill>
                <a:latin typeface="Times New Roman" panose="02020603050405020304" pitchFamily="18" charset="0"/>
                <a:cs typeface="Times New Roman" panose="02020603050405020304" pitchFamily="18" charset="0"/>
              </a:rPr>
              <a:t>Session layer</a:t>
            </a:r>
            <a:r>
              <a:rPr lang="en-US" sz="2600" dirty="0">
                <a:solidFill>
                  <a:schemeClr val="bg1"/>
                </a:solidFill>
                <a:latin typeface="Times New Roman" panose="02020603050405020304" pitchFamily="18" charset="0"/>
                <a:cs typeface="Times New Roman" panose="02020603050405020304" pitchFamily="18" charset="0"/>
              </a:rPr>
              <a:t> Provides support for </a:t>
            </a:r>
            <a:r>
              <a:rPr lang="en-US" sz="2600" dirty="0">
                <a:solidFill>
                  <a:srgbClr val="FFFF00"/>
                </a:solidFill>
                <a:latin typeface="Times New Roman" panose="02020603050405020304" pitchFamily="18" charset="0"/>
                <a:cs typeface="Times New Roman" panose="02020603050405020304" pitchFamily="18" charset="0"/>
              </a:rPr>
              <a:t>sessions between applications</a:t>
            </a:r>
            <a:r>
              <a:rPr lang="en-US" sz="2600" dirty="0">
                <a:solidFill>
                  <a:schemeClr val="bg1"/>
                </a:solidFill>
                <a:latin typeface="Times New Roman" panose="02020603050405020304" pitchFamily="18" charset="0"/>
                <a:cs typeface="Times New Roman" panose="02020603050405020304" pitchFamily="18" charset="0"/>
              </a:rPr>
              <a:t>.</a:t>
            </a:r>
          </a:p>
          <a:p>
            <a:pPr marL="514350" indent="-514350" algn="just">
              <a:lnSpc>
                <a:spcPct val="100000"/>
              </a:lnSpc>
              <a:buAutoNum type="arabicPeriod" startAt="4"/>
            </a:pPr>
            <a:endParaRPr lang="en-US" sz="2600" dirty="0">
              <a:solidFill>
                <a:schemeClr val="bg1"/>
              </a:solidFill>
              <a:latin typeface="Times New Roman" panose="02020603050405020304" pitchFamily="18" charset="0"/>
              <a:cs typeface="Times New Roman" panose="02020603050405020304" pitchFamily="18" charset="0"/>
            </a:endParaRPr>
          </a:p>
          <a:p>
            <a:pPr marL="514350" indent="-514350" algn="just">
              <a:lnSpc>
                <a:spcPct val="100000"/>
              </a:lnSpc>
              <a:buAutoNum type="arabicPeriod" startAt="4"/>
            </a:pPr>
            <a:r>
              <a:rPr lang="en-US" sz="2600" b="1" dirty="0">
                <a:solidFill>
                  <a:srgbClr val="FFFF00"/>
                </a:solidFill>
                <a:latin typeface="Times New Roman" panose="02020603050405020304" pitchFamily="18" charset="0"/>
                <a:cs typeface="Times New Roman" panose="02020603050405020304" pitchFamily="18" charset="0"/>
              </a:rPr>
              <a:t>Presentation layer</a:t>
            </a:r>
            <a:r>
              <a:rPr lang="en-US" sz="2600" dirty="0">
                <a:solidFill>
                  <a:schemeClr val="bg1"/>
                </a:solidFill>
                <a:latin typeface="Times New Roman" panose="02020603050405020304" pitchFamily="18" charset="0"/>
                <a:cs typeface="Times New Roman" panose="02020603050405020304" pitchFamily="18" charset="0"/>
              </a:rPr>
              <a:t> Prescribes </a:t>
            </a:r>
            <a:r>
              <a:rPr lang="en-US" sz="2600" dirty="0">
                <a:solidFill>
                  <a:srgbClr val="FFFF00"/>
                </a:solidFill>
                <a:latin typeface="Times New Roman" panose="02020603050405020304" pitchFamily="18" charset="0"/>
                <a:cs typeface="Times New Roman" panose="02020603050405020304" pitchFamily="18" charset="0"/>
              </a:rPr>
              <a:t>how data is represented </a:t>
            </a:r>
            <a:r>
              <a:rPr lang="en-US" sz="2600" dirty="0">
                <a:solidFill>
                  <a:schemeClr val="bg1"/>
                </a:solidFill>
                <a:latin typeface="Times New Roman" panose="02020603050405020304" pitchFamily="18" charset="0"/>
                <a:cs typeface="Times New Roman" panose="02020603050405020304" pitchFamily="18" charset="0"/>
              </a:rPr>
              <a:t>in a way that is independent of the hosts on which communicating applications are running.</a:t>
            </a:r>
          </a:p>
          <a:p>
            <a:pPr marL="514350" indent="-514350" algn="just">
              <a:lnSpc>
                <a:spcPct val="100000"/>
              </a:lnSpc>
              <a:buAutoNum type="arabicPeriod" startAt="4"/>
            </a:pPr>
            <a:endParaRPr lang="en-US" sz="2600" dirty="0">
              <a:solidFill>
                <a:schemeClr val="bg1"/>
              </a:solidFill>
              <a:latin typeface="Times New Roman" panose="02020603050405020304" pitchFamily="18" charset="0"/>
              <a:cs typeface="Times New Roman" panose="02020603050405020304" pitchFamily="18" charset="0"/>
            </a:endParaRPr>
          </a:p>
          <a:p>
            <a:pPr marL="514350" indent="-514350" algn="just">
              <a:lnSpc>
                <a:spcPct val="100000"/>
              </a:lnSpc>
              <a:buAutoNum type="arabicPeriod" startAt="4"/>
            </a:pPr>
            <a:r>
              <a:rPr lang="en-US" sz="2600" b="1" dirty="0">
                <a:solidFill>
                  <a:srgbClr val="FFFF00"/>
                </a:solidFill>
                <a:latin typeface="Times New Roman" panose="02020603050405020304" pitchFamily="18" charset="0"/>
                <a:cs typeface="Times New Roman" panose="02020603050405020304" pitchFamily="18" charset="0"/>
              </a:rPr>
              <a:t>Application layer</a:t>
            </a:r>
            <a:r>
              <a:rPr lang="en-US" sz="2600" dirty="0">
                <a:solidFill>
                  <a:schemeClr val="bg1"/>
                </a:solidFill>
                <a:latin typeface="Times New Roman" panose="02020603050405020304" pitchFamily="18" charset="0"/>
                <a:cs typeface="Times New Roman" panose="02020603050405020304" pitchFamily="18" charset="0"/>
              </a:rPr>
              <a:t> Essentially, </a:t>
            </a:r>
            <a:r>
              <a:rPr lang="en-US" sz="2600" dirty="0">
                <a:solidFill>
                  <a:srgbClr val="FFFF00"/>
                </a:solidFill>
                <a:latin typeface="Times New Roman" panose="02020603050405020304" pitchFamily="18" charset="0"/>
                <a:cs typeface="Times New Roman" panose="02020603050405020304" pitchFamily="18" charset="0"/>
              </a:rPr>
              <a:t>everything else</a:t>
            </a:r>
            <a:r>
              <a:rPr lang="en-US" sz="2600" dirty="0">
                <a:solidFill>
                  <a:schemeClr val="bg1"/>
                </a:solidFill>
                <a:latin typeface="Times New Roman" panose="02020603050405020304" pitchFamily="18" charset="0"/>
                <a:cs typeface="Times New Roman" panose="02020603050405020304" pitchFamily="18" charset="0"/>
              </a:rPr>
              <a:t>: e-mail protocols, Web access protocols, file-transfer protocols, and so on.</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a:t>
            </a:fld>
            <a:endParaRPr lang="en-IN" dirty="0"/>
          </a:p>
        </p:txBody>
      </p:sp>
    </p:spTree>
    <p:extLst>
      <p:ext uri="{BB962C8B-B14F-4D97-AF65-F5344CB8AC3E}">
        <p14:creationId xmlns:p14="http://schemas.microsoft.com/office/powerpoint/2010/main" val="13966445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IN" b="1" dirty="0" err="1">
                <a:solidFill>
                  <a:srgbClr val="FFFF00"/>
                </a:solidFill>
                <a:latin typeface="Times New Roman" panose="02020603050405020304" pitchFamily="18" charset="0"/>
                <a:cs typeface="Times New Roman" panose="02020603050405020304" pitchFamily="18" charset="0"/>
              </a:rPr>
              <a:t>MPI_send</a:t>
            </a:r>
            <a:endParaRPr lang="en-IN" b="1" dirty="0">
              <a:solidFill>
                <a:srgbClr val="FFFF0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400"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This supports </a:t>
            </a:r>
            <a:r>
              <a:rPr lang="en-US" sz="2600" dirty="0">
                <a:solidFill>
                  <a:srgbClr val="FFFF00"/>
                </a:solidFill>
                <a:latin typeface="Times New Roman" panose="02020603050405020304" pitchFamily="18" charset="0"/>
                <a:cs typeface="Times New Roman" panose="02020603050405020304" pitchFamily="18" charset="0"/>
              </a:rPr>
              <a:t>blocking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send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operation</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This operation </a:t>
            </a:r>
            <a:r>
              <a:rPr lang="en-US" sz="2600" dirty="0">
                <a:solidFill>
                  <a:srgbClr val="FFFF00"/>
                </a:solidFill>
                <a:latin typeface="Times New Roman" panose="02020603050405020304" pitchFamily="18" charset="0"/>
                <a:cs typeface="Times New Roman" panose="02020603050405020304" pitchFamily="18" charset="0"/>
              </a:rPr>
              <a:t>blocks the caller </a:t>
            </a:r>
            <a:r>
              <a:rPr lang="en-US" sz="2600" dirty="0">
                <a:solidFill>
                  <a:schemeClr val="bg1"/>
                </a:solidFill>
                <a:latin typeface="Times New Roman" panose="02020603050405020304" pitchFamily="18" charset="0"/>
                <a:cs typeface="Times New Roman" panose="02020603050405020304" pitchFamily="18" charset="0"/>
              </a:rPr>
              <a:t>until the specified message has been copied to the MPI runtime system at the sender’s side, or until the receiver has initiated a receive operation.</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err="1">
                <a:solidFill>
                  <a:srgbClr val="FFFF00"/>
                </a:solidFill>
                <a:latin typeface="Times New Roman" panose="02020603050405020304" pitchFamily="18" charset="0"/>
                <a:cs typeface="Times New Roman" panose="02020603050405020304" pitchFamily="18" charset="0"/>
              </a:rPr>
              <a:t>MPI_ssend</a:t>
            </a:r>
            <a:endParaRPr lang="en-US"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This operation supports </a:t>
            </a:r>
            <a:r>
              <a:rPr lang="en-US" sz="2600" dirty="0">
                <a:solidFill>
                  <a:srgbClr val="FFFF00"/>
                </a:solidFill>
                <a:latin typeface="Times New Roman" panose="02020603050405020304" pitchFamily="18" charset="0"/>
                <a:cs typeface="Times New Roman" panose="02020603050405020304" pitchFamily="18" charset="0"/>
              </a:rPr>
              <a:t>synchronous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communication</a:t>
            </a:r>
            <a:r>
              <a:rPr lang="en-US" sz="2600" dirty="0">
                <a:solidFill>
                  <a:schemeClr val="bg1"/>
                </a:solidFill>
                <a:latin typeface="Times New Roman" panose="02020603050405020304" pitchFamily="18" charset="0"/>
                <a:cs typeface="Times New Roman" panose="02020603050405020304" pitchFamily="18" charset="0"/>
              </a:rPr>
              <a:t> by which the sender blocks until its request is accepted for further processing.</a:t>
            </a: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80</a:t>
            </a:fld>
            <a:endParaRPr lang="en-IN" dirty="0"/>
          </a:p>
        </p:txBody>
      </p:sp>
    </p:spTree>
    <p:extLst>
      <p:ext uri="{BB962C8B-B14F-4D97-AF65-F5344CB8AC3E}">
        <p14:creationId xmlns:p14="http://schemas.microsoft.com/office/powerpoint/2010/main" val="22003863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err="1">
                <a:solidFill>
                  <a:srgbClr val="FFFF00"/>
                </a:solidFill>
                <a:latin typeface="Times New Roman" panose="02020603050405020304" pitchFamily="18" charset="0"/>
                <a:cs typeface="Times New Roman" panose="02020603050405020304" pitchFamily="18" charset="0"/>
              </a:rPr>
              <a:t>MPI_sendrecv</a:t>
            </a:r>
            <a:endParaRPr lang="en-US" b="1" dirty="0">
              <a:solidFill>
                <a:srgbClr val="FFFF0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This operation supports strongest form of </a:t>
            </a:r>
            <a:r>
              <a:rPr lang="en-US" sz="2600" dirty="0">
                <a:solidFill>
                  <a:srgbClr val="FFFF00"/>
                </a:solidFill>
                <a:latin typeface="Times New Roman" panose="02020603050405020304" pitchFamily="18" charset="0"/>
                <a:cs typeface="Times New Roman" panose="02020603050405020304" pitchFamily="18" charset="0"/>
              </a:rPr>
              <a:t>synchronous communication</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Using this operation the </a:t>
            </a:r>
            <a:r>
              <a:rPr lang="en-US" sz="2600" dirty="0">
                <a:solidFill>
                  <a:srgbClr val="FFFF00"/>
                </a:solidFill>
                <a:latin typeface="Times New Roman" panose="02020603050405020304" pitchFamily="18" charset="0"/>
                <a:cs typeface="Times New Roman" panose="02020603050405020304" pitchFamily="18" charset="0"/>
              </a:rPr>
              <a:t>sender</a:t>
            </a:r>
            <a:r>
              <a:rPr lang="en-US" sz="2600" dirty="0">
                <a:solidFill>
                  <a:schemeClr val="bg1"/>
                </a:solidFill>
                <a:latin typeface="Times New Roman" panose="02020603050405020304" pitchFamily="18" charset="0"/>
                <a:cs typeface="Times New Roman" panose="02020603050405020304" pitchFamily="18" charset="0"/>
              </a:rPr>
              <a:t> sends a request to the receiver and </a:t>
            </a:r>
            <a:r>
              <a:rPr lang="en-US" sz="2600" dirty="0">
                <a:solidFill>
                  <a:srgbClr val="FFFF00"/>
                </a:solidFill>
                <a:latin typeface="Times New Roman" panose="02020603050405020304" pitchFamily="18" charset="0"/>
                <a:cs typeface="Times New Roman" panose="02020603050405020304" pitchFamily="18" charset="0"/>
              </a:rPr>
              <a:t>blocks until the latter returns a reply</a:t>
            </a:r>
            <a:r>
              <a:rPr lang="en-US" sz="2600" dirty="0">
                <a:solidFill>
                  <a:schemeClr val="bg1"/>
                </a:solidFill>
                <a:latin typeface="Times New Roman" panose="02020603050405020304" pitchFamily="18" charset="0"/>
                <a:cs typeface="Times New Roman" panose="02020603050405020304" pitchFamily="18" charset="0"/>
              </a:rPr>
              <a:t>. Basically, this operation corresponds to a </a:t>
            </a:r>
            <a:r>
              <a:rPr lang="en-US" sz="2600" dirty="0">
                <a:solidFill>
                  <a:srgbClr val="FFFF00"/>
                </a:solidFill>
                <a:latin typeface="Times New Roman" panose="02020603050405020304" pitchFamily="18" charset="0"/>
                <a:cs typeface="Times New Roman" panose="02020603050405020304" pitchFamily="18" charset="0"/>
              </a:rPr>
              <a:t>normal RPC</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Both </a:t>
            </a:r>
            <a:r>
              <a:rPr lang="en-US" sz="2600" dirty="0" err="1">
                <a:solidFill>
                  <a:srgbClr val="FFFF00"/>
                </a:solidFill>
                <a:latin typeface="Times New Roman" panose="02020603050405020304" pitchFamily="18" charset="0"/>
                <a:cs typeface="Times New Roman" panose="02020603050405020304" pitchFamily="18" charset="0"/>
              </a:rPr>
              <a:t>MPI_send</a:t>
            </a:r>
            <a:r>
              <a:rPr lang="en-US" sz="2600" dirty="0">
                <a:solidFill>
                  <a:srgbClr val="FFFF00"/>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and </a:t>
            </a:r>
            <a:r>
              <a:rPr lang="en-US" sz="2600" dirty="0" err="1">
                <a:solidFill>
                  <a:srgbClr val="FFFF00"/>
                </a:solidFill>
                <a:latin typeface="Times New Roman" panose="02020603050405020304" pitchFamily="18" charset="0"/>
                <a:cs typeface="Times New Roman" panose="02020603050405020304" pitchFamily="18" charset="0"/>
              </a:rPr>
              <a:t>MPI_ssend</a:t>
            </a:r>
            <a:r>
              <a:rPr lang="en-US" sz="2600" dirty="0">
                <a:solidFill>
                  <a:srgbClr val="FFFF00"/>
                </a:solidFill>
                <a:latin typeface="Times New Roman" panose="02020603050405020304" pitchFamily="18" charset="0"/>
                <a:cs typeface="Times New Roman" panose="02020603050405020304" pitchFamily="18" charset="0"/>
              </a:rPr>
              <a:t> have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variants</a:t>
            </a:r>
            <a:r>
              <a:rPr lang="en-US" sz="2600" dirty="0">
                <a:solidFill>
                  <a:schemeClr val="bg1"/>
                </a:solidFill>
                <a:latin typeface="Times New Roman" panose="02020603050405020304" pitchFamily="18" charset="0"/>
                <a:cs typeface="Times New Roman" panose="02020603050405020304" pitchFamily="18" charset="0"/>
              </a:rPr>
              <a:t> that avoid copying messages from user buffers to buffers internal to the local MPI runtime system. These variants essentially correspond to a form of </a:t>
            </a:r>
            <a:r>
              <a:rPr lang="en-US" sz="2600" dirty="0">
                <a:solidFill>
                  <a:srgbClr val="FFFF00"/>
                </a:solidFill>
                <a:latin typeface="Times New Roman" panose="02020603050405020304" pitchFamily="18" charset="0"/>
                <a:cs typeface="Times New Roman" panose="02020603050405020304" pitchFamily="18" charset="0"/>
              </a:rPr>
              <a:t>asynchronous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communication</a:t>
            </a:r>
            <a:r>
              <a:rPr lang="en-US" sz="2600" dirty="0">
                <a:solidFill>
                  <a:schemeClr val="bg1"/>
                </a:solidFill>
                <a:latin typeface="Times New Roman" panose="02020603050405020304" pitchFamily="18" charset="0"/>
                <a:cs typeface="Times New Roman" panose="02020603050405020304" pitchFamily="18" charset="0"/>
              </a:rPr>
              <a:t>.</a:t>
            </a:r>
          </a:p>
          <a:p>
            <a:pPr marL="0" indent="0" algn="just">
              <a:lnSpc>
                <a:spcPct val="150000"/>
              </a:lnSpc>
              <a:buNone/>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81</a:t>
            </a:fld>
            <a:endParaRPr lang="en-IN" dirty="0"/>
          </a:p>
        </p:txBody>
      </p:sp>
    </p:spTree>
    <p:extLst>
      <p:ext uri="{BB962C8B-B14F-4D97-AF65-F5344CB8AC3E}">
        <p14:creationId xmlns:p14="http://schemas.microsoft.com/office/powerpoint/2010/main" val="25557832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fontScale="92500" lnSpcReduction="10000"/>
          </a:bodyPr>
          <a:lstStyle/>
          <a:p>
            <a:pPr marL="0" indent="0" algn="just">
              <a:lnSpc>
                <a:spcPct val="100000"/>
              </a:lnSpc>
              <a:buNone/>
            </a:pPr>
            <a:r>
              <a:rPr lang="en-US" b="1" dirty="0" err="1">
                <a:solidFill>
                  <a:srgbClr val="FFFF00"/>
                </a:solidFill>
                <a:latin typeface="Times New Roman" panose="02020603050405020304" pitchFamily="18" charset="0"/>
                <a:cs typeface="Times New Roman" panose="02020603050405020304" pitchFamily="18" charset="0"/>
              </a:rPr>
              <a:t>MPI_isend</a:t>
            </a:r>
            <a:endParaRPr lang="en-US"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Using this operation, a </a:t>
            </a:r>
            <a:r>
              <a:rPr lang="en-US" sz="2600" dirty="0">
                <a:solidFill>
                  <a:srgbClr val="FFFF00"/>
                </a:solidFill>
                <a:latin typeface="Times New Roman" panose="02020603050405020304" pitchFamily="18" charset="0"/>
                <a:cs typeface="Times New Roman" panose="02020603050405020304" pitchFamily="18" charset="0"/>
              </a:rPr>
              <a:t>sender passes a pointer to the message </a:t>
            </a:r>
            <a:r>
              <a:rPr lang="en-US" sz="2600" dirty="0">
                <a:solidFill>
                  <a:schemeClr val="bg1"/>
                </a:solidFill>
                <a:latin typeface="Times New Roman" panose="02020603050405020304" pitchFamily="18" charset="0"/>
                <a:cs typeface="Times New Roman" panose="02020603050405020304" pitchFamily="18" charset="0"/>
              </a:rPr>
              <a:t>after which the MPI runtime system takes care of communication.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sender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immediately</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continues</a:t>
            </a:r>
            <a:r>
              <a:rPr lang="en-US" sz="2600" dirty="0">
                <a:solidFill>
                  <a:schemeClr val="bg1"/>
                </a:solidFill>
                <a:latin typeface="Times New Roman" panose="02020603050405020304" pitchFamily="18" charset="0"/>
                <a:cs typeface="Times New Roman" panose="02020603050405020304" pitchFamily="18" charset="0"/>
              </a:rPr>
              <a:t>. To prevent overwriting the message before communication completes, MPI offers operations to check for completion, or even to block if required.</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err="1">
                <a:solidFill>
                  <a:srgbClr val="FFFF00"/>
                </a:solidFill>
                <a:latin typeface="Times New Roman" panose="02020603050405020304" pitchFamily="18" charset="0"/>
                <a:cs typeface="Times New Roman" panose="02020603050405020304" pitchFamily="18" charset="0"/>
              </a:rPr>
              <a:t>MPI_issend</a:t>
            </a:r>
            <a:endParaRPr lang="en-US"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Using this operation, a </a:t>
            </a:r>
            <a:r>
              <a:rPr lang="en-US" sz="2600" dirty="0">
                <a:solidFill>
                  <a:srgbClr val="FFFF00"/>
                </a:solidFill>
                <a:latin typeface="Times New Roman" panose="02020603050405020304" pitchFamily="18" charset="0"/>
                <a:cs typeface="Times New Roman" panose="02020603050405020304" pitchFamily="18" charset="0"/>
              </a:rPr>
              <a:t>sender</a:t>
            </a:r>
            <a:r>
              <a:rPr lang="en-US" sz="2600" dirty="0">
                <a:solidFill>
                  <a:schemeClr val="bg1"/>
                </a:solidFill>
                <a:latin typeface="Times New Roman" panose="02020603050405020304" pitchFamily="18" charset="0"/>
                <a:cs typeface="Times New Roman" panose="02020603050405020304" pitchFamily="18" charset="0"/>
              </a:rPr>
              <a:t> also </a:t>
            </a:r>
            <a:r>
              <a:rPr lang="en-US" sz="2600" dirty="0">
                <a:solidFill>
                  <a:srgbClr val="FFFF00"/>
                </a:solidFill>
                <a:latin typeface="Times New Roman" panose="02020603050405020304" pitchFamily="18" charset="0"/>
                <a:cs typeface="Times New Roman" panose="02020603050405020304" pitchFamily="18" charset="0"/>
              </a:rPr>
              <a:t>passes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only</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pointer</a:t>
            </a:r>
            <a:r>
              <a:rPr lang="en-US" sz="2600" dirty="0">
                <a:solidFill>
                  <a:schemeClr val="bg1"/>
                </a:solidFill>
                <a:latin typeface="Times New Roman" panose="02020603050405020304" pitchFamily="18" charset="0"/>
                <a:cs typeface="Times New Roman" panose="02020603050405020304" pitchFamily="18" charset="0"/>
              </a:rPr>
              <a:t> to the MPI runtime system.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When the runtime system indicates it has processed the message, the </a:t>
            </a:r>
            <a:r>
              <a:rPr lang="en-US" sz="2600" dirty="0">
                <a:solidFill>
                  <a:srgbClr val="FFFF00"/>
                </a:solidFill>
                <a:latin typeface="Times New Roman" panose="02020603050405020304" pitchFamily="18" charset="0"/>
                <a:cs typeface="Times New Roman" panose="02020603050405020304" pitchFamily="18" charset="0"/>
              </a:rPr>
              <a:t>sender</a:t>
            </a:r>
            <a:r>
              <a:rPr lang="en-US" sz="2600" dirty="0">
                <a:solidFill>
                  <a:schemeClr val="bg1"/>
                </a:solidFill>
                <a:latin typeface="Times New Roman" panose="02020603050405020304" pitchFamily="18" charset="0"/>
                <a:cs typeface="Times New Roman" panose="02020603050405020304" pitchFamily="18" charset="0"/>
              </a:rPr>
              <a:t> is then </a:t>
            </a:r>
            <a:r>
              <a:rPr lang="en-US" sz="2600" dirty="0">
                <a:solidFill>
                  <a:srgbClr val="FFFF00"/>
                </a:solidFill>
                <a:latin typeface="Times New Roman" panose="02020603050405020304" pitchFamily="18" charset="0"/>
                <a:cs typeface="Times New Roman" panose="02020603050405020304" pitchFamily="18" charset="0"/>
              </a:rPr>
              <a:t>guaranteed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that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the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receiver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has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accepted</a:t>
            </a:r>
            <a:r>
              <a:rPr lang="en-US" sz="2600" dirty="0">
                <a:solidFill>
                  <a:schemeClr val="bg1"/>
                </a:solidFill>
                <a:latin typeface="Times New Roman" panose="02020603050405020304" pitchFamily="18" charset="0"/>
                <a:cs typeface="Times New Roman" panose="02020603050405020304" pitchFamily="18" charset="0"/>
              </a:rPr>
              <a:t> the message and is now working on it.</a:t>
            </a: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82</a:t>
            </a:fld>
            <a:endParaRPr lang="en-IN" dirty="0"/>
          </a:p>
        </p:txBody>
      </p:sp>
    </p:spTree>
    <p:extLst>
      <p:ext uri="{BB962C8B-B14F-4D97-AF65-F5344CB8AC3E}">
        <p14:creationId xmlns:p14="http://schemas.microsoft.com/office/powerpoint/2010/main" val="42701226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err="1">
                <a:solidFill>
                  <a:srgbClr val="FFFF00"/>
                </a:solidFill>
                <a:latin typeface="Times New Roman" panose="02020603050405020304" pitchFamily="18" charset="0"/>
                <a:cs typeface="Times New Roman" panose="02020603050405020304" pitchFamily="18" charset="0"/>
              </a:rPr>
              <a:t>MPI_recv</a:t>
            </a:r>
            <a:r>
              <a:rPr lang="en-US" b="1" dirty="0">
                <a:solidFill>
                  <a:srgbClr val="FFFF00"/>
                </a:solidFill>
                <a:latin typeface="Times New Roman" panose="02020603050405020304" pitchFamily="18" charset="0"/>
                <a:cs typeface="Times New Roman" panose="02020603050405020304" pitchFamily="18" charset="0"/>
              </a:rPr>
              <a:t>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This operation is called to </a:t>
            </a:r>
            <a:r>
              <a:rPr lang="en-US" sz="2600" dirty="0">
                <a:solidFill>
                  <a:srgbClr val="FFFF00"/>
                </a:solidFill>
                <a:latin typeface="Times New Roman" panose="02020603050405020304" pitchFamily="18" charset="0"/>
                <a:cs typeface="Times New Roman" panose="02020603050405020304" pitchFamily="18" charset="0"/>
              </a:rPr>
              <a:t>receive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message</a:t>
            </a:r>
            <a:r>
              <a:rPr lang="en-US" sz="2600" dirty="0">
                <a:solidFill>
                  <a:schemeClr val="bg1"/>
                </a:solidFill>
                <a:latin typeface="Times New Roman" panose="02020603050405020304" pitchFamily="18" charset="0"/>
                <a:cs typeface="Times New Roman" panose="02020603050405020304" pitchFamily="18" charset="0"/>
              </a:rPr>
              <a:t>; it </a:t>
            </a:r>
            <a:r>
              <a:rPr lang="en-US" sz="2600" dirty="0">
                <a:solidFill>
                  <a:srgbClr val="FFFF00"/>
                </a:solidFill>
                <a:latin typeface="Times New Roman" panose="02020603050405020304" pitchFamily="18" charset="0"/>
                <a:cs typeface="Times New Roman" panose="02020603050405020304" pitchFamily="18" charset="0"/>
              </a:rPr>
              <a:t>blocks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the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caller</a:t>
            </a:r>
            <a:r>
              <a:rPr lang="en-US" sz="2600" dirty="0">
                <a:solidFill>
                  <a:schemeClr val="bg1"/>
                </a:solidFill>
                <a:latin typeface="Times New Roman" panose="02020603050405020304" pitchFamily="18" charset="0"/>
                <a:cs typeface="Times New Roman" panose="02020603050405020304" pitchFamily="18" charset="0"/>
              </a:rPr>
              <a:t> until a message arrives.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err="1">
                <a:solidFill>
                  <a:srgbClr val="FFFF00"/>
                </a:solidFill>
                <a:latin typeface="Times New Roman" panose="02020603050405020304" pitchFamily="18" charset="0"/>
                <a:cs typeface="Times New Roman" panose="02020603050405020304" pitchFamily="18" charset="0"/>
              </a:rPr>
              <a:t>MPI_irecv</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This operation is an </a:t>
            </a:r>
            <a:r>
              <a:rPr lang="en-US" sz="2600" dirty="0">
                <a:solidFill>
                  <a:srgbClr val="FFFF00"/>
                </a:solidFill>
                <a:latin typeface="Times New Roman" panose="02020603050405020304" pitchFamily="18" charset="0"/>
                <a:cs typeface="Times New Roman" panose="02020603050405020304" pitchFamily="18" charset="0"/>
              </a:rPr>
              <a:t>asynchronous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variant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of</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rgbClr val="FFFF00"/>
                </a:solidFill>
                <a:latin typeface="Times New Roman" panose="02020603050405020304" pitchFamily="18" charset="0"/>
                <a:cs typeface="Times New Roman" panose="02020603050405020304" pitchFamily="18" charset="0"/>
              </a:rPr>
              <a:t>MPI_recv</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Using this operation the </a:t>
            </a:r>
            <a:r>
              <a:rPr lang="en-US" sz="2600" dirty="0">
                <a:solidFill>
                  <a:srgbClr val="FFFF00"/>
                </a:solidFill>
                <a:latin typeface="Times New Roman" panose="02020603050405020304" pitchFamily="18" charset="0"/>
                <a:cs typeface="Times New Roman" panose="02020603050405020304" pitchFamily="18" charset="0"/>
              </a:rPr>
              <a:t>receiver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indicates</a:t>
            </a:r>
            <a:r>
              <a:rPr lang="en-US" sz="2600" dirty="0">
                <a:solidFill>
                  <a:schemeClr val="bg1"/>
                </a:solidFill>
                <a:latin typeface="Times New Roman" panose="02020603050405020304" pitchFamily="18" charset="0"/>
                <a:cs typeface="Times New Roman" panose="02020603050405020304" pitchFamily="18" charset="0"/>
              </a:rPr>
              <a:t> that it is prepared to accept a message.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receiver can check whether or not a message has indeed arrived, or block until one does.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83</a:t>
            </a:fld>
            <a:endParaRPr lang="en-IN" dirty="0"/>
          </a:p>
        </p:txBody>
      </p:sp>
    </p:spTree>
    <p:extLst>
      <p:ext uri="{BB962C8B-B14F-4D97-AF65-F5344CB8AC3E}">
        <p14:creationId xmlns:p14="http://schemas.microsoft.com/office/powerpoint/2010/main" val="1156127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100000"/>
              </a:lnSpc>
              <a:buNone/>
            </a:pPr>
            <a:r>
              <a:rPr lang="en-US" sz="3200" b="1" dirty="0">
                <a:solidFill>
                  <a:srgbClr val="FFFF00"/>
                </a:solidFill>
                <a:latin typeface="Times New Roman" panose="02020603050405020304" pitchFamily="18" charset="0"/>
                <a:cs typeface="Times New Roman" panose="02020603050405020304" pitchFamily="18" charset="0"/>
              </a:rPr>
              <a:t>Message-oriented persistent communication</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An important class of message-oriented middleware services, generally known as </a:t>
            </a:r>
            <a:r>
              <a:rPr lang="en-US" sz="2600" dirty="0">
                <a:solidFill>
                  <a:srgbClr val="FFFF00"/>
                </a:solidFill>
                <a:latin typeface="Times New Roman" panose="02020603050405020304" pitchFamily="18" charset="0"/>
                <a:cs typeface="Times New Roman" panose="02020603050405020304" pitchFamily="18" charset="0"/>
              </a:rPr>
              <a:t>message-queuing</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systems</a:t>
            </a:r>
            <a:r>
              <a:rPr lang="en-US" sz="2600" dirty="0">
                <a:solidFill>
                  <a:schemeClr val="bg1"/>
                </a:solidFill>
                <a:latin typeface="Times New Roman" panose="02020603050405020304" pitchFamily="18" charset="0"/>
                <a:cs typeface="Times New Roman" panose="02020603050405020304" pitchFamily="18" charset="0"/>
              </a:rPr>
              <a:t>, or just </a:t>
            </a:r>
            <a:r>
              <a:rPr lang="en-US" sz="2600" dirty="0">
                <a:solidFill>
                  <a:srgbClr val="FFFF00"/>
                </a:solidFill>
                <a:latin typeface="Times New Roman" panose="02020603050405020304" pitchFamily="18" charset="0"/>
                <a:cs typeface="Times New Roman" panose="02020603050405020304" pitchFamily="18" charset="0"/>
              </a:rPr>
              <a:t>Message-Oriented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Middleware (MOM).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Message-queuing systems provide extensive support for </a:t>
            </a:r>
            <a:r>
              <a:rPr lang="en-US" sz="2600" dirty="0">
                <a:solidFill>
                  <a:srgbClr val="FFFF00"/>
                </a:solidFill>
                <a:latin typeface="Times New Roman" panose="02020603050405020304" pitchFamily="18" charset="0"/>
                <a:cs typeface="Times New Roman" panose="02020603050405020304" pitchFamily="18" charset="0"/>
              </a:rPr>
              <a:t>persistent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asynchronous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communication</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essence of these systems is that </a:t>
            </a:r>
            <a:r>
              <a:rPr lang="en-US" sz="2600" dirty="0">
                <a:solidFill>
                  <a:srgbClr val="FFFF00"/>
                </a:solidFill>
                <a:latin typeface="Times New Roman" panose="02020603050405020304" pitchFamily="18" charset="0"/>
                <a:cs typeface="Times New Roman" panose="02020603050405020304" pitchFamily="18" charset="0"/>
              </a:rPr>
              <a:t>they offer intermediate-term storage capacity for messages</a:t>
            </a:r>
            <a:r>
              <a:rPr lang="en-US" sz="2600" dirty="0">
                <a:solidFill>
                  <a:schemeClr val="bg1"/>
                </a:solidFill>
                <a:latin typeface="Times New Roman" panose="02020603050405020304" pitchFamily="18" charset="0"/>
                <a:cs typeface="Times New Roman" panose="02020603050405020304" pitchFamily="18" charset="0"/>
              </a:rPr>
              <a:t>, without requiring either the sender or receiver to be active during message transmission.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Compared to sockets and MPI, message-queuing systems are targeted to support message transfers that are allowed to take </a:t>
            </a:r>
            <a:r>
              <a:rPr lang="en-US" sz="2600" dirty="0">
                <a:solidFill>
                  <a:srgbClr val="FFFF00"/>
                </a:solidFill>
                <a:latin typeface="Times New Roman" panose="02020603050405020304" pitchFamily="18" charset="0"/>
                <a:cs typeface="Times New Roman" panose="02020603050405020304" pitchFamily="18" charset="0"/>
              </a:rPr>
              <a:t>minutes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instead</a:t>
            </a:r>
            <a:r>
              <a:rPr lang="en-US" sz="2600" dirty="0">
                <a:solidFill>
                  <a:schemeClr val="bg1"/>
                </a:solidFill>
                <a:latin typeface="Times New Roman" panose="02020603050405020304" pitchFamily="18" charset="0"/>
                <a:cs typeface="Times New Roman" panose="02020603050405020304" pitchFamily="18" charset="0"/>
              </a:rPr>
              <a:t> of </a:t>
            </a:r>
            <a:r>
              <a:rPr lang="en-US" sz="2600" dirty="0">
                <a:solidFill>
                  <a:srgbClr val="FFFF00"/>
                </a:solidFill>
                <a:latin typeface="Times New Roman" panose="02020603050405020304" pitchFamily="18" charset="0"/>
                <a:cs typeface="Times New Roman" panose="02020603050405020304" pitchFamily="18" charset="0"/>
              </a:rPr>
              <a:t>seconds</a:t>
            </a:r>
            <a:r>
              <a:rPr lang="en-US" sz="2600" dirty="0">
                <a:solidFill>
                  <a:schemeClr val="bg1"/>
                </a:solidFill>
                <a:latin typeface="Times New Roman" panose="02020603050405020304" pitchFamily="18" charset="0"/>
                <a:cs typeface="Times New Roman" panose="02020603050405020304" pitchFamily="18" charset="0"/>
              </a:rPr>
              <a:t> or </a:t>
            </a:r>
            <a:r>
              <a:rPr lang="en-US" sz="2600" dirty="0">
                <a:solidFill>
                  <a:srgbClr val="FFFF00"/>
                </a:solidFill>
                <a:latin typeface="Times New Roman" panose="02020603050405020304" pitchFamily="18" charset="0"/>
                <a:cs typeface="Times New Roman" panose="02020603050405020304" pitchFamily="18" charset="0"/>
              </a:rPr>
              <a:t>milliseconds</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84</a:t>
            </a:fld>
            <a:endParaRPr lang="en-IN" dirty="0"/>
          </a:p>
        </p:txBody>
      </p:sp>
    </p:spTree>
    <p:extLst>
      <p:ext uri="{BB962C8B-B14F-4D97-AF65-F5344CB8AC3E}">
        <p14:creationId xmlns:p14="http://schemas.microsoft.com/office/powerpoint/2010/main" val="3714082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Message-queuing model</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this model, applications communicate by </a:t>
            </a:r>
            <a:r>
              <a:rPr lang="en-US" sz="2600" dirty="0">
                <a:solidFill>
                  <a:srgbClr val="FFFF00"/>
                </a:solidFill>
                <a:latin typeface="Times New Roman" panose="02020603050405020304" pitchFamily="18" charset="0"/>
                <a:cs typeface="Times New Roman" panose="02020603050405020304" pitchFamily="18" charset="0"/>
              </a:rPr>
              <a:t>inserting messages in specific queues</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Messages are forwarded over a </a:t>
            </a:r>
            <a:r>
              <a:rPr lang="en-US" sz="2600" dirty="0">
                <a:solidFill>
                  <a:srgbClr val="FFFF00"/>
                </a:solidFill>
                <a:latin typeface="Times New Roman" panose="02020603050405020304" pitchFamily="18" charset="0"/>
                <a:cs typeface="Times New Roman" panose="02020603050405020304" pitchFamily="18" charset="0"/>
              </a:rPr>
              <a:t>series of communication servers </a:t>
            </a:r>
            <a:r>
              <a:rPr lang="en-US" sz="2600" dirty="0">
                <a:solidFill>
                  <a:schemeClr val="bg1"/>
                </a:solidFill>
                <a:latin typeface="Times New Roman" panose="02020603050405020304" pitchFamily="18" charset="0"/>
                <a:cs typeface="Times New Roman" panose="02020603050405020304" pitchFamily="18" charset="0"/>
              </a:rPr>
              <a:t>and are eventually delivered to the destination, even if it was down when the message was sent.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practice, most communication </a:t>
            </a:r>
            <a:r>
              <a:rPr lang="en-US" sz="2600" dirty="0">
                <a:solidFill>
                  <a:srgbClr val="FFFF00"/>
                </a:solidFill>
                <a:latin typeface="Times New Roman" panose="02020603050405020304" pitchFamily="18" charset="0"/>
                <a:cs typeface="Times New Roman" panose="02020603050405020304" pitchFamily="18" charset="0"/>
              </a:rPr>
              <a:t>servers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are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directly</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connected</a:t>
            </a:r>
            <a:r>
              <a:rPr lang="en-US" sz="2600" dirty="0">
                <a:solidFill>
                  <a:schemeClr val="bg1"/>
                </a:solidFill>
                <a:latin typeface="Times New Roman" panose="02020603050405020304" pitchFamily="18" charset="0"/>
                <a:cs typeface="Times New Roman" panose="02020603050405020304" pitchFamily="18" charset="0"/>
              </a:rPr>
              <a:t> to each other. A message is generally transferred directly to a destination server.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principle, </a:t>
            </a:r>
            <a:r>
              <a:rPr lang="en-US" sz="2600" dirty="0">
                <a:solidFill>
                  <a:srgbClr val="FFFF00"/>
                </a:solidFill>
                <a:latin typeface="Times New Roman" panose="02020603050405020304" pitchFamily="18" charset="0"/>
                <a:cs typeface="Times New Roman" panose="02020603050405020304" pitchFamily="18" charset="0"/>
              </a:rPr>
              <a:t>each application has its own private queue</a:t>
            </a:r>
            <a:r>
              <a:rPr lang="en-US" sz="2600" dirty="0">
                <a:solidFill>
                  <a:schemeClr val="bg1"/>
                </a:solidFill>
                <a:latin typeface="Times New Roman" panose="02020603050405020304" pitchFamily="18" charset="0"/>
                <a:cs typeface="Times New Roman" panose="02020603050405020304" pitchFamily="18" charset="0"/>
              </a:rPr>
              <a:t> to which other applications can send messages. A queue can be read only by its associated application, but it is also possible for multiple applications to share a single queue.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85</a:t>
            </a:fld>
            <a:endParaRPr lang="en-IN" dirty="0"/>
          </a:p>
        </p:txBody>
      </p:sp>
    </p:spTree>
    <p:extLst>
      <p:ext uri="{BB962C8B-B14F-4D97-AF65-F5344CB8AC3E}">
        <p14:creationId xmlns:p14="http://schemas.microsoft.com/office/powerpoint/2010/main" val="37658618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 sender is generally given only the guarantees that its </a:t>
            </a:r>
            <a:r>
              <a:rPr lang="en-US" sz="2600" dirty="0">
                <a:solidFill>
                  <a:srgbClr val="FFFF00"/>
                </a:solidFill>
                <a:latin typeface="Times New Roman" panose="02020603050405020304" pitchFamily="18" charset="0"/>
                <a:cs typeface="Times New Roman" panose="02020603050405020304" pitchFamily="18" charset="0"/>
              </a:rPr>
              <a:t>message</a:t>
            </a:r>
            <a:r>
              <a:rPr lang="en-US" sz="2600" dirty="0">
                <a:solidFill>
                  <a:schemeClr val="bg1"/>
                </a:solidFill>
                <a:latin typeface="Times New Roman" panose="02020603050405020304" pitchFamily="18" charset="0"/>
                <a:cs typeface="Times New Roman" panose="02020603050405020304" pitchFamily="18" charset="0"/>
              </a:rPr>
              <a:t> will eventually be </a:t>
            </a:r>
            <a:r>
              <a:rPr lang="en-US" sz="2600" dirty="0">
                <a:solidFill>
                  <a:srgbClr val="FFFF00"/>
                </a:solidFill>
                <a:latin typeface="Times New Roman" panose="02020603050405020304" pitchFamily="18" charset="0"/>
                <a:cs typeface="Times New Roman" panose="02020603050405020304" pitchFamily="18" charset="0"/>
              </a:rPr>
              <a:t>inserted in the recipient’s queue</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No guarantees </a:t>
            </a:r>
            <a:r>
              <a:rPr lang="en-US" sz="2600" dirty="0">
                <a:solidFill>
                  <a:schemeClr val="bg1"/>
                </a:solidFill>
                <a:latin typeface="Times New Roman" panose="02020603050405020304" pitchFamily="18" charset="0"/>
                <a:cs typeface="Times New Roman" panose="02020603050405020304" pitchFamily="18" charset="0"/>
              </a:rPr>
              <a:t>are given about when, or even if the message will actually be read, which is completely determined by the behavior of the recipient.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These semantics permit </a:t>
            </a:r>
            <a:r>
              <a:rPr lang="en-US" sz="2600" dirty="0">
                <a:solidFill>
                  <a:srgbClr val="FFFF00"/>
                </a:solidFill>
                <a:latin typeface="Times New Roman" panose="02020603050405020304" pitchFamily="18" charset="0"/>
                <a:cs typeface="Times New Roman" panose="02020603050405020304" pitchFamily="18" charset="0"/>
              </a:rPr>
              <a:t>communication to be loosely coupled in time</a:t>
            </a:r>
            <a:r>
              <a:rPr lang="en-US" sz="2600" dirty="0">
                <a:solidFill>
                  <a:schemeClr val="bg1"/>
                </a:solidFill>
                <a:latin typeface="Times New Roman" panose="02020603050405020304" pitchFamily="18" charset="0"/>
                <a:cs typeface="Times New Roman" panose="02020603050405020304" pitchFamily="18" charset="0"/>
              </a:rPr>
              <a:t>. There is thus </a:t>
            </a:r>
            <a:r>
              <a:rPr lang="en-US" sz="2600" dirty="0">
                <a:solidFill>
                  <a:srgbClr val="FFFF00"/>
                </a:solidFill>
                <a:latin typeface="Times New Roman" panose="02020603050405020304" pitchFamily="18" charset="0"/>
                <a:cs typeface="Times New Roman" panose="02020603050405020304" pitchFamily="18" charset="0"/>
              </a:rPr>
              <a:t>no</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need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for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the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receiver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to</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be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executing</a:t>
            </a:r>
            <a:r>
              <a:rPr lang="en-US" sz="2600" dirty="0">
                <a:solidFill>
                  <a:schemeClr val="bg1"/>
                </a:solidFill>
                <a:latin typeface="Times New Roman" panose="02020603050405020304" pitchFamily="18" charset="0"/>
                <a:cs typeface="Times New Roman" panose="02020603050405020304" pitchFamily="18" charset="0"/>
              </a:rPr>
              <a:t> when a message is being sent to its queue. Likewise, there is no need for the sender to be executing at the moment its message is picked up by the receiver. </a:t>
            </a:r>
            <a:r>
              <a:rPr lang="en-US" sz="2600" dirty="0">
                <a:solidFill>
                  <a:srgbClr val="FFFF00"/>
                </a:solidFill>
                <a:latin typeface="Times New Roman" panose="02020603050405020304" pitchFamily="18" charset="0"/>
                <a:cs typeface="Times New Roman" panose="02020603050405020304" pitchFamily="18" charset="0"/>
              </a:rPr>
              <a:t>The sender and receiver can execute completely independently of each other.</a:t>
            </a:r>
          </a:p>
          <a:p>
            <a:pPr algn="just">
              <a:lnSpc>
                <a:spcPct val="100000"/>
              </a:lnSpc>
            </a:pPr>
            <a:endParaRPr lang="en-US" sz="2600"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fact, once a message has been deposited in a queue, it will remain there </a:t>
            </a:r>
            <a:r>
              <a:rPr lang="en-US" sz="2600" dirty="0">
                <a:solidFill>
                  <a:srgbClr val="FFFF00"/>
                </a:solidFill>
                <a:latin typeface="Times New Roman" panose="02020603050405020304" pitchFamily="18" charset="0"/>
                <a:cs typeface="Times New Roman" panose="02020603050405020304" pitchFamily="18" charset="0"/>
              </a:rPr>
              <a:t>until it is removed</a:t>
            </a:r>
            <a:r>
              <a:rPr lang="en-US" sz="2600" dirty="0">
                <a:solidFill>
                  <a:schemeClr val="bg1"/>
                </a:solidFill>
                <a:latin typeface="Times New Roman" panose="02020603050405020304" pitchFamily="18" charset="0"/>
                <a:cs typeface="Times New Roman" panose="02020603050405020304" pitchFamily="18" charset="0"/>
              </a:rPr>
              <a:t>, irrespective of whether its sender or receiver is executing.</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86</a:t>
            </a:fld>
            <a:endParaRPr lang="en-IN" dirty="0"/>
          </a:p>
        </p:txBody>
      </p:sp>
    </p:spTree>
    <p:extLst>
      <p:ext uri="{BB962C8B-B14F-4D97-AF65-F5344CB8AC3E}">
        <p14:creationId xmlns:p14="http://schemas.microsoft.com/office/powerpoint/2010/main" val="7269102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fontScale="92500" lnSpcReduction="10000"/>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Hence there are four combinations with respect to the execution mode of the sender and receiver, as shown in </a:t>
            </a:r>
            <a:r>
              <a:rPr lang="en-US" sz="2600" dirty="0">
                <a:solidFill>
                  <a:srgbClr val="FFFF00"/>
                </a:solidFill>
                <a:latin typeface="Times New Roman" panose="02020603050405020304" pitchFamily="18" charset="0"/>
                <a:cs typeface="Times New Roman" panose="02020603050405020304" pitchFamily="18" charset="0"/>
              </a:rPr>
              <a:t>Figure 4.26</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a:t>
            </a:r>
            <a:r>
              <a:rPr lang="en-US" sz="2600" dirty="0">
                <a:solidFill>
                  <a:srgbClr val="FFFF00"/>
                </a:solidFill>
                <a:latin typeface="Times New Roman" panose="02020603050405020304" pitchFamily="18" charset="0"/>
                <a:cs typeface="Times New Roman" panose="02020603050405020304" pitchFamily="18" charset="0"/>
              </a:rPr>
              <a:t>Figure 4.26(a), both the sender and receiver execute </a:t>
            </a:r>
            <a:r>
              <a:rPr lang="en-US" sz="2600" dirty="0">
                <a:solidFill>
                  <a:schemeClr val="bg1"/>
                </a:solidFill>
                <a:latin typeface="Times New Roman" panose="02020603050405020304" pitchFamily="18" charset="0"/>
                <a:cs typeface="Times New Roman" panose="02020603050405020304" pitchFamily="18" charset="0"/>
              </a:rPr>
              <a:t>during the entire transmission of a message.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a:t>
            </a:r>
            <a:r>
              <a:rPr lang="en-US" sz="2600" dirty="0">
                <a:solidFill>
                  <a:srgbClr val="FFFF00"/>
                </a:solidFill>
                <a:latin typeface="Times New Roman" panose="02020603050405020304" pitchFamily="18" charset="0"/>
                <a:cs typeface="Times New Roman" panose="02020603050405020304" pitchFamily="18" charset="0"/>
              </a:rPr>
              <a:t>Figure 4.26(b), only the sender is executing, while the receiver is passive</a:t>
            </a:r>
            <a:r>
              <a:rPr lang="en-US" sz="2600" dirty="0">
                <a:solidFill>
                  <a:schemeClr val="bg1"/>
                </a:solidFill>
                <a:latin typeface="Times New Roman" panose="02020603050405020304" pitchFamily="18" charset="0"/>
                <a:cs typeface="Times New Roman" panose="02020603050405020304" pitchFamily="18" charset="0"/>
              </a:rPr>
              <a:t>, that is, in a state in which message delivery is not possible. Nevertheless, the sender can still send messages.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combination of </a:t>
            </a:r>
            <a:r>
              <a:rPr lang="en-US" sz="2600" dirty="0">
                <a:solidFill>
                  <a:srgbClr val="FFFF00"/>
                </a:solidFill>
                <a:latin typeface="Times New Roman" panose="02020603050405020304" pitchFamily="18" charset="0"/>
                <a:cs typeface="Times New Roman" panose="02020603050405020304" pitchFamily="18" charset="0"/>
              </a:rPr>
              <a:t>a passive sender and an executing receiver is shown in Figure 4.26(c)</a:t>
            </a:r>
            <a:r>
              <a:rPr lang="en-US" sz="2600" dirty="0">
                <a:solidFill>
                  <a:schemeClr val="bg1"/>
                </a:solidFill>
                <a:latin typeface="Times New Roman" panose="02020603050405020304" pitchFamily="18" charset="0"/>
                <a:cs typeface="Times New Roman" panose="02020603050405020304" pitchFamily="18" charset="0"/>
              </a:rPr>
              <a:t>. In this case, the receiver can read messages that were sent to it, but it is not necessary that their respective senders are executing as well.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Finally, in </a:t>
            </a:r>
            <a:r>
              <a:rPr lang="en-US" sz="2600" dirty="0">
                <a:solidFill>
                  <a:srgbClr val="FFFF00"/>
                </a:solidFill>
                <a:latin typeface="Times New Roman" panose="02020603050405020304" pitchFamily="18" charset="0"/>
                <a:cs typeface="Times New Roman" panose="02020603050405020304" pitchFamily="18" charset="0"/>
              </a:rPr>
              <a:t>Figure 4.26(d)</a:t>
            </a:r>
            <a:r>
              <a:rPr lang="en-US" sz="2600" dirty="0">
                <a:solidFill>
                  <a:schemeClr val="bg1"/>
                </a:solidFill>
                <a:latin typeface="Times New Roman" panose="02020603050405020304" pitchFamily="18" charset="0"/>
                <a:cs typeface="Times New Roman" panose="02020603050405020304" pitchFamily="18" charset="0"/>
              </a:rPr>
              <a:t>, we see the situation that the system is storing (and possibly transmitting) messages even while </a:t>
            </a:r>
            <a:r>
              <a:rPr lang="en-US" sz="2600" dirty="0">
                <a:solidFill>
                  <a:srgbClr val="FFFF00"/>
                </a:solidFill>
                <a:latin typeface="Times New Roman" panose="02020603050405020304" pitchFamily="18" charset="0"/>
                <a:cs typeface="Times New Roman" panose="02020603050405020304" pitchFamily="18" charset="0"/>
              </a:rPr>
              <a:t>sender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and</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receiver</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are</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passive</a:t>
            </a:r>
            <a:r>
              <a:rPr lang="en-US" sz="2600" dirty="0">
                <a:solidFill>
                  <a:schemeClr val="bg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87</a:t>
            </a:fld>
            <a:endParaRPr lang="en-IN" dirty="0"/>
          </a:p>
        </p:txBody>
      </p:sp>
    </p:spTree>
    <p:extLst>
      <p:ext uri="{BB962C8B-B14F-4D97-AF65-F5344CB8AC3E}">
        <p14:creationId xmlns:p14="http://schemas.microsoft.com/office/powerpoint/2010/main" val="32797226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88</a:t>
            </a:fld>
            <a:endParaRPr lang="en-IN" dirty="0"/>
          </a:p>
        </p:txBody>
      </p:sp>
      <p:pic>
        <p:nvPicPr>
          <p:cNvPr id="5" name="Picture 4">
            <a:extLst>
              <a:ext uri="{FF2B5EF4-FFF2-40B4-BE49-F238E27FC236}">
                <a16:creationId xmlns:a16="http://schemas.microsoft.com/office/drawing/2014/main" id="{16D8A4AE-42BC-4840-9524-05B18AC17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183" y="396240"/>
            <a:ext cx="7363633" cy="5400000"/>
          </a:xfrm>
          <a:prstGeom prst="rect">
            <a:avLst/>
          </a:prstGeom>
          <a:solidFill>
            <a:schemeClr val="accent4">
              <a:lumMod val="20000"/>
              <a:lumOff val="80000"/>
            </a:schemeClr>
          </a:solidFill>
        </p:spPr>
      </p:pic>
      <p:sp>
        <p:nvSpPr>
          <p:cNvPr id="6" name="Rectangle 5">
            <a:extLst>
              <a:ext uri="{FF2B5EF4-FFF2-40B4-BE49-F238E27FC236}">
                <a16:creationId xmlns:a16="http://schemas.microsoft.com/office/drawing/2014/main" id="{2E9C5084-7233-46B4-827A-825342121193}"/>
              </a:ext>
            </a:extLst>
          </p:cNvPr>
          <p:cNvSpPr/>
          <p:nvPr/>
        </p:nvSpPr>
        <p:spPr>
          <a:xfrm>
            <a:off x="647087" y="6000095"/>
            <a:ext cx="10366353" cy="461665"/>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4.26: </a:t>
            </a:r>
            <a:r>
              <a:rPr lang="en-US" sz="2400" dirty="0">
                <a:solidFill>
                  <a:schemeClr val="bg1"/>
                </a:solidFill>
                <a:latin typeface="Times New Roman" panose="02020603050405020304" pitchFamily="18" charset="0"/>
                <a:cs typeface="Times New Roman" panose="02020603050405020304" pitchFamily="18" charset="0"/>
              </a:rPr>
              <a:t>Four combinations for loosely-coupled communication using </a:t>
            </a:r>
            <a:r>
              <a:rPr lang="en-IN" sz="2400" dirty="0">
                <a:solidFill>
                  <a:schemeClr val="bg1"/>
                </a:solidFill>
                <a:latin typeface="Times New Roman" panose="02020603050405020304" pitchFamily="18" charset="0"/>
                <a:cs typeface="Times New Roman" panose="02020603050405020304" pitchFamily="18" charset="0"/>
              </a:rPr>
              <a:t>queues.</a:t>
            </a:r>
          </a:p>
        </p:txBody>
      </p:sp>
    </p:spTree>
    <p:extLst>
      <p:ext uri="{BB962C8B-B14F-4D97-AF65-F5344CB8AC3E}">
        <p14:creationId xmlns:p14="http://schemas.microsoft.com/office/powerpoint/2010/main" val="10684462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Messages</a:t>
            </a:r>
            <a:r>
              <a:rPr lang="en-US" sz="2600" dirty="0">
                <a:solidFill>
                  <a:schemeClr val="bg1"/>
                </a:solidFill>
                <a:latin typeface="Times New Roman" panose="02020603050405020304" pitchFamily="18" charset="0"/>
                <a:cs typeface="Times New Roman" panose="02020603050405020304" pitchFamily="18" charset="0"/>
              </a:rPr>
              <a:t> can, in principle, contain any </a:t>
            </a:r>
            <a:r>
              <a:rPr lang="en-US" sz="2600" dirty="0">
                <a:solidFill>
                  <a:srgbClr val="FFFF00"/>
                </a:solidFill>
                <a:latin typeface="Times New Roman" panose="02020603050405020304" pitchFamily="18" charset="0"/>
                <a:cs typeface="Times New Roman" panose="02020603050405020304" pitchFamily="18" charset="0"/>
              </a:rPr>
              <a:t>data.</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only important aspect from the perspective of middleware is that </a:t>
            </a:r>
            <a:r>
              <a:rPr lang="en-US" sz="2600" dirty="0">
                <a:solidFill>
                  <a:srgbClr val="FFFF00"/>
                </a:solidFill>
                <a:latin typeface="Times New Roman" panose="02020603050405020304" pitchFamily="18" charset="0"/>
                <a:cs typeface="Times New Roman" panose="02020603050405020304" pitchFamily="18" charset="0"/>
              </a:rPr>
              <a:t>messages are properly addressed.</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practice, addressing is done by providing a </a:t>
            </a:r>
            <a:r>
              <a:rPr lang="en-US" sz="2600" dirty="0">
                <a:solidFill>
                  <a:srgbClr val="FFFF00"/>
                </a:solidFill>
                <a:latin typeface="Times New Roman" panose="02020603050405020304" pitchFamily="18" charset="0"/>
                <a:cs typeface="Times New Roman" panose="02020603050405020304" pitchFamily="18" charset="0"/>
              </a:rPr>
              <a:t>systemwide unique name </a:t>
            </a:r>
            <a:r>
              <a:rPr lang="en-US" sz="2600" dirty="0">
                <a:solidFill>
                  <a:schemeClr val="bg1"/>
                </a:solidFill>
                <a:latin typeface="Times New Roman" panose="02020603050405020304" pitchFamily="18" charset="0"/>
                <a:cs typeface="Times New Roman" panose="02020603050405020304" pitchFamily="18" charset="0"/>
              </a:rPr>
              <a:t>of the destination queue.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some cases, </a:t>
            </a:r>
            <a:r>
              <a:rPr lang="en-US" sz="2600" dirty="0">
                <a:solidFill>
                  <a:srgbClr val="FFFF00"/>
                </a:solidFill>
                <a:latin typeface="Times New Roman" panose="02020603050405020304" pitchFamily="18" charset="0"/>
                <a:cs typeface="Times New Roman" panose="02020603050405020304" pitchFamily="18" charset="0"/>
              </a:rPr>
              <a:t>message size may be limited</a:t>
            </a:r>
            <a:r>
              <a:rPr lang="en-US" sz="2600" dirty="0">
                <a:solidFill>
                  <a:schemeClr val="bg1"/>
                </a:solidFill>
                <a:latin typeface="Times New Roman" panose="02020603050405020304" pitchFamily="18" charset="0"/>
                <a:cs typeface="Times New Roman" panose="02020603050405020304" pitchFamily="18" charset="0"/>
              </a:rPr>
              <a:t>, although it is also possible that the underlying system takes care of </a:t>
            </a:r>
            <a:r>
              <a:rPr lang="en-US" sz="2600" dirty="0">
                <a:solidFill>
                  <a:srgbClr val="FFFF00"/>
                </a:solidFill>
                <a:latin typeface="Times New Roman" panose="02020603050405020304" pitchFamily="18" charset="0"/>
                <a:cs typeface="Times New Roman" panose="02020603050405020304" pitchFamily="18" charset="0"/>
              </a:rPr>
              <a:t>fragmenting and assembling</a:t>
            </a:r>
            <a:r>
              <a:rPr lang="en-US" sz="2600" dirty="0">
                <a:solidFill>
                  <a:schemeClr val="bg1"/>
                </a:solidFill>
                <a:latin typeface="Times New Roman" panose="02020603050405020304" pitchFamily="18" charset="0"/>
                <a:cs typeface="Times New Roman" panose="02020603050405020304" pitchFamily="18" charset="0"/>
              </a:rPr>
              <a:t> large messages in a way that is completely transparent to applications.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An effect of this approach is that the </a:t>
            </a:r>
            <a:r>
              <a:rPr lang="en-US" sz="2600" dirty="0">
                <a:solidFill>
                  <a:srgbClr val="FFFF00"/>
                </a:solidFill>
                <a:latin typeface="Times New Roman" panose="02020603050405020304" pitchFamily="18" charset="0"/>
                <a:cs typeface="Times New Roman" panose="02020603050405020304" pitchFamily="18" charset="0"/>
              </a:rPr>
              <a:t>basic interface offered to applications</a:t>
            </a:r>
            <a:r>
              <a:rPr lang="en-US" sz="2600" dirty="0">
                <a:solidFill>
                  <a:schemeClr val="bg1"/>
                </a:solidFill>
                <a:latin typeface="Times New Roman" panose="02020603050405020304" pitchFamily="18" charset="0"/>
                <a:cs typeface="Times New Roman" panose="02020603050405020304" pitchFamily="18" charset="0"/>
              </a:rPr>
              <a:t> can be extremely simple, as shown in </a:t>
            </a:r>
            <a:r>
              <a:rPr lang="en-US" sz="2600" dirty="0">
                <a:solidFill>
                  <a:srgbClr val="FFFF00"/>
                </a:solidFill>
                <a:latin typeface="Times New Roman" panose="02020603050405020304" pitchFamily="18" charset="0"/>
                <a:cs typeface="Times New Roman" panose="02020603050405020304" pitchFamily="18" charset="0"/>
              </a:rPr>
              <a:t>Figure 4.27</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89</a:t>
            </a:fld>
            <a:endParaRPr lang="en-IN" dirty="0"/>
          </a:p>
        </p:txBody>
      </p:sp>
    </p:spTree>
    <p:extLst>
      <p:ext uri="{BB962C8B-B14F-4D97-AF65-F5344CB8AC3E}">
        <p14:creationId xmlns:p14="http://schemas.microsoft.com/office/powerpoint/2010/main" val="1846249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When </a:t>
            </a:r>
            <a:r>
              <a:rPr lang="en-US" sz="2600" dirty="0">
                <a:solidFill>
                  <a:srgbClr val="FFFF00"/>
                </a:solidFill>
                <a:latin typeface="Times New Roman" panose="02020603050405020304" pitchFamily="18" charset="0"/>
                <a:cs typeface="Times New Roman" panose="02020603050405020304" pitchFamily="18" charset="0"/>
              </a:rPr>
              <a:t>process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a:t>
            </a:r>
            <a:r>
              <a:rPr lang="en-US" sz="2600" dirty="0">
                <a:solidFill>
                  <a:schemeClr val="bg1"/>
                </a:solidFill>
                <a:latin typeface="Times New Roman" panose="02020603050405020304" pitchFamily="18" charset="0"/>
                <a:cs typeface="Times New Roman" panose="02020603050405020304" pitchFamily="18" charset="0"/>
              </a:rPr>
              <a:t> wants to communicate with some remote </a:t>
            </a:r>
            <a:r>
              <a:rPr lang="en-US" sz="2600" dirty="0">
                <a:solidFill>
                  <a:srgbClr val="FFFF00"/>
                </a:solidFill>
                <a:latin typeface="Times New Roman" panose="02020603050405020304" pitchFamily="18" charset="0"/>
                <a:cs typeface="Times New Roman" panose="02020603050405020304" pitchFamily="18" charset="0"/>
              </a:rPr>
              <a:t>process</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Q</a:t>
            </a:r>
            <a:r>
              <a:rPr lang="en-US" sz="2600" dirty="0">
                <a:solidFill>
                  <a:schemeClr val="bg1"/>
                </a:solidFill>
                <a:latin typeface="Times New Roman" panose="02020603050405020304" pitchFamily="18" charset="0"/>
                <a:cs typeface="Times New Roman" panose="02020603050405020304" pitchFamily="18" charset="0"/>
              </a:rPr>
              <a:t>, it builds a message and passes that message to the application layer as offered to it by means of an interface.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This </a:t>
            </a:r>
            <a:r>
              <a:rPr lang="en-US" sz="2600" dirty="0">
                <a:solidFill>
                  <a:srgbClr val="FFFF00"/>
                </a:solidFill>
                <a:latin typeface="Times New Roman" panose="02020603050405020304" pitchFamily="18" charset="0"/>
                <a:cs typeface="Times New Roman" panose="02020603050405020304" pitchFamily="18" charset="0"/>
              </a:rPr>
              <a:t>interface</a:t>
            </a:r>
            <a:r>
              <a:rPr lang="en-US" sz="2600" dirty="0">
                <a:solidFill>
                  <a:schemeClr val="bg1"/>
                </a:solidFill>
                <a:latin typeface="Times New Roman" panose="02020603050405020304" pitchFamily="18" charset="0"/>
                <a:cs typeface="Times New Roman" panose="02020603050405020304" pitchFamily="18" charset="0"/>
              </a:rPr>
              <a:t> will typically appear in the form of a </a:t>
            </a:r>
            <a:r>
              <a:rPr lang="en-US" sz="2600" dirty="0">
                <a:solidFill>
                  <a:srgbClr val="FFFF00"/>
                </a:solidFill>
                <a:latin typeface="Times New Roman" panose="02020603050405020304" pitchFamily="18" charset="0"/>
                <a:cs typeface="Times New Roman" panose="02020603050405020304" pitchFamily="18" charset="0"/>
              </a:rPr>
              <a:t>library</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procedure</a:t>
            </a:r>
            <a:r>
              <a:rPr lang="en-US" sz="2600" dirty="0">
                <a:solidFill>
                  <a:schemeClr val="bg1"/>
                </a:solidFill>
                <a:latin typeface="Times New Roman" panose="02020603050405020304" pitchFamily="18" charset="0"/>
                <a:cs typeface="Times New Roman" panose="02020603050405020304" pitchFamily="18" charset="0"/>
              </a:rPr>
              <a:t>. The application layer software then adds a header to the front of the message and passes the resulting message across the layer </a:t>
            </a:r>
            <a:r>
              <a:rPr lang="en-US" sz="2600" dirty="0">
                <a:solidFill>
                  <a:srgbClr val="FFFF00"/>
                </a:solidFill>
                <a:latin typeface="Times New Roman" panose="02020603050405020304" pitchFamily="18" charset="0"/>
                <a:cs typeface="Times New Roman" panose="02020603050405020304" pitchFamily="18" charset="0"/>
              </a:rPr>
              <a:t>6/7 interface</a:t>
            </a:r>
            <a:r>
              <a:rPr lang="en-US" sz="2600" dirty="0">
                <a:solidFill>
                  <a:schemeClr val="bg1"/>
                </a:solidFill>
                <a:latin typeface="Times New Roman" panose="02020603050405020304" pitchFamily="18" charset="0"/>
                <a:cs typeface="Times New Roman" panose="02020603050405020304" pitchFamily="18" charset="0"/>
              </a:rPr>
              <a:t> to the presentation layer.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presentation layer, in turn, adds its own header and passes the result down to the session layer, and so on. Some layers add not only a header to the front, but also a trailer to the end.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When it hits the bottom, the </a:t>
            </a:r>
            <a:r>
              <a:rPr lang="en-US" sz="2600" dirty="0">
                <a:solidFill>
                  <a:srgbClr val="FFFF00"/>
                </a:solidFill>
                <a:latin typeface="Times New Roman" panose="02020603050405020304" pitchFamily="18" charset="0"/>
                <a:cs typeface="Times New Roman" panose="02020603050405020304" pitchFamily="18" charset="0"/>
              </a:rPr>
              <a:t>physical layer actually transmits the message by putting it onto the physical transmission medium</a:t>
            </a:r>
            <a:r>
              <a:rPr lang="en-US" sz="2600" dirty="0">
                <a:solidFill>
                  <a:schemeClr val="bg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a:t>
            </a:fld>
            <a:endParaRPr lang="en-IN" dirty="0"/>
          </a:p>
        </p:txBody>
      </p:sp>
    </p:spTree>
    <p:extLst>
      <p:ext uri="{BB962C8B-B14F-4D97-AF65-F5344CB8AC3E}">
        <p14:creationId xmlns:p14="http://schemas.microsoft.com/office/powerpoint/2010/main" val="1648903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90</a:t>
            </a:fld>
            <a:endParaRPr lang="en-IN" dirty="0"/>
          </a:p>
        </p:txBody>
      </p:sp>
      <p:pic>
        <p:nvPicPr>
          <p:cNvPr id="2" name="Picture 1">
            <a:extLst>
              <a:ext uri="{FF2B5EF4-FFF2-40B4-BE49-F238E27FC236}">
                <a16:creationId xmlns:a16="http://schemas.microsoft.com/office/drawing/2014/main" id="{71F59D21-4AB7-4E16-BD25-0F4C6F05DF03}"/>
              </a:ext>
            </a:extLst>
          </p:cNvPr>
          <p:cNvPicPr>
            <a:picLocks noChangeAspect="1"/>
          </p:cNvPicPr>
          <p:nvPr/>
        </p:nvPicPr>
        <p:blipFill>
          <a:blip r:embed="rId2"/>
          <a:stretch>
            <a:fillRect/>
          </a:stretch>
        </p:blipFill>
        <p:spPr>
          <a:xfrm>
            <a:off x="716105" y="977558"/>
            <a:ext cx="11043859" cy="4320000"/>
          </a:xfrm>
          <a:prstGeom prst="rect">
            <a:avLst/>
          </a:prstGeom>
        </p:spPr>
      </p:pic>
    </p:spTree>
    <p:extLst>
      <p:ext uri="{BB962C8B-B14F-4D97-AF65-F5344CB8AC3E}">
        <p14:creationId xmlns:p14="http://schemas.microsoft.com/office/powerpoint/2010/main" val="1097699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Put</a:t>
            </a:r>
            <a:r>
              <a:rPr lang="en-US" sz="2600" dirty="0">
                <a:solidFill>
                  <a:schemeClr val="bg1"/>
                </a:solidFill>
                <a:latin typeface="Times New Roman" panose="02020603050405020304" pitchFamily="18" charset="0"/>
                <a:cs typeface="Times New Roman" panose="02020603050405020304" pitchFamily="18" charset="0"/>
              </a:rPr>
              <a:t>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i="1" dirty="0">
                <a:solidFill>
                  <a:srgbClr val="FFFF00"/>
                </a:solidFill>
                <a:latin typeface="Times New Roman" panose="02020603050405020304" pitchFamily="18" charset="0"/>
                <a:cs typeface="Times New Roman" panose="02020603050405020304" pitchFamily="18" charset="0"/>
              </a:rPr>
              <a:t>put</a:t>
            </a:r>
            <a:r>
              <a:rPr lang="en-US" sz="2600" dirty="0">
                <a:solidFill>
                  <a:schemeClr val="bg1"/>
                </a:solidFill>
                <a:latin typeface="Times New Roman" panose="02020603050405020304" pitchFamily="18" charset="0"/>
                <a:cs typeface="Times New Roman" panose="02020603050405020304" pitchFamily="18" charset="0"/>
              </a:rPr>
              <a:t> </a:t>
            </a:r>
            <a:r>
              <a:rPr lang="en-US" sz="2600" i="1" dirty="0">
                <a:solidFill>
                  <a:srgbClr val="FFFF00"/>
                </a:solidFill>
                <a:latin typeface="Times New Roman" panose="02020603050405020304" pitchFamily="18" charset="0"/>
                <a:cs typeface="Times New Roman" panose="02020603050405020304" pitchFamily="18" charset="0"/>
              </a:rPr>
              <a:t>operation</a:t>
            </a:r>
            <a:r>
              <a:rPr lang="en-US" sz="2600" dirty="0">
                <a:solidFill>
                  <a:schemeClr val="bg1"/>
                </a:solidFill>
                <a:latin typeface="Times New Roman" panose="02020603050405020304" pitchFamily="18" charset="0"/>
                <a:cs typeface="Times New Roman" panose="02020603050405020304" pitchFamily="18" charset="0"/>
              </a:rPr>
              <a:t> is called by a sender to pass a message to the underlying system that is to be appended to the specified queue. This is a nonblocking call.</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Get</a:t>
            </a:r>
          </a:p>
          <a:p>
            <a:pPr marL="0" indent="0" algn="just">
              <a:lnSpc>
                <a:spcPct val="100000"/>
              </a:lnSpc>
              <a:buNone/>
            </a:pPr>
            <a:endParaRPr lang="en-US" sz="2600"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i="1" dirty="0">
                <a:solidFill>
                  <a:srgbClr val="FFFF00"/>
                </a:solidFill>
                <a:latin typeface="Times New Roman" panose="02020603050405020304" pitchFamily="18" charset="0"/>
                <a:cs typeface="Times New Roman" panose="02020603050405020304" pitchFamily="18" charset="0"/>
              </a:rPr>
              <a:t>get</a:t>
            </a:r>
            <a:r>
              <a:rPr lang="en-US" sz="2600" dirty="0">
                <a:solidFill>
                  <a:schemeClr val="bg1"/>
                </a:solidFill>
                <a:latin typeface="Times New Roman" panose="02020603050405020304" pitchFamily="18" charset="0"/>
                <a:cs typeface="Times New Roman" panose="02020603050405020304" pitchFamily="18" charset="0"/>
              </a:rPr>
              <a:t> </a:t>
            </a:r>
            <a:r>
              <a:rPr lang="en-US" sz="2600" i="1" dirty="0">
                <a:solidFill>
                  <a:srgbClr val="FFFF00"/>
                </a:solidFill>
                <a:latin typeface="Times New Roman" panose="02020603050405020304" pitchFamily="18" charset="0"/>
                <a:cs typeface="Times New Roman" panose="02020603050405020304" pitchFamily="18" charset="0"/>
              </a:rPr>
              <a:t>operation</a:t>
            </a:r>
            <a:r>
              <a:rPr lang="en-US" sz="2600" dirty="0">
                <a:solidFill>
                  <a:schemeClr val="bg1"/>
                </a:solidFill>
                <a:latin typeface="Times New Roman" panose="02020603050405020304" pitchFamily="18" charset="0"/>
                <a:cs typeface="Times New Roman" panose="02020603050405020304" pitchFamily="18" charset="0"/>
              </a:rPr>
              <a:t> is a blocking call by which an authorized process can remove the longest pending message in the specified queue.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process is blocked only if the queue is empty. Variations on this call allow searching for a specific message in the queue, for example, using a priority, or a matching pattern.</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91</a:t>
            </a:fld>
            <a:endParaRPr lang="en-IN" dirty="0"/>
          </a:p>
        </p:txBody>
      </p:sp>
    </p:spTree>
    <p:extLst>
      <p:ext uri="{BB962C8B-B14F-4D97-AF65-F5344CB8AC3E}">
        <p14:creationId xmlns:p14="http://schemas.microsoft.com/office/powerpoint/2010/main" val="28749210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fontScale="92500" lnSpcReduction="10000"/>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Poll </a:t>
            </a:r>
          </a:p>
          <a:p>
            <a:pPr marL="0" indent="0" algn="just">
              <a:lnSpc>
                <a:spcPct val="100000"/>
              </a:lnSpc>
              <a:buNone/>
            </a:pPr>
            <a:endParaRPr lang="en-US"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a:t>
            </a:r>
            <a:r>
              <a:rPr lang="en-US" sz="2600" dirty="0">
                <a:solidFill>
                  <a:srgbClr val="FFFF00"/>
                </a:solidFill>
                <a:latin typeface="Times New Roman" panose="02020603050405020304" pitchFamily="18" charset="0"/>
                <a:cs typeface="Times New Roman" panose="02020603050405020304" pitchFamily="18" charset="0"/>
              </a:rPr>
              <a:t>nonblocking</a:t>
            </a:r>
            <a:r>
              <a:rPr lang="en-US" sz="2600" dirty="0">
                <a:solidFill>
                  <a:schemeClr val="bg1"/>
                </a:solidFill>
                <a:latin typeface="Times New Roman" panose="02020603050405020304" pitchFamily="18" charset="0"/>
                <a:cs typeface="Times New Roman" panose="02020603050405020304" pitchFamily="18" charset="0"/>
              </a:rPr>
              <a:t> variant for </a:t>
            </a:r>
            <a:r>
              <a:rPr lang="en-US" sz="2600" i="1" dirty="0">
                <a:solidFill>
                  <a:srgbClr val="FFFF00"/>
                </a:solidFill>
                <a:latin typeface="Times New Roman" panose="02020603050405020304" pitchFamily="18" charset="0"/>
                <a:cs typeface="Times New Roman" panose="02020603050405020304" pitchFamily="18" charset="0"/>
              </a:rPr>
              <a:t>get</a:t>
            </a:r>
            <a:r>
              <a:rPr lang="en-US" sz="2600" dirty="0">
                <a:solidFill>
                  <a:schemeClr val="bg1"/>
                </a:solidFill>
                <a:latin typeface="Times New Roman" panose="02020603050405020304" pitchFamily="18" charset="0"/>
                <a:cs typeface="Times New Roman" panose="02020603050405020304" pitchFamily="18" charset="0"/>
              </a:rPr>
              <a:t>  is given by the </a:t>
            </a:r>
            <a:r>
              <a:rPr lang="en-US" sz="2600" i="1" dirty="0">
                <a:solidFill>
                  <a:srgbClr val="FFFF00"/>
                </a:solidFill>
                <a:latin typeface="Times New Roman" panose="02020603050405020304" pitchFamily="18" charset="0"/>
                <a:cs typeface="Times New Roman" panose="02020603050405020304" pitchFamily="18" charset="0"/>
              </a:rPr>
              <a:t>poll</a:t>
            </a:r>
            <a:r>
              <a:rPr lang="en-US" sz="2600" dirty="0">
                <a:solidFill>
                  <a:schemeClr val="bg1"/>
                </a:solidFill>
                <a:latin typeface="Times New Roman" panose="02020603050405020304" pitchFamily="18" charset="0"/>
                <a:cs typeface="Times New Roman" panose="02020603050405020304" pitchFamily="18" charset="0"/>
              </a:rPr>
              <a:t> </a:t>
            </a:r>
            <a:r>
              <a:rPr lang="en-US" sz="2600" i="1" dirty="0">
                <a:solidFill>
                  <a:srgbClr val="FFFF00"/>
                </a:solidFill>
                <a:latin typeface="Times New Roman" panose="02020603050405020304" pitchFamily="18" charset="0"/>
                <a:cs typeface="Times New Roman" panose="02020603050405020304" pitchFamily="18" charset="0"/>
              </a:rPr>
              <a:t>operation</a:t>
            </a:r>
            <a:r>
              <a:rPr lang="en-US" sz="2600" dirty="0">
                <a:solidFill>
                  <a:schemeClr val="bg1"/>
                </a:solidFill>
                <a:latin typeface="Times New Roman" panose="02020603050405020304" pitchFamily="18" charset="0"/>
                <a:cs typeface="Times New Roman" panose="02020603050405020304" pitchFamily="18" charset="0"/>
              </a:rPr>
              <a:t>. If the queue is empty, or if a specific message could not be found, the calling process simply continues.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Notify</a:t>
            </a:r>
          </a:p>
          <a:p>
            <a:pPr marL="0" indent="0" algn="just">
              <a:lnSpc>
                <a:spcPct val="100000"/>
              </a:lnSpc>
              <a:buNone/>
            </a:pPr>
            <a:endParaRPr lang="en-US" sz="2400" b="1" dirty="0">
              <a:solidFill>
                <a:srgbClr val="FFFF00"/>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Most queuing systems also allow a process to </a:t>
            </a:r>
            <a:r>
              <a:rPr lang="en-US" sz="2600" dirty="0">
                <a:solidFill>
                  <a:srgbClr val="FFFF00"/>
                </a:solidFill>
                <a:latin typeface="Times New Roman" panose="02020603050405020304" pitchFamily="18" charset="0"/>
                <a:cs typeface="Times New Roman" panose="02020603050405020304" pitchFamily="18" charset="0"/>
              </a:rPr>
              <a:t>install a handler as a callback function</a:t>
            </a:r>
            <a:r>
              <a:rPr lang="en-US" sz="2600" dirty="0">
                <a:solidFill>
                  <a:schemeClr val="bg1"/>
                </a:solidFill>
                <a:latin typeface="Times New Roman" panose="02020603050405020304" pitchFamily="18" charset="0"/>
                <a:cs typeface="Times New Roman" panose="02020603050405020304" pitchFamily="18" charset="0"/>
              </a:rPr>
              <a:t>, which is automatically invoked whenever a message is put into the queue.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Callbacks</a:t>
            </a:r>
            <a:r>
              <a:rPr lang="en-US" sz="2600" dirty="0">
                <a:solidFill>
                  <a:schemeClr val="bg1"/>
                </a:solidFill>
                <a:latin typeface="Times New Roman" panose="02020603050405020304" pitchFamily="18" charset="0"/>
                <a:cs typeface="Times New Roman" panose="02020603050405020304" pitchFamily="18" charset="0"/>
              </a:rPr>
              <a:t> can also be used to automatically </a:t>
            </a:r>
            <a:r>
              <a:rPr lang="en-US" sz="2600" dirty="0">
                <a:solidFill>
                  <a:srgbClr val="FFFF00"/>
                </a:solidFill>
                <a:latin typeface="Times New Roman" panose="02020603050405020304" pitchFamily="18" charset="0"/>
                <a:cs typeface="Times New Roman" panose="02020603050405020304" pitchFamily="18" charset="0"/>
              </a:rPr>
              <a:t>start</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process</a:t>
            </a:r>
            <a:r>
              <a:rPr lang="en-US" sz="2600" dirty="0">
                <a:solidFill>
                  <a:schemeClr val="bg1"/>
                </a:solidFill>
                <a:latin typeface="Times New Roman" panose="02020603050405020304" pitchFamily="18" charset="0"/>
                <a:cs typeface="Times New Roman" panose="02020603050405020304" pitchFamily="18" charset="0"/>
              </a:rPr>
              <a:t> that will fetch messages from the queue if no process is currently executing.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This approach is often implemented by means of a </a:t>
            </a:r>
            <a:r>
              <a:rPr lang="en-US" sz="2600" dirty="0">
                <a:solidFill>
                  <a:srgbClr val="FFFF00"/>
                </a:solidFill>
                <a:latin typeface="Times New Roman" panose="02020603050405020304" pitchFamily="18" charset="0"/>
                <a:cs typeface="Times New Roman" panose="02020603050405020304" pitchFamily="18" charset="0"/>
              </a:rPr>
              <a:t>daemon on the receiver’s side </a:t>
            </a:r>
            <a:r>
              <a:rPr lang="en-US" sz="2600" dirty="0">
                <a:solidFill>
                  <a:schemeClr val="bg1"/>
                </a:solidFill>
                <a:latin typeface="Times New Roman" panose="02020603050405020304" pitchFamily="18" charset="0"/>
                <a:cs typeface="Times New Roman" panose="02020603050405020304" pitchFamily="18" charset="0"/>
              </a:rPr>
              <a:t>that continuously monitors the queue for incoming messages and handles accordingly.</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92</a:t>
            </a:fld>
            <a:endParaRPr lang="en-IN" dirty="0"/>
          </a:p>
        </p:txBody>
      </p:sp>
    </p:spTree>
    <p:extLst>
      <p:ext uri="{BB962C8B-B14F-4D97-AF65-F5344CB8AC3E}">
        <p14:creationId xmlns:p14="http://schemas.microsoft.com/office/powerpoint/2010/main" val="27035913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General architecture of a message-queuing system</a:t>
            </a:r>
          </a:p>
          <a:p>
            <a:pPr marL="0" indent="0" algn="just">
              <a:lnSpc>
                <a:spcPct val="100000"/>
              </a:lnSpc>
              <a:buNone/>
            </a:pPr>
            <a:endParaRPr lang="en-US" b="1" dirty="0">
              <a:solidFill>
                <a:srgbClr val="FFFF0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Queue managers:</a:t>
            </a:r>
            <a:r>
              <a:rPr lang="en-US" sz="2600" dirty="0">
                <a:solidFill>
                  <a:schemeClr val="bg1"/>
                </a:solidFill>
                <a:latin typeface="Times New Roman" panose="02020603050405020304" pitchFamily="18" charset="0"/>
                <a:cs typeface="Times New Roman" panose="02020603050405020304" pitchFamily="18" charset="0"/>
              </a:rPr>
              <a:t> Queues are managed by queue managers. A queue manager is either a </a:t>
            </a:r>
            <a:r>
              <a:rPr lang="en-US" sz="2600" dirty="0">
                <a:solidFill>
                  <a:srgbClr val="FFFF00"/>
                </a:solidFill>
                <a:latin typeface="Times New Roman" panose="02020603050405020304" pitchFamily="18" charset="0"/>
                <a:cs typeface="Times New Roman" panose="02020603050405020304" pitchFamily="18" charset="0"/>
              </a:rPr>
              <a:t>separate process</a:t>
            </a:r>
            <a:r>
              <a:rPr lang="en-US" sz="2600" dirty="0">
                <a:solidFill>
                  <a:schemeClr val="bg1"/>
                </a:solidFill>
                <a:latin typeface="Times New Roman" panose="02020603050405020304" pitchFamily="18" charset="0"/>
                <a:cs typeface="Times New Roman" panose="02020603050405020304" pitchFamily="18" charset="0"/>
              </a:rPr>
              <a:t>, or is </a:t>
            </a:r>
            <a:r>
              <a:rPr lang="en-US" sz="2600" dirty="0">
                <a:solidFill>
                  <a:srgbClr val="FFFF00"/>
                </a:solidFill>
                <a:latin typeface="Times New Roman" panose="02020603050405020304" pitchFamily="18" charset="0"/>
                <a:cs typeface="Times New Roman" panose="02020603050405020304" pitchFamily="18" charset="0"/>
              </a:rPr>
              <a:t>implemented by means of a library </a:t>
            </a:r>
            <a:r>
              <a:rPr lang="en-US" sz="2600" dirty="0">
                <a:solidFill>
                  <a:schemeClr val="bg1"/>
                </a:solidFill>
                <a:latin typeface="Times New Roman" panose="02020603050405020304" pitchFamily="18" charset="0"/>
                <a:cs typeface="Times New Roman" panose="02020603050405020304" pitchFamily="18" charset="0"/>
              </a:rPr>
              <a:t>that is linked with an application.</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FF00"/>
                </a:solidFill>
                <a:latin typeface="Times New Roman" panose="02020603050405020304" pitchFamily="18" charset="0"/>
                <a:cs typeface="Times New Roman" panose="02020603050405020304" pitchFamily="18" charset="0"/>
              </a:rPr>
              <a:t>Rule of thumb:</a:t>
            </a:r>
            <a:r>
              <a:rPr lang="en-US" sz="2600" dirty="0">
                <a:solidFill>
                  <a:schemeClr val="bg1"/>
                </a:solidFill>
                <a:latin typeface="Times New Roman" panose="02020603050405020304" pitchFamily="18" charset="0"/>
                <a:cs typeface="Times New Roman" panose="02020603050405020304" pitchFamily="18" charset="0"/>
              </a:rPr>
              <a:t> An application can put messages only into a </a:t>
            </a:r>
            <a:r>
              <a:rPr lang="en-US" sz="2600" i="1" dirty="0">
                <a:solidFill>
                  <a:srgbClr val="FFFF00"/>
                </a:solidFill>
                <a:latin typeface="Times New Roman" panose="02020603050405020304" pitchFamily="18" charset="0"/>
                <a:cs typeface="Times New Roman" panose="02020603050405020304" pitchFamily="18" charset="0"/>
              </a:rPr>
              <a:t>local</a:t>
            </a:r>
            <a:r>
              <a:rPr lang="en-US" sz="2600" dirty="0">
                <a:solidFill>
                  <a:schemeClr val="bg1"/>
                </a:solidFill>
                <a:latin typeface="Times New Roman" panose="02020603050405020304" pitchFamily="18" charset="0"/>
                <a:cs typeface="Times New Roman" panose="02020603050405020304" pitchFamily="18" charset="0"/>
              </a:rPr>
              <a:t> queue. Getting a message is possible by extracting it from a </a:t>
            </a:r>
            <a:r>
              <a:rPr lang="en-US" sz="2600" i="1" dirty="0">
                <a:solidFill>
                  <a:srgbClr val="FFFF00"/>
                </a:solidFill>
                <a:latin typeface="Times New Roman" panose="02020603050405020304" pitchFamily="18" charset="0"/>
                <a:cs typeface="Times New Roman" panose="02020603050405020304" pitchFamily="18" charset="0"/>
              </a:rPr>
              <a:t>local</a:t>
            </a:r>
            <a:r>
              <a:rPr lang="en-US" sz="2600" dirty="0">
                <a:solidFill>
                  <a:schemeClr val="bg1"/>
                </a:solidFill>
                <a:latin typeface="Times New Roman" panose="02020603050405020304" pitchFamily="18" charset="0"/>
                <a:cs typeface="Times New Roman" panose="02020603050405020304" pitchFamily="18" charset="0"/>
              </a:rPr>
              <a:t> queue only.</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If a queue manager </a:t>
            </a:r>
            <a:r>
              <a:rPr lang="en-US" sz="2600" b="1" dirty="0">
                <a:solidFill>
                  <a:srgbClr val="FFFF00"/>
                </a:solidFill>
                <a:latin typeface="Times New Roman" panose="02020603050405020304" pitchFamily="18" charset="0"/>
                <a:cs typeface="Times New Roman" panose="02020603050405020304" pitchFamily="18" charset="0"/>
              </a:rPr>
              <a:t>QM</a:t>
            </a:r>
            <a:r>
              <a:rPr lang="en-US" sz="2600" b="1" baseline="-25000"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handling the queues for an application </a:t>
            </a:r>
            <a:r>
              <a:rPr lang="en-US" sz="2600" b="1"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runs as a separate process, both processes </a:t>
            </a:r>
            <a:r>
              <a:rPr lang="en-US" sz="2600" b="1" dirty="0">
                <a:solidFill>
                  <a:srgbClr val="FFFF00"/>
                </a:solidFill>
                <a:latin typeface="Times New Roman" panose="02020603050405020304" pitchFamily="18" charset="0"/>
                <a:cs typeface="Times New Roman" panose="02020603050405020304" pitchFamily="18" charset="0"/>
              </a:rPr>
              <a:t>QM</a:t>
            </a:r>
            <a:r>
              <a:rPr lang="en-US" sz="2600" b="1" baseline="-25000" dirty="0">
                <a:solidFill>
                  <a:srgbClr val="FFFF00"/>
                </a:solidFill>
                <a:latin typeface="Times New Roman" panose="02020603050405020304" pitchFamily="18" charset="0"/>
                <a:cs typeface="Times New Roman" panose="02020603050405020304" pitchFamily="18" charset="0"/>
              </a:rPr>
              <a:t>A </a:t>
            </a:r>
            <a:r>
              <a:rPr lang="en-US" sz="2600" dirty="0">
                <a:solidFill>
                  <a:schemeClr val="bg1"/>
                </a:solidFill>
                <a:latin typeface="Times New Roman" panose="02020603050405020304" pitchFamily="18" charset="0"/>
                <a:cs typeface="Times New Roman" panose="02020603050405020304" pitchFamily="18" charset="0"/>
              </a:rPr>
              <a:t>and </a:t>
            </a:r>
            <a:r>
              <a:rPr lang="en-US" sz="2600"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will generally be placed on the same machine, or at worst on the same LAN.</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93</a:t>
            </a:fld>
            <a:endParaRPr lang="en-IN" dirty="0"/>
          </a:p>
        </p:txBody>
      </p:sp>
    </p:spTree>
    <p:extLst>
      <p:ext uri="{BB962C8B-B14F-4D97-AF65-F5344CB8AC3E}">
        <p14:creationId xmlns:p14="http://schemas.microsoft.com/office/powerpoint/2010/main" val="6106941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If applications can put messages only into local queues, then clearly each message will have to carry </a:t>
            </a:r>
            <a:r>
              <a:rPr lang="en-US" sz="2600" dirty="0">
                <a:solidFill>
                  <a:srgbClr val="FFFF00"/>
                </a:solidFill>
                <a:latin typeface="Times New Roman" panose="02020603050405020304" pitchFamily="18" charset="0"/>
                <a:cs typeface="Times New Roman" panose="02020603050405020304" pitchFamily="18" charset="0"/>
              </a:rPr>
              <a:t>information concerning its destination.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It is the queue manager’s task to make sure that a message reaches its destination. This brings us to a number of </a:t>
            </a:r>
            <a:r>
              <a:rPr lang="en-US" sz="2600" dirty="0">
                <a:solidFill>
                  <a:srgbClr val="FFFF00"/>
                </a:solidFill>
                <a:latin typeface="Times New Roman" panose="02020603050405020304" pitchFamily="18" charset="0"/>
                <a:cs typeface="Times New Roman" panose="02020603050405020304" pitchFamily="18" charset="0"/>
              </a:rPr>
              <a:t>issues</a:t>
            </a:r>
            <a:r>
              <a:rPr lang="en-US" sz="2600" dirty="0">
                <a:solidFill>
                  <a:schemeClr val="bg1"/>
                </a:solidFill>
                <a:latin typeface="Times New Roman" panose="02020603050405020304" pitchFamily="18" charset="0"/>
                <a:cs typeface="Times New Roman" panose="02020603050405020304" pitchFamily="18" charset="0"/>
              </a:rPr>
              <a:t>.</a:t>
            </a:r>
          </a:p>
          <a:p>
            <a:pPr marL="0" indent="0" algn="just">
              <a:lnSpc>
                <a:spcPct val="100000"/>
              </a:lnSpc>
              <a:buNone/>
            </a:pPr>
            <a:endParaRPr lang="en-US" sz="2600" b="1" dirty="0">
              <a:solidFill>
                <a:srgbClr val="FFFF00"/>
              </a:solidFill>
              <a:latin typeface="Times New Roman" panose="02020603050405020304" pitchFamily="18" charset="0"/>
              <a:cs typeface="Times New Roman" panose="02020603050405020304" pitchFamily="18" charset="0"/>
            </a:endParaRPr>
          </a:p>
          <a:p>
            <a:pPr marL="514350" indent="-514350" algn="just">
              <a:lnSpc>
                <a:spcPct val="100000"/>
              </a:lnSpc>
              <a:buAutoNum type="arabicParenR"/>
            </a:pPr>
            <a:r>
              <a:rPr lang="en-US" sz="2600" b="1" dirty="0">
                <a:solidFill>
                  <a:srgbClr val="FF0000"/>
                </a:solidFill>
                <a:latin typeface="Times New Roman" panose="02020603050405020304" pitchFamily="18" charset="0"/>
                <a:cs typeface="Times New Roman" panose="02020603050405020304" pitchFamily="18" charset="0"/>
              </a:rPr>
              <a:t>How the destination queue is addressed ?</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To enhance location transparency, it is preferable that queues have </a:t>
            </a:r>
            <a:r>
              <a:rPr lang="en-US" sz="2600" dirty="0">
                <a:solidFill>
                  <a:srgbClr val="FFFF00"/>
                </a:solidFill>
                <a:latin typeface="Times New Roman" panose="02020603050405020304" pitchFamily="18" charset="0"/>
                <a:cs typeface="Times New Roman" panose="02020603050405020304" pitchFamily="18" charset="0"/>
              </a:rPr>
              <a:t>logical, location-independent names.</a:t>
            </a:r>
          </a:p>
          <a:p>
            <a:pPr marL="0" indent="0" algn="just">
              <a:lnSpc>
                <a:spcPct val="100000"/>
              </a:lnSpc>
              <a:buNone/>
            </a:pPr>
            <a:endParaRPr lang="en-US" sz="2600" dirty="0">
              <a:solidFill>
                <a:srgbClr val="FFFF00"/>
              </a:solidFill>
              <a:latin typeface="Times New Roman" panose="02020603050405020304" pitchFamily="18" charset="0"/>
              <a:cs typeface="Times New Roman" panose="02020603050405020304" pitchFamily="18" charset="0"/>
            </a:endParaRPr>
          </a:p>
          <a:p>
            <a:pPr algn="just">
              <a:lnSpc>
                <a:spcPct val="110000"/>
              </a:lnSpc>
            </a:pPr>
            <a:r>
              <a:rPr lang="en-US" sz="2600" dirty="0">
                <a:solidFill>
                  <a:schemeClr val="bg1"/>
                </a:solidFill>
                <a:latin typeface="Times New Roman" panose="02020603050405020304" pitchFamily="18" charset="0"/>
                <a:cs typeface="Times New Roman" panose="02020603050405020304" pitchFamily="18" charset="0"/>
              </a:rPr>
              <a:t>Assuming that a </a:t>
            </a:r>
            <a:r>
              <a:rPr lang="en-US" sz="2600" dirty="0">
                <a:solidFill>
                  <a:srgbClr val="FFFF00"/>
                </a:solidFill>
                <a:latin typeface="Times New Roman" panose="02020603050405020304" pitchFamily="18" charset="0"/>
                <a:cs typeface="Times New Roman" panose="02020603050405020304" pitchFamily="18" charset="0"/>
              </a:rPr>
              <a:t>queue manager is implemented as a separate process</a:t>
            </a:r>
            <a:r>
              <a:rPr lang="en-US" sz="2600" dirty="0">
                <a:solidFill>
                  <a:schemeClr val="bg1"/>
                </a:solidFill>
                <a:latin typeface="Times New Roman" panose="02020603050405020304" pitchFamily="18" charset="0"/>
                <a:cs typeface="Times New Roman" panose="02020603050405020304" pitchFamily="18" charset="0"/>
              </a:rPr>
              <a:t>, using logical names implies that each name should be associated with a contact address, such as a </a:t>
            </a:r>
            <a:r>
              <a:rPr lang="en-US" sz="2600" dirty="0">
                <a:solidFill>
                  <a:srgbClr val="FFFF00"/>
                </a:solidFill>
                <a:latin typeface="Times New Roman" panose="02020603050405020304" pitchFamily="18" charset="0"/>
                <a:cs typeface="Times New Roman" panose="02020603050405020304" pitchFamily="18" charset="0"/>
              </a:rPr>
              <a:t>(host, port)- pair</a:t>
            </a:r>
            <a:r>
              <a:rPr lang="en-US" sz="2600" dirty="0">
                <a:solidFill>
                  <a:schemeClr val="bg1"/>
                </a:solidFill>
                <a:latin typeface="Times New Roman" panose="02020603050405020304" pitchFamily="18" charset="0"/>
                <a:cs typeface="Times New Roman" panose="02020603050405020304" pitchFamily="18" charset="0"/>
              </a:rPr>
              <a:t>, and that the </a:t>
            </a:r>
            <a:r>
              <a:rPr lang="en-US" sz="2600" dirty="0">
                <a:solidFill>
                  <a:srgbClr val="FFFF00"/>
                </a:solidFill>
                <a:latin typeface="Times New Roman" panose="02020603050405020304" pitchFamily="18" charset="0"/>
                <a:cs typeface="Times New Roman" panose="02020603050405020304" pitchFamily="18" charset="0"/>
              </a:rPr>
              <a:t>name-to-address mapping </a:t>
            </a:r>
            <a:r>
              <a:rPr lang="en-US" sz="2600" dirty="0">
                <a:solidFill>
                  <a:schemeClr val="bg1"/>
                </a:solidFill>
                <a:latin typeface="Times New Roman" panose="02020603050405020304" pitchFamily="18" charset="0"/>
                <a:cs typeface="Times New Roman" panose="02020603050405020304" pitchFamily="18" charset="0"/>
              </a:rPr>
              <a:t>is readily available to a queue manager, as shown in </a:t>
            </a:r>
            <a:r>
              <a:rPr lang="en-US" sz="2600" dirty="0">
                <a:solidFill>
                  <a:srgbClr val="FFFF00"/>
                </a:solidFill>
                <a:latin typeface="Times New Roman" panose="02020603050405020304" pitchFamily="18" charset="0"/>
                <a:cs typeface="Times New Roman" panose="02020603050405020304" pitchFamily="18" charset="0"/>
              </a:rPr>
              <a:t>Figure 4.28</a:t>
            </a: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50000"/>
              </a:lnSpc>
            </a:pPr>
            <a:endParaRPr lang="en-US" sz="2600" dirty="0">
              <a:solidFill>
                <a:srgbClr val="FFFF00"/>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94</a:t>
            </a:fld>
            <a:endParaRPr lang="en-IN" dirty="0"/>
          </a:p>
        </p:txBody>
      </p:sp>
    </p:spTree>
    <p:extLst>
      <p:ext uri="{BB962C8B-B14F-4D97-AF65-F5344CB8AC3E}">
        <p14:creationId xmlns:p14="http://schemas.microsoft.com/office/powerpoint/2010/main" val="5680121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00000"/>
              </a:lnSpc>
              <a:buNone/>
            </a:pPr>
            <a:r>
              <a:rPr lang="en-US" sz="2600" dirty="0">
                <a:solidFill>
                  <a:schemeClr val="bg1"/>
                </a:solidFill>
                <a:latin typeface="Times New Roman" panose="02020603050405020304" pitchFamily="18" charset="0"/>
                <a:cs typeface="Times New Roman" panose="02020603050405020304" pitchFamily="18" charset="0"/>
              </a:rPr>
              <a:t>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95</a:t>
            </a:fld>
            <a:endParaRPr lang="en-IN" dirty="0"/>
          </a:p>
        </p:txBody>
      </p:sp>
      <p:pic>
        <p:nvPicPr>
          <p:cNvPr id="5" name="Picture 4">
            <a:extLst>
              <a:ext uri="{FF2B5EF4-FFF2-40B4-BE49-F238E27FC236}">
                <a16:creationId xmlns:a16="http://schemas.microsoft.com/office/drawing/2014/main" id="{9CB2A334-B93C-4F24-B853-117AC0B13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14678"/>
            <a:ext cx="11234688" cy="5040000"/>
          </a:xfrm>
          <a:prstGeom prst="rect">
            <a:avLst/>
          </a:prstGeom>
          <a:solidFill>
            <a:schemeClr val="accent4">
              <a:lumMod val="20000"/>
              <a:lumOff val="80000"/>
            </a:schemeClr>
          </a:solidFill>
        </p:spPr>
      </p:pic>
      <p:sp>
        <p:nvSpPr>
          <p:cNvPr id="6" name="Rectangle 5">
            <a:extLst>
              <a:ext uri="{FF2B5EF4-FFF2-40B4-BE49-F238E27FC236}">
                <a16:creationId xmlns:a16="http://schemas.microsoft.com/office/drawing/2014/main" id="{5A13A028-1564-4500-804A-5329BAEAAF38}"/>
              </a:ext>
            </a:extLst>
          </p:cNvPr>
          <p:cNvSpPr/>
          <p:nvPr/>
        </p:nvSpPr>
        <p:spPr>
          <a:xfrm>
            <a:off x="487680" y="5894687"/>
            <a:ext cx="11356608" cy="461665"/>
          </a:xfrm>
          <a:prstGeom prst="rect">
            <a:avLst/>
          </a:prstGeom>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Figure 4.28: </a:t>
            </a:r>
            <a:r>
              <a:rPr lang="en-US" sz="2400" dirty="0">
                <a:solidFill>
                  <a:schemeClr val="bg1"/>
                </a:solidFill>
                <a:latin typeface="Times New Roman" panose="02020603050405020304" pitchFamily="18" charset="0"/>
                <a:cs typeface="Times New Roman" panose="02020603050405020304" pitchFamily="18" charset="0"/>
              </a:rPr>
              <a:t>The relationship between queue-level naming and network-level </a:t>
            </a:r>
            <a:r>
              <a:rPr lang="en-IN" sz="2400" dirty="0">
                <a:solidFill>
                  <a:schemeClr val="bg1"/>
                </a:solidFill>
                <a:latin typeface="Times New Roman" panose="02020603050405020304" pitchFamily="18" charset="0"/>
                <a:cs typeface="Times New Roman" panose="02020603050405020304" pitchFamily="18" charset="0"/>
              </a:rPr>
              <a:t>addressing.</a:t>
            </a:r>
          </a:p>
        </p:txBody>
      </p:sp>
    </p:spTree>
    <p:extLst>
      <p:ext uri="{BB962C8B-B14F-4D97-AF65-F5344CB8AC3E}">
        <p14:creationId xmlns:p14="http://schemas.microsoft.com/office/powerpoint/2010/main" val="37800657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fontScale="92500" lnSpcReduction="20000"/>
          </a:bodyPr>
          <a:lstStyle/>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In practice, a </a:t>
            </a:r>
            <a:r>
              <a:rPr lang="en-US" dirty="0">
                <a:solidFill>
                  <a:srgbClr val="FFFF00"/>
                </a:solidFill>
                <a:latin typeface="Times New Roman" panose="02020603050405020304" pitchFamily="18" charset="0"/>
                <a:cs typeface="Times New Roman" panose="02020603050405020304" pitchFamily="18" charset="0"/>
              </a:rPr>
              <a:t>contact address carries more information</a:t>
            </a:r>
            <a:r>
              <a:rPr lang="en-US" dirty="0">
                <a:solidFill>
                  <a:schemeClr val="bg1"/>
                </a:solidFill>
                <a:latin typeface="Times New Roman" panose="02020603050405020304" pitchFamily="18" charset="0"/>
                <a:cs typeface="Times New Roman" panose="02020603050405020304" pitchFamily="18" charset="0"/>
              </a:rPr>
              <a:t>, notably the protocol to be used, such as </a:t>
            </a:r>
            <a:r>
              <a:rPr lang="en-US" dirty="0">
                <a:solidFill>
                  <a:srgbClr val="FFFF00"/>
                </a:solidFill>
                <a:latin typeface="Times New Roman" panose="02020603050405020304" pitchFamily="18" charset="0"/>
                <a:cs typeface="Times New Roman" panose="02020603050405020304" pitchFamily="18" charset="0"/>
              </a:rPr>
              <a:t>TCP</a:t>
            </a:r>
            <a:r>
              <a:rPr lang="en-US" dirty="0">
                <a:solidFill>
                  <a:schemeClr val="bg1"/>
                </a:solidFill>
                <a:latin typeface="Times New Roman" panose="02020603050405020304" pitchFamily="18" charset="0"/>
                <a:cs typeface="Times New Roman" panose="02020603050405020304" pitchFamily="18" charset="0"/>
              </a:rPr>
              <a:t> or </a:t>
            </a:r>
            <a:r>
              <a:rPr lang="en-US" dirty="0">
                <a:solidFill>
                  <a:srgbClr val="FFFF00"/>
                </a:solidFill>
                <a:latin typeface="Times New Roman" panose="02020603050405020304" pitchFamily="18" charset="0"/>
                <a:cs typeface="Times New Roman" panose="02020603050405020304" pitchFamily="18" charset="0"/>
              </a:rPr>
              <a:t>UDP</a:t>
            </a:r>
            <a:r>
              <a:rPr lang="en-US" dirty="0">
                <a:solidFill>
                  <a:schemeClr val="bg1"/>
                </a:solidFill>
                <a:latin typeface="Times New Roman" panose="02020603050405020304" pitchFamily="18" charset="0"/>
                <a:cs typeface="Times New Roman" panose="02020603050405020304" pitchFamily="18" charset="0"/>
              </a:rPr>
              <a:t>. </a:t>
            </a:r>
          </a:p>
          <a:p>
            <a:pPr marL="0" indent="0" algn="just">
              <a:lnSpc>
                <a:spcPct val="100000"/>
              </a:lnSpc>
              <a:buNone/>
            </a:pPr>
            <a:endParaRPr lang="en-US" sz="26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2) How name-to-address mapping is made available to a queue manager?</a:t>
            </a:r>
          </a:p>
          <a:p>
            <a:pPr algn="just">
              <a:lnSpc>
                <a:spcPct val="110000"/>
              </a:lnSpc>
            </a:pPr>
            <a:r>
              <a:rPr lang="en-US" dirty="0">
                <a:solidFill>
                  <a:schemeClr val="bg1"/>
                </a:solidFill>
                <a:latin typeface="Times New Roman" panose="02020603050405020304" pitchFamily="18" charset="0"/>
                <a:cs typeface="Times New Roman" panose="02020603050405020304" pitchFamily="18" charset="0"/>
              </a:rPr>
              <a:t>A common approach is to simply </a:t>
            </a:r>
            <a:r>
              <a:rPr lang="en-US" dirty="0">
                <a:solidFill>
                  <a:srgbClr val="FFFF00"/>
                </a:solidFill>
                <a:latin typeface="Times New Roman" panose="02020603050405020304" pitchFamily="18" charset="0"/>
                <a:cs typeface="Times New Roman" panose="02020603050405020304" pitchFamily="18" charset="0"/>
              </a:rPr>
              <a:t>implement the mapping as a lookup table</a:t>
            </a:r>
            <a:r>
              <a:rPr lang="en-US" dirty="0">
                <a:solidFill>
                  <a:schemeClr val="bg1"/>
                </a:solidFill>
                <a:latin typeface="Times New Roman" panose="02020603050405020304" pitchFamily="18" charset="0"/>
                <a:cs typeface="Times New Roman" panose="02020603050405020304" pitchFamily="18" charset="0"/>
              </a:rPr>
              <a:t> and copy that table to all managers. </a:t>
            </a:r>
          </a:p>
          <a:p>
            <a:pPr algn="just">
              <a:lnSpc>
                <a:spcPct val="110000"/>
              </a:lnSpc>
            </a:pPr>
            <a:r>
              <a:rPr lang="en-US" dirty="0">
                <a:solidFill>
                  <a:schemeClr val="bg1"/>
                </a:solidFill>
                <a:latin typeface="Times New Roman" panose="02020603050405020304" pitchFamily="18" charset="0"/>
                <a:cs typeface="Times New Roman" panose="02020603050405020304" pitchFamily="18" charset="0"/>
              </a:rPr>
              <a:t>Obviously, this leads to a </a:t>
            </a:r>
            <a:r>
              <a:rPr lang="en-US" dirty="0">
                <a:solidFill>
                  <a:srgbClr val="FFFF00"/>
                </a:solidFill>
                <a:latin typeface="Times New Roman" panose="02020603050405020304" pitchFamily="18" charset="0"/>
                <a:cs typeface="Times New Roman" panose="02020603050405020304" pitchFamily="18" charset="0"/>
              </a:rPr>
              <a:t>maintenance problem</a:t>
            </a:r>
            <a:r>
              <a:rPr lang="en-US" dirty="0">
                <a:solidFill>
                  <a:schemeClr val="bg1"/>
                </a:solidFill>
                <a:latin typeface="Times New Roman" panose="02020603050405020304" pitchFamily="18" charset="0"/>
                <a:cs typeface="Times New Roman" panose="02020603050405020304" pitchFamily="18" charset="0"/>
              </a:rPr>
              <a:t>, for every time that a new queue is added or named, many, if not all tables need to be updated.</a:t>
            </a:r>
          </a:p>
          <a:p>
            <a:pPr algn="just">
              <a:lnSpc>
                <a:spcPct val="110000"/>
              </a:lnSpc>
            </a:pPr>
            <a:endParaRPr lang="en-US"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buNone/>
            </a:pPr>
            <a:r>
              <a:rPr lang="en-US" b="1" dirty="0">
                <a:solidFill>
                  <a:srgbClr val="FF0000"/>
                </a:solidFill>
                <a:latin typeface="Times New Roman" panose="02020603050405020304" pitchFamily="18" charset="0"/>
                <a:cs typeface="Times New Roman" panose="02020603050405020304" pitchFamily="18" charset="0"/>
              </a:rPr>
              <a:t>3) How to efficiently maintaining name-to-address mappings?</a:t>
            </a: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If a destination queue at manager </a:t>
            </a:r>
            <a:r>
              <a:rPr lang="en-US" b="1" dirty="0">
                <a:solidFill>
                  <a:srgbClr val="FFFF00"/>
                </a:solidFill>
                <a:latin typeface="Times New Roman" panose="02020603050405020304" pitchFamily="18" charset="0"/>
                <a:cs typeface="Times New Roman" panose="02020603050405020304" pitchFamily="18" charset="0"/>
              </a:rPr>
              <a:t>QM</a:t>
            </a:r>
            <a:r>
              <a:rPr lang="en-US" b="1" baseline="-25000" dirty="0">
                <a:solidFill>
                  <a:srgbClr val="FFFF00"/>
                </a:solidFill>
                <a:latin typeface="Times New Roman" panose="02020603050405020304" pitchFamily="18" charset="0"/>
                <a:cs typeface="Times New Roman" panose="02020603050405020304" pitchFamily="18" charset="0"/>
              </a:rPr>
              <a:t>B </a:t>
            </a:r>
            <a:r>
              <a:rPr lang="en-US" dirty="0">
                <a:solidFill>
                  <a:schemeClr val="bg1"/>
                </a:solidFill>
                <a:latin typeface="Times New Roman" panose="02020603050405020304" pitchFamily="18" charset="0"/>
                <a:cs typeface="Times New Roman" panose="02020603050405020304" pitchFamily="18" charset="0"/>
              </a:rPr>
              <a:t>is known to queue manager </a:t>
            </a:r>
            <a:r>
              <a:rPr lang="en-US" b="1" dirty="0">
                <a:solidFill>
                  <a:srgbClr val="FFFF00"/>
                </a:solidFill>
                <a:latin typeface="Times New Roman" panose="02020603050405020304" pitchFamily="18" charset="0"/>
                <a:cs typeface="Times New Roman" panose="02020603050405020304" pitchFamily="18" charset="0"/>
              </a:rPr>
              <a:t>QM</a:t>
            </a:r>
            <a:r>
              <a:rPr lang="en-US" b="1" baseline="-25000" dirty="0">
                <a:solidFill>
                  <a:srgbClr val="FFFF00"/>
                </a:solidFill>
                <a:latin typeface="Times New Roman" panose="02020603050405020304" pitchFamily="18" charset="0"/>
                <a:cs typeface="Times New Roman" panose="02020603050405020304" pitchFamily="18" charset="0"/>
              </a:rPr>
              <a:t>A </a:t>
            </a:r>
            <a:r>
              <a:rPr lang="en-US" dirty="0">
                <a:solidFill>
                  <a:schemeClr val="bg1"/>
                </a:solidFill>
                <a:latin typeface="Times New Roman" panose="02020603050405020304" pitchFamily="18" charset="0"/>
                <a:cs typeface="Times New Roman" panose="02020603050405020304" pitchFamily="18" charset="0"/>
              </a:rPr>
              <a:t>, then </a:t>
            </a:r>
            <a:r>
              <a:rPr lang="en-US" b="1" dirty="0">
                <a:solidFill>
                  <a:srgbClr val="FFFF00"/>
                </a:solidFill>
                <a:latin typeface="Times New Roman" panose="02020603050405020304" pitchFamily="18" charset="0"/>
                <a:cs typeface="Times New Roman" panose="02020603050405020304" pitchFamily="18" charset="0"/>
              </a:rPr>
              <a:t>QM</a:t>
            </a:r>
            <a:r>
              <a:rPr lang="en-US" b="1" baseline="-25000" dirty="0">
                <a:solidFill>
                  <a:srgbClr val="FFFF00"/>
                </a:solidFill>
                <a:latin typeface="Times New Roman" panose="02020603050405020304" pitchFamily="18" charset="0"/>
                <a:cs typeface="Times New Roman" panose="02020603050405020304" pitchFamily="18" charset="0"/>
              </a:rPr>
              <a:t>A </a:t>
            </a:r>
            <a:r>
              <a:rPr lang="en-US" dirty="0">
                <a:solidFill>
                  <a:schemeClr val="bg1"/>
                </a:solidFill>
                <a:latin typeface="Times New Roman" panose="02020603050405020304" pitchFamily="18" charset="0"/>
                <a:cs typeface="Times New Roman" panose="02020603050405020304" pitchFamily="18" charset="0"/>
              </a:rPr>
              <a:t>can directly contact </a:t>
            </a:r>
            <a:r>
              <a:rPr lang="en-US" b="1" dirty="0">
                <a:solidFill>
                  <a:srgbClr val="FFFF00"/>
                </a:solidFill>
                <a:latin typeface="Times New Roman" panose="02020603050405020304" pitchFamily="18" charset="0"/>
                <a:cs typeface="Times New Roman" panose="02020603050405020304" pitchFamily="18" charset="0"/>
              </a:rPr>
              <a:t>QM</a:t>
            </a:r>
            <a:r>
              <a:rPr lang="en-US" b="1" baseline="-25000" dirty="0">
                <a:solidFill>
                  <a:srgbClr val="FFFF00"/>
                </a:solidFill>
                <a:latin typeface="Times New Roman" panose="02020603050405020304" pitchFamily="18" charset="0"/>
                <a:cs typeface="Times New Roman" panose="02020603050405020304" pitchFamily="18" charset="0"/>
              </a:rPr>
              <a:t>B  </a:t>
            </a:r>
            <a:r>
              <a:rPr lang="en-US" dirty="0">
                <a:solidFill>
                  <a:schemeClr val="bg1"/>
                </a:solidFill>
                <a:latin typeface="Times New Roman" panose="02020603050405020304" pitchFamily="18" charset="0"/>
                <a:cs typeface="Times New Roman" panose="02020603050405020304" pitchFamily="18" charset="0"/>
              </a:rPr>
              <a:t>to transfer messages. </a:t>
            </a:r>
          </a:p>
          <a:p>
            <a:pPr marL="0" indent="0" algn="just">
              <a:lnSpc>
                <a:spcPct val="100000"/>
              </a:lnSpc>
              <a:buNone/>
            </a:pP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dirty="0">
                <a:solidFill>
                  <a:schemeClr val="bg1"/>
                </a:solidFill>
                <a:latin typeface="Times New Roman" panose="02020603050405020304" pitchFamily="18" charset="0"/>
                <a:cs typeface="Times New Roman" panose="02020603050405020304" pitchFamily="18" charset="0"/>
              </a:rPr>
              <a:t>This means that (the contact address of) each queue manager should be known to all others.</a:t>
            </a:r>
          </a:p>
          <a:p>
            <a:pPr algn="just">
              <a:lnSpc>
                <a:spcPct val="110000"/>
              </a:lnSpc>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96</a:t>
            </a:fld>
            <a:endParaRPr lang="en-IN" dirty="0"/>
          </a:p>
        </p:txBody>
      </p:sp>
    </p:spTree>
    <p:extLst>
      <p:ext uri="{BB962C8B-B14F-4D97-AF65-F5344CB8AC3E}">
        <p14:creationId xmlns:p14="http://schemas.microsoft.com/office/powerpoint/2010/main" val="5326091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lnSpcReduction="10000"/>
          </a:bodyPr>
          <a:lstStyle/>
          <a:p>
            <a:pPr marL="0" indent="0" algn="just">
              <a:lnSpc>
                <a:spcPct val="100000"/>
              </a:lnSpc>
              <a:buNone/>
            </a:pPr>
            <a:r>
              <a:rPr lang="en-US" sz="2600" b="1" dirty="0">
                <a:solidFill>
                  <a:srgbClr val="FF0000"/>
                </a:solidFill>
                <a:latin typeface="Times New Roman" panose="02020603050405020304" pitchFamily="18" charset="0"/>
                <a:cs typeface="Times New Roman" panose="02020603050405020304" pitchFamily="18" charset="0"/>
              </a:rPr>
              <a:t>4) Scalability problem</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Faced when dealing with very large message-queuing systems.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There are often </a:t>
            </a:r>
            <a:r>
              <a:rPr lang="en-US" sz="2600" dirty="0">
                <a:solidFill>
                  <a:srgbClr val="FFFF00"/>
                </a:solidFill>
                <a:latin typeface="Times New Roman" panose="02020603050405020304" pitchFamily="18" charset="0"/>
                <a:cs typeface="Times New Roman" panose="02020603050405020304" pitchFamily="18" charset="0"/>
              </a:rPr>
              <a:t>special queue managers</a:t>
            </a:r>
            <a:r>
              <a:rPr lang="en-US" sz="2600" dirty="0">
                <a:solidFill>
                  <a:schemeClr val="bg1"/>
                </a:solidFill>
                <a:latin typeface="Times New Roman" panose="02020603050405020304" pitchFamily="18" charset="0"/>
                <a:cs typeface="Times New Roman" panose="02020603050405020304" pitchFamily="18" charset="0"/>
              </a:rPr>
              <a:t> that operate as </a:t>
            </a:r>
            <a:r>
              <a:rPr lang="en-US" sz="2600" dirty="0">
                <a:solidFill>
                  <a:srgbClr val="FFFF00"/>
                </a:solidFill>
                <a:latin typeface="Times New Roman" panose="02020603050405020304" pitchFamily="18" charset="0"/>
                <a:cs typeface="Times New Roman" panose="02020603050405020304" pitchFamily="18" charset="0"/>
              </a:rPr>
              <a:t>routers</a:t>
            </a:r>
            <a:r>
              <a:rPr lang="en-US" sz="2600" dirty="0">
                <a:solidFill>
                  <a:schemeClr val="bg1"/>
                </a:solidFill>
                <a:latin typeface="Times New Roman" panose="02020603050405020304" pitchFamily="18" charset="0"/>
                <a:cs typeface="Times New Roman" panose="02020603050405020304" pitchFamily="18" charset="0"/>
              </a:rPr>
              <a:t>: they forward incoming messages to other queue managers.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this way, a message-queuing system may gradually grow into a complete, application-level, </a:t>
            </a:r>
            <a:r>
              <a:rPr lang="en-US" sz="2600" dirty="0">
                <a:solidFill>
                  <a:srgbClr val="FFFF00"/>
                </a:solidFill>
                <a:latin typeface="Times New Roman" panose="02020603050405020304" pitchFamily="18" charset="0"/>
                <a:cs typeface="Times New Roman" panose="02020603050405020304" pitchFamily="18" charset="0"/>
              </a:rPr>
              <a:t>overlay network</a:t>
            </a:r>
            <a:r>
              <a:rPr lang="en-US" sz="2600" dirty="0">
                <a:solidFill>
                  <a:schemeClr val="bg1"/>
                </a:solidFill>
                <a:latin typeface="Times New Roman" panose="02020603050405020304" pitchFamily="18" charset="0"/>
                <a:cs typeface="Times New Roman" panose="02020603050405020304" pitchFamily="18" charset="0"/>
              </a:rPr>
              <a:t>.</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If only a few routers need to know about the network topology, then a </a:t>
            </a:r>
            <a:r>
              <a:rPr lang="en-US" sz="2600" dirty="0">
                <a:solidFill>
                  <a:srgbClr val="FFFF00"/>
                </a:solidFill>
                <a:latin typeface="Times New Roman" panose="02020603050405020304" pitchFamily="18" charset="0"/>
                <a:cs typeface="Times New Roman" panose="02020603050405020304" pitchFamily="18" charset="0"/>
              </a:rPr>
              <a:t>source queue manager</a:t>
            </a:r>
            <a:r>
              <a:rPr lang="en-US" sz="2600" dirty="0">
                <a:solidFill>
                  <a:schemeClr val="bg1"/>
                </a:solidFill>
                <a:latin typeface="Times New Roman" panose="02020603050405020304" pitchFamily="18" charset="0"/>
                <a:cs typeface="Times New Roman" panose="02020603050405020304" pitchFamily="18" charset="0"/>
              </a:rPr>
              <a:t> need only to know to which </a:t>
            </a:r>
            <a:r>
              <a:rPr lang="en-US" sz="2600" dirty="0">
                <a:solidFill>
                  <a:srgbClr val="FFFF00"/>
                </a:solidFill>
                <a:latin typeface="Times New Roman" panose="02020603050405020304" pitchFamily="18" charset="0"/>
                <a:cs typeface="Times New Roman" panose="02020603050405020304" pitchFamily="18" charset="0"/>
              </a:rPr>
              <a:t>adjacent router, say R</a:t>
            </a:r>
            <a:r>
              <a:rPr lang="en-US" sz="2600" dirty="0">
                <a:solidFill>
                  <a:schemeClr val="bg1"/>
                </a:solidFill>
                <a:latin typeface="Times New Roman" panose="02020603050405020304" pitchFamily="18" charset="0"/>
                <a:cs typeface="Times New Roman" panose="02020603050405020304" pitchFamily="18" charset="0"/>
              </a:rPr>
              <a:t> it should forward a message, given a destination queue.</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rgbClr val="FFFF00"/>
                </a:solidFill>
                <a:latin typeface="Times New Roman" panose="02020603050405020304" pitchFamily="18" charset="0"/>
                <a:cs typeface="Times New Roman" panose="02020603050405020304" pitchFamily="18" charset="0"/>
              </a:rPr>
              <a:t>Router R</a:t>
            </a:r>
            <a:r>
              <a:rPr lang="en-US" sz="2600" dirty="0">
                <a:solidFill>
                  <a:schemeClr val="bg1"/>
                </a:solidFill>
                <a:latin typeface="Times New Roman" panose="02020603050405020304" pitchFamily="18" charset="0"/>
                <a:cs typeface="Times New Roman" panose="02020603050405020304" pitchFamily="18" charset="0"/>
              </a:rPr>
              <a:t>, in turn, may only need to keep track of its </a:t>
            </a:r>
            <a:r>
              <a:rPr lang="en-US" sz="2600" dirty="0">
                <a:solidFill>
                  <a:srgbClr val="FFFF00"/>
                </a:solidFill>
                <a:latin typeface="Times New Roman" panose="02020603050405020304" pitchFamily="18" charset="0"/>
                <a:cs typeface="Times New Roman" panose="02020603050405020304" pitchFamily="18" charset="0"/>
              </a:rPr>
              <a:t>adjacent routers </a:t>
            </a:r>
            <a:r>
              <a:rPr lang="en-US" sz="2600" dirty="0">
                <a:solidFill>
                  <a:schemeClr val="bg1"/>
                </a:solidFill>
                <a:latin typeface="Times New Roman" panose="02020603050405020304" pitchFamily="18" charset="0"/>
                <a:cs typeface="Times New Roman" panose="02020603050405020304" pitchFamily="18" charset="0"/>
              </a:rPr>
              <a:t>to see where to forward the message to, and so on.</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97</a:t>
            </a:fld>
            <a:endParaRPr lang="en-IN" dirty="0"/>
          </a:p>
        </p:txBody>
      </p:sp>
    </p:spTree>
    <p:extLst>
      <p:ext uri="{BB962C8B-B14F-4D97-AF65-F5344CB8AC3E}">
        <p14:creationId xmlns:p14="http://schemas.microsoft.com/office/powerpoint/2010/main" val="14076487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marL="0" indent="0" algn="just">
              <a:lnSpc>
                <a:spcPct val="150000"/>
              </a:lnSpc>
              <a:buNone/>
            </a:pPr>
            <a:r>
              <a:rPr lang="en-US" b="1" dirty="0">
                <a:solidFill>
                  <a:srgbClr val="FFFF00"/>
                </a:solidFill>
                <a:latin typeface="Times New Roman" panose="02020603050405020304" pitchFamily="18" charset="0"/>
                <a:cs typeface="Times New Roman" panose="02020603050405020304" pitchFamily="18" charset="0"/>
              </a:rPr>
              <a:t>Message brokers - Why required ?</a:t>
            </a: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An important application area of message-queuing systems is </a:t>
            </a:r>
            <a:r>
              <a:rPr lang="en-US" sz="2600" dirty="0">
                <a:solidFill>
                  <a:srgbClr val="FFFF00"/>
                </a:solidFill>
                <a:latin typeface="Times New Roman" panose="02020603050405020304" pitchFamily="18" charset="0"/>
                <a:cs typeface="Times New Roman" panose="02020603050405020304" pitchFamily="18" charset="0"/>
              </a:rPr>
              <a:t>integrating existing and new applications </a:t>
            </a:r>
            <a:r>
              <a:rPr lang="en-US" sz="2600" dirty="0">
                <a:solidFill>
                  <a:schemeClr val="bg1"/>
                </a:solidFill>
                <a:latin typeface="Times New Roman" panose="02020603050405020304" pitchFamily="18" charset="0"/>
                <a:cs typeface="Times New Roman" panose="02020603050405020304" pitchFamily="18" charset="0"/>
              </a:rPr>
              <a:t>into a single, coherent distributed information system.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If we assume that </a:t>
            </a:r>
            <a:r>
              <a:rPr lang="en-US" sz="2600" dirty="0">
                <a:solidFill>
                  <a:srgbClr val="FFFF00"/>
                </a:solidFill>
                <a:latin typeface="Times New Roman" panose="02020603050405020304" pitchFamily="18" charset="0"/>
                <a:cs typeface="Times New Roman" panose="02020603050405020304" pitchFamily="18" charset="0"/>
              </a:rPr>
              <a:t>communication</a:t>
            </a:r>
            <a:r>
              <a:rPr lang="en-US" sz="2600" dirty="0">
                <a:solidFill>
                  <a:schemeClr val="bg1"/>
                </a:solidFill>
                <a:latin typeface="Times New Roman" panose="02020603050405020304" pitchFamily="18" charset="0"/>
                <a:cs typeface="Times New Roman" panose="02020603050405020304" pitchFamily="18" charset="0"/>
              </a:rPr>
              <a:t> with an application takes place </a:t>
            </a:r>
            <a:r>
              <a:rPr lang="en-US" sz="2600" dirty="0">
                <a:solidFill>
                  <a:srgbClr val="FFFF00"/>
                </a:solidFill>
                <a:latin typeface="Times New Roman" panose="02020603050405020304" pitchFamily="18" charset="0"/>
                <a:cs typeface="Times New Roman" panose="02020603050405020304" pitchFamily="18" charset="0"/>
              </a:rPr>
              <a:t>through</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a:solidFill>
                  <a:srgbClr val="FFFF00"/>
                </a:solidFill>
                <a:latin typeface="Times New Roman" panose="02020603050405020304" pitchFamily="18" charset="0"/>
                <a:cs typeface="Times New Roman" panose="02020603050405020304" pitchFamily="18" charset="0"/>
              </a:rPr>
              <a:t>messages</a:t>
            </a:r>
            <a:r>
              <a:rPr lang="en-US" sz="2600" dirty="0">
                <a:solidFill>
                  <a:schemeClr val="bg1"/>
                </a:solidFill>
                <a:latin typeface="Times New Roman" panose="02020603050405020304" pitchFamily="18" charset="0"/>
                <a:cs typeface="Times New Roman" panose="02020603050405020304" pitchFamily="18" charset="0"/>
              </a:rPr>
              <a:t>, then integration requires that applications can understand the messages they receive.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This requires the </a:t>
            </a:r>
            <a:r>
              <a:rPr lang="en-US" sz="2600" dirty="0">
                <a:solidFill>
                  <a:srgbClr val="FFFF00"/>
                </a:solidFill>
                <a:latin typeface="Times New Roman" panose="02020603050405020304" pitchFamily="18" charset="0"/>
                <a:cs typeface="Times New Roman" panose="02020603050405020304" pitchFamily="18" charset="0"/>
              </a:rPr>
              <a:t>sender to have its outgoing messages in the same format as that of the receiver</a:t>
            </a:r>
            <a:r>
              <a:rPr lang="en-US" sz="2600" dirty="0">
                <a:solidFill>
                  <a:schemeClr val="bg1"/>
                </a:solidFill>
                <a:latin typeface="Times New Roman" panose="02020603050405020304" pitchFamily="18" charset="0"/>
                <a:cs typeface="Times New Roman" panose="02020603050405020304" pitchFamily="18" charset="0"/>
              </a:rPr>
              <a:t>, but also that its messages adhere to the same semantics as those expected by the receiver.</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Sender and receiver essentially need to speak the same language, that is, adhere to the same messaging protocol.</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98</a:t>
            </a:fld>
            <a:endParaRPr lang="en-IN" dirty="0"/>
          </a:p>
        </p:txBody>
      </p:sp>
    </p:spTree>
    <p:extLst>
      <p:ext uri="{BB962C8B-B14F-4D97-AF65-F5344CB8AC3E}">
        <p14:creationId xmlns:p14="http://schemas.microsoft.com/office/powerpoint/2010/main" val="25126979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07A59-5B26-4471-BC38-8FFB83559616}"/>
              </a:ext>
            </a:extLst>
          </p:cNvPr>
          <p:cNvSpPr>
            <a:spLocks noGrp="1"/>
          </p:cNvSpPr>
          <p:nvPr>
            <p:ph idx="1"/>
          </p:nvPr>
        </p:nvSpPr>
        <p:spPr>
          <a:xfrm>
            <a:off x="210207" y="136523"/>
            <a:ext cx="11834648" cy="6584952"/>
          </a:xfrm>
        </p:spPr>
        <p:txBody>
          <a:bodyPr>
            <a:normAutofit/>
          </a:bodyPr>
          <a:lstStyle/>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The problem with this approach is that each time an </a:t>
            </a:r>
            <a:r>
              <a:rPr lang="en-US" sz="2600" dirty="0">
                <a:solidFill>
                  <a:srgbClr val="FFFF00"/>
                </a:solidFill>
                <a:latin typeface="Times New Roman" panose="02020603050405020304" pitchFamily="18" charset="0"/>
                <a:cs typeface="Times New Roman" panose="02020603050405020304" pitchFamily="18" charset="0"/>
              </a:rPr>
              <a:t>application A</a:t>
            </a:r>
            <a:r>
              <a:rPr lang="en-US" sz="2600" dirty="0">
                <a:solidFill>
                  <a:schemeClr val="bg1"/>
                </a:solidFill>
                <a:latin typeface="Times New Roman" panose="02020603050405020304" pitchFamily="18" charset="0"/>
                <a:cs typeface="Times New Roman" panose="02020603050405020304" pitchFamily="18" charset="0"/>
              </a:rPr>
              <a:t> is added to the system </a:t>
            </a:r>
            <a:r>
              <a:rPr lang="en-US" sz="2600" dirty="0">
                <a:solidFill>
                  <a:srgbClr val="FFFF00"/>
                </a:solidFill>
                <a:latin typeface="Times New Roman" panose="02020603050405020304" pitchFamily="18" charset="0"/>
                <a:cs typeface="Times New Roman" panose="02020603050405020304" pitchFamily="18" charset="0"/>
              </a:rPr>
              <a:t>having its own messaging protocol</a:t>
            </a:r>
            <a:r>
              <a:rPr lang="en-US" sz="2600" dirty="0">
                <a:solidFill>
                  <a:schemeClr val="bg1"/>
                </a:solidFill>
                <a:latin typeface="Times New Roman" panose="02020603050405020304" pitchFamily="18" charset="0"/>
                <a:cs typeface="Times New Roman" panose="02020603050405020304" pitchFamily="18" charset="0"/>
              </a:rPr>
              <a:t>, then for each </a:t>
            </a:r>
            <a:r>
              <a:rPr lang="en-US" sz="2600" dirty="0">
                <a:solidFill>
                  <a:srgbClr val="FFFF00"/>
                </a:solidFill>
                <a:latin typeface="Times New Roman" panose="02020603050405020304" pitchFamily="18" charset="0"/>
                <a:cs typeface="Times New Roman" panose="02020603050405020304" pitchFamily="18" charset="0"/>
              </a:rPr>
              <a:t>other application B</a:t>
            </a:r>
            <a:r>
              <a:rPr lang="en-US" sz="2600" dirty="0">
                <a:solidFill>
                  <a:schemeClr val="bg1"/>
                </a:solidFill>
                <a:latin typeface="Times New Roman" panose="02020603050405020304" pitchFamily="18" charset="0"/>
                <a:cs typeface="Times New Roman" panose="02020603050405020304" pitchFamily="18" charset="0"/>
              </a:rPr>
              <a:t> that is to communicate with </a:t>
            </a:r>
            <a:r>
              <a:rPr lang="en-US" sz="2600" dirty="0">
                <a:solidFill>
                  <a:srgbClr val="FFFF00"/>
                </a:solidFill>
                <a:latin typeface="Times New Roman" panose="02020603050405020304" pitchFamily="18" charset="0"/>
                <a:cs typeface="Times New Roman" panose="02020603050405020304" pitchFamily="18" charset="0"/>
              </a:rPr>
              <a:t>A</a:t>
            </a:r>
            <a:r>
              <a:rPr lang="en-US" sz="2600" dirty="0">
                <a:solidFill>
                  <a:schemeClr val="bg1"/>
                </a:solidFill>
                <a:latin typeface="Times New Roman" panose="02020603050405020304" pitchFamily="18" charset="0"/>
                <a:cs typeface="Times New Roman" panose="02020603050405020304" pitchFamily="18" charset="0"/>
              </a:rPr>
              <a:t> we will need to provide the means for converting their respective messages.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In a system with </a:t>
            </a:r>
            <a:r>
              <a:rPr lang="en-US" sz="2600" dirty="0">
                <a:solidFill>
                  <a:srgbClr val="FFFF00"/>
                </a:solidFill>
                <a:latin typeface="Times New Roman" panose="02020603050405020304" pitchFamily="18" charset="0"/>
                <a:cs typeface="Times New Roman" panose="02020603050405020304" pitchFamily="18" charset="0"/>
              </a:rPr>
              <a:t>N applications</a:t>
            </a:r>
            <a:r>
              <a:rPr lang="en-US" sz="2600" dirty="0">
                <a:solidFill>
                  <a:schemeClr val="bg1"/>
                </a:solidFill>
                <a:latin typeface="Times New Roman" panose="02020603050405020304" pitchFamily="18" charset="0"/>
                <a:cs typeface="Times New Roman" panose="02020603050405020304" pitchFamily="18" charset="0"/>
              </a:rPr>
              <a:t>, we need </a:t>
            </a:r>
            <a:r>
              <a:rPr lang="en-US" sz="2600" dirty="0">
                <a:solidFill>
                  <a:srgbClr val="FFFF00"/>
                </a:solidFill>
                <a:latin typeface="Times New Roman" panose="02020603050405020304" pitchFamily="18" charset="0"/>
                <a:cs typeface="Times New Roman" panose="02020603050405020304" pitchFamily="18" charset="0"/>
              </a:rPr>
              <a:t>N×N</a:t>
            </a:r>
            <a:r>
              <a:rPr lang="en-US" sz="2600" dirty="0">
                <a:solidFill>
                  <a:schemeClr val="bg1"/>
                </a:solidFill>
                <a:latin typeface="Times New Roman" panose="02020603050405020304" pitchFamily="18" charset="0"/>
                <a:cs typeface="Times New Roman" panose="02020603050405020304" pitchFamily="18" charset="0"/>
              </a:rPr>
              <a:t> messaging protocol converters. !!</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An alternative is to </a:t>
            </a:r>
            <a:r>
              <a:rPr lang="en-US" sz="2600" dirty="0">
                <a:solidFill>
                  <a:srgbClr val="FFFF00"/>
                </a:solidFill>
                <a:latin typeface="Times New Roman" panose="02020603050405020304" pitchFamily="18" charset="0"/>
                <a:cs typeface="Times New Roman" panose="02020603050405020304" pitchFamily="18" charset="0"/>
              </a:rPr>
              <a:t>agree on a common messaging protocol</a:t>
            </a:r>
            <a:r>
              <a:rPr lang="en-US" sz="2600" dirty="0">
                <a:solidFill>
                  <a:schemeClr val="bg1"/>
                </a:solidFill>
                <a:latin typeface="Times New Roman" panose="02020603050405020304" pitchFamily="18" charset="0"/>
                <a:cs typeface="Times New Roman" panose="02020603050405020304" pitchFamily="18" charset="0"/>
              </a:rPr>
              <a:t>, as is done with traditional network protocols. Unfortunately, this approach will generally not work for message-queuing systems.</a:t>
            </a:r>
          </a:p>
          <a:p>
            <a:pPr algn="just">
              <a:lnSpc>
                <a:spcPct val="100000"/>
              </a:lnSpc>
            </a:pPr>
            <a:endParaRPr lang="en-US" sz="2600" dirty="0">
              <a:solidFill>
                <a:schemeClr val="bg1"/>
              </a:solidFill>
              <a:latin typeface="Times New Roman" panose="02020603050405020304" pitchFamily="18" charset="0"/>
              <a:cs typeface="Times New Roman" panose="02020603050405020304" pitchFamily="18" charset="0"/>
            </a:endParaRPr>
          </a:p>
          <a:p>
            <a:pPr algn="just">
              <a:lnSpc>
                <a:spcPct val="100000"/>
              </a:lnSpc>
            </a:pPr>
            <a:r>
              <a:rPr lang="en-US" sz="2600" dirty="0">
                <a:solidFill>
                  <a:schemeClr val="bg1"/>
                </a:solidFill>
                <a:latin typeface="Times New Roman" panose="02020603050405020304" pitchFamily="18" charset="0"/>
                <a:cs typeface="Times New Roman" panose="02020603050405020304" pitchFamily="18" charset="0"/>
              </a:rPr>
              <a:t>Given these problems, the general approach is to learn to live with differences, and try to provide the means to make conversions as simple as possible. </a:t>
            </a:r>
            <a:r>
              <a:rPr lang="en-US" sz="2600" dirty="0">
                <a:solidFill>
                  <a:srgbClr val="FFFF00"/>
                </a:solidFill>
                <a:latin typeface="Times New Roman" panose="02020603050405020304" pitchFamily="18" charset="0"/>
                <a:cs typeface="Times New Roman" panose="02020603050405020304" pitchFamily="18" charset="0"/>
              </a:rPr>
              <a:t>This leads to the need of message brokers.</a:t>
            </a:r>
          </a:p>
        </p:txBody>
      </p:sp>
      <p:sp>
        <p:nvSpPr>
          <p:cNvPr id="4" name="Slide Number Placeholder 3">
            <a:extLst>
              <a:ext uri="{FF2B5EF4-FFF2-40B4-BE49-F238E27FC236}">
                <a16:creationId xmlns:a16="http://schemas.microsoft.com/office/drawing/2014/main" id="{FD004500-2ADE-4E69-A1E9-1543118B9AE2}"/>
              </a:ext>
            </a:extLst>
          </p:cNvPr>
          <p:cNvSpPr>
            <a:spLocks noGrp="1"/>
          </p:cNvSpPr>
          <p:nvPr>
            <p:ph type="sldNum" sz="quarter" idx="12"/>
          </p:nvPr>
        </p:nvSpPr>
        <p:spPr/>
        <p:txBody>
          <a:bodyPr/>
          <a:lstStyle/>
          <a:p>
            <a:fld id="{9780A1CE-6C3C-4CE8-9D96-B7A0620EDD62}" type="slidenum">
              <a:rPr lang="en-IN" smtClean="0"/>
              <a:t>99</a:t>
            </a:fld>
            <a:endParaRPr lang="en-IN" dirty="0"/>
          </a:p>
        </p:txBody>
      </p:sp>
    </p:spTree>
    <p:extLst>
      <p:ext uri="{BB962C8B-B14F-4D97-AF65-F5344CB8AC3E}">
        <p14:creationId xmlns:p14="http://schemas.microsoft.com/office/powerpoint/2010/main" val="3314820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8217</TotalTime>
  <Words>14706</Words>
  <Application>Microsoft Office PowerPoint</Application>
  <PresentationFormat>Widescreen</PresentationFormat>
  <Paragraphs>1405</Paragraphs>
  <Slides>148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148</vt:i4>
      </vt:variant>
    </vt:vector>
  </HeadingPairs>
  <TitlesOfParts>
    <vt:vector size="154" baseType="lpstr">
      <vt:lpstr>Arial</vt:lpstr>
      <vt:lpstr>Calibri</vt:lpstr>
      <vt:lpstr>Calibri Light</vt:lpstr>
      <vt:lpstr>Times New Roman</vt:lpstr>
      <vt:lpstr>Wingdings</vt:lpstr>
      <vt:lpstr>Office Theme</vt:lpstr>
      <vt:lpstr>  Module - 4  (Chapter 4) COMMUNICATION</vt:lpstr>
      <vt:lpstr>4.1 FOUNDATIONS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4.2 REMOTE PROCEDURE CALL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4.3 MESSAGE-ORIENTED COMMUNICATION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4.4 MULTICAST COMMUNICATION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 INTRODUCTION</dc:title>
  <dc:creator>Venkatesh A Bhandage [MAHE-MIT]</dc:creator>
  <cp:lastModifiedBy>Venkatesh A Bhandage [MAHE-MIT]</cp:lastModifiedBy>
  <cp:revision>790</cp:revision>
  <dcterms:created xsi:type="dcterms:W3CDTF">2022-01-13T12:53:43Z</dcterms:created>
  <dcterms:modified xsi:type="dcterms:W3CDTF">2024-02-13T00:51:08Z</dcterms:modified>
</cp:coreProperties>
</file>