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9"/>
  </p:notesMasterIdLst>
  <p:sldIdLst>
    <p:sldId id="256" r:id="rId2"/>
    <p:sldId id="560" r:id="rId3"/>
    <p:sldId id="564" r:id="rId4"/>
    <p:sldId id="575" r:id="rId5"/>
    <p:sldId id="565" r:id="rId6"/>
    <p:sldId id="566" r:id="rId7"/>
    <p:sldId id="567" r:id="rId8"/>
    <p:sldId id="568" r:id="rId9"/>
    <p:sldId id="569" r:id="rId10"/>
    <p:sldId id="570" r:id="rId11"/>
    <p:sldId id="571" r:id="rId12"/>
    <p:sldId id="572" r:id="rId13"/>
    <p:sldId id="573" r:id="rId14"/>
    <p:sldId id="574" r:id="rId15"/>
    <p:sldId id="601" r:id="rId16"/>
    <p:sldId id="602" r:id="rId17"/>
    <p:sldId id="603" r:id="rId18"/>
    <p:sldId id="604" r:id="rId19"/>
    <p:sldId id="605" r:id="rId20"/>
    <p:sldId id="606" r:id="rId21"/>
    <p:sldId id="607" r:id="rId22"/>
    <p:sldId id="608" r:id="rId23"/>
    <p:sldId id="609" r:id="rId24"/>
    <p:sldId id="610" r:id="rId25"/>
    <p:sldId id="611" r:id="rId26"/>
    <p:sldId id="612" r:id="rId27"/>
    <p:sldId id="613" r:id="rId28"/>
    <p:sldId id="614" r:id="rId29"/>
    <p:sldId id="615" r:id="rId30"/>
    <p:sldId id="616" r:id="rId31"/>
    <p:sldId id="617" r:id="rId32"/>
    <p:sldId id="620" r:id="rId33"/>
    <p:sldId id="621" r:id="rId34"/>
    <p:sldId id="622" r:id="rId35"/>
    <p:sldId id="623" r:id="rId36"/>
    <p:sldId id="625" r:id="rId37"/>
    <p:sldId id="624" r:id="rId38"/>
    <p:sldId id="635" r:id="rId39"/>
    <p:sldId id="636" r:id="rId40"/>
    <p:sldId id="626" r:id="rId41"/>
    <p:sldId id="627" r:id="rId42"/>
    <p:sldId id="628" r:id="rId43"/>
    <p:sldId id="629" r:id="rId44"/>
    <p:sldId id="630" r:id="rId45"/>
    <p:sldId id="631" r:id="rId46"/>
    <p:sldId id="633" r:id="rId47"/>
    <p:sldId id="632" r:id="rId48"/>
    <p:sldId id="634" r:id="rId49"/>
    <p:sldId id="637" r:id="rId50"/>
    <p:sldId id="638" r:id="rId51"/>
    <p:sldId id="639" r:id="rId52"/>
    <p:sldId id="640" r:id="rId53"/>
    <p:sldId id="641" r:id="rId54"/>
    <p:sldId id="642" r:id="rId55"/>
    <p:sldId id="643" r:id="rId56"/>
    <p:sldId id="644" r:id="rId57"/>
    <p:sldId id="645" r:id="rId58"/>
    <p:sldId id="646" r:id="rId59"/>
    <p:sldId id="647" r:id="rId60"/>
    <p:sldId id="659" r:id="rId61"/>
    <p:sldId id="648" r:id="rId62"/>
    <p:sldId id="649" r:id="rId63"/>
    <p:sldId id="650" r:id="rId64"/>
    <p:sldId id="651" r:id="rId65"/>
    <p:sldId id="652" r:id="rId66"/>
    <p:sldId id="653" r:id="rId67"/>
    <p:sldId id="654" r:id="rId68"/>
    <p:sldId id="655" r:id="rId69"/>
    <p:sldId id="656" r:id="rId70"/>
    <p:sldId id="657" r:id="rId71"/>
    <p:sldId id="658" r:id="rId72"/>
    <p:sldId id="660" r:id="rId73"/>
    <p:sldId id="661" r:id="rId74"/>
    <p:sldId id="662" r:id="rId75"/>
    <p:sldId id="664" r:id="rId76"/>
    <p:sldId id="663" r:id="rId77"/>
    <p:sldId id="665" r:id="rId78"/>
    <p:sldId id="666" r:id="rId79"/>
    <p:sldId id="667" r:id="rId80"/>
    <p:sldId id="668" r:id="rId81"/>
    <p:sldId id="669" r:id="rId82"/>
    <p:sldId id="670" r:id="rId83"/>
    <p:sldId id="672" r:id="rId84"/>
    <p:sldId id="671" r:id="rId85"/>
    <p:sldId id="673" r:id="rId86"/>
    <p:sldId id="674" r:id="rId87"/>
    <p:sldId id="675" r:id="rId88"/>
    <p:sldId id="676" r:id="rId89"/>
    <p:sldId id="677" r:id="rId90"/>
    <p:sldId id="678" r:id="rId91"/>
    <p:sldId id="679" r:id="rId92"/>
    <p:sldId id="680" r:id="rId93"/>
    <p:sldId id="681" r:id="rId94"/>
    <p:sldId id="682" r:id="rId95"/>
    <p:sldId id="683" r:id="rId96"/>
    <p:sldId id="684" r:id="rId97"/>
    <p:sldId id="685" r:id="rId98"/>
    <p:sldId id="686" r:id="rId99"/>
    <p:sldId id="687" r:id="rId100"/>
    <p:sldId id="688" r:id="rId101"/>
    <p:sldId id="689" r:id="rId102"/>
    <p:sldId id="706" r:id="rId103"/>
    <p:sldId id="690" r:id="rId104"/>
    <p:sldId id="691" r:id="rId105"/>
    <p:sldId id="692" r:id="rId106"/>
    <p:sldId id="693" r:id="rId107"/>
    <p:sldId id="694" r:id="rId108"/>
    <p:sldId id="695" r:id="rId109"/>
    <p:sldId id="696" r:id="rId110"/>
    <p:sldId id="697" r:id="rId111"/>
    <p:sldId id="698" r:id="rId112"/>
    <p:sldId id="699" r:id="rId113"/>
    <p:sldId id="700" r:id="rId114"/>
    <p:sldId id="701" r:id="rId115"/>
    <p:sldId id="702" r:id="rId116"/>
    <p:sldId id="703" r:id="rId117"/>
    <p:sldId id="704" r:id="rId118"/>
    <p:sldId id="705" r:id="rId119"/>
    <p:sldId id="707" r:id="rId120"/>
    <p:sldId id="708" r:id="rId121"/>
    <p:sldId id="710" r:id="rId122"/>
    <p:sldId id="711" r:id="rId123"/>
    <p:sldId id="712" r:id="rId124"/>
    <p:sldId id="713" r:id="rId125"/>
    <p:sldId id="714" r:id="rId126"/>
    <p:sldId id="715" r:id="rId127"/>
    <p:sldId id="716" r:id="rId128"/>
    <p:sldId id="717" r:id="rId129"/>
    <p:sldId id="718" r:id="rId130"/>
    <p:sldId id="719" r:id="rId131"/>
    <p:sldId id="720" r:id="rId132"/>
    <p:sldId id="721" r:id="rId133"/>
    <p:sldId id="722" r:id="rId134"/>
    <p:sldId id="723" r:id="rId135"/>
    <p:sldId id="724" r:id="rId136"/>
    <p:sldId id="725" r:id="rId137"/>
    <p:sldId id="726" r:id="rId138"/>
    <p:sldId id="727" r:id="rId139"/>
    <p:sldId id="728" r:id="rId140"/>
    <p:sldId id="729" r:id="rId141"/>
    <p:sldId id="730" r:id="rId142"/>
    <p:sldId id="731" r:id="rId143"/>
    <p:sldId id="732" r:id="rId144"/>
    <p:sldId id="733" r:id="rId145"/>
    <p:sldId id="734" r:id="rId146"/>
    <p:sldId id="735" r:id="rId147"/>
    <p:sldId id="559" r:id="rId1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66"/>
    <a:srgbClr val="FF00FF"/>
    <a:srgbClr val="3399FF"/>
    <a:srgbClr val="990099"/>
    <a:srgbClr val="FF505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snapToGrid="0">
      <p:cViewPr varScale="1">
        <p:scale>
          <a:sx n="63" d="100"/>
          <a:sy n="63" d="100"/>
        </p:scale>
        <p:origin x="80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notesMaster" Target="notesMasters/notesMaster1.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7C71D6-44E1-4BB3-9A03-4C3DE85E648A}" type="datetimeFigureOut">
              <a:rPr lang="en-IN" smtClean="0"/>
              <a:t>25-02-2024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5C3A50-6A26-4107-ADC1-BB80BDCC8316}" type="slidenum">
              <a:rPr lang="en-IN" smtClean="0"/>
              <a:t>‹#›</a:t>
            </a:fld>
            <a:endParaRPr lang="en-IN"/>
          </a:p>
        </p:txBody>
      </p:sp>
    </p:spTree>
    <p:extLst>
      <p:ext uri="{BB962C8B-B14F-4D97-AF65-F5344CB8AC3E}">
        <p14:creationId xmlns:p14="http://schemas.microsoft.com/office/powerpoint/2010/main" val="256676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45C3A50-6A26-4107-ADC1-BB80BDCC8316}" type="slidenum">
              <a:rPr lang="en-IN" smtClean="0"/>
              <a:t>106</a:t>
            </a:fld>
            <a:endParaRPr lang="en-IN"/>
          </a:p>
        </p:txBody>
      </p:sp>
    </p:spTree>
    <p:extLst>
      <p:ext uri="{BB962C8B-B14F-4D97-AF65-F5344CB8AC3E}">
        <p14:creationId xmlns:p14="http://schemas.microsoft.com/office/powerpoint/2010/main" val="412203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DD351-A982-42B9-BE61-AB3A717F94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FCCDFA1-D38B-43E0-9225-AC9C21218111}"/>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24F6AA5-C7CA-46CE-8E0E-DEC2C471760A}"/>
              </a:ext>
            </a:extLst>
          </p:cNvPr>
          <p:cNvSpPr>
            <a:spLocks noGrp="1"/>
          </p:cNvSpPr>
          <p:nvPr>
            <p:ph type="dt" sz="half" idx="10"/>
          </p:nvPr>
        </p:nvSpPr>
        <p:spPr/>
        <p:txBody>
          <a:bodyPr/>
          <a:lstStyle/>
          <a:p>
            <a:fld id="{62AE71D5-2EBF-4DA9-8FD9-9330E41A2472}" type="datetime1">
              <a:rPr lang="en-IN" smtClean="0"/>
              <a:t>25-02-2024</a:t>
            </a:fld>
            <a:endParaRPr lang="en-IN"/>
          </a:p>
        </p:txBody>
      </p:sp>
      <p:sp>
        <p:nvSpPr>
          <p:cNvPr id="5" name="Footer Placeholder 4">
            <a:extLst>
              <a:ext uri="{FF2B5EF4-FFF2-40B4-BE49-F238E27FC236}">
                <a16:creationId xmlns:a16="http://schemas.microsoft.com/office/drawing/2014/main" id="{3D2BD1AE-2E5F-4082-8968-380F339569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45BA0A-DA02-4150-BE31-6FAC6F6FD57D}"/>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800820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88920-E665-4F0D-BB7E-B8230D2F89F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7BAA2C1-81DB-4796-85E4-8AAB7C6B67D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404312-8176-4206-8E84-1B456013A7CB}"/>
              </a:ext>
            </a:extLst>
          </p:cNvPr>
          <p:cNvSpPr>
            <a:spLocks noGrp="1"/>
          </p:cNvSpPr>
          <p:nvPr>
            <p:ph type="dt" sz="half" idx="10"/>
          </p:nvPr>
        </p:nvSpPr>
        <p:spPr/>
        <p:txBody>
          <a:bodyPr/>
          <a:lstStyle/>
          <a:p>
            <a:fld id="{9F55C829-FDA9-4F87-8B29-9C53A60E8DC1}" type="datetime1">
              <a:rPr lang="en-IN" smtClean="0"/>
              <a:t>25-02-2024</a:t>
            </a:fld>
            <a:endParaRPr lang="en-IN"/>
          </a:p>
        </p:txBody>
      </p:sp>
      <p:sp>
        <p:nvSpPr>
          <p:cNvPr id="5" name="Footer Placeholder 4">
            <a:extLst>
              <a:ext uri="{FF2B5EF4-FFF2-40B4-BE49-F238E27FC236}">
                <a16:creationId xmlns:a16="http://schemas.microsoft.com/office/drawing/2014/main" id="{D695BF57-1163-446C-95D1-50538EF05E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A8926D-0E59-4DD8-AD00-0C8AAADC8303}"/>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294877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3540E8-7177-4AEF-BD64-1ED638CA4E4C}"/>
              </a:ext>
            </a:extLst>
          </p:cNvPr>
          <p:cNvSpPr>
            <a:spLocks noGrp="1"/>
          </p:cNvSpPr>
          <p:nvPr>
            <p:ph type="title" orient="vert"/>
          </p:nvPr>
        </p:nvSpPr>
        <p:spPr>
          <a:xfrm>
            <a:off x="8724901"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67FC9B-B9AC-45A8-9E46-17912E7726BC}"/>
              </a:ext>
            </a:extLst>
          </p:cNvPr>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6ED1FE-1654-4E6A-AFDA-18E4D18A33BC}"/>
              </a:ext>
            </a:extLst>
          </p:cNvPr>
          <p:cNvSpPr>
            <a:spLocks noGrp="1"/>
          </p:cNvSpPr>
          <p:nvPr>
            <p:ph type="dt" sz="half" idx="10"/>
          </p:nvPr>
        </p:nvSpPr>
        <p:spPr/>
        <p:txBody>
          <a:bodyPr/>
          <a:lstStyle/>
          <a:p>
            <a:fld id="{56873DF7-035D-45FD-B2B8-426764BD9F8D}" type="datetime1">
              <a:rPr lang="en-IN" smtClean="0"/>
              <a:t>25-02-2024</a:t>
            </a:fld>
            <a:endParaRPr lang="en-IN"/>
          </a:p>
        </p:txBody>
      </p:sp>
      <p:sp>
        <p:nvSpPr>
          <p:cNvPr id="5" name="Footer Placeholder 4">
            <a:extLst>
              <a:ext uri="{FF2B5EF4-FFF2-40B4-BE49-F238E27FC236}">
                <a16:creationId xmlns:a16="http://schemas.microsoft.com/office/drawing/2014/main" id="{F9C039A3-DF66-4002-AA2F-26EF6859FC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593560-8129-47AD-876D-B3AAC6D76BEC}"/>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3520275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BECE8-1C6D-4BF2-9309-A154EC8C29D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1A0F456-532D-4920-8CA6-18126731731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6F706F-A3BC-4FD7-B592-2C50C28886C7}"/>
              </a:ext>
            </a:extLst>
          </p:cNvPr>
          <p:cNvSpPr>
            <a:spLocks noGrp="1"/>
          </p:cNvSpPr>
          <p:nvPr>
            <p:ph type="dt" sz="half" idx="10"/>
          </p:nvPr>
        </p:nvSpPr>
        <p:spPr/>
        <p:txBody>
          <a:bodyPr/>
          <a:lstStyle/>
          <a:p>
            <a:fld id="{4640B41E-062E-468E-A96D-7BE175948E7A}" type="datetime1">
              <a:rPr lang="en-IN" smtClean="0"/>
              <a:t>25-02-2024</a:t>
            </a:fld>
            <a:endParaRPr lang="en-IN"/>
          </a:p>
        </p:txBody>
      </p:sp>
      <p:sp>
        <p:nvSpPr>
          <p:cNvPr id="5" name="Footer Placeholder 4">
            <a:extLst>
              <a:ext uri="{FF2B5EF4-FFF2-40B4-BE49-F238E27FC236}">
                <a16:creationId xmlns:a16="http://schemas.microsoft.com/office/drawing/2014/main" id="{6B4EEFD9-186E-4490-B922-348E0DF692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D8A0DE-44E0-4848-8E09-05DEFDFF1C61}"/>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2305449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E5ADD-F980-4585-8E9E-76BEC824B809}"/>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298191F-BE31-4C69-A3A6-E8EFE2FCDFA3}"/>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2AABF4E-4C1C-4835-AFC9-F4A1AD66F4BC}"/>
              </a:ext>
            </a:extLst>
          </p:cNvPr>
          <p:cNvSpPr>
            <a:spLocks noGrp="1"/>
          </p:cNvSpPr>
          <p:nvPr>
            <p:ph type="dt" sz="half" idx="10"/>
          </p:nvPr>
        </p:nvSpPr>
        <p:spPr/>
        <p:txBody>
          <a:bodyPr/>
          <a:lstStyle/>
          <a:p>
            <a:fld id="{69FA86E9-B41C-4AE7-8C13-86CA5CE59B06}" type="datetime1">
              <a:rPr lang="en-IN" smtClean="0"/>
              <a:t>25-02-2024</a:t>
            </a:fld>
            <a:endParaRPr lang="en-IN"/>
          </a:p>
        </p:txBody>
      </p:sp>
      <p:sp>
        <p:nvSpPr>
          <p:cNvPr id="5" name="Footer Placeholder 4">
            <a:extLst>
              <a:ext uri="{FF2B5EF4-FFF2-40B4-BE49-F238E27FC236}">
                <a16:creationId xmlns:a16="http://schemas.microsoft.com/office/drawing/2014/main" id="{33155644-F7CC-430D-BAF7-5545D74850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DB9A12-B2B9-41DC-8203-5321B88ABB8F}"/>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4265472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AC1E3-564B-4268-8754-D82DFF676D2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6B89D30-7A92-403C-B592-DFC5D58B632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0A3A46C-5D4C-4673-90CA-3DEABFA2270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2B09B99-3A73-4F1F-AAF0-44AE45E4FFE2}"/>
              </a:ext>
            </a:extLst>
          </p:cNvPr>
          <p:cNvSpPr>
            <a:spLocks noGrp="1"/>
          </p:cNvSpPr>
          <p:nvPr>
            <p:ph type="dt" sz="half" idx="10"/>
          </p:nvPr>
        </p:nvSpPr>
        <p:spPr/>
        <p:txBody>
          <a:bodyPr/>
          <a:lstStyle/>
          <a:p>
            <a:fld id="{837C7819-FF32-4DCD-8704-1BE7E790510C}" type="datetime1">
              <a:rPr lang="en-IN" smtClean="0"/>
              <a:t>25-02-2024</a:t>
            </a:fld>
            <a:endParaRPr lang="en-IN"/>
          </a:p>
        </p:txBody>
      </p:sp>
      <p:sp>
        <p:nvSpPr>
          <p:cNvPr id="6" name="Footer Placeholder 5">
            <a:extLst>
              <a:ext uri="{FF2B5EF4-FFF2-40B4-BE49-F238E27FC236}">
                <a16:creationId xmlns:a16="http://schemas.microsoft.com/office/drawing/2014/main" id="{F79E6062-12F5-474E-8D66-10DA862023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7FF352-E3CE-4EAB-AF1E-31ED0CA645F3}"/>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3480415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EA2B4-AA02-405C-B6C9-992B069E273D}"/>
              </a:ext>
            </a:extLst>
          </p:cNvPr>
          <p:cNvSpPr>
            <a:spLocks noGrp="1"/>
          </p:cNvSpPr>
          <p:nvPr>
            <p:ph type="title"/>
          </p:nvPr>
        </p:nvSpPr>
        <p:spPr>
          <a:xfrm>
            <a:off x="839788" y="365127"/>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B607DA4-8C5A-4FCC-A6BF-13048E88F4C5}"/>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2C85608-9519-4BD8-903F-487C7666CDF7}"/>
              </a:ext>
            </a:extLst>
          </p:cNvPr>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8C3A892-9EC5-4014-BE8F-7FD4B00FEE14}"/>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9749C26-07CB-435A-8634-04B45D65CFDB}"/>
              </a:ext>
            </a:extLst>
          </p:cNvPr>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007BDD1-6013-4DF1-9D83-341D60CB0B6B}"/>
              </a:ext>
            </a:extLst>
          </p:cNvPr>
          <p:cNvSpPr>
            <a:spLocks noGrp="1"/>
          </p:cNvSpPr>
          <p:nvPr>
            <p:ph type="dt" sz="half" idx="10"/>
          </p:nvPr>
        </p:nvSpPr>
        <p:spPr/>
        <p:txBody>
          <a:bodyPr/>
          <a:lstStyle/>
          <a:p>
            <a:fld id="{6EE57A0A-4B3E-4097-AC48-D0DB949BCB5A}" type="datetime1">
              <a:rPr lang="en-IN" smtClean="0"/>
              <a:t>25-02-2024</a:t>
            </a:fld>
            <a:endParaRPr lang="en-IN"/>
          </a:p>
        </p:txBody>
      </p:sp>
      <p:sp>
        <p:nvSpPr>
          <p:cNvPr id="8" name="Footer Placeholder 7">
            <a:extLst>
              <a:ext uri="{FF2B5EF4-FFF2-40B4-BE49-F238E27FC236}">
                <a16:creationId xmlns:a16="http://schemas.microsoft.com/office/drawing/2014/main" id="{C52F769D-78A7-4604-97A4-BFA2A4951DE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591FE14-4ACC-41B2-ABE4-EF51851E0004}"/>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1127249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91BEE-9948-489B-BC24-DCB0C9E0CC0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0A28E92-6D59-40BE-A9AE-24A0A221E584}"/>
              </a:ext>
            </a:extLst>
          </p:cNvPr>
          <p:cNvSpPr>
            <a:spLocks noGrp="1"/>
          </p:cNvSpPr>
          <p:nvPr>
            <p:ph type="dt" sz="half" idx="10"/>
          </p:nvPr>
        </p:nvSpPr>
        <p:spPr/>
        <p:txBody>
          <a:bodyPr/>
          <a:lstStyle/>
          <a:p>
            <a:fld id="{29B2ED02-489F-4AA8-BC33-5456CF0DAA24}" type="datetime1">
              <a:rPr lang="en-IN" smtClean="0"/>
              <a:t>25-02-2024</a:t>
            </a:fld>
            <a:endParaRPr lang="en-IN"/>
          </a:p>
        </p:txBody>
      </p:sp>
      <p:sp>
        <p:nvSpPr>
          <p:cNvPr id="4" name="Footer Placeholder 3">
            <a:extLst>
              <a:ext uri="{FF2B5EF4-FFF2-40B4-BE49-F238E27FC236}">
                <a16:creationId xmlns:a16="http://schemas.microsoft.com/office/drawing/2014/main" id="{9F2AEDE0-B027-44BC-997E-EA81710214F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AEEA4EC-FB5F-41AE-95DB-5125481DE45C}"/>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240575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593287-4B21-4D3F-952C-EEFA91EC772E}"/>
              </a:ext>
            </a:extLst>
          </p:cNvPr>
          <p:cNvSpPr>
            <a:spLocks noGrp="1"/>
          </p:cNvSpPr>
          <p:nvPr>
            <p:ph type="dt" sz="half" idx="10"/>
          </p:nvPr>
        </p:nvSpPr>
        <p:spPr/>
        <p:txBody>
          <a:bodyPr/>
          <a:lstStyle/>
          <a:p>
            <a:fld id="{407EF921-3426-4204-A941-DF317276465B}" type="datetime1">
              <a:rPr lang="en-IN" smtClean="0"/>
              <a:t>25-02-2024</a:t>
            </a:fld>
            <a:endParaRPr lang="en-IN"/>
          </a:p>
        </p:txBody>
      </p:sp>
      <p:sp>
        <p:nvSpPr>
          <p:cNvPr id="3" name="Footer Placeholder 2">
            <a:extLst>
              <a:ext uri="{FF2B5EF4-FFF2-40B4-BE49-F238E27FC236}">
                <a16:creationId xmlns:a16="http://schemas.microsoft.com/office/drawing/2014/main" id="{67B014CE-F212-44FA-9C6F-95802FA059D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0F5B73C-FD2D-4015-AEEC-76534776FD68}"/>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1880145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58531-9F82-4246-81E8-AE00FE9985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601F4F1-6BFA-418F-A47D-555CEDD80D3B}"/>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B3B4412-7641-4785-8665-40E515D47B65}"/>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66F55AB-8A08-41DF-B82C-602CE298C951}"/>
              </a:ext>
            </a:extLst>
          </p:cNvPr>
          <p:cNvSpPr>
            <a:spLocks noGrp="1"/>
          </p:cNvSpPr>
          <p:nvPr>
            <p:ph type="dt" sz="half" idx="10"/>
          </p:nvPr>
        </p:nvSpPr>
        <p:spPr/>
        <p:txBody>
          <a:bodyPr/>
          <a:lstStyle/>
          <a:p>
            <a:fld id="{CE3FAB28-46DA-4D73-9B7B-22F960F4EEF6}" type="datetime1">
              <a:rPr lang="en-IN" smtClean="0"/>
              <a:t>25-02-2024</a:t>
            </a:fld>
            <a:endParaRPr lang="en-IN"/>
          </a:p>
        </p:txBody>
      </p:sp>
      <p:sp>
        <p:nvSpPr>
          <p:cNvPr id="6" name="Footer Placeholder 5">
            <a:extLst>
              <a:ext uri="{FF2B5EF4-FFF2-40B4-BE49-F238E27FC236}">
                <a16:creationId xmlns:a16="http://schemas.microsoft.com/office/drawing/2014/main" id="{04BA8AC7-F751-4C3E-8369-928460BED4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0BD2B8-5C0B-4B7A-8068-05522596462F}"/>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2965404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E12B1-0965-4A80-A9B5-C3EA87BF49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1A04A71-463A-40F7-A8EF-8C4514125475}"/>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IN"/>
          </a:p>
        </p:txBody>
      </p:sp>
      <p:sp>
        <p:nvSpPr>
          <p:cNvPr id="4" name="Text Placeholder 3">
            <a:extLst>
              <a:ext uri="{FF2B5EF4-FFF2-40B4-BE49-F238E27FC236}">
                <a16:creationId xmlns:a16="http://schemas.microsoft.com/office/drawing/2014/main" id="{36959B67-BADF-48B9-B8EB-E09526D435D6}"/>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285C134-9BD4-43E8-9B14-C4F58AEB5230}"/>
              </a:ext>
            </a:extLst>
          </p:cNvPr>
          <p:cNvSpPr>
            <a:spLocks noGrp="1"/>
          </p:cNvSpPr>
          <p:nvPr>
            <p:ph type="dt" sz="half" idx="10"/>
          </p:nvPr>
        </p:nvSpPr>
        <p:spPr/>
        <p:txBody>
          <a:bodyPr/>
          <a:lstStyle/>
          <a:p>
            <a:fld id="{4E1A12AE-5F85-4379-9ED6-D7F166C69D29}" type="datetime1">
              <a:rPr lang="en-IN" smtClean="0"/>
              <a:t>25-02-2024</a:t>
            </a:fld>
            <a:endParaRPr lang="en-IN"/>
          </a:p>
        </p:txBody>
      </p:sp>
      <p:sp>
        <p:nvSpPr>
          <p:cNvPr id="6" name="Footer Placeholder 5">
            <a:extLst>
              <a:ext uri="{FF2B5EF4-FFF2-40B4-BE49-F238E27FC236}">
                <a16:creationId xmlns:a16="http://schemas.microsoft.com/office/drawing/2014/main" id="{76EE248C-8309-43EA-A473-9CB9EB7FCE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F08803-315B-4B67-AA1A-E5E516520DD9}"/>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3584547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E97A41-199F-4C5C-9FD1-3C7314E4226C}"/>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52EC47-1B24-4A74-8757-F70209235E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EEA6EF-B3EF-40A2-BABD-27A27E21DE19}"/>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ABED17-D7C5-4F79-9A8E-717F42FC7AFE}" type="datetime1">
              <a:rPr lang="en-IN" smtClean="0"/>
              <a:t>25-02-2024</a:t>
            </a:fld>
            <a:endParaRPr lang="en-IN"/>
          </a:p>
        </p:txBody>
      </p:sp>
      <p:sp>
        <p:nvSpPr>
          <p:cNvPr id="5" name="Footer Placeholder 4">
            <a:extLst>
              <a:ext uri="{FF2B5EF4-FFF2-40B4-BE49-F238E27FC236}">
                <a16:creationId xmlns:a16="http://schemas.microsoft.com/office/drawing/2014/main" id="{A31C7FA7-E5B5-4ED0-9CE2-5B95F04296B7}"/>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C8B2787-DC70-40EA-9F30-D4FDD9146A7E}"/>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80A1CE-6C3C-4CE8-9D96-B7A0620EDD62}" type="slidenum">
              <a:rPr lang="en-IN" smtClean="0"/>
              <a:t>‹#›</a:t>
            </a:fld>
            <a:endParaRPr lang="en-IN"/>
          </a:p>
        </p:txBody>
      </p:sp>
    </p:spTree>
    <p:extLst>
      <p:ext uri="{BB962C8B-B14F-4D97-AF65-F5344CB8AC3E}">
        <p14:creationId xmlns:p14="http://schemas.microsoft.com/office/powerpoint/2010/main" val="6155913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ftp://ftp.cs.vu.nl/" TargetMode="Externa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1411891" y="2410583"/>
            <a:ext cx="9144000" cy="2466219"/>
          </a:xfrm>
        </p:spPr>
        <p:txBody>
          <a:bodyPr>
            <a:noAutofit/>
          </a:bodyPr>
          <a:lstStyle/>
          <a:p>
            <a:pPr>
              <a:lnSpc>
                <a:spcPct val="150000"/>
              </a:lnSpc>
            </a:pPr>
            <a:br>
              <a:rPr lang="en-US" sz="4800" b="1" dirty="0">
                <a:solidFill>
                  <a:schemeClr val="accent6">
                    <a:lumMod val="40000"/>
                    <a:lumOff val="60000"/>
                  </a:schemeClr>
                </a:solidFill>
                <a:latin typeface="Times New Roman" panose="02020603050405020304" pitchFamily="18" charset="0"/>
                <a:cs typeface="Times New Roman" panose="02020603050405020304" pitchFamily="18" charset="0"/>
              </a:rPr>
            </a:br>
            <a:br>
              <a:rPr lang="en-US" sz="4800" b="1" dirty="0">
                <a:solidFill>
                  <a:schemeClr val="accent6">
                    <a:lumMod val="40000"/>
                    <a:lumOff val="60000"/>
                  </a:schemeClr>
                </a:solidFill>
                <a:latin typeface="Times New Roman" panose="02020603050405020304" pitchFamily="18" charset="0"/>
                <a:cs typeface="Times New Roman" panose="02020603050405020304" pitchFamily="18" charset="0"/>
              </a:rPr>
            </a:br>
            <a:r>
              <a:rPr lang="en-US" sz="3600" b="1" dirty="0">
                <a:solidFill>
                  <a:srgbClr val="3399FF"/>
                </a:solidFill>
                <a:latin typeface="Times New Roman" panose="02020603050405020304" pitchFamily="18" charset="0"/>
                <a:cs typeface="Times New Roman" panose="02020603050405020304" pitchFamily="18" charset="0"/>
              </a:rPr>
              <a:t>Module - 5 </a:t>
            </a:r>
            <a:br>
              <a:rPr lang="en-US" sz="3600" b="1" dirty="0">
                <a:solidFill>
                  <a:schemeClr val="accent6">
                    <a:lumMod val="40000"/>
                    <a:lumOff val="60000"/>
                  </a:schemeClr>
                </a:solidFill>
                <a:latin typeface="Times New Roman" panose="02020603050405020304" pitchFamily="18" charset="0"/>
                <a:cs typeface="Times New Roman" panose="02020603050405020304" pitchFamily="18" charset="0"/>
              </a:rPr>
            </a:br>
            <a:r>
              <a:rPr lang="en-US" sz="2400" b="1" dirty="0">
                <a:solidFill>
                  <a:schemeClr val="accent6">
                    <a:lumMod val="40000"/>
                    <a:lumOff val="60000"/>
                  </a:schemeClr>
                </a:solidFill>
                <a:latin typeface="Times New Roman" panose="02020603050405020304" pitchFamily="18" charset="0"/>
                <a:cs typeface="Times New Roman" panose="02020603050405020304" pitchFamily="18" charset="0"/>
              </a:rPr>
              <a:t>(Chapter </a:t>
            </a:r>
            <a:r>
              <a:rPr lang="en-US" sz="2400" b="1">
                <a:solidFill>
                  <a:schemeClr val="accent6">
                    <a:lumMod val="40000"/>
                    <a:lumOff val="60000"/>
                  </a:schemeClr>
                </a:solidFill>
                <a:latin typeface="Times New Roman" panose="02020603050405020304" pitchFamily="18" charset="0"/>
                <a:cs typeface="Times New Roman" panose="02020603050405020304" pitchFamily="18" charset="0"/>
              </a:rPr>
              <a:t>5) </a:t>
            </a:r>
            <a:br>
              <a:rPr lang="en-US" sz="2800" b="1" dirty="0">
                <a:solidFill>
                  <a:schemeClr val="accent6">
                    <a:lumMod val="40000"/>
                    <a:lumOff val="60000"/>
                  </a:schemeClr>
                </a:solidFill>
                <a:latin typeface="Times New Roman" panose="02020603050405020304" pitchFamily="18" charset="0"/>
                <a:cs typeface="Times New Roman" panose="02020603050405020304" pitchFamily="18" charset="0"/>
              </a:rPr>
            </a:br>
            <a:r>
              <a:rPr lang="en-US" sz="4800" b="1" dirty="0">
                <a:solidFill>
                  <a:srgbClr val="3399FF"/>
                </a:solidFill>
                <a:latin typeface="Times New Roman" panose="02020603050405020304" pitchFamily="18" charset="0"/>
                <a:cs typeface="Times New Roman" panose="02020603050405020304" pitchFamily="18" charset="0"/>
              </a:rPr>
              <a:t>NAMING</a:t>
            </a:r>
            <a:endParaRPr lang="en-IN" sz="5400" b="1" dirty="0">
              <a:solidFill>
                <a:srgbClr val="3399FF"/>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8A79C4BA-1804-4799-9B42-08259EFAE1DB}"/>
              </a:ext>
            </a:extLst>
          </p:cNvPr>
          <p:cNvSpPr txBox="1">
            <a:spLocks/>
          </p:cNvSpPr>
          <p:nvPr/>
        </p:nvSpPr>
        <p:spPr>
          <a:xfrm>
            <a:off x="1605280" y="493987"/>
            <a:ext cx="9144000" cy="11356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pPr>
            <a:br>
              <a:rPr lang="en-US" sz="4400" b="1" dirty="0">
                <a:solidFill>
                  <a:srgbClr val="FFFF00"/>
                </a:solidFill>
                <a:latin typeface="Times New Roman" panose="02020603050405020304" pitchFamily="18" charset="0"/>
                <a:cs typeface="Times New Roman" panose="02020603050405020304" pitchFamily="18" charset="0"/>
              </a:rPr>
            </a:br>
            <a:r>
              <a:rPr lang="en-US" sz="4400" b="1" dirty="0">
                <a:solidFill>
                  <a:srgbClr val="FFFF00"/>
                </a:solidFill>
                <a:latin typeface="Times New Roman" panose="02020603050405020304" pitchFamily="18" charset="0"/>
                <a:cs typeface="Times New Roman" panose="02020603050405020304" pitchFamily="18" charset="0"/>
              </a:rPr>
              <a:t>DISTRIBUTED SYSTEMS</a:t>
            </a:r>
            <a:endParaRPr lang="en-IN" sz="4400" b="1" dirty="0">
              <a:solidFill>
                <a:srgbClr val="FFFF0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4A83F649-BAAC-42F8-A87C-5C9DE266BEFD}"/>
              </a:ext>
            </a:extLst>
          </p:cNvPr>
          <p:cNvSpPr>
            <a:spLocks noGrp="1"/>
          </p:cNvSpPr>
          <p:nvPr>
            <p:ph type="sldNum" sz="quarter" idx="12"/>
          </p:nvPr>
        </p:nvSpPr>
        <p:spPr/>
        <p:txBody>
          <a:bodyPr/>
          <a:lstStyle/>
          <a:p>
            <a:fld id="{9780A1CE-6C3C-4CE8-9D96-B7A0620EDD62}" type="slidenum">
              <a:rPr lang="en-IN" smtClean="0"/>
              <a:t>1</a:t>
            </a:fld>
            <a:endParaRPr lang="en-IN"/>
          </a:p>
        </p:txBody>
      </p:sp>
      <p:sp>
        <p:nvSpPr>
          <p:cNvPr id="6" name="Title 1">
            <a:extLst>
              <a:ext uri="{FF2B5EF4-FFF2-40B4-BE49-F238E27FC236}">
                <a16:creationId xmlns:a16="http://schemas.microsoft.com/office/drawing/2014/main" id="{0EFFD2D3-79B3-4819-B32D-B49F782DC794}"/>
              </a:ext>
            </a:extLst>
          </p:cNvPr>
          <p:cNvSpPr txBox="1">
            <a:spLocks/>
          </p:cNvSpPr>
          <p:nvPr/>
        </p:nvSpPr>
        <p:spPr>
          <a:xfrm>
            <a:off x="283604" y="5900087"/>
            <a:ext cx="2277592" cy="615347"/>
          </a:xfrm>
          <a:prstGeom prst="rect">
            <a:avLst/>
          </a:prstGeom>
        </p:spPr>
        <p:txBody>
          <a:bodyPr vert="horz" lIns="91440" tIns="45720" rIns="91440" bIns="45720" rtlCol="0" anchor="b">
            <a:normAutofit fontScale="7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pPr>
            <a:endParaRPr lang="en-IN" sz="3600" b="1" dirty="0">
              <a:solidFill>
                <a:schemeClr val="accent6">
                  <a:lumMod val="40000"/>
                  <a:lumOff val="6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0290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lnSpcReduction="10000"/>
          </a:bodyPr>
          <a:lstStyle/>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Such a </a:t>
            </a:r>
            <a:r>
              <a:rPr lang="en-US" sz="2600" dirty="0">
                <a:solidFill>
                  <a:srgbClr val="FFFF00"/>
                </a:solidFill>
                <a:latin typeface="Times New Roman" panose="02020603050405020304" pitchFamily="18" charset="0"/>
                <a:cs typeface="Times New Roman" panose="02020603050405020304" pitchFamily="18" charset="0"/>
              </a:rPr>
              <a:t>test would not be sufficient</a:t>
            </a:r>
            <a:r>
              <a:rPr lang="en-US" sz="2600" dirty="0">
                <a:solidFill>
                  <a:schemeClr val="bg1"/>
                </a:solidFill>
                <a:latin typeface="Times New Roman" panose="02020603050405020304" pitchFamily="18" charset="0"/>
                <a:cs typeface="Times New Roman" panose="02020603050405020304" pitchFamily="18" charset="0"/>
              </a:rPr>
              <a:t> if the two processes were using regular, nonunique, nonidentifying names.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For example, the </a:t>
            </a:r>
            <a:r>
              <a:rPr lang="en-US" sz="2600" dirty="0">
                <a:solidFill>
                  <a:srgbClr val="FFFF00"/>
                </a:solidFill>
                <a:latin typeface="Times New Roman" panose="02020603050405020304" pitchFamily="18" charset="0"/>
                <a:cs typeface="Times New Roman" panose="02020603050405020304" pitchFamily="18" charset="0"/>
              </a:rPr>
              <a:t>name</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“John Smith” </a:t>
            </a:r>
            <a:r>
              <a:rPr lang="en-US" sz="2600" dirty="0">
                <a:solidFill>
                  <a:schemeClr val="bg1"/>
                </a:solidFill>
                <a:latin typeface="Times New Roman" panose="02020603050405020304" pitchFamily="18" charset="0"/>
                <a:cs typeface="Times New Roman" panose="02020603050405020304" pitchFamily="18" charset="0"/>
              </a:rPr>
              <a:t>cannot be taken as a </a:t>
            </a:r>
            <a:r>
              <a:rPr lang="en-US" sz="2600" dirty="0">
                <a:solidFill>
                  <a:srgbClr val="FFFF00"/>
                </a:solidFill>
                <a:latin typeface="Times New Roman" panose="02020603050405020304" pitchFamily="18" charset="0"/>
                <a:cs typeface="Times New Roman" panose="02020603050405020304" pitchFamily="18" charset="0"/>
              </a:rPr>
              <a:t>unique reference</a:t>
            </a:r>
            <a:r>
              <a:rPr lang="en-US" sz="2600" dirty="0">
                <a:solidFill>
                  <a:schemeClr val="bg1"/>
                </a:solidFill>
                <a:latin typeface="Times New Roman" panose="02020603050405020304" pitchFamily="18" charset="0"/>
                <a:cs typeface="Times New Roman" panose="02020603050405020304" pitchFamily="18" charset="0"/>
              </a:rPr>
              <a:t> to just a single person.</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Likewise, if an </a:t>
            </a:r>
            <a:r>
              <a:rPr lang="en-US" sz="2600" dirty="0">
                <a:solidFill>
                  <a:srgbClr val="FFFF00"/>
                </a:solidFill>
                <a:latin typeface="Times New Roman" panose="02020603050405020304" pitchFamily="18" charset="0"/>
                <a:cs typeface="Times New Roman" panose="02020603050405020304" pitchFamily="18" charset="0"/>
              </a:rPr>
              <a:t>address can be reassigned to a different entity</a:t>
            </a:r>
            <a:r>
              <a:rPr lang="en-US" sz="2600" dirty="0">
                <a:solidFill>
                  <a:schemeClr val="bg1"/>
                </a:solidFill>
                <a:latin typeface="Times New Roman" panose="02020603050405020304" pitchFamily="18" charset="0"/>
                <a:cs typeface="Times New Roman" panose="02020603050405020304" pitchFamily="18" charset="0"/>
              </a:rPr>
              <a:t>, we cannot use an address as an identifier.</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 Consider the </a:t>
            </a:r>
            <a:r>
              <a:rPr lang="en-US" sz="2600" dirty="0">
                <a:solidFill>
                  <a:srgbClr val="FFFF00"/>
                </a:solidFill>
                <a:latin typeface="Times New Roman" panose="02020603050405020304" pitchFamily="18" charset="0"/>
                <a:cs typeface="Times New Roman" panose="02020603050405020304" pitchFamily="18" charset="0"/>
              </a:rPr>
              <a:t>use of telephone numbers</a:t>
            </a:r>
            <a:r>
              <a:rPr lang="en-US" sz="2600" dirty="0">
                <a:solidFill>
                  <a:schemeClr val="bg1"/>
                </a:solidFill>
                <a:latin typeface="Times New Roman" panose="02020603050405020304" pitchFamily="18" charset="0"/>
                <a:cs typeface="Times New Roman" panose="02020603050405020304" pitchFamily="18" charset="0"/>
              </a:rPr>
              <a:t>, which are reasonably stable in the sense that a telephone number will often for some time refer to the same person or organization.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However, using a telephone number as an identifier will not work, as </a:t>
            </a:r>
            <a:r>
              <a:rPr lang="en-US" sz="2600" dirty="0">
                <a:solidFill>
                  <a:srgbClr val="FFFF00"/>
                </a:solidFill>
                <a:latin typeface="Times New Roman" panose="02020603050405020304" pitchFamily="18" charset="0"/>
                <a:cs typeface="Times New Roman" panose="02020603050405020304" pitchFamily="18" charset="0"/>
              </a:rPr>
              <a:t>it can be reassigned</a:t>
            </a:r>
            <a:r>
              <a:rPr lang="en-US" sz="2600" dirty="0">
                <a:solidFill>
                  <a:schemeClr val="bg1"/>
                </a:solidFill>
                <a:latin typeface="Times New Roman" panose="02020603050405020304" pitchFamily="18" charset="0"/>
                <a:cs typeface="Times New Roman" panose="02020603050405020304" pitchFamily="18" charset="0"/>
              </a:rPr>
              <a:t> in the course of time. </a:t>
            </a:r>
          </a:p>
          <a:p>
            <a:pPr marL="0" indent="0" algn="just">
              <a:lnSpc>
                <a:spcPct val="100000"/>
              </a:lnSpc>
              <a:buNone/>
            </a:pPr>
            <a:r>
              <a:rPr lang="en-US" sz="2600" dirty="0">
                <a:solidFill>
                  <a:schemeClr val="bg1"/>
                </a:solidFill>
                <a:latin typeface="Times New Roman" panose="02020603050405020304" pitchFamily="18" charset="0"/>
                <a:cs typeface="Times New Roman" panose="02020603050405020304" pitchFamily="18" charset="0"/>
              </a:rPr>
              <a:t>   </a:t>
            </a:r>
            <a:r>
              <a:rPr lang="en-US" sz="2600" b="1" dirty="0">
                <a:solidFill>
                  <a:srgbClr val="FFFF00"/>
                </a:solidFill>
                <a:latin typeface="Times New Roman" panose="02020603050405020304" pitchFamily="18" charset="0"/>
                <a:cs typeface="Times New Roman" panose="02020603050405020304" pitchFamily="18" charset="0"/>
              </a:rPr>
              <a:t>Example:</a:t>
            </a:r>
            <a:r>
              <a:rPr lang="en-US" sz="2600" dirty="0">
                <a:solidFill>
                  <a:schemeClr val="bg1"/>
                </a:solidFill>
                <a:latin typeface="Times New Roman" panose="02020603050405020304" pitchFamily="18" charset="0"/>
                <a:cs typeface="Times New Roman" panose="02020603050405020304" pitchFamily="18" charset="0"/>
              </a:rPr>
              <a:t> Bakery owner may receive phone calls for old grocery shop.</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10</a:t>
            </a:fld>
            <a:endParaRPr lang="en-IN" dirty="0"/>
          </a:p>
        </p:txBody>
      </p:sp>
    </p:spTree>
    <p:extLst>
      <p:ext uri="{BB962C8B-B14F-4D97-AF65-F5344CB8AC3E}">
        <p14:creationId xmlns:p14="http://schemas.microsoft.com/office/powerpoint/2010/main" val="274938856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In distributed systems, </a:t>
            </a:r>
            <a:r>
              <a:rPr lang="en-US" dirty="0">
                <a:solidFill>
                  <a:srgbClr val="0000FF"/>
                </a:solidFill>
                <a:latin typeface="Times New Roman" panose="02020603050405020304" pitchFamily="18" charset="0"/>
                <a:cs typeface="Times New Roman" panose="02020603050405020304" pitchFamily="18" charset="0"/>
              </a:rPr>
              <a:t>name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servers</a:t>
            </a:r>
            <a:r>
              <a:rPr lang="en-US" dirty="0">
                <a:latin typeface="Times New Roman" panose="02020603050405020304" pitchFamily="18" charset="0"/>
                <a:cs typeface="Times New Roman" panose="02020603050405020304" pitchFamily="18" charset="0"/>
              </a:rPr>
              <a:t> in the </a:t>
            </a:r>
            <a:r>
              <a:rPr lang="en-US" dirty="0">
                <a:solidFill>
                  <a:srgbClr val="0000FF"/>
                </a:solidFill>
                <a:latin typeface="Times New Roman" panose="02020603050405020304" pitchFamily="18" charset="0"/>
                <a:cs typeface="Times New Roman" panose="02020603050405020304" pitchFamily="18" charset="0"/>
              </a:rPr>
              <a:t>global</a:t>
            </a:r>
            <a:r>
              <a:rPr lang="en-US" dirty="0">
                <a:latin typeface="Times New Roman" panose="02020603050405020304" pitchFamily="18" charset="0"/>
                <a:cs typeface="Times New Roman" panose="02020603050405020304" pitchFamily="18" charset="0"/>
              </a:rPr>
              <a:t> and </a:t>
            </a:r>
            <a:r>
              <a:rPr lang="en-US" dirty="0">
                <a:solidFill>
                  <a:srgbClr val="0000FF"/>
                </a:solidFill>
                <a:latin typeface="Times New Roman" panose="02020603050405020304" pitchFamily="18" charset="0"/>
                <a:cs typeface="Times New Roman" panose="02020603050405020304" pitchFamily="18" charset="0"/>
              </a:rPr>
              <a:t>administrational</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layer</a:t>
            </a:r>
            <a:r>
              <a:rPr lang="en-US" dirty="0">
                <a:latin typeface="Times New Roman" panose="02020603050405020304" pitchFamily="18" charset="0"/>
                <a:cs typeface="Times New Roman" panose="02020603050405020304" pitchFamily="18" charset="0"/>
              </a:rPr>
              <a:t> are the most </a:t>
            </a:r>
            <a:r>
              <a:rPr lang="en-US" dirty="0">
                <a:solidFill>
                  <a:srgbClr val="0000FF"/>
                </a:solidFill>
                <a:latin typeface="Times New Roman" panose="02020603050405020304" pitchFamily="18" charset="0"/>
                <a:cs typeface="Times New Roman" panose="02020603050405020304" pitchFamily="18" charset="0"/>
              </a:rPr>
              <a:t>difficult</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to</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implement</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Difficulties are caused by </a:t>
            </a:r>
            <a:r>
              <a:rPr lang="en-US" dirty="0">
                <a:solidFill>
                  <a:srgbClr val="0000FF"/>
                </a:solidFill>
                <a:latin typeface="Times New Roman" panose="02020603050405020304" pitchFamily="18" charset="0"/>
                <a:cs typeface="Times New Roman" panose="02020603050405020304" pitchFamily="18" charset="0"/>
              </a:rPr>
              <a:t>replication</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and</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caching</a:t>
            </a:r>
            <a:r>
              <a:rPr lang="en-US" dirty="0">
                <a:latin typeface="Times New Roman" panose="02020603050405020304" pitchFamily="18" charset="0"/>
                <a:cs typeface="Times New Roman" panose="02020603050405020304" pitchFamily="18" charset="0"/>
              </a:rPr>
              <a:t>, which are needed for </a:t>
            </a:r>
            <a:r>
              <a:rPr lang="en-US" dirty="0">
                <a:solidFill>
                  <a:srgbClr val="0000FF"/>
                </a:solidFill>
                <a:latin typeface="Times New Roman" panose="02020603050405020304" pitchFamily="18" charset="0"/>
                <a:cs typeface="Times New Roman" panose="02020603050405020304" pitchFamily="18" charset="0"/>
              </a:rPr>
              <a:t>availability</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and</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performance</a:t>
            </a:r>
            <a:r>
              <a:rPr lang="en-US" dirty="0">
                <a:latin typeface="Times New Roman" panose="02020603050405020304" pitchFamily="18" charset="0"/>
                <a:cs typeface="Times New Roman" panose="02020603050405020304" pitchFamily="18" charset="0"/>
              </a:rPr>
              <a:t>, but which also introduce </a:t>
            </a:r>
            <a:r>
              <a:rPr lang="en-US" dirty="0">
                <a:solidFill>
                  <a:srgbClr val="0000FF"/>
                </a:solidFill>
                <a:latin typeface="Times New Roman" panose="02020603050405020304" pitchFamily="18" charset="0"/>
                <a:cs typeface="Times New Roman" panose="02020603050405020304" pitchFamily="18" charset="0"/>
              </a:rPr>
              <a:t>consistency</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problems</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Some of the problems are aggravated by the fact that </a:t>
            </a:r>
            <a:r>
              <a:rPr lang="en-US" dirty="0">
                <a:solidFill>
                  <a:srgbClr val="0000FF"/>
                </a:solidFill>
                <a:latin typeface="Times New Roman" panose="02020603050405020304" pitchFamily="18" charset="0"/>
                <a:cs typeface="Times New Roman" panose="02020603050405020304" pitchFamily="18" charset="0"/>
              </a:rPr>
              <a:t>caches</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and</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replicas</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are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spread</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across</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wide-area</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network</a:t>
            </a:r>
            <a:r>
              <a:rPr lang="en-US" dirty="0">
                <a:latin typeface="Times New Roman" panose="02020603050405020304" pitchFamily="18" charset="0"/>
                <a:cs typeface="Times New Roman" panose="02020603050405020304" pitchFamily="18" charset="0"/>
              </a:rPr>
              <a:t>, which may introduce long </a:t>
            </a:r>
            <a:r>
              <a:rPr lang="en-US" dirty="0">
                <a:solidFill>
                  <a:srgbClr val="0000FF"/>
                </a:solidFill>
                <a:latin typeface="Times New Roman" panose="02020603050405020304" pitchFamily="18" charset="0"/>
                <a:cs typeface="Times New Roman" panose="02020603050405020304" pitchFamily="18" charset="0"/>
              </a:rPr>
              <a:t>communication</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delays</a:t>
            </a:r>
            <a:r>
              <a:rPr lang="en-US" dirty="0">
                <a:latin typeface="Times New Roman" panose="02020603050405020304" pitchFamily="18" charset="0"/>
                <a:cs typeface="Times New Roman" panose="02020603050405020304" pitchFamily="18" charset="0"/>
              </a:rPr>
              <a:t> during lookups.</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100</a:t>
            </a:fld>
            <a:endParaRPr lang="en-IN" dirty="0"/>
          </a:p>
        </p:txBody>
      </p:sp>
    </p:spTree>
    <p:extLst>
      <p:ext uri="{BB962C8B-B14F-4D97-AF65-F5344CB8AC3E}">
        <p14:creationId xmlns:p14="http://schemas.microsoft.com/office/powerpoint/2010/main" val="43935706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lnSpcReduction="10000"/>
          </a:bodyPr>
          <a:lstStyle/>
          <a:p>
            <a:pPr marL="0" indent="0" algn="just">
              <a:lnSpc>
                <a:spcPct val="100000"/>
              </a:lnSpc>
              <a:buNone/>
            </a:pPr>
            <a:r>
              <a:rPr lang="en-US" b="1" dirty="0">
                <a:solidFill>
                  <a:srgbClr val="0000FF"/>
                </a:solidFill>
                <a:latin typeface="Times New Roman" panose="02020603050405020304" pitchFamily="18" charset="0"/>
                <a:cs typeface="Times New Roman" panose="02020603050405020304" pitchFamily="18" charset="0"/>
              </a:rPr>
              <a:t>Implementation of name resolution</a:t>
            </a:r>
          </a:p>
          <a:p>
            <a:pPr marL="0" indent="0" algn="just">
              <a:lnSpc>
                <a:spcPct val="100000"/>
              </a:lnSpc>
              <a:buNone/>
            </a:pPr>
            <a:endParaRPr lang="en-US" b="1" dirty="0">
              <a:solidFill>
                <a:srgbClr val="0000FF"/>
              </a:solidFill>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The </a:t>
            </a:r>
            <a:r>
              <a:rPr lang="en-US" dirty="0">
                <a:solidFill>
                  <a:srgbClr val="FF0000"/>
                </a:solidFill>
                <a:latin typeface="Times New Roman" panose="02020603050405020304" pitchFamily="18" charset="0"/>
                <a:cs typeface="Times New Roman" panose="02020603050405020304" pitchFamily="18" charset="0"/>
              </a:rPr>
              <a:t>distribution</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of</a:t>
            </a:r>
            <a:r>
              <a:rPr lang="en-US" dirty="0">
                <a:latin typeface="Times New Roman" panose="02020603050405020304" pitchFamily="18" charset="0"/>
                <a:cs typeface="Times New Roman" panose="02020603050405020304" pitchFamily="18" charset="0"/>
              </a:rPr>
              <a:t> a </a:t>
            </a:r>
            <a:r>
              <a:rPr lang="en-US" dirty="0">
                <a:solidFill>
                  <a:srgbClr val="FF0000"/>
                </a:solidFill>
                <a:latin typeface="Times New Roman" panose="02020603050405020304" pitchFamily="18" charset="0"/>
                <a:cs typeface="Times New Roman" panose="02020603050405020304" pitchFamily="18" charset="0"/>
              </a:rPr>
              <a:t>name</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space</a:t>
            </a:r>
            <a:r>
              <a:rPr lang="en-US" dirty="0">
                <a:latin typeface="Times New Roman" panose="02020603050405020304" pitchFamily="18" charset="0"/>
                <a:cs typeface="Times New Roman" panose="02020603050405020304" pitchFamily="18" charset="0"/>
              </a:rPr>
              <a:t> across multiple name servers </a:t>
            </a:r>
            <a:r>
              <a:rPr lang="en-US" dirty="0">
                <a:solidFill>
                  <a:srgbClr val="FF0000"/>
                </a:solidFill>
                <a:latin typeface="Times New Roman" panose="02020603050405020304" pitchFamily="18" charset="0"/>
                <a:cs typeface="Times New Roman" panose="02020603050405020304" pitchFamily="18" charset="0"/>
              </a:rPr>
              <a:t>affects</a:t>
            </a:r>
            <a:r>
              <a:rPr lang="en-US" dirty="0">
                <a:latin typeface="Times New Roman" panose="02020603050405020304" pitchFamily="18" charset="0"/>
                <a:cs typeface="Times New Roman" panose="02020603050405020304" pitchFamily="18" charset="0"/>
              </a:rPr>
              <a:t> the </a:t>
            </a:r>
            <a:r>
              <a:rPr lang="en-US" dirty="0">
                <a:solidFill>
                  <a:srgbClr val="FF0000"/>
                </a:solidFill>
                <a:latin typeface="Times New Roman" panose="02020603050405020304" pitchFamily="18" charset="0"/>
                <a:cs typeface="Times New Roman" panose="02020603050405020304" pitchFamily="18" charset="0"/>
              </a:rPr>
              <a:t>implementation</a:t>
            </a:r>
            <a:r>
              <a:rPr lang="en-US" dirty="0">
                <a:latin typeface="Times New Roman" panose="02020603050405020304" pitchFamily="18" charset="0"/>
                <a:cs typeface="Times New Roman" panose="02020603050405020304" pitchFamily="18" charset="0"/>
              </a:rPr>
              <a:t> of name resolution.</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 We </a:t>
            </a:r>
            <a:r>
              <a:rPr lang="en-US" dirty="0">
                <a:solidFill>
                  <a:srgbClr val="FF0000"/>
                </a:solidFill>
                <a:latin typeface="Times New Roman" panose="02020603050405020304" pitchFamily="18" charset="0"/>
                <a:cs typeface="Times New Roman" panose="02020603050405020304" pitchFamily="18" charset="0"/>
              </a:rPr>
              <a:t>assume</a:t>
            </a:r>
            <a:r>
              <a:rPr lang="en-US" dirty="0">
                <a:latin typeface="Times New Roman" panose="02020603050405020304" pitchFamily="18" charset="0"/>
                <a:cs typeface="Times New Roman" panose="02020603050405020304" pitchFamily="18" charset="0"/>
              </a:rPr>
              <a:t> for the moment that </a:t>
            </a:r>
            <a:r>
              <a:rPr lang="en-US" dirty="0">
                <a:solidFill>
                  <a:srgbClr val="FF0000"/>
                </a:solidFill>
                <a:latin typeface="Times New Roman" panose="02020603050405020304" pitchFamily="18" charset="0"/>
                <a:cs typeface="Times New Roman" panose="02020603050405020304" pitchFamily="18" charset="0"/>
              </a:rPr>
              <a:t>name servers are not replicated </a:t>
            </a:r>
            <a:r>
              <a:rPr lang="en-US" dirty="0">
                <a:latin typeface="Times New Roman" panose="02020603050405020304" pitchFamily="18" charset="0"/>
                <a:cs typeface="Times New Roman" panose="02020603050405020304" pitchFamily="18" charset="0"/>
              </a:rPr>
              <a:t>and that </a:t>
            </a:r>
            <a:r>
              <a:rPr lang="en-US" dirty="0">
                <a:solidFill>
                  <a:srgbClr val="FF0000"/>
                </a:solidFill>
                <a:latin typeface="Times New Roman" panose="02020603050405020304" pitchFamily="18" charset="0"/>
                <a:cs typeface="Times New Roman" panose="02020603050405020304" pitchFamily="18" charset="0"/>
              </a:rPr>
              <a:t>no client-side caches are used</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Each client has access to a local </a:t>
            </a:r>
            <a:r>
              <a:rPr lang="en-US" b="1" dirty="0">
                <a:solidFill>
                  <a:srgbClr val="FF0000"/>
                </a:solidFill>
                <a:latin typeface="Times New Roman" panose="02020603050405020304" pitchFamily="18" charset="0"/>
                <a:cs typeface="Times New Roman" panose="02020603050405020304" pitchFamily="18" charset="0"/>
              </a:rPr>
              <a:t>name resolver</a:t>
            </a:r>
            <a:r>
              <a:rPr lang="en-US" dirty="0">
                <a:latin typeface="Times New Roman" panose="02020603050405020304" pitchFamily="18" charset="0"/>
                <a:cs typeface="Times New Roman" panose="02020603050405020304" pitchFamily="18" charset="0"/>
              </a:rPr>
              <a:t>, which is responsible for ensuring that the name resolution process is carried out.</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Referring to Figure 5.15, assume the (absolute) path name </a:t>
            </a:r>
          </a:p>
          <a:p>
            <a:pPr marL="0" indent="0" algn="just">
              <a:lnSpc>
                <a:spcPct val="100000"/>
              </a:lnSpc>
              <a:buNone/>
            </a:pPr>
            <a:r>
              <a:rPr lang="en-US" dirty="0">
                <a:latin typeface="Times New Roman" panose="02020603050405020304" pitchFamily="18" charset="0"/>
                <a:cs typeface="Times New Roman" panose="02020603050405020304" pitchFamily="18" charset="0"/>
              </a:rPr>
              <a:t>              </a:t>
            </a:r>
            <a:r>
              <a:rPr lang="en-US" b="1" dirty="0">
                <a:solidFill>
                  <a:srgbClr val="0000FF"/>
                </a:solidFill>
                <a:latin typeface="Times New Roman" panose="02020603050405020304" pitchFamily="18" charset="0"/>
                <a:cs typeface="Times New Roman" panose="02020603050405020304" pitchFamily="18" charset="0"/>
              </a:rPr>
              <a:t>root:[</a:t>
            </a:r>
            <a:r>
              <a:rPr lang="en-US" b="1" dirty="0" err="1">
                <a:solidFill>
                  <a:srgbClr val="0000FF"/>
                </a:solidFill>
                <a:latin typeface="Times New Roman" panose="02020603050405020304" pitchFamily="18" charset="0"/>
                <a:cs typeface="Times New Roman" panose="02020603050405020304" pitchFamily="18" charset="0"/>
              </a:rPr>
              <a:t>nl</a:t>
            </a:r>
            <a:r>
              <a:rPr lang="en-US" b="1" dirty="0">
                <a:solidFill>
                  <a:srgbClr val="0000FF"/>
                </a:solidFill>
                <a:latin typeface="Times New Roman" panose="02020603050405020304" pitchFamily="18" charset="0"/>
                <a:cs typeface="Times New Roman" panose="02020603050405020304" pitchFamily="18" charset="0"/>
              </a:rPr>
              <a:t>, vu, cs, ftp, pub, globe, index.html]</a:t>
            </a:r>
            <a:r>
              <a:rPr lang="en-US" dirty="0">
                <a:latin typeface="Times New Roman" panose="02020603050405020304" pitchFamily="18" charset="0"/>
                <a:cs typeface="Times New Roman" panose="02020603050405020304" pitchFamily="18" charset="0"/>
              </a:rPr>
              <a:t>       is to be resolved.</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101</a:t>
            </a:fld>
            <a:endParaRPr lang="en-IN" dirty="0"/>
          </a:p>
        </p:txBody>
      </p:sp>
    </p:spTree>
    <p:extLst>
      <p:ext uri="{BB962C8B-B14F-4D97-AF65-F5344CB8AC3E}">
        <p14:creationId xmlns:p14="http://schemas.microsoft.com/office/powerpoint/2010/main" val="296875026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102</a:t>
            </a:fld>
            <a:endParaRPr lang="en-IN" dirty="0"/>
          </a:p>
        </p:txBody>
      </p:sp>
      <p:pic>
        <p:nvPicPr>
          <p:cNvPr id="5" name="Picture 4">
            <a:extLst>
              <a:ext uri="{FF2B5EF4-FFF2-40B4-BE49-F238E27FC236}">
                <a16:creationId xmlns:a16="http://schemas.microsoft.com/office/drawing/2014/main" id="{A12B458A-9DEE-4820-8221-3A233F7606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2951" y="136523"/>
            <a:ext cx="9234641" cy="5940000"/>
          </a:xfrm>
          <a:prstGeom prst="rect">
            <a:avLst/>
          </a:prstGeom>
        </p:spPr>
      </p:pic>
      <p:sp>
        <p:nvSpPr>
          <p:cNvPr id="6" name="Rectangle 5">
            <a:extLst>
              <a:ext uri="{FF2B5EF4-FFF2-40B4-BE49-F238E27FC236}">
                <a16:creationId xmlns:a16="http://schemas.microsoft.com/office/drawing/2014/main" id="{C975F818-B1D7-4C46-9C53-14D2F635FF72}"/>
              </a:ext>
            </a:extLst>
          </p:cNvPr>
          <p:cNvSpPr/>
          <p:nvPr/>
        </p:nvSpPr>
        <p:spPr>
          <a:xfrm>
            <a:off x="0" y="6211483"/>
            <a:ext cx="12120880" cy="400110"/>
          </a:xfrm>
          <a:prstGeom prst="rect">
            <a:avLst/>
          </a:prstGeom>
        </p:spPr>
        <p:txBody>
          <a:bodyPr wrap="square">
            <a:spAutoFit/>
          </a:bodyPr>
          <a:lstStyle/>
          <a:p>
            <a:pPr algn="ctr"/>
            <a:r>
              <a:rPr lang="en-US" sz="2000" b="1" dirty="0">
                <a:solidFill>
                  <a:srgbClr val="0000FF"/>
                </a:solidFill>
                <a:latin typeface="Times New Roman" panose="02020603050405020304" pitchFamily="18" charset="0"/>
                <a:cs typeface="Times New Roman" panose="02020603050405020304" pitchFamily="18" charset="0"/>
              </a:rPr>
              <a:t>Figure 5.15: </a:t>
            </a:r>
            <a:r>
              <a:rPr lang="en-US" sz="2000" dirty="0">
                <a:solidFill>
                  <a:srgbClr val="0000FF"/>
                </a:solidFill>
                <a:latin typeface="Times New Roman" panose="02020603050405020304" pitchFamily="18" charset="0"/>
                <a:cs typeface="Times New Roman" panose="02020603050405020304" pitchFamily="18" charset="0"/>
              </a:rPr>
              <a:t>An example partitioning of the DNS name space, including Internet-accessible files, into three layers.</a:t>
            </a:r>
            <a:endParaRPr lang="en-IN" sz="2000"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395490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lnSpcReduction="10000"/>
          </a:bodyPr>
          <a:lstStyle/>
          <a:p>
            <a:pPr algn="just">
              <a:lnSpc>
                <a:spcPct val="150000"/>
              </a:lnSpc>
            </a:pPr>
            <a:r>
              <a:rPr lang="en-US" dirty="0">
                <a:latin typeface="Times New Roman" panose="02020603050405020304" pitchFamily="18" charset="0"/>
                <a:cs typeface="Times New Roman" panose="02020603050405020304" pitchFamily="18" charset="0"/>
              </a:rPr>
              <a:t>Using a URL notation, this path name would correspond to </a:t>
            </a:r>
          </a:p>
          <a:p>
            <a:pPr marL="0" indent="0" algn="just">
              <a:lnSpc>
                <a:spcPct val="150000"/>
              </a:lnSpc>
              <a:buNone/>
            </a:pPr>
            <a:r>
              <a:rPr lang="en-US" b="1" dirty="0">
                <a:solidFill>
                  <a:srgbClr val="0000FF"/>
                </a:solidFill>
                <a:latin typeface="Times New Roman" panose="02020603050405020304" pitchFamily="18" charset="0"/>
                <a:cs typeface="Times New Roman" panose="02020603050405020304" pitchFamily="18" charset="0"/>
              </a:rPr>
              <a:t>                    ftp://ftp.cs.vu.nl/pub/globe/index.html. </a:t>
            </a:r>
          </a:p>
          <a:p>
            <a:pPr algn="just">
              <a:lnSpc>
                <a:spcPct val="150000"/>
              </a:lnSpc>
            </a:pPr>
            <a:r>
              <a:rPr lang="en-US" dirty="0">
                <a:latin typeface="Times New Roman" panose="02020603050405020304" pitchFamily="18" charset="0"/>
                <a:cs typeface="Times New Roman" panose="02020603050405020304" pitchFamily="18" charset="0"/>
              </a:rPr>
              <a:t>There are now </a:t>
            </a:r>
            <a:r>
              <a:rPr lang="en-US" dirty="0">
                <a:solidFill>
                  <a:srgbClr val="0000FF"/>
                </a:solidFill>
                <a:latin typeface="Times New Roman" panose="02020603050405020304" pitchFamily="18" charset="0"/>
                <a:cs typeface="Times New Roman" panose="02020603050405020304" pitchFamily="18" charset="0"/>
              </a:rPr>
              <a:t>two</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ways</a:t>
            </a:r>
            <a:r>
              <a:rPr lang="en-US" dirty="0">
                <a:latin typeface="Times New Roman" panose="02020603050405020304" pitchFamily="18" charset="0"/>
                <a:cs typeface="Times New Roman" panose="02020603050405020304" pitchFamily="18" charset="0"/>
              </a:rPr>
              <a:t> to implement name resolution.</a:t>
            </a:r>
          </a:p>
          <a:p>
            <a:pPr marL="0" indent="0" algn="just">
              <a:lnSpc>
                <a:spcPct val="150000"/>
              </a:lnSpc>
              <a:buNone/>
            </a:pPr>
            <a:r>
              <a:rPr lang="en-US" b="1" dirty="0">
                <a:solidFill>
                  <a:srgbClr val="0000FF"/>
                </a:solidFill>
                <a:highlight>
                  <a:srgbClr val="FFFF00"/>
                </a:highlight>
                <a:latin typeface="Times New Roman" panose="02020603050405020304" pitchFamily="18" charset="0"/>
                <a:cs typeface="Times New Roman" panose="02020603050405020304" pitchFamily="18" charset="0"/>
              </a:rPr>
              <a:t>1) Iterative name resolution</a:t>
            </a:r>
          </a:p>
          <a:p>
            <a:pPr algn="just">
              <a:lnSpc>
                <a:spcPct val="150000"/>
              </a:lnSpc>
            </a:pPr>
            <a:r>
              <a:rPr lang="en-US" dirty="0">
                <a:latin typeface="Times New Roman" panose="02020603050405020304" pitchFamily="18" charset="0"/>
                <a:cs typeface="Times New Roman" panose="02020603050405020304" pitchFamily="18" charset="0"/>
              </a:rPr>
              <a:t>In this, a </a:t>
            </a:r>
            <a:r>
              <a:rPr lang="en-US" dirty="0">
                <a:solidFill>
                  <a:srgbClr val="0000FF"/>
                </a:solidFill>
                <a:latin typeface="Times New Roman" panose="02020603050405020304" pitchFamily="18" charset="0"/>
                <a:cs typeface="Times New Roman" panose="02020603050405020304" pitchFamily="18" charset="0"/>
              </a:rPr>
              <a:t>name resolver</a:t>
            </a:r>
            <a:r>
              <a:rPr lang="en-US" dirty="0">
                <a:latin typeface="Times New Roman" panose="02020603050405020304" pitchFamily="18" charset="0"/>
                <a:cs typeface="Times New Roman" panose="02020603050405020304" pitchFamily="18" charset="0"/>
              </a:rPr>
              <a:t> hands over the complete name to the </a:t>
            </a:r>
            <a:r>
              <a:rPr lang="en-US" dirty="0">
                <a:solidFill>
                  <a:srgbClr val="0000FF"/>
                </a:solidFill>
                <a:latin typeface="Times New Roman" panose="02020603050405020304" pitchFamily="18" charset="0"/>
                <a:cs typeface="Times New Roman" panose="02020603050405020304" pitchFamily="18" charset="0"/>
              </a:rPr>
              <a:t>root name server</a:t>
            </a:r>
            <a:r>
              <a:rPr lang="en-US" dirty="0">
                <a:latin typeface="Times New Roman" panose="02020603050405020304" pitchFamily="18" charset="0"/>
                <a:cs typeface="Times New Roman" panose="02020603050405020304" pitchFamily="18" charset="0"/>
              </a:rPr>
              <a:t>. </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Assume that the </a:t>
            </a:r>
            <a:r>
              <a:rPr lang="en-US" dirty="0">
                <a:solidFill>
                  <a:srgbClr val="0000FF"/>
                </a:solidFill>
                <a:latin typeface="Times New Roman" panose="02020603050405020304" pitchFamily="18" charset="0"/>
                <a:cs typeface="Times New Roman" panose="02020603050405020304" pitchFamily="18" charset="0"/>
              </a:rPr>
              <a:t>address</a:t>
            </a:r>
            <a:r>
              <a:rPr lang="en-US" dirty="0">
                <a:latin typeface="Times New Roman" panose="02020603050405020304" pitchFamily="18" charset="0"/>
                <a:cs typeface="Times New Roman" panose="02020603050405020304" pitchFamily="18" charset="0"/>
              </a:rPr>
              <a:t> where the </a:t>
            </a:r>
            <a:r>
              <a:rPr lang="en-US" dirty="0">
                <a:solidFill>
                  <a:srgbClr val="0000FF"/>
                </a:solidFill>
                <a:latin typeface="Times New Roman" panose="02020603050405020304" pitchFamily="18" charset="0"/>
                <a:cs typeface="Times New Roman" panose="02020603050405020304" pitchFamily="18" charset="0"/>
              </a:rPr>
              <a:t>root</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server</a:t>
            </a:r>
            <a:r>
              <a:rPr lang="en-US" dirty="0">
                <a:latin typeface="Times New Roman" panose="02020603050405020304" pitchFamily="18" charset="0"/>
                <a:cs typeface="Times New Roman" panose="02020603050405020304" pitchFamily="18" charset="0"/>
              </a:rPr>
              <a:t> can be contacted is well known.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The </a:t>
            </a:r>
            <a:r>
              <a:rPr lang="en-US" dirty="0">
                <a:solidFill>
                  <a:srgbClr val="0000FF"/>
                </a:solidFill>
                <a:latin typeface="Times New Roman" panose="02020603050405020304" pitchFamily="18" charset="0"/>
                <a:cs typeface="Times New Roman" panose="02020603050405020304" pitchFamily="18" charset="0"/>
              </a:rPr>
              <a:t>root server will resolve the path name </a:t>
            </a:r>
            <a:r>
              <a:rPr lang="en-US" dirty="0">
                <a:latin typeface="Times New Roman" panose="02020603050405020304" pitchFamily="18" charset="0"/>
                <a:cs typeface="Times New Roman" panose="02020603050405020304" pitchFamily="18" charset="0"/>
              </a:rPr>
              <a:t>as far as it can, and </a:t>
            </a:r>
            <a:r>
              <a:rPr lang="en-US" dirty="0">
                <a:solidFill>
                  <a:srgbClr val="0000FF"/>
                </a:solidFill>
                <a:latin typeface="Times New Roman" panose="02020603050405020304" pitchFamily="18" charset="0"/>
                <a:cs typeface="Times New Roman" panose="02020603050405020304" pitchFamily="18" charset="0"/>
              </a:rPr>
              <a:t>return the result to the client</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103</a:t>
            </a:fld>
            <a:endParaRPr lang="en-IN" dirty="0"/>
          </a:p>
        </p:txBody>
      </p:sp>
    </p:spTree>
    <p:extLst>
      <p:ext uri="{BB962C8B-B14F-4D97-AF65-F5344CB8AC3E}">
        <p14:creationId xmlns:p14="http://schemas.microsoft.com/office/powerpoint/2010/main" val="142729179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Autofit/>
          </a:bodyPr>
          <a:lstStyle/>
          <a:p>
            <a:pPr algn="just">
              <a:lnSpc>
                <a:spcPct val="100000"/>
              </a:lnSpc>
            </a:pPr>
            <a:r>
              <a:rPr lang="en-US" sz="2700" dirty="0">
                <a:latin typeface="Times New Roman" panose="02020603050405020304" pitchFamily="18" charset="0"/>
                <a:cs typeface="Times New Roman" panose="02020603050405020304" pitchFamily="18" charset="0"/>
              </a:rPr>
              <a:t>In our example, the root server can resolve only the </a:t>
            </a:r>
            <a:r>
              <a:rPr lang="en-US" sz="2700" dirty="0">
                <a:solidFill>
                  <a:srgbClr val="0000FF"/>
                </a:solidFill>
                <a:latin typeface="Times New Roman" panose="02020603050405020304" pitchFamily="18" charset="0"/>
                <a:cs typeface="Times New Roman" panose="02020603050405020304" pitchFamily="18" charset="0"/>
              </a:rPr>
              <a:t>label</a:t>
            </a:r>
            <a:r>
              <a:rPr lang="en-US" sz="2700" dirty="0">
                <a:latin typeface="Times New Roman" panose="02020603050405020304" pitchFamily="18" charset="0"/>
                <a:cs typeface="Times New Roman" panose="02020603050405020304" pitchFamily="18" charset="0"/>
              </a:rPr>
              <a:t> </a:t>
            </a:r>
            <a:r>
              <a:rPr lang="en-US" sz="2700" i="1" dirty="0" err="1">
                <a:solidFill>
                  <a:srgbClr val="FF0000"/>
                </a:solidFill>
                <a:latin typeface="Times New Roman" panose="02020603050405020304" pitchFamily="18" charset="0"/>
                <a:cs typeface="Times New Roman" panose="02020603050405020304" pitchFamily="18" charset="0"/>
              </a:rPr>
              <a:t>nl</a:t>
            </a:r>
            <a:r>
              <a:rPr lang="en-US" sz="2700" dirty="0">
                <a:latin typeface="Times New Roman" panose="02020603050405020304" pitchFamily="18" charset="0"/>
                <a:cs typeface="Times New Roman" panose="02020603050405020304" pitchFamily="18" charset="0"/>
              </a:rPr>
              <a:t>, for which it will </a:t>
            </a:r>
            <a:r>
              <a:rPr lang="en-US" sz="2700" dirty="0">
                <a:solidFill>
                  <a:srgbClr val="0000FF"/>
                </a:solidFill>
                <a:latin typeface="Times New Roman" panose="02020603050405020304" pitchFamily="18" charset="0"/>
                <a:cs typeface="Times New Roman" panose="02020603050405020304" pitchFamily="18" charset="0"/>
              </a:rPr>
              <a:t>return the address of the associated name server</a:t>
            </a:r>
            <a:r>
              <a:rPr lang="en-US" sz="2700" dirty="0">
                <a:latin typeface="Times New Roman" panose="02020603050405020304" pitchFamily="18" charset="0"/>
                <a:cs typeface="Times New Roman" panose="02020603050405020304" pitchFamily="18" charset="0"/>
              </a:rPr>
              <a:t>.</a:t>
            </a:r>
          </a:p>
          <a:p>
            <a:pPr algn="just">
              <a:lnSpc>
                <a:spcPct val="100000"/>
              </a:lnSpc>
            </a:pPr>
            <a:endParaRPr lang="en-US" sz="2700" dirty="0">
              <a:latin typeface="Times New Roman" panose="02020603050405020304" pitchFamily="18" charset="0"/>
              <a:cs typeface="Times New Roman" panose="02020603050405020304" pitchFamily="18" charset="0"/>
            </a:endParaRPr>
          </a:p>
          <a:p>
            <a:pPr algn="just">
              <a:lnSpc>
                <a:spcPct val="100000"/>
              </a:lnSpc>
            </a:pPr>
            <a:r>
              <a:rPr lang="en-US" sz="2700" dirty="0">
                <a:latin typeface="Times New Roman" panose="02020603050405020304" pitchFamily="18" charset="0"/>
                <a:cs typeface="Times New Roman" panose="02020603050405020304" pitchFamily="18" charset="0"/>
              </a:rPr>
              <a:t>At that point, the client passes the remaining path name </a:t>
            </a:r>
          </a:p>
          <a:p>
            <a:pPr marL="0" indent="0" algn="just">
              <a:lnSpc>
                <a:spcPct val="100000"/>
              </a:lnSpc>
              <a:buNone/>
            </a:pPr>
            <a:r>
              <a:rPr lang="en-US" sz="2700" dirty="0">
                <a:latin typeface="Times New Roman" panose="02020603050405020304" pitchFamily="18" charset="0"/>
                <a:cs typeface="Times New Roman" panose="02020603050405020304" pitchFamily="18" charset="0"/>
              </a:rPr>
              <a:t>             </a:t>
            </a:r>
            <a:r>
              <a:rPr lang="en-US" sz="2700" b="1" dirty="0">
                <a:latin typeface="Times New Roman" panose="02020603050405020304" pitchFamily="18" charset="0"/>
                <a:cs typeface="Times New Roman" panose="02020603050405020304" pitchFamily="18" charset="0"/>
              </a:rPr>
              <a:t>(i.e.,    </a:t>
            </a:r>
            <a:r>
              <a:rPr lang="en-US" sz="2700" b="1" dirty="0" err="1">
                <a:solidFill>
                  <a:srgbClr val="0000FF"/>
                </a:solidFill>
                <a:latin typeface="Times New Roman" panose="02020603050405020304" pitchFamily="18" charset="0"/>
                <a:cs typeface="Times New Roman" panose="02020603050405020304" pitchFamily="18" charset="0"/>
              </a:rPr>
              <a:t>nl</a:t>
            </a:r>
            <a:r>
              <a:rPr lang="en-US" sz="2700" b="1" dirty="0">
                <a:solidFill>
                  <a:srgbClr val="0000FF"/>
                </a:solidFill>
                <a:latin typeface="Times New Roman" panose="02020603050405020304" pitchFamily="18" charset="0"/>
                <a:cs typeface="Times New Roman" panose="02020603050405020304" pitchFamily="18" charset="0"/>
              </a:rPr>
              <a:t>:[vu, cs, ftp, pub, globe, index.html]</a:t>
            </a:r>
            <a:r>
              <a:rPr lang="en-US" sz="2700" b="1" dirty="0">
                <a:latin typeface="Times New Roman" panose="02020603050405020304" pitchFamily="18" charset="0"/>
                <a:cs typeface="Times New Roman" panose="02020603050405020304" pitchFamily="18" charset="0"/>
              </a:rPr>
              <a:t>)</a:t>
            </a:r>
            <a:r>
              <a:rPr lang="en-US" sz="2700" dirty="0">
                <a:latin typeface="Times New Roman" panose="02020603050405020304" pitchFamily="18" charset="0"/>
                <a:cs typeface="Times New Roman" panose="02020603050405020304" pitchFamily="18" charset="0"/>
              </a:rPr>
              <a:t>    to that name server. </a:t>
            </a:r>
          </a:p>
          <a:p>
            <a:pPr marL="0" indent="0" algn="just">
              <a:lnSpc>
                <a:spcPct val="100000"/>
              </a:lnSpc>
              <a:buNone/>
            </a:pPr>
            <a:endParaRPr lang="en-US" sz="2700" dirty="0">
              <a:latin typeface="Times New Roman" panose="02020603050405020304" pitchFamily="18" charset="0"/>
              <a:cs typeface="Times New Roman" panose="02020603050405020304" pitchFamily="18" charset="0"/>
            </a:endParaRPr>
          </a:p>
          <a:p>
            <a:pPr algn="just">
              <a:lnSpc>
                <a:spcPct val="100000"/>
              </a:lnSpc>
            </a:pPr>
            <a:r>
              <a:rPr lang="en-US" sz="2700" dirty="0">
                <a:latin typeface="Times New Roman" panose="02020603050405020304" pitchFamily="18" charset="0"/>
                <a:cs typeface="Times New Roman" panose="02020603050405020304" pitchFamily="18" charset="0"/>
              </a:rPr>
              <a:t>This server can resolve only the </a:t>
            </a:r>
            <a:r>
              <a:rPr lang="en-US" sz="2700" dirty="0">
                <a:solidFill>
                  <a:srgbClr val="0000FF"/>
                </a:solidFill>
                <a:latin typeface="Times New Roman" panose="02020603050405020304" pitchFamily="18" charset="0"/>
                <a:cs typeface="Times New Roman" panose="02020603050405020304" pitchFamily="18" charset="0"/>
              </a:rPr>
              <a:t>label</a:t>
            </a:r>
            <a:r>
              <a:rPr lang="en-US" sz="2700" dirty="0">
                <a:latin typeface="Times New Roman" panose="02020603050405020304" pitchFamily="18" charset="0"/>
                <a:cs typeface="Times New Roman" panose="02020603050405020304" pitchFamily="18" charset="0"/>
              </a:rPr>
              <a:t> </a:t>
            </a:r>
            <a:r>
              <a:rPr lang="en-US" sz="2700" i="1" dirty="0">
                <a:solidFill>
                  <a:srgbClr val="FF0000"/>
                </a:solidFill>
                <a:latin typeface="Times New Roman" panose="02020603050405020304" pitchFamily="18" charset="0"/>
                <a:cs typeface="Times New Roman" panose="02020603050405020304" pitchFamily="18" charset="0"/>
              </a:rPr>
              <a:t>vu</a:t>
            </a:r>
            <a:r>
              <a:rPr lang="en-US" sz="2700" dirty="0">
                <a:latin typeface="Times New Roman" panose="02020603050405020304" pitchFamily="18" charset="0"/>
                <a:cs typeface="Times New Roman" panose="02020603050405020304" pitchFamily="18" charset="0"/>
              </a:rPr>
              <a:t>, and returns the address of the associated name server, along with the remaining path name </a:t>
            </a:r>
          </a:p>
          <a:p>
            <a:pPr marL="0" indent="0" algn="just">
              <a:lnSpc>
                <a:spcPct val="150000"/>
              </a:lnSpc>
              <a:buNone/>
            </a:pPr>
            <a:r>
              <a:rPr lang="en-US" sz="2700" dirty="0">
                <a:latin typeface="Times New Roman" panose="02020603050405020304" pitchFamily="18" charset="0"/>
                <a:cs typeface="Times New Roman" panose="02020603050405020304" pitchFamily="18" charset="0"/>
              </a:rPr>
              <a:t>                          </a:t>
            </a:r>
            <a:r>
              <a:rPr lang="en-US" sz="2700" b="1" dirty="0">
                <a:solidFill>
                  <a:srgbClr val="0000FF"/>
                </a:solidFill>
                <a:latin typeface="Times New Roman" panose="02020603050405020304" pitchFamily="18" charset="0"/>
                <a:cs typeface="Times New Roman" panose="02020603050405020304" pitchFamily="18" charset="0"/>
              </a:rPr>
              <a:t>vu:[cs, ftp, pub, globe, index.html].</a:t>
            </a:r>
          </a:p>
          <a:p>
            <a:pPr algn="just">
              <a:lnSpc>
                <a:spcPct val="100000"/>
              </a:lnSpc>
            </a:pPr>
            <a:r>
              <a:rPr lang="en-US" sz="2700" dirty="0">
                <a:latin typeface="Times New Roman" panose="02020603050405020304" pitchFamily="18" charset="0"/>
                <a:cs typeface="Times New Roman" panose="02020603050405020304" pitchFamily="18" charset="0"/>
              </a:rPr>
              <a:t>The </a:t>
            </a:r>
            <a:r>
              <a:rPr lang="en-US" sz="2700" dirty="0">
                <a:solidFill>
                  <a:srgbClr val="0000FF"/>
                </a:solidFill>
                <a:latin typeface="Times New Roman" panose="02020603050405020304" pitchFamily="18" charset="0"/>
                <a:cs typeface="Times New Roman" panose="02020603050405020304" pitchFamily="18" charset="0"/>
              </a:rPr>
              <a:t>client’s name resolver</a:t>
            </a:r>
            <a:r>
              <a:rPr lang="en-US" sz="2700" dirty="0">
                <a:latin typeface="Times New Roman" panose="02020603050405020304" pitchFamily="18" charset="0"/>
                <a:cs typeface="Times New Roman" panose="02020603050405020304" pitchFamily="18" charset="0"/>
              </a:rPr>
              <a:t> will then contact </a:t>
            </a:r>
            <a:r>
              <a:rPr lang="en-US" sz="2700" dirty="0">
                <a:solidFill>
                  <a:srgbClr val="0000FF"/>
                </a:solidFill>
                <a:latin typeface="Times New Roman" panose="02020603050405020304" pitchFamily="18" charset="0"/>
                <a:cs typeface="Times New Roman" panose="02020603050405020304" pitchFamily="18" charset="0"/>
              </a:rPr>
              <a:t>this next name server</a:t>
            </a:r>
            <a:r>
              <a:rPr lang="en-US" sz="2700" dirty="0">
                <a:latin typeface="Times New Roman" panose="02020603050405020304" pitchFamily="18" charset="0"/>
                <a:cs typeface="Times New Roman" panose="02020603050405020304" pitchFamily="18" charset="0"/>
              </a:rPr>
              <a:t>, which responds by resolving the </a:t>
            </a:r>
            <a:r>
              <a:rPr lang="en-US" sz="2700" dirty="0">
                <a:solidFill>
                  <a:srgbClr val="FF0000"/>
                </a:solidFill>
                <a:latin typeface="Times New Roman" panose="02020603050405020304" pitchFamily="18" charset="0"/>
                <a:cs typeface="Times New Roman" panose="02020603050405020304" pitchFamily="18" charset="0"/>
              </a:rPr>
              <a:t>label</a:t>
            </a:r>
            <a:r>
              <a:rPr lang="en-US" sz="2700" dirty="0">
                <a:latin typeface="Times New Roman" panose="02020603050405020304" pitchFamily="18" charset="0"/>
                <a:cs typeface="Times New Roman" panose="02020603050405020304" pitchFamily="18" charset="0"/>
              </a:rPr>
              <a:t> </a:t>
            </a:r>
            <a:r>
              <a:rPr lang="en-US" sz="2700" i="1" dirty="0">
                <a:solidFill>
                  <a:srgbClr val="0000FF"/>
                </a:solidFill>
                <a:latin typeface="Times New Roman" panose="02020603050405020304" pitchFamily="18" charset="0"/>
                <a:cs typeface="Times New Roman" panose="02020603050405020304" pitchFamily="18" charset="0"/>
              </a:rPr>
              <a:t>cs</a:t>
            </a:r>
            <a:r>
              <a:rPr lang="en-US" sz="2700" dirty="0">
                <a:latin typeface="Times New Roman" panose="02020603050405020304" pitchFamily="18" charset="0"/>
                <a:cs typeface="Times New Roman" panose="02020603050405020304" pitchFamily="18" charset="0"/>
              </a:rPr>
              <a:t>, and subsequently also </a:t>
            </a:r>
            <a:r>
              <a:rPr lang="en-US" sz="2700" i="1" dirty="0">
                <a:solidFill>
                  <a:srgbClr val="0000FF"/>
                </a:solidFill>
                <a:latin typeface="Times New Roman" panose="02020603050405020304" pitchFamily="18" charset="0"/>
                <a:cs typeface="Times New Roman" panose="02020603050405020304" pitchFamily="18" charset="0"/>
              </a:rPr>
              <a:t>ftp</a:t>
            </a:r>
            <a:r>
              <a:rPr lang="en-US" sz="2700" dirty="0">
                <a:latin typeface="Times New Roman" panose="02020603050405020304" pitchFamily="18" charset="0"/>
                <a:cs typeface="Times New Roman" panose="02020603050405020304" pitchFamily="18" charset="0"/>
              </a:rPr>
              <a:t>, returning the address of the </a:t>
            </a:r>
            <a:r>
              <a:rPr lang="en-US" sz="2700" dirty="0">
                <a:solidFill>
                  <a:srgbClr val="0000FF"/>
                </a:solidFill>
                <a:latin typeface="Times New Roman" panose="02020603050405020304" pitchFamily="18" charset="0"/>
                <a:cs typeface="Times New Roman" panose="02020603050405020304" pitchFamily="18" charset="0"/>
              </a:rPr>
              <a:t>FTP server </a:t>
            </a:r>
            <a:r>
              <a:rPr lang="en-US" sz="2700" dirty="0">
                <a:latin typeface="Times New Roman" panose="02020603050405020304" pitchFamily="18" charset="0"/>
                <a:cs typeface="Times New Roman" panose="02020603050405020304" pitchFamily="18" charset="0"/>
              </a:rPr>
              <a:t>along with the path name </a:t>
            </a:r>
          </a:p>
          <a:p>
            <a:pPr marL="0" indent="0" algn="ctr">
              <a:lnSpc>
                <a:spcPct val="100000"/>
              </a:lnSpc>
              <a:buNone/>
            </a:pPr>
            <a:r>
              <a:rPr lang="en-US" sz="2700" b="1" dirty="0">
                <a:solidFill>
                  <a:srgbClr val="0000FF"/>
                </a:solidFill>
                <a:latin typeface="Times New Roman" panose="02020603050405020304" pitchFamily="18" charset="0"/>
                <a:cs typeface="Times New Roman" panose="02020603050405020304" pitchFamily="18" charset="0"/>
              </a:rPr>
              <a:t> ftp:[pub, globe, index.html]</a:t>
            </a:r>
            <a:endParaRPr lang="en-US" sz="27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104</a:t>
            </a:fld>
            <a:endParaRPr lang="en-IN" dirty="0"/>
          </a:p>
        </p:txBody>
      </p:sp>
    </p:spTree>
    <p:extLst>
      <p:ext uri="{BB962C8B-B14F-4D97-AF65-F5344CB8AC3E}">
        <p14:creationId xmlns:p14="http://schemas.microsoft.com/office/powerpoint/2010/main" val="376860631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The client then contacts the </a:t>
            </a:r>
            <a:r>
              <a:rPr lang="en-US" dirty="0">
                <a:solidFill>
                  <a:srgbClr val="0000FF"/>
                </a:solidFill>
                <a:latin typeface="Times New Roman" panose="02020603050405020304" pitchFamily="18" charset="0"/>
                <a:cs typeface="Times New Roman" panose="02020603050405020304" pitchFamily="18" charset="0"/>
              </a:rPr>
              <a:t>FTP server</a:t>
            </a:r>
            <a:r>
              <a:rPr lang="en-US" dirty="0">
                <a:latin typeface="Times New Roman" panose="02020603050405020304" pitchFamily="18" charset="0"/>
                <a:cs typeface="Times New Roman" panose="02020603050405020304" pitchFamily="18" charset="0"/>
              </a:rPr>
              <a:t>, requesting it to resolve the last part of the original path name.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The </a:t>
            </a:r>
            <a:r>
              <a:rPr lang="en-US" dirty="0">
                <a:solidFill>
                  <a:srgbClr val="0000FF"/>
                </a:solidFill>
                <a:latin typeface="Times New Roman" panose="02020603050405020304" pitchFamily="18" charset="0"/>
                <a:cs typeface="Times New Roman" panose="02020603050405020304" pitchFamily="18" charset="0"/>
              </a:rPr>
              <a:t>FTP server</a:t>
            </a:r>
            <a:r>
              <a:rPr lang="en-US" dirty="0">
                <a:latin typeface="Times New Roman" panose="02020603050405020304" pitchFamily="18" charset="0"/>
                <a:cs typeface="Times New Roman" panose="02020603050405020304" pitchFamily="18" charset="0"/>
              </a:rPr>
              <a:t> will subsequently resolve the </a:t>
            </a:r>
            <a:r>
              <a:rPr lang="en-US" dirty="0">
                <a:solidFill>
                  <a:srgbClr val="FF0000"/>
                </a:solidFill>
                <a:latin typeface="Times New Roman" panose="02020603050405020304" pitchFamily="18" charset="0"/>
                <a:cs typeface="Times New Roman" panose="02020603050405020304" pitchFamily="18" charset="0"/>
              </a:rPr>
              <a:t>labels</a:t>
            </a:r>
            <a:r>
              <a:rPr lang="en-US" dirty="0">
                <a:latin typeface="Times New Roman" panose="02020603050405020304" pitchFamily="18" charset="0"/>
                <a:cs typeface="Times New Roman" panose="02020603050405020304" pitchFamily="18" charset="0"/>
              </a:rPr>
              <a:t> </a:t>
            </a:r>
            <a:r>
              <a:rPr lang="en-US" b="1" dirty="0">
                <a:solidFill>
                  <a:srgbClr val="0000FF"/>
                </a:solidFill>
                <a:latin typeface="Times New Roman" panose="02020603050405020304" pitchFamily="18" charset="0"/>
                <a:cs typeface="Times New Roman" panose="02020603050405020304" pitchFamily="18" charset="0"/>
              </a:rPr>
              <a:t>pub, globe, and index.html</a:t>
            </a:r>
            <a:r>
              <a:rPr lang="en-US" dirty="0">
                <a:latin typeface="Times New Roman" panose="02020603050405020304" pitchFamily="18" charset="0"/>
                <a:cs typeface="Times New Roman" panose="02020603050405020304" pitchFamily="18" charset="0"/>
              </a:rPr>
              <a:t>, and transfer the requested file (in this case using FTP).</a:t>
            </a:r>
          </a:p>
          <a:p>
            <a:pPr marL="0" indent="0" algn="just">
              <a:lnSpc>
                <a:spcPct val="100000"/>
              </a:lnSpc>
              <a:buNone/>
            </a:pPr>
            <a:endParaRPr lang="en-US" b="1" dirty="0">
              <a:solidFill>
                <a:srgbClr val="0000FF"/>
              </a:solidFill>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This process of iterative name resolution is shown in Figure 5.17. </a:t>
            </a:r>
          </a:p>
          <a:p>
            <a:pPr marL="0" indent="0" algn="just">
              <a:lnSpc>
                <a:spcPct val="100000"/>
              </a:lnSpc>
              <a:buNone/>
            </a:pPr>
            <a:r>
              <a:rPr lang="en-US" dirty="0">
                <a:latin typeface="Times New Roman" panose="02020603050405020304" pitchFamily="18" charset="0"/>
                <a:cs typeface="Times New Roman" panose="02020603050405020304" pitchFamily="18" charset="0"/>
              </a:rPr>
              <a:t> </a:t>
            </a:r>
          </a:p>
          <a:p>
            <a:pPr algn="just">
              <a:lnSpc>
                <a:spcPct val="100000"/>
              </a:lnSpc>
              <a:buFont typeface="Wingdings" panose="05000000000000000000" pitchFamily="2" charset="2"/>
              <a:buChar char="v"/>
            </a:pPr>
            <a:r>
              <a:rPr lang="en-US" b="1" dirty="0">
                <a:solidFill>
                  <a:srgbClr val="0000FF"/>
                </a:solidFill>
                <a:highlight>
                  <a:srgbClr val="FFFF00"/>
                </a:highlight>
                <a:latin typeface="Times New Roman" panose="02020603050405020304" pitchFamily="18" charset="0"/>
                <a:cs typeface="Times New Roman" panose="02020603050405020304" pitchFamily="18" charset="0"/>
              </a:rPr>
              <a:t>Note:</a:t>
            </a:r>
            <a:r>
              <a:rPr lang="en-US" dirty="0">
                <a:highlight>
                  <a:srgbClr val="FFFF00"/>
                </a:highlight>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notation </a:t>
            </a:r>
            <a:r>
              <a:rPr lang="en-US" b="1" dirty="0">
                <a:solidFill>
                  <a:srgbClr val="0000FF"/>
                </a:solidFill>
                <a:latin typeface="Times New Roman" panose="02020603050405020304" pitchFamily="18" charset="0"/>
                <a:cs typeface="Times New Roman" panose="02020603050405020304" pitchFamily="18" charset="0"/>
              </a:rPr>
              <a:t>#[cs]</a:t>
            </a:r>
            <a:r>
              <a:rPr lang="en-US" dirty="0">
                <a:latin typeface="Times New Roman" panose="02020603050405020304" pitchFamily="18" charset="0"/>
                <a:cs typeface="Times New Roman" panose="02020603050405020304" pitchFamily="18" charset="0"/>
              </a:rPr>
              <a:t> is used to indicate the </a:t>
            </a:r>
            <a:r>
              <a:rPr lang="en-US" dirty="0">
                <a:solidFill>
                  <a:srgbClr val="0000FF"/>
                </a:solidFill>
                <a:latin typeface="Times New Roman" panose="02020603050405020304" pitchFamily="18" charset="0"/>
                <a:cs typeface="Times New Roman" panose="02020603050405020304" pitchFamily="18" charset="0"/>
              </a:rPr>
              <a:t>address of the server </a:t>
            </a:r>
            <a:r>
              <a:rPr lang="en-US" dirty="0">
                <a:latin typeface="Times New Roman" panose="02020603050405020304" pitchFamily="18" charset="0"/>
                <a:cs typeface="Times New Roman" panose="02020603050405020304" pitchFamily="18" charset="0"/>
              </a:rPr>
              <a:t>responsible for handling </a:t>
            </a:r>
            <a:r>
              <a:rPr lang="en-US" dirty="0">
                <a:solidFill>
                  <a:srgbClr val="0000FF"/>
                </a:solidFill>
                <a:latin typeface="Times New Roman" panose="02020603050405020304" pitchFamily="18" charset="0"/>
                <a:cs typeface="Times New Roman" panose="02020603050405020304" pitchFamily="18" charset="0"/>
              </a:rPr>
              <a:t>the node referred to by </a:t>
            </a:r>
            <a:r>
              <a:rPr lang="en-US" b="1" dirty="0">
                <a:solidFill>
                  <a:srgbClr val="0000FF"/>
                </a:solidFill>
                <a:latin typeface="Times New Roman" panose="02020603050405020304" pitchFamily="18" charset="0"/>
                <a:cs typeface="Times New Roman" panose="02020603050405020304" pitchFamily="18" charset="0"/>
              </a:rPr>
              <a:t>[cs].</a:t>
            </a:r>
          </a:p>
          <a:p>
            <a:pPr marL="0" indent="0" algn="just">
              <a:lnSpc>
                <a:spcPct val="100000"/>
              </a:lnSpc>
              <a:buNone/>
            </a:pPr>
            <a:endParaRPr lang="en-US" b="1" dirty="0">
              <a:solidFill>
                <a:srgbClr val="0000FF"/>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105</a:t>
            </a:fld>
            <a:endParaRPr lang="en-IN" dirty="0"/>
          </a:p>
        </p:txBody>
      </p:sp>
    </p:spTree>
    <p:extLst>
      <p:ext uri="{BB962C8B-B14F-4D97-AF65-F5344CB8AC3E}">
        <p14:creationId xmlns:p14="http://schemas.microsoft.com/office/powerpoint/2010/main" val="35254757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AEDE941-9396-4CEE-80E1-4B5788F4F59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45879" y="435379"/>
            <a:ext cx="10027425" cy="5400000"/>
          </a:xfrm>
        </p:spPr>
      </p:pic>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106</a:t>
            </a:fld>
            <a:endParaRPr lang="en-IN" dirty="0"/>
          </a:p>
        </p:txBody>
      </p:sp>
      <p:sp>
        <p:nvSpPr>
          <p:cNvPr id="6" name="Rectangle 5">
            <a:extLst>
              <a:ext uri="{FF2B5EF4-FFF2-40B4-BE49-F238E27FC236}">
                <a16:creationId xmlns:a16="http://schemas.microsoft.com/office/drawing/2014/main" id="{B8DDD7D4-AFA9-4195-B171-51EE5392E2A0}"/>
              </a:ext>
            </a:extLst>
          </p:cNvPr>
          <p:cNvSpPr/>
          <p:nvPr/>
        </p:nvSpPr>
        <p:spPr>
          <a:xfrm>
            <a:off x="2110657" y="6092441"/>
            <a:ext cx="8126327" cy="523220"/>
          </a:xfrm>
          <a:prstGeom prst="rect">
            <a:avLst/>
          </a:prstGeom>
        </p:spPr>
        <p:txBody>
          <a:bodyPr wrap="none">
            <a:spAutoFit/>
          </a:bodyPr>
          <a:lstStyle/>
          <a:p>
            <a:r>
              <a:rPr lang="en-US" sz="2800" b="1" dirty="0">
                <a:solidFill>
                  <a:srgbClr val="0000FF"/>
                </a:solidFill>
                <a:latin typeface="Times New Roman" panose="02020603050405020304" pitchFamily="18" charset="0"/>
                <a:cs typeface="Times New Roman" panose="02020603050405020304" pitchFamily="18" charset="0"/>
              </a:rPr>
              <a:t>Figure 5.17: </a:t>
            </a:r>
            <a:r>
              <a:rPr lang="en-US" sz="2800" dirty="0">
                <a:solidFill>
                  <a:srgbClr val="0000FF"/>
                </a:solidFill>
                <a:latin typeface="Times New Roman" panose="02020603050405020304" pitchFamily="18" charset="0"/>
                <a:cs typeface="Times New Roman" panose="02020603050405020304" pitchFamily="18" charset="0"/>
              </a:rPr>
              <a:t>The principle of iterative name resolution.</a:t>
            </a:r>
            <a:endParaRPr lang="en-IN" sz="2800"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034975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In practice, the </a:t>
            </a:r>
            <a:r>
              <a:rPr lang="en-US" dirty="0">
                <a:solidFill>
                  <a:srgbClr val="0000FF"/>
                </a:solidFill>
                <a:latin typeface="Times New Roman" panose="02020603050405020304" pitchFamily="18" charset="0"/>
                <a:cs typeface="Times New Roman" panose="02020603050405020304" pitchFamily="18" charset="0"/>
              </a:rPr>
              <a:t>last</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step</a:t>
            </a:r>
            <a:r>
              <a:rPr lang="en-US" dirty="0">
                <a:latin typeface="Times New Roman" panose="02020603050405020304" pitchFamily="18" charset="0"/>
                <a:cs typeface="Times New Roman" panose="02020603050405020304" pitchFamily="18" charset="0"/>
              </a:rPr>
              <a:t>, namely contacting the FTP server and requesting it to transfer the file with path name </a:t>
            </a:r>
            <a:r>
              <a:rPr lang="en-US" dirty="0">
                <a:solidFill>
                  <a:srgbClr val="0000FF"/>
                </a:solidFill>
                <a:latin typeface="Times New Roman" panose="02020603050405020304" pitchFamily="18" charset="0"/>
                <a:cs typeface="Times New Roman" panose="02020603050405020304" pitchFamily="18" charset="0"/>
              </a:rPr>
              <a:t>ftp:[pub, globe, index.html]</a:t>
            </a:r>
            <a:r>
              <a:rPr lang="en-US" dirty="0">
                <a:latin typeface="Times New Roman" panose="02020603050405020304" pitchFamily="18" charset="0"/>
                <a:cs typeface="Times New Roman" panose="02020603050405020304" pitchFamily="18" charset="0"/>
              </a:rPr>
              <a:t>, is </a:t>
            </a:r>
            <a:r>
              <a:rPr lang="en-US" dirty="0">
                <a:solidFill>
                  <a:srgbClr val="0000FF"/>
                </a:solidFill>
                <a:latin typeface="Times New Roman" panose="02020603050405020304" pitchFamily="18" charset="0"/>
                <a:cs typeface="Times New Roman" panose="02020603050405020304" pitchFamily="18" charset="0"/>
              </a:rPr>
              <a:t>carried</a:t>
            </a:r>
            <a:r>
              <a:rPr lang="en-US" dirty="0">
                <a:latin typeface="Times New Roman" panose="02020603050405020304" pitchFamily="18" charset="0"/>
                <a:cs typeface="Times New Roman" panose="02020603050405020304" pitchFamily="18" charset="0"/>
              </a:rPr>
              <a:t> out separately </a:t>
            </a:r>
            <a:r>
              <a:rPr lang="en-US" dirty="0">
                <a:solidFill>
                  <a:srgbClr val="0000FF"/>
                </a:solidFill>
                <a:latin typeface="Times New Roman" panose="02020603050405020304" pitchFamily="18" charset="0"/>
                <a:cs typeface="Times New Roman" panose="02020603050405020304" pitchFamily="18" charset="0"/>
              </a:rPr>
              <a:t>by</a:t>
            </a:r>
            <a:r>
              <a:rPr lang="en-US" dirty="0">
                <a:latin typeface="Times New Roman" panose="02020603050405020304" pitchFamily="18" charset="0"/>
                <a:cs typeface="Times New Roman" panose="02020603050405020304" pitchFamily="18" charset="0"/>
              </a:rPr>
              <a:t> the </a:t>
            </a:r>
            <a:r>
              <a:rPr lang="en-US" dirty="0">
                <a:solidFill>
                  <a:srgbClr val="0000FF"/>
                </a:solidFill>
                <a:latin typeface="Times New Roman" panose="02020603050405020304" pitchFamily="18" charset="0"/>
                <a:cs typeface="Times New Roman" panose="02020603050405020304" pitchFamily="18" charset="0"/>
              </a:rPr>
              <a:t>client</a:t>
            </a:r>
            <a:r>
              <a:rPr lang="en-US" dirty="0">
                <a:latin typeface="Times New Roman" panose="02020603050405020304" pitchFamily="18" charset="0"/>
                <a:cs typeface="Times New Roman" panose="02020603050405020304" pitchFamily="18" charset="0"/>
              </a:rPr>
              <a:t> process.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In other words, the </a:t>
            </a:r>
            <a:r>
              <a:rPr lang="en-US" dirty="0">
                <a:solidFill>
                  <a:srgbClr val="0000FF"/>
                </a:solidFill>
                <a:latin typeface="Times New Roman" panose="02020603050405020304" pitchFamily="18" charset="0"/>
                <a:cs typeface="Times New Roman" panose="02020603050405020304" pitchFamily="18" charset="0"/>
              </a:rPr>
              <a:t>client would normally hand only the path name root:[</a:t>
            </a:r>
            <a:r>
              <a:rPr lang="en-US" dirty="0" err="1">
                <a:solidFill>
                  <a:srgbClr val="0000FF"/>
                </a:solidFill>
                <a:latin typeface="Times New Roman" panose="02020603050405020304" pitchFamily="18" charset="0"/>
                <a:cs typeface="Times New Roman" panose="02020603050405020304" pitchFamily="18" charset="0"/>
              </a:rPr>
              <a:t>nl</a:t>
            </a:r>
            <a:r>
              <a:rPr lang="en-US" dirty="0">
                <a:solidFill>
                  <a:srgbClr val="0000FF"/>
                </a:solidFill>
                <a:latin typeface="Times New Roman" panose="02020603050405020304" pitchFamily="18" charset="0"/>
                <a:cs typeface="Times New Roman" panose="02020603050405020304" pitchFamily="18" charset="0"/>
              </a:rPr>
              <a:t>, vu, cs, ftp] to the name resolver</a:t>
            </a:r>
            <a:r>
              <a:rPr lang="en-US" dirty="0">
                <a:latin typeface="Times New Roman" panose="02020603050405020304" pitchFamily="18" charset="0"/>
                <a:cs typeface="Times New Roman" panose="02020603050405020304" pitchFamily="18" charset="0"/>
              </a:rPr>
              <a:t>, from which it would expect the address where it can contact the </a:t>
            </a:r>
            <a:r>
              <a:rPr lang="en-US" dirty="0">
                <a:solidFill>
                  <a:srgbClr val="0000FF"/>
                </a:solidFill>
                <a:latin typeface="Times New Roman" panose="02020603050405020304" pitchFamily="18" charset="0"/>
                <a:cs typeface="Times New Roman" panose="02020603050405020304" pitchFamily="18" charset="0"/>
              </a:rPr>
              <a:t>FTP server</a:t>
            </a:r>
            <a:r>
              <a:rPr lang="en-US" dirty="0">
                <a:latin typeface="Times New Roman" panose="02020603050405020304" pitchFamily="18" charset="0"/>
                <a:cs typeface="Times New Roman" panose="02020603050405020304" pitchFamily="18" charset="0"/>
              </a:rPr>
              <a:t>, as is also shown in Figure 5.17.</a:t>
            </a:r>
          </a:p>
          <a:p>
            <a:pPr algn="just">
              <a:lnSpc>
                <a:spcPct val="100000"/>
              </a:lnSpc>
            </a:pPr>
            <a:endParaRPr lang="en-US" dirty="0">
              <a:latin typeface="Times New Roman" panose="02020603050405020304" pitchFamily="18" charset="0"/>
              <a:cs typeface="Times New Roman" panose="02020603050405020304" pitchFamily="18" charset="0"/>
            </a:endParaRPr>
          </a:p>
          <a:p>
            <a:pPr marL="0" indent="0" algn="just">
              <a:lnSpc>
                <a:spcPct val="100000"/>
              </a:lnSpc>
              <a:buNone/>
            </a:pPr>
            <a:r>
              <a:rPr lang="en-US" b="1" dirty="0">
                <a:solidFill>
                  <a:srgbClr val="0000FF"/>
                </a:solidFill>
                <a:highlight>
                  <a:srgbClr val="FFFF00"/>
                </a:highlight>
                <a:latin typeface="Times New Roman" panose="02020603050405020304" pitchFamily="18" charset="0"/>
                <a:cs typeface="Times New Roman" panose="02020603050405020304" pitchFamily="18" charset="0"/>
              </a:rPr>
              <a:t>2) Recursive name resolution</a:t>
            </a:r>
          </a:p>
          <a:p>
            <a:pPr algn="just">
              <a:lnSpc>
                <a:spcPct val="100000"/>
              </a:lnSpc>
            </a:pPr>
            <a:r>
              <a:rPr lang="en-US" dirty="0">
                <a:solidFill>
                  <a:srgbClr val="0000FF"/>
                </a:solidFill>
                <a:latin typeface="Times New Roman" panose="02020603050405020304" pitchFamily="18" charset="0"/>
                <a:cs typeface="Times New Roman" panose="02020603050405020304" pitchFamily="18" charset="0"/>
              </a:rPr>
              <a:t>Uses recursion during name resolution.</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Instead of returning each </a:t>
            </a:r>
            <a:r>
              <a:rPr lang="en-US" dirty="0">
                <a:solidFill>
                  <a:srgbClr val="0000FF"/>
                </a:solidFill>
                <a:latin typeface="Times New Roman" panose="02020603050405020304" pitchFamily="18" charset="0"/>
                <a:cs typeface="Times New Roman" panose="02020603050405020304" pitchFamily="18" charset="0"/>
              </a:rPr>
              <a:t>intermediate result</a:t>
            </a:r>
            <a:r>
              <a:rPr lang="en-US" dirty="0">
                <a:latin typeface="Times New Roman" panose="02020603050405020304" pitchFamily="18" charset="0"/>
                <a:cs typeface="Times New Roman" panose="02020603050405020304" pitchFamily="18" charset="0"/>
              </a:rPr>
              <a:t> back to the client’s name resolver, a </a:t>
            </a:r>
            <a:r>
              <a:rPr lang="en-US" dirty="0">
                <a:solidFill>
                  <a:srgbClr val="0000FF"/>
                </a:solidFill>
                <a:latin typeface="Times New Roman" panose="02020603050405020304" pitchFamily="18" charset="0"/>
                <a:cs typeface="Times New Roman" panose="02020603050405020304" pitchFamily="18" charset="0"/>
              </a:rPr>
              <a:t>name server passes the result to the next name server it finds</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107</a:t>
            </a:fld>
            <a:endParaRPr lang="en-IN" dirty="0"/>
          </a:p>
        </p:txBody>
      </p:sp>
    </p:spTree>
    <p:extLst>
      <p:ext uri="{BB962C8B-B14F-4D97-AF65-F5344CB8AC3E}">
        <p14:creationId xmlns:p14="http://schemas.microsoft.com/office/powerpoint/2010/main" val="354278366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marL="0" indent="0" algn="just">
              <a:lnSpc>
                <a:spcPct val="200000"/>
              </a:lnSpc>
              <a:buNone/>
            </a:pPr>
            <a:r>
              <a:rPr lang="en-US" b="1" dirty="0">
                <a:solidFill>
                  <a:srgbClr val="0000FF"/>
                </a:solidFill>
                <a:latin typeface="Times New Roman" panose="02020603050405020304" pitchFamily="18" charset="0"/>
                <a:cs typeface="Times New Roman" panose="02020603050405020304" pitchFamily="18" charset="0"/>
              </a:rPr>
              <a:t>Example</a:t>
            </a:r>
            <a:r>
              <a:rPr lang="en-US" b="1" dirty="0">
                <a:latin typeface="Times New Roman" panose="02020603050405020304" pitchFamily="18" charset="0"/>
                <a:cs typeface="Times New Roman" panose="02020603050405020304" pitchFamily="18" charset="0"/>
              </a:rPr>
              <a:t> </a:t>
            </a:r>
          </a:p>
          <a:p>
            <a:pPr algn="just">
              <a:lnSpc>
                <a:spcPct val="100000"/>
              </a:lnSpc>
            </a:pPr>
            <a:r>
              <a:rPr lang="en-US" dirty="0">
                <a:latin typeface="Times New Roman" panose="02020603050405020304" pitchFamily="18" charset="0"/>
                <a:cs typeface="Times New Roman" panose="02020603050405020304" pitchFamily="18" charset="0"/>
              </a:rPr>
              <a:t>When the root name server finds the address of the name server implementing the node named </a:t>
            </a:r>
            <a:r>
              <a:rPr lang="en-US" b="1" dirty="0" err="1">
                <a:solidFill>
                  <a:srgbClr val="0000FF"/>
                </a:solidFill>
                <a:latin typeface="Times New Roman" panose="02020603050405020304" pitchFamily="18" charset="0"/>
                <a:cs typeface="Times New Roman" panose="02020603050405020304" pitchFamily="18" charset="0"/>
              </a:rPr>
              <a:t>nl</a:t>
            </a:r>
            <a:r>
              <a:rPr lang="en-US" dirty="0">
                <a:latin typeface="Times New Roman" panose="02020603050405020304" pitchFamily="18" charset="0"/>
                <a:cs typeface="Times New Roman" panose="02020603050405020304" pitchFamily="18" charset="0"/>
              </a:rPr>
              <a:t>, it requests that name server to resolve the path name</a:t>
            </a:r>
          </a:p>
          <a:p>
            <a:pPr marL="0" indent="0" algn="just">
              <a:lnSpc>
                <a:spcPct val="200000"/>
              </a:lnSpc>
              <a:buNone/>
            </a:pPr>
            <a:r>
              <a:rPr lang="en-US" dirty="0">
                <a:latin typeface="Times New Roman" panose="02020603050405020304" pitchFamily="18" charset="0"/>
                <a:cs typeface="Times New Roman" panose="02020603050405020304" pitchFamily="18" charset="0"/>
              </a:rPr>
              <a:t>                           </a:t>
            </a:r>
            <a:r>
              <a:rPr lang="en-US" b="1" dirty="0" err="1">
                <a:solidFill>
                  <a:srgbClr val="0000FF"/>
                </a:solidFill>
                <a:latin typeface="Times New Roman" panose="02020603050405020304" pitchFamily="18" charset="0"/>
                <a:cs typeface="Times New Roman" panose="02020603050405020304" pitchFamily="18" charset="0"/>
              </a:rPr>
              <a:t>nl</a:t>
            </a:r>
            <a:r>
              <a:rPr lang="en-US" b="1" dirty="0">
                <a:solidFill>
                  <a:srgbClr val="0000FF"/>
                </a:solidFill>
                <a:latin typeface="Times New Roman" panose="02020603050405020304" pitchFamily="18" charset="0"/>
                <a:cs typeface="Times New Roman" panose="02020603050405020304" pitchFamily="18" charset="0"/>
              </a:rPr>
              <a:t>:[vu, cs, ftp, pub, globe, index.html].</a:t>
            </a:r>
            <a:r>
              <a:rPr lang="en-US" dirty="0">
                <a:latin typeface="Times New Roman" panose="02020603050405020304" pitchFamily="18" charset="0"/>
                <a:cs typeface="Times New Roman" panose="02020603050405020304" pitchFamily="18" charset="0"/>
              </a:rPr>
              <a:t> </a:t>
            </a:r>
          </a:p>
          <a:p>
            <a:pPr algn="just">
              <a:lnSpc>
                <a:spcPct val="100000"/>
              </a:lnSpc>
            </a:pPr>
            <a:r>
              <a:rPr lang="en-US" dirty="0">
                <a:latin typeface="Times New Roman" panose="02020603050405020304" pitchFamily="18" charset="0"/>
                <a:cs typeface="Times New Roman" panose="02020603050405020304" pitchFamily="18" charset="0"/>
              </a:rPr>
              <a:t>Using recursive name resolution as well, this next server will resolve the complete path and eventually return the file </a:t>
            </a:r>
            <a:r>
              <a:rPr lang="en-US" dirty="0">
                <a:solidFill>
                  <a:srgbClr val="0000FF"/>
                </a:solidFill>
                <a:latin typeface="Times New Roman" panose="02020603050405020304" pitchFamily="18" charset="0"/>
                <a:cs typeface="Times New Roman" panose="02020603050405020304" pitchFamily="18" charset="0"/>
              </a:rPr>
              <a:t>index.html</a:t>
            </a:r>
            <a:r>
              <a:rPr lang="en-US" dirty="0">
                <a:latin typeface="Times New Roman" panose="02020603050405020304" pitchFamily="18" charset="0"/>
                <a:cs typeface="Times New Roman" panose="02020603050405020304" pitchFamily="18" charset="0"/>
              </a:rPr>
              <a:t>. to the </a:t>
            </a:r>
            <a:r>
              <a:rPr lang="en-US" dirty="0">
                <a:solidFill>
                  <a:srgbClr val="FF0000"/>
                </a:solidFill>
                <a:latin typeface="Times New Roman" panose="02020603050405020304" pitchFamily="18" charset="0"/>
                <a:cs typeface="Times New Roman" panose="02020603050405020304" pitchFamily="18" charset="0"/>
              </a:rPr>
              <a:t>root server</a:t>
            </a:r>
            <a:r>
              <a:rPr lang="en-US" dirty="0">
                <a:latin typeface="Times New Roman" panose="02020603050405020304" pitchFamily="18" charset="0"/>
                <a:cs typeface="Times New Roman" panose="02020603050405020304" pitchFamily="18" charset="0"/>
              </a:rPr>
              <a:t>, which, in turn, will pass that file to the </a:t>
            </a:r>
            <a:r>
              <a:rPr lang="en-US" dirty="0">
                <a:solidFill>
                  <a:srgbClr val="FF0000"/>
                </a:solidFill>
                <a:latin typeface="Times New Roman" panose="02020603050405020304" pitchFamily="18" charset="0"/>
                <a:cs typeface="Times New Roman" panose="02020603050405020304" pitchFamily="18" charset="0"/>
              </a:rPr>
              <a:t>client’s name resolver</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Recursive name resolution is shown in </a:t>
            </a:r>
            <a:r>
              <a:rPr lang="en-US" dirty="0">
                <a:solidFill>
                  <a:srgbClr val="0000FF"/>
                </a:solidFill>
                <a:latin typeface="Times New Roman" panose="02020603050405020304" pitchFamily="18" charset="0"/>
                <a:cs typeface="Times New Roman" panose="02020603050405020304" pitchFamily="18" charset="0"/>
              </a:rPr>
              <a:t>Figure 5.18. </a:t>
            </a:r>
            <a:r>
              <a:rPr lang="en-US" dirty="0">
                <a:latin typeface="Times New Roman" panose="02020603050405020304" pitchFamily="18" charset="0"/>
                <a:cs typeface="Times New Roman" panose="02020603050405020304" pitchFamily="18" charset="0"/>
              </a:rPr>
              <a:t>As in iterative name resolution, the </a:t>
            </a:r>
            <a:r>
              <a:rPr lang="en-US" dirty="0">
                <a:solidFill>
                  <a:srgbClr val="0000FF"/>
                </a:solidFill>
                <a:latin typeface="Times New Roman" panose="02020603050405020304" pitchFamily="18" charset="0"/>
                <a:cs typeface="Times New Roman" panose="02020603050405020304" pitchFamily="18" charset="0"/>
              </a:rPr>
              <a:t>last step </a:t>
            </a:r>
            <a:r>
              <a:rPr lang="en-US" dirty="0">
                <a:latin typeface="Times New Roman" panose="02020603050405020304" pitchFamily="18" charset="0"/>
                <a:cs typeface="Times New Roman" panose="02020603050405020304" pitchFamily="18" charset="0"/>
              </a:rPr>
              <a:t>(contacting the FTP server and asking it to transfer the indicated file) is generally </a:t>
            </a:r>
            <a:r>
              <a:rPr lang="en-US" dirty="0">
                <a:solidFill>
                  <a:srgbClr val="0000FF"/>
                </a:solidFill>
                <a:latin typeface="Times New Roman" panose="02020603050405020304" pitchFamily="18" charset="0"/>
                <a:cs typeface="Times New Roman" panose="02020603050405020304" pitchFamily="18" charset="0"/>
              </a:rPr>
              <a:t>carried</a:t>
            </a:r>
            <a:r>
              <a:rPr lang="en-US" dirty="0">
                <a:latin typeface="Times New Roman" panose="02020603050405020304" pitchFamily="18" charset="0"/>
                <a:cs typeface="Times New Roman" panose="02020603050405020304" pitchFamily="18" charset="0"/>
              </a:rPr>
              <a:t> out as a separate process </a:t>
            </a:r>
            <a:r>
              <a:rPr lang="en-US" dirty="0">
                <a:solidFill>
                  <a:srgbClr val="0000FF"/>
                </a:solidFill>
                <a:latin typeface="Times New Roman" panose="02020603050405020304" pitchFamily="18" charset="0"/>
                <a:cs typeface="Times New Roman" panose="02020603050405020304" pitchFamily="18" charset="0"/>
              </a:rPr>
              <a:t>by</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the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client</a:t>
            </a:r>
            <a:r>
              <a:rPr lang="en-US"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108</a:t>
            </a:fld>
            <a:endParaRPr lang="en-IN" dirty="0"/>
          </a:p>
        </p:txBody>
      </p:sp>
    </p:spTree>
    <p:extLst>
      <p:ext uri="{BB962C8B-B14F-4D97-AF65-F5344CB8AC3E}">
        <p14:creationId xmlns:p14="http://schemas.microsoft.com/office/powerpoint/2010/main" val="23878659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109</a:t>
            </a:fld>
            <a:endParaRPr lang="en-IN" dirty="0"/>
          </a:p>
        </p:txBody>
      </p:sp>
      <p:pic>
        <p:nvPicPr>
          <p:cNvPr id="5" name="Picture 4">
            <a:extLst>
              <a:ext uri="{FF2B5EF4-FFF2-40B4-BE49-F238E27FC236}">
                <a16:creationId xmlns:a16="http://schemas.microsoft.com/office/drawing/2014/main" id="{8B50F325-4183-475D-8F5C-B741D247C8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881" y="418602"/>
            <a:ext cx="10543475" cy="5400000"/>
          </a:xfrm>
          <a:prstGeom prst="rect">
            <a:avLst/>
          </a:prstGeom>
        </p:spPr>
      </p:pic>
      <p:sp>
        <p:nvSpPr>
          <p:cNvPr id="6" name="Rectangle 5">
            <a:extLst>
              <a:ext uri="{FF2B5EF4-FFF2-40B4-BE49-F238E27FC236}">
                <a16:creationId xmlns:a16="http://schemas.microsoft.com/office/drawing/2014/main" id="{DBACAC9F-8394-4EC4-B5A5-B55A10B1BA3A}"/>
              </a:ext>
            </a:extLst>
          </p:cNvPr>
          <p:cNvSpPr/>
          <p:nvPr/>
        </p:nvSpPr>
        <p:spPr>
          <a:xfrm>
            <a:off x="2242602" y="6094742"/>
            <a:ext cx="8318239" cy="523220"/>
          </a:xfrm>
          <a:prstGeom prst="rect">
            <a:avLst/>
          </a:prstGeom>
        </p:spPr>
        <p:txBody>
          <a:bodyPr wrap="none">
            <a:spAutoFit/>
          </a:bodyPr>
          <a:lstStyle/>
          <a:p>
            <a:r>
              <a:rPr lang="en-US" sz="2800" b="1" dirty="0">
                <a:solidFill>
                  <a:srgbClr val="0000FF"/>
                </a:solidFill>
                <a:latin typeface="Times New Roman" panose="02020603050405020304" pitchFamily="18" charset="0"/>
                <a:cs typeface="Times New Roman" panose="02020603050405020304" pitchFamily="18" charset="0"/>
              </a:rPr>
              <a:t>Figure 5.18: </a:t>
            </a:r>
            <a:r>
              <a:rPr lang="en-US" sz="2800" dirty="0">
                <a:solidFill>
                  <a:srgbClr val="0000FF"/>
                </a:solidFill>
                <a:latin typeface="Times New Roman" panose="02020603050405020304" pitchFamily="18" charset="0"/>
                <a:cs typeface="Times New Roman" panose="02020603050405020304" pitchFamily="18" charset="0"/>
              </a:rPr>
              <a:t>The principle of recursive name resolution.</a:t>
            </a:r>
            <a:endParaRPr lang="en-IN" sz="2800"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0185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sz="2600" dirty="0">
                <a:solidFill>
                  <a:srgbClr val="FFFF00"/>
                </a:solidFill>
                <a:latin typeface="Times New Roman" panose="02020603050405020304" pitchFamily="18" charset="0"/>
                <a:cs typeface="Times New Roman" panose="02020603050405020304" pitchFamily="18" charset="0"/>
              </a:rPr>
              <a:t>Addresses and identifiers</a:t>
            </a:r>
            <a:r>
              <a:rPr lang="en-US" sz="2600" dirty="0">
                <a:solidFill>
                  <a:schemeClr val="bg1"/>
                </a:solidFill>
                <a:latin typeface="Times New Roman" panose="02020603050405020304" pitchFamily="18" charset="0"/>
                <a:cs typeface="Times New Roman" panose="02020603050405020304" pitchFamily="18" charset="0"/>
              </a:rPr>
              <a:t> are two important types of names that are each used for very different purposes.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In many computer systems, addresses and identifiers are </a:t>
            </a:r>
            <a:r>
              <a:rPr lang="en-US" sz="2600" dirty="0">
                <a:solidFill>
                  <a:srgbClr val="FFFF00"/>
                </a:solidFill>
                <a:latin typeface="Times New Roman" panose="02020603050405020304" pitchFamily="18" charset="0"/>
                <a:cs typeface="Times New Roman" panose="02020603050405020304" pitchFamily="18" charset="0"/>
              </a:rPr>
              <a:t>represented in machine-readable form only</a:t>
            </a:r>
            <a:r>
              <a:rPr lang="en-US" sz="2600" dirty="0">
                <a:solidFill>
                  <a:schemeClr val="bg1"/>
                </a:solidFill>
                <a:latin typeface="Times New Roman" panose="02020603050405020304" pitchFamily="18" charset="0"/>
                <a:cs typeface="Times New Roman" panose="02020603050405020304" pitchFamily="18" charset="0"/>
              </a:rPr>
              <a:t>, that is, in the form of bit strings.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For example, an </a:t>
            </a:r>
            <a:r>
              <a:rPr lang="en-US" sz="2600" dirty="0">
                <a:solidFill>
                  <a:srgbClr val="FFFF00"/>
                </a:solidFill>
                <a:latin typeface="Times New Roman" panose="02020603050405020304" pitchFamily="18" charset="0"/>
                <a:cs typeface="Times New Roman" panose="02020603050405020304" pitchFamily="18" charset="0"/>
              </a:rPr>
              <a:t>Ethernet address </a:t>
            </a:r>
            <a:r>
              <a:rPr lang="en-US" sz="2600" dirty="0">
                <a:solidFill>
                  <a:schemeClr val="bg1"/>
                </a:solidFill>
                <a:latin typeface="Times New Roman" panose="02020603050405020304" pitchFamily="18" charset="0"/>
                <a:cs typeface="Times New Roman" panose="02020603050405020304" pitchFamily="18" charset="0"/>
              </a:rPr>
              <a:t>is essentially a random </a:t>
            </a:r>
            <a:r>
              <a:rPr lang="en-US" sz="2600" dirty="0">
                <a:solidFill>
                  <a:srgbClr val="FFFF00"/>
                </a:solidFill>
                <a:latin typeface="Times New Roman" panose="02020603050405020304" pitchFamily="18" charset="0"/>
                <a:cs typeface="Times New Roman" panose="02020603050405020304" pitchFamily="18" charset="0"/>
              </a:rPr>
              <a:t>string of 48 bits</a:t>
            </a:r>
            <a:r>
              <a:rPr lang="en-US" sz="2600" dirty="0">
                <a:solidFill>
                  <a:schemeClr val="bg1"/>
                </a:solidFill>
                <a:latin typeface="Times New Roman" panose="02020603050405020304" pitchFamily="18" charset="0"/>
                <a:cs typeface="Times New Roman" panose="02020603050405020304" pitchFamily="18" charset="0"/>
              </a:rPr>
              <a:t>. Likewise, </a:t>
            </a:r>
            <a:r>
              <a:rPr lang="en-US" sz="2600" dirty="0">
                <a:solidFill>
                  <a:srgbClr val="FFFF00"/>
                </a:solidFill>
                <a:latin typeface="Times New Roman" panose="02020603050405020304" pitchFamily="18" charset="0"/>
                <a:cs typeface="Times New Roman" panose="02020603050405020304" pitchFamily="18" charset="0"/>
              </a:rPr>
              <a:t>memory addresses </a:t>
            </a:r>
            <a:r>
              <a:rPr lang="en-US" sz="2600" dirty="0">
                <a:solidFill>
                  <a:schemeClr val="bg1"/>
                </a:solidFill>
                <a:latin typeface="Times New Roman" panose="02020603050405020304" pitchFamily="18" charset="0"/>
                <a:cs typeface="Times New Roman" panose="02020603050405020304" pitchFamily="18" charset="0"/>
              </a:rPr>
              <a:t>are typically represented as </a:t>
            </a:r>
            <a:r>
              <a:rPr lang="en-US" sz="2600" dirty="0">
                <a:solidFill>
                  <a:srgbClr val="FFFF00"/>
                </a:solidFill>
                <a:latin typeface="Times New Roman" panose="02020603050405020304" pitchFamily="18" charset="0"/>
                <a:cs typeface="Times New Roman" panose="02020603050405020304" pitchFamily="18" charset="0"/>
              </a:rPr>
              <a:t>32-bit</a:t>
            </a:r>
            <a:r>
              <a:rPr lang="en-US" sz="2600" dirty="0">
                <a:solidFill>
                  <a:schemeClr val="bg1"/>
                </a:solidFill>
                <a:latin typeface="Times New Roman" panose="02020603050405020304" pitchFamily="18" charset="0"/>
                <a:cs typeface="Times New Roman" panose="02020603050405020304" pitchFamily="18" charset="0"/>
              </a:rPr>
              <a:t> or </a:t>
            </a:r>
            <a:r>
              <a:rPr lang="en-US" sz="2600" dirty="0">
                <a:solidFill>
                  <a:srgbClr val="FFFF00"/>
                </a:solidFill>
                <a:latin typeface="Times New Roman" panose="02020603050405020304" pitchFamily="18" charset="0"/>
                <a:cs typeface="Times New Roman" panose="02020603050405020304" pitchFamily="18" charset="0"/>
              </a:rPr>
              <a:t>64-bit strings</a:t>
            </a:r>
            <a:r>
              <a:rPr lang="en-US" sz="2600" dirty="0">
                <a:solidFill>
                  <a:schemeClr val="bg1"/>
                </a:solidFill>
                <a:latin typeface="Times New Roman" panose="02020603050405020304" pitchFamily="18" charset="0"/>
                <a:cs typeface="Times New Roman" panose="02020603050405020304" pitchFamily="18" charset="0"/>
              </a:rPr>
              <a:t>.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11</a:t>
            </a:fld>
            <a:endParaRPr lang="en-IN" dirty="0"/>
          </a:p>
        </p:txBody>
      </p:sp>
    </p:spTree>
    <p:extLst>
      <p:ext uri="{BB962C8B-B14F-4D97-AF65-F5344CB8AC3E}">
        <p14:creationId xmlns:p14="http://schemas.microsoft.com/office/powerpoint/2010/main" val="411111104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marL="0" indent="0" algn="just">
              <a:lnSpc>
                <a:spcPct val="100000"/>
              </a:lnSpc>
              <a:buNone/>
            </a:pPr>
            <a:r>
              <a:rPr lang="en-US" b="1" dirty="0">
                <a:solidFill>
                  <a:srgbClr val="0000FF"/>
                </a:solidFill>
                <a:latin typeface="Times New Roman" panose="02020603050405020304" pitchFamily="18" charset="0"/>
                <a:cs typeface="Times New Roman" panose="02020603050405020304" pitchFamily="18" charset="0"/>
              </a:rPr>
              <a:t>Drawbacks of recursive name resolution</a:t>
            </a:r>
          </a:p>
          <a:p>
            <a:pPr marL="0" indent="0" algn="just">
              <a:lnSpc>
                <a:spcPct val="100000"/>
              </a:lnSpc>
              <a:buNone/>
            </a:pPr>
            <a:endParaRPr lang="en-US" b="1" dirty="0">
              <a:solidFill>
                <a:srgbClr val="0000FF"/>
              </a:solidFill>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The main </a:t>
            </a:r>
            <a:r>
              <a:rPr lang="en-US" dirty="0">
                <a:solidFill>
                  <a:srgbClr val="0000FF"/>
                </a:solidFill>
                <a:latin typeface="Times New Roman" panose="02020603050405020304" pitchFamily="18" charset="0"/>
                <a:cs typeface="Times New Roman" panose="02020603050405020304" pitchFamily="18" charset="0"/>
              </a:rPr>
              <a:t>drawback</a:t>
            </a:r>
            <a:r>
              <a:rPr lang="en-US" dirty="0">
                <a:latin typeface="Times New Roman" panose="02020603050405020304" pitchFamily="18" charset="0"/>
                <a:cs typeface="Times New Roman" panose="02020603050405020304" pitchFamily="18" charset="0"/>
              </a:rPr>
              <a:t> of </a:t>
            </a:r>
            <a:r>
              <a:rPr lang="en-US" dirty="0">
                <a:solidFill>
                  <a:srgbClr val="0000FF"/>
                </a:solidFill>
                <a:latin typeface="Times New Roman" panose="02020603050405020304" pitchFamily="18" charset="0"/>
                <a:cs typeface="Times New Roman" panose="02020603050405020304" pitchFamily="18" charset="0"/>
              </a:rPr>
              <a:t>recursive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name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resolution</a:t>
            </a:r>
            <a:r>
              <a:rPr lang="en-US" dirty="0">
                <a:latin typeface="Times New Roman" panose="02020603050405020304" pitchFamily="18" charset="0"/>
                <a:cs typeface="Times New Roman" panose="02020603050405020304" pitchFamily="18" charset="0"/>
              </a:rPr>
              <a:t> is that it puts a </a:t>
            </a:r>
            <a:r>
              <a:rPr lang="en-US" dirty="0">
                <a:solidFill>
                  <a:srgbClr val="0000FF"/>
                </a:solidFill>
                <a:latin typeface="Times New Roman" panose="02020603050405020304" pitchFamily="18" charset="0"/>
                <a:cs typeface="Times New Roman" panose="02020603050405020304" pitchFamily="18" charset="0"/>
              </a:rPr>
              <a:t>higher performance demand</a:t>
            </a:r>
            <a:r>
              <a:rPr lang="en-US" dirty="0">
                <a:latin typeface="Times New Roman" panose="02020603050405020304" pitchFamily="18" charset="0"/>
                <a:cs typeface="Times New Roman" panose="02020603050405020304" pitchFamily="18" charset="0"/>
              </a:rPr>
              <a:t> on each name server.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Basically, </a:t>
            </a:r>
            <a:r>
              <a:rPr lang="en-US" dirty="0">
                <a:solidFill>
                  <a:srgbClr val="0000FF"/>
                </a:solidFill>
                <a:latin typeface="Times New Roman" panose="02020603050405020304" pitchFamily="18" charset="0"/>
                <a:cs typeface="Times New Roman" panose="02020603050405020304" pitchFamily="18" charset="0"/>
              </a:rPr>
              <a:t>a name server is required to handle the complete resolution of a path name</a:t>
            </a:r>
            <a:r>
              <a:rPr lang="en-US" dirty="0">
                <a:latin typeface="Times New Roman" panose="02020603050405020304" pitchFamily="18" charset="0"/>
                <a:cs typeface="Times New Roman" panose="02020603050405020304" pitchFamily="18" charset="0"/>
              </a:rPr>
              <a:t>, although it may do so in cooperation with other name servers.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This additional </a:t>
            </a:r>
            <a:r>
              <a:rPr lang="en-US" dirty="0">
                <a:solidFill>
                  <a:srgbClr val="0000FF"/>
                </a:solidFill>
                <a:latin typeface="Times New Roman" panose="02020603050405020304" pitchFamily="18" charset="0"/>
                <a:cs typeface="Times New Roman" panose="02020603050405020304" pitchFamily="18" charset="0"/>
              </a:rPr>
              <a:t>burden is generally so high</a:t>
            </a:r>
            <a:r>
              <a:rPr lang="en-US" dirty="0">
                <a:latin typeface="Times New Roman" panose="02020603050405020304" pitchFamily="18" charset="0"/>
                <a:cs typeface="Times New Roman" panose="02020603050405020304" pitchFamily="18" charset="0"/>
              </a:rPr>
              <a:t> that name servers in the </a:t>
            </a:r>
            <a:r>
              <a:rPr lang="en-US" dirty="0">
                <a:solidFill>
                  <a:srgbClr val="0000FF"/>
                </a:solidFill>
                <a:latin typeface="Times New Roman" panose="02020603050405020304" pitchFamily="18" charset="0"/>
                <a:cs typeface="Times New Roman" panose="02020603050405020304" pitchFamily="18" charset="0"/>
              </a:rPr>
              <a:t>global</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layer</a:t>
            </a:r>
            <a:r>
              <a:rPr lang="en-US" dirty="0">
                <a:latin typeface="Times New Roman" panose="02020603050405020304" pitchFamily="18" charset="0"/>
                <a:cs typeface="Times New Roman" panose="02020603050405020304" pitchFamily="18" charset="0"/>
              </a:rPr>
              <a:t> of a name space support only iterative name resolution.</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110</a:t>
            </a:fld>
            <a:endParaRPr lang="en-IN" dirty="0"/>
          </a:p>
        </p:txBody>
      </p:sp>
    </p:spTree>
    <p:extLst>
      <p:ext uri="{BB962C8B-B14F-4D97-AF65-F5344CB8AC3E}">
        <p14:creationId xmlns:p14="http://schemas.microsoft.com/office/powerpoint/2010/main" val="395331287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Autofit/>
          </a:bodyPr>
          <a:lstStyle/>
          <a:p>
            <a:pPr marL="0" indent="0" algn="just">
              <a:lnSpc>
                <a:spcPct val="100000"/>
              </a:lnSpc>
              <a:buNone/>
            </a:pPr>
            <a:r>
              <a:rPr lang="en-US" b="1" dirty="0">
                <a:solidFill>
                  <a:srgbClr val="0000FF"/>
                </a:solidFill>
                <a:latin typeface="Times New Roman" panose="02020603050405020304" pitchFamily="18" charset="0"/>
                <a:cs typeface="Times New Roman" panose="02020603050405020304" pitchFamily="18" charset="0"/>
              </a:rPr>
              <a:t>Advantages to recursive name resolution</a:t>
            </a:r>
          </a:p>
          <a:p>
            <a:pPr marL="0" indent="0" algn="just">
              <a:lnSpc>
                <a:spcPct val="100000"/>
              </a:lnSpc>
              <a:buNone/>
            </a:pPr>
            <a:endParaRPr lang="en-US" b="1" dirty="0">
              <a:solidFill>
                <a:srgbClr val="0000FF"/>
              </a:solidFill>
              <a:latin typeface="Times New Roman" panose="02020603050405020304" pitchFamily="18" charset="0"/>
              <a:cs typeface="Times New Roman" panose="02020603050405020304" pitchFamily="18" charset="0"/>
            </a:endParaRPr>
          </a:p>
          <a:p>
            <a:pPr marL="514350" indent="-514350" algn="just">
              <a:lnSpc>
                <a:spcPct val="100000"/>
              </a:lnSpc>
              <a:buAutoNum type="arabicParenR"/>
            </a:pPr>
            <a:r>
              <a:rPr lang="en-US" dirty="0">
                <a:solidFill>
                  <a:srgbClr val="0000FF"/>
                </a:solidFill>
                <a:latin typeface="Times New Roman" panose="02020603050405020304" pitchFamily="18" charset="0"/>
                <a:cs typeface="Times New Roman" panose="02020603050405020304" pitchFamily="18" charset="0"/>
              </a:rPr>
              <a:t>Caching</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results</a:t>
            </a:r>
            <a:r>
              <a:rPr lang="en-US" dirty="0">
                <a:latin typeface="Times New Roman" panose="02020603050405020304" pitchFamily="18" charset="0"/>
                <a:cs typeface="Times New Roman" panose="02020603050405020304" pitchFamily="18" charset="0"/>
              </a:rPr>
              <a:t> is more effective compared to iterative name resolution.</a:t>
            </a:r>
          </a:p>
          <a:p>
            <a:pPr marL="514350" indent="-514350" algn="just">
              <a:lnSpc>
                <a:spcPct val="150000"/>
              </a:lnSpc>
              <a:buAutoNum type="arabicParenR"/>
            </a:pPr>
            <a:r>
              <a:rPr lang="en-US" dirty="0">
                <a:solidFill>
                  <a:srgbClr val="0000FF"/>
                </a:solidFill>
                <a:latin typeface="Times New Roman" panose="02020603050405020304" pitchFamily="18" charset="0"/>
                <a:cs typeface="Times New Roman" panose="02020603050405020304" pitchFamily="18" charset="0"/>
              </a:rPr>
              <a:t>Communication</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costs</a:t>
            </a:r>
            <a:r>
              <a:rPr lang="en-US" dirty="0">
                <a:latin typeface="Times New Roman" panose="02020603050405020304" pitchFamily="18" charset="0"/>
                <a:cs typeface="Times New Roman" panose="02020603050405020304" pitchFamily="18" charset="0"/>
              </a:rPr>
              <a:t> may be reduced.</a:t>
            </a:r>
          </a:p>
          <a:p>
            <a:pPr algn="just">
              <a:lnSpc>
                <a:spcPct val="100000"/>
              </a:lnSpc>
            </a:pPr>
            <a:r>
              <a:rPr lang="en-US" dirty="0">
                <a:latin typeface="Times New Roman" panose="02020603050405020304" pitchFamily="18" charset="0"/>
                <a:cs typeface="Times New Roman" panose="02020603050405020304" pitchFamily="18" charset="0"/>
              </a:rPr>
              <a:t>Recursive name resolution allows </a:t>
            </a:r>
            <a:r>
              <a:rPr lang="en-US" dirty="0">
                <a:solidFill>
                  <a:srgbClr val="0000FF"/>
                </a:solidFill>
                <a:latin typeface="Times New Roman" panose="02020603050405020304" pitchFamily="18" charset="0"/>
                <a:cs typeface="Times New Roman" panose="02020603050405020304" pitchFamily="18" charset="0"/>
              </a:rPr>
              <a:t>each name server to gradually learn the address of each name server </a:t>
            </a:r>
            <a:r>
              <a:rPr lang="en-US" dirty="0">
                <a:latin typeface="Times New Roman" panose="02020603050405020304" pitchFamily="18" charset="0"/>
                <a:cs typeface="Times New Roman" panose="02020603050405020304" pitchFamily="18" charset="0"/>
              </a:rPr>
              <a:t>responsible for implementing lower-level nodes. As a result, caching can be effectively used to enhance performance.</a:t>
            </a:r>
          </a:p>
          <a:p>
            <a:pPr algn="just">
              <a:lnSpc>
                <a:spcPct val="200000"/>
              </a:lnSpc>
            </a:pPr>
            <a:r>
              <a:rPr lang="en-US" dirty="0">
                <a:latin typeface="Times New Roman" panose="02020603050405020304" pitchFamily="18" charset="0"/>
                <a:cs typeface="Times New Roman" panose="02020603050405020304" pitchFamily="18" charset="0"/>
              </a:rPr>
              <a:t>Example: when the root server is requested to resolve the path name</a:t>
            </a:r>
          </a:p>
          <a:p>
            <a:pPr marL="0" indent="0" algn="ctr">
              <a:lnSpc>
                <a:spcPct val="160000"/>
              </a:lnSpc>
              <a:buNone/>
            </a:pPr>
            <a:r>
              <a:rPr lang="en-US" b="1" dirty="0">
                <a:solidFill>
                  <a:srgbClr val="0000FF"/>
                </a:solidFill>
                <a:latin typeface="Times New Roman" panose="02020603050405020304" pitchFamily="18" charset="0"/>
                <a:cs typeface="Times New Roman" panose="02020603050405020304" pitchFamily="18" charset="0"/>
              </a:rPr>
              <a:t>root:[</a:t>
            </a:r>
            <a:r>
              <a:rPr lang="en-US" b="1" dirty="0" err="1">
                <a:solidFill>
                  <a:srgbClr val="0000FF"/>
                </a:solidFill>
                <a:latin typeface="Times New Roman" panose="02020603050405020304" pitchFamily="18" charset="0"/>
                <a:cs typeface="Times New Roman" panose="02020603050405020304" pitchFamily="18" charset="0"/>
              </a:rPr>
              <a:t>nl</a:t>
            </a:r>
            <a:r>
              <a:rPr lang="en-US" b="1" dirty="0">
                <a:solidFill>
                  <a:srgbClr val="0000FF"/>
                </a:solidFill>
                <a:latin typeface="Times New Roman" panose="02020603050405020304" pitchFamily="18" charset="0"/>
                <a:cs typeface="Times New Roman" panose="02020603050405020304" pitchFamily="18" charset="0"/>
              </a:rPr>
              <a:t>, vu, cs, ftp] </a:t>
            </a:r>
            <a:r>
              <a:rPr lang="en-US" dirty="0">
                <a:latin typeface="Times New Roman" panose="02020603050405020304" pitchFamily="18" charset="0"/>
                <a:cs typeface="Times New Roman" panose="02020603050405020304" pitchFamily="18" charset="0"/>
              </a:rPr>
              <a:t>,</a:t>
            </a:r>
          </a:p>
          <a:p>
            <a:pPr marL="0" indent="0" algn="just">
              <a:lnSpc>
                <a:spcPct val="100000"/>
              </a:lnSpc>
              <a:buNone/>
            </a:pPr>
            <a:r>
              <a:rPr lang="en-US" dirty="0">
                <a:latin typeface="Times New Roman" panose="02020603050405020304" pitchFamily="18" charset="0"/>
                <a:cs typeface="Times New Roman" panose="02020603050405020304" pitchFamily="18" charset="0"/>
              </a:rPr>
              <a:t>it will eventually get the address of the name server implementing the node referred to by that path name.</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111</a:t>
            </a:fld>
            <a:endParaRPr lang="en-IN" dirty="0"/>
          </a:p>
        </p:txBody>
      </p:sp>
    </p:spTree>
    <p:extLst>
      <p:ext uri="{BB962C8B-B14F-4D97-AF65-F5344CB8AC3E}">
        <p14:creationId xmlns:p14="http://schemas.microsoft.com/office/powerpoint/2010/main" val="153024135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The name server for the </a:t>
            </a:r>
            <a:r>
              <a:rPr lang="en-US" i="1" dirty="0" err="1">
                <a:solidFill>
                  <a:srgbClr val="0000FF"/>
                </a:solidFill>
                <a:latin typeface="Times New Roman" panose="02020603050405020304" pitchFamily="18" charset="0"/>
                <a:cs typeface="Times New Roman" panose="02020603050405020304" pitchFamily="18" charset="0"/>
              </a:rPr>
              <a:t>nl</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node</a:t>
            </a:r>
            <a:r>
              <a:rPr lang="en-US" dirty="0">
                <a:latin typeface="Times New Roman" panose="02020603050405020304" pitchFamily="18" charset="0"/>
                <a:cs typeface="Times New Roman" panose="02020603050405020304" pitchFamily="18" charset="0"/>
              </a:rPr>
              <a:t> has to look up the address of the name server for the </a:t>
            </a:r>
            <a:r>
              <a:rPr lang="en-US" i="1" dirty="0">
                <a:solidFill>
                  <a:srgbClr val="0000FF"/>
                </a:solidFill>
                <a:latin typeface="Times New Roman" panose="02020603050405020304" pitchFamily="18" charset="0"/>
                <a:cs typeface="Times New Roman" panose="02020603050405020304" pitchFamily="18" charset="0"/>
              </a:rPr>
              <a:t>vu</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node</a:t>
            </a:r>
            <a:r>
              <a:rPr lang="en-US" dirty="0">
                <a:latin typeface="Times New Roman" panose="02020603050405020304" pitchFamily="18" charset="0"/>
                <a:cs typeface="Times New Roman" panose="02020603050405020304" pitchFamily="18" charset="0"/>
              </a:rPr>
              <a:t>, whereas the latter has to look up the address of the name server handling the </a:t>
            </a:r>
            <a:r>
              <a:rPr lang="en-US" i="1" dirty="0">
                <a:solidFill>
                  <a:srgbClr val="0000FF"/>
                </a:solidFill>
                <a:latin typeface="Times New Roman" panose="02020603050405020304" pitchFamily="18" charset="0"/>
                <a:cs typeface="Times New Roman" panose="02020603050405020304" pitchFamily="18" charset="0"/>
              </a:rPr>
              <a:t>cs</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node</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Because </a:t>
            </a:r>
            <a:r>
              <a:rPr lang="en-US" dirty="0">
                <a:solidFill>
                  <a:srgbClr val="0000FF"/>
                </a:solidFill>
                <a:latin typeface="Times New Roman" panose="02020603050405020304" pitchFamily="18" charset="0"/>
                <a:cs typeface="Times New Roman" panose="02020603050405020304" pitchFamily="18" charset="0"/>
              </a:rPr>
              <a:t>changes</a:t>
            </a:r>
            <a:r>
              <a:rPr lang="en-US" dirty="0">
                <a:latin typeface="Times New Roman" panose="02020603050405020304" pitchFamily="18" charset="0"/>
                <a:cs typeface="Times New Roman" panose="02020603050405020304" pitchFamily="18" charset="0"/>
              </a:rPr>
              <a:t> to nodes in the global and administrational layer </a:t>
            </a:r>
            <a:r>
              <a:rPr lang="en-US" dirty="0">
                <a:solidFill>
                  <a:srgbClr val="0000FF"/>
                </a:solidFill>
                <a:latin typeface="Times New Roman" panose="02020603050405020304" pitchFamily="18" charset="0"/>
                <a:cs typeface="Times New Roman" panose="02020603050405020304" pitchFamily="18" charset="0"/>
              </a:rPr>
              <a:t>do not occur often</a:t>
            </a:r>
            <a:r>
              <a:rPr lang="en-US" dirty="0">
                <a:latin typeface="Times New Roman" panose="02020603050405020304" pitchFamily="18" charset="0"/>
                <a:cs typeface="Times New Roman" panose="02020603050405020304" pitchFamily="18" charset="0"/>
              </a:rPr>
              <a:t>, the </a:t>
            </a:r>
            <a:r>
              <a:rPr lang="en-US" dirty="0">
                <a:solidFill>
                  <a:srgbClr val="0000FF"/>
                </a:solidFill>
                <a:latin typeface="Times New Roman" panose="02020603050405020304" pitchFamily="18" charset="0"/>
                <a:cs typeface="Times New Roman" panose="02020603050405020304" pitchFamily="18" charset="0"/>
              </a:rPr>
              <a:t>root name server can effectively cache the returned address</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Moreover, because the address is also returned, by recursion, to the name server responsible for implementing the </a:t>
            </a:r>
            <a:r>
              <a:rPr lang="en-US" i="1" dirty="0">
                <a:solidFill>
                  <a:srgbClr val="0000FF"/>
                </a:solidFill>
                <a:latin typeface="Times New Roman" panose="02020603050405020304" pitchFamily="18" charset="0"/>
                <a:cs typeface="Times New Roman" panose="02020603050405020304" pitchFamily="18" charset="0"/>
              </a:rPr>
              <a:t>vu</a:t>
            </a:r>
            <a:r>
              <a:rPr lang="en-US" dirty="0">
                <a:solidFill>
                  <a:srgbClr val="0000FF"/>
                </a:solidFill>
                <a:latin typeface="Times New Roman" panose="02020603050405020304" pitchFamily="18" charset="0"/>
                <a:cs typeface="Times New Roman" panose="02020603050405020304" pitchFamily="18" charset="0"/>
              </a:rPr>
              <a:t> node</a:t>
            </a:r>
            <a:r>
              <a:rPr lang="en-US" dirty="0">
                <a:latin typeface="Times New Roman" panose="02020603050405020304" pitchFamily="18" charset="0"/>
                <a:cs typeface="Times New Roman" panose="02020603050405020304" pitchFamily="18" charset="0"/>
              </a:rPr>
              <a:t> and to the one implementing the </a:t>
            </a:r>
            <a:r>
              <a:rPr lang="en-US" i="1" dirty="0" err="1">
                <a:solidFill>
                  <a:srgbClr val="0000FF"/>
                </a:solidFill>
                <a:latin typeface="Times New Roman" panose="02020603050405020304" pitchFamily="18" charset="0"/>
                <a:cs typeface="Times New Roman" panose="02020603050405020304" pitchFamily="18" charset="0"/>
              </a:rPr>
              <a:t>nl</a:t>
            </a:r>
            <a:r>
              <a:rPr lang="en-US" dirty="0">
                <a:solidFill>
                  <a:srgbClr val="0000FF"/>
                </a:solidFill>
                <a:latin typeface="Times New Roman" panose="02020603050405020304" pitchFamily="18" charset="0"/>
                <a:cs typeface="Times New Roman" panose="02020603050405020304" pitchFamily="18" charset="0"/>
              </a:rPr>
              <a:t> node</a:t>
            </a:r>
            <a:r>
              <a:rPr lang="en-US" dirty="0">
                <a:latin typeface="Times New Roman" panose="02020603050405020304" pitchFamily="18" charset="0"/>
                <a:cs typeface="Times New Roman" panose="02020603050405020304" pitchFamily="18" charset="0"/>
              </a:rPr>
              <a:t>, it might as well be cached at those servers too.</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Likewise, the </a:t>
            </a:r>
            <a:r>
              <a:rPr lang="en-US" dirty="0">
                <a:solidFill>
                  <a:srgbClr val="0000FF"/>
                </a:solidFill>
                <a:latin typeface="Times New Roman" panose="02020603050405020304" pitchFamily="18" charset="0"/>
                <a:cs typeface="Times New Roman" panose="02020603050405020304" pitchFamily="18" charset="0"/>
              </a:rPr>
              <a:t>results of intermediate name lookups</a:t>
            </a:r>
            <a:r>
              <a:rPr lang="en-US" dirty="0">
                <a:latin typeface="Times New Roman" panose="02020603050405020304" pitchFamily="18" charset="0"/>
                <a:cs typeface="Times New Roman" panose="02020603050405020304" pitchFamily="18" charset="0"/>
              </a:rPr>
              <a:t> can also be returned and cached.</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112</a:t>
            </a:fld>
            <a:endParaRPr lang="en-IN" dirty="0"/>
          </a:p>
        </p:txBody>
      </p:sp>
    </p:spTree>
    <p:extLst>
      <p:ext uri="{BB962C8B-B14F-4D97-AF65-F5344CB8AC3E}">
        <p14:creationId xmlns:p14="http://schemas.microsoft.com/office/powerpoint/2010/main" val="146694432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Autofit/>
          </a:bodyPr>
          <a:lstStyle/>
          <a:p>
            <a:pPr algn="just">
              <a:lnSpc>
                <a:spcPct val="100000"/>
              </a:lnSpc>
            </a:pPr>
            <a:r>
              <a:rPr lang="en-US" dirty="0">
                <a:latin typeface="Times New Roman" panose="02020603050405020304" pitchFamily="18" charset="0"/>
                <a:cs typeface="Times New Roman" panose="02020603050405020304" pitchFamily="18" charset="0"/>
              </a:rPr>
              <a:t>For example, the server for the </a:t>
            </a:r>
            <a:r>
              <a:rPr lang="en-US" i="1" dirty="0" err="1">
                <a:solidFill>
                  <a:srgbClr val="0000FF"/>
                </a:solidFill>
                <a:latin typeface="Times New Roman" panose="02020603050405020304" pitchFamily="18" charset="0"/>
                <a:cs typeface="Times New Roman" panose="02020603050405020304" pitchFamily="18" charset="0"/>
              </a:rPr>
              <a:t>nl</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node</a:t>
            </a:r>
            <a:r>
              <a:rPr lang="en-US" dirty="0">
                <a:latin typeface="Times New Roman" panose="02020603050405020304" pitchFamily="18" charset="0"/>
                <a:cs typeface="Times New Roman" panose="02020603050405020304" pitchFamily="18" charset="0"/>
              </a:rPr>
              <a:t> will have to look up the address of the </a:t>
            </a:r>
            <a:r>
              <a:rPr lang="en-US" i="1" dirty="0">
                <a:solidFill>
                  <a:srgbClr val="0000FF"/>
                </a:solidFill>
                <a:latin typeface="Times New Roman" panose="02020603050405020304" pitchFamily="18" charset="0"/>
                <a:cs typeface="Times New Roman" panose="02020603050405020304" pitchFamily="18" charset="0"/>
              </a:rPr>
              <a:t>vu</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node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server</a:t>
            </a:r>
            <a:r>
              <a:rPr lang="en-US" dirty="0">
                <a:latin typeface="Times New Roman" panose="02020603050405020304" pitchFamily="18" charset="0"/>
                <a:cs typeface="Times New Roman" panose="02020603050405020304" pitchFamily="18" charset="0"/>
              </a:rPr>
              <a:t>. That </a:t>
            </a:r>
            <a:r>
              <a:rPr lang="en-US" dirty="0">
                <a:solidFill>
                  <a:srgbClr val="0000FF"/>
                </a:solidFill>
                <a:latin typeface="Times New Roman" panose="02020603050405020304" pitchFamily="18" charset="0"/>
                <a:cs typeface="Times New Roman" panose="02020603050405020304" pitchFamily="18" charset="0"/>
              </a:rPr>
              <a:t>address can be returned to the root server</a:t>
            </a:r>
            <a:r>
              <a:rPr lang="en-US" dirty="0">
                <a:latin typeface="Times New Roman" panose="02020603050405020304" pitchFamily="18" charset="0"/>
                <a:cs typeface="Times New Roman" panose="02020603050405020304" pitchFamily="18" charset="0"/>
              </a:rPr>
              <a:t> when the </a:t>
            </a:r>
            <a:r>
              <a:rPr lang="en-US" i="1" dirty="0" err="1">
                <a:solidFill>
                  <a:srgbClr val="0000FF"/>
                </a:solidFill>
                <a:latin typeface="Times New Roman" panose="02020603050405020304" pitchFamily="18" charset="0"/>
                <a:cs typeface="Times New Roman" panose="02020603050405020304" pitchFamily="18" charset="0"/>
              </a:rPr>
              <a:t>nl</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server</a:t>
            </a:r>
            <a:r>
              <a:rPr lang="en-US" dirty="0">
                <a:latin typeface="Times New Roman" panose="02020603050405020304" pitchFamily="18" charset="0"/>
                <a:cs typeface="Times New Roman" panose="02020603050405020304" pitchFamily="18" charset="0"/>
              </a:rPr>
              <a:t> returns the result of the original name lookup.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A complete overview of the </a:t>
            </a:r>
            <a:r>
              <a:rPr lang="en-US" dirty="0">
                <a:solidFill>
                  <a:srgbClr val="0000FF"/>
                </a:solidFill>
                <a:latin typeface="Times New Roman" panose="02020603050405020304" pitchFamily="18" charset="0"/>
                <a:cs typeface="Times New Roman" panose="02020603050405020304" pitchFamily="18" charset="0"/>
              </a:rPr>
              <a:t>resolution</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process</a:t>
            </a:r>
            <a:r>
              <a:rPr lang="en-US" dirty="0">
                <a:latin typeface="Times New Roman" panose="02020603050405020304" pitchFamily="18" charset="0"/>
                <a:cs typeface="Times New Roman" panose="02020603050405020304" pitchFamily="18" charset="0"/>
              </a:rPr>
              <a:t>, and the </a:t>
            </a:r>
            <a:r>
              <a:rPr lang="en-US" dirty="0">
                <a:solidFill>
                  <a:srgbClr val="0000FF"/>
                </a:solidFill>
                <a:latin typeface="Times New Roman" panose="02020603050405020304" pitchFamily="18" charset="0"/>
                <a:cs typeface="Times New Roman" panose="02020603050405020304" pitchFamily="18" charset="0"/>
              </a:rPr>
              <a:t>results that can be cached </a:t>
            </a:r>
            <a:r>
              <a:rPr lang="en-US" dirty="0">
                <a:latin typeface="Times New Roman" panose="02020603050405020304" pitchFamily="18" charset="0"/>
                <a:cs typeface="Times New Roman" panose="02020603050405020304" pitchFamily="18" charset="0"/>
              </a:rPr>
              <a:t>by each name server is shown in Figure 5.19.</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b="1" dirty="0">
                <a:solidFill>
                  <a:srgbClr val="0000FF"/>
                </a:solidFill>
                <a:latin typeface="Times New Roman" panose="02020603050405020304" pitchFamily="18" charset="0"/>
                <a:cs typeface="Times New Roman" panose="02020603050405020304" pitchFamily="18" charset="0"/>
              </a:rPr>
              <a:t>Benefit:</a:t>
            </a:r>
            <a:r>
              <a:rPr lang="en-US" dirty="0">
                <a:latin typeface="Times New Roman" panose="02020603050405020304" pitchFamily="18" charset="0"/>
                <a:cs typeface="Times New Roman" panose="02020603050405020304" pitchFamily="18" charset="0"/>
              </a:rPr>
              <a:t> Lookup operations can be handled quite efficiently. For example, suppose that another </a:t>
            </a:r>
            <a:r>
              <a:rPr lang="en-US" dirty="0">
                <a:solidFill>
                  <a:srgbClr val="0000FF"/>
                </a:solidFill>
                <a:latin typeface="Times New Roman" panose="02020603050405020304" pitchFamily="18" charset="0"/>
                <a:cs typeface="Times New Roman" panose="02020603050405020304" pitchFamily="18" charset="0"/>
              </a:rPr>
              <a:t>client</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later</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requests</a:t>
            </a:r>
            <a:r>
              <a:rPr lang="en-US" dirty="0">
                <a:latin typeface="Times New Roman" panose="02020603050405020304" pitchFamily="18" charset="0"/>
                <a:cs typeface="Times New Roman" panose="02020603050405020304" pitchFamily="18" charset="0"/>
              </a:rPr>
              <a:t> resolution of the path name </a:t>
            </a:r>
          </a:p>
          <a:p>
            <a:pPr marL="0" indent="0" algn="ctr">
              <a:lnSpc>
                <a:spcPct val="150000"/>
              </a:lnSpc>
              <a:buNone/>
            </a:pPr>
            <a:r>
              <a:rPr lang="en-US" b="1" dirty="0">
                <a:solidFill>
                  <a:srgbClr val="0000FF"/>
                </a:solidFill>
                <a:latin typeface="Times New Roman" panose="02020603050405020304" pitchFamily="18" charset="0"/>
                <a:cs typeface="Times New Roman" panose="02020603050405020304" pitchFamily="18" charset="0"/>
              </a:rPr>
              <a:t>root:[</a:t>
            </a:r>
            <a:r>
              <a:rPr lang="en-US" b="1" dirty="0" err="1">
                <a:solidFill>
                  <a:srgbClr val="0000FF"/>
                </a:solidFill>
                <a:latin typeface="Times New Roman" panose="02020603050405020304" pitchFamily="18" charset="0"/>
                <a:cs typeface="Times New Roman" panose="02020603050405020304" pitchFamily="18" charset="0"/>
              </a:rPr>
              <a:t>nl</a:t>
            </a:r>
            <a:r>
              <a:rPr lang="en-US" b="1" dirty="0">
                <a:solidFill>
                  <a:srgbClr val="0000FF"/>
                </a:solidFill>
                <a:latin typeface="Times New Roman" panose="02020603050405020304" pitchFamily="18" charset="0"/>
                <a:cs typeface="Times New Roman" panose="02020603050405020304" pitchFamily="18" charset="0"/>
              </a:rPr>
              <a:t>, vu, cs, flits]. </a:t>
            </a:r>
          </a:p>
          <a:p>
            <a:pPr algn="just">
              <a:lnSpc>
                <a:spcPct val="100000"/>
              </a:lnSpc>
            </a:pPr>
            <a:r>
              <a:rPr lang="en-US" dirty="0">
                <a:latin typeface="Times New Roman" panose="02020603050405020304" pitchFamily="18" charset="0"/>
                <a:cs typeface="Times New Roman" panose="02020603050405020304" pitchFamily="18" charset="0"/>
              </a:rPr>
              <a:t>This name is passed to the root, which can immediately </a:t>
            </a:r>
            <a:r>
              <a:rPr lang="en-US" dirty="0">
                <a:solidFill>
                  <a:srgbClr val="0000FF"/>
                </a:solidFill>
                <a:latin typeface="Times New Roman" panose="02020603050405020304" pitchFamily="18" charset="0"/>
                <a:cs typeface="Times New Roman" panose="02020603050405020304" pitchFamily="18" charset="0"/>
              </a:rPr>
              <a:t>forward it to the name server for the </a:t>
            </a:r>
            <a:r>
              <a:rPr lang="en-US" i="1" dirty="0">
                <a:solidFill>
                  <a:srgbClr val="0000FF"/>
                </a:solidFill>
                <a:latin typeface="Times New Roman" panose="02020603050405020304" pitchFamily="18" charset="0"/>
                <a:cs typeface="Times New Roman" panose="02020603050405020304" pitchFamily="18" charset="0"/>
              </a:rPr>
              <a:t>cs</a:t>
            </a:r>
            <a:r>
              <a:rPr lang="en-US" dirty="0">
                <a:solidFill>
                  <a:srgbClr val="0000FF"/>
                </a:solidFill>
                <a:latin typeface="Times New Roman" panose="02020603050405020304" pitchFamily="18" charset="0"/>
                <a:cs typeface="Times New Roman" panose="02020603050405020304" pitchFamily="18" charset="0"/>
              </a:rPr>
              <a:t> node</a:t>
            </a:r>
            <a:r>
              <a:rPr lang="en-US" dirty="0">
                <a:latin typeface="Times New Roman" panose="02020603050405020304" pitchFamily="18" charset="0"/>
                <a:cs typeface="Times New Roman" panose="02020603050405020304" pitchFamily="18" charset="0"/>
              </a:rPr>
              <a:t>, and </a:t>
            </a:r>
            <a:r>
              <a:rPr lang="en-US" dirty="0">
                <a:solidFill>
                  <a:srgbClr val="0000FF"/>
                </a:solidFill>
                <a:latin typeface="Times New Roman" panose="02020603050405020304" pitchFamily="18" charset="0"/>
                <a:cs typeface="Times New Roman" panose="02020603050405020304" pitchFamily="18" charset="0"/>
              </a:rPr>
              <a:t>request it to resolve the remaining path name cs:[flits].</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113</a:t>
            </a:fld>
            <a:endParaRPr lang="en-IN" dirty="0"/>
          </a:p>
        </p:txBody>
      </p:sp>
    </p:spTree>
    <p:extLst>
      <p:ext uri="{BB962C8B-B14F-4D97-AF65-F5344CB8AC3E}">
        <p14:creationId xmlns:p14="http://schemas.microsoft.com/office/powerpoint/2010/main" val="402940294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205B6FCB-E440-4A88-AA6C-3CDFBD3DED93}"/>
              </a:ext>
            </a:extLst>
          </p:cNvPr>
          <p:cNvPicPr>
            <a:picLocks noGrp="1" noChangeAspect="1"/>
          </p:cNvPicPr>
          <p:nvPr>
            <p:ph idx="1"/>
          </p:nvPr>
        </p:nvPicPr>
        <p:blipFill>
          <a:blip r:embed="rId2"/>
          <a:stretch>
            <a:fillRect/>
          </a:stretch>
        </p:blipFill>
        <p:spPr>
          <a:xfrm>
            <a:off x="544000" y="329557"/>
            <a:ext cx="11104000" cy="5760000"/>
          </a:xfrm>
          <a:prstGeom prst="rect">
            <a:avLst/>
          </a:prstGeom>
        </p:spPr>
      </p:pic>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114</a:t>
            </a:fld>
            <a:endParaRPr lang="en-IN" dirty="0"/>
          </a:p>
        </p:txBody>
      </p:sp>
    </p:spTree>
    <p:extLst>
      <p:ext uri="{BB962C8B-B14F-4D97-AF65-F5344CB8AC3E}">
        <p14:creationId xmlns:p14="http://schemas.microsoft.com/office/powerpoint/2010/main" val="248944872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Autofit/>
          </a:bodyPr>
          <a:lstStyle/>
          <a:p>
            <a:pPr algn="just">
              <a:lnSpc>
                <a:spcPct val="100000"/>
              </a:lnSpc>
            </a:pPr>
            <a:r>
              <a:rPr lang="en-US" dirty="0">
                <a:latin typeface="Times New Roman" panose="02020603050405020304" pitchFamily="18" charset="0"/>
                <a:cs typeface="Times New Roman" panose="02020603050405020304" pitchFamily="18" charset="0"/>
              </a:rPr>
              <a:t>With </a:t>
            </a:r>
            <a:r>
              <a:rPr lang="en-US" dirty="0">
                <a:solidFill>
                  <a:srgbClr val="0000FF"/>
                </a:solidFill>
                <a:latin typeface="Times New Roman" panose="02020603050405020304" pitchFamily="18" charset="0"/>
                <a:cs typeface="Times New Roman" panose="02020603050405020304" pitchFamily="18" charset="0"/>
              </a:rPr>
              <a:t>iterative</a:t>
            </a:r>
            <a:r>
              <a:rPr lang="en-US" dirty="0">
                <a:latin typeface="Times New Roman" panose="02020603050405020304" pitchFamily="18" charset="0"/>
                <a:cs typeface="Times New Roman" panose="02020603050405020304" pitchFamily="18" charset="0"/>
              </a:rPr>
              <a:t> name resolution, </a:t>
            </a:r>
            <a:r>
              <a:rPr lang="en-US" dirty="0">
                <a:solidFill>
                  <a:srgbClr val="0000FF"/>
                </a:solidFill>
                <a:latin typeface="Times New Roman" panose="02020603050405020304" pitchFamily="18" charset="0"/>
                <a:cs typeface="Times New Roman" panose="02020603050405020304" pitchFamily="18" charset="0"/>
              </a:rPr>
              <a:t>caching</a:t>
            </a:r>
            <a:r>
              <a:rPr lang="en-US" dirty="0">
                <a:latin typeface="Times New Roman" panose="02020603050405020304" pitchFamily="18" charset="0"/>
                <a:cs typeface="Times New Roman" panose="02020603050405020304" pitchFamily="18" charset="0"/>
              </a:rPr>
              <a:t> is necessarily restricted </a:t>
            </a:r>
            <a:r>
              <a:rPr lang="en-US" dirty="0">
                <a:solidFill>
                  <a:srgbClr val="0000FF"/>
                </a:solidFill>
                <a:latin typeface="Times New Roman" panose="02020603050405020304" pitchFamily="18" charset="0"/>
                <a:cs typeface="Times New Roman" panose="02020603050405020304" pitchFamily="18" charset="0"/>
              </a:rPr>
              <a:t>to</a:t>
            </a:r>
            <a:r>
              <a:rPr lang="en-US" dirty="0">
                <a:latin typeface="Times New Roman" panose="02020603050405020304" pitchFamily="18" charset="0"/>
                <a:cs typeface="Times New Roman" panose="02020603050405020304" pitchFamily="18" charset="0"/>
              </a:rPr>
              <a:t> the </a:t>
            </a:r>
            <a:r>
              <a:rPr lang="en-US" dirty="0">
                <a:solidFill>
                  <a:srgbClr val="FF0000"/>
                </a:solidFill>
                <a:latin typeface="Times New Roman" panose="02020603050405020304" pitchFamily="18" charset="0"/>
                <a:cs typeface="Times New Roman" panose="02020603050405020304" pitchFamily="18" charset="0"/>
              </a:rPr>
              <a:t>client’s name resolver</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Consequently, if a </a:t>
            </a:r>
            <a:r>
              <a:rPr lang="en-US" dirty="0">
                <a:solidFill>
                  <a:srgbClr val="0000FF"/>
                </a:solidFill>
                <a:latin typeface="Times New Roman" panose="02020603050405020304" pitchFamily="18" charset="0"/>
                <a:cs typeface="Times New Roman" panose="02020603050405020304" pitchFamily="18" charset="0"/>
              </a:rPr>
              <a:t>client A</a:t>
            </a:r>
            <a:r>
              <a:rPr lang="en-US" dirty="0">
                <a:latin typeface="Times New Roman" panose="02020603050405020304" pitchFamily="18" charset="0"/>
                <a:cs typeface="Times New Roman" panose="02020603050405020304" pitchFamily="18" charset="0"/>
              </a:rPr>
              <a:t> requests the resolution of a name, and another </a:t>
            </a:r>
            <a:r>
              <a:rPr lang="en-US" dirty="0">
                <a:solidFill>
                  <a:srgbClr val="0000FF"/>
                </a:solidFill>
                <a:latin typeface="Times New Roman" panose="02020603050405020304" pitchFamily="18" charset="0"/>
                <a:cs typeface="Times New Roman" panose="02020603050405020304" pitchFamily="18" charset="0"/>
              </a:rPr>
              <a:t>client B</a:t>
            </a:r>
            <a:r>
              <a:rPr lang="en-US" dirty="0">
                <a:latin typeface="Times New Roman" panose="02020603050405020304" pitchFamily="18" charset="0"/>
                <a:cs typeface="Times New Roman" panose="02020603050405020304" pitchFamily="18" charset="0"/>
              </a:rPr>
              <a:t> later requests that same name to be resolved, name resolution will have to </a:t>
            </a:r>
            <a:r>
              <a:rPr lang="en-US" dirty="0">
                <a:solidFill>
                  <a:srgbClr val="0000FF"/>
                </a:solidFill>
                <a:latin typeface="Times New Roman" panose="02020603050405020304" pitchFamily="18" charset="0"/>
                <a:cs typeface="Times New Roman" panose="02020603050405020304" pitchFamily="18" charset="0"/>
              </a:rPr>
              <a:t>pass through the same name servers </a:t>
            </a:r>
            <a:r>
              <a:rPr lang="en-US" dirty="0">
                <a:latin typeface="Times New Roman" panose="02020603050405020304" pitchFamily="18" charset="0"/>
                <a:cs typeface="Times New Roman" panose="02020603050405020304" pitchFamily="18" charset="0"/>
              </a:rPr>
              <a:t>as was done for </a:t>
            </a:r>
            <a:r>
              <a:rPr lang="en-US" dirty="0">
                <a:solidFill>
                  <a:srgbClr val="0000FF"/>
                </a:solidFill>
                <a:latin typeface="Times New Roman" panose="02020603050405020304" pitchFamily="18" charset="0"/>
                <a:cs typeface="Times New Roman" panose="02020603050405020304" pitchFamily="18" charset="0"/>
              </a:rPr>
              <a:t>client</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Organizations use a </a:t>
            </a:r>
            <a:r>
              <a:rPr lang="en-US" dirty="0">
                <a:solidFill>
                  <a:srgbClr val="0000FF"/>
                </a:solidFill>
                <a:latin typeface="Times New Roman" panose="02020603050405020304" pitchFamily="18" charset="0"/>
                <a:cs typeface="Times New Roman" panose="02020603050405020304" pitchFamily="18" charset="0"/>
              </a:rPr>
              <a:t>local, intermediate name server that is shared by all clients</a:t>
            </a:r>
            <a:r>
              <a:rPr lang="en-US" dirty="0">
                <a:latin typeface="Times New Roman" panose="02020603050405020304" pitchFamily="18" charset="0"/>
                <a:cs typeface="Times New Roman" panose="02020603050405020304" pitchFamily="18" charset="0"/>
              </a:rPr>
              <a:t>. This local name server </a:t>
            </a:r>
            <a:r>
              <a:rPr lang="en-US" dirty="0">
                <a:solidFill>
                  <a:srgbClr val="0000FF"/>
                </a:solidFill>
                <a:latin typeface="Times New Roman" panose="02020603050405020304" pitchFamily="18" charset="0"/>
                <a:cs typeface="Times New Roman" panose="02020603050405020304" pitchFamily="18" charset="0"/>
              </a:rPr>
              <a:t>handles all naming requests and caches results</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Such an intermediate server is also convenient from a management point of view. For example, </a:t>
            </a:r>
            <a:r>
              <a:rPr lang="en-US" dirty="0">
                <a:solidFill>
                  <a:srgbClr val="0000FF"/>
                </a:solidFill>
                <a:latin typeface="Times New Roman" panose="02020603050405020304" pitchFamily="18" charset="0"/>
                <a:cs typeface="Times New Roman" panose="02020603050405020304" pitchFamily="18" charset="0"/>
              </a:rPr>
              <a:t>only that server needs to know where the root name server is located</a:t>
            </a:r>
            <a:r>
              <a:rPr lang="en-US" dirty="0">
                <a:latin typeface="Times New Roman" panose="02020603050405020304" pitchFamily="18" charset="0"/>
                <a:cs typeface="Times New Roman" panose="02020603050405020304" pitchFamily="18" charset="0"/>
              </a:rPr>
              <a:t>; other machines do not require this information.</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115</a:t>
            </a:fld>
            <a:endParaRPr lang="en-IN" dirty="0"/>
          </a:p>
        </p:txBody>
      </p:sp>
    </p:spTree>
    <p:extLst>
      <p:ext uri="{BB962C8B-B14F-4D97-AF65-F5344CB8AC3E}">
        <p14:creationId xmlns:p14="http://schemas.microsoft.com/office/powerpoint/2010/main" val="372245098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lnSpcReduction="10000"/>
          </a:bodyPr>
          <a:lstStyle/>
          <a:p>
            <a:pPr algn="just">
              <a:lnSpc>
                <a:spcPct val="100000"/>
              </a:lnSpc>
            </a:pPr>
            <a:r>
              <a:rPr lang="en-US" dirty="0">
                <a:latin typeface="Times New Roman" panose="02020603050405020304" pitchFamily="18" charset="0"/>
                <a:cs typeface="Times New Roman" panose="02020603050405020304" pitchFamily="18" charset="0"/>
              </a:rPr>
              <a:t>The </a:t>
            </a:r>
            <a:r>
              <a:rPr lang="en-US" b="1" dirty="0">
                <a:solidFill>
                  <a:srgbClr val="C00000"/>
                </a:solidFill>
                <a:latin typeface="Times New Roman" panose="02020603050405020304" pitchFamily="18" charset="0"/>
                <a:cs typeface="Times New Roman" panose="02020603050405020304" pitchFamily="18" charset="0"/>
              </a:rPr>
              <a:t>second advantage </a:t>
            </a:r>
            <a:r>
              <a:rPr lang="en-US" dirty="0">
                <a:latin typeface="Times New Roman" panose="02020603050405020304" pitchFamily="18" charset="0"/>
                <a:cs typeface="Times New Roman" panose="02020603050405020304" pitchFamily="18" charset="0"/>
              </a:rPr>
              <a:t>of recursive name resolution is that it is often </a:t>
            </a:r>
            <a:r>
              <a:rPr lang="en-US" dirty="0">
                <a:solidFill>
                  <a:srgbClr val="C00000"/>
                </a:solidFill>
                <a:latin typeface="Times New Roman" panose="02020603050405020304" pitchFamily="18" charset="0"/>
                <a:cs typeface="Times New Roman" panose="02020603050405020304" pitchFamily="18" charset="0"/>
              </a:rPr>
              <a:t>cheaper with respect to communication</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Again, consider the resolution of the path name </a:t>
            </a:r>
            <a:r>
              <a:rPr lang="en-US" b="1" dirty="0">
                <a:solidFill>
                  <a:srgbClr val="0000FF"/>
                </a:solidFill>
                <a:latin typeface="Times New Roman" panose="02020603050405020304" pitchFamily="18" charset="0"/>
                <a:cs typeface="Times New Roman" panose="02020603050405020304" pitchFamily="18" charset="0"/>
              </a:rPr>
              <a:t>root:[</a:t>
            </a:r>
            <a:r>
              <a:rPr lang="en-US" b="1" dirty="0" err="1">
                <a:solidFill>
                  <a:srgbClr val="0000FF"/>
                </a:solidFill>
                <a:latin typeface="Times New Roman" panose="02020603050405020304" pitchFamily="18" charset="0"/>
                <a:cs typeface="Times New Roman" panose="02020603050405020304" pitchFamily="18" charset="0"/>
              </a:rPr>
              <a:t>nl</a:t>
            </a:r>
            <a:r>
              <a:rPr lang="en-US" b="1" dirty="0">
                <a:solidFill>
                  <a:srgbClr val="0000FF"/>
                </a:solidFill>
                <a:latin typeface="Times New Roman" panose="02020603050405020304" pitchFamily="18" charset="0"/>
                <a:cs typeface="Times New Roman" panose="02020603050405020304" pitchFamily="18" charset="0"/>
              </a:rPr>
              <a:t>, vu, cs, ftp]</a:t>
            </a:r>
            <a:r>
              <a:rPr lang="en-US" dirty="0">
                <a:latin typeface="Times New Roman" panose="02020603050405020304" pitchFamily="18" charset="0"/>
                <a:cs typeface="Times New Roman" panose="02020603050405020304" pitchFamily="18" charset="0"/>
              </a:rPr>
              <a:t> and assume the </a:t>
            </a:r>
            <a:r>
              <a:rPr lang="en-US" dirty="0">
                <a:solidFill>
                  <a:srgbClr val="0000FF"/>
                </a:solidFill>
                <a:latin typeface="Times New Roman" panose="02020603050405020304" pitchFamily="18" charset="0"/>
                <a:cs typeface="Times New Roman" panose="02020603050405020304" pitchFamily="18" charset="0"/>
              </a:rPr>
              <a:t>client is located in San Francisco</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Assuming that the </a:t>
            </a:r>
            <a:r>
              <a:rPr lang="en-US" dirty="0">
                <a:solidFill>
                  <a:srgbClr val="0000FF"/>
                </a:solidFill>
                <a:latin typeface="Times New Roman" panose="02020603050405020304" pitchFamily="18" charset="0"/>
                <a:cs typeface="Times New Roman" panose="02020603050405020304" pitchFamily="18" charset="0"/>
              </a:rPr>
              <a:t>client</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knows</a:t>
            </a:r>
            <a:r>
              <a:rPr lang="en-US" dirty="0">
                <a:latin typeface="Times New Roman" panose="02020603050405020304" pitchFamily="18" charset="0"/>
                <a:cs typeface="Times New Roman" panose="02020603050405020304" pitchFamily="18" charset="0"/>
              </a:rPr>
              <a:t> the </a:t>
            </a:r>
            <a:r>
              <a:rPr lang="en-US" dirty="0">
                <a:solidFill>
                  <a:srgbClr val="0000FF"/>
                </a:solidFill>
                <a:latin typeface="Times New Roman" panose="02020603050405020304" pitchFamily="18" charset="0"/>
                <a:cs typeface="Times New Roman" panose="02020603050405020304" pitchFamily="18" charset="0"/>
              </a:rPr>
              <a:t>address</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of</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the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server</a:t>
            </a:r>
            <a:r>
              <a:rPr lang="en-US" dirty="0">
                <a:latin typeface="Times New Roman" panose="02020603050405020304" pitchFamily="18" charset="0"/>
                <a:cs typeface="Times New Roman" panose="02020603050405020304" pitchFamily="18" charset="0"/>
              </a:rPr>
              <a:t> for the </a:t>
            </a:r>
            <a:r>
              <a:rPr lang="en-US" i="1" dirty="0" err="1">
                <a:solidFill>
                  <a:srgbClr val="0000FF"/>
                </a:solidFill>
                <a:latin typeface="Times New Roman" panose="02020603050405020304" pitchFamily="18" charset="0"/>
                <a:cs typeface="Times New Roman" panose="02020603050405020304" pitchFamily="18" charset="0"/>
              </a:rPr>
              <a:t>nl</a:t>
            </a:r>
            <a:r>
              <a:rPr lang="en-US" dirty="0">
                <a:solidFill>
                  <a:srgbClr val="0000FF"/>
                </a:solidFill>
                <a:latin typeface="Times New Roman" panose="02020603050405020304" pitchFamily="18" charset="0"/>
                <a:cs typeface="Times New Roman" panose="02020603050405020304" pitchFamily="18" charset="0"/>
              </a:rPr>
              <a:t> node</a:t>
            </a:r>
            <a:r>
              <a:rPr lang="en-US" dirty="0">
                <a:latin typeface="Times New Roman" panose="02020603050405020304" pitchFamily="18" charset="0"/>
                <a:cs typeface="Times New Roman" panose="02020603050405020304" pitchFamily="18" charset="0"/>
              </a:rPr>
              <a:t>, with recursive name resolution, communication follows the route from the client’s host in San Francisco to the </a:t>
            </a:r>
            <a:r>
              <a:rPr lang="en-US" i="1" dirty="0" err="1">
                <a:solidFill>
                  <a:srgbClr val="0000FF"/>
                </a:solidFill>
                <a:latin typeface="Times New Roman" panose="02020603050405020304" pitchFamily="18" charset="0"/>
                <a:cs typeface="Times New Roman" panose="02020603050405020304" pitchFamily="18" charset="0"/>
              </a:rPr>
              <a:t>nl</a:t>
            </a:r>
            <a:r>
              <a:rPr lang="en-US" dirty="0">
                <a:solidFill>
                  <a:srgbClr val="0000FF"/>
                </a:solidFill>
                <a:latin typeface="Times New Roman" panose="02020603050405020304" pitchFamily="18" charset="0"/>
                <a:cs typeface="Times New Roman" panose="02020603050405020304" pitchFamily="18" charset="0"/>
              </a:rPr>
              <a:t> server</a:t>
            </a:r>
            <a:r>
              <a:rPr lang="en-US" dirty="0">
                <a:latin typeface="Times New Roman" panose="02020603050405020304" pitchFamily="18" charset="0"/>
                <a:cs typeface="Times New Roman" panose="02020603050405020304" pitchFamily="18" charset="0"/>
              </a:rPr>
              <a:t> in The Netherlands, shown as </a:t>
            </a:r>
            <a:r>
              <a:rPr lang="en-US" b="1" dirty="0">
                <a:solidFill>
                  <a:srgbClr val="0000FF"/>
                </a:solidFill>
                <a:latin typeface="Times New Roman" panose="02020603050405020304" pitchFamily="18" charset="0"/>
                <a:cs typeface="Times New Roman" panose="02020603050405020304" pitchFamily="18" charset="0"/>
              </a:rPr>
              <a:t>R1</a:t>
            </a:r>
            <a:r>
              <a:rPr lang="en-US" dirty="0">
                <a:latin typeface="Times New Roman" panose="02020603050405020304" pitchFamily="18" charset="0"/>
                <a:cs typeface="Times New Roman" panose="02020603050405020304" pitchFamily="18" charset="0"/>
              </a:rPr>
              <a:t> in </a:t>
            </a:r>
            <a:r>
              <a:rPr lang="en-US" dirty="0">
                <a:solidFill>
                  <a:srgbClr val="0000FF"/>
                </a:solidFill>
                <a:latin typeface="Times New Roman" panose="02020603050405020304" pitchFamily="18" charset="0"/>
                <a:cs typeface="Times New Roman" panose="02020603050405020304" pitchFamily="18" charset="0"/>
              </a:rPr>
              <a:t>Figure 5.20.</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From there on, communication is subsequently needed between the </a:t>
            </a:r>
            <a:r>
              <a:rPr lang="en-US" i="1" dirty="0" err="1">
                <a:solidFill>
                  <a:srgbClr val="0000FF"/>
                </a:solidFill>
                <a:latin typeface="Times New Roman" panose="02020603050405020304" pitchFamily="18" charset="0"/>
                <a:cs typeface="Times New Roman" panose="02020603050405020304" pitchFamily="18" charset="0"/>
              </a:rPr>
              <a:t>nl</a:t>
            </a:r>
            <a:r>
              <a:rPr lang="en-US" dirty="0">
                <a:solidFill>
                  <a:srgbClr val="0000FF"/>
                </a:solidFill>
                <a:latin typeface="Times New Roman" panose="02020603050405020304" pitchFamily="18" charset="0"/>
                <a:cs typeface="Times New Roman" panose="02020603050405020304" pitchFamily="18" charset="0"/>
              </a:rPr>
              <a:t> server</a:t>
            </a:r>
            <a:r>
              <a:rPr lang="en-US" dirty="0">
                <a:latin typeface="Times New Roman" panose="02020603050405020304" pitchFamily="18" charset="0"/>
                <a:cs typeface="Times New Roman" panose="02020603050405020304" pitchFamily="18" charset="0"/>
              </a:rPr>
              <a:t> and the </a:t>
            </a:r>
            <a:r>
              <a:rPr lang="en-US" dirty="0">
                <a:solidFill>
                  <a:srgbClr val="0000FF"/>
                </a:solidFill>
                <a:latin typeface="Times New Roman" panose="02020603050405020304" pitchFamily="18" charset="0"/>
                <a:cs typeface="Times New Roman" panose="02020603050405020304" pitchFamily="18" charset="0"/>
              </a:rPr>
              <a:t>name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server</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of</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VU</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University</a:t>
            </a:r>
            <a:r>
              <a:rPr lang="en-US" dirty="0">
                <a:latin typeface="Times New Roman" panose="02020603050405020304" pitchFamily="18" charset="0"/>
                <a:cs typeface="Times New Roman" panose="02020603050405020304" pitchFamily="18" charset="0"/>
              </a:rPr>
              <a:t> on the campus in </a:t>
            </a:r>
            <a:r>
              <a:rPr lang="en-US" dirty="0">
                <a:solidFill>
                  <a:srgbClr val="0000FF"/>
                </a:solidFill>
                <a:latin typeface="Times New Roman" panose="02020603050405020304" pitchFamily="18" charset="0"/>
                <a:cs typeface="Times New Roman" panose="02020603050405020304" pitchFamily="18" charset="0"/>
              </a:rPr>
              <a:t>Amsterdam</a:t>
            </a:r>
            <a:r>
              <a:rPr lang="en-US" dirty="0">
                <a:latin typeface="Times New Roman" panose="02020603050405020304" pitchFamily="18" charset="0"/>
                <a:cs typeface="Times New Roman" panose="02020603050405020304" pitchFamily="18" charset="0"/>
              </a:rPr>
              <a:t>, The </a:t>
            </a:r>
            <a:r>
              <a:rPr lang="en-US" dirty="0">
                <a:solidFill>
                  <a:srgbClr val="0000FF"/>
                </a:solidFill>
                <a:latin typeface="Times New Roman" panose="02020603050405020304" pitchFamily="18" charset="0"/>
                <a:cs typeface="Times New Roman" panose="02020603050405020304" pitchFamily="18" charset="0"/>
              </a:rPr>
              <a:t>Netherlands</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116</a:t>
            </a:fld>
            <a:endParaRPr lang="en-IN" dirty="0"/>
          </a:p>
        </p:txBody>
      </p:sp>
    </p:spTree>
    <p:extLst>
      <p:ext uri="{BB962C8B-B14F-4D97-AF65-F5344CB8AC3E}">
        <p14:creationId xmlns:p14="http://schemas.microsoft.com/office/powerpoint/2010/main" val="405305472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7AD25A0-8DA8-4D6B-B79A-DFC8C7825F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593" y="648794"/>
            <a:ext cx="11834813" cy="4341212"/>
          </a:xfrm>
        </p:spPr>
      </p:pic>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117</a:t>
            </a:fld>
            <a:endParaRPr lang="en-IN" dirty="0"/>
          </a:p>
        </p:txBody>
      </p:sp>
      <p:sp>
        <p:nvSpPr>
          <p:cNvPr id="6" name="Rectangle 5">
            <a:extLst>
              <a:ext uri="{FF2B5EF4-FFF2-40B4-BE49-F238E27FC236}">
                <a16:creationId xmlns:a16="http://schemas.microsoft.com/office/drawing/2014/main" id="{E5B0ABE1-95FA-4F79-9738-2021476ED562}"/>
              </a:ext>
            </a:extLst>
          </p:cNvPr>
          <p:cNvSpPr/>
          <p:nvPr/>
        </p:nvSpPr>
        <p:spPr>
          <a:xfrm>
            <a:off x="178593" y="5615584"/>
            <a:ext cx="11759407" cy="954107"/>
          </a:xfrm>
          <a:prstGeom prst="rect">
            <a:avLst/>
          </a:prstGeom>
        </p:spPr>
        <p:txBody>
          <a:bodyPr wrap="square">
            <a:spAutoFit/>
          </a:bodyPr>
          <a:lstStyle/>
          <a:p>
            <a:pPr algn="ctr"/>
            <a:r>
              <a:rPr lang="en-US" sz="2800" b="1" dirty="0">
                <a:solidFill>
                  <a:srgbClr val="0000FF"/>
                </a:solidFill>
                <a:latin typeface="Times New Roman" panose="02020603050405020304" pitchFamily="18" charset="0"/>
                <a:cs typeface="Times New Roman" panose="02020603050405020304" pitchFamily="18" charset="0"/>
              </a:rPr>
              <a:t>Figure 5.20: </a:t>
            </a:r>
            <a:r>
              <a:rPr lang="en-US" sz="2800" dirty="0">
                <a:solidFill>
                  <a:srgbClr val="0000FF"/>
                </a:solidFill>
                <a:latin typeface="Times New Roman" panose="02020603050405020304" pitchFamily="18" charset="0"/>
                <a:cs typeface="Times New Roman" panose="02020603050405020304" pitchFamily="18" charset="0"/>
              </a:rPr>
              <a:t>The comparison between recursive and iterative name resolution</a:t>
            </a:r>
          </a:p>
          <a:p>
            <a:pPr algn="ctr"/>
            <a:r>
              <a:rPr lang="en-US" sz="2800" dirty="0">
                <a:solidFill>
                  <a:srgbClr val="0000FF"/>
                </a:solidFill>
                <a:latin typeface="Times New Roman" panose="02020603050405020304" pitchFamily="18" charset="0"/>
                <a:cs typeface="Times New Roman" panose="02020603050405020304" pitchFamily="18" charset="0"/>
              </a:rPr>
              <a:t>with respect to communication costs.</a:t>
            </a:r>
            <a:endParaRPr lang="en-IN" sz="2800"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896824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This communication is shown as </a:t>
            </a:r>
            <a:r>
              <a:rPr lang="en-US" dirty="0">
                <a:solidFill>
                  <a:srgbClr val="0000FF"/>
                </a:solidFill>
                <a:latin typeface="Times New Roman" panose="02020603050405020304" pitchFamily="18" charset="0"/>
                <a:cs typeface="Times New Roman" panose="02020603050405020304" pitchFamily="18" charset="0"/>
              </a:rPr>
              <a:t>R2</a:t>
            </a:r>
            <a:r>
              <a:rPr lang="en-US" dirty="0">
                <a:latin typeface="Times New Roman" panose="02020603050405020304" pitchFamily="18" charset="0"/>
                <a:cs typeface="Times New Roman" panose="02020603050405020304" pitchFamily="18" charset="0"/>
              </a:rPr>
              <a:t>. Finally, communication is needed between the </a:t>
            </a:r>
            <a:r>
              <a:rPr lang="en-US" i="1" dirty="0">
                <a:solidFill>
                  <a:srgbClr val="0000FF"/>
                </a:solidFill>
                <a:latin typeface="Times New Roman" panose="02020603050405020304" pitchFamily="18" charset="0"/>
                <a:cs typeface="Times New Roman" panose="02020603050405020304" pitchFamily="18" charset="0"/>
              </a:rPr>
              <a:t>vu</a:t>
            </a:r>
            <a:r>
              <a:rPr lang="en-US" dirty="0">
                <a:solidFill>
                  <a:srgbClr val="0000FF"/>
                </a:solidFill>
                <a:latin typeface="Times New Roman" panose="02020603050405020304" pitchFamily="18" charset="0"/>
                <a:cs typeface="Times New Roman" panose="02020603050405020304" pitchFamily="18" charset="0"/>
              </a:rPr>
              <a:t> server</a:t>
            </a:r>
            <a:r>
              <a:rPr lang="en-US" dirty="0">
                <a:latin typeface="Times New Roman" panose="02020603050405020304" pitchFamily="18" charset="0"/>
                <a:cs typeface="Times New Roman" panose="02020603050405020304" pitchFamily="18" charset="0"/>
              </a:rPr>
              <a:t> and the </a:t>
            </a:r>
            <a:r>
              <a:rPr lang="en-US" dirty="0">
                <a:solidFill>
                  <a:srgbClr val="0000FF"/>
                </a:solidFill>
                <a:latin typeface="Times New Roman" panose="02020603050405020304" pitchFamily="18" charset="0"/>
                <a:cs typeface="Times New Roman" panose="02020603050405020304" pitchFamily="18" charset="0"/>
              </a:rPr>
              <a:t>name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server</a:t>
            </a:r>
            <a:r>
              <a:rPr lang="en-US" dirty="0">
                <a:latin typeface="Times New Roman" panose="02020603050405020304" pitchFamily="18" charset="0"/>
                <a:cs typeface="Times New Roman" panose="02020603050405020304" pitchFamily="18" charset="0"/>
              </a:rPr>
              <a:t> in the </a:t>
            </a:r>
            <a:r>
              <a:rPr lang="en-US" dirty="0">
                <a:solidFill>
                  <a:srgbClr val="0000FF"/>
                </a:solidFill>
                <a:latin typeface="Times New Roman" panose="02020603050405020304" pitchFamily="18" charset="0"/>
                <a:cs typeface="Times New Roman" panose="02020603050405020304" pitchFamily="18" charset="0"/>
              </a:rPr>
              <a:t>Computer Science Department</a:t>
            </a:r>
            <a:r>
              <a:rPr lang="en-US" dirty="0">
                <a:latin typeface="Times New Roman" panose="02020603050405020304" pitchFamily="18" charset="0"/>
                <a:cs typeface="Times New Roman" panose="02020603050405020304" pitchFamily="18" charset="0"/>
              </a:rPr>
              <a:t>, shown as </a:t>
            </a:r>
            <a:r>
              <a:rPr lang="en-US" dirty="0">
                <a:solidFill>
                  <a:srgbClr val="0000FF"/>
                </a:solidFill>
                <a:latin typeface="Times New Roman" panose="02020603050405020304" pitchFamily="18" charset="0"/>
                <a:cs typeface="Times New Roman" panose="02020603050405020304" pitchFamily="18" charset="0"/>
              </a:rPr>
              <a:t>R3</a:t>
            </a:r>
            <a:r>
              <a:rPr lang="en-US" dirty="0">
                <a:latin typeface="Times New Roman" panose="02020603050405020304" pitchFamily="18" charset="0"/>
                <a:cs typeface="Times New Roman" panose="02020603050405020304" pitchFamily="18" charset="0"/>
              </a:rPr>
              <a:t>. The </a:t>
            </a:r>
            <a:r>
              <a:rPr lang="en-US" dirty="0">
                <a:solidFill>
                  <a:srgbClr val="0000FF"/>
                </a:solidFill>
                <a:latin typeface="Times New Roman" panose="02020603050405020304" pitchFamily="18" charset="0"/>
                <a:cs typeface="Times New Roman" panose="02020603050405020304" pitchFamily="18" charset="0"/>
              </a:rPr>
              <a:t>route</a:t>
            </a:r>
            <a:r>
              <a:rPr lang="en-US" dirty="0">
                <a:latin typeface="Times New Roman" panose="02020603050405020304" pitchFamily="18" charset="0"/>
                <a:cs typeface="Times New Roman" panose="02020603050405020304" pitchFamily="18" charset="0"/>
              </a:rPr>
              <a:t> for the </a:t>
            </a:r>
            <a:r>
              <a:rPr lang="en-US" dirty="0">
                <a:solidFill>
                  <a:srgbClr val="0000FF"/>
                </a:solidFill>
                <a:latin typeface="Times New Roman" panose="02020603050405020304" pitchFamily="18" charset="0"/>
                <a:cs typeface="Times New Roman" panose="02020603050405020304" pitchFamily="18" charset="0"/>
              </a:rPr>
              <a:t>reply</a:t>
            </a:r>
            <a:r>
              <a:rPr lang="en-US" dirty="0">
                <a:latin typeface="Times New Roman" panose="02020603050405020304" pitchFamily="18" charset="0"/>
                <a:cs typeface="Times New Roman" panose="02020603050405020304" pitchFamily="18" charset="0"/>
              </a:rPr>
              <a:t> is the same, but in the opposite direction.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solidFill>
                  <a:srgbClr val="0000FF"/>
                </a:solidFill>
                <a:latin typeface="Times New Roman" panose="02020603050405020304" pitchFamily="18" charset="0"/>
                <a:cs typeface="Times New Roman" panose="02020603050405020304" pitchFamily="18" charset="0"/>
              </a:rPr>
              <a:t>Communication</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costs</a:t>
            </a:r>
            <a:r>
              <a:rPr lang="en-US" dirty="0">
                <a:latin typeface="Times New Roman" panose="02020603050405020304" pitchFamily="18" charset="0"/>
                <a:cs typeface="Times New Roman" panose="02020603050405020304" pitchFamily="18" charset="0"/>
              </a:rPr>
              <a:t> are dictated by the message exchange between the </a:t>
            </a:r>
            <a:r>
              <a:rPr lang="en-US" dirty="0">
                <a:solidFill>
                  <a:srgbClr val="0000FF"/>
                </a:solidFill>
                <a:latin typeface="Times New Roman" panose="02020603050405020304" pitchFamily="18" charset="0"/>
                <a:cs typeface="Times New Roman" panose="02020603050405020304" pitchFamily="18" charset="0"/>
              </a:rPr>
              <a:t>client’s host </a:t>
            </a:r>
            <a:r>
              <a:rPr lang="en-US" dirty="0">
                <a:latin typeface="Times New Roman" panose="02020603050405020304" pitchFamily="18" charset="0"/>
                <a:cs typeface="Times New Roman" panose="02020603050405020304" pitchFamily="18" charset="0"/>
              </a:rPr>
              <a:t>and</a:t>
            </a:r>
            <a:r>
              <a:rPr lang="en-US" dirty="0">
                <a:solidFill>
                  <a:srgbClr val="0000FF"/>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a:t>
            </a:r>
            <a:r>
              <a:rPr lang="en-US" dirty="0">
                <a:solidFill>
                  <a:srgbClr val="0000FF"/>
                </a:solidFill>
                <a:latin typeface="Times New Roman" panose="02020603050405020304" pitchFamily="18" charset="0"/>
                <a:cs typeface="Times New Roman" panose="02020603050405020304" pitchFamily="18" charset="0"/>
              </a:rPr>
              <a:t> </a:t>
            </a:r>
            <a:r>
              <a:rPr lang="en-US" i="1" dirty="0" err="1">
                <a:solidFill>
                  <a:srgbClr val="0000FF"/>
                </a:solidFill>
                <a:latin typeface="Times New Roman" panose="02020603050405020304" pitchFamily="18" charset="0"/>
                <a:cs typeface="Times New Roman" panose="02020603050405020304" pitchFamily="18" charset="0"/>
              </a:rPr>
              <a:t>nl</a:t>
            </a:r>
            <a:r>
              <a:rPr lang="en-US" dirty="0">
                <a:solidFill>
                  <a:srgbClr val="0000FF"/>
                </a:solidFill>
                <a:latin typeface="Times New Roman" panose="02020603050405020304" pitchFamily="18" charset="0"/>
                <a:cs typeface="Times New Roman" panose="02020603050405020304" pitchFamily="18" charset="0"/>
              </a:rPr>
              <a:t> server.</a:t>
            </a:r>
          </a:p>
          <a:p>
            <a:pPr algn="just">
              <a:lnSpc>
                <a:spcPct val="100000"/>
              </a:lnSpc>
            </a:pPr>
            <a:endParaRPr lang="en-US" dirty="0">
              <a:solidFill>
                <a:srgbClr val="0000FF"/>
              </a:solidFill>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In </a:t>
            </a:r>
            <a:r>
              <a:rPr lang="en-US" dirty="0">
                <a:solidFill>
                  <a:srgbClr val="0000FF"/>
                </a:solidFill>
                <a:latin typeface="Times New Roman" panose="02020603050405020304" pitchFamily="18" charset="0"/>
                <a:cs typeface="Times New Roman" panose="02020603050405020304" pitchFamily="18" charset="0"/>
              </a:rPr>
              <a:t>contrast</a:t>
            </a:r>
            <a:r>
              <a:rPr lang="en-US" dirty="0">
                <a:latin typeface="Times New Roman" panose="02020603050405020304" pitchFamily="18" charset="0"/>
                <a:cs typeface="Times New Roman" panose="02020603050405020304" pitchFamily="18" charset="0"/>
              </a:rPr>
              <a:t>, with </a:t>
            </a:r>
            <a:r>
              <a:rPr lang="en-US" dirty="0">
                <a:solidFill>
                  <a:srgbClr val="0000FF"/>
                </a:solidFill>
                <a:latin typeface="Times New Roman" panose="02020603050405020304" pitchFamily="18" charset="0"/>
                <a:cs typeface="Times New Roman" panose="02020603050405020304" pitchFamily="18" charset="0"/>
              </a:rPr>
              <a:t>iterative name resolution</a:t>
            </a:r>
            <a:r>
              <a:rPr lang="en-US" dirty="0">
                <a:latin typeface="Times New Roman" panose="02020603050405020304" pitchFamily="18" charset="0"/>
                <a:cs typeface="Times New Roman" panose="02020603050405020304" pitchFamily="18" charset="0"/>
              </a:rPr>
              <a:t>, the client’s host has to </a:t>
            </a:r>
            <a:r>
              <a:rPr lang="en-US" dirty="0">
                <a:solidFill>
                  <a:srgbClr val="0000FF"/>
                </a:solidFill>
                <a:latin typeface="Times New Roman" panose="02020603050405020304" pitchFamily="18" charset="0"/>
                <a:cs typeface="Times New Roman" panose="02020603050405020304" pitchFamily="18" charset="0"/>
              </a:rPr>
              <a:t>communicate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separately</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with</a:t>
            </a:r>
            <a:r>
              <a:rPr lang="en-US" dirty="0">
                <a:latin typeface="Times New Roman" panose="02020603050405020304" pitchFamily="18" charset="0"/>
                <a:cs typeface="Times New Roman" panose="02020603050405020304" pitchFamily="18" charset="0"/>
              </a:rPr>
              <a:t> the </a:t>
            </a:r>
            <a:r>
              <a:rPr lang="en-US" b="1" i="1" dirty="0" err="1">
                <a:solidFill>
                  <a:srgbClr val="FF0000"/>
                </a:solidFill>
                <a:latin typeface="Times New Roman" panose="02020603050405020304" pitchFamily="18" charset="0"/>
                <a:cs typeface="Times New Roman" panose="02020603050405020304" pitchFamily="18" charset="0"/>
              </a:rPr>
              <a:t>nl</a:t>
            </a:r>
            <a:r>
              <a:rPr lang="en-US" b="1" dirty="0">
                <a:solidFill>
                  <a:srgbClr val="FF0000"/>
                </a:solidFill>
                <a:latin typeface="Times New Roman" panose="02020603050405020304" pitchFamily="18" charset="0"/>
                <a:cs typeface="Times New Roman" panose="02020603050405020304" pitchFamily="18" charset="0"/>
              </a:rPr>
              <a:t> </a:t>
            </a:r>
            <a:r>
              <a:rPr lang="en-US" b="1" i="1" dirty="0">
                <a:solidFill>
                  <a:srgbClr val="FF0000"/>
                </a:solidFill>
                <a:latin typeface="Times New Roman" panose="02020603050405020304" pitchFamily="18" charset="0"/>
                <a:cs typeface="Times New Roman" panose="02020603050405020304" pitchFamily="18" charset="0"/>
              </a:rPr>
              <a:t>server</a:t>
            </a:r>
            <a:r>
              <a:rPr lang="en-US" dirty="0">
                <a:latin typeface="Times New Roman" panose="02020603050405020304" pitchFamily="18" charset="0"/>
                <a:cs typeface="Times New Roman" panose="02020603050405020304" pitchFamily="18" charset="0"/>
              </a:rPr>
              <a:t>, the </a:t>
            </a:r>
            <a:r>
              <a:rPr lang="en-US" b="1" i="1" dirty="0">
                <a:solidFill>
                  <a:srgbClr val="FF0000"/>
                </a:solidFill>
                <a:latin typeface="Times New Roman" panose="02020603050405020304" pitchFamily="18" charset="0"/>
                <a:cs typeface="Times New Roman" panose="02020603050405020304" pitchFamily="18" charset="0"/>
              </a:rPr>
              <a:t>vu</a:t>
            </a:r>
            <a:r>
              <a:rPr lang="en-US" dirty="0">
                <a:latin typeface="Times New Roman" panose="02020603050405020304" pitchFamily="18" charset="0"/>
                <a:cs typeface="Times New Roman" panose="02020603050405020304" pitchFamily="18" charset="0"/>
              </a:rPr>
              <a:t> </a:t>
            </a:r>
            <a:r>
              <a:rPr lang="en-US" b="1" i="1" dirty="0">
                <a:solidFill>
                  <a:srgbClr val="FF0000"/>
                </a:solidFill>
                <a:latin typeface="Times New Roman" panose="02020603050405020304" pitchFamily="18" charset="0"/>
                <a:cs typeface="Times New Roman" panose="02020603050405020304" pitchFamily="18" charset="0"/>
              </a:rPr>
              <a:t>server</a:t>
            </a:r>
            <a:r>
              <a:rPr lang="en-US" dirty="0">
                <a:latin typeface="Times New Roman" panose="02020603050405020304" pitchFamily="18" charset="0"/>
                <a:cs typeface="Times New Roman" panose="02020603050405020304" pitchFamily="18" charset="0"/>
              </a:rPr>
              <a:t>, and the </a:t>
            </a:r>
            <a:r>
              <a:rPr lang="en-US" b="1" i="1" dirty="0">
                <a:solidFill>
                  <a:srgbClr val="FF0000"/>
                </a:solidFill>
                <a:latin typeface="Times New Roman" panose="02020603050405020304" pitchFamily="18" charset="0"/>
                <a:cs typeface="Times New Roman" panose="02020603050405020304" pitchFamily="18" charset="0"/>
              </a:rPr>
              <a:t>cs</a:t>
            </a:r>
            <a:r>
              <a:rPr lang="en-US" dirty="0">
                <a:latin typeface="Times New Roman" panose="02020603050405020304" pitchFamily="18" charset="0"/>
                <a:cs typeface="Times New Roman" panose="02020603050405020304" pitchFamily="18" charset="0"/>
              </a:rPr>
              <a:t> </a:t>
            </a:r>
            <a:r>
              <a:rPr lang="en-US" b="1" i="1" dirty="0">
                <a:solidFill>
                  <a:srgbClr val="FF0000"/>
                </a:solidFill>
                <a:latin typeface="Times New Roman" panose="02020603050405020304" pitchFamily="18" charset="0"/>
                <a:cs typeface="Times New Roman" panose="02020603050405020304" pitchFamily="18" charset="0"/>
              </a:rPr>
              <a:t>server</a:t>
            </a:r>
            <a:r>
              <a:rPr lang="en-US" dirty="0">
                <a:latin typeface="Times New Roman" panose="02020603050405020304" pitchFamily="18" charset="0"/>
                <a:cs typeface="Times New Roman" panose="02020603050405020304" pitchFamily="18" charset="0"/>
              </a:rPr>
              <a:t>, of which the total </a:t>
            </a:r>
            <a:r>
              <a:rPr lang="en-US" dirty="0">
                <a:solidFill>
                  <a:srgbClr val="FF0000"/>
                </a:solidFill>
                <a:latin typeface="Times New Roman" panose="02020603050405020304" pitchFamily="18" charset="0"/>
                <a:cs typeface="Times New Roman" panose="02020603050405020304" pitchFamily="18" charset="0"/>
              </a:rPr>
              <a:t>costs</a:t>
            </a:r>
            <a:r>
              <a:rPr lang="en-US" dirty="0">
                <a:latin typeface="Times New Roman" panose="02020603050405020304" pitchFamily="18" charset="0"/>
                <a:cs typeface="Times New Roman" panose="02020603050405020304" pitchFamily="18" charset="0"/>
              </a:rPr>
              <a:t> may be roughly </a:t>
            </a:r>
            <a:r>
              <a:rPr lang="en-US" dirty="0">
                <a:solidFill>
                  <a:srgbClr val="FF0000"/>
                </a:solidFill>
                <a:latin typeface="Times New Roman" panose="02020603050405020304" pitchFamily="18" charset="0"/>
                <a:cs typeface="Times New Roman" panose="02020603050405020304" pitchFamily="18" charset="0"/>
              </a:rPr>
              <a:t>three</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times</a:t>
            </a:r>
            <a:r>
              <a:rPr lang="en-US" dirty="0">
                <a:latin typeface="Times New Roman" panose="02020603050405020304" pitchFamily="18" charset="0"/>
                <a:cs typeface="Times New Roman" panose="02020603050405020304" pitchFamily="18" charset="0"/>
              </a:rPr>
              <a:t> that of recursive name resolution.</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The </a:t>
            </a:r>
            <a:r>
              <a:rPr lang="en-US" dirty="0">
                <a:solidFill>
                  <a:srgbClr val="FF0066"/>
                </a:solidFill>
                <a:latin typeface="Times New Roman" panose="02020603050405020304" pitchFamily="18" charset="0"/>
                <a:cs typeface="Times New Roman" panose="02020603050405020304" pitchFamily="18" charset="0"/>
              </a:rPr>
              <a:t>arrows</a:t>
            </a:r>
            <a:r>
              <a:rPr lang="en-US" dirty="0">
                <a:latin typeface="Times New Roman" panose="02020603050405020304" pitchFamily="18" charset="0"/>
                <a:cs typeface="Times New Roman" panose="02020603050405020304" pitchFamily="18" charset="0"/>
              </a:rPr>
              <a:t> in Figure 5.20 labeled </a:t>
            </a:r>
            <a:r>
              <a:rPr lang="en-US" b="1" dirty="0">
                <a:solidFill>
                  <a:srgbClr val="FF0000"/>
                </a:solidFill>
                <a:latin typeface="Times New Roman" panose="02020603050405020304" pitchFamily="18" charset="0"/>
                <a:cs typeface="Times New Roman" panose="02020603050405020304" pitchFamily="18" charset="0"/>
              </a:rPr>
              <a:t>I1</a:t>
            </a:r>
            <a:r>
              <a:rPr lang="en-US" dirty="0">
                <a:latin typeface="Times New Roman" panose="02020603050405020304" pitchFamily="18" charset="0"/>
                <a:cs typeface="Times New Roman" panose="02020603050405020304" pitchFamily="18" charset="0"/>
              </a:rPr>
              <a:t>, </a:t>
            </a:r>
            <a:r>
              <a:rPr lang="en-US" b="1" dirty="0">
                <a:solidFill>
                  <a:srgbClr val="FF0000"/>
                </a:solidFill>
                <a:latin typeface="Times New Roman" panose="02020603050405020304" pitchFamily="18" charset="0"/>
                <a:cs typeface="Times New Roman" panose="02020603050405020304" pitchFamily="18" charset="0"/>
              </a:rPr>
              <a:t>I2</a:t>
            </a:r>
            <a:r>
              <a:rPr lang="en-US" dirty="0">
                <a:latin typeface="Times New Roman" panose="02020603050405020304" pitchFamily="18" charset="0"/>
                <a:cs typeface="Times New Roman" panose="02020603050405020304" pitchFamily="18" charset="0"/>
              </a:rPr>
              <a:t>, and </a:t>
            </a:r>
            <a:r>
              <a:rPr lang="en-US" b="1" dirty="0">
                <a:solidFill>
                  <a:srgbClr val="FF0000"/>
                </a:solidFill>
                <a:latin typeface="Times New Roman" panose="02020603050405020304" pitchFamily="18" charset="0"/>
                <a:cs typeface="Times New Roman" panose="02020603050405020304" pitchFamily="18" charset="0"/>
              </a:rPr>
              <a:t>I3</a:t>
            </a:r>
            <a:r>
              <a:rPr lang="en-US" dirty="0">
                <a:latin typeface="Times New Roman" panose="02020603050405020304" pitchFamily="18" charset="0"/>
                <a:cs typeface="Times New Roman" panose="02020603050405020304" pitchFamily="18" charset="0"/>
              </a:rPr>
              <a:t> show the </a:t>
            </a:r>
            <a:r>
              <a:rPr lang="en-US" dirty="0">
                <a:solidFill>
                  <a:srgbClr val="FF0066"/>
                </a:solidFill>
                <a:latin typeface="Times New Roman" panose="02020603050405020304" pitchFamily="18" charset="0"/>
                <a:cs typeface="Times New Roman" panose="02020603050405020304" pitchFamily="18" charset="0"/>
              </a:rPr>
              <a:t>communication path for iterative name resolution</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solidFill>
                <a:srgbClr val="0000FF"/>
              </a:solidFill>
              <a:latin typeface="Times New Roman" panose="02020603050405020304" pitchFamily="18" charset="0"/>
              <a:cs typeface="Times New Roman" panose="02020603050405020304" pitchFamily="18" charset="0"/>
            </a:endParaRPr>
          </a:p>
          <a:p>
            <a:pPr algn="just">
              <a:lnSpc>
                <a:spcPct val="100000"/>
              </a:lnSpc>
            </a:pPr>
            <a:endParaRPr lang="en-US" dirty="0">
              <a:solidFill>
                <a:srgbClr val="0000FF"/>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118</a:t>
            </a:fld>
            <a:endParaRPr lang="en-IN" dirty="0"/>
          </a:p>
        </p:txBody>
      </p:sp>
    </p:spTree>
    <p:extLst>
      <p:ext uri="{BB962C8B-B14F-4D97-AF65-F5344CB8AC3E}">
        <p14:creationId xmlns:p14="http://schemas.microsoft.com/office/powerpoint/2010/main" val="127173239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marL="0" indent="0" algn="just">
              <a:lnSpc>
                <a:spcPct val="100000"/>
              </a:lnSpc>
              <a:buNone/>
            </a:pPr>
            <a:r>
              <a:rPr lang="en-US" sz="3200" b="1" dirty="0">
                <a:solidFill>
                  <a:srgbClr val="0000FF"/>
                </a:solidFill>
                <a:latin typeface="Times New Roman" panose="02020603050405020304" pitchFamily="18" charset="0"/>
                <a:cs typeface="Times New Roman" panose="02020603050405020304" pitchFamily="18" charset="0"/>
              </a:rPr>
              <a:t>Example: The Domain Name System</a:t>
            </a:r>
          </a:p>
          <a:p>
            <a:pPr marL="0" indent="0" algn="just">
              <a:lnSpc>
                <a:spcPct val="100000"/>
              </a:lnSpc>
              <a:buNone/>
            </a:pPr>
            <a:endParaRPr lang="en-US" sz="3200" b="1" dirty="0">
              <a:solidFill>
                <a:srgbClr val="0000FF"/>
              </a:solidFill>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One of the </a:t>
            </a:r>
            <a:r>
              <a:rPr lang="en-US" dirty="0">
                <a:solidFill>
                  <a:srgbClr val="0000FF"/>
                </a:solidFill>
                <a:latin typeface="Times New Roman" panose="02020603050405020304" pitchFamily="18" charset="0"/>
                <a:cs typeface="Times New Roman" panose="02020603050405020304" pitchFamily="18" charset="0"/>
              </a:rPr>
              <a:t>largest</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distributed</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naming</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services</a:t>
            </a:r>
            <a:r>
              <a:rPr lang="en-US" dirty="0">
                <a:latin typeface="Times New Roman" panose="02020603050405020304" pitchFamily="18" charset="0"/>
                <a:cs typeface="Times New Roman" panose="02020603050405020304" pitchFamily="18" charset="0"/>
              </a:rPr>
              <a:t> in use today is the </a:t>
            </a:r>
            <a:r>
              <a:rPr lang="en-US" dirty="0">
                <a:solidFill>
                  <a:srgbClr val="0000FF"/>
                </a:solidFill>
                <a:latin typeface="Times New Roman" panose="02020603050405020304" pitchFamily="18" charset="0"/>
                <a:cs typeface="Times New Roman" panose="02020603050405020304" pitchFamily="18" charset="0"/>
              </a:rPr>
              <a:t>Internet  Domain Name System (DNS)</a:t>
            </a:r>
            <a:r>
              <a:rPr lang="en-US" dirty="0">
                <a:latin typeface="Times New Roman" panose="02020603050405020304" pitchFamily="18" charset="0"/>
                <a:cs typeface="Times New Roman" panose="02020603050405020304" pitchFamily="18" charset="0"/>
              </a:rPr>
              <a:t>. </a:t>
            </a:r>
          </a:p>
          <a:p>
            <a:pPr marL="0" indent="0" algn="just">
              <a:lnSpc>
                <a:spcPct val="100000"/>
              </a:lnSpc>
              <a:buNone/>
            </a:pPr>
            <a:endParaRPr lang="en-US" dirty="0">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DNS is primarily used for </a:t>
            </a:r>
            <a:r>
              <a:rPr lang="en-US" dirty="0">
                <a:solidFill>
                  <a:srgbClr val="0000FF"/>
                </a:solidFill>
                <a:latin typeface="Times New Roman" panose="02020603050405020304" pitchFamily="18" charset="0"/>
                <a:cs typeface="Times New Roman" panose="02020603050405020304" pitchFamily="18" charset="0"/>
              </a:rPr>
              <a:t>looking up IP addresses</a:t>
            </a:r>
            <a:r>
              <a:rPr lang="en-US" dirty="0">
                <a:latin typeface="Times New Roman" panose="02020603050405020304" pitchFamily="18" charset="0"/>
                <a:cs typeface="Times New Roman" panose="02020603050405020304" pitchFamily="18" charset="0"/>
              </a:rPr>
              <a:t> of hosts and mail servers.</a:t>
            </a:r>
          </a:p>
          <a:p>
            <a:pPr algn="just">
              <a:lnSpc>
                <a:spcPct val="10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3200" b="1" dirty="0">
              <a:solidFill>
                <a:srgbClr val="0000FF"/>
              </a:solidFill>
              <a:latin typeface="Times New Roman" panose="02020603050405020304" pitchFamily="18" charset="0"/>
              <a:cs typeface="Times New Roman" panose="02020603050405020304" pitchFamily="18" charset="0"/>
            </a:endParaRPr>
          </a:p>
          <a:p>
            <a:pPr marL="0" indent="0" algn="just">
              <a:lnSpc>
                <a:spcPct val="100000"/>
              </a:lnSpc>
              <a:buNone/>
            </a:pPr>
            <a:r>
              <a:rPr lang="en-US" sz="3200" b="1" dirty="0">
                <a:solidFill>
                  <a:srgbClr val="0000FF"/>
                </a:solidFill>
                <a:latin typeface="Times New Roman" panose="02020603050405020304" pitchFamily="18" charset="0"/>
                <a:cs typeface="Times New Roman" panose="02020603050405020304" pitchFamily="18" charset="0"/>
              </a:rPr>
              <a:t>The DNS name space</a:t>
            </a:r>
          </a:p>
          <a:p>
            <a:pPr marL="0" indent="0" algn="just">
              <a:lnSpc>
                <a:spcPct val="100000"/>
              </a:lnSpc>
              <a:buNone/>
            </a:pPr>
            <a:endParaRPr lang="en-US" sz="3200" b="1" dirty="0">
              <a:solidFill>
                <a:srgbClr val="0000FF"/>
              </a:solidFill>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The DNS name space is </a:t>
            </a:r>
            <a:r>
              <a:rPr lang="en-US" dirty="0">
                <a:solidFill>
                  <a:srgbClr val="0000FF"/>
                </a:solidFill>
                <a:latin typeface="Times New Roman" panose="02020603050405020304" pitchFamily="18" charset="0"/>
                <a:cs typeface="Times New Roman" panose="02020603050405020304" pitchFamily="18" charset="0"/>
              </a:rPr>
              <a:t>hierarchically organized as a rooted tree.</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119</a:t>
            </a:fld>
            <a:endParaRPr lang="en-IN" dirty="0"/>
          </a:p>
        </p:txBody>
      </p:sp>
    </p:spTree>
    <p:extLst>
      <p:ext uri="{BB962C8B-B14F-4D97-AF65-F5344CB8AC3E}">
        <p14:creationId xmlns:p14="http://schemas.microsoft.com/office/powerpoint/2010/main" val="60230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marL="0" indent="0" algn="just">
              <a:lnSpc>
                <a:spcPct val="100000"/>
              </a:lnSpc>
              <a:buNone/>
            </a:pPr>
            <a:r>
              <a:rPr lang="en-US" b="1" dirty="0">
                <a:solidFill>
                  <a:srgbClr val="FFFF00"/>
                </a:solidFill>
                <a:latin typeface="Times New Roman" panose="02020603050405020304" pitchFamily="18" charset="0"/>
                <a:cs typeface="Times New Roman" panose="02020603050405020304" pitchFamily="18" charset="0"/>
              </a:rPr>
              <a:t>Human-friendly names</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An important type of </a:t>
            </a:r>
            <a:r>
              <a:rPr lang="en-US" sz="2600" dirty="0">
                <a:solidFill>
                  <a:srgbClr val="FFFF00"/>
                </a:solidFill>
                <a:latin typeface="Times New Roman" panose="02020603050405020304" pitchFamily="18" charset="0"/>
                <a:cs typeface="Times New Roman" panose="02020603050405020304" pitchFamily="18" charset="0"/>
              </a:rPr>
              <a:t>name</a:t>
            </a:r>
            <a:r>
              <a:rPr lang="en-US" sz="2600" dirty="0">
                <a:solidFill>
                  <a:schemeClr val="bg1"/>
                </a:solidFill>
                <a:latin typeface="Times New Roman" panose="02020603050405020304" pitchFamily="18" charset="0"/>
                <a:cs typeface="Times New Roman" panose="02020603050405020304" pitchFamily="18" charset="0"/>
              </a:rPr>
              <a:t> which is </a:t>
            </a:r>
            <a:r>
              <a:rPr lang="en-US" sz="2600" dirty="0">
                <a:solidFill>
                  <a:srgbClr val="FFFF00"/>
                </a:solidFill>
                <a:latin typeface="Times New Roman" panose="02020603050405020304" pitchFamily="18" charset="0"/>
                <a:cs typeface="Times New Roman" panose="02020603050405020304" pitchFamily="18" charset="0"/>
              </a:rPr>
              <a:t>tailored</a:t>
            </a:r>
            <a:r>
              <a:rPr lang="en-US" sz="2600" dirty="0">
                <a:solidFill>
                  <a:schemeClr val="bg1"/>
                </a:solidFill>
                <a:latin typeface="Times New Roman" panose="02020603050405020304" pitchFamily="18" charset="0"/>
                <a:cs typeface="Times New Roman" panose="02020603050405020304" pitchFamily="18" charset="0"/>
              </a:rPr>
              <a:t> to be used </a:t>
            </a:r>
            <a:r>
              <a:rPr lang="en-US" sz="2600" dirty="0">
                <a:solidFill>
                  <a:srgbClr val="FFFF00"/>
                </a:solidFill>
                <a:latin typeface="Times New Roman" panose="02020603050405020304" pitchFamily="18" charset="0"/>
                <a:cs typeface="Times New Roman" panose="02020603050405020304" pitchFamily="18" charset="0"/>
              </a:rPr>
              <a:t>by humans</a:t>
            </a:r>
            <a:r>
              <a:rPr lang="en-US" sz="2600" dirty="0">
                <a:solidFill>
                  <a:schemeClr val="bg1"/>
                </a:solidFill>
                <a:latin typeface="Times New Roman" panose="02020603050405020304" pitchFamily="18" charset="0"/>
                <a:cs typeface="Times New Roman" panose="02020603050405020304" pitchFamily="18" charset="0"/>
              </a:rPr>
              <a:t> and is generally represented as a </a:t>
            </a:r>
            <a:r>
              <a:rPr lang="en-US" sz="2600" dirty="0">
                <a:solidFill>
                  <a:srgbClr val="FFFF00"/>
                </a:solidFill>
                <a:latin typeface="Times New Roman" panose="02020603050405020304" pitchFamily="18" charset="0"/>
                <a:cs typeface="Times New Roman" panose="02020603050405020304" pitchFamily="18" charset="0"/>
              </a:rPr>
              <a:t>character string</a:t>
            </a:r>
            <a:r>
              <a:rPr lang="en-US" sz="2600" dirty="0">
                <a:solidFill>
                  <a:schemeClr val="bg1"/>
                </a:solidFill>
                <a:latin typeface="Times New Roman" panose="02020603050405020304" pitchFamily="18" charset="0"/>
                <a:cs typeface="Times New Roman" panose="02020603050405020304" pitchFamily="18" charset="0"/>
              </a:rPr>
              <a:t>.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These names appear in many </a:t>
            </a:r>
            <a:r>
              <a:rPr lang="en-US" sz="2600" dirty="0">
                <a:solidFill>
                  <a:srgbClr val="FFFF00"/>
                </a:solidFill>
                <a:latin typeface="Times New Roman" panose="02020603050405020304" pitchFamily="18" charset="0"/>
                <a:cs typeface="Times New Roman" panose="02020603050405020304" pitchFamily="18" charset="0"/>
              </a:rPr>
              <a:t>different forms</a:t>
            </a:r>
            <a:r>
              <a:rPr lang="en-US" sz="2600" dirty="0">
                <a:solidFill>
                  <a:schemeClr val="bg1"/>
                </a:solidFill>
                <a:latin typeface="Times New Roman" panose="02020603050405020304" pitchFamily="18" charset="0"/>
                <a:cs typeface="Times New Roman" panose="02020603050405020304" pitchFamily="18" charset="0"/>
              </a:rPr>
              <a:t>.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lnSpc>
                <a:spcPct val="200000"/>
              </a:lnSpc>
              <a:buNone/>
            </a:pPr>
            <a:r>
              <a:rPr lang="en-US" sz="2600" b="1" dirty="0">
                <a:solidFill>
                  <a:srgbClr val="FFFF00"/>
                </a:solidFill>
                <a:latin typeface="Times New Roman" panose="02020603050405020304" pitchFamily="18" charset="0"/>
                <a:cs typeface="Times New Roman" panose="02020603050405020304" pitchFamily="18" charset="0"/>
              </a:rPr>
              <a:t>Examples</a:t>
            </a:r>
          </a:p>
          <a:p>
            <a:pPr marL="0" indent="0" algn="just">
              <a:lnSpc>
                <a:spcPct val="100000"/>
              </a:lnSpc>
              <a:buNone/>
            </a:pPr>
            <a:r>
              <a:rPr lang="en-US" sz="2600" dirty="0">
                <a:solidFill>
                  <a:srgbClr val="FFFF00"/>
                </a:solidFill>
                <a:latin typeface="Times New Roman" panose="02020603050405020304" pitchFamily="18" charset="0"/>
                <a:cs typeface="Times New Roman" panose="02020603050405020304" pitchFamily="18" charset="0"/>
              </a:rPr>
              <a:t>Files</a:t>
            </a:r>
            <a:r>
              <a:rPr lang="en-US" sz="2600" dirty="0">
                <a:solidFill>
                  <a:schemeClr val="bg1"/>
                </a:solidFill>
                <a:latin typeface="Times New Roman" panose="02020603050405020304" pitchFamily="18" charset="0"/>
                <a:cs typeface="Times New Roman" panose="02020603050405020304" pitchFamily="18" charset="0"/>
              </a:rPr>
              <a:t> in Unix systems </a:t>
            </a:r>
            <a:r>
              <a:rPr lang="en-US" sz="2600" dirty="0">
                <a:solidFill>
                  <a:srgbClr val="FFFF00"/>
                </a:solidFill>
                <a:latin typeface="Times New Roman" panose="02020603050405020304" pitchFamily="18" charset="0"/>
                <a:cs typeface="Times New Roman" panose="02020603050405020304" pitchFamily="18" charset="0"/>
              </a:rPr>
              <a:t>have character-string names </a:t>
            </a:r>
            <a:r>
              <a:rPr lang="en-US" sz="2600" dirty="0">
                <a:solidFill>
                  <a:schemeClr val="bg1"/>
                </a:solidFill>
                <a:latin typeface="Times New Roman" panose="02020603050405020304" pitchFamily="18" charset="0"/>
                <a:cs typeface="Times New Roman" panose="02020603050405020304" pitchFamily="18" charset="0"/>
              </a:rPr>
              <a:t>that can generally be as long as 255 characters, and which are defined entirely by the user. </a:t>
            </a:r>
          </a:p>
          <a:p>
            <a:pPr marL="0" indent="0" algn="just">
              <a:lnSpc>
                <a:spcPct val="100000"/>
              </a:lnSpc>
              <a:buNone/>
            </a:pPr>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lnSpc>
                <a:spcPct val="100000"/>
              </a:lnSpc>
              <a:buNone/>
            </a:pPr>
            <a:r>
              <a:rPr lang="en-US" sz="2600" dirty="0">
                <a:solidFill>
                  <a:srgbClr val="FFFF00"/>
                </a:solidFill>
                <a:latin typeface="Times New Roman" panose="02020603050405020304" pitchFamily="18" charset="0"/>
                <a:cs typeface="Times New Roman" panose="02020603050405020304" pitchFamily="18" charset="0"/>
              </a:rPr>
              <a:t>DNS names</a:t>
            </a:r>
            <a:r>
              <a:rPr lang="en-US" sz="2600" dirty="0">
                <a:solidFill>
                  <a:schemeClr val="bg1"/>
                </a:solidFill>
                <a:latin typeface="Times New Roman" panose="02020603050405020304" pitchFamily="18" charset="0"/>
                <a:cs typeface="Times New Roman" panose="02020603050405020304" pitchFamily="18" charset="0"/>
              </a:rPr>
              <a:t> are represented as relatively simple case-insensitive character strings.</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12</a:t>
            </a:fld>
            <a:endParaRPr lang="en-IN" dirty="0"/>
          </a:p>
        </p:txBody>
      </p:sp>
    </p:spTree>
    <p:extLst>
      <p:ext uri="{BB962C8B-B14F-4D97-AF65-F5344CB8AC3E}">
        <p14:creationId xmlns:p14="http://schemas.microsoft.com/office/powerpoint/2010/main" val="82707599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lnSpcReduction="10000"/>
          </a:bodyPr>
          <a:lstStyle/>
          <a:p>
            <a:pPr marL="0" indent="0" algn="just">
              <a:lnSpc>
                <a:spcPct val="160000"/>
              </a:lnSpc>
              <a:buNone/>
            </a:pPr>
            <a:r>
              <a:rPr lang="en-US" sz="3200" b="1" dirty="0">
                <a:solidFill>
                  <a:srgbClr val="0000FF"/>
                </a:solidFill>
                <a:latin typeface="Times New Roman" panose="02020603050405020304" pitchFamily="18" charset="0"/>
                <a:cs typeface="Times New Roman" panose="02020603050405020304" pitchFamily="18" charset="0"/>
              </a:rPr>
              <a:t>Label </a:t>
            </a:r>
          </a:p>
          <a:p>
            <a:pPr algn="just">
              <a:lnSpc>
                <a:spcPct val="100000"/>
              </a:lnSpc>
            </a:pPr>
            <a:r>
              <a:rPr lang="en-US" dirty="0">
                <a:latin typeface="Times New Roman" panose="02020603050405020304" pitchFamily="18" charset="0"/>
                <a:cs typeface="Times New Roman" panose="02020603050405020304" pitchFamily="18" charset="0"/>
              </a:rPr>
              <a:t>A </a:t>
            </a:r>
            <a:r>
              <a:rPr lang="en-US" dirty="0">
                <a:solidFill>
                  <a:srgbClr val="0000FF"/>
                </a:solidFill>
                <a:latin typeface="Times New Roman" panose="02020603050405020304" pitchFamily="18" charset="0"/>
                <a:cs typeface="Times New Roman" panose="02020603050405020304" pitchFamily="18" charset="0"/>
              </a:rPr>
              <a:t>case-insensitive string</a:t>
            </a:r>
            <a:r>
              <a:rPr lang="en-US" dirty="0">
                <a:latin typeface="Times New Roman" panose="02020603050405020304" pitchFamily="18" charset="0"/>
                <a:cs typeface="Times New Roman" panose="02020603050405020304" pitchFamily="18" charset="0"/>
              </a:rPr>
              <a:t> made up of </a:t>
            </a:r>
            <a:r>
              <a:rPr lang="en-US" dirty="0">
                <a:solidFill>
                  <a:srgbClr val="0000FF"/>
                </a:solidFill>
                <a:latin typeface="Times New Roman" panose="02020603050405020304" pitchFamily="18" charset="0"/>
                <a:cs typeface="Times New Roman" panose="02020603050405020304" pitchFamily="18" charset="0"/>
              </a:rPr>
              <a:t>alphanumeric</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characters</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A </a:t>
            </a:r>
            <a:r>
              <a:rPr lang="en-US" dirty="0">
                <a:solidFill>
                  <a:srgbClr val="0000FF"/>
                </a:solidFill>
                <a:latin typeface="Times New Roman" panose="02020603050405020304" pitchFamily="18" charset="0"/>
                <a:cs typeface="Times New Roman" panose="02020603050405020304" pitchFamily="18" charset="0"/>
              </a:rPr>
              <a:t>label</a:t>
            </a:r>
            <a:r>
              <a:rPr lang="en-US" dirty="0">
                <a:latin typeface="Times New Roman" panose="02020603050405020304" pitchFamily="18" charset="0"/>
                <a:cs typeface="Times New Roman" panose="02020603050405020304" pitchFamily="18" charset="0"/>
              </a:rPr>
              <a:t> has a maximum length of </a:t>
            </a:r>
            <a:r>
              <a:rPr lang="en-US" dirty="0">
                <a:solidFill>
                  <a:srgbClr val="0000FF"/>
                </a:solidFill>
                <a:latin typeface="Times New Roman" panose="02020603050405020304" pitchFamily="18" charset="0"/>
                <a:cs typeface="Times New Roman" panose="02020603050405020304" pitchFamily="18" charset="0"/>
              </a:rPr>
              <a:t>63 characters</a:t>
            </a:r>
            <a:r>
              <a:rPr lang="en-US" dirty="0">
                <a:latin typeface="Times New Roman" panose="02020603050405020304" pitchFamily="18" charset="0"/>
                <a:cs typeface="Times New Roman" panose="02020603050405020304" pitchFamily="18" charset="0"/>
              </a:rPr>
              <a:t>; the length of a </a:t>
            </a:r>
            <a:r>
              <a:rPr lang="en-US" dirty="0">
                <a:solidFill>
                  <a:srgbClr val="0000FF"/>
                </a:solidFill>
                <a:latin typeface="Times New Roman" panose="02020603050405020304" pitchFamily="18" charset="0"/>
                <a:cs typeface="Times New Roman" panose="02020603050405020304" pitchFamily="18" charset="0"/>
              </a:rPr>
              <a:t>complete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path</a:t>
            </a:r>
            <a:r>
              <a:rPr lang="en-US" dirty="0">
                <a:latin typeface="Times New Roman" panose="02020603050405020304" pitchFamily="18" charset="0"/>
                <a:cs typeface="Times New Roman" panose="02020603050405020304" pitchFamily="18" charset="0"/>
              </a:rPr>
              <a:t> name is restricted to </a:t>
            </a:r>
            <a:r>
              <a:rPr lang="en-US" dirty="0">
                <a:solidFill>
                  <a:srgbClr val="0000FF"/>
                </a:solidFill>
                <a:latin typeface="Times New Roman" panose="02020603050405020304" pitchFamily="18" charset="0"/>
                <a:cs typeface="Times New Roman" panose="02020603050405020304" pitchFamily="18" charset="0"/>
              </a:rPr>
              <a:t>255</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characters</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The </a:t>
            </a:r>
            <a:r>
              <a:rPr lang="en-US" dirty="0">
                <a:solidFill>
                  <a:srgbClr val="0000FF"/>
                </a:solidFill>
                <a:latin typeface="Times New Roman" panose="02020603050405020304" pitchFamily="18" charset="0"/>
                <a:cs typeface="Times New Roman" panose="02020603050405020304" pitchFamily="18" charset="0"/>
              </a:rPr>
              <a:t>string</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representation</a:t>
            </a:r>
            <a:r>
              <a:rPr lang="en-US" dirty="0">
                <a:latin typeface="Times New Roman" panose="02020603050405020304" pitchFamily="18" charset="0"/>
                <a:cs typeface="Times New Roman" panose="02020603050405020304" pitchFamily="18" charset="0"/>
              </a:rPr>
              <a:t> of a path name consists of </a:t>
            </a:r>
            <a:r>
              <a:rPr lang="en-US" dirty="0">
                <a:solidFill>
                  <a:srgbClr val="0000FF"/>
                </a:solidFill>
                <a:latin typeface="Times New Roman" panose="02020603050405020304" pitchFamily="18" charset="0"/>
                <a:cs typeface="Times New Roman" panose="02020603050405020304" pitchFamily="18" charset="0"/>
              </a:rPr>
              <a:t>listing</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its</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labels</a:t>
            </a:r>
            <a:r>
              <a:rPr lang="en-US" dirty="0">
                <a:latin typeface="Times New Roman" panose="02020603050405020304" pitchFamily="18" charset="0"/>
                <a:cs typeface="Times New Roman" panose="02020603050405020304" pitchFamily="18" charset="0"/>
              </a:rPr>
              <a:t>, starting with the rightmost one, and </a:t>
            </a:r>
            <a:r>
              <a:rPr lang="en-US" dirty="0">
                <a:solidFill>
                  <a:srgbClr val="0000FF"/>
                </a:solidFill>
                <a:latin typeface="Times New Roman" panose="02020603050405020304" pitchFamily="18" charset="0"/>
                <a:cs typeface="Times New Roman" panose="02020603050405020304" pitchFamily="18" charset="0"/>
              </a:rPr>
              <a:t>separating the labels by a dot </a:t>
            </a:r>
            <a:r>
              <a:rPr lang="en-US" dirty="0">
                <a:solidFill>
                  <a:srgbClr val="FF0000"/>
                </a:solidFill>
                <a:latin typeface="Times New Roman" panose="02020603050405020304" pitchFamily="18" charset="0"/>
                <a:cs typeface="Times New Roman" panose="02020603050405020304" pitchFamily="18" charset="0"/>
              </a:rPr>
              <a:t>(“.”)</a:t>
            </a:r>
            <a:r>
              <a:rPr lang="en-US" dirty="0">
                <a:solidFill>
                  <a:srgbClr val="0000FF"/>
                </a:solidFill>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solidFill>
                  <a:srgbClr val="0000FF"/>
                </a:solidFill>
                <a:latin typeface="Times New Roman" panose="02020603050405020304" pitchFamily="18" charset="0"/>
                <a:cs typeface="Times New Roman" panose="02020603050405020304" pitchFamily="18" charset="0"/>
              </a:rPr>
              <a:t>The root is represented by a dot</a:t>
            </a:r>
            <a:r>
              <a:rPr lang="en-US" dirty="0">
                <a:latin typeface="Times New Roman" panose="02020603050405020304" pitchFamily="18" charset="0"/>
                <a:cs typeface="Times New Roman" panose="02020603050405020304" pitchFamily="18" charset="0"/>
              </a:rPr>
              <a:t>. So, for example, the path name </a:t>
            </a:r>
            <a:r>
              <a:rPr lang="en-US" b="1" dirty="0">
                <a:solidFill>
                  <a:srgbClr val="0000FF"/>
                </a:solidFill>
                <a:latin typeface="Times New Roman" panose="02020603050405020304" pitchFamily="18" charset="0"/>
                <a:cs typeface="Times New Roman" panose="02020603050405020304" pitchFamily="18" charset="0"/>
              </a:rPr>
              <a:t>root:[</a:t>
            </a:r>
            <a:r>
              <a:rPr lang="en-US" b="1" dirty="0" err="1">
                <a:solidFill>
                  <a:srgbClr val="0000FF"/>
                </a:solidFill>
                <a:latin typeface="Times New Roman" panose="02020603050405020304" pitchFamily="18" charset="0"/>
                <a:cs typeface="Times New Roman" panose="02020603050405020304" pitchFamily="18" charset="0"/>
              </a:rPr>
              <a:t>nl</a:t>
            </a:r>
            <a:r>
              <a:rPr lang="en-US" b="1" dirty="0">
                <a:solidFill>
                  <a:srgbClr val="0000FF"/>
                </a:solidFill>
                <a:latin typeface="Times New Roman" panose="02020603050405020304" pitchFamily="18" charset="0"/>
                <a:cs typeface="Times New Roman" panose="02020603050405020304" pitchFamily="18" charset="0"/>
              </a:rPr>
              <a:t>, vu, cs, flits]</a:t>
            </a:r>
            <a:r>
              <a:rPr lang="en-US" dirty="0">
                <a:latin typeface="Times New Roman" panose="02020603050405020304" pitchFamily="18" charset="0"/>
                <a:cs typeface="Times New Roman" panose="02020603050405020304" pitchFamily="18" charset="0"/>
              </a:rPr>
              <a:t>, is represented by the string  </a:t>
            </a:r>
            <a:r>
              <a:rPr lang="en-US" b="1" dirty="0">
                <a:solidFill>
                  <a:srgbClr val="0000FF"/>
                </a:solidFill>
                <a:latin typeface="Times New Roman" panose="02020603050405020304" pitchFamily="18" charset="0"/>
                <a:cs typeface="Times New Roman" panose="02020603050405020304" pitchFamily="18" charset="0"/>
              </a:rPr>
              <a:t>“flits.cs.vu.nl.”</a:t>
            </a:r>
            <a:r>
              <a:rPr lang="en-US" dirty="0">
                <a:latin typeface="Times New Roman" panose="02020603050405020304" pitchFamily="18" charset="0"/>
                <a:cs typeface="Times New Roman" panose="02020603050405020304" pitchFamily="18" charset="0"/>
              </a:rPr>
              <a:t>, which includes the </a:t>
            </a:r>
            <a:r>
              <a:rPr lang="en-US" dirty="0">
                <a:solidFill>
                  <a:srgbClr val="0000FF"/>
                </a:solidFill>
                <a:latin typeface="Times New Roman" panose="02020603050405020304" pitchFamily="18" charset="0"/>
                <a:cs typeface="Times New Roman" panose="02020603050405020304" pitchFamily="18" charset="0"/>
              </a:rPr>
              <a:t>rightmost dot to indicate the root node</a:t>
            </a:r>
            <a:r>
              <a:rPr lang="en-US" dirty="0">
                <a:latin typeface="Times New Roman" panose="02020603050405020304" pitchFamily="18" charset="0"/>
                <a:cs typeface="Times New Roman" panose="02020603050405020304" pitchFamily="18" charset="0"/>
              </a:rPr>
              <a:t>. The dot is generally omitted for readability.</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120</a:t>
            </a:fld>
            <a:endParaRPr lang="en-IN" dirty="0"/>
          </a:p>
        </p:txBody>
      </p:sp>
    </p:spTree>
    <p:extLst>
      <p:ext uri="{BB962C8B-B14F-4D97-AF65-F5344CB8AC3E}">
        <p14:creationId xmlns:p14="http://schemas.microsoft.com/office/powerpoint/2010/main" val="200679596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lnSpcReduction="10000"/>
          </a:bodyPr>
          <a:lstStyle/>
          <a:p>
            <a:pPr algn="just">
              <a:lnSpc>
                <a:spcPct val="100000"/>
              </a:lnSpc>
            </a:pPr>
            <a:r>
              <a:rPr lang="en-US" dirty="0">
                <a:latin typeface="Times New Roman" panose="02020603050405020304" pitchFamily="18" charset="0"/>
                <a:cs typeface="Times New Roman" panose="02020603050405020304" pitchFamily="18" charset="0"/>
              </a:rPr>
              <a:t>Because </a:t>
            </a:r>
            <a:r>
              <a:rPr lang="en-US" dirty="0">
                <a:solidFill>
                  <a:srgbClr val="0000FF"/>
                </a:solidFill>
                <a:latin typeface="Times New Roman" panose="02020603050405020304" pitchFamily="18" charset="0"/>
                <a:cs typeface="Times New Roman" panose="02020603050405020304" pitchFamily="18" charset="0"/>
              </a:rPr>
              <a:t>each</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node</a:t>
            </a:r>
            <a:r>
              <a:rPr lang="en-US" dirty="0">
                <a:latin typeface="Times New Roman" panose="02020603050405020304" pitchFamily="18" charset="0"/>
                <a:cs typeface="Times New Roman" panose="02020603050405020304" pitchFamily="18" charset="0"/>
              </a:rPr>
              <a:t> in the DNS name space has </a:t>
            </a:r>
            <a:r>
              <a:rPr lang="en-US" dirty="0">
                <a:solidFill>
                  <a:srgbClr val="0000FF"/>
                </a:solidFill>
                <a:latin typeface="Times New Roman" panose="02020603050405020304" pitchFamily="18" charset="0"/>
                <a:cs typeface="Times New Roman" panose="02020603050405020304" pitchFamily="18" charset="0"/>
              </a:rPr>
              <a:t>exactly</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one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incoming</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edge</a:t>
            </a:r>
            <a:r>
              <a:rPr lang="en-US" dirty="0">
                <a:latin typeface="Times New Roman" panose="02020603050405020304" pitchFamily="18" charset="0"/>
                <a:cs typeface="Times New Roman" panose="02020603050405020304" pitchFamily="18" charset="0"/>
              </a:rPr>
              <a:t> (with the </a:t>
            </a:r>
            <a:r>
              <a:rPr lang="en-US" dirty="0">
                <a:solidFill>
                  <a:srgbClr val="0000FF"/>
                </a:solidFill>
                <a:latin typeface="Times New Roman" panose="02020603050405020304" pitchFamily="18" charset="0"/>
                <a:cs typeface="Times New Roman" panose="02020603050405020304" pitchFamily="18" charset="0"/>
              </a:rPr>
              <a:t>exception</a:t>
            </a:r>
            <a:r>
              <a:rPr lang="en-US" dirty="0">
                <a:latin typeface="Times New Roman" panose="02020603050405020304" pitchFamily="18" charset="0"/>
                <a:cs typeface="Times New Roman" panose="02020603050405020304" pitchFamily="18" charset="0"/>
              </a:rPr>
              <a:t> of the </a:t>
            </a:r>
            <a:r>
              <a:rPr lang="en-US" dirty="0">
                <a:solidFill>
                  <a:srgbClr val="0000FF"/>
                </a:solidFill>
                <a:latin typeface="Times New Roman" panose="02020603050405020304" pitchFamily="18" charset="0"/>
                <a:cs typeface="Times New Roman" panose="02020603050405020304" pitchFamily="18" charset="0"/>
              </a:rPr>
              <a:t>root</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node</a:t>
            </a:r>
            <a:r>
              <a:rPr lang="en-US" dirty="0">
                <a:latin typeface="Times New Roman" panose="02020603050405020304" pitchFamily="18" charset="0"/>
                <a:cs typeface="Times New Roman" panose="02020603050405020304" pitchFamily="18" charset="0"/>
              </a:rPr>
              <a:t>, which has no incoming edges), the </a:t>
            </a:r>
            <a:r>
              <a:rPr lang="en-US" dirty="0">
                <a:solidFill>
                  <a:srgbClr val="0000FF"/>
                </a:solidFill>
                <a:latin typeface="Times New Roman" panose="02020603050405020304" pitchFamily="18" charset="0"/>
                <a:cs typeface="Times New Roman" panose="02020603050405020304" pitchFamily="18" charset="0"/>
              </a:rPr>
              <a:t>label</a:t>
            </a:r>
            <a:r>
              <a:rPr lang="en-US" dirty="0">
                <a:latin typeface="Times New Roman" panose="02020603050405020304" pitchFamily="18" charset="0"/>
                <a:cs typeface="Times New Roman" panose="02020603050405020304" pitchFamily="18" charset="0"/>
              </a:rPr>
              <a:t> attached to a </a:t>
            </a:r>
            <a:r>
              <a:rPr lang="en-US" dirty="0">
                <a:solidFill>
                  <a:srgbClr val="0000FF"/>
                </a:solidFill>
                <a:latin typeface="Times New Roman" panose="02020603050405020304" pitchFamily="18" charset="0"/>
                <a:cs typeface="Times New Roman" panose="02020603050405020304" pitchFamily="18" charset="0"/>
              </a:rPr>
              <a:t>node’s incoming edge</a:t>
            </a:r>
            <a:r>
              <a:rPr lang="en-US" dirty="0">
                <a:latin typeface="Times New Roman" panose="02020603050405020304" pitchFamily="18" charset="0"/>
                <a:cs typeface="Times New Roman" panose="02020603050405020304" pitchFamily="18" charset="0"/>
              </a:rPr>
              <a:t> is also used as the </a:t>
            </a:r>
            <a:r>
              <a:rPr lang="en-US" dirty="0">
                <a:solidFill>
                  <a:srgbClr val="0000FF"/>
                </a:solidFill>
                <a:latin typeface="Times New Roman" panose="02020603050405020304" pitchFamily="18" charset="0"/>
                <a:cs typeface="Times New Roman" panose="02020603050405020304" pitchFamily="18" charset="0"/>
              </a:rPr>
              <a:t>name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for</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that</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node</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A </a:t>
            </a:r>
            <a:r>
              <a:rPr lang="en-US" b="1" dirty="0">
                <a:solidFill>
                  <a:srgbClr val="0000FF"/>
                </a:solidFill>
                <a:latin typeface="Times New Roman" panose="02020603050405020304" pitchFamily="18" charset="0"/>
                <a:cs typeface="Times New Roman" panose="02020603050405020304" pitchFamily="18" charset="0"/>
              </a:rPr>
              <a:t>subtree</a:t>
            </a:r>
            <a:r>
              <a:rPr lang="en-US" dirty="0">
                <a:latin typeface="Times New Roman" panose="02020603050405020304" pitchFamily="18" charset="0"/>
                <a:cs typeface="Times New Roman" panose="02020603050405020304" pitchFamily="18" charset="0"/>
              </a:rPr>
              <a:t> is called a </a:t>
            </a:r>
            <a:r>
              <a:rPr lang="en-US" b="1" dirty="0">
                <a:solidFill>
                  <a:srgbClr val="0000FF"/>
                </a:solidFill>
                <a:latin typeface="Times New Roman" panose="02020603050405020304" pitchFamily="18" charset="0"/>
                <a:cs typeface="Times New Roman" panose="02020603050405020304" pitchFamily="18" charset="0"/>
              </a:rPr>
              <a:t>domain.</a:t>
            </a:r>
            <a:r>
              <a:rPr lang="en-US" dirty="0">
                <a:latin typeface="Times New Roman" panose="02020603050405020304" pitchFamily="18" charset="0"/>
                <a:cs typeface="Times New Roman" panose="02020603050405020304" pitchFamily="18" charset="0"/>
              </a:rPr>
              <a:t> A</a:t>
            </a:r>
            <a:r>
              <a:rPr lang="en-US" b="1" dirty="0">
                <a:solidFill>
                  <a:srgbClr val="0000FF"/>
                </a:solidFill>
                <a:latin typeface="Times New Roman" panose="02020603050405020304" pitchFamily="18" charset="0"/>
                <a:cs typeface="Times New Roman" panose="02020603050405020304" pitchFamily="18" charset="0"/>
              </a:rPr>
              <a:t> path name </a:t>
            </a:r>
            <a:r>
              <a:rPr lang="en-US" dirty="0">
                <a:latin typeface="Times New Roman" panose="02020603050405020304" pitchFamily="18" charset="0"/>
                <a:cs typeface="Times New Roman" panose="02020603050405020304" pitchFamily="18" charset="0"/>
              </a:rPr>
              <a:t>to its root node is called a </a:t>
            </a:r>
            <a:r>
              <a:rPr lang="en-US" b="1" dirty="0">
                <a:solidFill>
                  <a:srgbClr val="0000FF"/>
                </a:solidFill>
                <a:latin typeface="Times New Roman" panose="02020603050405020304" pitchFamily="18" charset="0"/>
                <a:cs typeface="Times New Roman" panose="02020603050405020304" pitchFamily="18" charset="0"/>
              </a:rPr>
              <a:t>domain name</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Just like a path name, a </a:t>
            </a:r>
            <a:r>
              <a:rPr lang="en-US" b="1" dirty="0">
                <a:solidFill>
                  <a:srgbClr val="0000FF"/>
                </a:solidFill>
                <a:latin typeface="Times New Roman" panose="02020603050405020304" pitchFamily="18" charset="0"/>
                <a:cs typeface="Times New Roman" panose="02020603050405020304" pitchFamily="18" charset="0"/>
              </a:rPr>
              <a:t>domain name can be either absolute or relative</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The </a:t>
            </a:r>
            <a:r>
              <a:rPr lang="en-US" dirty="0">
                <a:solidFill>
                  <a:srgbClr val="0000FF"/>
                </a:solidFill>
                <a:latin typeface="Times New Roman" panose="02020603050405020304" pitchFamily="18" charset="0"/>
                <a:cs typeface="Times New Roman" panose="02020603050405020304" pitchFamily="18" charset="0"/>
              </a:rPr>
              <a:t>contents</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of</a:t>
            </a:r>
            <a:r>
              <a:rPr lang="en-US" dirty="0">
                <a:latin typeface="Times New Roman" panose="02020603050405020304" pitchFamily="18" charset="0"/>
                <a:cs typeface="Times New Roman" panose="02020603050405020304" pitchFamily="18" charset="0"/>
              </a:rPr>
              <a:t> a </a:t>
            </a:r>
            <a:r>
              <a:rPr lang="en-US" dirty="0">
                <a:solidFill>
                  <a:srgbClr val="0000FF"/>
                </a:solidFill>
                <a:latin typeface="Times New Roman" panose="02020603050405020304" pitchFamily="18" charset="0"/>
                <a:cs typeface="Times New Roman" panose="02020603050405020304" pitchFamily="18" charset="0"/>
              </a:rPr>
              <a:t>node</a:t>
            </a:r>
            <a:r>
              <a:rPr lang="en-US" dirty="0">
                <a:latin typeface="Times New Roman" panose="02020603050405020304" pitchFamily="18" charset="0"/>
                <a:cs typeface="Times New Roman" panose="02020603050405020304" pitchFamily="18" charset="0"/>
              </a:rPr>
              <a:t> is formed by a collection of </a:t>
            </a:r>
            <a:r>
              <a:rPr lang="en-US" dirty="0">
                <a:solidFill>
                  <a:srgbClr val="0000FF"/>
                </a:solidFill>
                <a:latin typeface="Times New Roman" panose="02020603050405020304" pitchFamily="18" charset="0"/>
                <a:cs typeface="Times New Roman" panose="02020603050405020304" pitchFamily="18" charset="0"/>
              </a:rPr>
              <a:t>resource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records</a:t>
            </a:r>
            <a:r>
              <a:rPr lang="en-US" dirty="0">
                <a:latin typeface="Times New Roman" panose="02020603050405020304" pitchFamily="18" charset="0"/>
                <a:cs typeface="Times New Roman" panose="02020603050405020304" pitchFamily="18" charset="0"/>
              </a:rPr>
              <a:t>. There are different types of resource records.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The major ones are shown in </a:t>
            </a:r>
            <a:r>
              <a:rPr lang="en-US" dirty="0">
                <a:solidFill>
                  <a:srgbClr val="0000FF"/>
                </a:solidFill>
                <a:latin typeface="Times New Roman" panose="02020603050405020304" pitchFamily="18" charset="0"/>
                <a:cs typeface="Times New Roman" panose="02020603050405020304" pitchFamily="18" charset="0"/>
              </a:rPr>
              <a:t>Figure 5.21.</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121</a:t>
            </a:fld>
            <a:endParaRPr lang="en-IN" dirty="0"/>
          </a:p>
        </p:txBody>
      </p:sp>
    </p:spTree>
    <p:extLst>
      <p:ext uri="{BB962C8B-B14F-4D97-AF65-F5344CB8AC3E}">
        <p14:creationId xmlns:p14="http://schemas.microsoft.com/office/powerpoint/2010/main" val="335518424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C6435C3B-FF03-4063-9B3A-8426848E8CD3}"/>
              </a:ext>
            </a:extLst>
          </p:cNvPr>
          <p:cNvPicPr>
            <a:picLocks noGrp="1" noChangeAspect="1"/>
          </p:cNvPicPr>
          <p:nvPr>
            <p:ph idx="1"/>
          </p:nvPr>
        </p:nvPicPr>
        <p:blipFill>
          <a:blip r:embed="rId2"/>
          <a:stretch>
            <a:fillRect/>
          </a:stretch>
        </p:blipFill>
        <p:spPr>
          <a:xfrm>
            <a:off x="610293" y="469225"/>
            <a:ext cx="10971413" cy="5760000"/>
          </a:xfrm>
          <a:prstGeom prst="rect">
            <a:avLst/>
          </a:prstGeom>
        </p:spPr>
      </p:pic>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122</a:t>
            </a:fld>
            <a:endParaRPr lang="en-IN" dirty="0"/>
          </a:p>
        </p:txBody>
      </p:sp>
    </p:spTree>
    <p:extLst>
      <p:ext uri="{BB962C8B-B14F-4D97-AF65-F5344CB8AC3E}">
        <p14:creationId xmlns:p14="http://schemas.microsoft.com/office/powerpoint/2010/main" val="375530021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A </a:t>
            </a:r>
            <a:r>
              <a:rPr lang="en-US" dirty="0">
                <a:solidFill>
                  <a:srgbClr val="0000FF"/>
                </a:solidFill>
                <a:latin typeface="Times New Roman" panose="02020603050405020304" pitchFamily="18" charset="0"/>
                <a:cs typeface="Times New Roman" panose="02020603050405020304" pitchFamily="18" charset="0"/>
              </a:rPr>
              <a:t>node in the DNS name space </a:t>
            </a:r>
            <a:r>
              <a:rPr lang="en-US" dirty="0">
                <a:latin typeface="Times New Roman" panose="02020603050405020304" pitchFamily="18" charset="0"/>
                <a:cs typeface="Times New Roman" panose="02020603050405020304" pitchFamily="18" charset="0"/>
              </a:rPr>
              <a:t>will often represent </a:t>
            </a:r>
            <a:r>
              <a:rPr lang="en-US" dirty="0">
                <a:solidFill>
                  <a:srgbClr val="0000FF"/>
                </a:solidFill>
                <a:latin typeface="Times New Roman" panose="02020603050405020304" pitchFamily="18" charset="0"/>
                <a:cs typeface="Times New Roman" panose="02020603050405020304" pitchFamily="18" charset="0"/>
              </a:rPr>
              <a:t>several</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entities</a:t>
            </a:r>
            <a:r>
              <a:rPr lang="en-US" dirty="0">
                <a:latin typeface="Times New Roman" panose="02020603050405020304" pitchFamily="18" charset="0"/>
                <a:cs typeface="Times New Roman" panose="02020603050405020304" pitchFamily="18" charset="0"/>
              </a:rPr>
              <a:t> at the same time. </a:t>
            </a:r>
          </a:p>
          <a:p>
            <a:pPr marL="0" indent="0" algn="just">
              <a:lnSpc>
                <a:spcPct val="200000"/>
              </a:lnSpc>
              <a:buNone/>
            </a:pPr>
            <a:r>
              <a:rPr lang="en-US" b="1" dirty="0">
                <a:latin typeface="Times New Roman" panose="02020603050405020304" pitchFamily="18" charset="0"/>
                <a:cs typeface="Times New Roman" panose="02020603050405020304" pitchFamily="18" charset="0"/>
              </a:rPr>
              <a:t>Example</a:t>
            </a:r>
          </a:p>
          <a:p>
            <a:pPr algn="just">
              <a:lnSpc>
                <a:spcPct val="100000"/>
              </a:lnSpc>
            </a:pPr>
            <a:r>
              <a:rPr lang="en-US" dirty="0">
                <a:latin typeface="Times New Roman" panose="02020603050405020304" pitchFamily="18" charset="0"/>
                <a:cs typeface="Times New Roman" panose="02020603050405020304" pitchFamily="18" charset="0"/>
              </a:rPr>
              <a:t> A </a:t>
            </a:r>
            <a:r>
              <a:rPr lang="en-US" b="1" dirty="0">
                <a:solidFill>
                  <a:srgbClr val="0000FF"/>
                </a:solidFill>
                <a:latin typeface="Times New Roman" panose="02020603050405020304" pitchFamily="18" charset="0"/>
                <a:cs typeface="Times New Roman" panose="02020603050405020304" pitchFamily="18" charset="0"/>
              </a:rPr>
              <a:t>domain</a:t>
            </a:r>
            <a:r>
              <a:rPr lang="en-US" dirty="0">
                <a:latin typeface="Times New Roman" panose="02020603050405020304" pitchFamily="18" charset="0"/>
                <a:cs typeface="Times New Roman" panose="02020603050405020304" pitchFamily="18" charset="0"/>
              </a:rPr>
              <a:t> </a:t>
            </a:r>
            <a:r>
              <a:rPr lang="en-US" b="1" dirty="0">
                <a:solidFill>
                  <a:srgbClr val="0000FF"/>
                </a:solidFill>
                <a:latin typeface="Times New Roman" panose="02020603050405020304" pitchFamily="18" charset="0"/>
                <a:cs typeface="Times New Roman" panose="02020603050405020304" pitchFamily="18" charset="0"/>
              </a:rPr>
              <a:t>name</a:t>
            </a:r>
            <a:r>
              <a:rPr lang="en-US" dirty="0">
                <a:latin typeface="Times New Roman" panose="02020603050405020304" pitchFamily="18" charset="0"/>
                <a:cs typeface="Times New Roman" panose="02020603050405020304" pitchFamily="18" charset="0"/>
              </a:rPr>
              <a:t> such as </a:t>
            </a:r>
            <a:r>
              <a:rPr lang="en-US" b="1" dirty="0">
                <a:solidFill>
                  <a:srgbClr val="0000FF"/>
                </a:solidFill>
                <a:latin typeface="Times New Roman" panose="02020603050405020304" pitchFamily="18" charset="0"/>
                <a:cs typeface="Times New Roman" panose="02020603050405020304" pitchFamily="18" charset="0"/>
              </a:rPr>
              <a:t>vu.nl</a:t>
            </a:r>
            <a:r>
              <a:rPr lang="en-US" dirty="0">
                <a:latin typeface="Times New Roman" panose="02020603050405020304" pitchFamily="18" charset="0"/>
                <a:cs typeface="Times New Roman" panose="02020603050405020304" pitchFamily="18" charset="0"/>
              </a:rPr>
              <a:t> is used to represent </a:t>
            </a:r>
            <a:r>
              <a:rPr lang="en-US" b="1" dirty="0">
                <a:solidFill>
                  <a:srgbClr val="0000FF"/>
                </a:solidFill>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a:t>
            </a:r>
            <a:r>
              <a:rPr lang="en-US" b="1" dirty="0">
                <a:solidFill>
                  <a:srgbClr val="0000FF"/>
                </a:solidFill>
                <a:latin typeface="Times New Roman" panose="02020603050405020304" pitchFamily="18" charset="0"/>
                <a:cs typeface="Times New Roman" panose="02020603050405020304" pitchFamily="18" charset="0"/>
              </a:rPr>
              <a:t>domain</a:t>
            </a:r>
            <a:r>
              <a:rPr lang="en-US" dirty="0">
                <a:latin typeface="Times New Roman" panose="02020603050405020304" pitchFamily="18" charset="0"/>
                <a:cs typeface="Times New Roman" panose="02020603050405020304" pitchFamily="18" charset="0"/>
              </a:rPr>
              <a:t> </a:t>
            </a:r>
            <a:r>
              <a:rPr lang="en-US" b="1" dirty="0">
                <a:solidFill>
                  <a:srgbClr val="0000FF"/>
                </a:solidFill>
                <a:latin typeface="Times New Roman" panose="02020603050405020304" pitchFamily="18" charset="0"/>
                <a:cs typeface="Times New Roman" panose="02020603050405020304" pitchFamily="18" charset="0"/>
              </a:rPr>
              <a:t>and</a:t>
            </a:r>
            <a:r>
              <a:rPr lang="en-US" dirty="0">
                <a:latin typeface="Times New Roman" panose="02020603050405020304" pitchFamily="18" charset="0"/>
                <a:cs typeface="Times New Roman" panose="02020603050405020304" pitchFamily="18" charset="0"/>
              </a:rPr>
              <a:t> </a:t>
            </a:r>
            <a:r>
              <a:rPr lang="en-US" b="1" dirty="0">
                <a:solidFill>
                  <a:srgbClr val="0000FF"/>
                </a:solidFill>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a:t>
            </a:r>
            <a:r>
              <a:rPr lang="en-US" b="1" dirty="0">
                <a:solidFill>
                  <a:srgbClr val="0000FF"/>
                </a:solidFill>
                <a:latin typeface="Times New Roman" panose="02020603050405020304" pitchFamily="18" charset="0"/>
                <a:cs typeface="Times New Roman" panose="02020603050405020304" pitchFamily="18" charset="0"/>
              </a:rPr>
              <a:t>zone</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In this case, the domain is implemented by means of </a:t>
            </a:r>
            <a:r>
              <a:rPr lang="en-US" dirty="0">
                <a:solidFill>
                  <a:srgbClr val="0000FF"/>
                </a:solidFill>
                <a:latin typeface="Times New Roman" panose="02020603050405020304" pitchFamily="18" charset="0"/>
                <a:cs typeface="Times New Roman" panose="02020603050405020304" pitchFamily="18" charset="0"/>
              </a:rPr>
              <a:t>several</a:t>
            </a:r>
            <a:r>
              <a:rPr lang="en-US" dirty="0">
                <a:latin typeface="Times New Roman" panose="02020603050405020304" pitchFamily="18" charset="0"/>
                <a:cs typeface="Times New Roman" panose="02020603050405020304" pitchFamily="18" charset="0"/>
              </a:rPr>
              <a:t> (nonoverlapping) </a:t>
            </a:r>
            <a:r>
              <a:rPr lang="en-US" dirty="0">
                <a:solidFill>
                  <a:srgbClr val="0000FF"/>
                </a:solidFill>
                <a:latin typeface="Times New Roman" panose="02020603050405020304" pitchFamily="18" charset="0"/>
                <a:cs typeface="Times New Roman" panose="02020603050405020304" pitchFamily="18" charset="0"/>
              </a:rPr>
              <a:t>zones</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latin typeface="Times New Roman" panose="02020603050405020304" pitchFamily="18" charset="0"/>
              <a:cs typeface="Times New Roman" panose="02020603050405020304" pitchFamily="18" charset="0"/>
            </a:endParaRPr>
          </a:p>
          <a:p>
            <a:pPr marL="0" indent="0" algn="just">
              <a:lnSpc>
                <a:spcPct val="100000"/>
              </a:lnSpc>
              <a:buNone/>
            </a:pPr>
            <a:r>
              <a:rPr lang="en-US" b="1" dirty="0">
                <a:solidFill>
                  <a:srgbClr val="FF0066"/>
                </a:solidFill>
                <a:latin typeface="Times New Roman" panose="02020603050405020304" pitchFamily="18" charset="0"/>
                <a:cs typeface="Times New Roman" panose="02020603050405020304" pitchFamily="18" charset="0"/>
              </a:rPr>
              <a:t>SOA (start of authority):</a:t>
            </a:r>
            <a:r>
              <a:rPr lang="en-US" dirty="0">
                <a:solidFill>
                  <a:srgbClr val="FF0066"/>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This resource record contains information such as an </a:t>
            </a:r>
            <a:r>
              <a:rPr lang="en-US" dirty="0">
                <a:solidFill>
                  <a:srgbClr val="0000FF"/>
                </a:solidFill>
                <a:latin typeface="Times New Roman" panose="02020603050405020304" pitchFamily="18" charset="0"/>
                <a:cs typeface="Times New Roman" panose="02020603050405020304" pitchFamily="18" charset="0"/>
              </a:rPr>
              <a:t>e-mail address of the system administrator </a:t>
            </a:r>
            <a:r>
              <a:rPr lang="en-US" dirty="0">
                <a:latin typeface="Times New Roman" panose="02020603050405020304" pitchFamily="18" charset="0"/>
                <a:cs typeface="Times New Roman" panose="02020603050405020304" pitchFamily="18" charset="0"/>
              </a:rPr>
              <a:t>responsible for the represented zone, the name of the host where data on the zone can be fetched, and so on.</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123</a:t>
            </a:fld>
            <a:endParaRPr lang="en-IN" dirty="0"/>
          </a:p>
        </p:txBody>
      </p:sp>
    </p:spTree>
    <p:extLst>
      <p:ext uri="{BB962C8B-B14F-4D97-AF65-F5344CB8AC3E}">
        <p14:creationId xmlns:p14="http://schemas.microsoft.com/office/powerpoint/2010/main" val="408762213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marL="0" indent="0" algn="just">
              <a:lnSpc>
                <a:spcPct val="100000"/>
              </a:lnSpc>
              <a:buNone/>
            </a:pPr>
            <a:r>
              <a:rPr lang="en-US" b="1" dirty="0">
                <a:solidFill>
                  <a:srgbClr val="FF0066"/>
                </a:solidFill>
                <a:latin typeface="Times New Roman" panose="02020603050405020304" pitchFamily="18" charset="0"/>
                <a:cs typeface="Times New Roman" panose="02020603050405020304" pitchFamily="18" charset="0"/>
              </a:rPr>
              <a:t>A (address):</a:t>
            </a:r>
            <a:r>
              <a:rPr lang="en-US" dirty="0">
                <a:latin typeface="Times New Roman" panose="02020603050405020304" pitchFamily="18" charset="0"/>
                <a:cs typeface="Times New Roman" panose="02020603050405020304" pitchFamily="18" charset="0"/>
              </a:rPr>
              <a:t> This record </a:t>
            </a:r>
            <a:r>
              <a:rPr lang="en-US" dirty="0">
                <a:solidFill>
                  <a:srgbClr val="FF0066"/>
                </a:solidFill>
                <a:latin typeface="Times New Roman" panose="02020603050405020304" pitchFamily="18" charset="0"/>
                <a:cs typeface="Times New Roman" panose="02020603050405020304" pitchFamily="18" charset="0"/>
              </a:rPr>
              <a:t>represents</a:t>
            </a:r>
            <a:r>
              <a:rPr lang="en-US" dirty="0">
                <a:latin typeface="Times New Roman" panose="02020603050405020304" pitchFamily="18" charset="0"/>
                <a:cs typeface="Times New Roman" panose="02020603050405020304" pitchFamily="18" charset="0"/>
              </a:rPr>
              <a:t> </a:t>
            </a:r>
            <a:r>
              <a:rPr lang="en-US" dirty="0">
                <a:solidFill>
                  <a:srgbClr val="FF0066"/>
                </a:solidFill>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a:t>
            </a:r>
            <a:r>
              <a:rPr lang="en-US" dirty="0">
                <a:solidFill>
                  <a:srgbClr val="FF0066"/>
                </a:solidFill>
                <a:latin typeface="Times New Roman" panose="02020603050405020304" pitchFamily="18" charset="0"/>
                <a:cs typeface="Times New Roman" panose="02020603050405020304" pitchFamily="18" charset="0"/>
              </a:rPr>
              <a:t>particular</a:t>
            </a:r>
            <a:r>
              <a:rPr lang="en-US" dirty="0">
                <a:latin typeface="Times New Roman" panose="02020603050405020304" pitchFamily="18" charset="0"/>
                <a:cs typeface="Times New Roman" panose="02020603050405020304" pitchFamily="18" charset="0"/>
              </a:rPr>
              <a:t> </a:t>
            </a:r>
            <a:r>
              <a:rPr lang="en-US" dirty="0">
                <a:solidFill>
                  <a:srgbClr val="FF0066"/>
                </a:solidFill>
                <a:latin typeface="Times New Roman" panose="02020603050405020304" pitchFamily="18" charset="0"/>
                <a:cs typeface="Times New Roman" panose="02020603050405020304" pitchFamily="18" charset="0"/>
              </a:rPr>
              <a:t>host</a:t>
            </a:r>
            <a:r>
              <a:rPr lang="en-US" dirty="0">
                <a:latin typeface="Times New Roman" panose="02020603050405020304" pitchFamily="18" charset="0"/>
                <a:cs typeface="Times New Roman" panose="02020603050405020304" pitchFamily="18" charset="0"/>
              </a:rPr>
              <a:t> in the Internet. The </a:t>
            </a:r>
            <a:r>
              <a:rPr lang="en-US" b="1" dirty="0">
                <a:solidFill>
                  <a:srgbClr val="FF0066"/>
                </a:solidFill>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record </a:t>
            </a:r>
            <a:r>
              <a:rPr lang="en-US" dirty="0">
                <a:solidFill>
                  <a:srgbClr val="FF0066"/>
                </a:solidFill>
                <a:latin typeface="Times New Roman" panose="02020603050405020304" pitchFamily="18" charset="0"/>
                <a:cs typeface="Times New Roman" panose="02020603050405020304" pitchFamily="18" charset="0"/>
              </a:rPr>
              <a:t>contains an IP address </a:t>
            </a:r>
            <a:r>
              <a:rPr lang="en-US" dirty="0">
                <a:latin typeface="Times New Roman" panose="02020603050405020304" pitchFamily="18" charset="0"/>
                <a:cs typeface="Times New Roman" panose="02020603050405020304" pitchFamily="18" charset="0"/>
              </a:rPr>
              <a:t>for that host to allow communication. </a:t>
            </a:r>
          </a:p>
          <a:p>
            <a:pPr marL="0" indent="0" algn="just">
              <a:lnSpc>
                <a:spcPct val="100000"/>
              </a:lnSpc>
              <a:buNone/>
            </a:pPr>
            <a:endParaRPr lang="en-US" dirty="0">
              <a:latin typeface="Times New Roman" panose="02020603050405020304" pitchFamily="18" charset="0"/>
              <a:cs typeface="Times New Roman" panose="02020603050405020304" pitchFamily="18" charset="0"/>
            </a:endParaRPr>
          </a:p>
          <a:p>
            <a:pPr marL="0" indent="0" algn="just">
              <a:lnSpc>
                <a:spcPct val="100000"/>
              </a:lnSpc>
              <a:buNone/>
            </a:pPr>
            <a:r>
              <a:rPr lang="en-US" dirty="0">
                <a:latin typeface="Times New Roman" panose="02020603050405020304" pitchFamily="18" charset="0"/>
                <a:cs typeface="Times New Roman" panose="02020603050405020304" pitchFamily="18" charset="0"/>
              </a:rPr>
              <a:t>If a </a:t>
            </a:r>
            <a:r>
              <a:rPr lang="en-US" dirty="0">
                <a:solidFill>
                  <a:srgbClr val="FF0066"/>
                </a:solidFill>
                <a:latin typeface="Times New Roman" panose="02020603050405020304" pitchFamily="18" charset="0"/>
                <a:cs typeface="Times New Roman" panose="02020603050405020304" pitchFamily="18" charset="0"/>
              </a:rPr>
              <a:t>host has several IP addresses</a:t>
            </a:r>
            <a:r>
              <a:rPr lang="en-US" dirty="0">
                <a:latin typeface="Times New Roman" panose="02020603050405020304" pitchFamily="18" charset="0"/>
                <a:cs typeface="Times New Roman" panose="02020603050405020304" pitchFamily="18" charset="0"/>
              </a:rPr>
              <a:t>, as is the case with multi-homed machines, the node will contain an </a:t>
            </a:r>
            <a:r>
              <a:rPr lang="en-US" b="1" dirty="0">
                <a:solidFill>
                  <a:srgbClr val="FF0066"/>
                </a:solidFill>
                <a:latin typeface="Times New Roman" panose="02020603050405020304" pitchFamily="18" charset="0"/>
                <a:cs typeface="Times New Roman" panose="02020603050405020304" pitchFamily="18" charset="0"/>
              </a:rPr>
              <a:t>A</a:t>
            </a:r>
            <a:r>
              <a:rPr lang="en-US" dirty="0">
                <a:solidFill>
                  <a:srgbClr val="FF0066"/>
                </a:solidFill>
                <a:latin typeface="Times New Roman" panose="02020603050405020304" pitchFamily="18" charset="0"/>
                <a:cs typeface="Times New Roman" panose="02020603050405020304" pitchFamily="18" charset="0"/>
              </a:rPr>
              <a:t> record for each address</a:t>
            </a:r>
            <a:r>
              <a:rPr lang="en-US" dirty="0">
                <a:latin typeface="Times New Roman" panose="02020603050405020304" pitchFamily="18" charset="0"/>
                <a:cs typeface="Times New Roman" panose="02020603050405020304" pitchFamily="18" charset="0"/>
              </a:rPr>
              <a:t>.</a:t>
            </a:r>
          </a:p>
          <a:p>
            <a:pPr marL="0" indent="0" algn="just">
              <a:lnSpc>
                <a:spcPct val="100000"/>
              </a:lnSpc>
              <a:buNone/>
            </a:pPr>
            <a:endParaRPr lang="en-US" dirty="0">
              <a:latin typeface="Times New Roman" panose="02020603050405020304" pitchFamily="18" charset="0"/>
              <a:cs typeface="Times New Roman" panose="02020603050405020304" pitchFamily="18" charset="0"/>
            </a:endParaRPr>
          </a:p>
          <a:p>
            <a:pPr marL="0" indent="0" algn="just">
              <a:lnSpc>
                <a:spcPct val="100000"/>
              </a:lnSpc>
              <a:buNone/>
            </a:pPr>
            <a:r>
              <a:rPr lang="en-US" b="1" dirty="0">
                <a:solidFill>
                  <a:srgbClr val="FF0066"/>
                </a:solidFill>
                <a:latin typeface="Times New Roman" panose="02020603050405020304" pitchFamily="18" charset="0"/>
                <a:cs typeface="Times New Roman" panose="02020603050405020304" pitchFamily="18" charset="0"/>
              </a:rPr>
              <a:t>MX (mail exchange):</a:t>
            </a:r>
            <a:r>
              <a:rPr lang="en-US" dirty="0">
                <a:latin typeface="Times New Roman" panose="02020603050405020304" pitchFamily="18" charset="0"/>
                <a:cs typeface="Times New Roman" panose="02020603050405020304" pitchFamily="18" charset="0"/>
              </a:rPr>
              <a:t> This record is like a symbolic link to a node representing a mail server. </a:t>
            </a:r>
          </a:p>
          <a:p>
            <a:pPr marL="0" indent="0" algn="just">
              <a:lnSpc>
                <a:spcPct val="100000"/>
              </a:lnSpc>
              <a:buNone/>
            </a:pPr>
            <a:endParaRPr lang="en-US" dirty="0">
              <a:latin typeface="Times New Roman" panose="02020603050405020304" pitchFamily="18" charset="0"/>
              <a:cs typeface="Times New Roman" panose="02020603050405020304" pitchFamily="18" charset="0"/>
            </a:endParaRPr>
          </a:p>
          <a:p>
            <a:pPr marL="0" indent="0" algn="just">
              <a:lnSpc>
                <a:spcPct val="100000"/>
              </a:lnSpc>
              <a:buNone/>
            </a:pPr>
            <a:r>
              <a:rPr lang="en-US" b="1" dirty="0">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The node representing the </a:t>
            </a:r>
            <a:r>
              <a:rPr lang="en-US" dirty="0">
                <a:solidFill>
                  <a:srgbClr val="0000FF"/>
                </a:solidFill>
                <a:latin typeface="Times New Roman" panose="02020603050405020304" pitchFamily="18" charset="0"/>
                <a:cs typeface="Times New Roman" panose="02020603050405020304" pitchFamily="18" charset="0"/>
              </a:rPr>
              <a:t>domain</a:t>
            </a:r>
            <a:r>
              <a:rPr lang="en-US" dirty="0">
                <a:latin typeface="Times New Roman" panose="02020603050405020304" pitchFamily="18" charset="0"/>
                <a:cs typeface="Times New Roman" panose="02020603050405020304" pitchFamily="18" charset="0"/>
              </a:rPr>
              <a:t> </a:t>
            </a:r>
            <a:r>
              <a:rPr lang="en-US" b="1" dirty="0">
                <a:solidFill>
                  <a:srgbClr val="FF0066"/>
                </a:solidFill>
                <a:latin typeface="Times New Roman" panose="02020603050405020304" pitchFamily="18" charset="0"/>
                <a:cs typeface="Times New Roman" panose="02020603050405020304" pitchFamily="18" charset="0"/>
              </a:rPr>
              <a:t>cs.vu.nl</a:t>
            </a:r>
            <a:r>
              <a:rPr lang="en-US" dirty="0">
                <a:solidFill>
                  <a:srgbClr val="FF0066"/>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has an </a:t>
            </a:r>
            <a:r>
              <a:rPr lang="en-US" dirty="0">
                <a:solidFill>
                  <a:srgbClr val="0000FF"/>
                </a:solidFill>
                <a:latin typeface="Times New Roman" panose="02020603050405020304" pitchFamily="18" charset="0"/>
                <a:cs typeface="Times New Roman" panose="02020603050405020304" pitchFamily="18" charset="0"/>
              </a:rPr>
              <a:t>MX record containing the name</a:t>
            </a:r>
            <a:r>
              <a:rPr lang="en-US" dirty="0">
                <a:latin typeface="Times New Roman" panose="02020603050405020304" pitchFamily="18" charset="0"/>
                <a:cs typeface="Times New Roman" panose="02020603050405020304" pitchFamily="18" charset="0"/>
              </a:rPr>
              <a:t> </a:t>
            </a:r>
            <a:r>
              <a:rPr lang="en-US" b="1" dirty="0">
                <a:solidFill>
                  <a:srgbClr val="FF0066"/>
                </a:solidFill>
                <a:latin typeface="Times New Roman" panose="02020603050405020304" pitchFamily="18" charset="0"/>
                <a:cs typeface="Times New Roman" panose="02020603050405020304" pitchFamily="18" charset="0"/>
              </a:rPr>
              <a:t>zephyr.cs.vu.nl</a:t>
            </a:r>
            <a:r>
              <a:rPr lang="en-US" dirty="0">
                <a:latin typeface="Times New Roman" panose="02020603050405020304" pitchFamily="18" charset="0"/>
                <a:cs typeface="Times New Roman" panose="02020603050405020304" pitchFamily="18" charset="0"/>
              </a:rPr>
              <a:t> which refers to a mail server. That server will handle all incoming mail addressed to users in the </a:t>
            </a:r>
            <a:r>
              <a:rPr lang="en-US" b="1" dirty="0">
                <a:solidFill>
                  <a:srgbClr val="FF0066"/>
                </a:solidFill>
                <a:latin typeface="Times New Roman" panose="02020603050405020304" pitchFamily="18" charset="0"/>
                <a:cs typeface="Times New Roman" panose="02020603050405020304" pitchFamily="18" charset="0"/>
              </a:rPr>
              <a:t>cs.vu.nl domain</a:t>
            </a:r>
            <a:r>
              <a:rPr lang="en-US" dirty="0">
                <a:latin typeface="Times New Roman" panose="02020603050405020304" pitchFamily="18" charset="0"/>
                <a:cs typeface="Times New Roman" panose="02020603050405020304" pitchFamily="18" charset="0"/>
              </a:rPr>
              <a:t>. There may be </a:t>
            </a:r>
            <a:r>
              <a:rPr lang="en-US" dirty="0">
                <a:solidFill>
                  <a:srgbClr val="FF0066"/>
                </a:solidFill>
                <a:latin typeface="Times New Roman" panose="02020603050405020304" pitchFamily="18" charset="0"/>
                <a:cs typeface="Times New Roman" panose="02020603050405020304" pitchFamily="18" charset="0"/>
              </a:rPr>
              <a:t>several</a:t>
            </a:r>
            <a:r>
              <a:rPr lang="en-US" dirty="0">
                <a:latin typeface="Times New Roman" panose="02020603050405020304" pitchFamily="18" charset="0"/>
                <a:cs typeface="Times New Roman" panose="02020603050405020304" pitchFamily="18" charset="0"/>
              </a:rPr>
              <a:t> </a:t>
            </a:r>
            <a:r>
              <a:rPr lang="en-US" dirty="0">
                <a:solidFill>
                  <a:srgbClr val="FF0066"/>
                </a:solidFill>
                <a:latin typeface="Times New Roman" panose="02020603050405020304" pitchFamily="18" charset="0"/>
                <a:cs typeface="Times New Roman" panose="02020603050405020304" pitchFamily="18" charset="0"/>
              </a:rPr>
              <a:t>MX</a:t>
            </a:r>
            <a:r>
              <a:rPr lang="en-US" dirty="0">
                <a:latin typeface="Times New Roman" panose="02020603050405020304" pitchFamily="18" charset="0"/>
                <a:cs typeface="Times New Roman" panose="02020603050405020304" pitchFamily="18" charset="0"/>
              </a:rPr>
              <a:t> </a:t>
            </a:r>
            <a:r>
              <a:rPr lang="en-US" dirty="0">
                <a:solidFill>
                  <a:srgbClr val="FF0066"/>
                </a:solidFill>
                <a:latin typeface="Times New Roman" panose="02020603050405020304" pitchFamily="18" charset="0"/>
                <a:cs typeface="Times New Roman" panose="02020603050405020304" pitchFamily="18" charset="0"/>
              </a:rPr>
              <a:t>records</a:t>
            </a:r>
            <a:r>
              <a:rPr lang="en-US" dirty="0">
                <a:latin typeface="Times New Roman" panose="02020603050405020304" pitchFamily="18" charset="0"/>
                <a:cs typeface="Times New Roman" panose="02020603050405020304" pitchFamily="18" charset="0"/>
              </a:rPr>
              <a:t> stored </a:t>
            </a:r>
            <a:r>
              <a:rPr lang="en-US" dirty="0">
                <a:solidFill>
                  <a:srgbClr val="FF0066"/>
                </a:solidFill>
                <a:latin typeface="Times New Roman" panose="02020603050405020304" pitchFamily="18" charset="0"/>
                <a:cs typeface="Times New Roman" panose="02020603050405020304" pitchFamily="18" charset="0"/>
              </a:rPr>
              <a:t>in</a:t>
            </a:r>
            <a:r>
              <a:rPr lang="en-US" dirty="0">
                <a:latin typeface="Times New Roman" panose="02020603050405020304" pitchFamily="18" charset="0"/>
                <a:cs typeface="Times New Roman" panose="02020603050405020304" pitchFamily="18" charset="0"/>
              </a:rPr>
              <a:t> a </a:t>
            </a:r>
            <a:r>
              <a:rPr lang="en-US" dirty="0">
                <a:solidFill>
                  <a:srgbClr val="FF0066"/>
                </a:solidFill>
                <a:latin typeface="Times New Roman" panose="02020603050405020304" pitchFamily="18" charset="0"/>
                <a:cs typeface="Times New Roman" panose="02020603050405020304" pitchFamily="18" charset="0"/>
              </a:rPr>
              <a:t>node</a:t>
            </a:r>
            <a:r>
              <a:rPr lang="en-US"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124</a:t>
            </a:fld>
            <a:endParaRPr lang="en-IN" dirty="0"/>
          </a:p>
        </p:txBody>
      </p:sp>
    </p:spTree>
    <p:extLst>
      <p:ext uri="{BB962C8B-B14F-4D97-AF65-F5344CB8AC3E}">
        <p14:creationId xmlns:p14="http://schemas.microsoft.com/office/powerpoint/2010/main" val="138468784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marL="0" indent="0" algn="just">
              <a:lnSpc>
                <a:spcPct val="100000"/>
              </a:lnSpc>
              <a:buNone/>
            </a:pPr>
            <a:endParaRPr lang="en-US" b="1" dirty="0">
              <a:solidFill>
                <a:srgbClr val="FF0000"/>
              </a:solidFill>
              <a:latin typeface="Times New Roman" panose="02020603050405020304" pitchFamily="18" charset="0"/>
              <a:cs typeface="Times New Roman" panose="02020603050405020304" pitchFamily="18" charset="0"/>
            </a:endParaRPr>
          </a:p>
          <a:p>
            <a:pPr marL="0" indent="0" algn="just">
              <a:lnSpc>
                <a:spcPct val="100000"/>
              </a:lnSpc>
              <a:buNone/>
            </a:pPr>
            <a:r>
              <a:rPr lang="en-US" b="1" dirty="0">
                <a:solidFill>
                  <a:srgbClr val="FF0000"/>
                </a:solidFill>
                <a:latin typeface="Times New Roman" panose="02020603050405020304" pitchFamily="18" charset="0"/>
                <a:cs typeface="Times New Roman" panose="02020603050405020304" pitchFamily="18" charset="0"/>
              </a:rPr>
              <a:t>SRV :</a:t>
            </a:r>
            <a:r>
              <a:rPr lang="en-US" dirty="0">
                <a:latin typeface="Times New Roman" panose="02020603050405020304" pitchFamily="18" charset="0"/>
                <a:cs typeface="Times New Roman" panose="02020603050405020304" pitchFamily="18" charset="0"/>
              </a:rPr>
              <a:t> These are related to MX records. These </a:t>
            </a:r>
            <a:r>
              <a:rPr lang="en-US" dirty="0">
                <a:solidFill>
                  <a:srgbClr val="0000FF"/>
                </a:solidFill>
                <a:latin typeface="Times New Roman" panose="02020603050405020304" pitchFamily="18" charset="0"/>
                <a:cs typeface="Times New Roman" panose="02020603050405020304" pitchFamily="18" charset="0"/>
              </a:rPr>
              <a:t>contain</a:t>
            </a:r>
            <a:r>
              <a:rPr lang="en-US" dirty="0">
                <a:latin typeface="Times New Roman" panose="02020603050405020304" pitchFamily="18" charset="0"/>
                <a:cs typeface="Times New Roman" panose="02020603050405020304" pitchFamily="18" charset="0"/>
              </a:rPr>
              <a:t> the </a:t>
            </a:r>
            <a:r>
              <a:rPr lang="en-US" dirty="0">
                <a:solidFill>
                  <a:srgbClr val="0000FF"/>
                </a:solidFill>
                <a:latin typeface="Times New Roman" panose="02020603050405020304" pitchFamily="18" charset="0"/>
                <a:cs typeface="Times New Roman" panose="02020603050405020304" pitchFamily="18" charset="0"/>
              </a:rPr>
              <a:t>name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of a server for a specific service</a:t>
            </a:r>
            <a:r>
              <a:rPr lang="en-US" dirty="0">
                <a:latin typeface="Times New Roman" panose="02020603050405020304" pitchFamily="18" charset="0"/>
                <a:cs typeface="Times New Roman" panose="02020603050405020304" pitchFamily="18" charset="0"/>
              </a:rPr>
              <a:t>. The service itself is identified by means of a name along with the name of a protocol. </a:t>
            </a:r>
          </a:p>
          <a:p>
            <a:pPr marL="0" indent="0" algn="just">
              <a:lnSpc>
                <a:spcPct val="100000"/>
              </a:lnSpc>
              <a:buNone/>
            </a:pPr>
            <a:endParaRPr lang="en-US" dirty="0">
              <a:latin typeface="Times New Roman" panose="02020603050405020304" pitchFamily="18" charset="0"/>
              <a:cs typeface="Times New Roman" panose="02020603050405020304" pitchFamily="18" charset="0"/>
            </a:endParaRPr>
          </a:p>
          <a:p>
            <a:pPr marL="0" indent="0" algn="just">
              <a:lnSpc>
                <a:spcPct val="100000"/>
              </a:lnSpc>
              <a:buNone/>
            </a:pPr>
            <a:r>
              <a:rPr lang="en-US" b="1" dirty="0">
                <a:solidFill>
                  <a:srgbClr val="0000FF"/>
                </a:solidFill>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The web </a:t>
            </a:r>
            <a:r>
              <a:rPr lang="en-US" dirty="0">
                <a:solidFill>
                  <a:srgbClr val="0000FF"/>
                </a:solidFill>
                <a:latin typeface="Times New Roman" panose="02020603050405020304" pitchFamily="18" charset="0"/>
                <a:cs typeface="Times New Roman" panose="02020603050405020304" pitchFamily="18" charset="0"/>
              </a:rPr>
              <a:t>server</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in</a:t>
            </a:r>
            <a:r>
              <a:rPr lang="en-US" dirty="0">
                <a:latin typeface="Times New Roman" panose="02020603050405020304" pitchFamily="18" charset="0"/>
                <a:cs typeface="Times New Roman" panose="02020603050405020304" pitchFamily="18" charset="0"/>
              </a:rPr>
              <a:t> the </a:t>
            </a:r>
            <a:r>
              <a:rPr lang="en-US" b="1" dirty="0">
                <a:solidFill>
                  <a:srgbClr val="0000FF"/>
                </a:solidFill>
                <a:latin typeface="Times New Roman" panose="02020603050405020304" pitchFamily="18" charset="0"/>
                <a:cs typeface="Times New Roman" panose="02020603050405020304" pitchFamily="18" charset="0"/>
              </a:rPr>
              <a:t>cs.vu.nl</a:t>
            </a:r>
            <a:r>
              <a:rPr lang="en-US" dirty="0">
                <a:latin typeface="Times New Roman" panose="02020603050405020304" pitchFamily="18" charset="0"/>
                <a:cs typeface="Times New Roman" panose="02020603050405020304" pitchFamily="18" charset="0"/>
              </a:rPr>
              <a:t> domain could be named by means of an SRV record such as </a:t>
            </a:r>
            <a:r>
              <a:rPr lang="en-US" b="1" i="1" dirty="0">
                <a:solidFill>
                  <a:srgbClr val="0000FF"/>
                </a:solidFill>
                <a:latin typeface="Times New Roman" panose="02020603050405020304" pitchFamily="18" charset="0"/>
                <a:cs typeface="Times New Roman" panose="02020603050405020304" pitchFamily="18" charset="0"/>
              </a:rPr>
              <a:t>_http_tcp.cs.vu.nl. </a:t>
            </a:r>
            <a:r>
              <a:rPr lang="en-US" dirty="0">
                <a:latin typeface="Times New Roman" panose="02020603050405020304" pitchFamily="18" charset="0"/>
                <a:cs typeface="Times New Roman" panose="02020603050405020304" pitchFamily="18" charset="0"/>
              </a:rPr>
              <a:t>This record would then refer to the actual name of the server (which is </a:t>
            </a:r>
            <a:r>
              <a:rPr lang="en-US" b="1" i="1" dirty="0">
                <a:solidFill>
                  <a:srgbClr val="0000FF"/>
                </a:solidFill>
                <a:latin typeface="Times New Roman" panose="02020603050405020304" pitchFamily="18" charset="0"/>
                <a:cs typeface="Times New Roman" panose="02020603050405020304" pitchFamily="18" charset="0"/>
              </a:rPr>
              <a:t>soling.cs.vu.nl</a:t>
            </a:r>
            <a:r>
              <a:rPr lang="en-US" dirty="0">
                <a:latin typeface="Times New Roman" panose="02020603050405020304" pitchFamily="18" charset="0"/>
                <a:cs typeface="Times New Roman" panose="02020603050405020304" pitchFamily="18" charset="0"/>
              </a:rPr>
              <a:t>). </a:t>
            </a:r>
          </a:p>
          <a:p>
            <a:pPr marL="0" indent="0" algn="just">
              <a:lnSpc>
                <a:spcPct val="100000"/>
              </a:lnSpc>
              <a:buNone/>
            </a:pPr>
            <a:endParaRPr lang="en-US" dirty="0">
              <a:latin typeface="Times New Roman" panose="02020603050405020304" pitchFamily="18" charset="0"/>
              <a:cs typeface="Times New Roman" panose="02020603050405020304" pitchFamily="18" charset="0"/>
            </a:endParaRPr>
          </a:p>
          <a:p>
            <a:pPr marL="0" indent="0" algn="just">
              <a:lnSpc>
                <a:spcPct val="100000"/>
              </a:lnSpc>
              <a:buNone/>
            </a:pPr>
            <a:r>
              <a:rPr lang="en-US" b="1" dirty="0">
                <a:solidFill>
                  <a:srgbClr val="0000FF"/>
                </a:solidFill>
                <a:latin typeface="Times New Roman" panose="02020603050405020304" pitchFamily="18" charset="0"/>
                <a:cs typeface="Times New Roman" panose="02020603050405020304" pitchFamily="18" charset="0"/>
              </a:rPr>
              <a:t>Advantage</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Clients need no longer know the DNS name of the host providing a specific service</a:t>
            </a:r>
            <a:r>
              <a:rPr lang="en-US" dirty="0">
                <a:latin typeface="Times New Roman" panose="02020603050405020304" pitchFamily="18" charset="0"/>
                <a:cs typeface="Times New Roman" panose="02020603050405020304" pitchFamily="18" charset="0"/>
              </a:rPr>
              <a:t>. Instead, </a:t>
            </a:r>
            <a:r>
              <a:rPr lang="en-US" dirty="0">
                <a:solidFill>
                  <a:srgbClr val="0000FF"/>
                </a:solidFill>
                <a:latin typeface="Times New Roman" panose="02020603050405020304" pitchFamily="18" charset="0"/>
                <a:cs typeface="Times New Roman" panose="02020603050405020304" pitchFamily="18" charset="0"/>
              </a:rPr>
              <a:t>only service names </a:t>
            </a:r>
            <a:r>
              <a:rPr lang="en-US" dirty="0">
                <a:latin typeface="Times New Roman" panose="02020603050405020304" pitchFamily="18" charset="0"/>
                <a:cs typeface="Times New Roman" panose="02020603050405020304" pitchFamily="18" charset="0"/>
              </a:rPr>
              <a:t>need to be standardized, after which the providing host can be looked up.</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125</a:t>
            </a:fld>
            <a:endParaRPr lang="en-IN" dirty="0"/>
          </a:p>
        </p:txBody>
      </p:sp>
    </p:spTree>
    <p:extLst>
      <p:ext uri="{BB962C8B-B14F-4D97-AF65-F5344CB8AC3E}">
        <p14:creationId xmlns:p14="http://schemas.microsoft.com/office/powerpoint/2010/main" val="41419496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marL="0" indent="0" algn="just">
              <a:lnSpc>
                <a:spcPct val="100000"/>
              </a:lnSpc>
              <a:buNone/>
            </a:pPr>
            <a:r>
              <a:rPr lang="en-US" b="1" dirty="0">
                <a:solidFill>
                  <a:srgbClr val="FF0000"/>
                </a:solidFill>
                <a:latin typeface="Times New Roman" panose="02020603050405020304" pitchFamily="18" charset="0"/>
                <a:cs typeface="Times New Roman" panose="02020603050405020304" pitchFamily="18" charset="0"/>
              </a:rPr>
              <a:t>NS:</a:t>
            </a:r>
            <a:r>
              <a:rPr lang="en-US" dirty="0">
                <a:latin typeface="Times New Roman" panose="02020603050405020304" pitchFamily="18" charset="0"/>
                <a:cs typeface="Times New Roman" panose="02020603050405020304" pitchFamily="18" charset="0"/>
              </a:rPr>
              <a:t> Nodes that represent a zone, contain one or more NS (name server) records. Like MX records, an NS record </a:t>
            </a:r>
            <a:r>
              <a:rPr lang="en-US" dirty="0">
                <a:solidFill>
                  <a:srgbClr val="0000FF"/>
                </a:solidFill>
                <a:latin typeface="Times New Roman" panose="02020603050405020304" pitchFamily="18" charset="0"/>
                <a:cs typeface="Times New Roman" panose="02020603050405020304" pitchFamily="18" charset="0"/>
              </a:rPr>
              <a:t>contains the name of a name server that implements the zone represented by the node</a:t>
            </a:r>
            <a:r>
              <a:rPr lang="en-US" dirty="0">
                <a:latin typeface="Times New Roman" panose="02020603050405020304" pitchFamily="18" charset="0"/>
                <a:cs typeface="Times New Roman" panose="02020603050405020304" pitchFamily="18" charset="0"/>
              </a:rPr>
              <a:t>. </a:t>
            </a:r>
          </a:p>
          <a:p>
            <a:pPr marL="0" indent="0" algn="just">
              <a:lnSpc>
                <a:spcPct val="100000"/>
              </a:lnSpc>
              <a:buNone/>
            </a:pPr>
            <a:endParaRPr lang="en-US" dirty="0">
              <a:latin typeface="Times New Roman" panose="02020603050405020304" pitchFamily="18" charset="0"/>
              <a:cs typeface="Times New Roman" panose="02020603050405020304" pitchFamily="18" charset="0"/>
            </a:endParaRPr>
          </a:p>
          <a:p>
            <a:pPr marL="0" indent="0" algn="just">
              <a:lnSpc>
                <a:spcPct val="100000"/>
              </a:lnSpc>
              <a:buNone/>
            </a:pPr>
            <a:r>
              <a:rPr lang="en-US" dirty="0">
                <a:latin typeface="Times New Roman" panose="02020603050405020304" pitchFamily="18" charset="0"/>
                <a:cs typeface="Times New Roman" panose="02020603050405020304" pitchFamily="18" charset="0"/>
              </a:rPr>
              <a:t>In principle, </a:t>
            </a:r>
            <a:r>
              <a:rPr lang="en-US" dirty="0">
                <a:solidFill>
                  <a:srgbClr val="0000FF"/>
                </a:solidFill>
                <a:latin typeface="Times New Roman" panose="02020603050405020304" pitchFamily="18" charset="0"/>
                <a:cs typeface="Times New Roman" panose="02020603050405020304" pitchFamily="18" charset="0"/>
              </a:rPr>
              <a:t>each node in the name space can store an NS record</a:t>
            </a:r>
            <a:r>
              <a:rPr lang="en-US" dirty="0">
                <a:latin typeface="Times New Roman" panose="02020603050405020304" pitchFamily="18" charset="0"/>
                <a:cs typeface="Times New Roman" panose="02020603050405020304" pitchFamily="18" charset="0"/>
              </a:rPr>
              <a:t> referring to the name server that implements it.</a:t>
            </a:r>
          </a:p>
          <a:p>
            <a:pPr marL="0" indent="0" algn="just">
              <a:lnSpc>
                <a:spcPct val="100000"/>
              </a:lnSpc>
              <a:buNone/>
            </a:pPr>
            <a:endParaRPr lang="en-US" dirty="0">
              <a:latin typeface="Times New Roman" panose="02020603050405020304" pitchFamily="18" charset="0"/>
              <a:cs typeface="Times New Roman" panose="02020603050405020304" pitchFamily="18" charset="0"/>
            </a:endParaRPr>
          </a:p>
          <a:p>
            <a:pPr marL="0" indent="0" algn="just">
              <a:lnSpc>
                <a:spcPct val="100000"/>
              </a:lnSpc>
              <a:buNone/>
            </a:pPr>
            <a:r>
              <a:rPr lang="en-US" b="1" dirty="0">
                <a:solidFill>
                  <a:srgbClr val="FF0000"/>
                </a:solidFill>
                <a:latin typeface="Times New Roman" panose="02020603050405020304" pitchFamily="18" charset="0"/>
                <a:cs typeface="Times New Roman" panose="02020603050405020304" pitchFamily="18" charset="0"/>
              </a:rPr>
              <a:t>CNAME: </a:t>
            </a:r>
            <a:r>
              <a:rPr lang="en-US" dirty="0">
                <a:solidFill>
                  <a:srgbClr val="0000FF"/>
                </a:solidFill>
                <a:latin typeface="Times New Roman" panose="02020603050405020304" pitchFamily="18" charset="0"/>
                <a:cs typeface="Times New Roman" panose="02020603050405020304" pitchFamily="18" charset="0"/>
              </a:rPr>
              <a:t>DNS</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distinguishes</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aliases</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from</a:t>
            </a:r>
            <a:r>
              <a:rPr lang="en-US" dirty="0">
                <a:latin typeface="Times New Roman" panose="02020603050405020304" pitchFamily="18" charset="0"/>
                <a:cs typeface="Times New Roman" panose="02020603050405020304" pitchFamily="18" charset="0"/>
              </a:rPr>
              <a:t> what are called </a:t>
            </a:r>
            <a:r>
              <a:rPr lang="en-US" dirty="0">
                <a:solidFill>
                  <a:srgbClr val="0000FF"/>
                </a:solidFill>
                <a:latin typeface="Times New Roman" panose="02020603050405020304" pitchFamily="18" charset="0"/>
                <a:cs typeface="Times New Roman" panose="02020603050405020304" pitchFamily="18" charset="0"/>
              </a:rPr>
              <a:t>canonical</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names</a:t>
            </a:r>
            <a:r>
              <a:rPr lang="en-US" dirty="0">
                <a:latin typeface="Times New Roman" panose="02020603050405020304" pitchFamily="18" charset="0"/>
                <a:cs typeface="Times New Roman" panose="02020603050405020304" pitchFamily="18" charset="0"/>
              </a:rPr>
              <a:t>. Each host is assumed to have a canonical, or primary name. </a:t>
            </a:r>
          </a:p>
          <a:p>
            <a:pPr marL="0" indent="0" algn="just">
              <a:lnSpc>
                <a:spcPct val="100000"/>
              </a:lnSpc>
              <a:buNone/>
            </a:pPr>
            <a:endParaRPr lang="en-US" dirty="0">
              <a:latin typeface="Times New Roman" panose="02020603050405020304" pitchFamily="18" charset="0"/>
              <a:cs typeface="Times New Roman" panose="02020603050405020304" pitchFamily="18" charset="0"/>
            </a:endParaRPr>
          </a:p>
          <a:p>
            <a:pPr marL="0" indent="0" algn="just">
              <a:lnSpc>
                <a:spcPct val="100000"/>
              </a:lnSpc>
              <a:buNone/>
            </a:pPr>
            <a:r>
              <a:rPr lang="en-US" dirty="0">
                <a:latin typeface="Times New Roman" panose="02020603050405020304" pitchFamily="18" charset="0"/>
                <a:cs typeface="Times New Roman" panose="02020603050405020304" pitchFamily="18" charset="0"/>
              </a:rPr>
              <a:t>An alias is </a:t>
            </a:r>
            <a:r>
              <a:rPr lang="en-US" dirty="0">
                <a:solidFill>
                  <a:srgbClr val="0000FF"/>
                </a:solidFill>
                <a:latin typeface="Times New Roman" panose="02020603050405020304" pitchFamily="18" charset="0"/>
                <a:cs typeface="Times New Roman" panose="02020603050405020304" pitchFamily="18" charset="0"/>
              </a:rPr>
              <a:t>implemented</a:t>
            </a:r>
            <a:r>
              <a:rPr lang="en-US" dirty="0">
                <a:latin typeface="Times New Roman" panose="02020603050405020304" pitchFamily="18" charset="0"/>
                <a:cs typeface="Times New Roman" panose="02020603050405020304" pitchFamily="18" charset="0"/>
              </a:rPr>
              <a:t> by means of node storing a </a:t>
            </a:r>
            <a:r>
              <a:rPr lang="en-US" dirty="0">
                <a:solidFill>
                  <a:srgbClr val="0000FF"/>
                </a:solidFill>
                <a:latin typeface="Times New Roman" panose="02020603050405020304" pitchFamily="18" charset="0"/>
                <a:cs typeface="Times New Roman" panose="02020603050405020304" pitchFamily="18" charset="0"/>
              </a:rPr>
              <a:t>CNAME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record</a:t>
            </a:r>
            <a:r>
              <a:rPr lang="en-US" dirty="0">
                <a:latin typeface="Times New Roman" panose="02020603050405020304" pitchFamily="18" charset="0"/>
                <a:cs typeface="Times New Roman" panose="02020603050405020304" pitchFamily="18" charset="0"/>
              </a:rPr>
              <a:t> containing the </a:t>
            </a:r>
            <a:r>
              <a:rPr lang="en-US" dirty="0">
                <a:solidFill>
                  <a:srgbClr val="0000FF"/>
                </a:solidFill>
                <a:latin typeface="Times New Roman" panose="02020603050405020304" pitchFamily="18" charset="0"/>
                <a:cs typeface="Times New Roman" panose="02020603050405020304" pitchFamily="18" charset="0"/>
              </a:rPr>
              <a:t>canonical</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name</a:t>
            </a:r>
            <a:r>
              <a:rPr lang="en-US" dirty="0">
                <a:latin typeface="Times New Roman" panose="02020603050405020304" pitchFamily="18" charset="0"/>
                <a:cs typeface="Times New Roman" panose="02020603050405020304" pitchFamily="18" charset="0"/>
              </a:rPr>
              <a:t> of a host. The name of the node storing such a record is thus the </a:t>
            </a:r>
            <a:r>
              <a:rPr lang="en-US" i="1" dirty="0">
                <a:solidFill>
                  <a:srgbClr val="FF0000"/>
                </a:solidFill>
                <a:latin typeface="Times New Roman" panose="02020603050405020304" pitchFamily="18" charset="0"/>
                <a:cs typeface="Times New Roman" panose="02020603050405020304" pitchFamily="18" charset="0"/>
              </a:rPr>
              <a:t>same as a symbolic link</a:t>
            </a:r>
            <a:r>
              <a:rPr lang="en-US" dirty="0">
                <a:latin typeface="Times New Roman" panose="02020603050405020304" pitchFamily="18" charset="0"/>
                <a:cs typeface="Times New Roman" panose="02020603050405020304" pitchFamily="18" charset="0"/>
              </a:rPr>
              <a:t>, as was shown in Figure 5.13.</a:t>
            </a:r>
            <a:endParaRPr lang="en-US" b="1" dirty="0">
              <a:solidFill>
                <a:srgbClr val="FF0000"/>
              </a:solidFill>
              <a:latin typeface="Times New Roman" panose="02020603050405020304" pitchFamily="18" charset="0"/>
              <a:cs typeface="Times New Roman" panose="02020603050405020304" pitchFamily="18" charset="0"/>
            </a:endParaRPr>
          </a:p>
          <a:p>
            <a:pPr marL="0" indent="0" algn="just">
              <a:lnSpc>
                <a:spcPct val="100000"/>
              </a:lnSpc>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126</a:t>
            </a:fld>
            <a:endParaRPr lang="en-IN" dirty="0"/>
          </a:p>
        </p:txBody>
      </p:sp>
    </p:spTree>
    <p:extLst>
      <p:ext uri="{BB962C8B-B14F-4D97-AF65-F5344CB8AC3E}">
        <p14:creationId xmlns:p14="http://schemas.microsoft.com/office/powerpoint/2010/main" val="55366051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marL="0" indent="0" algn="just">
              <a:lnSpc>
                <a:spcPct val="100000"/>
              </a:lnSpc>
              <a:buNone/>
            </a:pPr>
            <a:r>
              <a:rPr lang="en-US" b="1" dirty="0">
                <a:solidFill>
                  <a:srgbClr val="FF0000"/>
                </a:solidFill>
                <a:latin typeface="Times New Roman" panose="02020603050405020304" pitchFamily="18" charset="0"/>
                <a:cs typeface="Times New Roman" panose="02020603050405020304" pitchFamily="18" charset="0"/>
              </a:rPr>
              <a:t>PTR:</a:t>
            </a:r>
            <a:r>
              <a:rPr lang="en-US" dirty="0">
                <a:latin typeface="Times New Roman" panose="02020603050405020304" pitchFamily="18" charset="0"/>
                <a:cs typeface="Times New Roman" panose="02020603050405020304" pitchFamily="18" charset="0"/>
              </a:rPr>
              <a:t> DNS maintains an </a:t>
            </a:r>
            <a:r>
              <a:rPr lang="en-US" dirty="0">
                <a:solidFill>
                  <a:srgbClr val="0000FF"/>
                </a:solidFill>
                <a:latin typeface="Times New Roman" panose="02020603050405020304" pitchFamily="18" charset="0"/>
                <a:cs typeface="Times New Roman" panose="02020603050405020304" pitchFamily="18" charset="0"/>
              </a:rPr>
              <a:t>inverse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mapping</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of</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IP</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addresses</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to</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host</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names</a:t>
            </a:r>
            <a:r>
              <a:rPr lang="en-US" dirty="0">
                <a:latin typeface="Times New Roman" panose="02020603050405020304" pitchFamily="18" charset="0"/>
                <a:cs typeface="Times New Roman" panose="02020603050405020304" pitchFamily="18" charset="0"/>
              </a:rPr>
              <a:t> by means of </a:t>
            </a:r>
            <a:r>
              <a:rPr lang="en-US" dirty="0">
                <a:solidFill>
                  <a:srgbClr val="FF0000"/>
                </a:solidFill>
                <a:latin typeface="Times New Roman" panose="02020603050405020304" pitchFamily="18" charset="0"/>
                <a:cs typeface="Times New Roman" panose="02020603050405020304" pitchFamily="18" charset="0"/>
              </a:rPr>
              <a:t>PTR (pointer) records</a:t>
            </a:r>
            <a:r>
              <a:rPr lang="en-US" dirty="0">
                <a:latin typeface="Times New Roman" panose="02020603050405020304" pitchFamily="18" charset="0"/>
                <a:cs typeface="Times New Roman" panose="02020603050405020304" pitchFamily="18" charset="0"/>
              </a:rPr>
              <a:t>. </a:t>
            </a:r>
          </a:p>
          <a:p>
            <a:pPr marL="0" indent="0" algn="just">
              <a:lnSpc>
                <a:spcPct val="100000"/>
              </a:lnSpc>
              <a:buNone/>
            </a:pPr>
            <a:endParaRPr lang="en-US" dirty="0">
              <a:latin typeface="Times New Roman" panose="02020603050405020304" pitchFamily="18" charset="0"/>
              <a:cs typeface="Times New Roman" panose="02020603050405020304" pitchFamily="18" charset="0"/>
            </a:endParaRPr>
          </a:p>
          <a:p>
            <a:pPr marL="0" indent="0" algn="just">
              <a:lnSpc>
                <a:spcPct val="100000"/>
              </a:lnSpc>
              <a:buNone/>
            </a:pPr>
            <a:r>
              <a:rPr lang="en-US" dirty="0">
                <a:latin typeface="Times New Roman" panose="02020603050405020304" pitchFamily="18" charset="0"/>
                <a:cs typeface="Times New Roman" panose="02020603050405020304" pitchFamily="18" charset="0"/>
              </a:rPr>
              <a:t>To accommodate the lookups of host names when given only an IP address, DNS maintains a domain named </a:t>
            </a:r>
            <a:r>
              <a:rPr lang="en-US" b="1" dirty="0">
                <a:solidFill>
                  <a:srgbClr val="FF0066"/>
                </a:solidFill>
                <a:latin typeface="Times New Roman" panose="02020603050405020304" pitchFamily="18" charset="0"/>
                <a:cs typeface="Times New Roman" panose="02020603050405020304" pitchFamily="18" charset="0"/>
              </a:rPr>
              <a:t>in-</a:t>
            </a:r>
            <a:r>
              <a:rPr lang="en-US" b="1" dirty="0" err="1">
                <a:solidFill>
                  <a:srgbClr val="FF0066"/>
                </a:solidFill>
                <a:latin typeface="Times New Roman" panose="02020603050405020304" pitchFamily="18" charset="0"/>
                <a:cs typeface="Times New Roman" panose="02020603050405020304" pitchFamily="18" charset="0"/>
              </a:rPr>
              <a:t>addr.arpa</a:t>
            </a:r>
            <a:r>
              <a:rPr lang="en-US" dirty="0">
                <a:latin typeface="Times New Roman" panose="02020603050405020304" pitchFamily="18" charset="0"/>
                <a:cs typeface="Times New Roman" panose="02020603050405020304" pitchFamily="18" charset="0"/>
              </a:rPr>
              <a:t>, which contains nodes that represent Internet hosts and which are named by the IP address of the represented host. </a:t>
            </a:r>
          </a:p>
          <a:p>
            <a:pPr marL="0" indent="0" algn="just">
              <a:lnSpc>
                <a:spcPct val="100000"/>
              </a:lnSpc>
              <a:buNone/>
            </a:pPr>
            <a:endParaRPr lang="en-US" dirty="0">
              <a:latin typeface="Times New Roman" panose="02020603050405020304" pitchFamily="18" charset="0"/>
              <a:cs typeface="Times New Roman" panose="02020603050405020304" pitchFamily="18" charset="0"/>
            </a:endParaRPr>
          </a:p>
          <a:p>
            <a:pPr marL="0" indent="0" algn="just">
              <a:lnSpc>
                <a:spcPct val="100000"/>
              </a:lnSpc>
              <a:buNone/>
            </a:pPr>
            <a:r>
              <a:rPr lang="en-US" b="1" dirty="0">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Host </a:t>
            </a:r>
            <a:r>
              <a:rPr lang="en-US" b="1" dirty="0">
                <a:solidFill>
                  <a:srgbClr val="0000FF"/>
                </a:solidFill>
                <a:latin typeface="Times New Roman" panose="02020603050405020304" pitchFamily="18" charset="0"/>
                <a:cs typeface="Times New Roman" panose="02020603050405020304" pitchFamily="18" charset="0"/>
              </a:rPr>
              <a:t>www.cs.vu.nl</a:t>
            </a:r>
            <a:r>
              <a:rPr lang="en-US" dirty="0">
                <a:latin typeface="Times New Roman" panose="02020603050405020304" pitchFamily="18" charset="0"/>
                <a:cs typeface="Times New Roman" panose="02020603050405020304" pitchFamily="18" charset="0"/>
              </a:rPr>
              <a:t> has IP address </a:t>
            </a:r>
            <a:r>
              <a:rPr lang="en-US" b="1" dirty="0">
                <a:solidFill>
                  <a:srgbClr val="0000FF"/>
                </a:solidFill>
                <a:latin typeface="Times New Roman" panose="02020603050405020304" pitchFamily="18" charset="0"/>
                <a:cs typeface="Times New Roman" panose="02020603050405020304" pitchFamily="18" charset="0"/>
              </a:rPr>
              <a:t>130.37.20.20</a:t>
            </a:r>
            <a:r>
              <a:rPr lang="en-US" dirty="0">
                <a:latin typeface="Times New Roman" panose="02020603050405020304" pitchFamily="18" charset="0"/>
                <a:cs typeface="Times New Roman" panose="02020603050405020304" pitchFamily="18" charset="0"/>
              </a:rPr>
              <a:t>. </a:t>
            </a:r>
          </a:p>
          <a:p>
            <a:pPr marL="0" indent="0" algn="just">
              <a:lnSpc>
                <a:spcPct val="100000"/>
              </a:lnSpc>
              <a:buNone/>
            </a:pPr>
            <a:endParaRPr lang="en-US" dirty="0">
              <a:latin typeface="Times New Roman" panose="02020603050405020304" pitchFamily="18" charset="0"/>
              <a:cs typeface="Times New Roman" panose="02020603050405020304" pitchFamily="18" charset="0"/>
            </a:endParaRPr>
          </a:p>
          <a:p>
            <a:pPr marL="0" indent="0" algn="just">
              <a:lnSpc>
                <a:spcPct val="100000"/>
              </a:lnSpc>
              <a:buNone/>
            </a:pPr>
            <a:r>
              <a:rPr lang="en-US" dirty="0">
                <a:latin typeface="Times New Roman" panose="02020603050405020304" pitchFamily="18" charset="0"/>
                <a:cs typeface="Times New Roman" panose="02020603050405020304" pitchFamily="18" charset="0"/>
              </a:rPr>
              <a:t>DNS creates a node named </a:t>
            </a:r>
            <a:r>
              <a:rPr lang="en-US" b="1" dirty="0">
                <a:solidFill>
                  <a:srgbClr val="0000FF"/>
                </a:solidFill>
                <a:latin typeface="Times New Roman" panose="02020603050405020304" pitchFamily="18" charset="0"/>
                <a:cs typeface="Times New Roman" panose="02020603050405020304" pitchFamily="18" charset="0"/>
              </a:rPr>
              <a:t>20.20.37.130.in-addr.arpa</a:t>
            </a:r>
            <a:r>
              <a:rPr lang="en-US" dirty="0">
                <a:latin typeface="Times New Roman" panose="02020603050405020304" pitchFamily="18" charset="0"/>
                <a:cs typeface="Times New Roman" panose="02020603050405020304" pitchFamily="18" charset="0"/>
              </a:rPr>
              <a:t>, which is used to store the </a:t>
            </a:r>
            <a:r>
              <a:rPr lang="en-US" dirty="0">
                <a:solidFill>
                  <a:srgbClr val="0000FF"/>
                </a:solidFill>
                <a:latin typeface="Times New Roman" panose="02020603050405020304" pitchFamily="18" charset="0"/>
                <a:cs typeface="Times New Roman" panose="02020603050405020304" pitchFamily="18" charset="0"/>
              </a:rPr>
              <a:t>canonical</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name</a:t>
            </a:r>
            <a:r>
              <a:rPr lang="en-US" dirty="0">
                <a:latin typeface="Times New Roman" panose="02020603050405020304" pitchFamily="18" charset="0"/>
                <a:cs typeface="Times New Roman" panose="02020603050405020304" pitchFamily="18" charset="0"/>
              </a:rPr>
              <a:t> of that host. (which happens to be </a:t>
            </a:r>
            <a:r>
              <a:rPr lang="en-US" b="1" dirty="0">
                <a:solidFill>
                  <a:srgbClr val="0000FF"/>
                </a:solidFill>
                <a:latin typeface="Times New Roman" panose="02020603050405020304" pitchFamily="18" charset="0"/>
                <a:cs typeface="Times New Roman" panose="02020603050405020304" pitchFamily="18" charset="0"/>
              </a:rPr>
              <a:t>soling.cs.vu.nl</a:t>
            </a:r>
            <a:r>
              <a:rPr lang="en-US" dirty="0">
                <a:latin typeface="Times New Roman" panose="02020603050405020304" pitchFamily="18" charset="0"/>
                <a:cs typeface="Times New Roman" panose="02020603050405020304" pitchFamily="18" charset="0"/>
              </a:rPr>
              <a:t> in a </a:t>
            </a:r>
            <a:r>
              <a:rPr lang="en-US" dirty="0">
                <a:solidFill>
                  <a:srgbClr val="0000FF"/>
                </a:solidFill>
                <a:latin typeface="Times New Roman" panose="02020603050405020304" pitchFamily="18" charset="0"/>
                <a:cs typeface="Times New Roman" panose="02020603050405020304" pitchFamily="18" charset="0"/>
              </a:rPr>
              <a:t>PTR</a:t>
            </a:r>
            <a:r>
              <a:rPr lang="en-US" dirty="0">
                <a:latin typeface="Times New Roman" panose="02020603050405020304" pitchFamily="18" charset="0"/>
                <a:cs typeface="Times New Roman" panose="02020603050405020304" pitchFamily="18" charset="0"/>
              </a:rPr>
              <a:t> record).</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127</a:t>
            </a:fld>
            <a:endParaRPr lang="en-IN" dirty="0"/>
          </a:p>
        </p:txBody>
      </p:sp>
    </p:spTree>
    <p:extLst>
      <p:ext uri="{BB962C8B-B14F-4D97-AF65-F5344CB8AC3E}">
        <p14:creationId xmlns:p14="http://schemas.microsoft.com/office/powerpoint/2010/main" val="137173828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marL="0" indent="0" algn="just">
              <a:lnSpc>
                <a:spcPct val="100000"/>
              </a:lnSpc>
              <a:buNone/>
            </a:pPr>
            <a:r>
              <a:rPr lang="en-US" b="1" dirty="0">
                <a:solidFill>
                  <a:srgbClr val="FF0000"/>
                </a:solidFill>
                <a:latin typeface="Times New Roman" panose="02020603050405020304" pitchFamily="18" charset="0"/>
                <a:cs typeface="Times New Roman" panose="02020603050405020304" pitchFamily="18" charset="0"/>
              </a:rPr>
              <a:t>HINFO</a:t>
            </a:r>
            <a:r>
              <a:rPr lang="en-US" b="1" dirty="0">
                <a:solidFill>
                  <a:srgbClr val="FF0066"/>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Host info record is used to store </a:t>
            </a:r>
            <a:r>
              <a:rPr lang="en-US" dirty="0">
                <a:solidFill>
                  <a:srgbClr val="0000FF"/>
                </a:solidFill>
                <a:latin typeface="Times New Roman" panose="02020603050405020304" pitchFamily="18" charset="0"/>
                <a:cs typeface="Times New Roman" panose="02020603050405020304" pitchFamily="18" charset="0"/>
              </a:rPr>
              <a:t>additional</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information</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on</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host</a:t>
            </a:r>
            <a:r>
              <a:rPr lang="en-US" dirty="0">
                <a:latin typeface="Times New Roman" panose="02020603050405020304" pitchFamily="18" charset="0"/>
                <a:cs typeface="Times New Roman" panose="02020603050405020304" pitchFamily="18" charset="0"/>
              </a:rPr>
              <a:t> such as its </a:t>
            </a:r>
            <a:r>
              <a:rPr lang="en-US" dirty="0">
                <a:solidFill>
                  <a:srgbClr val="0000FF"/>
                </a:solidFill>
                <a:latin typeface="Times New Roman" panose="02020603050405020304" pitchFamily="18" charset="0"/>
                <a:cs typeface="Times New Roman" panose="02020603050405020304" pitchFamily="18" charset="0"/>
              </a:rPr>
              <a:t>machine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type</a:t>
            </a:r>
            <a:r>
              <a:rPr lang="en-US" dirty="0">
                <a:latin typeface="Times New Roman" panose="02020603050405020304" pitchFamily="18" charset="0"/>
                <a:cs typeface="Times New Roman" panose="02020603050405020304" pitchFamily="18" charset="0"/>
              </a:rPr>
              <a:t> and </a:t>
            </a:r>
            <a:r>
              <a:rPr lang="en-US" dirty="0">
                <a:solidFill>
                  <a:srgbClr val="0000FF"/>
                </a:solidFill>
                <a:latin typeface="Times New Roman" panose="02020603050405020304" pitchFamily="18" charset="0"/>
                <a:cs typeface="Times New Roman" panose="02020603050405020304" pitchFamily="18" charset="0"/>
              </a:rPr>
              <a:t>operating</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system</a:t>
            </a:r>
            <a:r>
              <a:rPr lang="en-US" dirty="0">
                <a:latin typeface="Times New Roman" panose="02020603050405020304" pitchFamily="18" charset="0"/>
                <a:cs typeface="Times New Roman" panose="02020603050405020304" pitchFamily="18" charset="0"/>
              </a:rPr>
              <a:t>. </a:t>
            </a:r>
          </a:p>
          <a:p>
            <a:pPr marL="0" indent="0" algn="just">
              <a:lnSpc>
                <a:spcPct val="100000"/>
              </a:lnSpc>
              <a:buNone/>
            </a:pPr>
            <a:endParaRPr lang="en-US" dirty="0">
              <a:latin typeface="Times New Roman" panose="02020603050405020304" pitchFamily="18" charset="0"/>
              <a:cs typeface="Times New Roman" panose="02020603050405020304" pitchFamily="18" charset="0"/>
            </a:endParaRPr>
          </a:p>
          <a:p>
            <a:pPr marL="0" indent="0" algn="just">
              <a:lnSpc>
                <a:spcPct val="100000"/>
              </a:lnSpc>
              <a:buNone/>
            </a:pPr>
            <a:r>
              <a:rPr lang="en-US" b="1" dirty="0">
                <a:solidFill>
                  <a:srgbClr val="FF0000"/>
                </a:solidFill>
                <a:latin typeface="Times New Roman" panose="02020603050405020304" pitchFamily="18" charset="0"/>
                <a:cs typeface="Times New Roman" panose="02020603050405020304" pitchFamily="18" charset="0"/>
              </a:rPr>
              <a:t>TXT:</a:t>
            </a:r>
            <a:r>
              <a:rPr lang="en-US" dirty="0">
                <a:latin typeface="Times New Roman" panose="02020603050405020304" pitchFamily="18" charset="0"/>
                <a:cs typeface="Times New Roman" panose="02020603050405020304" pitchFamily="18" charset="0"/>
              </a:rPr>
              <a:t> These records are used for </a:t>
            </a:r>
            <a:r>
              <a:rPr lang="en-US" dirty="0">
                <a:solidFill>
                  <a:srgbClr val="0000FF"/>
                </a:solidFill>
                <a:latin typeface="Times New Roman" panose="02020603050405020304" pitchFamily="18" charset="0"/>
                <a:cs typeface="Times New Roman" panose="02020603050405020304" pitchFamily="18" charset="0"/>
              </a:rPr>
              <a:t>any other kind of data </a:t>
            </a:r>
            <a:r>
              <a:rPr lang="en-US" dirty="0">
                <a:latin typeface="Times New Roman" panose="02020603050405020304" pitchFamily="18" charset="0"/>
                <a:cs typeface="Times New Roman" panose="02020603050405020304" pitchFamily="18" charset="0"/>
              </a:rPr>
              <a:t>that a user finds useful to store about the entity represented by the node.</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128</a:t>
            </a:fld>
            <a:endParaRPr lang="en-IN" dirty="0"/>
          </a:p>
        </p:txBody>
      </p:sp>
    </p:spTree>
    <p:extLst>
      <p:ext uri="{BB962C8B-B14F-4D97-AF65-F5344CB8AC3E}">
        <p14:creationId xmlns:p14="http://schemas.microsoft.com/office/powerpoint/2010/main" val="261750233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marL="0" indent="0" algn="just">
              <a:lnSpc>
                <a:spcPct val="100000"/>
              </a:lnSpc>
              <a:buNone/>
            </a:pPr>
            <a:r>
              <a:rPr lang="en-US" sz="3200" b="1" dirty="0">
                <a:solidFill>
                  <a:srgbClr val="0000FF"/>
                </a:solidFill>
                <a:latin typeface="Times New Roman" panose="02020603050405020304" pitchFamily="18" charset="0"/>
                <a:cs typeface="Times New Roman" panose="02020603050405020304" pitchFamily="18" charset="0"/>
              </a:rPr>
              <a:t>DNS implementation</a:t>
            </a:r>
          </a:p>
          <a:p>
            <a:pPr marL="0" indent="0" algn="just">
              <a:lnSpc>
                <a:spcPct val="100000"/>
              </a:lnSpc>
              <a:buNone/>
            </a:pPr>
            <a:endParaRPr lang="en-US" sz="3200" b="1" dirty="0">
              <a:solidFill>
                <a:srgbClr val="0000FF"/>
              </a:solidFill>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In essence, the DNS name space can be divided into </a:t>
            </a:r>
            <a:r>
              <a:rPr lang="en-US" b="1" dirty="0">
                <a:solidFill>
                  <a:srgbClr val="0000FF"/>
                </a:solidFill>
                <a:latin typeface="Times New Roman" panose="02020603050405020304" pitchFamily="18" charset="0"/>
                <a:cs typeface="Times New Roman" panose="02020603050405020304" pitchFamily="18" charset="0"/>
              </a:rPr>
              <a:t>a</a:t>
            </a:r>
            <a:r>
              <a:rPr lang="en-US" b="1" dirty="0">
                <a:latin typeface="Times New Roman" panose="02020603050405020304" pitchFamily="18" charset="0"/>
                <a:cs typeface="Times New Roman" panose="02020603050405020304" pitchFamily="18" charset="0"/>
              </a:rPr>
              <a:t> </a:t>
            </a:r>
            <a:r>
              <a:rPr lang="en-US" b="1" dirty="0">
                <a:solidFill>
                  <a:srgbClr val="0000FF"/>
                </a:solidFill>
                <a:latin typeface="Times New Roman" panose="02020603050405020304" pitchFamily="18" charset="0"/>
                <a:cs typeface="Times New Roman" panose="02020603050405020304" pitchFamily="18" charset="0"/>
              </a:rPr>
              <a:t>global</a:t>
            </a:r>
            <a:r>
              <a:rPr lang="en-US" b="1" dirty="0">
                <a:latin typeface="Times New Roman" panose="02020603050405020304" pitchFamily="18" charset="0"/>
                <a:cs typeface="Times New Roman" panose="02020603050405020304" pitchFamily="18" charset="0"/>
              </a:rPr>
              <a:t> </a:t>
            </a:r>
            <a:r>
              <a:rPr lang="en-US" b="1" dirty="0">
                <a:solidFill>
                  <a:srgbClr val="0000FF"/>
                </a:solidFill>
                <a:latin typeface="Times New Roman" panose="02020603050405020304" pitchFamily="18" charset="0"/>
                <a:cs typeface="Times New Roman" panose="02020603050405020304" pitchFamily="18" charset="0"/>
              </a:rPr>
              <a:t>layer</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and an </a:t>
            </a:r>
            <a:r>
              <a:rPr lang="en-US" b="1" dirty="0">
                <a:solidFill>
                  <a:srgbClr val="0000FF"/>
                </a:solidFill>
                <a:latin typeface="Times New Roman" panose="02020603050405020304" pitchFamily="18" charset="0"/>
                <a:cs typeface="Times New Roman" panose="02020603050405020304" pitchFamily="18" charset="0"/>
              </a:rPr>
              <a:t>administrational</a:t>
            </a:r>
            <a:r>
              <a:rPr lang="en-US" b="1" dirty="0">
                <a:latin typeface="Times New Roman" panose="02020603050405020304" pitchFamily="18" charset="0"/>
                <a:cs typeface="Times New Roman" panose="02020603050405020304" pitchFamily="18" charset="0"/>
              </a:rPr>
              <a:t> </a:t>
            </a:r>
            <a:r>
              <a:rPr lang="en-US" b="1" dirty="0">
                <a:solidFill>
                  <a:srgbClr val="0000FF"/>
                </a:solidFill>
                <a:latin typeface="Times New Roman" panose="02020603050405020304" pitchFamily="18" charset="0"/>
                <a:cs typeface="Times New Roman" panose="02020603050405020304" pitchFamily="18" charset="0"/>
              </a:rPr>
              <a:t>layer</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as shown in Figure 5.15. </a:t>
            </a:r>
          </a:p>
          <a:p>
            <a:pPr marL="0" indent="0" algn="just">
              <a:lnSpc>
                <a:spcPct val="100000"/>
              </a:lnSpc>
              <a:buNone/>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The </a:t>
            </a:r>
            <a:r>
              <a:rPr lang="en-US" b="1" dirty="0">
                <a:solidFill>
                  <a:srgbClr val="0000FF"/>
                </a:solidFill>
                <a:latin typeface="Times New Roman" panose="02020603050405020304" pitchFamily="18" charset="0"/>
                <a:cs typeface="Times New Roman" panose="02020603050405020304" pitchFamily="18" charset="0"/>
              </a:rPr>
              <a:t>managerial layer</a:t>
            </a:r>
            <a:r>
              <a:rPr lang="en-US" dirty="0">
                <a:latin typeface="Times New Roman" panose="02020603050405020304" pitchFamily="18" charset="0"/>
                <a:cs typeface="Times New Roman" panose="02020603050405020304" pitchFamily="18" charset="0"/>
              </a:rPr>
              <a:t>, which is generally formed by local file systems, is </a:t>
            </a:r>
            <a:r>
              <a:rPr lang="en-US" dirty="0">
                <a:solidFill>
                  <a:srgbClr val="0000FF"/>
                </a:solidFill>
                <a:latin typeface="Times New Roman" panose="02020603050405020304" pitchFamily="18" charset="0"/>
                <a:cs typeface="Times New Roman" panose="02020603050405020304" pitchFamily="18" charset="0"/>
              </a:rPr>
              <a:t>formally not part of DNS </a:t>
            </a:r>
            <a:r>
              <a:rPr lang="en-US" dirty="0">
                <a:latin typeface="Times New Roman" panose="02020603050405020304" pitchFamily="18" charset="0"/>
                <a:cs typeface="Times New Roman" panose="02020603050405020304" pitchFamily="18" charset="0"/>
              </a:rPr>
              <a:t>and is therefore also not managed by it.</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Each </a:t>
            </a:r>
            <a:r>
              <a:rPr lang="en-US" dirty="0">
                <a:solidFill>
                  <a:srgbClr val="0000FF"/>
                </a:solidFill>
                <a:latin typeface="Times New Roman" panose="02020603050405020304" pitchFamily="18" charset="0"/>
                <a:cs typeface="Times New Roman" panose="02020603050405020304" pitchFamily="18" charset="0"/>
              </a:rPr>
              <a:t>zone</a:t>
            </a:r>
            <a:r>
              <a:rPr lang="en-US" dirty="0">
                <a:latin typeface="Times New Roman" panose="02020603050405020304" pitchFamily="18" charset="0"/>
                <a:cs typeface="Times New Roman" panose="02020603050405020304" pitchFamily="18" charset="0"/>
              </a:rPr>
              <a:t> is </a:t>
            </a:r>
            <a:r>
              <a:rPr lang="en-US" dirty="0">
                <a:solidFill>
                  <a:srgbClr val="0000FF"/>
                </a:solidFill>
                <a:latin typeface="Times New Roman" panose="02020603050405020304" pitchFamily="18" charset="0"/>
                <a:cs typeface="Times New Roman" panose="02020603050405020304" pitchFamily="18" charset="0"/>
              </a:rPr>
              <a:t>implemented</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by</a:t>
            </a:r>
            <a:r>
              <a:rPr lang="en-US" dirty="0">
                <a:latin typeface="Times New Roman" panose="02020603050405020304" pitchFamily="18" charset="0"/>
                <a:cs typeface="Times New Roman" panose="02020603050405020304" pitchFamily="18" charset="0"/>
              </a:rPr>
              <a:t> a </a:t>
            </a:r>
            <a:r>
              <a:rPr lang="en-US" dirty="0">
                <a:solidFill>
                  <a:srgbClr val="0000FF"/>
                </a:solidFill>
                <a:latin typeface="Times New Roman" panose="02020603050405020304" pitchFamily="18" charset="0"/>
                <a:cs typeface="Times New Roman" panose="02020603050405020304" pitchFamily="18" charset="0"/>
              </a:rPr>
              <a:t>name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server</a:t>
            </a:r>
            <a:r>
              <a:rPr lang="en-US" dirty="0">
                <a:latin typeface="Times New Roman" panose="02020603050405020304" pitchFamily="18" charset="0"/>
                <a:cs typeface="Times New Roman" panose="02020603050405020304" pitchFamily="18" charset="0"/>
              </a:rPr>
              <a:t>, which is virtually always </a:t>
            </a:r>
            <a:r>
              <a:rPr lang="en-US" dirty="0">
                <a:solidFill>
                  <a:srgbClr val="0000FF"/>
                </a:solidFill>
                <a:latin typeface="Times New Roman" panose="02020603050405020304" pitchFamily="18" charset="0"/>
                <a:cs typeface="Times New Roman" panose="02020603050405020304" pitchFamily="18" charset="0"/>
              </a:rPr>
              <a:t>replicated</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for</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availability</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solidFill>
                  <a:srgbClr val="0000FF"/>
                </a:solidFill>
                <a:latin typeface="Times New Roman" panose="02020603050405020304" pitchFamily="18" charset="0"/>
                <a:cs typeface="Times New Roman" panose="02020603050405020304" pitchFamily="18" charset="0"/>
              </a:rPr>
              <a:t>Updates</a:t>
            </a:r>
            <a:r>
              <a:rPr lang="en-US" dirty="0">
                <a:latin typeface="Times New Roman" panose="02020603050405020304" pitchFamily="18" charset="0"/>
                <a:cs typeface="Times New Roman" panose="02020603050405020304" pitchFamily="18" charset="0"/>
              </a:rPr>
              <a:t> for a zone are normally handled by the </a:t>
            </a:r>
            <a:r>
              <a:rPr lang="en-US" dirty="0">
                <a:solidFill>
                  <a:srgbClr val="0000FF"/>
                </a:solidFill>
                <a:latin typeface="Times New Roman" panose="02020603050405020304" pitchFamily="18" charset="0"/>
                <a:cs typeface="Times New Roman" panose="02020603050405020304" pitchFamily="18" charset="0"/>
              </a:rPr>
              <a:t>primary</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name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server</a:t>
            </a:r>
            <a:r>
              <a:rPr lang="en-US"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129</a:t>
            </a:fld>
            <a:endParaRPr lang="en-IN" dirty="0"/>
          </a:p>
        </p:txBody>
      </p:sp>
    </p:spTree>
    <p:extLst>
      <p:ext uri="{BB962C8B-B14F-4D97-AF65-F5344CB8AC3E}">
        <p14:creationId xmlns:p14="http://schemas.microsoft.com/office/powerpoint/2010/main" val="1856321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marL="0" indent="0" algn="just">
              <a:lnSpc>
                <a:spcPct val="100000"/>
              </a:lnSpc>
              <a:buNone/>
            </a:pPr>
            <a:r>
              <a:rPr lang="en-US" sz="2600" b="1" dirty="0">
                <a:solidFill>
                  <a:srgbClr val="FFFF00"/>
                </a:solidFill>
                <a:latin typeface="Times New Roman" panose="02020603050405020304" pitchFamily="18" charset="0"/>
                <a:cs typeface="Times New Roman" panose="02020603050405020304" pitchFamily="18" charset="0"/>
              </a:rPr>
              <a:t>How do we resolve names and identifiers to addresses?</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In principle, a </a:t>
            </a:r>
            <a:r>
              <a:rPr lang="en-US" sz="2600" dirty="0">
                <a:solidFill>
                  <a:srgbClr val="FFFF00"/>
                </a:solidFill>
                <a:latin typeface="Times New Roman" panose="02020603050405020304" pitchFamily="18" charset="0"/>
                <a:cs typeface="Times New Roman" panose="02020603050405020304" pitchFamily="18" charset="0"/>
              </a:rPr>
              <a:t>naming system</a:t>
            </a:r>
            <a:r>
              <a:rPr lang="en-US" sz="2600" dirty="0">
                <a:solidFill>
                  <a:schemeClr val="bg1"/>
                </a:solidFill>
                <a:latin typeface="Times New Roman" panose="02020603050405020304" pitchFamily="18" charset="0"/>
                <a:cs typeface="Times New Roman" panose="02020603050405020304" pitchFamily="18" charset="0"/>
              </a:rPr>
              <a:t> maintains a </a:t>
            </a:r>
            <a:r>
              <a:rPr lang="en-US" sz="2600" dirty="0">
                <a:solidFill>
                  <a:srgbClr val="FFFF00"/>
                </a:solidFill>
                <a:latin typeface="Times New Roman" panose="02020603050405020304" pitchFamily="18" charset="0"/>
                <a:cs typeface="Times New Roman" panose="02020603050405020304" pitchFamily="18" charset="0"/>
              </a:rPr>
              <a:t>name-to-address binding</a:t>
            </a:r>
            <a:r>
              <a:rPr lang="en-US" sz="2600" dirty="0">
                <a:solidFill>
                  <a:schemeClr val="bg1"/>
                </a:solidFill>
                <a:latin typeface="Times New Roman" panose="02020603050405020304" pitchFamily="18" charset="0"/>
                <a:cs typeface="Times New Roman" panose="02020603050405020304" pitchFamily="18" charset="0"/>
              </a:rPr>
              <a:t> which in its simplest form is just a </a:t>
            </a:r>
            <a:r>
              <a:rPr lang="en-US" sz="2600" dirty="0">
                <a:solidFill>
                  <a:srgbClr val="FFFF00"/>
                </a:solidFill>
                <a:latin typeface="Times New Roman" panose="02020603050405020304" pitchFamily="18" charset="0"/>
                <a:cs typeface="Times New Roman" panose="02020603050405020304" pitchFamily="18" charset="0"/>
              </a:rPr>
              <a:t>table of (name, address) pairs</a:t>
            </a:r>
            <a:r>
              <a:rPr lang="en-US" sz="2600" dirty="0">
                <a:solidFill>
                  <a:schemeClr val="bg1"/>
                </a:solidFill>
                <a:latin typeface="Times New Roman" panose="02020603050405020304" pitchFamily="18" charset="0"/>
                <a:cs typeface="Times New Roman" panose="02020603050405020304" pitchFamily="18" charset="0"/>
              </a:rPr>
              <a:t>.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However, in </a:t>
            </a:r>
            <a:r>
              <a:rPr lang="en-US" sz="2600" dirty="0">
                <a:solidFill>
                  <a:srgbClr val="FFFF00"/>
                </a:solidFill>
                <a:latin typeface="Times New Roman" panose="02020603050405020304" pitchFamily="18" charset="0"/>
                <a:cs typeface="Times New Roman" panose="02020603050405020304" pitchFamily="18" charset="0"/>
              </a:rPr>
              <a:t>distributed systems</a:t>
            </a:r>
            <a:r>
              <a:rPr lang="en-US" sz="2600" dirty="0">
                <a:solidFill>
                  <a:schemeClr val="bg1"/>
                </a:solidFill>
                <a:latin typeface="Times New Roman" panose="02020603050405020304" pitchFamily="18" charset="0"/>
                <a:cs typeface="Times New Roman" panose="02020603050405020304" pitchFamily="18" charset="0"/>
              </a:rPr>
              <a:t> that span large networks and for which many resources need to be named, a </a:t>
            </a:r>
            <a:r>
              <a:rPr lang="en-US" sz="2600" dirty="0">
                <a:solidFill>
                  <a:srgbClr val="FFFF00"/>
                </a:solidFill>
                <a:latin typeface="Times New Roman" panose="02020603050405020304" pitchFamily="18" charset="0"/>
                <a:cs typeface="Times New Roman" panose="02020603050405020304" pitchFamily="18" charset="0"/>
              </a:rPr>
              <a:t>centralized table is not going to work</a:t>
            </a:r>
            <a:r>
              <a:rPr lang="en-US" sz="2600" dirty="0">
                <a:solidFill>
                  <a:schemeClr val="bg1"/>
                </a:solidFill>
                <a:latin typeface="Times New Roman" panose="02020603050405020304" pitchFamily="18" charset="0"/>
                <a:cs typeface="Times New Roman" panose="02020603050405020304" pitchFamily="18" charset="0"/>
              </a:rPr>
              <a:t>.</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Instead, in DS a name is decomposed into several </a:t>
            </a:r>
            <a:r>
              <a:rPr lang="en-US" sz="2600" dirty="0">
                <a:solidFill>
                  <a:srgbClr val="FFFF00"/>
                </a:solidFill>
                <a:latin typeface="Times New Roman" panose="02020603050405020304" pitchFamily="18" charset="0"/>
                <a:cs typeface="Times New Roman" panose="02020603050405020304" pitchFamily="18" charset="0"/>
              </a:rPr>
              <a:t>parts such as </a:t>
            </a:r>
            <a:r>
              <a:rPr lang="en-US" sz="2600" dirty="0">
                <a:solidFill>
                  <a:srgbClr val="3399FF"/>
                </a:solidFill>
                <a:latin typeface="Times New Roman" panose="02020603050405020304" pitchFamily="18" charset="0"/>
                <a:cs typeface="Times New Roman" panose="02020603050405020304" pitchFamily="18" charset="0"/>
              </a:rPr>
              <a:t>ftp.cs.vu.nl.</a:t>
            </a:r>
            <a:r>
              <a:rPr lang="en-US" sz="2600" dirty="0">
                <a:solidFill>
                  <a:schemeClr val="bg1"/>
                </a:solidFill>
                <a:latin typeface="Times New Roman" panose="02020603050405020304" pitchFamily="18" charset="0"/>
                <a:cs typeface="Times New Roman" panose="02020603050405020304" pitchFamily="18" charset="0"/>
              </a:rPr>
              <a:t> and that name resolution takes place through a recursive lookup of those parts.</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For example, a </a:t>
            </a:r>
            <a:r>
              <a:rPr lang="en-US" sz="2600" dirty="0">
                <a:solidFill>
                  <a:srgbClr val="FFFF00"/>
                </a:solidFill>
                <a:latin typeface="Times New Roman" panose="02020603050405020304" pitchFamily="18" charset="0"/>
                <a:cs typeface="Times New Roman" panose="02020603050405020304" pitchFamily="18" charset="0"/>
              </a:rPr>
              <a:t>client</a:t>
            </a:r>
            <a:r>
              <a:rPr lang="en-US" sz="2600" dirty="0">
                <a:solidFill>
                  <a:schemeClr val="bg1"/>
                </a:solidFill>
                <a:latin typeface="Times New Roman" panose="02020603050405020304" pitchFamily="18" charset="0"/>
                <a:cs typeface="Times New Roman" panose="02020603050405020304" pitchFamily="18" charset="0"/>
              </a:rPr>
              <a:t> needing to know the address of the </a:t>
            </a:r>
            <a:r>
              <a:rPr lang="en-US" sz="2600" dirty="0">
                <a:solidFill>
                  <a:srgbClr val="FFFF00"/>
                </a:solidFill>
                <a:latin typeface="Times New Roman" panose="02020603050405020304" pitchFamily="18" charset="0"/>
                <a:cs typeface="Times New Roman" panose="02020603050405020304" pitchFamily="18" charset="0"/>
              </a:rPr>
              <a:t>FTP server </a:t>
            </a:r>
            <a:r>
              <a:rPr lang="en-US" sz="2600" dirty="0">
                <a:solidFill>
                  <a:schemeClr val="bg1"/>
                </a:solidFill>
                <a:latin typeface="Times New Roman" panose="02020603050405020304" pitchFamily="18" charset="0"/>
                <a:cs typeface="Times New Roman" panose="02020603050405020304" pitchFamily="18" charset="0"/>
              </a:rPr>
              <a:t>named by </a:t>
            </a:r>
            <a:r>
              <a:rPr lang="en-US" sz="2600" dirty="0">
                <a:solidFill>
                  <a:srgbClr val="3399FF"/>
                </a:solidFill>
                <a:latin typeface="Times New Roman" panose="02020603050405020304" pitchFamily="18" charset="0"/>
                <a:cs typeface="Times New Roman" panose="02020603050405020304" pitchFamily="18" charset="0"/>
              </a:rPr>
              <a:t>ftp.cs.vu.nl.</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13</a:t>
            </a:fld>
            <a:endParaRPr lang="en-IN" dirty="0"/>
          </a:p>
        </p:txBody>
      </p:sp>
    </p:spTree>
    <p:extLst>
      <p:ext uri="{BB962C8B-B14F-4D97-AF65-F5344CB8AC3E}">
        <p14:creationId xmlns:p14="http://schemas.microsoft.com/office/powerpoint/2010/main" val="146934184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b="1" dirty="0">
                <a:solidFill>
                  <a:srgbClr val="0000FF"/>
                </a:solidFill>
                <a:latin typeface="Times New Roman" panose="02020603050405020304" pitchFamily="18" charset="0"/>
                <a:cs typeface="Times New Roman" panose="02020603050405020304" pitchFamily="18" charset="0"/>
              </a:rPr>
              <a:t>Updates</a:t>
            </a:r>
            <a:r>
              <a:rPr lang="en-US" dirty="0">
                <a:latin typeface="Times New Roman" panose="02020603050405020304" pitchFamily="18" charset="0"/>
                <a:cs typeface="Times New Roman" panose="02020603050405020304" pitchFamily="18" charset="0"/>
              </a:rPr>
              <a:t> take place by modifying the DNS database local to the primary server.</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b="1" dirty="0">
                <a:solidFill>
                  <a:srgbClr val="0000FF"/>
                </a:solidFill>
                <a:latin typeface="Times New Roman" panose="02020603050405020304" pitchFamily="18" charset="0"/>
                <a:cs typeface="Times New Roman" panose="02020603050405020304" pitchFamily="18" charset="0"/>
              </a:rPr>
              <a:t>Secondary name servers</a:t>
            </a:r>
            <a:r>
              <a:rPr lang="en-US" dirty="0">
                <a:latin typeface="Times New Roman" panose="02020603050405020304" pitchFamily="18" charset="0"/>
                <a:cs typeface="Times New Roman" panose="02020603050405020304" pitchFamily="18" charset="0"/>
              </a:rPr>
              <a:t> do not access the database directly, but, instead, request the primary server to transfer its content. The latter is called a </a:t>
            </a:r>
            <a:r>
              <a:rPr lang="en-US" b="1" dirty="0">
                <a:solidFill>
                  <a:srgbClr val="0000FF"/>
                </a:solidFill>
                <a:latin typeface="Times New Roman" panose="02020603050405020304" pitchFamily="18" charset="0"/>
                <a:cs typeface="Times New Roman" panose="02020603050405020304" pitchFamily="18" charset="0"/>
              </a:rPr>
              <a:t>zone transfer</a:t>
            </a:r>
            <a:r>
              <a:rPr lang="en-US" dirty="0">
                <a:latin typeface="Times New Roman" panose="02020603050405020304" pitchFamily="18" charset="0"/>
                <a:cs typeface="Times New Roman" panose="02020603050405020304" pitchFamily="18" charset="0"/>
              </a:rPr>
              <a:t> in DNS terminology.</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A DNS database is </a:t>
            </a:r>
            <a:r>
              <a:rPr lang="en-US" b="1" dirty="0">
                <a:solidFill>
                  <a:srgbClr val="0000FF"/>
                </a:solidFill>
                <a:latin typeface="Times New Roman" panose="02020603050405020304" pitchFamily="18" charset="0"/>
                <a:cs typeface="Times New Roman" panose="02020603050405020304" pitchFamily="18" charset="0"/>
              </a:rPr>
              <a:t>implemented as a (small) collection of files</a:t>
            </a:r>
            <a:r>
              <a:rPr lang="en-US" dirty="0">
                <a:latin typeface="Times New Roman" panose="02020603050405020304" pitchFamily="18" charset="0"/>
                <a:cs typeface="Times New Roman" panose="02020603050405020304" pitchFamily="18" charset="0"/>
              </a:rPr>
              <a:t>, of which the most important one contains all the resource records for </a:t>
            </a:r>
            <a:r>
              <a:rPr lang="en-US" i="1" dirty="0">
                <a:solidFill>
                  <a:srgbClr val="0000FF"/>
                </a:solidFill>
                <a:latin typeface="Times New Roman" panose="02020603050405020304" pitchFamily="18" charset="0"/>
                <a:cs typeface="Times New Roman" panose="02020603050405020304" pitchFamily="18" charset="0"/>
              </a:rPr>
              <a:t>all</a:t>
            </a:r>
            <a:r>
              <a:rPr lang="en-US" dirty="0">
                <a:latin typeface="Times New Roman" panose="02020603050405020304" pitchFamily="18" charset="0"/>
                <a:cs typeface="Times New Roman" panose="02020603050405020304" pitchFamily="18" charset="0"/>
              </a:rPr>
              <a:t> the nodes in a particular zone.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This approach allows </a:t>
            </a:r>
            <a:r>
              <a:rPr lang="en-US" dirty="0">
                <a:solidFill>
                  <a:srgbClr val="0000FF"/>
                </a:solidFill>
                <a:latin typeface="Times New Roman" panose="02020603050405020304" pitchFamily="18" charset="0"/>
                <a:cs typeface="Times New Roman" panose="02020603050405020304" pitchFamily="18" charset="0"/>
              </a:rPr>
              <a:t>nodes</a:t>
            </a:r>
            <a:r>
              <a:rPr lang="en-US" dirty="0">
                <a:latin typeface="Times New Roman" panose="02020603050405020304" pitchFamily="18" charset="0"/>
                <a:cs typeface="Times New Roman" panose="02020603050405020304" pitchFamily="18" charset="0"/>
              </a:rPr>
              <a:t> to be simply </a:t>
            </a:r>
            <a:r>
              <a:rPr lang="en-US" dirty="0">
                <a:solidFill>
                  <a:srgbClr val="0000FF"/>
                </a:solidFill>
                <a:latin typeface="Times New Roman" panose="02020603050405020304" pitchFamily="18" charset="0"/>
                <a:cs typeface="Times New Roman" panose="02020603050405020304" pitchFamily="18" charset="0"/>
              </a:rPr>
              <a:t>identified</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by</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means</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of</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their</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domain</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name</a:t>
            </a:r>
            <a:r>
              <a:rPr lang="en-US" dirty="0">
                <a:latin typeface="Times New Roman" panose="02020603050405020304" pitchFamily="18" charset="0"/>
                <a:cs typeface="Times New Roman" panose="02020603050405020304" pitchFamily="18" charset="0"/>
              </a:rPr>
              <a:t>, by which the notion of a node identifier reduces to an (implicit) index into a file.</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130</a:t>
            </a:fld>
            <a:endParaRPr lang="en-IN" dirty="0"/>
          </a:p>
        </p:txBody>
      </p:sp>
    </p:spTree>
    <p:extLst>
      <p:ext uri="{BB962C8B-B14F-4D97-AF65-F5344CB8AC3E}">
        <p14:creationId xmlns:p14="http://schemas.microsoft.com/office/powerpoint/2010/main" val="70066138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marL="0" indent="0" algn="just">
              <a:lnSpc>
                <a:spcPct val="100000"/>
              </a:lnSpc>
              <a:buNone/>
            </a:pPr>
            <a:r>
              <a:rPr lang="en-US" b="1" dirty="0">
                <a:solidFill>
                  <a:srgbClr val="0000FF"/>
                </a:solidFill>
                <a:latin typeface="Times New Roman" panose="02020603050405020304" pitchFamily="18" charset="0"/>
                <a:cs typeface="Times New Roman" panose="02020603050405020304" pitchFamily="18" charset="0"/>
              </a:rPr>
              <a:t>Example: The Network File System</a:t>
            </a:r>
          </a:p>
          <a:p>
            <a:pPr marL="0" indent="0" algn="just">
              <a:lnSpc>
                <a:spcPct val="100000"/>
              </a:lnSpc>
              <a:buNone/>
            </a:pPr>
            <a:endParaRPr lang="en-US" b="1" dirty="0">
              <a:solidFill>
                <a:srgbClr val="0000FF"/>
              </a:solidFill>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Consider </a:t>
            </a:r>
            <a:r>
              <a:rPr lang="en-US" dirty="0">
                <a:solidFill>
                  <a:srgbClr val="0000FF"/>
                </a:solidFill>
                <a:latin typeface="Times New Roman" panose="02020603050405020304" pitchFamily="18" charset="0"/>
                <a:cs typeface="Times New Roman" panose="02020603050405020304" pitchFamily="18" charset="0"/>
              </a:rPr>
              <a:t>naming</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in</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NFS</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The fundamental idea underlying the NFS naming model is to provide clients </a:t>
            </a:r>
            <a:r>
              <a:rPr lang="en-US" dirty="0">
                <a:solidFill>
                  <a:srgbClr val="0000FF"/>
                </a:solidFill>
                <a:latin typeface="Times New Roman" panose="02020603050405020304" pitchFamily="18" charset="0"/>
                <a:cs typeface="Times New Roman" panose="02020603050405020304" pitchFamily="18" charset="0"/>
              </a:rPr>
              <a:t>complete transparent access to a remote file system </a:t>
            </a:r>
            <a:r>
              <a:rPr lang="en-US" dirty="0">
                <a:latin typeface="Times New Roman" panose="02020603050405020304" pitchFamily="18" charset="0"/>
                <a:cs typeface="Times New Roman" panose="02020603050405020304" pitchFamily="18" charset="0"/>
              </a:rPr>
              <a:t>as maintained by a server.</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This transparency is achieved by letting a </a:t>
            </a:r>
            <a:r>
              <a:rPr lang="en-US" dirty="0">
                <a:solidFill>
                  <a:srgbClr val="0000FF"/>
                </a:solidFill>
                <a:latin typeface="Times New Roman" panose="02020603050405020304" pitchFamily="18" charset="0"/>
                <a:cs typeface="Times New Roman" panose="02020603050405020304" pitchFamily="18" charset="0"/>
              </a:rPr>
              <a:t>client be able to mount a remote file system</a:t>
            </a:r>
            <a:r>
              <a:rPr lang="en-US" dirty="0">
                <a:latin typeface="Times New Roman" panose="02020603050405020304" pitchFamily="18" charset="0"/>
                <a:cs typeface="Times New Roman" panose="02020603050405020304" pitchFamily="18" charset="0"/>
              </a:rPr>
              <a:t> into its own local file system, as shown in </a:t>
            </a:r>
            <a:r>
              <a:rPr lang="en-US" dirty="0">
                <a:solidFill>
                  <a:srgbClr val="0000FF"/>
                </a:solidFill>
                <a:latin typeface="Times New Roman" panose="02020603050405020304" pitchFamily="18" charset="0"/>
                <a:cs typeface="Times New Roman" panose="02020603050405020304" pitchFamily="18" charset="0"/>
              </a:rPr>
              <a:t>Figure 5.24</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Instead of mounting an entire file system, NFS allows clients to </a:t>
            </a:r>
            <a:r>
              <a:rPr lang="en-US" dirty="0">
                <a:solidFill>
                  <a:srgbClr val="0000FF"/>
                </a:solidFill>
                <a:latin typeface="Times New Roman" panose="02020603050405020304" pitchFamily="18" charset="0"/>
                <a:cs typeface="Times New Roman" panose="02020603050405020304" pitchFamily="18" charset="0"/>
              </a:rPr>
              <a:t>mount only part of a file system</a:t>
            </a:r>
            <a:r>
              <a:rPr lang="en-US" dirty="0">
                <a:latin typeface="Times New Roman" panose="02020603050405020304" pitchFamily="18" charset="0"/>
                <a:cs typeface="Times New Roman" panose="02020603050405020304" pitchFamily="18" charset="0"/>
              </a:rPr>
              <a:t>, as also shown in Figure 5.24. </a:t>
            </a:r>
            <a:endParaRPr lang="en-US" b="1" dirty="0">
              <a:solidFill>
                <a:srgbClr val="0000FF"/>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131</a:t>
            </a:fld>
            <a:endParaRPr lang="en-IN" dirty="0"/>
          </a:p>
        </p:txBody>
      </p:sp>
    </p:spTree>
    <p:extLst>
      <p:ext uri="{BB962C8B-B14F-4D97-AF65-F5344CB8AC3E}">
        <p14:creationId xmlns:p14="http://schemas.microsoft.com/office/powerpoint/2010/main" val="319879242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A59D1B8-3E50-4035-B033-D71A387D93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1952" y="380130"/>
            <a:ext cx="11391676" cy="5400000"/>
          </a:xfrm>
        </p:spPr>
      </p:pic>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132</a:t>
            </a:fld>
            <a:endParaRPr lang="en-IN" dirty="0"/>
          </a:p>
        </p:txBody>
      </p:sp>
      <p:sp>
        <p:nvSpPr>
          <p:cNvPr id="6" name="Rectangle 5">
            <a:extLst>
              <a:ext uri="{FF2B5EF4-FFF2-40B4-BE49-F238E27FC236}">
                <a16:creationId xmlns:a16="http://schemas.microsoft.com/office/drawing/2014/main" id="{6093973B-E49E-4BFB-A18D-22BBF4EF4BCC}"/>
              </a:ext>
            </a:extLst>
          </p:cNvPr>
          <p:cNvSpPr/>
          <p:nvPr/>
        </p:nvSpPr>
        <p:spPr>
          <a:xfrm>
            <a:off x="1672256" y="6015694"/>
            <a:ext cx="9010736" cy="523220"/>
          </a:xfrm>
          <a:prstGeom prst="rect">
            <a:avLst/>
          </a:prstGeom>
        </p:spPr>
        <p:txBody>
          <a:bodyPr wrap="none">
            <a:spAutoFit/>
          </a:bodyPr>
          <a:lstStyle/>
          <a:p>
            <a:r>
              <a:rPr lang="en-US" sz="2800" b="1" dirty="0">
                <a:solidFill>
                  <a:srgbClr val="0000FF"/>
                </a:solidFill>
                <a:latin typeface="Times New Roman" panose="02020603050405020304" pitchFamily="18" charset="0"/>
                <a:cs typeface="Times New Roman" panose="02020603050405020304" pitchFamily="18" charset="0"/>
              </a:rPr>
              <a:t>Figure 5.24: </a:t>
            </a:r>
            <a:r>
              <a:rPr lang="en-US" sz="2800" dirty="0">
                <a:solidFill>
                  <a:srgbClr val="0000FF"/>
                </a:solidFill>
                <a:latin typeface="Times New Roman" panose="02020603050405020304" pitchFamily="18" charset="0"/>
                <a:cs typeface="Times New Roman" panose="02020603050405020304" pitchFamily="18" charset="0"/>
              </a:rPr>
              <a:t>Mounting (part of) a remote file system in NFS.</a:t>
            </a:r>
            <a:endParaRPr lang="en-IN" sz="2800"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357793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lnSpcReduction="10000"/>
          </a:bodyPr>
          <a:lstStyle/>
          <a:p>
            <a:pPr algn="just">
              <a:lnSpc>
                <a:spcPct val="100000"/>
              </a:lnSpc>
            </a:pPr>
            <a:r>
              <a:rPr lang="en-US" dirty="0">
                <a:latin typeface="Times New Roman" panose="02020603050405020304" pitchFamily="18" charset="0"/>
                <a:cs typeface="Times New Roman" panose="02020603050405020304" pitchFamily="18" charset="0"/>
              </a:rPr>
              <a:t>A </a:t>
            </a:r>
            <a:r>
              <a:rPr lang="en-US" dirty="0">
                <a:solidFill>
                  <a:srgbClr val="0000FF"/>
                </a:solidFill>
                <a:latin typeface="Times New Roman" panose="02020603050405020304" pitchFamily="18" charset="0"/>
                <a:cs typeface="Times New Roman" panose="02020603050405020304" pitchFamily="18" charset="0"/>
              </a:rPr>
              <a:t>server</a:t>
            </a:r>
            <a:r>
              <a:rPr lang="en-US" dirty="0">
                <a:latin typeface="Times New Roman" panose="02020603050405020304" pitchFamily="18" charset="0"/>
                <a:cs typeface="Times New Roman" panose="02020603050405020304" pitchFamily="18" charset="0"/>
              </a:rPr>
              <a:t> is said to </a:t>
            </a:r>
            <a:r>
              <a:rPr lang="en-US" dirty="0">
                <a:solidFill>
                  <a:srgbClr val="0000FF"/>
                </a:solidFill>
                <a:latin typeface="Times New Roman" panose="02020603050405020304" pitchFamily="18" charset="0"/>
                <a:cs typeface="Times New Roman" panose="02020603050405020304" pitchFamily="18" charset="0"/>
              </a:rPr>
              <a:t>export a directory </a:t>
            </a:r>
            <a:r>
              <a:rPr lang="en-US" dirty="0">
                <a:latin typeface="Times New Roman" panose="02020603050405020304" pitchFamily="18" charset="0"/>
                <a:cs typeface="Times New Roman" panose="02020603050405020304" pitchFamily="18" charset="0"/>
              </a:rPr>
              <a:t>when it makes that </a:t>
            </a:r>
            <a:r>
              <a:rPr lang="en-US" dirty="0">
                <a:solidFill>
                  <a:srgbClr val="0000FF"/>
                </a:solidFill>
                <a:latin typeface="Times New Roman" panose="02020603050405020304" pitchFamily="18" charset="0"/>
                <a:cs typeface="Times New Roman" panose="02020603050405020304" pitchFamily="18" charset="0"/>
              </a:rPr>
              <a:t>directory and its entries available to clients</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An </a:t>
            </a:r>
            <a:r>
              <a:rPr lang="en-US" dirty="0">
                <a:solidFill>
                  <a:srgbClr val="0000FF"/>
                </a:solidFill>
                <a:latin typeface="Times New Roman" panose="02020603050405020304" pitchFamily="18" charset="0"/>
                <a:cs typeface="Times New Roman" panose="02020603050405020304" pitchFamily="18" charset="0"/>
              </a:rPr>
              <a:t>exported</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directory</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can</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be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mounted</a:t>
            </a:r>
            <a:r>
              <a:rPr lang="en-US" dirty="0">
                <a:latin typeface="Times New Roman" panose="02020603050405020304" pitchFamily="18" charset="0"/>
                <a:cs typeface="Times New Roman" panose="02020603050405020304" pitchFamily="18" charset="0"/>
              </a:rPr>
              <a:t> into a client’s local name space.</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This design approach has a serious implication: </a:t>
            </a:r>
            <a:r>
              <a:rPr lang="en-US" dirty="0">
                <a:solidFill>
                  <a:srgbClr val="0000FF"/>
                </a:solidFill>
                <a:latin typeface="Times New Roman" panose="02020603050405020304" pitchFamily="18" charset="0"/>
                <a:cs typeface="Times New Roman" panose="02020603050405020304" pitchFamily="18" charset="0"/>
              </a:rPr>
              <a:t>in principle, users do not share name spaces</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As shown in Figure 5.24 the file named </a:t>
            </a:r>
            <a:r>
              <a:rPr lang="en-US" dirty="0">
                <a:solidFill>
                  <a:srgbClr val="0000FF"/>
                </a:solidFill>
                <a:latin typeface="Times New Roman" panose="02020603050405020304" pitchFamily="18" charset="0"/>
                <a:cs typeface="Times New Roman" panose="02020603050405020304" pitchFamily="18" charset="0"/>
              </a:rPr>
              <a:t>/remote/vu/</a:t>
            </a:r>
            <a:r>
              <a:rPr lang="en-US" dirty="0" err="1">
                <a:solidFill>
                  <a:srgbClr val="0000FF"/>
                </a:solidFill>
                <a:latin typeface="Times New Roman" panose="02020603050405020304" pitchFamily="18" charset="0"/>
                <a:cs typeface="Times New Roman" panose="02020603050405020304" pitchFamily="18" charset="0"/>
              </a:rPr>
              <a:t>mbox</a:t>
            </a:r>
            <a:r>
              <a:rPr lang="en-US" dirty="0">
                <a:latin typeface="Times New Roman" panose="02020603050405020304" pitchFamily="18" charset="0"/>
                <a:cs typeface="Times New Roman" panose="02020603050405020304" pitchFamily="18" charset="0"/>
              </a:rPr>
              <a:t> at </a:t>
            </a:r>
            <a:r>
              <a:rPr lang="en-US" dirty="0">
                <a:solidFill>
                  <a:srgbClr val="0000FF"/>
                </a:solidFill>
                <a:latin typeface="Times New Roman" panose="02020603050405020304" pitchFamily="18" charset="0"/>
                <a:cs typeface="Times New Roman" panose="02020603050405020304" pitchFamily="18" charset="0"/>
              </a:rPr>
              <a:t>client A</a:t>
            </a:r>
            <a:r>
              <a:rPr lang="en-US" dirty="0">
                <a:latin typeface="Times New Roman" panose="02020603050405020304" pitchFamily="18" charset="0"/>
                <a:cs typeface="Times New Roman" panose="02020603050405020304" pitchFamily="18" charset="0"/>
              </a:rPr>
              <a:t> is named </a:t>
            </a:r>
            <a:r>
              <a:rPr lang="en-US" dirty="0">
                <a:solidFill>
                  <a:srgbClr val="0000FF"/>
                </a:solidFill>
                <a:latin typeface="Times New Roman" panose="02020603050405020304" pitchFamily="18" charset="0"/>
                <a:cs typeface="Times New Roman" panose="02020603050405020304" pitchFamily="18" charset="0"/>
              </a:rPr>
              <a:t>/work/me/</a:t>
            </a:r>
            <a:r>
              <a:rPr lang="en-US" dirty="0" err="1">
                <a:solidFill>
                  <a:srgbClr val="0000FF"/>
                </a:solidFill>
                <a:latin typeface="Times New Roman" panose="02020603050405020304" pitchFamily="18" charset="0"/>
                <a:cs typeface="Times New Roman" panose="02020603050405020304" pitchFamily="18" charset="0"/>
              </a:rPr>
              <a:t>mbox</a:t>
            </a:r>
            <a:r>
              <a:rPr lang="en-US" dirty="0">
                <a:latin typeface="Times New Roman" panose="02020603050405020304" pitchFamily="18" charset="0"/>
                <a:cs typeface="Times New Roman" panose="02020603050405020304" pitchFamily="18" charset="0"/>
              </a:rPr>
              <a:t> at client B.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A </a:t>
            </a:r>
            <a:r>
              <a:rPr lang="en-US" dirty="0">
                <a:solidFill>
                  <a:srgbClr val="0000FF"/>
                </a:solidFill>
                <a:latin typeface="Times New Roman" panose="02020603050405020304" pitchFamily="18" charset="0"/>
                <a:cs typeface="Times New Roman" panose="02020603050405020304" pitchFamily="18" charset="0"/>
              </a:rPr>
              <a:t>file’s</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name</a:t>
            </a:r>
            <a:r>
              <a:rPr lang="en-US" dirty="0">
                <a:latin typeface="Times New Roman" panose="02020603050405020304" pitchFamily="18" charset="0"/>
                <a:cs typeface="Times New Roman" panose="02020603050405020304" pitchFamily="18" charset="0"/>
              </a:rPr>
              <a:t> therefore </a:t>
            </a:r>
            <a:r>
              <a:rPr lang="en-US" dirty="0">
                <a:solidFill>
                  <a:srgbClr val="0000FF"/>
                </a:solidFill>
                <a:latin typeface="Times New Roman" panose="02020603050405020304" pitchFamily="18" charset="0"/>
                <a:cs typeface="Times New Roman" panose="02020603050405020304" pitchFamily="18" charset="0"/>
              </a:rPr>
              <a:t>depends</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on</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how</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clients</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organize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their</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own</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local</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name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space</a:t>
            </a:r>
            <a:r>
              <a:rPr lang="en-US" dirty="0">
                <a:latin typeface="Times New Roman" panose="02020603050405020304" pitchFamily="18" charset="0"/>
                <a:cs typeface="Times New Roman" panose="02020603050405020304" pitchFamily="18" charset="0"/>
              </a:rPr>
              <a:t>, and where exported directories are mounted.</a:t>
            </a:r>
          </a:p>
          <a:p>
            <a:pPr algn="just">
              <a:lnSpc>
                <a:spcPct val="100000"/>
              </a:lnSpc>
            </a:pP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133</a:t>
            </a:fld>
            <a:endParaRPr lang="en-IN" dirty="0"/>
          </a:p>
        </p:txBody>
      </p:sp>
    </p:spTree>
    <p:extLst>
      <p:ext uri="{BB962C8B-B14F-4D97-AF65-F5344CB8AC3E}">
        <p14:creationId xmlns:p14="http://schemas.microsoft.com/office/powerpoint/2010/main" val="158990972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Autofit/>
          </a:bodyPr>
          <a:lstStyle/>
          <a:p>
            <a:pPr algn="just">
              <a:lnSpc>
                <a:spcPct val="100000"/>
              </a:lnSpc>
            </a:pPr>
            <a:r>
              <a:rPr lang="en-US" dirty="0">
                <a:latin typeface="Times New Roman" panose="02020603050405020304" pitchFamily="18" charset="0"/>
                <a:cs typeface="Times New Roman" panose="02020603050405020304" pitchFamily="18" charset="0"/>
              </a:rPr>
              <a:t>The </a:t>
            </a:r>
            <a:r>
              <a:rPr lang="en-US" dirty="0">
                <a:solidFill>
                  <a:srgbClr val="0000FF"/>
                </a:solidFill>
                <a:latin typeface="Times New Roman" panose="02020603050405020304" pitchFamily="18" charset="0"/>
                <a:cs typeface="Times New Roman" panose="02020603050405020304" pitchFamily="18" charset="0"/>
              </a:rPr>
              <a:t>drawback</a:t>
            </a:r>
            <a:r>
              <a:rPr lang="en-US" dirty="0">
                <a:latin typeface="Times New Roman" panose="02020603050405020304" pitchFamily="18" charset="0"/>
                <a:cs typeface="Times New Roman" panose="02020603050405020304" pitchFamily="18" charset="0"/>
              </a:rPr>
              <a:t> of this approach in a distributed file system is that </a:t>
            </a:r>
            <a:r>
              <a:rPr lang="en-US" dirty="0">
                <a:solidFill>
                  <a:srgbClr val="0000FF"/>
                </a:solidFill>
                <a:latin typeface="Times New Roman" panose="02020603050405020304" pitchFamily="18" charset="0"/>
                <a:cs typeface="Times New Roman" panose="02020603050405020304" pitchFamily="18" charset="0"/>
              </a:rPr>
              <a:t>sharing files becomes much harder</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Example, </a:t>
            </a:r>
            <a:r>
              <a:rPr lang="en-US" dirty="0">
                <a:solidFill>
                  <a:srgbClr val="0000FF"/>
                </a:solidFill>
                <a:latin typeface="Times New Roman" panose="02020603050405020304" pitchFamily="18" charset="0"/>
                <a:cs typeface="Times New Roman" panose="02020603050405020304" pitchFamily="18" charset="0"/>
              </a:rPr>
              <a:t>Alice</a:t>
            </a:r>
            <a:r>
              <a:rPr lang="en-US" dirty="0">
                <a:latin typeface="Times New Roman" panose="02020603050405020304" pitchFamily="18" charset="0"/>
                <a:cs typeface="Times New Roman" panose="02020603050405020304" pitchFamily="18" charset="0"/>
              </a:rPr>
              <a:t> cannot tell </a:t>
            </a:r>
            <a:r>
              <a:rPr lang="en-US" dirty="0">
                <a:solidFill>
                  <a:srgbClr val="0000FF"/>
                </a:solidFill>
                <a:latin typeface="Times New Roman" panose="02020603050405020304" pitchFamily="18" charset="0"/>
                <a:cs typeface="Times New Roman" panose="02020603050405020304" pitchFamily="18" charset="0"/>
              </a:rPr>
              <a:t>Bob</a:t>
            </a:r>
            <a:r>
              <a:rPr lang="en-US" dirty="0">
                <a:latin typeface="Times New Roman" panose="02020603050405020304" pitchFamily="18" charset="0"/>
                <a:cs typeface="Times New Roman" panose="02020603050405020304" pitchFamily="18" charset="0"/>
              </a:rPr>
              <a:t> about a file using the name she assigned to that file, for that name may have a completely different meaning in Bob’s name space of files.</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There are several </a:t>
            </a:r>
            <a:r>
              <a:rPr lang="en-US" dirty="0">
                <a:solidFill>
                  <a:srgbClr val="0000FF"/>
                </a:solidFill>
                <a:latin typeface="Times New Roman" panose="02020603050405020304" pitchFamily="18" charset="0"/>
                <a:cs typeface="Times New Roman" panose="02020603050405020304" pitchFamily="18" charset="0"/>
              </a:rPr>
              <a:t>ways</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to</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solve</a:t>
            </a:r>
            <a:r>
              <a:rPr lang="en-US" dirty="0">
                <a:latin typeface="Times New Roman" panose="02020603050405020304" pitchFamily="18" charset="0"/>
                <a:cs typeface="Times New Roman" panose="02020603050405020304" pitchFamily="18" charset="0"/>
              </a:rPr>
              <a:t> this </a:t>
            </a:r>
            <a:r>
              <a:rPr lang="en-US" dirty="0">
                <a:solidFill>
                  <a:srgbClr val="0000FF"/>
                </a:solidFill>
                <a:latin typeface="Times New Roman" panose="02020603050405020304" pitchFamily="18" charset="0"/>
                <a:cs typeface="Times New Roman" panose="02020603050405020304" pitchFamily="18" charset="0"/>
              </a:rPr>
              <a:t>problem</a:t>
            </a:r>
            <a:r>
              <a:rPr lang="en-US" dirty="0">
                <a:latin typeface="Times New Roman" panose="02020603050405020304" pitchFamily="18" charset="0"/>
                <a:cs typeface="Times New Roman" panose="02020603050405020304" pitchFamily="18" charset="0"/>
              </a:rPr>
              <a:t>, but the most common one is to </a:t>
            </a:r>
            <a:r>
              <a:rPr lang="en-US" b="1" dirty="0">
                <a:solidFill>
                  <a:srgbClr val="0000FF"/>
                </a:solidFill>
                <a:latin typeface="Times New Roman" panose="02020603050405020304" pitchFamily="18" charset="0"/>
                <a:cs typeface="Times New Roman" panose="02020603050405020304" pitchFamily="18" charset="0"/>
              </a:rPr>
              <a:t>provide each client with a name space that is partly standardized</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Example: Each </a:t>
            </a:r>
            <a:r>
              <a:rPr lang="en-US" dirty="0">
                <a:solidFill>
                  <a:srgbClr val="0000FF"/>
                </a:solidFill>
                <a:latin typeface="Times New Roman" panose="02020603050405020304" pitchFamily="18" charset="0"/>
                <a:cs typeface="Times New Roman" panose="02020603050405020304" pitchFamily="18" charset="0"/>
              </a:rPr>
              <a:t>client</a:t>
            </a:r>
            <a:r>
              <a:rPr lang="en-US" dirty="0">
                <a:latin typeface="Times New Roman" panose="02020603050405020304" pitchFamily="18" charset="0"/>
                <a:cs typeface="Times New Roman" panose="02020603050405020304" pitchFamily="18" charset="0"/>
              </a:rPr>
              <a:t> may be using the local directory </a:t>
            </a:r>
            <a:r>
              <a:rPr lang="en-US" b="1" i="1" dirty="0">
                <a:solidFill>
                  <a:srgbClr val="0000FF"/>
                </a:solidFill>
                <a:latin typeface="Times New Roman" panose="02020603050405020304" pitchFamily="18" charset="0"/>
                <a:cs typeface="Times New Roman" panose="02020603050405020304" pitchFamily="18" charset="0"/>
              </a:rPr>
              <a:t>/</a:t>
            </a:r>
            <a:r>
              <a:rPr lang="en-US" b="1" i="1" dirty="0" err="1">
                <a:solidFill>
                  <a:srgbClr val="0000FF"/>
                </a:solidFill>
                <a:latin typeface="Times New Roman" panose="02020603050405020304" pitchFamily="18" charset="0"/>
                <a:cs typeface="Times New Roman" panose="02020603050405020304" pitchFamily="18" charset="0"/>
              </a:rPr>
              <a:t>usr</a:t>
            </a:r>
            <a:r>
              <a:rPr lang="en-US" b="1" i="1" dirty="0">
                <a:solidFill>
                  <a:srgbClr val="0000FF"/>
                </a:solidFill>
                <a:latin typeface="Times New Roman" panose="02020603050405020304" pitchFamily="18" charset="0"/>
                <a:cs typeface="Times New Roman" panose="02020603050405020304" pitchFamily="18" charset="0"/>
              </a:rPr>
              <a:t>/bin</a:t>
            </a:r>
            <a:r>
              <a:rPr lang="en-US" dirty="0">
                <a:solidFill>
                  <a:srgbClr val="0000FF"/>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to mount a file system containing a </a:t>
            </a:r>
            <a:r>
              <a:rPr lang="en-US" dirty="0">
                <a:solidFill>
                  <a:srgbClr val="0000FF"/>
                </a:solidFill>
                <a:latin typeface="Times New Roman" panose="02020603050405020304" pitchFamily="18" charset="0"/>
                <a:cs typeface="Times New Roman" panose="02020603050405020304" pitchFamily="18" charset="0"/>
              </a:rPr>
              <a:t>standard</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collection</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of</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programs</a:t>
            </a:r>
            <a:r>
              <a:rPr lang="en-US" dirty="0">
                <a:latin typeface="Times New Roman" panose="02020603050405020304" pitchFamily="18" charset="0"/>
                <a:cs typeface="Times New Roman" panose="02020603050405020304" pitchFamily="18" charset="0"/>
              </a:rPr>
              <a:t> that are available to everyone. </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134</a:t>
            </a:fld>
            <a:endParaRPr lang="en-IN" dirty="0"/>
          </a:p>
        </p:txBody>
      </p:sp>
    </p:spTree>
    <p:extLst>
      <p:ext uri="{BB962C8B-B14F-4D97-AF65-F5344CB8AC3E}">
        <p14:creationId xmlns:p14="http://schemas.microsoft.com/office/powerpoint/2010/main" val="176324442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lnSpcReduction="10000"/>
          </a:bodyPr>
          <a:lstStyle/>
          <a:p>
            <a:pPr algn="just">
              <a:lnSpc>
                <a:spcPct val="100000"/>
              </a:lnSpc>
            </a:pPr>
            <a:r>
              <a:rPr lang="en-US" dirty="0">
                <a:latin typeface="Times New Roman" panose="02020603050405020304" pitchFamily="18" charset="0"/>
                <a:cs typeface="Times New Roman" panose="02020603050405020304" pitchFamily="18" charset="0"/>
              </a:rPr>
              <a:t>Likewise, the directory </a:t>
            </a:r>
            <a:r>
              <a:rPr lang="en-US" b="1" i="1" dirty="0">
                <a:solidFill>
                  <a:srgbClr val="0000FF"/>
                </a:solidFill>
                <a:latin typeface="Times New Roman" panose="02020603050405020304" pitchFamily="18" charset="0"/>
                <a:cs typeface="Times New Roman" panose="02020603050405020304" pitchFamily="18" charset="0"/>
              </a:rPr>
              <a:t>/local</a:t>
            </a:r>
            <a:r>
              <a:rPr lang="en-US" dirty="0">
                <a:latin typeface="Times New Roman" panose="02020603050405020304" pitchFamily="18" charset="0"/>
                <a:cs typeface="Times New Roman" panose="02020603050405020304" pitchFamily="18" charset="0"/>
              </a:rPr>
              <a:t> may be used as a </a:t>
            </a:r>
            <a:r>
              <a:rPr lang="en-US" dirty="0">
                <a:solidFill>
                  <a:srgbClr val="0000FF"/>
                </a:solidFill>
                <a:latin typeface="Times New Roman" panose="02020603050405020304" pitchFamily="18" charset="0"/>
                <a:cs typeface="Times New Roman" panose="02020603050405020304" pitchFamily="18" charset="0"/>
              </a:rPr>
              <a:t>standard</a:t>
            </a:r>
            <a:r>
              <a:rPr lang="en-US" dirty="0">
                <a:latin typeface="Times New Roman" panose="02020603050405020304" pitchFamily="18" charset="0"/>
                <a:cs typeface="Times New Roman" panose="02020603050405020304" pitchFamily="18" charset="0"/>
              </a:rPr>
              <a:t> to mount a </a:t>
            </a:r>
            <a:r>
              <a:rPr lang="en-US" dirty="0">
                <a:solidFill>
                  <a:srgbClr val="0000FF"/>
                </a:solidFill>
                <a:latin typeface="Times New Roman" panose="02020603050405020304" pitchFamily="18" charset="0"/>
                <a:cs typeface="Times New Roman" panose="02020603050405020304" pitchFamily="18" charset="0"/>
              </a:rPr>
              <a:t>local file system</a:t>
            </a:r>
            <a:r>
              <a:rPr lang="en-US" dirty="0">
                <a:latin typeface="Times New Roman" panose="02020603050405020304" pitchFamily="18" charset="0"/>
                <a:cs typeface="Times New Roman" panose="02020603050405020304" pitchFamily="18" charset="0"/>
              </a:rPr>
              <a:t> that is located on the client’s host.</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An NFS </a:t>
            </a:r>
            <a:r>
              <a:rPr lang="en-US" dirty="0">
                <a:solidFill>
                  <a:srgbClr val="0000FF"/>
                </a:solidFill>
                <a:latin typeface="Times New Roman" panose="02020603050405020304" pitchFamily="18" charset="0"/>
                <a:cs typeface="Times New Roman" panose="02020603050405020304" pitchFamily="18" charset="0"/>
              </a:rPr>
              <a:t>server can itself mount directories </a:t>
            </a:r>
            <a:r>
              <a:rPr lang="en-US" dirty="0">
                <a:latin typeface="Times New Roman" panose="02020603050405020304" pitchFamily="18" charset="0"/>
                <a:cs typeface="Times New Roman" panose="02020603050405020304" pitchFamily="18" charset="0"/>
              </a:rPr>
              <a:t>that are </a:t>
            </a:r>
            <a:r>
              <a:rPr lang="en-US" dirty="0">
                <a:solidFill>
                  <a:srgbClr val="0000FF"/>
                </a:solidFill>
                <a:latin typeface="Times New Roman" panose="02020603050405020304" pitchFamily="18" charset="0"/>
                <a:cs typeface="Times New Roman" panose="02020603050405020304" pitchFamily="18" charset="0"/>
              </a:rPr>
              <a:t>exported</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by</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other</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servers</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However, it is </a:t>
            </a:r>
            <a:r>
              <a:rPr lang="en-US" dirty="0">
                <a:solidFill>
                  <a:srgbClr val="0000FF"/>
                </a:solidFill>
                <a:latin typeface="Times New Roman" panose="02020603050405020304" pitchFamily="18" charset="0"/>
                <a:cs typeface="Times New Roman" panose="02020603050405020304" pitchFamily="18" charset="0"/>
              </a:rPr>
              <a:t>not</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allowed</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to</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export</a:t>
            </a:r>
            <a:r>
              <a:rPr lang="en-US" dirty="0">
                <a:latin typeface="Times New Roman" panose="02020603050405020304" pitchFamily="18" charset="0"/>
                <a:cs typeface="Times New Roman" panose="02020603050405020304" pitchFamily="18" charset="0"/>
              </a:rPr>
              <a:t> those directories </a:t>
            </a:r>
            <a:r>
              <a:rPr lang="en-US" dirty="0">
                <a:solidFill>
                  <a:srgbClr val="0000FF"/>
                </a:solidFill>
                <a:latin typeface="Times New Roman" panose="02020603050405020304" pitchFamily="18" charset="0"/>
                <a:cs typeface="Times New Roman" panose="02020603050405020304" pitchFamily="18" charset="0"/>
              </a:rPr>
              <a:t>to its own clients</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Instead, a </a:t>
            </a:r>
            <a:r>
              <a:rPr lang="en-US" dirty="0">
                <a:solidFill>
                  <a:srgbClr val="0000FF"/>
                </a:solidFill>
                <a:latin typeface="Times New Roman" panose="02020603050405020304" pitchFamily="18" charset="0"/>
                <a:cs typeface="Times New Roman" panose="02020603050405020304" pitchFamily="18" charset="0"/>
              </a:rPr>
              <a:t>client will have to explicitly mount such a directory</a:t>
            </a:r>
            <a:r>
              <a:rPr lang="en-US" dirty="0">
                <a:latin typeface="Times New Roman" panose="02020603050405020304" pitchFamily="18" charset="0"/>
                <a:cs typeface="Times New Roman" panose="02020603050405020304" pitchFamily="18" charset="0"/>
              </a:rPr>
              <a:t> from the server that maintains it, as shown in </a:t>
            </a:r>
            <a:r>
              <a:rPr lang="en-US" b="1" dirty="0">
                <a:solidFill>
                  <a:srgbClr val="0000FF"/>
                </a:solidFill>
                <a:latin typeface="Times New Roman" panose="02020603050405020304" pitchFamily="18" charset="0"/>
                <a:cs typeface="Times New Roman" panose="02020603050405020304" pitchFamily="18" charset="0"/>
              </a:rPr>
              <a:t>Figure 5.25</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This restriction comes partly from simplicity. If a server could export a directory that it mounted from another server, it would have to return </a:t>
            </a:r>
            <a:r>
              <a:rPr lang="en-US" dirty="0">
                <a:solidFill>
                  <a:srgbClr val="0000FF"/>
                </a:solidFill>
                <a:latin typeface="Times New Roman" panose="02020603050405020304" pitchFamily="18" charset="0"/>
                <a:cs typeface="Times New Roman" panose="02020603050405020304" pitchFamily="18" charset="0"/>
              </a:rPr>
              <a:t>special file handles that include an identifier for a server</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NFS does not support such file handles.</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135</a:t>
            </a:fld>
            <a:endParaRPr lang="en-IN" dirty="0"/>
          </a:p>
        </p:txBody>
      </p:sp>
    </p:spTree>
    <p:extLst>
      <p:ext uri="{BB962C8B-B14F-4D97-AF65-F5344CB8AC3E}">
        <p14:creationId xmlns:p14="http://schemas.microsoft.com/office/powerpoint/2010/main" val="3288634285"/>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06754DE-D97F-4B5E-828F-5319BD35EC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3064" y="309245"/>
            <a:ext cx="9385871" cy="5760000"/>
          </a:xfrm>
        </p:spPr>
      </p:pic>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136</a:t>
            </a:fld>
            <a:endParaRPr lang="en-IN" dirty="0"/>
          </a:p>
        </p:txBody>
      </p:sp>
      <p:sp>
        <p:nvSpPr>
          <p:cNvPr id="6" name="Rectangle 5">
            <a:extLst>
              <a:ext uri="{FF2B5EF4-FFF2-40B4-BE49-F238E27FC236}">
                <a16:creationId xmlns:a16="http://schemas.microsoft.com/office/drawing/2014/main" id="{582E4D4B-F543-4BAC-9887-3B130F11D668}"/>
              </a:ext>
            </a:extLst>
          </p:cNvPr>
          <p:cNvSpPr/>
          <p:nvPr/>
        </p:nvSpPr>
        <p:spPr>
          <a:xfrm>
            <a:off x="1158240" y="6094742"/>
            <a:ext cx="10464800" cy="523220"/>
          </a:xfrm>
          <a:prstGeom prst="rect">
            <a:avLst/>
          </a:prstGeom>
        </p:spPr>
        <p:txBody>
          <a:bodyPr wrap="square">
            <a:spAutoFit/>
          </a:bodyPr>
          <a:lstStyle/>
          <a:p>
            <a:r>
              <a:rPr lang="en-US" sz="2800" b="1" dirty="0">
                <a:solidFill>
                  <a:srgbClr val="0000FF"/>
                </a:solidFill>
                <a:latin typeface="Times New Roman" panose="02020603050405020304" pitchFamily="18" charset="0"/>
                <a:cs typeface="Times New Roman" panose="02020603050405020304" pitchFamily="18" charset="0"/>
              </a:rPr>
              <a:t>Figure 5.25: </a:t>
            </a:r>
            <a:r>
              <a:rPr lang="en-US" sz="2800" dirty="0">
                <a:solidFill>
                  <a:srgbClr val="0000FF"/>
                </a:solidFill>
                <a:latin typeface="Times New Roman" panose="02020603050405020304" pitchFamily="18" charset="0"/>
                <a:cs typeface="Times New Roman" panose="02020603050405020304" pitchFamily="18" charset="0"/>
              </a:rPr>
              <a:t>Mounting nested directories from multiple servers in NFS</a:t>
            </a:r>
            <a:endParaRPr lang="en-IN" sz="2800"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324096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To elaborate - Assume that </a:t>
            </a:r>
            <a:r>
              <a:rPr lang="en-US" dirty="0">
                <a:solidFill>
                  <a:srgbClr val="0000FF"/>
                </a:solidFill>
                <a:latin typeface="Times New Roman" panose="02020603050405020304" pitchFamily="18" charset="0"/>
                <a:cs typeface="Times New Roman" panose="02020603050405020304" pitchFamily="18" charset="0"/>
              </a:rPr>
              <a:t>server</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hosts a file system </a:t>
            </a:r>
            <a:r>
              <a:rPr lang="en-US" dirty="0">
                <a:solidFill>
                  <a:srgbClr val="0000FF"/>
                </a:solidFill>
                <a:latin typeface="Times New Roman" panose="02020603050405020304" pitchFamily="18" charset="0"/>
                <a:cs typeface="Times New Roman" panose="02020603050405020304" pitchFamily="18" charset="0"/>
              </a:rPr>
              <a:t>FS</a:t>
            </a:r>
            <a:r>
              <a:rPr lang="en-US" baseline="-25000" dirty="0">
                <a:solidFill>
                  <a:srgbClr val="0000FF"/>
                </a:solidFill>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from which it exports the directory </a:t>
            </a:r>
            <a:r>
              <a:rPr lang="en-US" dirty="0">
                <a:solidFill>
                  <a:srgbClr val="0000FF"/>
                </a:solidFill>
                <a:latin typeface="Times New Roman" panose="02020603050405020304" pitchFamily="18" charset="0"/>
                <a:cs typeface="Times New Roman" panose="02020603050405020304" pitchFamily="18" charset="0"/>
              </a:rPr>
              <a:t>/packages</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This directory contains a subdirectory </a:t>
            </a:r>
            <a:r>
              <a:rPr lang="en-US" dirty="0">
                <a:solidFill>
                  <a:srgbClr val="0000FF"/>
                </a:solidFill>
                <a:latin typeface="Times New Roman" panose="02020603050405020304" pitchFamily="18" charset="0"/>
                <a:cs typeface="Times New Roman" panose="02020603050405020304" pitchFamily="18" charset="0"/>
              </a:rPr>
              <a:t>/draw</a:t>
            </a:r>
            <a:r>
              <a:rPr lang="en-US" dirty="0">
                <a:latin typeface="Times New Roman" panose="02020603050405020304" pitchFamily="18" charset="0"/>
                <a:cs typeface="Times New Roman" panose="02020603050405020304" pitchFamily="18" charset="0"/>
              </a:rPr>
              <a:t> that acts as a mount point for a file system </a:t>
            </a:r>
            <a:r>
              <a:rPr lang="en-US" dirty="0">
                <a:solidFill>
                  <a:srgbClr val="0000FF"/>
                </a:solidFill>
                <a:latin typeface="Times New Roman" panose="02020603050405020304" pitchFamily="18" charset="0"/>
                <a:cs typeface="Times New Roman" panose="02020603050405020304" pitchFamily="18" charset="0"/>
              </a:rPr>
              <a:t>FS</a:t>
            </a:r>
            <a:r>
              <a:rPr lang="en-US" baseline="-25000" dirty="0">
                <a:solidFill>
                  <a:srgbClr val="0000FF"/>
                </a:solidFill>
                <a:latin typeface="Times New Roman" panose="02020603050405020304" pitchFamily="18" charset="0"/>
                <a:cs typeface="Times New Roman" panose="02020603050405020304" pitchFamily="18" charset="0"/>
              </a:rPr>
              <a:t>B </a:t>
            </a:r>
            <a:r>
              <a:rPr lang="en-US" dirty="0">
                <a:solidFill>
                  <a:srgbClr val="0000FF"/>
                </a:solidFill>
                <a:latin typeface="Times New Roman" panose="02020603050405020304" pitchFamily="18" charset="0"/>
                <a:cs typeface="Times New Roman" panose="02020603050405020304" pitchFamily="18" charset="0"/>
              </a:rPr>
              <a:t>exported by server B and mounted by A</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Let </a:t>
            </a:r>
            <a:r>
              <a:rPr lang="en-US" dirty="0">
                <a:solidFill>
                  <a:srgbClr val="0000FF"/>
                </a:solidFill>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also</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export</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packages</a:t>
            </a:r>
            <a:r>
              <a:rPr lang="en-US" dirty="0">
                <a:latin typeface="Times New Roman" panose="02020603050405020304" pitchFamily="18" charset="0"/>
                <a:cs typeface="Times New Roman" panose="02020603050405020304" pitchFamily="18" charset="0"/>
              </a:rPr>
              <a:t>/</a:t>
            </a:r>
            <a:r>
              <a:rPr lang="en-US" dirty="0">
                <a:solidFill>
                  <a:srgbClr val="0000FF"/>
                </a:solidFill>
                <a:latin typeface="Times New Roman" panose="02020603050405020304" pitchFamily="18" charset="0"/>
                <a:cs typeface="Times New Roman" panose="02020603050405020304" pitchFamily="18" charset="0"/>
              </a:rPr>
              <a:t>draw</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to</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its</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own</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clients</a:t>
            </a:r>
            <a:r>
              <a:rPr lang="en-US" dirty="0">
                <a:latin typeface="Times New Roman" panose="02020603050405020304" pitchFamily="18" charset="0"/>
                <a:cs typeface="Times New Roman" panose="02020603050405020304" pitchFamily="18" charset="0"/>
              </a:rPr>
              <a:t>, and assume that a </a:t>
            </a:r>
            <a:r>
              <a:rPr lang="en-US" dirty="0">
                <a:solidFill>
                  <a:srgbClr val="0000FF"/>
                </a:solidFill>
                <a:latin typeface="Times New Roman" panose="02020603050405020304" pitchFamily="18" charset="0"/>
                <a:cs typeface="Times New Roman" panose="02020603050405020304" pitchFamily="18" charset="0"/>
              </a:rPr>
              <a:t>client has mounted /packages</a:t>
            </a:r>
            <a:r>
              <a:rPr lang="en-US" dirty="0">
                <a:latin typeface="Times New Roman" panose="02020603050405020304" pitchFamily="18" charset="0"/>
                <a:cs typeface="Times New Roman" panose="02020603050405020304" pitchFamily="18" charset="0"/>
              </a:rPr>
              <a:t> into its local directory </a:t>
            </a:r>
            <a:r>
              <a:rPr lang="en-US" dirty="0">
                <a:solidFill>
                  <a:srgbClr val="0000FF"/>
                </a:solidFill>
                <a:latin typeface="Times New Roman" panose="02020603050405020304" pitchFamily="18" charset="0"/>
                <a:cs typeface="Times New Roman" panose="02020603050405020304" pitchFamily="18" charset="0"/>
              </a:rPr>
              <a:t>/bin </a:t>
            </a:r>
            <a:r>
              <a:rPr lang="en-US" dirty="0">
                <a:latin typeface="Times New Roman" panose="02020603050405020304" pitchFamily="18" charset="0"/>
                <a:cs typeface="Times New Roman" panose="02020603050405020304" pitchFamily="18" charset="0"/>
              </a:rPr>
              <a:t>as shown in </a:t>
            </a:r>
            <a:r>
              <a:rPr lang="en-US" dirty="0">
                <a:solidFill>
                  <a:srgbClr val="0000FF"/>
                </a:solidFill>
                <a:latin typeface="Times New Roman" panose="02020603050405020304" pitchFamily="18" charset="0"/>
                <a:cs typeface="Times New Roman" panose="02020603050405020304" pitchFamily="18" charset="0"/>
              </a:rPr>
              <a:t>Figure 5.25</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If name resolution is </a:t>
            </a:r>
            <a:r>
              <a:rPr lang="en-US" dirty="0">
                <a:solidFill>
                  <a:srgbClr val="0000FF"/>
                </a:solidFill>
                <a:latin typeface="Times New Roman" panose="02020603050405020304" pitchFamily="18" charset="0"/>
                <a:cs typeface="Times New Roman" panose="02020603050405020304" pitchFamily="18" charset="0"/>
              </a:rPr>
              <a:t>iterative</a:t>
            </a:r>
            <a:r>
              <a:rPr lang="en-US" dirty="0">
                <a:latin typeface="Times New Roman" panose="02020603050405020304" pitchFamily="18" charset="0"/>
                <a:cs typeface="Times New Roman" panose="02020603050405020304" pitchFamily="18" charset="0"/>
              </a:rPr>
              <a:t>, then </a:t>
            </a:r>
            <a:r>
              <a:rPr lang="en-US" dirty="0">
                <a:solidFill>
                  <a:srgbClr val="0000FF"/>
                </a:solidFill>
                <a:latin typeface="Times New Roman" panose="02020603050405020304" pitchFamily="18" charset="0"/>
                <a:cs typeface="Times New Roman" panose="02020603050405020304" pitchFamily="18" charset="0"/>
              </a:rPr>
              <a:t>to resolve the name /bin/draw/install</a:t>
            </a:r>
            <a:r>
              <a:rPr lang="en-US" dirty="0">
                <a:latin typeface="Times New Roman" panose="02020603050405020304" pitchFamily="18" charset="0"/>
                <a:cs typeface="Times New Roman" panose="02020603050405020304" pitchFamily="18" charset="0"/>
              </a:rPr>
              <a:t>, the client contacts server </a:t>
            </a:r>
            <a:r>
              <a:rPr lang="en-US" dirty="0">
                <a:solidFill>
                  <a:srgbClr val="0000FF"/>
                </a:solidFill>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when it has locally resolved </a:t>
            </a:r>
            <a:r>
              <a:rPr lang="en-US" dirty="0">
                <a:solidFill>
                  <a:srgbClr val="0000FF"/>
                </a:solidFill>
                <a:latin typeface="Times New Roman" panose="02020603050405020304" pitchFamily="18" charset="0"/>
                <a:cs typeface="Times New Roman" panose="02020603050405020304" pitchFamily="18" charset="0"/>
              </a:rPr>
              <a:t>/bin</a:t>
            </a:r>
            <a:r>
              <a:rPr lang="en-US" dirty="0">
                <a:latin typeface="Times New Roman" panose="02020603050405020304" pitchFamily="18" charset="0"/>
                <a:cs typeface="Times New Roman" panose="02020603050405020304" pitchFamily="18" charset="0"/>
              </a:rPr>
              <a:t> and </a:t>
            </a:r>
            <a:r>
              <a:rPr lang="en-US" dirty="0">
                <a:solidFill>
                  <a:srgbClr val="0000FF"/>
                </a:solidFill>
                <a:latin typeface="Times New Roman" panose="02020603050405020304" pitchFamily="18" charset="0"/>
                <a:cs typeface="Times New Roman" panose="02020603050405020304" pitchFamily="18" charset="0"/>
              </a:rPr>
              <a:t>requests A to return a file handle for directory /draw</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137</a:t>
            </a:fld>
            <a:endParaRPr lang="en-IN" dirty="0"/>
          </a:p>
        </p:txBody>
      </p:sp>
    </p:spTree>
    <p:extLst>
      <p:ext uri="{BB962C8B-B14F-4D97-AF65-F5344CB8AC3E}">
        <p14:creationId xmlns:p14="http://schemas.microsoft.com/office/powerpoint/2010/main" val="239023912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In that case, server </a:t>
            </a:r>
            <a:r>
              <a:rPr lang="en-US" dirty="0">
                <a:solidFill>
                  <a:srgbClr val="0000FF"/>
                </a:solidFill>
                <a:latin typeface="Times New Roman" panose="02020603050405020304" pitchFamily="18" charset="0"/>
                <a:cs typeface="Times New Roman" panose="02020603050405020304" pitchFamily="18" charset="0"/>
              </a:rPr>
              <a:t>A should return a file handle </a:t>
            </a:r>
            <a:r>
              <a:rPr lang="en-US" dirty="0">
                <a:latin typeface="Times New Roman" panose="02020603050405020304" pitchFamily="18" charset="0"/>
                <a:cs typeface="Times New Roman" panose="02020603050405020304" pitchFamily="18" charset="0"/>
              </a:rPr>
              <a:t>that includes an </a:t>
            </a:r>
            <a:r>
              <a:rPr lang="en-US" dirty="0">
                <a:solidFill>
                  <a:srgbClr val="0000FF"/>
                </a:solidFill>
                <a:latin typeface="Times New Roman" panose="02020603050405020304" pitchFamily="18" charset="0"/>
                <a:cs typeface="Times New Roman" panose="02020603050405020304" pitchFamily="18" charset="0"/>
              </a:rPr>
              <a:t>identifier for server B</a:t>
            </a:r>
            <a:r>
              <a:rPr lang="en-US" dirty="0">
                <a:latin typeface="Times New Roman" panose="02020603050405020304" pitchFamily="18" charset="0"/>
                <a:cs typeface="Times New Roman" panose="02020603050405020304" pitchFamily="18" charset="0"/>
              </a:rPr>
              <a:t>, for </a:t>
            </a:r>
            <a:r>
              <a:rPr lang="en-US" dirty="0">
                <a:solidFill>
                  <a:srgbClr val="FF0066"/>
                </a:solidFill>
                <a:latin typeface="Times New Roman" panose="02020603050405020304" pitchFamily="18" charset="0"/>
                <a:cs typeface="Times New Roman" panose="02020603050405020304" pitchFamily="18" charset="0"/>
              </a:rPr>
              <a:t>only B can resolve the rest of the path name</a:t>
            </a:r>
            <a:r>
              <a:rPr lang="en-US" dirty="0">
                <a:latin typeface="Times New Roman" panose="02020603050405020304" pitchFamily="18" charset="0"/>
                <a:cs typeface="Times New Roman" panose="02020603050405020304" pitchFamily="18" charset="0"/>
              </a:rPr>
              <a:t>, in this case </a:t>
            </a:r>
            <a:r>
              <a:rPr lang="en-US" dirty="0">
                <a:solidFill>
                  <a:srgbClr val="FF0066"/>
                </a:solidFill>
                <a:latin typeface="Times New Roman" panose="02020603050405020304" pitchFamily="18" charset="0"/>
                <a:cs typeface="Times New Roman" panose="02020603050405020304" pitchFamily="18" charset="0"/>
              </a:rPr>
              <a:t>/install</a:t>
            </a:r>
            <a:r>
              <a:rPr lang="en-US" dirty="0">
                <a:latin typeface="Times New Roman" panose="02020603050405020304" pitchFamily="18" charset="0"/>
                <a:cs typeface="Times New Roman" panose="02020603050405020304" pitchFamily="18" charset="0"/>
              </a:rPr>
              <a:t>. This kind of name resolution is </a:t>
            </a:r>
            <a:r>
              <a:rPr lang="en-US" dirty="0">
                <a:solidFill>
                  <a:srgbClr val="FF0066"/>
                </a:solidFill>
                <a:latin typeface="Times New Roman" panose="02020603050405020304" pitchFamily="18" charset="0"/>
                <a:cs typeface="Times New Roman" panose="02020603050405020304" pitchFamily="18" charset="0"/>
              </a:rPr>
              <a:t>not</a:t>
            </a:r>
            <a:r>
              <a:rPr lang="en-US" dirty="0">
                <a:latin typeface="Times New Roman" panose="02020603050405020304" pitchFamily="18" charset="0"/>
                <a:cs typeface="Times New Roman" panose="02020603050405020304" pitchFamily="18" charset="0"/>
              </a:rPr>
              <a:t> </a:t>
            </a:r>
            <a:r>
              <a:rPr lang="en-US" dirty="0">
                <a:solidFill>
                  <a:srgbClr val="FF0066"/>
                </a:solidFill>
                <a:latin typeface="Times New Roman" panose="02020603050405020304" pitchFamily="18" charset="0"/>
                <a:cs typeface="Times New Roman" panose="02020603050405020304" pitchFamily="18" charset="0"/>
              </a:rPr>
              <a:t>supported</a:t>
            </a:r>
            <a:r>
              <a:rPr lang="en-US" dirty="0">
                <a:latin typeface="Times New Roman" panose="02020603050405020304" pitchFamily="18" charset="0"/>
                <a:cs typeface="Times New Roman" panose="02020603050405020304" pitchFamily="18" charset="0"/>
              </a:rPr>
              <a:t> by NFS.</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solidFill>
                  <a:srgbClr val="0000FF"/>
                </a:solidFill>
                <a:latin typeface="Times New Roman" panose="02020603050405020304" pitchFamily="18" charset="0"/>
                <a:cs typeface="Times New Roman" panose="02020603050405020304" pitchFamily="18" charset="0"/>
              </a:rPr>
              <a:t>Name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resolution</a:t>
            </a:r>
            <a:r>
              <a:rPr lang="en-US" dirty="0">
                <a:latin typeface="Times New Roman" panose="02020603050405020304" pitchFamily="18" charset="0"/>
                <a:cs typeface="Times New Roman" panose="02020603050405020304" pitchFamily="18" charset="0"/>
              </a:rPr>
              <a:t> in earlier versions of NFS is strictly </a:t>
            </a:r>
            <a:r>
              <a:rPr lang="en-US" dirty="0">
                <a:solidFill>
                  <a:srgbClr val="0000FF"/>
                </a:solidFill>
                <a:latin typeface="Times New Roman" panose="02020603050405020304" pitchFamily="18" charset="0"/>
                <a:cs typeface="Times New Roman" panose="02020603050405020304" pitchFamily="18" charset="0"/>
              </a:rPr>
              <a:t>iterative</a:t>
            </a:r>
            <a:r>
              <a:rPr lang="en-US" dirty="0">
                <a:latin typeface="Times New Roman" panose="02020603050405020304" pitchFamily="18" charset="0"/>
                <a:cs typeface="Times New Roman" panose="02020603050405020304" pitchFamily="18" charset="0"/>
              </a:rPr>
              <a:t> in the sense that only </a:t>
            </a:r>
            <a:r>
              <a:rPr lang="en-US" dirty="0">
                <a:solidFill>
                  <a:srgbClr val="0000FF"/>
                </a:solidFill>
                <a:latin typeface="Times New Roman" panose="02020603050405020304" pitchFamily="18" charset="0"/>
                <a:cs typeface="Times New Roman" panose="02020603050405020304" pitchFamily="18" charset="0"/>
              </a:rPr>
              <a:t>a single file name at a time can be looked up</a:t>
            </a:r>
            <a:r>
              <a:rPr lang="en-US" dirty="0">
                <a:latin typeface="Times New Roman" panose="02020603050405020304" pitchFamily="18" charset="0"/>
                <a:cs typeface="Times New Roman" panose="02020603050405020304" pitchFamily="18" charset="0"/>
              </a:rPr>
              <a:t>. In other words, </a:t>
            </a:r>
            <a:r>
              <a:rPr lang="en-US" dirty="0">
                <a:solidFill>
                  <a:srgbClr val="0000FF"/>
                </a:solidFill>
                <a:latin typeface="Times New Roman" panose="02020603050405020304" pitchFamily="18" charset="0"/>
                <a:cs typeface="Times New Roman" panose="02020603050405020304" pitchFamily="18" charset="0"/>
              </a:rPr>
              <a:t>resolving</a:t>
            </a:r>
            <a:r>
              <a:rPr lang="en-US" dirty="0">
                <a:latin typeface="Times New Roman" panose="02020603050405020304" pitchFamily="18" charset="0"/>
                <a:cs typeface="Times New Roman" panose="02020603050405020304" pitchFamily="18" charset="0"/>
              </a:rPr>
              <a:t> a name such as </a:t>
            </a:r>
            <a:r>
              <a:rPr lang="en-US" dirty="0">
                <a:solidFill>
                  <a:srgbClr val="0000FF"/>
                </a:solidFill>
                <a:latin typeface="Times New Roman" panose="02020603050405020304" pitchFamily="18" charset="0"/>
                <a:cs typeface="Times New Roman" panose="02020603050405020304" pitchFamily="18" charset="0"/>
              </a:rPr>
              <a:t>/bin/draw/install </a:t>
            </a:r>
            <a:r>
              <a:rPr lang="en-US" dirty="0">
                <a:latin typeface="Times New Roman" panose="02020603050405020304" pitchFamily="18" charset="0"/>
                <a:cs typeface="Times New Roman" panose="02020603050405020304" pitchFamily="18" charset="0"/>
              </a:rPr>
              <a:t>requires </a:t>
            </a:r>
            <a:r>
              <a:rPr lang="en-US" dirty="0">
                <a:solidFill>
                  <a:srgbClr val="0000FF"/>
                </a:solidFill>
                <a:latin typeface="Times New Roman" panose="02020603050405020304" pitchFamily="18" charset="0"/>
                <a:cs typeface="Times New Roman" panose="02020603050405020304" pitchFamily="18" charset="0"/>
              </a:rPr>
              <a:t>three separate calls </a:t>
            </a:r>
            <a:r>
              <a:rPr lang="en-US" dirty="0">
                <a:latin typeface="Times New Roman" panose="02020603050405020304" pitchFamily="18" charset="0"/>
                <a:cs typeface="Times New Roman" panose="02020603050405020304" pitchFamily="18" charset="0"/>
              </a:rPr>
              <a:t>to the NFS server.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Moreover, the </a:t>
            </a:r>
            <a:r>
              <a:rPr lang="en-US" dirty="0">
                <a:solidFill>
                  <a:srgbClr val="0000FF"/>
                </a:solidFill>
                <a:latin typeface="Times New Roman" panose="02020603050405020304" pitchFamily="18" charset="0"/>
                <a:cs typeface="Times New Roman" panose="02020603050405020304" pitchFamily="18" charset="0"/>
              </a:rPr>
              <a:t>client</a:t>
            </a:r>
            <a:r>
              <a:rPr lang="en-US" dirty="0">
                <a:latin typeface="Times New Roman" panose="02020603050405020304" pitchFamily="18" charset="0"/>
                <a:cs typeface="Times New Roman" panose="02020603050405020304" pitchFamily="18" charset="0"/>
              </a:rPr>
              <a:t> is fully </a:t>
            </a:r>
            <a:r>
              <a:rPr lang="en-US" dirty="0">
                <a:solidFill>
                  <a:srgbClr val="0000FF"/>
                </a:solidFill>
                <a:latin typeface="Times New Roman" panose="02020603050405020304" pitchFamily="18" charset="0"/>
                <a:cs typeface="Times New Roman" panose="02020603050405020304" pitchFamily="18" charset="0"/>
              </a:rPr>
              <a:t>responsible</a:t>
            </a:r>
            <a:r>
              <a:rPr lang="en-US" dirty="0">
                <a:latin typeface="Times New Roman" panose="02020603050405020304" pitchFamily="18" charset="0"/>
                <a:cs typeface="Times New Roman" panose="02020603050405020304" pitchFamily="18" charset="0"/>
              </a:rPr>
              <a:t> for implementing the resolution of a path name.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NFSv4 also supports </a:t>
            </a:r>
            <a:r>
              <a:rPr lang="en-US" dirty="0">
                <a:solidFill>
                  <a:srgbClr val="0000FF"/>
                </a:solidFill>
                <a:latin typeface="Times New Roman" panose="02020603050405020304" pitchFamily="18" charset="0"/>
                <a:cs typeface="Times New Roman" panose="02020603050405020304" pitchFamily="18" charset="0"/>
              </a:rPr>
              <a:t>recursive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name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lookups</a:t>
            </a:r>
            <a:r>
              <a:rPr lang="en-US" dirty="0">
                <a:latin typeface="Times New Roman" panose="02020603050405020304" pitchFamily="18" charset="0"/>
                <a:cs typeface="Times New Roman" panose="02020603050405020304" pitchFamily="18" charset="0"/>
              </a:rPr>
              <a:t>. In this case, a client can pass a complete path name to a server and request that server to resolve it.</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138</a:t>
            </a:fld>
            <a:endParaRPr lang="en-IN" dirty="0"/>
          </a:p>
        </p:txBody>
      </p:sp>
    </p:spTree>
    <p:extLst>
      <p:ext uri="{BB962C8B-B14F-4D97-AF65-F5344CB8AC3E}">
        <p14:creationId xmlns:p14="http://schemas.microsoft.com/office/powerpoint/2010/main" val="25707673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There is another peculiarity with NFS </a:t>
            </a:r>
            <a:r>
              <a:rPr lang="en-US" dirty="0">
                <a:solidFill>
                  <a:srgbClr val="0000FF"/>
                </a:solidFill>
                <a:latin typeface="Times New Roman" panose="02020603050405020304" pitchFamily="18" charset="0"/>
                <a:cs typeface="Times New Roman" panose="02020603050405020304" pitchFamily="18" charset="0"/>
              </a:rPr>
              <a:t>name lookups </a:t>
            </a:r>
            <a:r>
              <a:rPr lang="en-US" dirty="0">
                <a:latin typeface="Times New Roman" panose="02020603050405020304" pitchFamily="18" charset="0"/>
                <a:cs typeface="Times New Roman" panose="02020603050405020304" pitchFamily="18" charset="0"/>
              </a:rPr>
              <a:t>that has been solved with the most recent version (</a:t>
            </a:r>
            <a:r>
              <a:rPr lang="en-US" dirty="0">
                <a:solidFill>
                  <a:srgbClr val="0000FF"/>
                </a:solidFill>
                <a:latin typeface="Times New Roman" panose="02020603050405020304" pitchFamily="18" charset="0"/>
                <a:cs typeface="Times New Roman" panose="02020603050405020304" pitchFamily="18" charset="0"/>
              </a:rPr>
              <a:t>NFSv4</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Consider a file server hosting </a:t>
            </a:r>
            <a:r>
              <a:rPr lang="en-US" dirty="0">
                <a:solidFill>
                  <a:srgbClr val="0000FF"/>
                </a:solidFill>
                <a:latin typeface="Times New Roman" panose="02020603050405020304" pitchFamily="18" charset="0"/>
                <a:cs typeface="Times New Roman" panose="02020603050405020304" pitchFamily="18" charset="0"/>
              </a:rPr>
              <a:t>several file systems</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With the </a:t>
            </a:r>
            <a:r>
              <a:rPr lang="en-US" dirty="0">
                <a:solidFill>
                  <a:srgbClr val="0000FF"/>
                </a:solidFill>
                <a:latin typeface="Times New Roman" panose="02020603050405020304" pitchFamily="18" charset="0"/>
                <a:cs typeface="Times New Roman" panose="02020603050405020304" pitchFamily="18" charset="0"/>
              </a:rPr>
              <a:t>strict</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iterative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name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resolution</a:t>
            </a:r>
            <a:r>
              <a:rPr lang="en-US" dirty="0">
                <a:latin typeface="Times New Roman" panose="02020603050405020304" pitchFamily="18" charset="0"/>
                <a:cs typeface="Times New Roman" panose="02020603050405020304" pitchFamily="18" charset="0"/>
              </a:rPr>
              <a:t>, whenever a lookup is done for a directory on which another file system was mounted, the lookup would return the file handle of the directory.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Subsequently reading that directory would return its original content, not that of the root directory of the mounted file system.</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139</a:t>
            </a:fld>
            <a:endParaRPr lang="en-IN" dirty="0"/>
          </a:p>
        </p:txBody>
      </p:sp>
    </p:spTree>
    <p:extLst>
      <p:ext uri="{BB962C8B-B14F-4D97-AF65-F5344CB8AC3E}">
        <p14:creationId xmlns:p14="http://schemas.microsoft.com/office/powerpoint/2010/main" val="3428974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lnSpcReduction="10000"/>
          </a:bodyPr>
          <a:lstStyle/>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Client would first resolve </a:t>
            </a:r>
            <a:r>
              <a:rPr lang="en-US" sz="2600" dirty="0" err="1">
                <a:solidFill>
                  <a:srgbClr val="3399FF"/>
                </a:solidFill>
                <a:latin typeface="Times New Roman" panose="02020603050405020304" pitchFamily="18" charset="0"/>
                <a:cs typeface="Times New Roman" panose="02020603050405020304" pitchFamily="18" charset="0"/>
              </a:rPr>
              <a:t>nl</a:t>
            </a:r>
            <a:r>
              <a:rPr lang="en-US" sz="2600" dirty="0">
                <a:solidFill>
                  <a:schemeClr val="bg1"/>
                </a:solidFill>
                <a:latin typeface="Times New Roman" panose="02020603050405020304" pitchFamily="18" charset="0"/>
                <a:cs typeface="Times New Roman" panose="02020603050405020304" pitchFamily="18" charset="0"/>
              </a:rPr>
              <a:t> to find the </a:t>
            </a:r>
            <a:r>
              <a:rPr lang="en-US" sz="2600" dirty="0">
                <a:solidFill>
                  <a:srgbClr val="3399FF"/>
                </a:solidFill>
                <a:latin typeface="Times New Roman" panose="02020603050405020304" pitchFamily="18" charset="0"/>
                <a:cs typeface="Times New Roman" panose="02020603050405020304" pitchFamily="18" charset="0"/>
              </a:rPr>
              <a:t>server NS(</a:t>
            </a:r>
            <a:r>
              <a:rPr lang="en-US" sz="2600" dirty="0" err="1">
                <a:solidFill>
                  <a:srgbClr val="3399FF"/>
                </a:solidFill>
                <a:latin typeface="Times New Roman" panose="02020603050405020304" pitchFamily="18" charset="0"/>
                <a:cs typeface="Times New Roman" panose="02020603050405020304" pitchFamily="18" charset="0"/>
              </a:rPr>
              <a:t>nl</a:t>
            </a:r>
            <a:r>
              <a:rPr lang="en-US" sz="2600" dirty="0">
                <a:solidFill>
                  <a:srgbClr val="3399FF"/>
                </a:solidFill>
                <a:latin typeface="Times New Roman" panose="02020603050405020304" pitchFamily="18" charset="0"/>
                <a:cs typeface="Times New Roman" panose="02020603050405020304" pitchFamily="18" charset="0"/>
              </a:rPr>
              <a:t>)</a:t>
            </a:r>
            <a:r>
              <a:rPr lang="en-US" sz="2600" dirty="0">
                <a:solidFill>
                  <a:schemeClr val="bg1"/>
                </a:solidFill>
                <a:latin typeface="Times New Roman" panose="02020603050405020304" pitchFamily="18" charset="0"/>
                <a:cs typeface="Times New Roman" panose="02020603050405020304" pitchFamily="18" charset="0"/>
              </a:rPr>
              <a:t> responsible for names that end with </a:t>
            </a:r>
            <a:r>
              <a:rPr lang="en-US" sz="2600" dirty="0" err="1">
                <a:solidFill>
                  <a:srgbClr val="3399FF"/>
                </a:solidFill>
                <a:latin typeface="Times New Roman" panose="02020603050405020304" pitchFamily="18" charset="0"/>
                <a:cs typeface="Times New Roman" panose="02020603050405020304" pitchFamily="18" charset="0"/>
              </a:rPr>
              <a:t>nl</a:t>
            </a:r>
            <a:r>
              <a:rPr lang="en-US" sz="2600" dirty="0">
                <a:solidFill>
                  <a:schemeClr val="bg1"/>
                </a:solidFill>
                <a:latin typeface="Times New Roman" panose="02020603050405020304" pitchFamily="18" charset="0"/>
                <a:cs typeface="Times New Roman" panose="02020603050405020304" pitchFamily="18" charset="0"/>
              </a:rPr>
              <a:t>, after which the rest of the name is passed to server </a:t>
            </a:r>
            <a:r>
              <a:rPr lang="en-US" sz="2600" dirty="0">
                <a:solidFill>
                  <a:srgbClr val="3399FF"/>
                </a:solidFill>
                <a:latin typeface="Times New Roman" panose="02020603050405020304" pitchFamily="18" charset="0"/>
                <a:cs typeface="Times New Roman" panose="02020603050405020304" pitchFamily="18" charset="0"/>
              </a:rPr>
              <a:t>NS(</a:t>
            </a:r>
            <a:r>
              <a:rPr lang="en-US" sz="2600" dirty="0" err="1">
                <a:solidFill>
                  <a:srgbClr val="3399FF"/>
                </a:solidFill>
                <a:latin typeface="Times New Roman" panose="02020603050405020304" pitchFamily="18" charset="0"/>
                <a:cs typeface="Times New Roman" panose="02020603050405020304" pitchFamily="18" charset="0"/>
              </a:rPr>
              <a:t>nl</a:t>
            </a:r>
            <a:r>
              <a:rPr lang="en-US" sz="2600" dirty="0">
                <a:solidFill>
                  <a:srgbClr val="3399FF"/>
                </a:solidFill>
                <a:latin typeface="Times New Roman" panose="02020603050405020304" pitchFamily="18" charset="0"/>
                <a:cs typeface="Times New Roman" panose="02020603050405020304" pitchFamily="18" charset="0"/>
              </a:rPr>
              <a:t>).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This server may then resolve the name </a:t>
            </a:r>
            <a:r>
              <a:rPr lang="en-US" sz="2600" dirty="0">
                <a:solidFill>
                  <a:srgbClr val="3399FF"/>
                </a:solidFill>
                <a:latin typeface="Times New Roman" panose="02020603050405020304" pitchFamily="18" charset="0"/>
                <a:cs typeface="Times New Roman" panose="02020603050405020304" pitchFamily="18" charset="0"/>
              </a:rPr>
              <a:t>vu</a:t>
            </a:r>
            <a:r>
              <a:rPr lang="en-US" sz="2600" dirty="0">
                <a:solidFill>
                  <a:schemeClr val="bg1"/>
                </a:solidFill>
                <a:latin typeface="Times New Roman" panose="02020603050405020304" pitchFamily="18" charset="0"/>
                <a:cs typeface="Times New Roman" panose="02020603050405020304" pitchFamily="18" charset="0"/>
              </a:rPr>
              <a:t> to the server </a:t>
            </a:r>
            <a:r>
              <a:rPr lang="en-US" sz="2600" dirty="0">
                <a:solidFill>
                  <a:srgbClr val="3399FF"/>
                </a:solidFill>
                <a:latin typeface="Times New Roman" panose="02020603050405020304" pitchFamily="18" charset="0"/>
                <a:cs typeface="Times New Roman" panose="02020603050405020304" pitchFamily="18" charset="0"/>
              </a:rPr>
              <a:t>NS(vu.nl)</a:t>
            </a:r>
            <a:r>
              <a:rPr lang="en-US" sz="2600" dirty="0">
                <a:solidFill>
                  <a:schemeClr val="bg1"/>
                </a:solidFill>
                <a:latin typeface="Times New Roman" panose="02020603050405020304" pitchFamily="18" charset="0"/>
                <a:cs typeface="Times New Roman" panose="02020603050405020304" pitchFamily="18" charset="0"/>
              </a:rPr>
              <a:t> responsible for </a:t>
            </a:r>
            <a:r>
              <a:rPr lang="en-US" sz="2600" dirty="0">
                <a:solidFill>
                  <a:srgbClr val="FFFF00"/>
                </a:solidFill>
                <a:latin typeface="Times New Roman" panose="02020603050405020304" pitchFamily="18" charset="0"/>
                <a:cs typeface="Times New Roman" panose="02020603050405020304" pitchFamily="18" charset="0"/>
              </a:rPr>
              <a:t>names that end with </a:t>
            </a:r>
            <a:r>
              <a:rPr lang="en-US" sz="2600" dirty="0">
                <a:solidFill>
                  <a:srgbClr val="3399FF"/>
                </a:solidFill>
                <a:latin typeface="Times New Roman" panose="02020603050405020304" pitchFamily="18" charset="0"/>
                <a:cs typeface="Times New Roman" panose="02020603050405020304" pitchFamily="18" charset="0"/>
              </a:rPr>
              <a:t>vu.nl.</a:t>
            </a:r>
            <a:r>
              <a:rPr lang="en-US" sz="2600" dirty="0">
                <a:solidFill>
                  <a:schemeClr val="bg1"/>
                </a:solidFill>
                <a:latin typeface="Times New Roman" panose="02020603050405020304" pitchFamily="18" charset="0"/>
                <a:cs typeface="Times New Roman" panose="02020603050405020304" pitchFamily="18" charset="0"/>
              </a:rPr>
              <a:t> who can further handle the remaining name </a:t>
            </a:r>
            <a:r>
              <a:rPr lang="en-US" sz="2600" dirty="0" err="1">
                <a:solidFill>
                  <a:srgbClr val="3399FF"/>
                </a:solidFill>
                <a:latin typeface="Times New Roman" panose="02020603050405020304" pitchFamily="18" charset="0"/>
                <a:cs typeface="Times New Roman" panose="02020603050405020304" pitchFamily="18" charset="0"/>
              </a:rPr>
              <a:t>ftp.cs</a:t>
            </a:r>
            <a:r>
              <a:rPr lang="en-US" sz="2600" dirty="0">
                <a:solidFill>
                  <a:srgbClr val="3399FF"/>
                </a:solidFill>
                <a:latin typeface="Times New Roman" panose="02020603050405020304" pitchFamily="18" charset="0"/>
                <a:cs typeface="Times New Roman" panose="02020603050405020304" pitchFamily="18" charset="0"/>
              </a:rPr>
              <a:t>. </a:t>
            </a:r>
          </a:p>
          <a:p>
            <a:pPr algn="just">
              <a:lnSpc>
                <a:spcPct val="100000"/>
              </a:lnSpc>
            </a:pPr>
            <a:endParaRPr lang="en-US" sz="2600" dirty="0">
              <a:solidFill>
                <a:srgbClr val="FFFF00"/>
              </a:solidFill>
              <a:latin typeface="Times New Roman" panose="02020603050405020304" pitchFamily="18" charset="0"/>
              <a:cs typeface="Times New Roman" panose="02020603050405020304" pitchFamily="18" charset="0"/>
            </a:endParaRPr>
          </a:p>
          <a:p>
            <a:pPr algn="just">
              <a:lnSpc>
                <a:spcPct val="200000"/>
              </a:lnSpc>
            </a:pPr>
            <a:r>
              <a:rPr lang="en-US" sz="2600" dirty="0">
                <a:solidFill>
                  <a:schemeClr val="bg1"/>
                </a:solidFill>
                <a:latin typeface="Times New Roman" panose="02020603050405020304" pitchFamily="18" charset="0"/>
                <a:cs typeface="Times New Roman" panose="02020603050405020304" pitchFamily="18" charset="0"/>
              </a:rPr>
              <a:t>Eventually, this leads to routing the name resolution request as: </a:t>
            </a:r>
          </a:p>
          <a:p>
            <a:pPr marL="0" indent="0" algn="ctr">
              <a:lnSpc>
                <a:spcPct val="100000"/>
              </a:lnSpc>
              <a:buNone/>
            </a:pPr>
            <a:r>
              <a:rPr lang="en-US" sz="2600" b="1" dirty="0">
                <a:solidFill>
                  <a:srgbClr val="3399FF"/>
                </a:solidFill>
                <a:latin typeface="Times New Roman" panose="02020603050405020304" pitchFamily="18" charset="0"/>
                <a:cs typeface="Times New Roman" panose="02020603050405020304" pitchFamily="18" charset="0"/>
              </a:rPr>
              <a:t>NS(.) </a:t>
            </a:r>
            <a:r>
              <a:rPr lang="en-US" sz="2600" b="1" dirty="0">
                <a:solidFill>
                  <a:srgbClr val="3399FF"/>
                </a:solidFill>
                <a:latin typeface="Times New Roman" panose="02020603050405020304" pitchFamily="18" charset="0"/>
                <a:cs typeface="Times New Roman" panose="02020603050405020304" pitchFamily="18" charset="0"/>
                <a:sym typeface="Wingdings" panose="05000000000000000000" pitchFamily="2" charset="2"/>
              </a:rPr>
              <a:t> </a:t>
            </a:r>
            <a:r>
              <a:rPr lang="en-US" sz="2600" b="1" dirty="0">
                <a:solidFill>
                  <a:srgbClr val="3399FF"/>
                </a:solidFill>
                <a:latin typeface="Times New Roman" panose="02020603050405020304" pitchFamily="18" charset="0"/>
                <a:cs typeface="Times New Roman" panose="02020603050405020304" pitchFamily="18" charset="0"/>
              </a:rPr>
              <a:t>NS(</a:t>
            </a:r>
            <a:r>
              <a:rPr lang="en-US" sz="2600" b="1" dirty="0" err="1">
                <a:solidFill>
                  <a:srgbClr val="3399FF"/>
                </a:solidFill>
                <a:latin typeface="Times New Roman" panose="02020603050405020304" pitchFamily="18" charset="0"/>
                <a:cs typeface="Times New Roman" panose="02020603050405020304" pitchFamily="18" charset="0"/>
              </a:rPr>
              <a:t>nl</a:t>
            </a:r>
            <a:r>
              <a:rPr lang="en-US" sz="2600" b="1" dirty="0">
                <a:solidFill>
                  <a:srgbClr val="3399FF"/>
                </a:solidFill>
                <a:latin typeface="Times New Roman" panose="02020603050405020304" pitchFamily="18" charset="0"/>
                <a:cs typeface="Times New Roman" panose="02020603050405020304" pitchFamily="18" charset="0"/>
              </a:rPr>
              <a:t>) </a:t>
            </a:r>
            <a:r>
              <a:rPr lang="en-US" sz="2600" b="1" dirty="0">
                <a:solidFill>
                  <a:srgbClr val="3399FF"/>
                </a:solidFill>
                <a:latin typeface="Times New Roman" panose="02020603050405020304" pitchFamily="18" charset="0"/>
                <a:cs typeface="Times New Roman" panose="02020603050405020304" pitchFamily="18" charset="0"/>
                <a:sym typeface="Wingdings" panose="05000000000000000000" pitchFamily="2" charset="2"/>
              </a:rPr>
              <a:t></a:t>
            </a:r>
            <a:r>
              <a:rPr lang="en-US" sz="2600" b="1" dirty="0">
                <a:solidFill>
                  <a:srgbClr val="3399FF"/>
                </a:solidFill>
                <a:latin typeface="Times New Roman" panose="02020603050405020304" pitchFamily="18" charset="0"/>
                <a:cs typeface="Times New Roman" panose="02020603050405020304" pitchFamily="18" charset="0"/>
              </a:rPr>
              <a:t> NS(vu.nl) </a:t>
            </a:r>
            <a:r>
              <a:rPr lang="en-US" sz="2600" b="1" dirty="0">
                <a:solidFill>
                  <a:srgbClr val="3399FF"/>
                </a:solidFill>
                <a:latin typeface="Times New Roman" panose="02020603050405020304" pitchFamily="18" charset="0"/>
                <a:cs typeface="Times New Roman" panose="02020603050405020304" pitchFamily="18" charset="0"/>
                <a:sym typeface="Wingdings" panose="05000000000000000000" pitchFamily="2" charset="2"/>
              </a:rPr>
              <a:t></a:t>
            </a:r>
            <a:r>
              <a:rPr lang="en-US" sz="2600" b="1" dirty="0">
                <a:solidFill>
                  <a:srgbClr val="3399FF"/>
                </a:solidFill>
                <a:latin typeface="Times New Roman" panose="02020603050405020304" pitchFamily="18" charset="0"/>
                <a:cs typeface="Times New Roman" panose="02020603050405020304" pitchFamily="18" charset="0"/>
              </a:rPr>
              <a:t> address of </a:t>
            </a:r>
            <a:r>
              <a:rPr lang="en-US" sz="2600" b="1" dirty="0">
                <a:solidFill>
                  <a:srgbClr val="3399FF"/>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ftp.cs.vu.nl</a:t>
            </a:r>
            <a:r>
              <a:rPr lang="en-US" sz="2600" b="1" dirty="0">
                <a:solidFill>
                  <a:srgbClr val="3399FF"/>
                </a:solidFill>
                <a:latin typeface="Times New Roman" panose="02020603050405020304" pitchFamily="18" charset="0"/>
                <a:cs typeface="Times New Roman" panose="02020603050405020304" pitchFamily="18" charset="0"/>
              </a:rPr>
              <a:t>.</a:t>
            </a:r>
          </a:p>
          <a:p>
            <a:pPr marL="0" indent="0" algn="ctr">
              <a:lnSpc>
                <a:spcPct val="100000"/>
              </a:lnSpc>
              <a:buNone/>
            </a:pPr>
            <a:endParaRPr lang="en-US" sz="2600" b="1" dirty="0">
              <a:solidFill>
                <a:srgbClr val="FFFF00"/>
              </a:solidFill>
              <a:latin typeface="Times New Roman" panose="02020603050405020304" pitchFamily="18" charset="0"/>
              <a:cs typeface="Times New Roman" panose="02020603050405020304" pitchFamily="18" charset="0"/>
            </a:endParaRPr>
          </a:p>
          <a:p>
            <a:pPr marL="0" indent="0" algn="just">
              <a:lnSpc>
                <a:spcPct val="100000"/>
              </a:lnSpc>
              <a:buNone/>
            </a:pPr>
            <a:r>
              <a:rPr lang="en-US" sz="2600" dirty="0">
                <a:solidFill>
                  <a:schemeClr val="bg1"/>
                </a:solidFill>
                <a:latin typeface="Times New Roman" panose="02020603050405020304" pitchFamily="18" charset="0"/>
                <a:cs typeface="Times New Roman" panose="02020603050405020304" pitchFamily="18" charset="0"/>
              </a:rPr>
              <a:t>where </a:t>
            </a:r>
            <a:r>
              <a:rPr lang="en-US" sz="2600" dirty="0">
                <a:solidFill>
                  <a:srgbClr val="3399FF"/>
                </a:solidFill>
                <a:latin typeface="Times New Roman" panose="02020603050405020304" pitchFamily="18" charset="0"/>
                <a:cs typeface="Times New Roman" panose="02020603050405020304" pitchFamily="18" charset="0"/>
              </a:rPr>
              <a:t>NS(.)</a:t>
            </a:r>
            <a:r>
              <a:rPr lang="en-US" sz="2600" dirty="0">
                <a:solidFill>
                  <a:schemeClr val="bg1"/>
                </a:solidFill>
                <a:latin typeface="Times New Roman" panose="02020603050405020304" pitchFamily="18" charset="0"/>
                <a:cs typeface="Times New Roman" panose="02020603050405020304" pitchFamily="18" charset="0"/>
              </a:rPr>
              <a:t> denotes the </a:t>
            </a:r>
            <a:r>
              <a:rPr lang="en-US" sz="2600" dirty="0">
                <a:solidFill>
                  <a:srgbClr val="FFFF00"/>
                </a:solidFill>
                <a:latin typeface="Times New Roman" panose="02020603050405020304" pitchFamily="18" charset="0"/>
                <a:cs typeface="Times New Roman" panose="02020603050405020304" pitchFamily="18" charset="0"/>
              </a:rPr>
              <a:t>server</a:t>
            </a:r>
            <a:r>
              <a:rPr lang="en-US" sz="2600" dirty="0">
                <a:solidFill>
                  <a:schemeClr val="bg1"/>
                </a:solidFill>
                <a:latin typeface="Times New Roman" panose="02020603050405020304" pitchFamily="18" charset="0"/>
                <a:cs typeface="Times New Roman" panose="02020603050405020304" pitchFamily="18" charset="0"/>
              </a:rPr>
              <a:t> that can return the address of </a:t>
            </a:r>
            <a:r>
              <a:rPr lang="en-US" sz="2600" dirty="0">
                <a:solidFill>
                  <a:srgbClr val="3399FF"/>
                </a:solidFill>
                <a:latin typeface="Times New Roman" panose="02020603050405020304" pitchFamily="18" charset="0"/>
                <a:cs typeface="Times New Roman" panose="02020603050405020304" pitchFamily="18" charset="0"/>
              </a:rPr>
              <a:t>NS(</a:t>
            </a:r>
            <a:r>
              <a:rPr lang="en-US" sz="2600" dirty="0" err="1">
                <a:solidFill>
                  <a:srgbClr val="3399FF"/>
                </a:solidFill>
                <a:latin typeface="Times New Roman" panose="02020603050405020304" pitchFamily="18" charset="0"/>
                <a:cs typeface="Times New Roman" panose="02020603050405020304" pitchFamily="18" charset="0"/>
              </a:rPr>
              <a:t>nl</a:t>
            </a:r>
            <a:r>
              <a:rPr lang="en-US" sz="2600" dirty="0">
                <a:solidFill>
                  <a:srgbClr val="3399FF"/>
                </a:solidFill>
                <a:latin typeface="Times New Roman" panose="02020603050405020304" pitchFamily="18" charset="0"/>
                <a:cs typeface="Times New Roman" panose="02020603050405020304" pitchFamily="18" charset="0"/>
              </a:rPr>
              <a:t>)</a:t>
            </a:r>
            <a:r>
              <a:rPr lang="en-US" sz="2600" dirty="0">
                <a:solidFill>
                  <a:schemeClr val="bg1"/>
                </a:solidFill>
                <a:latin typeface="Times New Roman" panose="02020603050405020304" pitchFamily="18" charset="0"/>
                <a:cs typeface="Times New Roman" panose="02020603050405020304" pitchFamily="18" charset="0"/>
              </a:rPr>
              <a:t>, also known as the root server. </a:t>
            </a:r>
          </a:p>
          <a:p>
            <a:pPr marL="0" indent="0" algn="just">
              <a:lnSpc>
                <a:spcPct val="100000"/>
              </a:lnSpc>
              <a:buNone/>
            </a:pPr>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lnSpc>
                <a:spcPct val="100000"/>
              </a:lnSpc>
              <a:buNone/>
            </a:pPr>
            <a:r>
              <a:rPr lang="en-US" sz="2600" dirty="0">
                <a:solidFill>
                  <a:srgbClr val="3399FF"/>
                </a:solidFill>
                <a:latin typeface="Times New Roman" panose="02020603050405020304" pitchFamily="18" charset="0"/>
                <a:cs typeface="Times New Roman" panose="02020603050405020304" pitchFamily="18" charset="0"/>
              </a:rPr>
              <a:t>NS(vu.nl)</a:t>
            </a:r>
            <a:r>
              <a:rPr lang="en-US" sz="2600" dirty="0">
                <a:solidFill>
                  <a:schemeClr val="bg1"/>
                </a:solidFill>
                <a:latin typeface="Times New Roman" panose="02020603050405020304" pitchFamily="18" charset="0"/>
                <a:cs typeface="Times New Roman" panose="02020603050405020304" pitchFamily="18" charset="0"/>
              </a:rPr>
              <a:t> will return the </a:t>
            </a:r>
            <a:r>
              <a:rPr lang="en-US" sz="2600" dirty="0">
                <a:solidFill>
                  <a:srgbClr val="FFFF00"/>
                </a:solidFill>
                <a:latin typeface="Times New Roman" panose="02020603050405020304" pitchFamily="18" charset="0"/>
                <a:cs typeface="Times New Roman" panose="02020603050405020304" pitchFamily="18" charset="0"/>
              </a:rPr>
              <a:t>actual</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address</a:t>
            </a:r>
            <a:r>
              <a:rPr lang="en-US" sz="2600" dirty="0">
                <a:solidFill>
                  <a:schemeClr val="bg1"/>
                </a:solidFill>
                <a:latin typeface="Times New Roman" panose="02020603050405020304" pitchFamily="18" charset="0"/>
                <a:cs typeface="Times New Roman" panose="02020603050405020304" pitchFamily="18" charset="0"/>
              </a:rPr>
              <a:t> of the FTP server. </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14</a:t>
            </a:fld>
            <a:endParaRPr lang="en-IN" dirty="0"/>
          </a:p>
        </p:txBody>
      </p:sp>
    </p:spTree>
    <p:extLst>
      <p:ext uri="{BB962C8B-B14F-4D97-AF65-F5344CB8AC3E}">
        <p14:creationId xmlns:p14="http://schemas.microsoft.com/office/powerpoint/2010/main" val="321619792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To explain, assume that in our previous example that both file systems </a:t>
            </a:r>
            <a:r>
              <a:rPr lang="en-US" dirty="0">
                <a:solidFill>
                  <a:srgbClr val="0000FF"/>
                </a:solidFill>
                <a:latin typeface="Times New Roman" panose="02020603050405020304" pitchFamily="18" charset="0"/>
                <a:cs typeface="Times New Roman" panose="02020603050405020304" pitchFamily="18" charset="0"/>
              </a:rPr>
              <a:t>FS</a:t>
            </a:r>
            <a:r>
              <a:rPr lang="en-US" baseline="-25000" dirty="0">
                <a:solidFill>
                  <a:srgbClr val="0000FF"/>
                </a:solidFill>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and </a:t>
            </a:r>
            <a:r>
              <a:rPr lang="en-US" dirty="0">
                <a:solidFill>
                  <a:srgbClr val="0000FF"/>
                </a:solidFill>
                <a:latin typeface="Times New Roman" panose="02020603050405020304" pitchFamily="18" charset="0"/>
                <a:cs typeface="Times New Roman" panose="02020603050405020304" pitchFamily="18" charset="0"/>
              </a:rPr>
              <a:t>FS</a:t>
            </a:r>
            <a:r>
              <a:rPr lang="en-US" baseline="-25000" dirty="0">
                <a:solidFill>
                  <a:srgbClr val="0000FF"/>
                </a:solidFill>
                <a:latin typeface="Times New Roman" panose="02020603050405020304" pitchFamily="18" charset="0"/>
                <a:cs typeface="Times New Roman" panose="02020603050405020304" pitchFamily="18" charset="0"/>
              </a:rPr>
              <a:t>B  </a:t>
            </a:r>
            <a:r>
              <a:rPr lang="en-US" dirty="0">
                <a:latin typeface="Times New Roman" panose="02020603050405020304" pitchFamily="18" charset="0"/>
                <a:cs typeface="Times New Roman" panose="02020603050405020304" pitchFamily="18" charset="0"/>
              </a:rPr>
              <a:t>are hosted by a </a:t>
            </a:r>
            <a:r>
              <a:rPr lang="en-US" dirty="0">
                <a:solidFill>
                  <a:srgbClr val="0000FF"/>
                </a:solidFill>
                <a:latin typeface="Times New Roman" panose="02020603050405020304" pitchFamily="18" charset="0"/>
                <a:cs typeface="Times New Roman" panose="02020603050405020304" pitchFamily="18" charset="0"/>
              </a:rPr>
              <a:t>single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server</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If the client has mounted </a:t>
            </a:r>
            <a:r>
              <a:rPr lang="en-US" b="1" i="1" dirty="0">
                <a:solidFill>
                  <a:srgbClr val="0000FF"/>
                </a:solidFill>
                <a:latin typeface="Times New Roman" panose="02020603050405020304" pitchFamily="18" charset="0"/>
                <a:cs typeface="Times New Roman" panose="02020603050405020304" pitchFamily="18" charset="0"/>
              </a:rPr>
              <a:t>/packages</a:t>
            </a:r>
            <a:r>
              <a:rPr lang="en-US" dirty="0">
                <a:latin typeface="Times New Roman" panose="02020603050405020304" pitchFamily="18" charset="0"/>
                <a:cs typeface="Times New Roman" panose="02020603050405020304" pitchFamily="18" charset="0"/>
              </a:rPr>
              <a:t> into its local directory </a:t>
            </a:r>
            <a:r>
              <a:rPr lang="en-US" b="1" i="1" dirty="0">
                <a:solidFill>
                  <a:srgbClr val="0000FF"/>
                </a:solidFill>
                <a:latin typeface="Times New Roman" panose="02020603050405020304" pitchFamily="18" charset="0"/>
                <a:cs typeface="Times New Roman" panose="02020603050405020304" pitchFamily="18" charset="0"/>
              </a:rPr>
              <a:t>/bin</a:t>
            </a:r>
            <a:r>
              <a:rPr lang="en-US" dirty="0">
                <a:latin typeface="Times New Roman" panose="02020603050405020304" pitchFamily="18" charset="0"/>
                <a:cs typeface="Times New Roman" panose="02020603050405020304" pitchFamily="18" charset="0"/>
              </a:rPr>
              <a:t>, then looking up the file name </a:t>
            </a:r>
            <a:r>
              <a:rPr lang="en-US" b="1" i="1" dirty="0">
                <a:solidFill>
                  <a:srgbClr val="0000FF"/>
                </a:solidFill>
                <a:latin typeface="Times New Roman" panose="02020603050405020304" pitchFamily="18" charset="0"/>
                <a:cs typeface="Times New Roman" panose="02020603050405020304" pitchFamily="18" charset="0"/>
              </a:rPr>
              <a:t>draw</a:t>
            </a:r>
            <a:r>
              <a:rPr lang="en-US" dirty="0">
                <a:latin typeface="Times New Roman" panose="02020603050405020304" pitchFamily="18" charset="0"/>
                <a:cs typeface="Times New Roman" panose="02020603050405020304" pitchFamily="18" charset="0"/>
              </a:rPr>
              <a:t> at the server would return the </a:t>
            </a:r>
            <a:r>
              <a:rPr lang="en-US" dirty="0">
                <a:solidFill>
                  <a:srgbClr val="0000FF"/>
                </a:solidFill>
                <a:latin typeface="Times New Roman" panose="02020603050405020304" pitchFamily="18" charset="0"/>
                <a:cs typeface="Times New Roman" panose="02020603050405020304" pitchFamily="18" charset="0"/>
              </a:rPr>
              <a:t>file handle for</a:t>
            </a:r>
            <a:r>
              <a:rPr lang="en-US" b="1" dirty="0">
                <a:solidFill>
                  <a:srgbClr val="0000FF"/>
                </a:solidFill>
                <a:latin typeface="Times New Roman" panose="02020603050405020304" pitchFamily="18" charset="0"/>
                <a:cs typeface="Times New Roman" panose="02020603050405020304" pitchFamily="18" charset="0"/>
              </a:rPr>
              <a:t> </a:t>
            </a:r>
            <a:r>
              <a:rPr lang="en-US" b="1" i="1" dirty="0">
                <a:solidFill>
                  <a:srgbClr val="0000FF"/>
                </a:solidFill>
                <a:latin typeface="Times New Roman" panose="02020603050405020304" pitchFamily="18" charset="0"/>
                <a:cs typeface="Times New Roman" panose="02020603050405020304" pitchFamily="18" charset="0"/>
              </a:rPr>
              <a:t>draw</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A subsequent call to the server for listing the directory entries of </a:t>
            </a:r>
            <a:r>
              <a:rPr lang="en-US" b="1" i="1" dirty="0">
                <a:solidFill>
                  <a:srgbClr val="0000FF"/>
                </a:solidFill>
                <a:latin typeface="Times New Roman" panose="02020603050405020304" pitchFamily="18" charset="0"/>
                <a:cs typeface="Times New Roman" panose="02020603050405020304" pitchFamily="18" charset="0"/>
              </a:rPr>
              <a:t>draw</a:t>
            </a:r>
            <a:r>
              <a:rPr lang="en-US" dirty="0">
                <a:latin typeface="Times New Roman" panose="02020603050405020304" pitchFamily="18" charset="0"/>
                <a:cs typeface="Times New Roman" panose="02020603050405020304" pitchFamily="18" charset="0"/>
              </a:rPr>
              <a:t> by means of </a:t>
            </a:r>
            <a:r>
              <a:rPr lang="en-US" b="1" i="1" dirty="0" err="1">
                <a:solidFill>
                  <a:srgbClr val="0000FF"/>
                </a:solidFill>
                <a:latin typeface="Times New Roman" panose="02020603050405020304" pitchFamily="18" charset="0"/>
                <a:cs typeface="Times New Roman" panose="02020603050405020304" pitchFamily="18" charset="0"/>
              </a:rPr>
              <a:t>readdir</a:t>
            </a:r>
            <a:r>
              <a:rPr lang="en-US" dirty="0">
                <a:latin typeface="Times New Roman" panose="02020603050405020304" pitchFamily="18" charset="0"/>
                <a:cs typeface="Times New Roman" panose="02020603050405020304" pitchFamily="18" charset="0"/>
              </a:rPr>
              <a:t> would then return the list of directory entries that were originally stored in </a:t>
            </a:r>
            <a:r>
              <a:rPr lang="en-US" dirty="0">
                <a:solidFill>
                  <a:srgbClr val="0000FF"/>
                </a:solidFill>
                <a:latin typeface="Times New Roman" panose="02020603050405020304" pitchFamily="18" charset="0"/>
                <a:cs typeface="Times New Roman" panose="02020603050405020304" pitchFamily="18" charset="0"/>
              </a:rPr>
              <a:t>FS</a:t>
            </a:r>
            <a:r>
              <a:rPr lang="en-US" baseline="-25000" dirty="0">
                <a:solidFill>
                  <a:srgbClr val="0000FF"/>
                </a:solidFill>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in subdirectory </a:t>
            </a:r>
            <a:r>
              <a:rPr lang="en-US" b="1" i="1" dirty="0">
                <a:solidFill>
                  <a:srgbClr val="0000FF"/>
                </a:solidFill>
                <a:latin typeface="Times New Roman" panose="02020603050405020304" pitchFamily="18" charset="0"/>
                <a:cs typeface="Times New Roman" panose="02020603050405020304" pitchFamily="18" charset="0"/>
              </a:rPr>
              <a:t>/packages/draw</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Only if the client had also mounted file system </a:t>
            </a:r>
            <a:r>
              <a:rPr lang="en-US" dirty="0">
                <a:solidFill>
                  <a:srgbClr val="0000FF"/>
                </a:solidFill>
                <a:latin typeface="Times New Roman" panose="02020603050405020304" pitchFamily="18" charset="0"/>
                <a:cs typeface="Times New Roman" panose="02020603050405020304" pitchFamily="18" charset="0"/>
              </a:rPr>
              <a:t>FS</a:t>
            </a:r>
            <a:r>
              <a:rPr lang="en-US" baseline="-25000" dirty="0">
                <a:solidFill>
                  <a:srgbClr val="0000FF"/>
                </a:solidFill>
                <a:latin typeface="Times New Roman" panose="02020603050405020304" pitchFamily="18" charset="0"/>
                <a:cs typeface="Times New Roman" panose="02020603050405020304" pitchFamily="18" charset="0"/>
              </a:rPr>
              <a:t>B</a:t>
            </a:r>
            <a:r>
              <a:rPr lang="en-US" dirty="0">
                <a:latin typeface="Times New Roman" panose="02020603050405020304" pitchFamily="18" charset="0"/>
                <a:cs typeface="Times New Roman" panose="02020603050405020304" pitchFamily="18" charset="0"/>
              </a:rPr>
              <a:t>, would it be possible to properly resolve the path name </a:t>
            </a:r>
            <a:r>
              <a:rPr lang="en-US" b="1" i="1" dirty="0">
                <a:solidFill>
                  <a:srgbClr val="0000FF"/>
                </a:solidFill>
                <a:latin typeface="Times New Roman" panose="02020603050405020304" pitchFamily="18" charset="0"/>
                <a:cs typeface="Times New Roman" panose="02020603050405020304" pitchFamily="18" charset="0"/>
              </a:rPr>
              <a:t>draw/install</a:t>
            </a:r>
            <a:r>
              <a:rPr lang="en-US" dirty="0">
                <a:latin typeface="Times New Roman" panose="02020603050405020304" pitchFamily="18" charset="0"/>
                <a:cs typeface="Times New Roman" panose="02020603050405020304" pitchFamily="18" charset="0"/>
              </a:rPr>
              <a:t> relative to </a:t>
            </a:r>
            <a:r>
              <a:rPr lang="en-US" b="1" i="1" dirty="0">
                <a:solidFill>
                  <a:srgbClr val="0000FF"/>
                </a:solidFill>
                <a:latin typeface="Times New Roman" panose="02020603050405020304" pitchFamily="18" charset="0"/>
                <a:cs typeface="Times New Roman" panose="02020603050405020304" pitchFamily="18" charset="0"/>
              </a:rPr>
              <a:t>/bin</a:t>
            </a:r>
            <a:r>
              <a:rPr lang="en-US"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140</a:t>
            </a:fld>
            <a:endParaRPr lang="en-IN" dirty="0"/>
          </a:p>
        </p:txBody>
      </p:sp>
    </p:spTree>
    <p:extLst>
      <p:ext uri="{BB962C8B-B14F-4D97-AF65-F5344CB8AC3E}">
        <p14:creationId xmlns:p14="http://schemas.microsoft.com/office/powerpoint/2010/main" val="5169167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b="1" dirty="0">
                <a:solidFill>
                  <a:srgbClr val="0000FF"/>
                </a:solidFill>
                <a:latin typeface="Times New Roman" panose="02020603050405020304" pitchFamily="18" charset="0"/>
                <a:cs typeface="Times New Roman" panose="02020603050405020304" pitchFamily="18" charset="0"/>
              </a:rPr>
              <a:t>NFSv4</a:t>
            </a:r>
            <a:r>
              <a:rPr lang="en-US" dirty="0">
                <a:latin typeface="Times New Roman" panose="02020603050405020304" pitchFamily="18" charset="0"/>
                <a:cs typeface="Times New Roman" panose="02020603050405020304" pitchFamily="18" charset="0"/>
              </a:rPr>
              <a:t> solves this problem by allowing </a:t>
            </a:r>
            <a:r>
              <a:rPr lang="en-US" dirty="0">
                <a:solidFill>
                  <a:srgbClr val="0000FF"/>
                </a:solidFill>
                <a:latin typeface="Times New Roman" panose="02020603050405020304" pitchFamily="18" charset="0"/>
                <a:cs typeface="Times New Roman" panose="02020603050405020304" pitchFamily="18" charset="0"/>
              </a:rPr>
              <a:t>lookups to cross mount points </a:t>
            </a:r>
            <a:r>
              <a:rPr lang="en-US" dirty="0">
                <a:latin typeface="Times New Roman" panose="02020603050405020304" pitchFamily="18" charset="0"/>
                <a:cs typeface="Times New Roman" panose="02020603050405020304" pitchFamily="18" charset="0"/>
              </a:rPr>
              <a:t>at a server.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In particular, lookup returns the </a:t>
            </a:r>
            <a:r>
              <a:rPr lang="en-US" dirty="0">
                <a:solidFill>
                  <a:srgbClr val="0000FF"/>
                </a:solidFill>
                <a:latin typeface="Times New Roman" panose="02020603050405020304" pitchFamily="18" charset="0"/>
                <a:cs typeface="Times New Roman" panose="02020603050405020304" pitchFamily="18" charset="0"/>
              </a:rPr>
              <a:t>file handle of the mounted directory</a:t>
            </a:r>
            <a:r>
              <a:rPr lang="en-US" dirty="0">
                <a:latin typeface="Times New Roman" panose="02020603050405020304" pitchFamily="18" charset="0"/>
                <a:cs typeface="Times New Roman" panose="02020603050405020304" pitchFamily="18" charset="0"/>
              </a:rPr>
              <a:t> instead of that of the original directory.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The client can detect that the lookup has crossed a mount point by </a:t>
            </a:r>
            <a:r>
              <a:rPr lang="en-US" dirty="0">
                <a:solidFill>
                  <a:srgbClr val="0000FF"/>
                </a:solidFill>
                <a:latin typeface="Times New Roman" panose="02020603050405020304" pitchFamily="18" charset="0"/>
                <a:cs typeface="Times New Roman" panose="02020603050405020304" pitchFamily="18" charset="0"/>
              </a:rPr>
              <a:t>inspecting the file system identifier</a:t>
            </a:r>
            <a:r>
              <a:rPr lang="en-US" dirty="0">
                <a:latin typeface="Times New Roman" panose="02020603050405020304" pitchFamily="18" charset="0"/>
                <a:cs typeface="Times New Roman" panose="02020603050405020304" pitchFamily="18" charset="0"/>
              </a:rPr>
              <a:t> of the looked up file.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If required, the </a:t>
            </a:r>
            <a:r>
              <a:rPr lang="en-US" dirty="0">
                <a:solidFill>
                  <a:srgbClr val="0000FF"/>
                </a:solidFill>
                <a:latin typeface="Times New Roman" panose="02020603050405020304" pitchFamily="18" charset="0"/>
                <a:cs typeface="Times New Roman" panose="02020603050405020304" pitchFamily="18" charset="0"/>
              </a:rPr>
              <a:t>client can locally mount</a:t>
            </a:r>
            <a:r>
              <a:rPr lang="en-US" dirty="0">
                <a:latin typeface="Times New Roman" panose="02020603050405020304" pitchFamily="18" charset="0"/>
                <a:cs typeface="Times New Roman" panose="02020603050405020304" pitchFamily="18" charset="0"/>
              </a:rPr>
              <a:t> that file system as well.</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141</a:t>
            </a:fld>
            <a:endParaRPr lang="en-IN" dirty="0"/>
          </a:p>
        </p:txBody>
      </p:sp>
    </p:spTree>
    <p:extLst>
      <p:ext uri="{BB962C8B-B14F-4D97-AF65-F5344CB8AC3E}">
        <p14:creationId xmlns:p14="http://schemas.microsoft.com/office/powerpoint/2010/main" val="202757496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marL="0" indent="0" algn="just">
              <a:lnSpc>
                <a:spcPct val="100000"/>
              </a:lnSpc>
              <a:buNone/>
            </a:pPr>
            <a:r>
              <a:rPr lang="en-US" sz="3200" b="1" dirty="0">
                <a:solidFill>
                  <a:srgbClr val="0000FF"/>
                </a:solidFill>
                <a:latin typeface="Times New Roman" panose="02020603050405020304" pitchFamily="18" charset="0"/>
                <a:cs typeface="Times New Roman" panose="02020603050405020304" pitchFamily="18" charset="0"/>
              </a:rPr>
              <a:t>FILE HANDLE</a:t>
            </a:r>
          </a:p>
          <a:p>
            <a:pPr algn="just">
              <a:lnSpc>
                <a:spcPct val="150000"/>
              </a:lnSpc>
            </a:pPr>
            <a:r>
              <a:rPr lang="en-US" dirty="0">
                <a:solidFill>
                  <a:srgbClr val="0000FF"/>
                </a:solidFill>
                <a:latin typeface="Times New Roman" panose="02020603050405020304" pitchFamily="18" charset="0"/>
                <a:cs typeface="Times New Roman" panose="02020603050405020304" pitchFamily="18" charset="0"/>
              </a:rPr>
              <a:t>A file handle is a reference to a file within a file system</a:t>
            </a:r>
            <a:r>
              <a:rPr lang="en-US" dirty="0">
                <a:latin typeface="Times New Roman" panose="02020603050405020304" pitchFamily="18" charset="0"/>
                <a:cs typeface="Times New Roman" panose="02020603050405020304" pitchFamily="18" charset="0"/>
              </a:rPr>
              <a:t>. </a:t>
            </a:r>
          </a:p>
          <a:p>
            <a:pPr algn="just">
              <a:lnSpc>
                <a:spcPct val="150000"/>
              </a:lnSpc>
            </a:pPr>
            <a:r>
              <a:rPr lang="en-US" dirty="0">
                <a:latin typeface="Times New Roman" panose="02020603050405020304" pitchFamily="18" charset="0"/>
                <a:cs typeface="Times New Roman" panose="02020603050405020304" pitchFamily="18" charset="0"/>
              </a:rPr>
              <a:t>It is </a:t>
            </a:r>
            <a:r>
              <a:rPr lang="en-US" dirty="0">
                <a:solidFill>
                  <a:srgbClr val="0000FF"/>
                </a:solidFill>
                <a:latin typeface="Times New Roman" panose="02020603050405020304" pitchFamily="18" charset="0"/>
                <a:cs typeface="Times New Roman" panose="02020603050405020304" pitchFamily="18" charset="0"/>
              </a:rPr>
              <a:t>independent</a:t>
            </a:r>
            <a:r>
              <a:rPr lang="en-US" dirty="0">
                <a:latin typeface="Times New Roman" panose="02020603050405020304" pitchFamily="18" charset="0"/>
                <a:cs typeface="Times New Roman" panose="02020603050405020304" pitchFamily="18" charset="0"/>
              </a:rPr>
              <a:t> of the name of the file it refers to. </a:t>
            </a:r>
          </a:p>
          <a:p>
            <a:pPr algn="just">
              <a:lnSpc>
                <a:spcPct val="150000"/>
              </a:lnSpc>
            </a:pPr>
            <a:r>
              <a:rPr lang="en-US" dirty="0">
                <a:latin typeface="Times New Roman" panose="02020603050405020304" pitchFamily="18" charset="0"/>
                <a:cs typeface="Times New Roman" panose="02020603050405020304" pitchFamily="18" charset="0"/>
              </a:rPr>
              <a:t>A file handle is </a:t>
            </a:r>
            <a:r>
              <a:rPr lang="en-US" dirty="0">
                <a:solidFill>
                  <a:srgbClr val="0000FF"/>
                </a:solidFill>
                <a:latin typeface="Times New Roman" panose="02020603050405020304" pitchFamily="18" charset="0"/>
                <a:cs typeface="Times New Roman" panose="02020603050405020304" pitchFamily="18" charset="0"/>
              </a:rPr>
              <a:t>created by the server </a:t>
            </a:r>
            <a:r>
              <a:rPr lang="en-US" dirty="0">
                <a:latin typeface="Times New Roman" panose="02020603050405020304" pitchFamily="18" charset="0"/>
                <a:cs typeface="Times New Roman" panose="02020603050405020304" pitchFamily="18" charset="0"/>
              </a:rPr>
              <a:t>that is hosting the file system and </a:t>
            </a:r>
            <a:r>
              <a:rPr lang="en-US" dirty="0">
                <a:solidFill>
                  <a:srgbClr val="0000FF"/>
                </a:solidFill>
                <a:latin typeface="Times New Roman" panose="02020603050405020304" pitchFamily="18" charset="0"/>
                <a:cs typeface="Times New Roman" panose="02020603050405020304" pitchFamily="18" charset="0"/>
              </a:rPr>
              <a:t>is unique </a:t>
            </a:r>
            <a:r>
              <a:rPr lang="en-US" dirty="0">
                <a:latin typeface="Times New Roman" panose="02020603050405020304" pitchFamily="18" charset="0"/>
                <a:cs typeface="Times New Roman" panose="02020603050405020304" pitchFamily="18" charset="0"/>
              </a:rPr>
              <a:t>with respect to all file systems exported by the server. </a:t>
            </a:r>
          </a:p>
          <a:p>
            <a:pPr algn="just">
              <a:lnSpc>
                <a:spcPct val="150000"/>
              </a:lnSpc>
            </a:pPr>
            <a:r>
              <a:rPr lang="en-US" dirty="0">
                <a:solidFill>
                  <a:srgbClr val="0000FF"/>
                </a:solidFill>
                <a:latin typeface="Times New Roman" panose="02020603050405020304" pitchFamily="18" charset="0"/>
                <a:cs typeface="Times New Roman" panose="02020603050405020304" pitchFamily="18" charset="0"/>
              </a:rPr>
              <a:t>It is created when the file is created</a:t>
            </a:r>
            <a:r>
              <a:rPr lang="en-US" dirty="0">
                <a:latin typeface="Times New Roman" panose="02020603050405020304" pitchFamily="18" charset="0"/>
                <a:cs typeface="Times New Roman" panose="02020603050405020304" pitchFamily="18" charset="0"/>
              </a:rPr>
              <a:t>. </a:t>
            </a:r>
          </a:p>
          <a:p>
            <a:pPr algn="just">
              <a:lnSpc>
                <a:spcPct val="150000"/>
              </a:lnSpc>
            </a:pPr>
            <a:r>
              <a:rPr lang="en-US" dirty="0">
                <a:latin typeface="Times New Roman" panose="02020603050405020304" pitchFamily="18" charset="0"/>
                <a:cs typeface="Times New Roman" panose="02020603050405020304" pitchFamily="18" charset="0"/>
              </a:rPr>
              <a:t>The </a:t>
            </a:r>
            <a:r>
              <a:rPr lang="en-US" dirty="0">
                <a:solidFill>
                  <a:srgbClr val="0000FF"/>
                </a:solidFill>
                <a:latin typeface="Times New Roman" panose="02020603050405020304" pitchFamily="18" charset="0"/>
                <a:cs typeface="Times New Roman" panose="02020603050405020304" pitchFamily="18" charset="0"/>
              </a:rPr>
              <a:t>client is kept ignorant </a:t>
            </a:r>
            <a:r>
              <a:rPr lang="en-US" dirty="0">
                <a:latin typeface="Times New Roman" panose="02020603050405020304" pitchFamily="18" charset="0"/>
                <a:cs typeface="Times New Roman" panose="02020603050405020304" pitchFamily="18" charset="0"/>
              </a:rPr>
              <a:t>of the actual </a:t>
            </a:r>
            <a:r>
              <a:rPr lang="en-US" dirty="0">
                <a:solidFill>
                  <a:srgbClr val="0000FF"/>
                </a:solidFill>
                <a:latin typeface="Times New Roman" panose="02020603050405020304" pitchFamily="18" charset="0"/>
                <a:cs typeface="Times New Roman" panose="02020603050405020304" pitchFamily="18" charset="0"/>
              </a:rPr>
              <a:t>content of a file handle</a:t>
            </a:r>
            <a:r>
              <a:rPr lang="en-US" dirty="0">
                <a:latin typeface="Times New Roman" panose="02020603050405020304" pitchFamily="18" charset="0"/>
                <a:cs typeface="Times New Roman" panose="02020603050405020304" pitchFamily="18" charset="0"/>
              </a:rPr>
              <a:t>.</a:t>
            </a:r>
          </a:p>
          <a:p>
            <a:pPr algn="just">
              <a:lnSpc>
                <a:spcPct val="150000"/>
              </a:lnSpc>
            </a:pPr>
            <a:r>
              <a:rPr lang="en-US" dirty="0">
                <a:latin typeface="Times New Roman" panose="02020603050405020304" pitchFamily="18" charset="0"/>
                <a:cs typeface="Times New Roman" panose="02020603050405020304" pitchFamily="18" charset="0"/>
              </a:rPr>
              <a:t>File handles were 32 bytes in NFS version 2, but were variable up to 64 bytes in version 3 and 128 bytes in version 4. </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142</a:t>
            </a:fld>
            <a:endParaRPr lang="en-IN" dirty="0"/>
          </a:p>
        </p:txBody>
      </p:sp>
    </p:spTree>
    <p:extLst>
      <p:ext uri="{BB962C8B-B14F-4D97-AF65-F5344CB8AC3E}">
        <p14:creationId xmlns:p14="http://schemas.microsoft.com/office/powerpoint/2010/main" val="75314737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A file handle is </a:t>
            </a:r>
            <a:r>
              <a:rPr lang="en-US" dirty="0">
                <a:solidFill>
                  <a:srgbClr val="0000FF"/>
                </a:solidFill>
                <a:latin typeface="Times New Roman" panose="02020603050405020304" pitchFamily="18" charset="0"/>
                <a:cs typeface="Times New Roman" panose="02020603050405020304" pitchFamily="18" charset="0"/>
              </a:rPr>
              <a:t>implemented</a:t>
            </a:r>
            <a:r>
              <a:rPr lang="en-US" dirty="0">
                <a:latin typeface="Times New Roman" panose="02020603050405020304" pitchFamily="18" charset="0"/>
                <a:cs typeface="Times New Roman" panose="02020603050405020304" pitchFamily="18" charset="0"/>
              </a:rPr>
              <a:t> as a </a:t>
            </a:r>
            <a:r>
              <a:rPr lang="en-US" dirty="0">
                <a:solidFill>
                  <a:srgbClr val="0000FF"/>
                </a:solidFill>
                <a:latin typeface="Times New Roman" panose="02020603050405020304" pitchFamily="18" charset="0"/>
                <a:cs typeface="Times New Roman" panose="02020603050405020304" pitchFamily="18" charset="0"/>
              </a:rPr>
              <a:t>true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identifier</a:t>
            </a:r>
            <a:r>
              <a:rPr lang="en-US" dirty="0">
                <a:latin typeface="Times New Roman" panose="02020603050405020304" pitchFamily="18" charset="0"/>
                <a:cs typeface="Times New Roman" panose="02020603050405020304" pitchFamily="18" charset="0"/>
              </a:rPr>
              <a:t> for a file relative to a file system. This means that as long as the </a:t>
            </a:r>
            <a:r>
              <a:rPr lang="en-US" dirty="0">
                <a:solidFill>
                  <a:srgbClr val="0000FF"/>
                </a:solidFill>
                <a:latin typeface="Times New Roman" panose="02020603050405020304" pitchFamily="18" charset="0"/>
                <a:cs typeface="Times New Roman" panose="02020603050405020304" pitchFamily="18" charset="0"/>
              </a:rPr>
              <a:t>file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exists</a:t>
            </a:r>
            <a:r>
              <a:rPr lang="en-US" dirty="0">
                <a:latin typeface="Times New Roman" panose="02020603050405020304" pitchFamily="18" charset="0"/>
                <a:cs typeface="Times New Roman" panose="02020603050405020304" pitchFamily="18" charset="0"/>
              </a:rPr>
              <a:t>, it should have one and the </a:t>
            </a:r>
            <a:r>
              <a:rPr lang="en-US" dirty="0">
                <a:solidFill>
                  <a:srgbClr val="0000FF"/>
                </a:solidFill>
                <a:latin typeface="Times New Roman" panose="02020603050405020304" pitchFamily="18" charset="0"/>
                <a:cs typeface="Times New Roman" panose="02020603050405020304" pitchFamily="18" charset="0"/>
              </a:rPr>
              <a:t>same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file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handle</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This persistence requirement </a:t>
            </a:r>
            <a:r>
              <a:rPr lang="en-US" dirty="0">
                <a:solidFill>
                  <a:srgbClr val="0000FF"/>
                </a:solidFill>
                <a:latin typeface="Times New Roman" panose="02020603050405020304" pitchFamily="18" charset="0"/>
                <a:cs typeface="Times New Roman" panose="02020603050405020304" pitchFamily="18" charset="0"/>
              </a:rPr>
              <a:t>allows a client to store a file handle locally </a:t>
            </a:r>
            <a:r>
              <a:rPr lang="en-US" dirty="0">
                <a:latin typeface="Times New Roman" panose="02020603050405020304" pitchFamily="18" charset="0"/>
                <a:cs typeface="Times New Roman" panose="02020603050405020304" pitchFamily="18" charset="0"/>
              </a:rPr>
              <a:t>once the associated file has been looked up by means of its name.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solidFill>
                  <a:srgbClr val="0000FF"/>
                </a:solidFill>
                <a:latin typeface="Times New Roman" panose="02020603050405020304" pitchFamily="18" charset="0"/>
                <a:cs typeface="Times New Roman" panose="02020603050405020304" pitchFamily="18" charset="0"/>
              </a:rPr>
              <a:t>One benefit is performance</a:t>
            </a:r>
            <a:r>
              <a:rPr lang="en-US" dirty="0">
                <a:latin typeface="Times New Roman" panose="02020603050405020304" pitchFamily="18" charset="0"/>
                <a:cs typeface="Times New Roman" panose="02020603050405020304" pitchFamily="18" charset="0"/>
              </a:rPr>
              <a:t>: as most file operations require a file handle instead of a name, the </a:t>
            </a:r>
            <a:r>
              <a:rPr lang="en-US" dirty="0">
                <a:solidFill>
                  <a:srgbClr val="0000FF"/>
                </a:solidFill>
                <a:latin typeface="Times New Roman" panose="02020603050405020304" pitchFamily="18" charset="0"/>
                <a:cs typeface="Times New Roman" panose="02020603050405020304" pitchFamily="18" charset="0"/>
              </a:rPr>
              <a:t>client can avoid having to look up a name repeatedly</a:t>
            </a:r>
            <a:r>
              <a:rPr lang="en-US" dirty="0">
                <a:latin typeface="Times New Roman" panose="02020603050405020304" pitchFamily="18" charset="0"/>
                <a:cs typeface="Times New Roman" panose="02020603050405020304" pitchFamily="18" charset="0"/>
              </a:rPr>
              <a:t> before every file operation.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Another benefit of this approach is that the </a:t>
            </a:r>
            <a:r>
              <a:rPr lang="en-US" dirty="0">
                <a:solidFill>
                  <a:srgbClr val="0000FF"/>
                </a:solidFill>
                <a:latin typeface="Times New Roman" panose="02020603050405020304" pitchFamily="18" charset="0"/>
                <a:cs typeface="Times New Roman" panose="02020603050405020304" pitchFamily="18" charset="0"/>
              </a:rPr>
              <a:t>client can now access the file regardless which (current) name it has</a:t>
            </a:r>
            <a:r>
              <a:rPr lang="en-US"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143</a:t>
            </a:fld>
            <a:endParaRPr lang="en-IN" dirty="0"/>
          </a:p>
        </p:txBody>
      </p:sp>
    </p:spTree>
    <p:extLst>
      <p:ext uri="{BB962C8B-B14F-4D97-AF65-F5344CB8AC3E}">
        <p14:creationId xmlns:p14="http://schemas.microsoft.com/office/powerpoint/2010/main" val="331439771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Because a file </a:t>
            </a:r>
            <a:r>
              <a:rPr lang="en-US" dirty="0">
                <a:solidFill>
                  <a:srgbClr val="0000FF"/>
                </a:solidFill>
                <a:latin typeface="Times New Roman" panose="02020603050405020304" pitchFamily="18" charset="0"/>
                <a:cs typeface="Times New Roman" panose="02020603050405020304" pitchFamily="18" charset="0"/>
              </a:rPr>
              <a:t>handle can be locally stored by a client</a:t>
            </a:r>
            <a:r>
              <a:rPr lang="en-US" dirty="0">
                <a:latin typeface="Times New Roman" panose="02020603050405020304" pitchFamily="18" charset="0"/>
                <a:cs typeface="Times New Roman" panose="02020603050405020304" pitchFamily="18" charset="0"/>
              </a:rPr>
              <a:t>, it is also important that a </a:t>
            </a:r>
            <a:r>
              <a:rPr lang="en-US" dirty="0">
                <a:solidFill>
                  <a:srgbClr val="0000FF"/>
                </a:solidFill>
                <a:latin typeface="Times New Roman" panose="02020603050405020304" pitchFamily="18" charset="0"/>
                <a:cs typeface="Times New Roman" panose="02020603050405020304" pitchFamily="18" charset="0"/>
              </a:rPr>
              <a:t>server does not reuse a file handle after deleting a file</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Otherwise, a </a:t>
            </a:r>
            <a:r>
              <a:rPr lang="en-US" dirty="0">
                <a:solidFill>
                  <a:srgbClr val="FF0000"/>
                </a:solidFill>
                <a:latin typeface="Times New Roman" panose="02020603050405020304" pitchFamily="18" charset="0"/>
                <a:cs typeface="Times New Roman" panose="02020603050405020304" pitchFamily="18" charset="0"/>
              </a:rPr>
              <a:t>client may mistakenly access the wrong file</a:t>
            </a:r>
            <a:r>
              <a:rPr lang="en-US" dirty="0">
                <a:latin typeface="Times New Roman" panose="02020603050405020304" pitchFamily="18" charset="0"/>
                <a:cs typeface="Times New Roman" panose="02020603050405020304" pitchFamily="18" charset="0"/>
              </a:rPr>
              <a:t> when it uses its locally stored file handle.</a:t>
            </a:r>
          </a:p>
          <a:p>
            <a:pPr algn="just">
              <a:lnSpc>
                <a:spcPct val="100000"/>
              </a:lnSpc>
            </a:pPr>
            <a:endParaRPr lang="en-US" dirty="0">
              <a:latin typeface="Times New Roman" panose="02020603050405020304" pitchFamily="18" charset="0"/>
              <a:cs typeface="Times New Roman" panose="02020603050405020304" pitchFamily="18" charset="0"/>
            </a:endParaRPr>
          </a:p>
          <a:p>
            <a:pPr marL="0" indent="0" algn="just">
              <a:lnSpc>
                <a:spcPct val="100000"/>
              </a:lnSpc>
              <a:buNone/>
            </a:pPr>
            <a:endParaRPr lang="en-US" b="1" dirty="0">
              <a:solidFill>
                <a:srgbClr val="FF0000"/>
              </a:solidFill>
              <a:latin typeface="Times New Roman" panose="02020603050405020304" pitchFamily="18" charset="0"/>
              <a:cs typeface="Times New Roman" panose="02020603050405020304" pitchFamily="18" charset="0"/>
            </a:endParaRPr>
          </a:p>
          <a:p>
            <a:pPr marL="0" indent="0" algn="just">
              <a:lnSpc>
                <a:spcPct val="100000"/>
              </a:lnSpc>
              <a:buNone/>
            </a:pPr>
            <a:r>
              <a:rPr lang="en-US" b="1" dirty="0">
                <a:solidFill>
                  <a:srgbClr val="FF0000"/>
                </a:solidFill>
                <a:latin typeface="Times New Roman" panose="02020603050405020304" pitchFamily="18" charset="0"/>
                <a:cs typeface="Times New Roman" panose="02020603050405020304" pitchFamily="18" charset="0"/>
              </a:rPr>
              <a:t>PROBLEM</a:t>
            </a:r>
          </a:p>
          <a:p>
            <a:pPr marL="0" indent="0" algn="just">
              <a:lnSpc>
                <a:spcPct val="100000"/>
              </a:lnSpc>
              <a:buNone/>
            </a:pPr>
            <a:endParaRPr lang="en-US" b="1" dirty="0">
              <a:solidFill>
                <a:srgbClr val="FF0000"/>
              </a:solidFill>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The combination of iterative name lookups and not letting a lookup operation allow crossing a mount point introduces a </a:t>
            </a:r>
            <a:r>
              <a:rPr lang="en-US" dirty="0">
                <a:solidFill>
                  <a:srgbClr val="FF0000"/>
                </a:solidFill>
                <a:latin typeface="Times New Roman" panose="02020603050405020304" pitchFamily="18" charset="0"/>
                <a:cs typeface="Times New Roman" panose="02020603050405020304" pitchFamily="18" charset="0"/>
              </a:rPr>
              <a:t>problem with getting an initial file handle</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144</a:t>
            </a:fld>
            <a:endParaRPr lang="en-IN" dirty="0"/>
          </a:p>
        </p:txBody>
      </p:sp>
    </p:spTree>
    <p:extLst>
      <p:ext uri="{BB962C8B-B14F-4D97-AF65-F5344CB8AC3E}">
        <p14:creationId xmlns:p14="http://schemas.microsoft.com/office/powerpoint/2010/main" val="209050129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lnSpcReduction="10000"/>
          </a:bodyPr>
          <a:lstStyle/>
          <a:p>
            <a:pPr algn="just">
              <a:lnSpc>
                <a:spcPct val="100000"/>
              </a:lnSpc>
            </a:pPr>
            <a:r>
              <a:rPr lang="en-US" dirty="0">
                <a:latin typeface="Times New Roman" panose="02020603050405020304" pitchFamily="18" charset="0"/>
                <a:cs typeface="Times New Roman" panose="02020603050405020304" pitchFamily="18" charset="0"/>
              </a:rPr>
              <a:t>In order to access files in a remote file system, a client will need to provide the server with a file handle of the directory where the lookup should take place, along with the name of the file or directory that is to be resolved.</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solidFill>
                  <a:srgbClr val="0000FF"/>
                </a:solidFill>
                <a:latin typeface="Times New Roman" panose="02020603050405020304" pitchFamily="18" charset="0"/>
                <a:cs typeface="Times New Roman" panose="02020603050405020304" pitchFamily="18" charset="0"/>
              </a:rPr>
              <a:t>NFSv3</a:t>
            </a:r>
            <a:r>
              <a:rPr lang="en-US" dirty="0">
                <a:latin typeface="Times New Roman" panose="02020603050405020304" pitchFamily="18" charset="0"/>
                <a:cs typeface="Times New Roman" panose="02020603050405020304" pitchFamily="18" charset="0"/>
              </a:rPr>
              <a:t> solves this problem through a </a:t>
            </a:r>
            <a:r>
              <a:rPr lang="en-US" dirty="0">
                <a:solidFill>
                  <a:srgbClr val="0000FF"/>
                </a:solidFill>
                <a:latin typeface="Times New Roman" panose="02020603050405020304" pitchFamily="18" charset="0"/>
                <a:cs typeface="Times New Roman" panose="02020603050405020304" pitchFamily="18" charset="0"/>
              </a:rPr>
              <a:t>separate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mount</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protocol</a:t>
            </a:r>
            <a:r>
              <a:rPr lang="en-US" dirty="0">
                <a:latin typeface="Times New Roman" panose="02020603050405020304" pitchFamily="18" charset="0"/>
                <a:cs typeface="Times New Roman" panose="02020603050405020304" pitchFamily="18" charset="0"/>
              </a:rPr>
              <a:t>, by which a client actually mounts a remote file system.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After mounting, the client is passed back the </a:t>
            </a:r>
            <a:r>
              <a:rPr lang="en-US" b="1" dirty="0">
                <a:solidFill>
                  <a:srgbClr val="0000FF"/>
                </a:solidFill>
                <a:latin typeface="Times New Roman" panose="02020603050405020304" pitchFamily="18" charset="0"/>
                <a:cs typeface="Times New Roman" panose="02020603050405020304" pitchFamily="18" charset="0"/>
              </a:rPr>
              <a:t>root file handle </a:t>
            </a:r>
            <a:r>
              <a:rPr lang="en-US" dirty="0">
                <a:latin typeface="Times New Roman" panose="02020603050405020304" pitchFamily="18" charset="0"/>
                <a:cs typeface="Times New Roman" panose="02020603050405020304" pitchFamily="18" charset="0"/>
              </a:rPr>
              <a:t>of the mounted file system, which it can subsequently use as a starting point for looking up names.</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In NFSv4, this problem is solved by providing a separate operation </a:t>
            </a:r>
            <a:r>
              <a:rPr lang="en-US" b="1" i="1" dirty="0" err="1">
                <a:solidFill>
                  <a:srgbClr val="0000FF"/>
                </a:solidFill>
                <a:latin typeface="Times New Roman" panose="02020603050405020304" pitchFamily="18" charset="0"/>
                <a:cs typeface="Times New Roman" panose="02020603050405020304" pitchFamily="18" charset="0"/>
              </a:rPr>
              <a:t>putrootfh</a:t>
            </a:r>
            <a:r>
              <a:rPr lang="en-US" dirty="0">
                <a:latin typeface="Times New Roman" panose="02020603050405020304" pitchFamily="18" charset="0"/>
                <a:cs typeface="Times New Roman" panose="02020603050405020304" pitchFamily="18" charset="0"/>
              </a:rPr>
              <a:t> that tells the server to solve all file names relative to the root file handle of the file system it manages.</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endParaRPr lang="en-US" sz="2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145</a:t>
            </a:fld>
            <a:endParaRPr lang="en-IN" dirty="0"/>
          </a:p>
        </p:txBody>
      </p:sp>
    </p:spTree>
    <p:extLst>
      <p:ext uri="{BB962C8B-B14F-4D97-AF65-F5344CB8AC3E}">
        <p14:creationId xmlns:p14="http://schemas.microsoft.com/office/powerpoint/2010/main" val="2614989035"/>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The root file handle can be used to look up any other file handle in the server’s file system.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This approach has the additional benefit that there is no need for a separate mount protocol.</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Instead, mounting can be integrated into the regular protocol for looking up files.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A client can simply mount a remote file system by requesting the server to resolve names relative to the file system’s root file handle using </a:t>
            </a:r>
            <a:r>
              <a:rPr lang="en-US" b="1" i="1" dirty="0" err="1">
                <a:solidFill>
                  <a:srgbClr val="0000FF"/>
                </a:solidFill>
                <a:latin typeface="Times New Roman" panose="02020603050405020304" pitchFamily="18" charset="0"/>
                <a:cs typeface="Times New Roman" panose="02020603050405020304" pitchFamily="18" charset="0"/>
              </a:rPr>
              <a:t>putrootfh</a:t>
            </a:r>
            <a:r>
              <a:rPr lang="en-US" b="1" i="1" dirty="0">
                <a:solidFill>
                  <a:srgbClr val="0000FF"/>
                </a:solidFill>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146</a:t>
            </a:fld>
            <a:endParaRPr lang="en-IN" dirty="0"/>
          </a:p>
        </p:txBody>
      </p:sp>
    </p:spTree>
    <p:extLst>
      <p:ext uri="{BB962C8B-B14F-4D97-AF65-F5344CB8AC3E}">
        <p14:creationId xmlns:p14="http://schemas.microsoft.com/office/powerpoint/2010/main" val="425087433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marL="0" indent="0" algn="ctr">
              <a:lnSpc>
                <a:spcPct val="100000"/>
              </a:lnSpc>
              <a:buNone/>
            </a:pPr>
            <a:endParaRPr lang="en-US" sz="2600" i="1" dirty="0">
              <a:solidFill>
                <a:srgbClr val="FFFF00"/>
              </a:solidFill>
              <a:latin typeface="Times New Roman" panose="02020603050405020304" pitchFamily="18" charset="0"/>
              <a:cs typeface="Times New Roman" panose="02020603050405020304" pitchFamily="18" charset="0"/>
            </a:endParaRPr>
          </a:p>
          <a:p>
            <a:pPr marL="0" indent="0" algn="ctr">
              <a:lnSpc>
                <a:spcPct val="100000"/>
              </a:lnSpc>
              <a:buNone/>
            </a:pPr>
            <a:endParaRPr lang="en-US" sz="2600" i="1" dirty="0">
              <a:solidFill>
                <a:srgbClr val="FFFF00"/>
              </a:solidFill>
              <a:latin typeface="Times New Roman" panose="02020603050405020304" pitchFamily="18" charset="0"/>
              <a:cs typeface="Times New Roman" panose="02020603050405020304" pitchFamily="18" charset="0"/>
            </a:endParaRPr>
          </a:p>
          <a:p>
            <a:pPr marL="0" indent="0" algn="ctr">
              <a:lnSpc>
                <a:spcPct val="100000"/>
              </a:lnSpc>
              <a:buNone/>
            </a:pPr>
            <a:endParaRPr lang="en-US" sz="2600" i="1" dirty="0">
              <a:solidFill>
                <a:srgbClr val="FFFF00"/>
              </a:solidFill>
              <a:latin typeface="Times New Roman" panose="02020603050405020304" pitchFamily="18" charset="0"/>
              <a:cs typeface="Times New Roman" panose="02020603050405020304" pitchFamily="18" charset="0"/>
            </a:endParaRPr>
          </a:p>
          <a:p>
            <a:pPr marL="0" indent="0" algn="ctr">
              <a:lnSpc>
                <a:spcPct val="100000"/>
              </a:lnSpc>
              <a:buNone/>
            </a:pPr>
            <a:endParaRPr lang="en-US" sz="2600" i="1" dirty="0">
              <a:solidFill>
                <a:srgbClr val="FFFF00"/>
              </a:solidFill>
              <a:latin typeface="Times New Roman" panose="02020603050405020304" pitchFamily="18" charset="0"/>
              <a:cs typeface="Times New Roman" panose="02020603050405020304" pitchFamily="18" charset="0"/>
            </a:endParaRPr>
          </a:p>
          <a:p>
            <a:pPr marL="0" indent="0" algn="ctr">
              <a:lnSpc>
                <a:spcPct val="100000"/>
              </a:lnSpc>
              <a:buNone/>
            </a:pPr>
            <a:endParaRPr lang="en-US" sz="2600" i="1" dirty="0">
              <a:solidFill>
                <a:srgbClr val="FFFF00"/>
              </a:solidFill>
              <a:latin typeface="Times New Roman" panose="02020603050405020304" pitchFamily="18" charset="0"/>
              <a:cs typeface="Times New Roman" panose="02020603050405020304" pitchFamily="18" charset="0"/>
            </a:endParaRPr>
          </a:p>
          <a:p>
            <a:pPr marL="0" indent="0" algn="ctr">
              <a:lnSpc>
                <a:spcPct val="100000"/>
              </a:lnSpc>
              <a:buNone/>
            </a:pPr>
            <a:r>
              <a:rPr lang="en-US" sz="2000" i="1" dirty="0">
                <a:solidFill>
                  <a:srgbClr val="FFFF00"/>
                </a:solidFill>
                <a:latin typeface="Times New Roman" panose="02020603050405020304" pitchFamily="18" charset="0"/>
                <a:cs typeface="Times New Roman" panose="02020603050405020304" pitchFamily="18" charset="0"/>
              </a:rPr>
              <a:t>~</a:t>
            </a:r>
            <a:r>
              <a:rPr lang="en-US" i="1" dirty="0">
                <a:solidFill>
                  <a:srgbClr val="FFFF00"/>
                </a:solidFill>
                <a:latin typeface="Times New Roman" panose="02020603050405020304" pitchFamily="18" charset="0"/>
                <a:cs typeface="Times New Roman" panose="02020603050405020304" pitchFamily="18" charset="0"/>
              </a:rPr>
              <a:t>  ~  </a:t>
            </a:r>
            <a:r>
              <a:rPr lang="en-US" sz="4800" i="1" dirty="0">
                <a:solidFill>
                  <a:srgbClr val="FFFF00"/>
                </a:solidFill>
                <a:latin typeface="Times New Roman" panose="02020603050405020304" pitchFamily="18" charset="0"/>
                <a:cs typeface="Times New Roman" panose="02020603050405020304" pitchFamily="18" charset="0"/>
              </a:rPr>
              <a:t>~</a:t>
            </a:r>
            <a:r>
              <a:rPr lang="en-US" i="1" dirty="0">
                <a:solidFill>
                  <a:srgbClr val="FFFF00"/>
                </a:solidFill>
                <a:latin typeface="Times New Roman" panose="02020603050405020304" pitchFamily="18" charset="0"/>
                <a:cs typeface="Times New Roman" panose="02020603050405020304" pitchFamily="18" charset="0"/>
              </a:rPr>
              <a:t>  </a:t>
            </a:r>
            <a:r>
              <a:rPr lang="en-US" sz="4800" i="1" dirty="0">
                <a:solidFill>
                  <a:srgbClr val="FFFF00"/>
                </a:solidFill>
                <a:latin typeface="Times New Roman" panose="02020603050405020304" pitchFamily="18" charset="0"/>
                <a:cs typeface="Times New Roman" panose="02020603050405020304" pitchFamily="18" charset="0"/>
              </a:rPr>
              <a:t>END</a:t>
            </a:r>
            <a:r>
              <a:rPr lang="en-US" i="1" dirty="0">
                <a:solidFill>
                  <a:srgbClr val="FFFF00"/>
                </a:solidFill>
                <a:latin typeface="Times New Roman" panose="02020603050405020304" pitchFamily="18" charset="0"/>
                <a:cs typeface="Times New Roman" panose="02020603050405020304" pitchFamily="18" charset="0"/>
              </a:rPr>
              <a:t>  </a:t>
            </a:r>
            <a:r>
              <a:rPr lang="en-US" sz="4800" i="1" dirty="0">
                <a:solidFill>
                  <a:srgbClr val="FFFF00"/>
                </a:solidFill>
                <a:latin typeface="Times New Roman" panose="02020603050405020304" pitchFamily="18" charset="0"/>
                <a:cs typeface="Times New Roman" panose="02020603050405020304" pitchFamily="18" charset="0"/>
              </a:rPr>
              <a:t>~</a:t>
            </a:r>
            <a:r>
              <a:rPr lang="en-US" i="1" dirty="0">
                <a:solidFill>
                  <a:srgbClr val="FFFF00"/>
                </a:solidFill>
                <a:latin typeface="Times New Roman" panose="02020603050405020304" pitchFamily="18" charset="0"/>
                <a:cs typeface="Times New Roman" panose="02020603050405020304" pitchFamily="18" charset="0"/>
              </a:rPr>
              <a:t>  ~  </a:t>
            </a:r>
            <a:r>
              <a:rPr lang="en-US" sz="2000" i="1" dirty="0">
                <a:solidFill>
                  <a:srgbClr val="FFFF00"/>
                </a:solidFill>
                <a:latin typeface="Times New Roman" panose="02020603050405020304" pitchFamily="18" charset="0"/>
                <a:cs typeface="Times New Roman" panose="02020603050405020304" pitchFamily="18" charset="0"/>
              </a:rPr>
              <a:t>~</a:t>
            </a: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147</a:t>
            </a:fld>
            <a:endParaRPr lang="en-IN" dirty="0"/>
          </a:p>
        </p:txBody>
      </p:sp>
    </p:spTree>
    <p:extLst>
      <p:ext uri="{BB962C8B-B14F-4D97-AF65-F5344CB8AC3E}">
        <p14:creationId xmlns:p14="http://schemas.microsoft.com/office/powerpoint/2010/main" val="3878469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2EB46-CF63-453C-A248-E20C8C54CE21}"/>
              </a:ext>
            </a:extLst>
          </p:cNvPr>
          <p:cNvSpPr>
            <a:spLocks noGrp="1"/>
          </p:cNvSpPr>
          <p:nvPr>
            <p:ph type="title"/>
          </p:nvPr>
        </p:nvSpPr>
        <p:spPr>
          <a:xfrm>
            <a:off x="210207" y="461822"/>
            <a:ext cx="11834648" cy="612337"/>
          </a:xfrm>
        </p:spPr>
        <p:txBody>
          <a:bodyPr>
            <a:normAutofit fontScale="90000"/>
          </a:bodyPr>
          <a:lstStyle/>
          <a:p>
            <a:pPr algn="ctr"/>
            <a:r>
              <a:rPr lang="en-US" sz="4000" b="1" dirty="0">
                <a:solidFill>
                  <a:srgbClr val="0000FF"/>
                </a:solidFill>
                <a:latin typeface="Times New Roman" panose="02020603050405020304" pitchFamily="18" charset="0"/>
                <a:cs typeface="Times New Roman" panose="02020603050405020304" pitchFamily="18" charset="0"/>
              </a:rPr>
              <a:t>5.2  FLAT  NAMING</a:t>
            </a:r>
            <a:endParaRPr lang="en-IN" sz="4000" b="1" dirty="0">
              <a:solidFill>
                <a:srgbClr val="0000FF"/>
              </a:solidFill>
            </a:endParaRPr>
          </a:p>
        </p:txBody>
      </p:sp>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635759"/>
            <a:ext cx="11834648" cy="5085715"/>
          </a:xfrm>
        </p:spPr>
        <p:txBody>
          <a:bodyPr>
            <a:normAutofit/>
          </a:bodyPr>
          <a:lstStyle/>
          <a:p>
            <a:pPr algn="just">
              <a:lnSpc>
                <a:spcPct val="100000"/>
              </a:lnSpc>
            </a:pPr>
            <a:r>
              <a:rPr lang="en-US" dirty="0">
                <a:solidFill>
                  <a:srgbClr val="FF0000"/>
                </a:solidFill>
                <a:latin typeface="Times New Roman" panose="02020603050405020304" pitchFamily="18" charset="0"/>
                <a:cs typeface="Times New Roman" panose="02020603050405020304" pitchFamily="18" charset="0"/>
              </a:rPr>
              <a:t>Identifiers</a:t>
            </a:r>
            <a:r>
              <a:rPr lang="en-US" dirty="0">
                <a:latin typeface="Times New Roman" panose="02020603050405020304" pitchFamily="18" charset="0"/>
                <a:cs typeface="Times New Roman" panose="02020603050405020304" pitchFamily="18" charset="0"/>
              </a:rPr>
              <a:t> are convenient to uniquely </a:t>
            </a:r>
            <a:r>
              <a:rPr lang="en-US" dirty="0">
                <a:solidFill>
                  <a:srgbClr val="FF0000"/>
                </a:solidFill>
                <a:latin typeface="Times New Roman" panose="02020603050405020304" pitchFamily="18" charset="0"/>
                <a:cs typeface="Times New Roman" panose="02020603050405020304" pitchFamily="18" charset="0"/>
              </a:rPr>
              <a:t>represent</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entities</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In many cases, identifiers are simply random bit strings, which we conveniently refer to as </a:t>
            </a:r>
            <a:r>
              <a:rPr lang="en-US" dirty="0">
                <a:solidFill>
                  <a:srgbClr val="FF0000"/>
                </a:solidFill>
                <a:latin typeface="Times New Roman" panose="02020603050405020304" pitchFamily="18" charset="0"/>
                <a:cs typeface="Times New Roman" panose="02020603050405020304" pitchFamily="18" charset="0"/>
              </a:rPr>
              <a:t>unstructured</a:t>
            </a:r>
            <a:r>
              <a:rPr lang="en-US" dirty="0">
                <a:latin typeface="Times New Roman" panose="02020603050405020304" pitchFamily="18" charset="0"/>
                <a:cs typeface="Times New Roman" panose="02020603050405020304" pitchFamily="18" charset="0"/>
              </a:rPr>
              <a:t>, or </a:t>
            </a:r>
            <a:r>
              <a:rPr lang="en-US" dirty="0">
                <a:solidFill>
                  <a:srgbClr val="FF0000"/>
                </a:solidFill>
                <a:latin typeface="Times New Roman" panose="02020603050405020304" pitchFamily="18" charset="0"/>
                <a:cs typeface="Times New Roman" panose="02020603050405020304" pitchFamily="18" charset="0"/>
              </a:rPr>
              <a:t>flat</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names</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An important property of such a name is that it </a:t>
            </a:r>
            <a:r>
              <a:rPr lang="en-US" dirty="0">
                <a:solidFill>
                  <a:srgbClr val="FF0000"/>
                </a:solidFill>
                <a:latin typeface="Times New Roman" panose="02020603050405020304" pitchFamily="18" charset="0"/>
                <a:cs typeface="Times New Roman" panose="02020603050405020304" pitchFamily="18" charset="0"/>
              </a:rPr>
              <a:t>does not contain</a:t>
            </a:r>
            <a:r>
              <a:rPr lang="en-US" dirty="0">
                <a:latin typeface="Times New Roman" panose="02020603050405020304" pitchFamily="18" charset="0"/>
                <a:cs typeface="Times New Roman" panose="02020603050405020304" pitchFamily="18" charset="0"/>
              </a:rPr>
              <a:t> any information whatsoever on </a:t>
            </a:r>
            <a:r>
              <a:rPr lang="en-US" dirty="0">
                <a:solidFill>
                  <a:srgbClr val="FF0000"/>
                </a:solidFill>
                <a:latin typeface="Times New Roman" panose="02020603050405020304" pitchFamily="18" charset="0"/>
                <a:cs typeface="Times New Roman" panose="02020603050405020304" pitchFamily="18" charset="0"/>
              </a:rPr>
              <a:t>how to locate the access point</a:t>
            </a:r>
            <a:r>
              <a:rPr lang="en-US" dirty="0">
                <a:latin typeface="Times New Roman" panose="02020603050405020304" pitchFamily="18" charset="0"/>
                <a:cs typeface="Times New Roman" panose="02020603050405020304" pitchFamily="18" charset="0"/>
              </a:rPr>
              <a:t> of its associated entity. </a:t>
            </a:r>
            <a:endParaRPr lang="en-US" sz="2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15</a:t>
            </a:fld>
            <a:endParaRPr lang="en-IN" dirty="0"/>
          </a:p>
        </p:txBody>
      </p:sp>
    </p:spTree>
    <p:extLst>
      <p:ext uri="{BB962C8B-B14F-4D97-AF65-F5344CB8AC3E}">
        <p14:creationId xmlns:p14="http://schemas.microsoft.com/office/powerpoint/2010/main" val="1305316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1"/>
          </a:xfrm>
        </p:spPr>
        <p:txBody>
          <a:bodyPr>
            <a:normAutofit/>
          </a:bodyPr>
          <a:lstStyle/>
          <a:p>
            <a:pPr marL="0" indent="0" algn="just">
              <a:lnSpc>
                <a:spcPct val="100000"/>
              </a:lnSpc>
              <a:buNone/>
            </a:pPr>
            <a:r>
              <a:rPr lang="en-US" b="1" dirty="0">
                <a:solidFill>
                  <a:srgbClr val="0000FF"/>
                </a:solidFill>
                <a:latin typeface="Times New Roman" panose="02020603050405020304" pitchFamily="18" charset="0"/>
                <a:cs typeface="Times New Roman" panose="02020603050405020304" pitchFamily="18" charset="0"/>
              </a:rPr>
              <a:t>Simple solutions</a:t>
            </a:r>
          </a:p>
          <a:p>
            <a:pPr marL="0" indent="0" algn="just">
              <a:lnSpc>
                <a:spcPct val="100000"/>
              </a:lnSpc>
              <a:buNone/>
            </a:pPr>
            <a:endParaRPr lang="en-US" b="1" dirty="0">
              <a:solidFill>
                <a:srgbClr val="FF0000"/>
              </a:solidFill>
              <a:latin typeface="Times New Roman" panose="02020603050405020304" pitchFamily="18" charset="0"/>
              <a:cs typeface="Times New Roman" panose="02020603050405020304" pitchFamily="18" charset="0"/>
            </a:endParaRPr>
          </a:p>
          <a:p>
            <a:pPr algn="just">
              <a:lnSpc>
                <a:spcPct val="100000"/>
              </a:lnSpc>
            </a:pPr>
            <a:r>
              <a:rPr lang="en-US" dirty="0">
                <a:solidFill>
                  <a:srgbClr val="FF0000"/>
                </a:solidFill>
                <a:latin typeface="Times New Roman" panose="02020603050405020304" pitchFamily="18" charset="0"/>
                <a:cs typeface="Times New Roman" panose="02020603050405020304" pitchFamily="18" charset="0"/>
              </a:rPr>
              <a:t>Two</a:t>
            </a:r>
            <a:r>
              <a:rPr lang="en-US" dirty="0">
                <a:latin typeface="Times New Roman" panose="02020603050405020304" pitchFamily="18" charset="0"/>
                <a:cs typeface="Times New Roman" panose="02020603050405020304" pitchFamily="18" charset="0"/>
              </a:rPr>
              <a:t> simple </a:t>
            </a:r>
            <a:r>
              <a:rPr lang="en-US" dirty="0">
                <a:solidFill>
                  <a:srgbClr val="FF0000"/>
                </a:solidFill>
                <a:latin typeface="Times New Roman" panose="02020603050405020304" pitchFamily="18" charset="0"/>
                <a:cs typeface="Times New Roman" panose="02020603050405020304" pitchFamily="18" charset="0"/>
              </a:rPr>
              <a:t>solutions</a:t>
            </a:r>
            <a:r>
              <a:rPr lang="en-US" dirty="0">
                <a:latin typeface="Times New Roman" panose="02020603050405020304" pitchFamily="18" charset="0"/>
                <a:cs typeface="Times New Roman" panose="02020603050405020304" pitchFamily="18" charset="0"/>
              </a:rPr>
              <a:t> for locating an entity: </a:t>
            </a:r>
            <a:r>
              <a:rPr lang="en-US" dirty="0">
                <a:solidFill>
                  <a:srgbClr val="FF0000"/>
                </a:solidFill>
                <a:latin typeface="Times New Roman" panose="02020603050405020304" pitchFamily="18" charset="0"/>
                <a:cs typeface="Times New Roman" panose="02020603050405020304" pitchFamily="18" charset="0"/>
              </a:rPr>
              <a:t>broadcasting</a:t>
            </a:r>
            <a:r>
              <a:rPr lang="en-US" dirty="0">
                <a:latin typeface="Times New Roman" panose="02020603050405020304" pitchFamily="18" charset="0"/>
                <a:cs typeface="Times New Roman" panose="02020603050405020304" pitchFamily="18" charset="0"/>
              </a:rPr>
              <a:t> and </a:t>
            </a:r>
            <a:r>
              <a:rPr lang="en-US" dirty="0">
                <a:solidFill>
                  <a:srgbClr val="FF0000"/>
                </a:solidFill>
                <a:latin typeface="Times New Roman" panose="02020603050405020304" pitchFamily="18" charset="0"/>
                <a:cs typeface="Times New Roman" panose="02020603050405020304" pitchFamily="18" charset="0"/>
              </a:rPr>
              <a:t>forwarding</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pointers</a:t>
            </a:r>
            <a:r>
              <a:rPr lang="en-US" dirty="0">
                <a:latin typeface="Times New Roman" panose="02020603050405020304" pitchFamily="18" charset="0"/>
                <a:cs typeface="Times New Roman" panose="02020603050405020304" pitchFamily="18" charset="0"/>
              </a:rPr>
              <a:t>. Both solutions are mainly </a:t>
            </a:r>
            <a:r>
              <a:rPr lang="en-US" dirty="0">
                <a:solidFill>
                  <a:srgbClr val="FF0000"/>
                </a:solidFill>
                <a:latin typeface="Times New Roman" panose="02020603050405020304" pitchFamily="18" charset="0"/>
                <a:cs typeface="Times New Roman" panose="02020603050405020304" pitchFamily="18" charset="0"/>
              </a:rPr>
              <a:t>applicable</a:t>
            </a:r>
            <a:r>
              <a:rPr lang="en-US" dirty="0">
                <a:latin typeface="Times New Roman" panose="02020603050405020304" pitchFamily="18" charset="0"/>
                <a:cs typeface="Times New Roman" panose="02020603050405020304" pitchFamily="18" charset="0"/>
              </a:rPr>
              <a:t> only to </a:t>
            </a:r>
            <a:r>
              <a:rPr lang="en-US" dirty="0">
                <a:solidFill>
                  <a:srgbClr val="FF0000"/>
                </a:solidFill>
                <a:latin typeface="Times New Roman" panose="02020603050405020304" pitchFamily="18" charset="0"/>
                <a:cs typeface="Times New Roman" panose="02020603050405020304" pitchFamily="18" charset="0"/>
              </a:rPr>
              <a:t>local-area networks</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solidFill>
                <a:srgbClr val="FF0000"/>
              </a:solidFill>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The use of broadcasting and forwarding pointers </a:t>
            </a:r>
            <a:r>
              <a:rPr lang="en-US" dirty="0">
                <a:solidFill>
                  <a:srgbClr val="FF0000"/>
                </a:solidFill>
                <a:latin typeface="Times New Roman" panose="02020603050405020304" pitchFamily="18" charset="0"/>
                <a:cs typeface="Times New Roman" panose="02020603050405020304" pitchFamily="18" charset="0"/>
              </a:rPr>
              <a:t>imposes scalability problems</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Broadcasting or multicasting is </a:t>
            </a:r>
            <a:r>
              <a:rPr lang="en-US" dirty="0">
                <a:solidFill>
                  <a:srgbClr val="FF0000"/>
                </a:solidFill>
                <a:latin typeface="Times New Roman" panose="02020603050405020304" pitchFamily="18" charset="0"/>
                <a:cs typeface="Times New Roman" panose="02020603050405020304" pitchFamily="18" charset="0"/>
              </a:rPr>
              <a:t>difficult to implement</a:t>
            </a:r>
            <a:r>
              <a:rPr lang="en-US" dirty="0">
                <a:latin typeface="Times New Roman" panose="02020603050405020304" pitchFamily="18" charset="0"/>
                <a:cs typeface="Times New Roman" panose="02020603050405020304" pitchFamily="18" charset="0"/>
              </a:rPr>
              <a:t> efficiently in </a:t>
            </a:r>
            <a:r>
              <a:rPr lang="en-US" dirty="0">
                <a:solidFill>
                  <a:srgbClr val="FF0000"/>
                </a:solidFill>
                <a:latin typeface="Times New Roman" panose="02020603050405020304" pitchFamily="18" charset="0"/>
                <a:cs typeface="Times New Roman" panose="02020603050405020304" pitchFamily="18" charset="0"/>
              </a:rPr>
              <a:t>large-scale networks</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Long chains of forwarding pointers introduce </a:t>
            </a:r>
            <a:r>
              <a:rPr lang="en-US" dirty="0">
                <a:solidFill>
                  <a:srgbClr val="FF0000"/>
                </a:solidFill>
                <a:latin typeface="Times New Roman" panose="02020603050405020304" pitchFamily="18" charset="0"/>
                <a:cs typeface="Times New Roman" panose="02020603050405020304" pitchFamily="18" charset="0"/>
              </a:rPr>
              <a:t>performance problems</a:t>
            </a:r>
            <a:r>
              <a:rPr lang="en-US" dirty="0">
                <a:latin typeface="Times New Roman" panose="02020603050405020304" pitchFamily="18" charset="0"/>
                <a:cs typeface="Times New Roman" panose="02020603050405020304" pitchFamily="18" charset="0"/>
              </a:rPr>
              <a:t> and are susceptible to </a:t>
            </a:r>
            <a:r>
              <a:rPr lang="en-US" dirty="0">
                <a:solidFill>
                  <a:srgbClr val="FF0000"/>
                </a:solidFill>
                <a:latin typeface="Times New Roman" panose="02020603050405020304" pitchFamily="18" charset="0"/>
                <a:cs typeface="Times New Roman" panose="02020603050405020304" pitchFamily="18" charset="0"/>
              </a:rPr>
              <a:t>broken links</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solidFill>
                <a:srgbClr val="FF0000"/>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16</a:t>
            </a:fld>
            <a:endParaRPr lang="en-IN" dirty="0"/>
          </a:p>
        </p:txBody>
      </p:sp>
    </p:spTree>
    <p:extLst>
      <p:ext uri="{BB962C8B-B14F-4D97-AF65-F5344CB8AC3E}">
        <p14:creationId xmlns:p14="http://schemas.microsoft.com/office/powerpoint/2010/main" val="3198569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1"/>
          </a:xfrm>
        </p:spPr>
        <p:txBody>
          <a:bodyPr>
            <a:noAutofit/>
          </a:bodyPr>
          <a:lstStyle/>
          <a:p>
            <a:pPr algn="just">
              <a:lnSpc>
                <a:spcPct val="100000"/>
              </a:lnSpc>
            </a:pPr>
            <a:r>
              <a:rPr lang="en-US" dirty="0">
                <a:latin typeface="Times New Roman" panose="02020603050405020304" pitchFamily="18" charset="0"/>
                <a:cs typeface="Times New Roman" panose="02020603050405020304" pitchFamily="18" charset="0"/>
              </a:rPr>
              <a:t>Consider a </a:t>
            </a:r>
            <a:r>
              <a:rPr lang="en-US" dirty="0">
                <a:solidFill>
                  <a:srgbClr val="FF0000"/>
                </a:solidFill>
                <a:latin typeface="Times New Roman" panose="02020603050405020304" pitchFamily="18" charset="0"/>
                <a:cs typeface="Times New Roman" panose="02020603050405020304" pitchFamily="18" charset="0"/>
              </a:rPr>
              <a:t>distributed</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system</a:t>
            </a:r>
            <a:r>
              <a:rPr lang="en-US" dirty="0">
                <a:latin typeface="Times New Roman" panose="02020603050405020304" pitchFamily="18" charset="0"/>
                <a:cs typeface="Times New Roman" panose="02020603050405020304" pitchFamily="18" charset="0"/>
              </a:rPr>
              <a:t> built on a computer network that offers efficient </a:t>
            </a:r>
            <a:r>
              <a:rPr lang="en-US" dirty="0">
                <a:solidFill>
                  <a:srgbClr val="FF0000"/>
                </a:solidFill>
                <a:latin typeface="Times New Roman" panose="02020603050405020304" pitchFamily="18" charset="0"/>
                <a:cs typeface="Times New Roman" panose="02020603050405020304" pitchFamily="18" charset="0"/>
              </a:rPr>
              <a:t>broadcasting facilities</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Typically, such </a:t>
            </a:r>
            <a:r>
              <a:rPr lang="en-US" dirty="0">
                <a:solidFill>
                  <a:srgbClr val="FF0000"/>
                </a:solidFill>
                <a:latin typeface="Times New Roman" panose="02020603050405020304" pitchFamily="18" charset="0"/>
                <a:cs typeface="Times New Roman" panose="02020603050405020304" pitchFamily="18" charset="0"/>
              </a:rPr>
              <a:t>facilities are offered by local-area networks</a:t>
            </a:r>
            <a:r>
              <a:rPr lang="en-US" dirty="0">
                <a:latin typeface="Times New Roman" panose="02020603050405020304" pitchFamily="18" charset="0"/>
                <a:cs typeface="Times New Roman" panose="02020603050405020304" pitchFamily="18" charset="0"/>
              </a:rPr>
              <a:t> in which all machines are connected to a </a:t>
            </a:r>
            <a:r>
              <a:rPr lang="en-US" dirty="0">
                <a:solidFill>
                  <a:srgbClr val="FF0000"/>
                </a:solidFill>
                <a:latin typeface="Times New Roman" panose="02020603050405020304" pitchFamily="18" charset="0"/>
                <a:cs typeface="Times New Roman" panose="02020603050405020304" pitchFamily="18" charset="0"/>
              </a:rPr>
              <a:t>single</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cable</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Local-area wireless networks </a:t>
            </a:r>
            <a:r>
              <a:rPr lang="en-US" dirty="0">
                <a:latin typeface="Times New Roman" panose="02020603050405020304" pitchFamily="18" charset="0"/>
                <a:cs typeface="Times New Roman" panose="02020603050405020304" pitchFamily="18" charset="0"/>
              </a:rPr>
              <a:t>also fall into this category.</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solidFill>
                  <a:srgbClr val="FF0000"/>
                </a:solidFill>
                <a:latin typeface="Times New Roman" panose="02020603050405020304" pitchFamily="18" charset="0"/>
                <a:cs typeface="Times New Roman" panose="02020603050405020304" pitchFamily="18" charset="0"/>
              </a:rPr>
              <a:t>Locating an entity </a:t>
            </a:r>
            <a:r>
              <a:rPr lang="en-US" dirty="0">
                <a:latin typeface="Times New Roman" panose="02020603050405020304" pitchFamily="18" charset="0"/>
                <a:cs typeface="Times New Roman" panose="02020603050405020304" pitchFamily="18" charset="0"/>
              </a:rPr>
              <a:t>in such an environment is simple: a </a:t>
            </a:r>
            <a:r>
              <a:rPr lang="en-US" dirty="0">
                <a:solidFill>
                  <a:srgbClr val="FF0000"/>
                </a:solidFill>
                <a:latin typeface="Times New Roman" panose="02020603050405020304" pitchFamily="18" charset="0"/>
                <a:cs typeface="Times New Roman" panose="02020603050405020304" pitchFamily="18" charset="0"/>
              </a:rPr>
              <a:t>message</a:t>
            </a:r>
            <a:r>
              <a:rPr lang="en-US" dirty="0">
                <a:latin typeface="Times New Roman" panose="02020603050405020304" pitchFamily="18" charset="0"/>
                <a:cs typeface="Times New Roman" panose="02020603050405020304" pitchFamily="18" charset="0"/>
              </a:rPr>
              <a:t> containing the </a:t>
            </a:r>
            <a:r>
              <a:rPr lang="en-US" dirty="0">
                <a:solidFill>
                  <a:srgbClr val="FF0000"/>
                </a:solidFill>
                <a:latin typeface="Times New Roman" panose="02020603050405020304" pitchFamily="18" charset="0"/>
                <a:cs typeface="Times New Roman" panose="02020603050405020304" pitchFamily="18" charset="0"/>
              </a:rPr>
              <a:t>identifier</a:t>
            </a:r>
            <a:r>
              <a:rPr lang="en-US" dirty="0">
                <a:latin typeface="Times New Roman" panose="02020603050405020304" pitchFamily="18" charset="0"/>
                <a:cs typeface="Times New Roman" panose="02020603050405020304" pitchFamily="18" charset="0"/>
              </a:rPr>
              <a:t> of the entity </a:t>
            </a:r>
            <a:r>
              <a:rPr lang="en-US" dirty="0">
                <a:solidFill>
                  <a:srgbClr val="FF0000"/>
                </a:solidFill>
                <a:latin typeface="Times New Roman" panose="02020603050405020304" pitchFamily="18" charset="0"/>
                <a:cs typeface="Times New Roman" panose="02020603050405020304" pitchFamily="18" charset="0"/>
              </a:rPr>
              <a:t>is broadcast </a:t>
            </a:r>
            <a:r>
              <a:rPr lang="en-US" dirty="0">
                <a:latin typeface="Times New Roman" panose="02020603050405020304" pitchFamily="18" charset="0"/>
                <a:cs typeface="Times New Roman" panose="02020603050405020304" pitchFamily="18" charset="0"/>
              </a:rPr>
              <a:t>to each machine and each machine is requested to check whether it has that entity.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Only the </a:t>
            </a:r>
            <a:r>
              <a:rPr lang="en-US" dirty="0">
                <a:solidFill>
                  <a:srgbClr val="FF0000"/>
                </a:solidFill>
                <a:latin typeface="Times New Roman" panose="02020603050405020304" pitchFamily="18" charset="0"/>
                <a:cs typeface="Times New Roman" panose="02020603050405020304" pitchFamily="18" charset="0"/>
              </a:rPr>
              <a:t>machines that can offer an access point </a:t>
            </a:r>
            <a:r>
              <a:rPr lang="en-US" dirty="0">
                <a:latin typeface="Times New Roman" panose="02020603050405020304" pitchFamily="18" charset="0"/>
                <a:cs typeface="Times New Roman" panose="02020603050405020304" pitchFamily="18" charset="0"/>
              </a:rPr>
              <a:t>for the entity send a </a:t>
            </a:r>
            <a:r>
              <a:rPr lang="en-US" dirty="0">
                <a:solidFill>
                  <a:srgbClr val="FF0000"/>
                </a:solidFill>
                <a:latin typeface="Times New Roman" panose="02020603050405020304" pitchFamily="18" charset="0"/>
                <a:cs typeface="Times New Roman" panose="02020603050405020304" pitchFamily="18" charset="0"/>
              </a:rPr>
              <a:t>reply</a:t>
            </a:r>
            <a:r>
              <a:rPr lang="en-US" dirty="0">
                <a:latin typeface="Times New Roman" panose="02020603050405020304" pitchFamily="18" charset="0"/>
                <a:cs typeface="Times New Roman" panose="02020603050405020304" pitchFamily="18" charset="0"/>
              </a:rPr>
              <a:t> message containing the address of that access point.</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17</a:t>
            </a:fld>
            <a:endParaRPr lang="en-IN" dirty="0"/>
          </a:p>
        </p:txBody>
      </p:sp>
    </p:spTree>
    <p:extLst>
      <p:ext uri="{BB962C8B-B14F-4D97-AF65-F5344CB8AC3E}">
        <p14:creationId xmlns:p14="http://schemas.microsoft.com/office/powerpoint/2010/main" val="37077134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1"/>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This principle is used in the Internet </a:t>
            </a:r>
            <a:r>
              <a:rPr lang="en-US" dirty="0">
                <a:solidFill>
                  <a:srgbClr val="FF0000"/>
                </a:solidFill>
                <a:latin typeface="Times New Roman" panose="02020603050405020304" pitchFamily="18" charset="0"/>
                <a:cs typeface="Times New Roman" panose="02020603050405020304" pitchFamily="18" charset="0"/>
              </a:rPr>
              <a:t>Address Resolution Protocol (ARP) </a:t>
            </a:r>
            <a:r>
              <a:rPr lang="en-US" dirty="0">
                <a:latin typeface="Times New Roman" panose="02020603050405020304" pitchFamily="18" charset="0"/>
                <a:cs typeface="Times New Roman" panose="02020603050405020304" pitchFamily="18" charset="0"/>
              </a:rPr>
              <a:t>to find the </a:t>
            </a:r>
            <a:r>
              <a:rPr lang="en-US" dirty="0">
                <a:solidFill>
                  <a:srgbClr val="FF0000"/>
                </a:solidFill>
                <a:latin typeface="Times New Roman" panose="02020603050405020304" pitchFamily="18" charset="0"/>
                <a:cs typeface="Times New Roman" panose="02020603050405020304" pitchFamily="18" charset="0"/>
              </a:rPr>
              <a:t>data-link address </a:t>
            </a:r>
            <a:r>
              <a:rPr lang="en-US" dirty="0">
                <a:latin typeface="Times New Roman" panose="02020603050405020304" pitchFamily="18" charset="0"/>
                <a:cs typeface="Times New Roman" panose="02020603050405020304" pitchFamily="18" charset="0"/>
              </a:rPr>
              <a:t>of a machine when given only an </a:t>
            </a:r>
            <a:r>
              <a:rPr lang="en-US" dirty="0">
                <a:solidFill>
                  <a:srgbClr val="FF0000"/>
                </a:solidFill>
                <a:latin typeface="Times New Roman" panose="02020603050405020304" pitchFamily="18" charset="0"/>
                <a:cs typeface="Times New Roman" panose="02020603050405020304" pitchFamily="18" charset="0"/>
              </a:rPr>
              <a:t>IP address</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A machine </a:t>
            </a:r>
            <a:r>
              <a:rPr lang="en-US" dirty="0">
                <a:solidFill>
                  <a:srgbClr val="FF0000"/>
                </a:solidFill>
                <a:latin typeface="Times New Roman" panose="02020603050405020304" pitchFamily="18" charset="0"/>
                <a:cs typeface="Times New Roman" panose="02020603050405020304" pitchFamily="18" charset="0"/>
              </a:rPr>
              <a:t>broadcasts a packet </a:t>
            </a:r>
            <a:r>
              <a:rPr lang="en-US" dirty="0">
                <a:latin typeface="Times New Roman" panose="02020603050405020304" pitchFamily="18" charset="0"/>
                <a:cs typeface="Times New Roman" panose="02020603050405020304" pitchFamily="18" charset="0"/>
              </a:rPr>
              <a:t>on the local network </a:t>
            </a:r>
            <a:r>
              <a:rPr lang="en-US" dirty="0">
                <a:solidFill>
                  <a:srgbClr val="FF0000"/>
                </a:solidFill>
                <a:latin typeface="Times New Roman" panose="02020603050405020304" pitchFamily="18" charset="0"/>
                <a:cs typeface="Times New Roman" panose="02020603050405020304" pitchFamily="18" charset="0"/>
              </a:rPr>
              <a:t>asking who </a:t>
            </a:r>
            <a:r>
              <a:rPr lang="en-US" dirty="0">
                <a:latin typeface="Times New Roman" panose="02020603050405020304" pitchFamily="18" charset="0"/>
                <a:cs typeface="Times New Roman" panose="02020603050405020304" pitchFamily="18" charset="0"/>
              </a:rPr>
              <a:t>is the owner of a given IP address.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When the message arrives at a machine, the </a:t>
            </a:r>
            <a:r>
              <a:rPr lang="en-US" dirty="0">
                <a:solidFill>
                  <a:srgbClr val="FF0000"/>
                </a:solidFill>
                <a:latin typeface="Times New Roman" panose="02020603050405020304" pitchFamily="18" charset="0"/>
                <a:cs typeface="Times New Roman" panose="02020603050405020304" pitchFamily="18" charset="0"/>
              </a:rPr>
              <a:t>receiver checks whether it should listen</a:t>
            </a:r>
            <a:r>
              <a:rPr lang="en-US" dirty="0">
                <a:latin typeface="Times New Roman" panose="02020603050405020304" pitchFamily="18" charset="0"/>
                <a:cs typeface="Times New Roman" panose="02020603050405020304" pitchFamily="18" charset="0"/>
              </a:rPr>
              <a:t> to the requested IP address. If so, it sends </a:t>
            </a:r>
            <a:r>
              <a:rPr lang="en-US" dirty="0">
                <a:solidFill>
                  <a:srgbClr val="FF0000"/>
                </a:solidFill>
                <a:latin typeface="Times New Roman" panose="02020603050405020304" pitchFamily="18" charset="0"/>
                <a:cs typeface="Times New Roman" panose="02020603050405020304" pitchFamily="18" charset="0"/>
              </a:rPr>
              <a:t>a reply packet</a:t>
            </a:r>
            <a:r>
              <a:rPr lang="en-US" dirty="0">
                <a:latin typeface="Times New Roman" panose="02020603050405020304" pitchFamily="18" charset="0"/>
                <a:cs typeface="Times New Roman" panose="02020603050405020304" pitchFamily="18" charset="0"/>
              </a:rPr>
              <a:t> containing, for example, its Ethernet address.</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18</a:t>
            </a:fld>
            <a:endParaRPr lang="en-IN" dirty="0"/>
          </a:p>
        </p:txBody>
      </p:sp>
    </p:spTree>
    <p:extLst>
      <p:ext uri="{BB962C8B-B14F-4D97-AF65-F5344CB8AC3E}">
        <p14:creationId xmlns:p14="http://schemas.microsoft.com/office/powerpoint/2010/main" val="296384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1"/>
          </a:xfrm>
        </p:spPr>
        <p:txBody>
          <a:bodyPr>
            <a:noAutofit/>
          </a:bodyPr>
          <a:lstStyle/>
          <a:p>
            <a:pPr marL="0" indent="0" algn="just">
              <a:lnSpc>
                <a:spcPct val="150000"/>
              </a:lnSpc>
              <a:buNone/>
            </a:pPr>
            <a:r>
              <a:rPr lang="en-US" b="1" dirty="0">
                <a:solidFill>
                  <a:srgbClr val="0000FF"/>
                </a:solidFill>
                <a:latin typeface="Times New Roman" panose="02020603050405020304" pitchFamily="18" charset="0"/>
                <a:cs typeface="Times New Roman" panose="02020603050405020304" pitchFamily="18" charset="0"/>
              </a:rPr>
              <a:t>Issues with broadcasting</a:t>
            </a:r>
          </a:p>
          <a:p>
            <a:pPr algn="just">
              <a:lnSpc>
                <a:spcPct val="100000"/>
              </a:lnSpc>
            </a:pPr>
            <a:r>
              <a:rPr lang="en-US" dirty="0">
                <a:latin typeface="Times New Roman" panose="02020603050405020304" pitchFamily="18" charset="0"/>
                <a:cs typeface="Times New Roman" panose="02020603050405020304" pitchFamily="18" charset="0"/>
              </a:rPr>
              <a:t>Broadcasting becomes </a:t>
            </a:r>
            <a:r>
              <a:rPr lang="en-US" dirty="0">
                <a:solidFill>
                  <a:srgbClr val="FF0000"/>
                </a:solidFill>
                <a:latin typeface="Times New Roman" panose="02020603050405020304" pitchFamily="18" charset="0"/>
                <a:cs typeface="Times New Roman" panose="02020603050405020304" pitchFamily="18" charset="0"/>
              </a:rPr>
              <a:t>inefficient</a:t>
            </a:r>
            <a:r>
              <a:rPr lang="en-US" dirty="0">
                <a:latin typeface="Times New Roman" panose="02020603050405020304" pitchFamily="18" charset="0"/>
                <a:cs typeface="Times New Roman" panose="02020603050405020304" pitchFamily="18" charset="0"/>
              </a:rPr>
              <a:t> when the </a:t>
            </a:r>
            <a:r>
              <a:rPr lang="en-US" dirty="0">
                <a:solidFill>
                  <a:srgbClr val="FF0000"/>
                </a:solidFill>
                <a:latin typeface="Times New Roman" panose="02020603050405020304" pitchFamily="18" charset="0"/>
                <a:cs typeface="Times New Roman" panose="02020603050405020304" pitchFamily="18" charset="0"/>
              </a:rPr>
              <a:t>network</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grows</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Not only is network </a:t>
            </a:r>
            <a:r>
              <a:rPr lang="en-US" dirty="0">
                <a:solidFill>
                  <a:srgbClr val="FF0000"/>
                </a:solidFill>
                <a:latin typeface="Times New Roman" panose="02020603050405020304" pitchFamily="18" charset="0"/>
                <a:cs typeface="Times New Roman" panose="02020603050405020304" pitchFamily="18" charset="0"/>
              </a:rPr>
              <a:t>bandwidth wasted</a:t>
            </a:r>
            <a:r>
              <a:rPr lang="en-US" dirty="0">
                <a:latin typeface="Times New Roman" panose="02020603050405020304" pitchFamily="18" charset="0"/>
                <a:cs typeface="Times New Roman" panose="02020603050405020304" pitchFamily="18" charset="0"/>
              </a:rPr>
              <a:t> by request messages, but, more seriously, too </a:t>
            </a:r>
            <a:r>
              <a:rPr lang="en-US" dirty="0">
                <a:solidFill>
                  <a:srgbClr val="FF0000"/>
                </a:solidFill>
                <a:latin typeface="Times New Roman" panose="02020603050405020304" pitchFamily="18" charset="0"/>
                <a:cs typeface="Times New Roman" panose="02020603050405020304" pitchFamily="18" charset="0"/>
              </a:rPr>
              <a:t>many hosts may be interrupted</a:t>
            </a:r>
            <a:r>
              <a:rPr lang="en-US" dirty="0">
                <a:latin typeface="Times New Roman" panose="02020603050405020304" pitchFamily="18" charset="0"/>
                <a:cs typeface="Times New Roman" panose="02020603050405020304" pitchFamily="18" charset="0"/>
              </a:rPr>
              <a:t> by requests they cannot answer.</a:t>
            </a:r>
          </a:p>
          <a:p>
            <a:pPr algn="just">
              <a:lnSpc>
                <a:spcPct val="100000"/>
              </a:lnSpc>
            </a:pPr>
            <a:endParaRPr lang="en-US" dirty="0">
              <a:latin typeface="Times New Roman" panose="02020603050405020304" pitchFamily="18" charset="0"/>
              <a:cs typeface="Times New Roman" panose="02020603050405020304" pitchFamily="18" charset="0"/>
            </a:endParaRPr>
          </a:p>
          <a:p>
            <a:pPr marL="0" indent="0" algn="just">
              <a:lnSpc>
                <a:spcPct val="100000"/>
              </a:lnSpc>
              <a:buNone/>
            </a:pPr>
            <a:r>
              <a:rPr lang="en-US" b="1" dirty="0">
                <a:solidFill>
                  <a:srgbClr val="0000FF"/>
                </a:solidFill>
                <a:latin typeface="Times New Roman" panose="02020603050405020304" pitchFamily="18" charset="0"/>
                <a:cs typeface="Times New Roman" panose="02020603050405020304" pitchFamily="18" charset="0"/>
              </a:rPr>
              <a:t>Possible solution</a:t>
            </a:r>
          </a:p>
          <a:p>
            <a:pPr algn="just">
              <a:lnSpc>
                <a:spcPct val="100000"/>
              </a:lnSpc>
            </a:pPr>
            <a:r>
              <a:rPr lang="en-US" dirty="0">
                <a:solidFill>
                  <a:srgbClr val="FF0000"/>
                </a:solidFill>
                <a:latin typeface="Times New Roman" panose="02020603050405020304" pitchFamily="18" charset="0"/>
                <a:cs typeface="Times New Roman" panose="02020603050405020304" pitchFamily="18" charset="0"/>
              </a:rPr>
              <a:t>Switch to multicasting</a:t>
            </a:r>
            <a:r>
              <a:rPr lang="en-US" dirty="0">
                <a:latin typeface="Times New Roman" panose="02020603050405020304" pitchFamily="18" charset="0"/>
                <a:cs typeface="Times New Roman" panose="02020603050405020304" pitchFamily="18" charset="0"/>
              </a:rPr>
              <a:t>, by which only a restricted group of hosts receives the request.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Example: Ethernet networks support data-link level multicasting directly in hardware.</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19</a:t>
            </a:fld>
            <a:endParaRPr lang="en-IN" dirty="0"/>
          </a:p>
        </p:txBody>
      </p:sp>
    </p:spTree>
    <p:extLst>
      <p:ext uri="{BB962C8B-B14F-4D97-AF65-F5344CB8AC3E}">
        <p14:creationId xmlns:p14="http://schemas.microsoft.com/office/powerpoint/2010/main" val="1685357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sz="2600" dirty="0">
                <a:solidFill>
                  <a:srgbClr val="FFFF00"/>
                </a:solidFill>
                <a:latin typeface="Times New Roman" panose="02020603050405020304" pitchFamily="18" charset="0"/>
                <a:cs typeface="Times New Roman" panose="02020603050405020304" pitchFamily="18" charset="0"/>
              </a:rPr>
              <a:t>Names</a:t>
            </a:r>
            <a:r>
              <a:rPr lang="en-US" sz="2600" dirty="0">
                <a:solidFill>
                  <a:schemeClr val="bg1"/>
                </a:solidFill>
                <a:latin typeface="Times New Roman" panose="02020603050405020304" pitchFamily="18" charset="0"/>
                <a:cs typeface="Times New Roman" panose="02020603050405020304" pitchFamily="18" charset="0"/>
              </a:rPr>
              <a:t> are used to share resources, to uniquely identify entities, to refer to locations, and more.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rgbClr val="FFFF00"/>
                </a:solidFill>
                <a:latin typeface="Times New Roman" panose="02020603050405020304" pitchFamily="18" charset="0"/>
                <a:cs typeface="Times New Roman" panose="02020603050405020304" pitchFamily="18" charset="0"/>
              </a:rPr>
              <a:t>Name</a:t>
            </a:r>
            <a:r>
              <a:rPr lang="en-US" sz="2600" dirty="0">
                <a:solidFill>
                  <a:schemeClr val="bg1"/>
                </a:solidFill>
                <a:latin typeface="Times New Roman" panose="02020603050405020304" pitchFamily="18" charset="0"/>
                <a:cs typeface="Times New Roman" panose="02020603050405020304" pitchFamily="18" charset="0"/>
              </a:rPr>
              <a:t> can be resolved to the </a:t>
            </a:r>
            <a:r>
              <a:rPr lang="en-US" sz="2600" dirty="0">
                <a:solidFill>
                  <a:srgbClr val="FFFF00"/>
                </a:solidFill>
                <a:latin typeface="Times New Roman" panose="02020603050405020304" pitchFamily="18" charset="0"/>
                <a:cs typeface="Times New Roman" panose="02020603050405020304" pitchFamily="18" charset="0"/>
              </a:rPr>
              <a:t>entity</a:t>
            </a:r>
            <a:r>
              <a:rPr lang="en-US" sz="2600" dirty="0">
                <a:solidFill>
                  <a:schemeClr val="bg1"/>
                </a:solidFill>
                <a:latin typeface="Times New Roman" panose="02020603050405020304" pitchFamily="18" charset="0"/>
                <a:cs typeface="Times New Roman" panose="02020603050405020304" pitchFamily="18" charset="0"/>
              </a:rPr>
              <a:t> it refers to. </a:t>
            </a:r>
            <a:r>
              <a:rPr lang="en-US" sz="2600" dirty="0">
                <a:solidFill>
                  <a:srgbClr val="FFFF00"/>
                </a:solidFill>
                <a:latin typeface="Times New Roman" panose="02020603050405020304" pitchFamily="18" charset="0"/>
                <a:cs typeface="Times New Roman" panose="02020603050405020304" pitchFamily="18" charset="0"/>
              </a:rPr>
              <a:t>Name resolution</a:t>
            </a:r>
            <a:r>
              <a:rPr lang="en-US" sz="2600" dirty="0">
                <a:solidFill>
                  <a:schemeClr val="bg1"/>
                </a:solidFill>
                <a:latin typeface="Times New Roman" panose="02020603050405020304" pitchFamily="18" charset="0"/>
                <a:cs typeface="Times New Roman" panose="02020603050405020304" pitchFamily="18" charset="0"/>
              </a:rPr>
              <a:t> thus allows a process to access the named entity.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rgbClr val="FFFF00"/>
                </a:solidFill>
                <a:latin typeface="Times New Roman" panose="02020603050405020304" pitchFamily="18" charset="0"/>
                <a:cs typeface="Times New Roman" panose="02020603050405020304" pitchFamily="18" charset="0"/>
              </a:rPr>
              <a:t>To</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resolve</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names</a:t>
            </a:r>
            <a:r>
              <a:rPr lang="en-US" sz="2600" dirty="0">
                <a:solidFill>
                  <a:schemeClr val="bg1"/>
                </a:solidFill>
                <a:latin typeface="Times New Roman" panose="02020603050405020304" pitchFamily="18" charset="0"/>
                <a:cs typeface="Times New Roman" panose="02020603050405020304" pitchFamily="18" charset="0"/>
              </a:rPr>
              <a:t>, it is necessary to implement a </a:t>
            </a:r>
            <a:r>
              <a:rPr lang="en-US" sz="2600" dirty="0">
                <a:solidFill>
                  <a:srgbClr val="FFFF00"/>
                </a:solidFill>
                <a:latin typeface="Times New Roman" panose="02020603050405020304" pitchFamily="18" charset="0"/>
                <a:cs typeface="Times New Roman" panose="02020603050405020304" pitchFamily="18" charset="0"/>
              </a:rPr>
              <a:t>naming</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system</a:t>
            </a:r>
            <a:r>
              <a:rPr lang="en-US" sz="2600" dirty="0">
                <a:solidFill>
                  <a:schemeClr val="bg1"/>
                </a:solidFill>
                <a:latin typeface="Times New Roman" panose="02020603050405020304" pitchFamily="18" charset="0"/>
                <a:cs typeface="Times New Roman" panose="02020603050405020304" pitchFamily="18" charset="0"/>
              </a:rPr>
              <a:t>.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In a </a:t>
            </a:r>
            <a:r>
              <a:rPr lang="en-US" sz="2600" dirty="0">
                <a:solidFill>
                  <a:srgbClr val="FFFF00"/>
                </a:solidFill>
                <a:latin typeface="Times New Roman" panose="02020603050405020304" pitchFamily="18" charset="0"/>
                <a:cs typeface="Times New Roman" panose="02020603050405020304" pitchFamily="18" charset="0"/>
              </a:rPr>
              <a:t>distributed system (DS)</a:t>
            </a:r>
            <a:r>
              <a:rPr lang="en-US" sz="2600" dirty="0">
                <a:solidFill>
                  <a:schemeClr val="bg1"/>
                </a:solidFill>
                <a:latin typeface="Times New Roman" panose="02020603050405020304" pitchFamily="18" charset="0"/>
                <a:cs typeface="Times New Roman" panose="02020603050405020304" pitchFamily="18" charset="0"/>
              </a:rPr>
              <a:t>, the implementation of a </a:t>
            </a:r>
            <a:r>
              <a:rPr lang="en-US" sz="2600" dirty="0">
                <a:solidFill>
                  <a:srgbClr val="FFFF00"/>
                </a:solidFill>
                <a:latin typeface="Times New Roman" panose="02020603050405020304" pitchFamily="18" charset="0"/>
                <a:cs typeface="Times New Roman" panose="02020603050405020304" pitchFamily="18" charset="0"/>
              </a:rPr>
              <a:t>naming system </a:t>
            </a:r>
            <a:r>
              <a:rPr lang="en-US" sz="2600" dirty="0">
                <a:solidFill>
                  <a:schemeClr val="bg1"/>
                </a:solidFill>
                <a:latin typeface="Times New Roman" panose="02020603050405020304" pitchFamily="18" charset="0"/>
                <a:cs typeface="Times New Roman" panose="02020603050405020304" pitchFamily="18" charset="0"/>
              </a:rPr>
              <a:t>is itself often </a:t>
            </a:r>
            <a:r>
              <a:rPr lang="en-US" sz="2600" dirty="0">
                <a:solidFill>
                  <a:srgbClr val="FFFF00"/>
                </a:solidFill>
                <a:latin typeface="Times New Roman" panose="02020603050405020304" pitchFamily="18" charset="0"/>
                <a:cs typeface="Times New Roman" panose="02020603050405020304" pitchFamily="18" charset="0"/>
              </a:rPr>
              <a:t>distributed across multiple machines</a:t>
            </a:r>
            <a:r>
              <a:rPr lang="en-US" sz="2600" dirty="0">
                <a:solidFill>
                  <a:schemeClr val="bg1"/>
                </a:solidFill>
                <a:latin typeface="Times New Roman" panose="02020603050405020304" pitchFamily="18" charset="0"/>
                <a:cs typeface="Times New Roman" panose="02020603050405020304" pitchFamily="18" charset="0"/>
              </a:rPr>
              <a:t>.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There are </a:t>
            </a:r>
            <a:r>
              <a:rPr lang="en-US" sz="2600" dirty="0">
                <a:solidFill>
                  <a:srgbClr val="FFFF00"/>
                </a:solidFill>
                <a:latin typeface="Times New Roman" panose="02020603050405020304" pitchFamily="18" charset="0"/>
                <a:cs typeface="Times New Roman" panose="02020603050405020304" pitchFamily="18" charset="0"/>
              </a:rPr>
              <a:t>three</a:t>
            </a:r>
            <a:r>
              <a:rPr lang="en-US" sz="2600" dirty="0">
                <a:solidFill>
                  <a:schemeClr val="bg1"/>
                </a:solidFill>
                <a:latin typeface="Times New Roman" panose="02020603050405020304" pitchFamily="18" charset="0"/>
                <a:cs typeface="Times New Roman" panose="02020603050405020304" pitchFamily="18" charset="0"/>
              </a:rPr>
              <a:t> different important </a:t>
            </a:r>
            <a:r>
              <a:rPr lang="en-US" sz="2600" dirty="0">
                <a:solidFill>
                  <a:srgbClr val="FFFF00"/>
                </a:solidFill>
                <a:latin typeface="Times New Roman" panose="02020603050405020304" pitchFamily="18" charset="0"/>
                <a:cs typeface="Times New Roman" panose="02020603050405020304" pitchFamily="18" charset="0"/>
              </a:rPr>
              <a:t>ways</a:t>
            </a:r>
            <a:r>
              <a:rPr lang="en-US" sz="2600" dirty="0">
                <a:solidFill>
                  <a:schemeClr val="bg1"/>
                </a:solidFill>
                <a:latin typeface="Times New Roman" panose="02020603050405020304" pitchFamily="18" charset="0"/>
                <a:cs typeface="Times New Roman" panose="02020603050405020304" pitchFamily="18" charset="0"/>
              </a:rPr>
              <a:t> that names are used in distributed systems.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2</a:t>
            </a:fld>
            <a:endParaRPr lang="en-IN" dirty="0"/>
          </a:p>
        </p:txBody>
      </p:sp>
    </p:spTree>
    <p:extLst>
      <p:ext uri="{BB962C8B-B14F-4D97-AF65-F5344CB8AC3E}">
        <p14:creationId xmlns:p14="http://schemas.microsoft.com/office/powerpoint/2010/main" val="8114860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1"/>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Multicasting can also be used to locate entities in </a:t>
            </a:r>
            <a:r>
              <a:rPr lang="en-US" dirty="0">
                <a:solidFill>
                  <a:srgbClr val="FF0000"/>
                </a:solidFill>
                <a:latin typeface="Times New Roman" panose="02020603050405020304" pitchFamily="18" charset="0"/>
                <a:cs typeface="Times New Roman" panose="02020603050405020304" pitchFamily="18" charset="0"/>
              </a:rPr>
              <a:t>point-to-point networks</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For example, the Internet supports </a:t>
            </a:r>
            <a:r>
              <a:rPr lang="en-US" dirty="0">
                <a:solidFill>
                  <a:srgbClr val="FF0000"/>
                </a:solidFill>
                <a:latin typeface="Times New Roman" panose="02020603050405020304" pitchFamily="18" charset="0"/>
                <a:cs typeface="Times New Roman" panose="02020603050405020304" pitchFamily="18" charset="0"/>
              </a:rPr>
              <a:t>network-level multicasting</a:t>
            </a:r>
            <a:r>
              <a:rPr lang="en-US" dirty="0">
                <a:latin typeface="Times New Roman" panose="02020603050405020304" pitchFamily="18" charset="0"/>
                <a:cs typeface="Times New Roman" panose="02020603050405020304" pitchFamily="18" charset="0"/>
              </a:rPr>
              <a:t> by allowing hosts to join a specific multicast group.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Such groups are identified by a </a:t>
            </a:r>
            <a:r>
              <a:rPr lang="en-US" dirty="0">
                <a:solidFill>
                  <a:srgbClr val="FF0000"/>
                </a:solidFill>
                <a:latin typeface="Times New Roman" panose="02020603050405020304" pitchFamily="18" charset="0"/>
                <a:cs typeface="Times New Roman" panose="02020603050405020304" pitchFamily="18" charset="0"/>
              </a:rPr>
              <a:t>multicast address</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When a host sends a message to a multicast address, the </a:t>
            </a:r>
            <a:r>
              <a:rPr lang="en-US" dirty="0">
                <a:solidFill>
                  <a:srgbClr val="FF0000"/>
                </a:solidFill>
                <a:latin typeface="Times New Roman" panose="02020603050405020304" pitchFamily="18" charset="0"/>
                <a:cs typeface="Times New Roman" panose="02020603050405020304" pitchFamily="18" charset="0"/>
              </a:rPr>
              <a:t>network layer provides a best-effort service</a:t>
            </a:r>
            <a:r>
              <a:rPr lang="en-US" dirty="0">
                <a:latin typeface="Times New Roman" panose="02020603050405020304" pitchFamily="18" charset="0"/>
                <a:cs typeface="Times New Roman" panose="02020603050405020304" pitchFamily="18" charset="0"/>
              </a:rPr>
              <a:t> to deliver that message to all group members.</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A multicast address can be used as a </a:t>
            </a:r>
            <a:r>
              <a:rPr lang="en-US" dirty="0">
                <a:solidFill>
                  <a:srgbClr val="FF0000"/>
                </a:solidFill>
                <a:latin typeface="Times New Roman" panose="02020603050405020304" pitchFamily="18" charset="0"/>
                <a:cs typeface="Times New Roman" panose="02020603050405020304" pitchFamily="18" charset="0"/>
              </a:rPr>
              <a:t>general location service for multiple entities</a:t>
            </a:r>
            <a:r>
              <a:rPr lang="en-US"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20</a:t>
            </a:fld>
            <a:endParaRPr lang="en-IN" dirty="0"/>
          </a:p>
        </p:txBody>
      </p:sp>
    </p:spTree>
    <p:extLst>
      <p:ext uri="{BB962C8B-B14F-4D97-AF65-F5344CB8AC3E}">
        <p14:creationId xmlns:p14="http://schemas.microsoft.com/office/powerpoint/2010/main" val="36556685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00047" y="136523"/>
            <a:ext cx="11834648" cy="6584951"/>
          </a:xfrm>
        </p:spPr>
        <p:txBody>
          <a:bodyPr>
            <a:normAutofit fontScale="92500" lnSpcReduction="20000"/>
          </a:bodyPr>
          <a:lstStyle/>
          <a:p>
            <a:pPr algn="just">
              <a:lnSpc>
                <a:spcPct val="100000"/>
              </a:lnSpc>
            </a:pPr>
            <a:r>
              <a:rPr lang="en-US" dirty="0">
                <a:latin typeface="Times New Roman" panose="02020603050405020304" pitchFamily="18" charset="0"/>
                <a:cs typeface="Times New Roman" panose="02020603050405020304" pitchFamily="18" charset="0"/>
              </a:rPr>
              <a:t>Consider an organization where each </a:t>
            </a:r>
            <a:r>
              <a:rPr lang="en-US" dirty="0">
                <a:solidFill>
                  <a:srgbClr val="FF0000"/>
                </a:solidFill>
                <a:latin typeface="Times New Roman" panose="02020603050405020304" pitchFamily="18" charset="0"/>
                <a:cs typeface="Times New Roman" panose="02020603050405020304" pitchFamily="18" charset="0"/>
              </a:rPr>
              <a:t>employee</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has</a:t>
            </a:r>
            <a:r>
              <a:rPr lang="en-US" dirty="0">
                <a:latin typeface="Times New Roman" panose="02020603050405020304" pitchFamily="18" charset="0"/>
                <a:cs typeface="Times New Roman" panose="02020603050405020304" pitchFamily="18" charset="0"/>
              </a:rPr>
              <a:t> his or her own </a:t>
            </a:r>
            <a:r>
              <a:rPr lang="en-US" dirty="0">
                <a:solidFill>
                  <a:srgbClr val="FF0000"/>
                </a:solidFill>
                <a:latin typeface="Times New Roman" panose="02020603050405020304" pitchFamily="18" charset="0"/>
                <a:cs typeface="Times New Roman" panose="02020603050405020304" pitchFamily="18" charset="0"/>
              </a:rPr>
              <a:t>mobile</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computer</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When such a </a:t>
            </a:r>
            <a:r>
              <a:rPr lang="en-US" dirty="0">
                <a:solidFill>
                  <a:srgbClr val="FF0000"/>
                </a:solidFill>
                <a:latin typeface="Times New Roman" panose="02020603050405020304" pitchFamily="18" charset="0"/>
                <a:cs typeface="Times New Roman" panose="02020603050405020304" pitchFamily="18" charset="0"/>
              </a:rPr>
              <a:t>computer connects</a:t>
            </a:r>
            <a:r>
              <a:rPr lang="en-US" dirty="0">
                <a:latin typeface="Times New Roman" panose="02020603050405020304" pitchFamily="18" charset="0"/>
                <a:cs typeface="Times New Roman" panose="02020603050405020304" pitchFamily="18" charset="0"/>
              </a:rPr>
              <a:t> to the locally available network, it is </a:t>
            </a:r>
            <a:r>
              <a:rPr lang="en-US" dirty="0">
                <a:solidFill>
                  <a:srgbClr val="FF0000"/>
                </a:solidFill>
                <a:latin typeface="Times New Roman" panose="02020603050405020304" pitchFamily="18" charset="0"/>
                <a:cs typeface="Times New Roman" panose="02020603050405020304" pitchFamily="18" charset="0"/>
              </a:rPr>
              <a:t>dynamically assigned an IP address</a:t>
            </a:r>
            <a:r>
              <a:rPr lang="en-US" dirty="0">
                <a:latin typeface="Times New Roman" panose="02020603050405020304" pitchFamily="18" charset="0"/>
                <a:cs typeface="Times New Roman" panose="02020603050405020304" pitchFamily="18" charset="0"/>
              </a:rPr>
              <a:t>. It joins a specific </a:t>
            </a:r>
            <a:r>
              <a:rPr lang="en-US" dirty="0">
                <a:solidFill>
                  <a:srgbClr val="FF0000"/>
                </a:solidFill>
                <a:latin typeface="Times New Roman" panose="02020603050405020304" pitchFamily="18" charset="0"/>
                <a:cs typeface="Times New Roman" panose="02020603050405020304" pitchFamily="18" charset="0"/>
              </a:rPr>
              <a:t>multicast group</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When a </a:t>
            </a:r>
            <a:r>
              <a:rPr lang="en-US" dirty="0">
                <a:solidFill>
                  <a:srgbClr val="FF0000"/>
                </a:solidFill>
                <a:latin typeface="Times New Roman" panose="02020603050405020304" pitchFamily="18" charset="0"/>
                <a:cs typeface="Times New Roman" panose="02020603050405020304" pitchFamily="18" charset="0"/>
              </a:rPr>
              <a:t>process</a:t>
            </a:r>
            <a:r>
              <a:rPr lang="en-US" dirty="0">
                <a:latin typeface="Times New Roman" panose="02020603050405020304" pitchFamily="18" charset="0"/>
                <a:cs typeface="Times New Roman" panose="02020603050405020304" pitchFamily="18" charset="0"/>
              </a:rPr>
              <a:t> wants </a:t>
            </a:r>
            <a:r>
              <a:rPr lang="en-US" dirty="0">
                <a:solidFill>
                  <a:srgbClr val="FF0000"/>
                </a:solidFill>
                <a:latin typeface="Times New Roman" panose="02020603050405020304" pitchFamily="18" charset="0"/>
                <a:cs typeface="Times New Roman" panose="02020603050405020304" pitchFamily="18" charset="0"/>
              </a:rPr>
              <a:t>to locate computer A</a:t>
            </a:r>
            <a:r>
              <a:rPr lang="en-US" dirty="0">
                <a:latin typeface="Times New Roman" panose="02020603050405020304" pitchFamily="18" charset="0"/>
                <a:cs typeface="Times New Roman" panose="02020603050405020304" pitchFamily="18" charset="0"/>
              </a:rPr>
              <a:t>, it sends a </a:t>
            </a:r>
            <a:r>
              <a:rPr lang="en-US" dirty="0">
                <a:solidFill>
                  <a:srgbClr val="FF0000"/>
                </a:solidFill>
                <a:latin typeface="Times New Roman" panose="02020603050405020304" pitchFamily="18" charset="0"/>
                <a:cs typeface="Times New Roman" panose="02020603050405020304" pitchFamily="18" charset="0"/>
              </a:rPr>
              <a:t>“where is A?” </a:t>
            </a:r>
            <a:r>
              <a:rPr lang="en-US" dirty="0">
                <a:latin typeface="Times New Roman" panose="02020603050405020304" pitchFamily="18" charset="0"/>
                <a:cs typeface="Times New Roman" panose="02020603050405020304" pitchFamily="18" charset="0"/>
              </a:rPr>
              <a:t>request to the multicast group. If A is connected, it responds with its current IP address.</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highlight>
                  <a:srgbClr val="FFFF00"/>
                </a:highlight>
                <a:latin typeface="Times New Roman" panose="02020603050405020304" pitchFamily="18" charset="0"/>
                <a:cs typeface="Times New Roman" panose="02020603050405020304" pitchFamily="18" charset="0"/>
              </a:rPr>
              <a:t>Another way to </a:t>
            </a:r>
            <a:r>
              <a:rPr lang="en-US" dirty="0">
                <a:solidFill>
                  <a:srgbClr val="FF0000"/>
                </a:solidFill>
                <a:highlight>
                  <a:srgbClr val="FFFF00"/>
                </a:highlight>
                <a:latin typeface="Times New Roman" panose="02020603050405020304" pitchFamily="18" charset="0"/>
                <a:cs typeface="Times New Roman" panose="02020603050405020304" pitchFamily="18" charset="0"/>
              </a:rPr>
              <a:t>use a multicast address </a:t>
            </a:r>
            <a:r>
              <a:rPr lang="en-US" dirty="0">
                <a:highlight>
                  <a:srgbClr val="FFFF00"/>
                </a:highlight>
                <a:latin typeface="Times New Roman" panose="02020603050405020304" pitchFamily="18" charset="0"/>
                <a:cs typeface="Times New Roman" panose="02020603050405020304" pitchFamily="18" charset="0"/>
              </a:rPr>
              <a:t>is to associate it with a </a:t>
            </a:r>
            <a:r>
              <a:rPr lang="en-US" dirty="0">
                <a:solidFill>
                  <a:srgbClr val="FF0000"/>
                </a:solidFill>
                <a:highlight>
                  <a:srgbClr val="FFFF00"/>
                </a:highlight>
                <a:latin typeface="Times New Roman" panose="02020603050405020304" pitchFamily="18" charset="0"/>
                <a:cs typeface="Times New Roman" panose="02020603050405020304" pitchFamily="18" charset="0"/>
              </a:rPr>
              <a:t>replicated entity</a:t>
            </a:r>
            <a:r>
              <a:rPr lang="en-US" dirty="0">
                <a:highlight>
                  <a:srgbClr val="FFFF00"/>
                </a:highlight>
                <a:latin typeface="Times New Roman" panose="02020603050405020304" pitchFamily="18" charset="0"/>
                <a:cs typeface="Times New Roman" panose="02020603050405020304" pitchFamily="18" charset="0"/>
              </a:rPr>
              <a:t>, and to use multicasting </a:t>
            </a:r>
            <a:r>
              <a:rPr lang="en-US" dirty="0">
                <a:solidFill>
                  <a:srgbClr val="FF0000"/>
                </a:solidFill>
                <a:highlight>
                  <a:srgbClr val="FFFF00"/>
                </a:highlight>
                <a:latin typeface="Times New Roman" panose="02020603050405020304" pitchFamily="18" charset="0"/>
                <a:cs typeface="Times New Roman" panose="02020603050405020304" pitchFamily="18" charset="0"/>
              </a:rPr>
              <a:t>to locate the nearest replica</a:t>
            </a:r>
            <a:r>
              <a:rPr lang="en-US" dirty="0">
                <a:highlight>
                  <a:srgbClr val="FFFF00"/>
                </a:highlight>
                <a:latin typeface="Times New Roman" panose="02020603050405020304" pitchFamily="18" charset="0"/>
                <a:cs typeface="Times New Roman" panose="02020603050405020304" pitchFamily="18" charset="0"/>
              </a:rPr>
              <a:t>.</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When sending a request to the multicast address, </a:t>
            </a:r>
            <a:r>
              <a:rPr lang="en-US" dirty="0">
                <a:solidFill>
                  <a:srgbClr val="FF0000"/>
                </a:solidFill>
                <a:latin typeface="Times New Roman" panose="02020603050405020304" pitchFamily="18" charset="0"/>
                <a:cs typeface="Times New Roman" panose="02020603050405020304" pitchFamily="18" charset="0"/>
              </a:rPr>
              <a:t>each replica responds with its </a:t>
            </a:r>
            <a:r>
              <a:rPr lang="en-US" dirty="0">
                <a:latin typeface="Times New Roman" panose="02020603050405020304" pitchFamily="18" charset="0"/>
                <a:cs typeface="Times New Roman" panose="02020603050405020304" pitchFamily="18" charset="0"/>
              </a:rPr>
              <a:t>current (normal) </a:t>
            </a:r>
            <a:r>
              <a:rPr lang="en-US" dirty="0">
                <a:solidFill>
                  <a:srgbClr val="FF0000"/>
                </a:solidFill>
                <a:latin typeface="Times New Roman" panose="02020603050405020304" pitchFamily="18" charset="0"/>
                <a:cs typeface="Times New Roman" panose="02020603050405020304" pitchFamily="18" charset="0"/>
              </a:rPr>
              <a:t>IP</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address</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To select the nearest replica is to choose the one </a:t>
            </a:r>
            <a:r>
              <a:rPr lang="en-US" dirty="0">
                <a:solidFill>
                  <a:srgbClr val="FF0000"/>
                </a:solidFill>
                <a:latin typeface="Times New Roman" panose="02020603050405020304" pitchFamily="18" charset="0"/>
                <a:cs typeface="Times New Roman" panose="02020603050405020304" pitchFamily="18" charset="0"/>
              </a:rPr>
              <a:t>whose reply comes in first.</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21</a:t>
            </a:fld>
            <a:endParaRPr lang="en-IN" dirty="0"/>
          </a:p>
        </p:txBody>
      </p:sp>
    </p:spTree>
    <p:extLst>
      <p:ext uri="{BB962C8B-B14F-4D97-AF65-F5344CB8AC3E}">
        <p14:creationId xmlns:p14="http://schemas.microsoft.com/office/powerpoint/2010/main" val="29638402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1"/>
          </a:xfrm>
        </p:spPr>
        <p:txBody>
          <a:bodyPr>
            <a:normAutofit/>
          </a:bodyPr>
          <a:lstStyle/>
          <a:p>
            <a:pPr marL="0" indent="0" algn="just">
              <a:lnSpc>
                <a:spcPct val="100000"/>
              </a:lnSpc>
              <a:buNone/>
            </a:pPr>
            <a:endParaRPr lang="en-US" b="1" dirty="0">
              <a:solidFill>
                <a:srgbClr val="0000FF"/>
              </a:solidFill>
              <a:latin typeface="Times New Roman" panose="02020603050405020304" pitchFamily="18" charset="0"/>
              <a:cs typeface="Times New Roman" panose="02020603050405020304" pitchFamily="18" charset="0"/>
            </a:endParaRPr>
          </a:p>
          <a:p>
            <a:pPr marL="0" indent="0" algn="just">
              <a:lnSpc>
                <a:spcPct val="100000"/>
              </a:lnSpc>
              <a:buNone/>
            </a:pPr>
            <a:r>
              <a:rPr lang="en-US" b="1" dirty="0">
                <a:solidFill>
                  <a:srgbClr val="0000FF"/>
                </a:solidFill>
                <a:latin typeface="Times New Roman" panose="02020603050405020304" pitchFamily="18" charset="0"/>
                <a:cs typeface="Times New Roman" panose="02020603050405020304" pitchFamily="18" charset="0"/>
              </a:rPr>
              <a:t>Forwarding pointers</a:t>
            </a:r>
          </a:p>
          <a:p>
            <a:pPr marL="0" indent="0" algn="just">
              <a:lnSpc>
                <a:spcPct val="100000"/>
              </a:lnSpc>
              <a:buNone/>
            </a:pPr>
            <a:endParaRPr lang="en-US" b="1" dirty="0">
              <a:solidFill>
                <a:srgbClr val="FF0000"/>
              </a:solidFill>
              <a:latin typeface="Times New Roman" panose="02020603050405020304" pitchFamily="18" charset="0"/>
              <a:cs typeface="Times New Roman" panose="02020603050405020304" pitchFamily="18" charset="0"/>
            </a:endParaRPr>
          </a:p>
          <a:p>
            <a:pPr marL="0" indent="0" algn="just">
              <a:lnSpc>
                <a:spcPct val="100000"/>
              </a:lnSpc>
              <a:buNone/>
            </a:pPr>
            <a:r>
              <a:rPr lang="en-US" dirty="0">
                <a:solidFill>
                  <a:srgbClr val="FF0000"/>
                </a:solidFill>
                <a:latin typeface="Times New Roman" panose="02020603050405020304" pitchFamily="18" charset="0"/>
                <a:cs typeface="Times New Roman" panose="02020603050405020304" pitchFamily="18" charset="0"/>
              </a:rPr>
              <a:t>Popular approach to locate mobile entities.</a:t>
            </a:r>
          </a:p>
          <a:p>
            <a:pPr marL="0" indent="0" algn="just">
              <a:lnSpc>
                <a:spcPct val="100000"/>
              </a:lnSpc>
              <a:buNone/>
            </a:pPr>
            <a:endParaRPr lang="en-US" dirty="0">
              <a:latin typeface="Times New Roman" panose="02020603050405020304" pitchFamily="18" charset="0"/>
              <a:cs typeface="Times New Roman" panose="02020603050405020304" pitchFamily="18" charset="0"/>
            </a:endParaRPr>
          </a:p>
          <a:p>
            <a:pPr marL="0" indent="0" algn="just">
              <a:lnSpc>
                <a:spcPct val="100000"/>
              </a:lnSpc>
              <a:buNone/>
            </a:pPr>
            <a:r>
              <a:rPr lang="en-US" b="1" dirty="0">
                <a:solidFill>
                  <a:srgbClr val="0000FF"/>
                </a:solidFill>
                <a:latin typeface="Times New Roman" panose="02020603050405020304" pitchFamily="18" charset="0"/>
                <a:cs typeface="Times New Roman" panose="02020603050405020304" pitchFamily="18" charset="0"/>
              </a:rPr>
              <a:t>Principle:</a:t>
            </a:r>
            <a:r>
              <a:rPr lang="en-US" b="1" dirty="0">
                <a:latin typeface="Times New Roman" panose="02020603050405020304" pitchFamily="18" charset="0"/>
                <a:cs typeface="Times New Roman" panose="02020603050405020304" pitchFamily="18" charset="0"/>
              </a:rPr>
              <a:t> </a:t>
            </a:r>
            <a:r>
              <a:rPr lang="en-US" b="1" dirty="0">
                <a:solidFill>
                  <a:srgbClr val="C00000"/>
                </a:solidFill>
                <a:latin typeface="Times New Roman" panose="02020603050405020304" pitchFamily="18" charset="0"/>
                <a:cs typeface="Times New Roman" panose="02020603050405020304" pitchFamily="18" charset="0"/>
              </a:rPr>
              <a:t>When an entity moves from A to B, it leaves behind in A </a:t>
            </a:r>
            <a:r>
              <a:rPr lang="en-US" b="1" dirty="0" err="1">
                <a:solidFill>
                  <a:srgbClr val="C00000"/>
                </a:solidFill>
                <a:latin typeface="Times New Roman" panose="02020603050405020304" pitchFamily="18" charset="0"/>
                <a:cs typeface="Times New Roman" panose="02020603050405020304" pitchFamily="18" charset="0"/>
              </a:rPr>
              <a:t>a</a:t>
            </a:r>
            <a:r>
              <a:rPr lang="en-US" b="1" dirty="0">
                <a:solidFill>
                  <a:srgbClr val="C00000"/>
                </a:solidFill>
                <a:latin typeface="Times New Roman" panose="02020603050405020304" pitchFamily="18" charset="0"/>
                <a:cs typeface="Times New Roman" panose="02020603050405020304" pitchFamily="18" charset="0"/>
              </a:rPr>
              <a:t> reference to its new location at B.</a:t>
            </a:r>
          </a:p>
          <a:p>
            <a:pPr marL="0" indent="0" algn="just">
              <a:lnSpc>
                <a:spcPct val="100000"/>
              </a:lnSpc>
              <a:buNone/>
            </a:pPr>
            <a:endParaRPr lang="en-US" dirty="0">
              <a:latin typeface="Times New Roman" panose="02020603050405020304" pitchFamily="18" charset="0"/>
              <a:cs typeface="Times New Roman" panose="02020603050405020304" pitchFamily="18" charset="0"/>
            </a:endParaRPr>
          </a:p>
          <a:p>
            <a:pPr marL="0" indent="0" algn="just">
              <a:lnSpc>
                <a:spcPct val="100000"/>
              </a:lnSpc>
              <a:buNone/>
            </a:pPr>
            <a:r>
              <a:rPr lang="en-US" dirty="0">
                <a:solidFill>
                  <a:srgbClr val="0000FF"/>
                </a:solidFill>
                <a:latin typeface="Times New Roman" panose="02020603050405020304" pitchFamily="18" charset="0"/>
                <a:cs typeface="Times New Roman" panose="02020603050405020304" pitchFamily="18" charset="0"/>
              </a:rPr>
              <a:t>Advantage</a:t>
            </a:r>
            <a:r>
              <a:rPr lang="en-US" dirty="0">
                <a:latin typeface="Times New Roman" panose="02020603050405020304" pitchFamily="18" charset="0"/>
                <a:cs typeface="Times New Roman" panose="02020603050405020304" pitchFamily="18" charset="0"/>
              </a:rPr>
              <a:t> of this approach is its </a:t>
            </a:r>
            <a:r>
              <a:rPr lang="en-US" dirty="0">
                <a:solidFill>
                  <a:srgbClr val="0000FF"/>
                </a:solidFill>
                <a:latin typeface="Times New Roman" panose="02020603050405020304" pitchFamily="18" charset="0"/>
                <a:cs typeface="Times New Roman" panose="02020603050405020304" pitchFamily="18" charset="0"/>
              </a:rPr>
              <a:t>simplicity</a:t>
            </a:r>
            <a:r>
              <a:rPr lang="en-US" dirty="0">
                <a:latin typeface="Times New Roman" panose="02020603050405020304" pitchFamily="18" charset="0"/>
                <a:cs typeface="Times New Roman" panose="02020603050405020304" pitchFamily="18" charset="0"/>
              </a:rPr>
              <a:t>: as soon as an entity has been located, for example by using a traditional naming service, </a:t>
            </a:r>
            <a:r>
              <a:rPr lang="en-US" dirty="0">
                <a:solidFill>
                  <a:srgbClr val="0000FF"/>
                </a:solidFill>
                <a:latin typeface="Times New Roman" panose="02020603050405020304" pitchFamily="18" charset="0"/>
                <a:cs typeface="Times New Roman" panose="02020603050405020304" pitchFamily="18" charset="0"/>
              </a:rPr>
              <a:t>a client can look up the current address</a:t>
            </a:r>
            <a:r>
              <a:rPr lang="en-US" dirty="0">
                <a:latin typeface="Times New Roman" panose="02020603050405020304" pitchFamily="18" charset="0"/>
                <a:cs typeface="Times New Roman" panose="02020603050405020304" pitchFamily="18" charset="0"/>
              </a:rPr>
              <a:t> by following the chain of forwarding pointers.</a:t>
            </a:r>
          </a:p>
          <a:p>
            <a:pPr marL="0" indent="0" algn="just">
              <a:lnSpc>
                <a:spcPct val="100000"/>
              </a:lnSpc>
              <a:buNone/>
            </a:pPr>
            <a:endParaRPr lang="en-US" dirty="0">
              <a:latin typeface="Times New Roman" panose="02020603050405020304" pitchFamily="18" charset="0"/>
              <a:cs typeface="Times New Roman" panose="02020603050405020304" pitchFamily="18" charset="0"/>
            </a:endParaRPr>
          </a:p>
          <a:p>
            <a:pPr marL="0" indent="0" algn="just">
              <a:lnSpc>
                <a:spcPct val="100000"/>
              </a:lnSpc>
              <a:buNone/>
            </a:pPr>
            <a:endParaRPr lang="en-US" dirty="0">
              <a:latin typeface="Times New Roman" panose="02020603050405020304" pitchFamily="18" charset="0"/>
              <a:cs typeface="Times New Roman" panose="02020603050405020304" pitchFamily="18" charset="0"/>
            </a:endParaRPr>
          </a:p>
          <a:p>
            <a:pPr marL="0" indent="0" algn="just">
              <a:lnSpc>
                <a:spcPct val="100000"/>
              </a:lnSpc>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22</a:t>
            </a:fld>
            <a:endParaRPr lang="en-IN" dirty="0"/>
          </a:p>
        </p:txBody>
      </p:sp>
    </p:spTree>
    <p:extLst>
      <p:ext uri="{BB962C8B-B14F-4D97-AF65-F5344CB8AC3E}">
        <p14:creationId xmlns:p14="http://schemas.microsoft.com/office/powerpoint/2010/main" val="730140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1"/>
          </a:xfrm>
        </p:spPr>
        <p:txBody>
          <a:bodyPr>
            <a:normAutofit lnSpcReduction="10000"/>
          </a:bodyPr>
          <a:lstStyle/>
          <a:p>
            <a:pPr marL="0" indent="0" algn="just">
              <a:lnSpc>
                <a:spcPct val="100000"/>
              </a:lnSpc>
              <a:buNone/>
            </a:pPr>
            <a:r>
              <a:rPr lang="en-US" b="1" dirty="0">
                <a:solidFill>
                  <a:srgbClr val="0000FF"/>
                </a:solidFill>
                <a:latin typeface="Times New Roman" panose="02020603050405020304" pitchFamily="18" charset="0"/>
                <a:cs typeface="Times New Roman" panose="02020603050405020304" pitchFamily="18" charset="0"/>
              </a:rPr>
              <a:t>Drawbacks of forwarding pointers</a:t>
            </a:r>
          </a:p>
          <a:p>
            <a:pPr marL="0" indent="0" algn="just">
              <a:lnSpc>
                <a:spcPct val="100000"/>
              </a:lnSpc>
              <a:buNone/>
            </a:pPr>
            <a:endParaRPr lang="en-US" b="1" dirty="0">
              <a:solidFill>
                <a:srgbClr val="0000FF"/>
              </a:solidFill>
              <a:latin typeface="Times New Roman" panose="02020603050405020304" pitchFamily="18" charset="0"/>
              <a:cs typeface="Times New Roman" panose="02020603050405020304" pitchFamily="18" charset="0"/>
            </a:endParaRPr>
          </a:p>
          <a:p>
            <a:pPr marL="514350" indent="-514350" algn="just">
              <a:lnSpc>
                <a:spcPct val="100000"/>
              </a:lnSpc>
              <a:buFont typeface="+mj-lt"/>
              <a:buAutoNum type="arabicPeriod"/>
            </a:pPr>
            <a:r>
              <a:rPr lang="en-US" dirty="0">
                <a:latin typeface="Times New Roman" panose="02020603050405020304" pitchFamily="18" charset="0"/>
                <a:cs typeface="Times New Roman" panose="02020603050405020304" pitchFamily="18" charset="0"/>
              </a:rPr>
              <a:t>If no special measures are taken, a </a:t>
            </a:r>
            <a:r>
              <a:rPr lang="en-US" dirty="0">
                <a:solidFill>
                  <a:srgbClr val="0000FF"/>
                </a:solidFill>
                <a:latin typeface="Times New Roman" panose="02020603050405020304" pitchFamily="18" charset="0"/>
                <a:cs typeface="Times New Roman" panose="02020603050405020304" pitchFamily="18" charset="0"/>
              </a:rPr>
              <a:t>chain for a highly mobile entity</a:t>
            </a:r>
            <a:r>
              <a:rPr lang="en-US" dirty="0">
                <a:latin typeface="Times New Roman" panose="02020603050405020304" pitchFamily="18" charset="0"/>
                <a:cs typeface="Times New Roman" panose="02020603050405020304" pitchFamily="18" charset="0"/>
              </a:rPr>
              <a:t> can become so long that locating that entity is prohibitively </a:t>
            </a:r>
            <a:r>
              <a:rPr lang="en-US" dirty="0">
                <a:solidFill>
                  <a:srgbClr val="0000FF"/>
                </a:solidFill>
                <a:latin typeface="Times New Roman" panose="02020603050405020304" pitchFamily="18" charset="0"/>
                <a:cs typeface="Times New Roman" panose="02020603050405020304" pitchFamily="18" charset="0"/>
              </a:rPr>
              <a:t>expensive</a:t>
            </a:r>
            <a:r>
              <a:rPr lang="en-US" dirty="0">
                <a:latin typeface="Times New Roman" panose="02020603050405020304" pitchFamily="18" charset="0"/>
                <a:cs typeface="Times New Roman" panose="02020603050405020304" pitchFamily="18" charset="0"/>
              </a:rPr>
              <a:t>. </a:t>
            </a:r>
          </a:p>
          <a:p>
            <a:pPr marL="514350" indent="-514350" algn="just">
              <a:lnSpc>
                <a:spcPct val="100000"/>
              </a:lnSpc>
              <a:buFont typeface="+mj-lt"/>
              <a:buAutoNum type="arabicPeriod"/>
            </a:pPr>
            <a:endParaRPr lang="en-US" dirty="0">
              <a:latin typeface="Times New Roman" panose="02020603050405020304" pitchFamily="18" charset="0"/>
              <a:cs typeface="Times New Roman" panose="02020603050405020304" pitchFamily="18" charset="0"/>
            </a:endParaRPr>
          </a:p>
          <a:p>
            <a:pPr marL="514350" indent="-514350" algn="just">
              <a:lnSpc>
                <a:spcPct val="100000"/>
              </a:lnSpc>
              <a:buFont typeface="+mj-lt"/>
              <a:buAutoNum type="arabicPeriod"/>
            </a:pPr>
            <a:r>
              <a:rPr lang="en-US" dirty="0">
                <a:latin typeface="Times New Roman" panose="02020603050405020304" pitchFamily="18" charset="0"/>
                <a:cs typeface="Times New Roman" panose="02020603050405020304" pitchFamily="18" charset="0"/>
              </a:rPr>
              <a:t>All intermediate locations in a chain will have to </a:t>
            </a:r>
            <a:r>
              <a:rPr lang="en-US" dirty="0">
                <a:solidFill>
                  <a:srgbClr val="0000FF"/>
                </a:solidFill>
                <a:latin typeface="Times New Roman" panose="02020603050405020304" pitchFamily="18" charset="0"/>
                <a:cs typeface="Times New Roman" panose="02020603050405020304" pitchFamily="18" charset="0"/>
              </a:rPr>
              <a:t>maintain</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their</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part</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of</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the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chain</a:t>
            </a:r>
            <a:r>
              <a:rPr lang="en-US" dirty="0">
                <a:latin typeface="Times New Roman" panose="02020603050405020304" pitchFamily="18" charset="0"/>
                <a:cs typeface="Times New Roman" panose="02020603050405020304" pitchFamily="18" charset="0"/>
              </a:rPr>
              <a:t> of forwarding pointers as long as needed.</a:t>
            </a:r>
          </a:p>
          <a:p>
            <a:pPr marL="514350" indent="-514350" algn="just">
              <a:lnSpc>
                <a:spcPct val="100000"/>
              </a:lnSpc>
              <a:buFont typeface="+mj-lt"/>
              <a:buAutoNum type="arabicPeriod"/>
            </a:pPr>
            <a:endParaRPr lang="en-US" dirty="0">
              <a:solidFill>
                <a:srgbClr val="0000FF"/>
              </a:solidFill>
              <a:latin typeface="Times New Roman" panose="02020603050405020304" pitchFamily="18" charset="0"/>
              <a:cs typeface="Times New Roman" panose="02020603050405020304" pitchFamily="18" charset="0"/>
            </a:endParaRPr>
          </a:p>
          <a:p>
            <a:pPr marL="514350" indent="-514350" algn="just">
              <a:lnSpc>
                <a:spcPct val="100000"/>
              </a:lnSpc>
              <a:buFont typeface="+mj-lt"/>
              <a:buAutoNum type="arabicPeriod"/>
            </a:pPr>
            <a:r>
              <a:rPr lang="en-US" dirty="0">
                <a:solidFill>
                  <a:srgbClr val="0000FF"/>
                </a:solidFill>
                <a:latin typeface="Times New Roman" panose="02020603050405020304" pitchFamily="18" charset="0"/>
                <a:cs typeface="Times New Roman" panose="02020603050405020304" pitchFamily="18" charset="0"/>
              </a:rPr>
              <a:t>Vulnerability to broken links</a:t>
            </a:r>
            <a:r>
              <a:rPr lang="en-US" dirty="0">
                <a:latin typeface="Times New Roman" panose="02020603050405020304" pitchFamily="18" charset="0"/>
                <a:cs typeface="Times New Roman" panose="02020603050405020304" pitchFamily="18" charset="0"/>
              </a:rPr>
              <a:t>. As soon as any forwarding pointer is lost, the entity can no longer be reached. </a:t>
            </a:r>
          </a:p>
          <a:p>
            <a:pPr marL="0" indent="0" algn="just">
              <a:lnSpc>
                <a:spcPct val="100000"/>
              </a:lnSpc>
              <a:buNone/>
            </a:pPr>
            <a:endParaRPr lang="en-US" dirty="0">
              <a:latin typeface="Times New Roman" panose="02020603050405020304" pitchFamily="18" charset="0"/>
              <a:cs typeface="Times New Roman" panose="02020603050405020304" pitchFamily="18" charset="0"/>
            </a:endParaRPr>
          </a:p>
          <a:p>
            <a:pPr marL="0" indent="0" algn="just">
              <a:lnSpc>
                <a:spcPct val="110000"/>
              </a:lnSpc>
              <a:buNone/>
            </a:pPr>
            <a:r>
              <a:rPr lang="en-US" dirty="0">
                <a:latin typeface="Times New Roman" panose="02020603050405020304" pitchFamily="18" charset="0"/>
                <a:cs typeface="Times New Roman" panose="02020603050405020304" pitchFamily="18" charset="0"/>
              </a:rPr>
              <a:t>      An important issue is, therefore, to </a:t>
            </a:r>
            <a:r>
              <a:rPr lang="en-US" dirty="0">
                <a:solidFill>
                  <a:srgbClr val="0000FF"/>
                </a:solidFill>
                <a:latin typeface="Times New Roman" panose="02020603050405020304" pitchFamily="18" charset="0"/>
                <a:cs typeface="Times New Roman" panose="02020603050405020304" pitchFamily="18" charset="0"/>
              </a:rPr>
              <a:t>keep chains relatively short</a:t>
            </a:r>
            <a:r>
              <a:rPr lang="en-US" dirty="0">
                <a:latin typeface="Times New Roman" panose="02020603050405020304" pitchFamily="18" charset="0"/>
                <a:cs typeface="Times New Roman" panose="02020603050405020304" pitchFamily="18" charset="0"/>
              </a:rPr>
              <a:t>, and to ensure          </a:t>
            </a:r>
          </a:p>
          <a:p>
            <a:pPr marL="0" indent="0" algn="just">
              <a:lnSpc>
                <a:spcPct val="110000"/>
              </a:lnSpc>
              <a:buNone/>
            </a:pPr>
            <a:r>
              <a:rPr lang="en-US" dirty="0">
                <a:latin typeface="Times New Roman" panose="02020603050405020304" pitchFamily="18" charset="0"/>
                <a:cs typeface="Times New Roman" panose="02020603050405020304" pitchFamily="18" charset="0"/>
              </a:rPr>
              <a:t>      that forwarding </a:t>
            </a:r>
            <a:r>
              <a:rPr lang="en-US" dirty="0">
                <a:solidFill>
                  <a:srgbClr val="0000FF"/>
                </a:solidFill>
                <a:latin typeface="Times New Roman" panose="02020603050405020304" pitchFamily="18" charset="0"/>
                <a:cs typeface="Times New Roman" panose="02020603050405020304" pitchFamily="18" charset="0"/>
              </a:rPr>
              <a:t>pointers are robust</a:t>
            </a:r>
            <a:r>
              <a:rPr lang="en-US" dirty="0">
                <a:latin typeface="Times New Roman" panose="02020603050405020304" pitchFamily="18" charset="0"/>
                <a:cs typeface="Times New Roman" panose="02020603050405020304" pitchFamily="18" charset="0"/>
              </a:rPr>
              <a:t>.</a:t>
            </a:r>
            <a:endParaRPr lang="en-US" b="1" dirty="0">
              <a:solidFill>
                <a:srgbClr val="0000FF"/>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23</a:t>
            </a:fld>
            <a:endParaRPr lang="en-IN" dirty="0"/>
          </a:p>
        </p:txBody>
      </p:sp>
    </p:spTree>
    <p:extLst>
      <p:ext uri="{BB962C8B-B14F-4D97-AF65-F5344CB8AC3E}">
        <p14:creationId xmlns:p14="http://schemas.microsoft.com/office/powerpoint/2010/main" val="41636022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1"/>
          </a:xfrm>
        </p:spPr>
        <p:txBody>
          <a:bodyPr>
            <a:normAutofit/>
          </a:bodyPr>
          <a:lstStyle/>
          <a:p>
            <a:pPr marL="0" indent="0" algn="just">
              <a:lnSpc>
                <a:spcPct val="100000"/>
              </a:lnSpc>
              <a:buNone/>
            </a:pPr>
            <a:r>
              <a:rPr lang="en-US" b="1" dirty="0">
                <a:solidFill>
                  <a:srgbClr val="0000FF"/>
                </a:solidFill>
                <a:latin typeface="Times New Roman" panose="02020603050405020304" pitchFamily="18" charset="0"/>
                <a:cs typeface="Times New Roman" panose="02020603050405020304" pitchFamily="18" charset="0"/>
              </a:rPr>
              <a:t>Home-based approaches</a:t>
            </a:r>
          </a:p>
          <a:p>
            <a:pPr marL="0" indent="0" algn="just">
              <a:lnSpc>
                <a:spcPct val="100000"/>
              </a:lnSpc>
              <a:buNone/>
            </a:pPr>
            <a:endParaRPr lang="en-US" b="1" dirty="0">
              <a:solidFill>
                <a:srgbClr val="FF0000"/>
              </a:solidFill>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A popular approach to supporting mobile entities in large-scale networks is to introduce a </a:t>
            </a:r>
            <a:r>
              <a:rPr lang="en-US" b="1" dirty="0">
                <a:solidFill>
                  <a:srgbClr val="0000FF"/>
                </a:solidFill>
                <a:latin typeface="Times New Roman" panose="02020603050405020304" pitchFamily="18" charset="0"/>
                <a:cs typeface="Times New Roman" panose="02020603050405020304" pitchFamily="18" charset="0"/>
              </a:rPr>
              <a:t>home location</a:t>
            </a:r>
            <a:r>
              <a:rPr lang="en-US" dirty="0">
                <a:latin typeface="Times New Roman" panose="02020603050405020304" pitchFamily="18" charset="0"/>
                <a:cs typeface="Times New Roman" panose="02020603050405020304" pitchFamily="18" charset="0"/>
              </a:rPr>
              <a:t>, which </a:t>
            </a:r>
            <a:r>
              <a:rPr lang="en-US" dirty="0">
                <a:solidFill>
                  <a:srgbClr val="0000FF"/>
                </a:solidFill>
                <a:latin typeface="Times New Roman" panose="02020603050405020304" pitchFamily="18" charset="0"/>
                <a:cs typeface="Times New Roman" panose="02020603050405020304" pitchFamily="18" charset="0"/>
              </a:rPr>
              <a:t>keeps track of the current location of an entity.</a:t>
            </a:r>
          </a:p>
          <a:p>
            <a:pPr algn="just">
              <a:lnSpc>
                <a:spcPct val="100000"/>
              </a:lnSpc>
            </a:pPr>
            <a:endParaRPr lang="en-US" dirty="0">
              <a:solidFill>
                <a:srgbClr val="0000FF"/>
              </a:solidFill>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In practice, the home location is often chosen to be the </a:t>
            </a:r>
            <a:r>
              <a:rPr lang="en-US" dirty="0">
                <a:solidFill>
                  <a:srgbClr val="0000FF"/>
                </a:solidFill>
                <a:latin typeface="Times New Roman" panose="02020603050405020304" pitchFamily="18" charset="0"/>
                <a:cs typeface="Times New Roman" panose="02020603050405020304" pitchFamily="18" charset="0"/>
              </a:rPr>
              <a:t>place where an entity was created</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The home-based approach is used as a </a:t>
            </a:r>
            <a:r>
              <a:rPr lang="en-US" dirty="0" err="1">
                <a:solidFill>
                  <a:srgbClr val="0000FF"/>
                </a:solidFill>
                <a:latin typeface="Times New Roman" panose="02020603050405020304" pitchFamily="18" charset="0"/>
                <a:cs typeface="Times New Roman" panose="02020603050405020304" pitchFamily="18" charset="0"/>
              </a:rPr>
              <a:t>fall-back</a:t>
            </a:r>
            <a:r>
              <a:rPr lang="en-US" dirty="0">
                <a:solidFill>
                  <a:srgbClr val="0000FF"/>
                </a:solidFill>
                <a:latin typeface="Times New Roman" panose="02020603050405020304" pitchFamily="18" charset="0"/>
                <a:cs typeface="Times New Roman" panose="02020603050405020304" pitchFamily="18" charset="0"/>
              </a:rPr>
              <a:t> mechanism</a:t>
            </a:r>
            <a:r>
              <a:rPr lang="en-US" dirty="0">
                <a:latin typeface="Times New Roman" panose="02020603050405020304" pitchFamily="18" charset="0"/>
                <a:cs typeface="Times New Roman" panose="02020603050405020304" pitchFamily="18" charset="0"/>
              </a:rPr>
              <a:t> for location services based on </a:t>
            </a:r>
            <a:r>
              <a:rPr lang="en-US" dirty="0">
                <a:solidFill>
                  <a:srgbClr val="0000FF"/>
                </a:solidFill>
                <a:latin typeface="Times New Roman" panose="02020603050405020304" pitchFamily="18" charset="0"/>
                <a:cs typeface="Times New Roman" panose="02020603050405020304" pitchFamily="18" charset="0"/>
              </a:rPr>
              <a:t>forwarding pointers</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24</a:t>
            </a:fld>
            <a:endParaRPr lang="en-IN" dirty="0"/>
          </a:p>
        </p:txBody>
      </p:sp>
    </p:spTree>
    <p:extLst>
      <p:ext uri="{BB962C8B-B14F-4D97-AF65-F5344CB8AC3E}">
        <p14:creationId xmlns:p14="http://schemas.microsoft.com/office/powerpoint/2010/main" val="13135354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1"/>
          </a:xfrm>
        </p:spPr>
        <p:txBody>
          <a:bodyPr>
            <a:normAutofit lnSpcReduction="10000"/>
          </a:bodyPr>
          <a:lstStyle/>
          <a:p>
            <a:pPr marL="0" indent="0" algn="just">
              <a:lnSpc>
                <a:spcPct val="150000"/>
              </a:lnSpc>
              <a:buNone/>
            </a:pPr>
            <a:r>
              <a:rPr lang="en-US" b="1" dirty="0">
                <a:latin typeface="Times New Roman" panose="02020603050405020304" pitchFamily="18" charset="0"/>
                <a:cs typeface="Times New Roman" panose="02020603050405020304" pitchFamily="18" charset="0"/>
              </a:rPr>
              <a:t>Mobile IP</a:t>
            </a:r>
          </a:p>
          <a:p>
            <a:pPr algn="just">
              <a:lnSpc>
                <a:spcPct val="100000"/>
              </a:lnSpc>
            </a:pPr>
            <a:r>
              <a:rPr lang="en-US" dirty="0">
                <a:solidFill>
                  <a:srgbClr val="0000FF"/>
                </a:solidFill>
                <a:latin typeface="Times New Roman" panose="02020603050405020304" pitchFamily="18" charset="0"/>
                <a:cs typeface="Times New Roman" panose="02020603050405020304" pitchFamily="18" charset="0"/>
              </a:rPr>
              <a:t>Home based approach</a:t>
            </a:r>
            <a:r>
              <a:rPr lang="en-US" dirty="0">
                <a:latin typeface="Times New Roman" panose="02020603050405020304" pitchFamily="18" charset="0"/>
                <a:cs typeface="Times New Roman" panose="02020603050405020304" pitchFamily="18" charset="0"/>
              </a:rPr>
              <a:t> is followed in Mobile IP. </a:t>
            </a:r>
          </a:p>
          <a:p>
            <a:pPr marL="0" indent="0" algn="just">
              <a:lnSpc>
                <a:spcPct val="100000"/>
              </a:lnSpc>
              <a:buNone/>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Each mobile </a:t>
            </a:r>
            <a:r>
              <a:rPr lang="en-US" dirty="0">
                <a:solidFill>
                  <a:srgbClr val="0000FF"/>
                </a:solidFill>
                <a:latin typeface="Times New Roman" panose="02020603050405020304" pitchFamily="18" charset="0"/>
                <a:cs typeface="Times New Roman" panose="02020603050405020304" pitchFamily="18" charset="0"/>
              </a:rPr>
              <a:t>host</a:t>
            </a:r>
            <a:r>
              <a:rPr lang="en-US" dirty="0">
                <a:latin typeface="Times New Roman" panose="02020603050405020304" pitchFamily="18" charset="0"/>
                <a:cs typeface="Times New Roman" panose="02020603050405020304" pitchFamily="18" charset="0"/>
              </a:rPr>
              <a:t> uses a </a:t>
            </a:r>
            <a:r>
              <a:rPr lang="en-US" dirty="0">
                <a:solidFill>
                  <a:srgbClr val="0000FF"/>
                </a:solidFill>
                <a:latin typeface="Times New Roman" panose="02020603050405020304" pitchFamily="18" charset="0"/>
                <a:cs typeface="Times New Roman" panose="02020603050405020304" pitchFamily="18" charset="0"/>
              </a:rPr>
              <a:t>fixed IP address</a:t>
            </a:r>
            <a:r>
              <a:rPr lang="en-US" dirty="0">
                <a:latin typeface="Times New Roman" panose="02020603050405020304" pitchFamily="18" charset="0"/>
                <a:cs typeface="Times New Roman" panose="02020603050405020304" pitchFamily="18" charset="0"/>
              </a:rPr>
              <a:t>. All communication to that IP address is initially directed to the </a:t>
            </a:r>
            <a:r>
              <a:rPr lang="en-US" dirty="0">
                <a:solidFill>
                  <a:srgbClr val="0000FF"/>
                </a:solidFill>
                <a:latin typeface="Times New Roman" panose="02020603050405020304" pitchFamily="18" charset="0"/>
                <a:cs typeface="Times New Roman" panose="02020603050405020304" pitchFamily="18" charset="0"/>
              </a:rPr>
              <a:t>mobile host’s </a:t>
            </a:r>
            <a:r>
              <a:rPr lang="en-US" b="1" dirty="0">
                <a:solidFill>
                  <a:srgbClr val="FF0000"/>
                </a:solidFill>
                <a:latin typeface="Times New Roman" panose="02020603050405020304" pitchFamily="18" charset="0"/>
                <a:cs typeface="Times New Roman" panose="02020603050405020304" pitchFamily="18" charset="0"/>
              </a:rPr>
              <a:t>home agent</a:t>
            </a:r>
            <a:r>
              <a:rPr lang="en-US" dirty="0">
                <a:latin typeface="Times New Roman" panose="02020603050405020304" pitchFamily="18" charset="0"/>
                <a:cs typeface="Times New Roman" panose="02020603050405020304" pitchFamily="18" charset="0"/>
              </a:rPr>
              <a:t>. </a:t>
            </a:r>
          </a:p>
          <a:p>
            <a:pPr marL="0" indent="0" algn="just">
              <a:lnSpc>
                <a:spcPct val="100000"/>
              </a:lnSpc>
              <a:buNone/>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This </a:t>
            </a:r>
            <a:r>
              <a:rPr lang="en-US" dirty="0">
                <a:solidFill>
                  <a:srgbClr val="FF0000"/>
                </a:solidFill>
                <a:latin typeface="Times New Roman" panose="02020603050405020304" pitchFamily="18" charset="0"/>
                <a:cs typeface="Times New Roman" panose="02020603050405020304" pitchFamily="18" charset="0"/>
              </a:rPr>
              <a:t>home agent</a:t>
            </a:r>
            <a:r>
              <a:rPr lang="en-US" dirty="0">
                <a:latin typeface="Times New Roman" panose="02020603050405020304" pitchFamily="18" charset="0"/>
                <a:cs typeface="Times New Roman" panose="02020603050405020304" pitchFamily="18" charset="0"/>
              </a:rPr>
              <a:t> is </a:t>
            </a:r>
            <a:r>
              <a:rPr lang="en-US" dirty="0">
                <a:solidFill>
                  <a:srgbClr val="0000FF"/>
                </a:solidFill>
                <a:latin typeface="Times New Roman" panose="02020603050405020304" pitchFamily="18" charset="0"/>
                <a:cs typeface="Times New Roman" panose="02020603050405020304" pitchFamily="18" charset="0"/>
              </a:rPr>
              <a:t>located on the local-area network</a:t>
            </a:r>
            <a:r>
              <a:rPr lang="en-US" dirty="0">
                <a:latin typeface="Times New Roman" panose="02020603050405020304" pitchFamily="18" charset="0"/>
                <a:cs typeface="Times New Roman" panose="02020603050405020304" pitchFamily="18" charset="0"/>
              </a:rPr>
              <a:t> corresponding to the network address contained in the mobile host’s IP address. In the case of </a:t>
            </a:r>
            <a:r>
              <a:rPr lang="en-US" dirty="0">
                <a:solidFill>
                  <a:srgbClr val="0000FF"/>
                </a:solidFill>
                <a:latin typeface="Times New Roman" panose="02020603050405020304" pitchFamily="18" charset="0"/>
                <a:cs typeface="Times New Roman" panose="02020603050405020304" pitchFamily="18" charset="0"/>
              </a:rPr>
              <a:t>IPv6</a:t>
            </a:r>
            <a:r>
              <a:rPr lang="en-US" dirty="0">
                <a:latin typeface="Times New Roman" panose="02020603050405020304" pitchFamily="18" charset="0"/>
                <a:cs typeface="Times New Roman" panose="02020603050405020304" pitchFamily="18" charset="0"/>
              </a:rPr>
              <a:t>, it is realized as a </a:t>
            </a:r>
            <a:r>
              <a:rPr lang="en-US" dirty="0">
                <a:solidFill>
                  <a:srgbClr val="0000FF"/>
                </a:solidFill>
                <a:latin typeface="Times New Roman" panose="02020603050405020304" pitchFamily="18" charset="0"/>
                <a:cs typeface="Times New Roman" panose="02020603050405020304" pitchFamily="18" charset="0"/>
              </a:rPr>
              <a:t>network-layer component</a:t>
            </a:r>
            <a:r>
              <a:rPr lang="en-US" dirty="0">
                <a:latin typeface="Times New Roman" panose="02020603050405020304" pitchFamily="18" charset="0"/>
                <a:cs typeface="Times New Roman" panose="02020603050405020304" pitchFamily="18" charset="0"/>
              </a:rPr>
              <a:t>. </a:t>
            </a:r>
          </a:p>
          <a:p>
            <a:pPr marL="0" indent="0" algn="just">
              <a:lnSpc>
                <a:spcPct val="100000"/>
              </a:lnSpc>
              <a:buNone/>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Whenever the mobile </a:t>
            </a:r>
            <a:r>
              <a:rPr lang="en-US" dirty="0">
                <a:solidFill>
                  <a:srgbClr val="0000FF"/>
                </a:solidFill>
                <a:latin typeface="Times New Roman" panose="02020603050405020304" pitchFamily="18" charset="0"/>
                <a:cs typeface="Times New Roman" panose="02020603050405020304" pitchFamily="18" charset="0"/>
              </a:rPr>
              <a:t>host moves </a:t>
            </a:r>
            <a:r>
              <a:rPr lang="en-US" dirty="0">
                <a:latin typeface="Times New Roman" panose="02020603050405020304" pitchFamily="18" charset="0"/>
                <a:cs typeface="Times New Roman" panose="02020603050405020304" pitchFamily="18" charset="0"/>
              </a:rPr>
              <a:t>to another network, it requests a </a:t>
            </a:r>
            <a:r>
              <a:rPr lang="en-US" dirty="0">
                <a:solidFill>
                  <a:srgbClr val="0000FF"/>
                </a:solidFill>
                <a:latin typeface="Times New Roman" panose="02020603050405020304" pitchFamily="18" charset="0"/>
                <a:cs typeface="Times New Roman" panose="02020603050405020304" pitchFamily="18" charset="0"/>
              </a:rPr>
              <a:t>temporary address</a:t>
            </a:r>
            <a:r>
              <a:rPr lang="en-US" dirty="0">
                <a:latin typeface="Times New Roman" panose="02020603050405020304" pitchFamily="18" charset="0"/>
                <a:cs typeface="Times New Roman" panose="02020603050405020304" pitchFamily="18" charset="0"/>
              </a:rPr>
              <a:t> that it can use for communication. This </a:t>
            </a:r>
            <a:r>
              <a:rPr lang="en-US" b="1" dirty="0">
                <a:solidFill>
                  <a:srgbClr val="FF0000"/>
                </a:solidFill>
                <a:latin typeface="Times New Roman" panose="02020603050405020304" pitchFamily="18" charset="0"/>
                <a:cs typeface="Times New Roman" panose="02020603050405020304" pitchFamily="18" charset="0"/>
              </a:rPr>
              <a:t>care-of address </a:t>
            </a:r>
            <a:r>
              <a:rPr lang="en-US" dirty="0">
                <a:latin typeface="Times New Roman" panose="02020603050405020304" pitchFamily="18" charset="0"/>
                <a:cs typeface="Times New Roman" panose="02020603050405020304" pitchFamily="18" charset="0"/>
              </a:rPr>
              <a:t>is registered at the </a:t>
            </a:r>
            <a:r>
              <a:rPr lang="en-US" dirty="0">
                <a:solidFill>
                  <a:srgbClr val="FF0000"/>
                </a:solidFill>
                <a:latin typeface="Times New Roman" panose="02020603050405020304" pitchFamily="18" charset="0"/>
                <a:cs typeface="Times New Roman" panose="02020603050405020304" pitchFamily="18" charset="0"/>
              </a:rPr>
              <a:t>home agent</a:t>
            </a:r>
            <a:r>
              <a:rPr lang="en-US"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25</a:t>
            </a:fld>
            <a:endParaRPr lang="en-IN" dirty="0"/>
          </a:p>
        </p:txBody>
      </p:sp>
    </p:spTree>
    <p:extLst>
      <p:ext uri="{BB962C8B-B14F-4D97-AF65-F5344CB8AC3E}">
        <p14:creationId xmlns:p14="http://schemas.microsoft.com/office/powerpoint/2010/main" val="29439020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1"/>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When the </a:t>
            </a:r>
            <a:r>
              <a:rPr lang="en-US" dirty="0">
                <a:solidFill>
                  <a:srgbClr val="0000FF"/>
                </a:solidFill>
                <a:latin typeface="Times New Roman" panose="02020603050405020304" pitchFamily="18" charset="0"/>
                <a:cs typeface="Times New Roman" panose="02020603050405020304" pitchFamily="18" charset="0"/>
              </a:rPr>
              <a:t>home agent receives a packet for the mobile host</a:t>
            </a:r>
            <a:r>
              <a:rPr lang="en-US" dirty="0">
                <a:latin typeface="Times New Roman" panose="02020603050405020304" pitchFamily="18" charset="0"/>
                <a:cs typeface="Times New Roman" panose="02020603050405020304" pitchFamily="18" charset="0"/>
              </a:rPr>
              <a:t>, it looks up the </a:t>
            </a:r>
            <a:r>
              <a:rPr lang="en-US" dirty="0">
                <a:solidFill>
                  <a:srgbClr val="0000FF"/>
                </a:solidFill>
                <a:latin typeface="Times New Roman" panose="02020603050405020304" pitchFamily="18" charset="0"/>
                <a:cs typeface="Times New Roman" panose="02020603050405020304" pitchFamily="18" charset="0"/>
              </a:rPr>
              <a:t>host’s current location</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If the host is on the </a:t>
            </a:r>
            <a:r>
              <a:rPr lang="en-US" dirty="0">
                <a:solidFill>
                  <a:srgbClr val="0000FF"/>
                </a:solidFill>
                <a:latin typeface="Times New Roman" panose="02020603050405020304" pitchFamily="18" charset="0"/>
                <a:cs typeface="Times New Roman" panose="02020603050405020304" pitchFamily="18" charset="0"/>
              </a:rPr>
              <a:t>current</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local</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network</a:t>
            </a:r>
            <a:r>
              <a:rPr lang="en-US" dirty="0">
                <a:latin typeface="Times New Roman" panose="02020603050405020304" pitchFamily="18" charset="0"/>
                <a:cs typeface="Times New Roman" panose="02020603050405020304" pitchFamily="18" charset="0"/>
              </a:rPr>
              <a:t>, the </a:t>
            </a:r>
            <a:r>
              <a:rPr lang="en-US" dirty="0">
                <a:solidFill>
                  <a:srgbClr val="0000FF"/>
                </a:solidFill>
                <a:latin typeface="Times New Roman" panose="02020603050405020304" pitchFamily="18" charset="0"/>
                <a:cs typeface="Times New Roman" panose="02020603050405020304" pitchFamily="18" charset="0"/>
              </a:rPr>
              <a:t>packet</a:t>
            </a:r>
            <a:r>
              <a:rPr lang="en-US" dirty="0">
                <a:latin typeface="Times New Roman" panose="02020603050405020304" pitchFamily="18" charset="0"/>
                <a:cs typeface="Times New Roman" panose="02020603050405020304" pitchFamily="18" charset="0"/>
              </a:rPr>
              <a:t> is simply </a:t>
            </a:r>
            <a:r>
              <a:rPr lang="en-US" dirty="0">
                <a:solidFill>
                  <a:srgbClr val="0000FF"/>
                </a:solidFill>
                <a:latin typeface="Times New Roman" panose="02020603050405020304" pitchFamily="18" charset="0"/>
                <a:cs typeface="Times New Roman" panose="02020603050405020304" pitchFamily="18" charset="0"/>
              </a:rPr>
              <a:t>forwarded</a:t>
            </a:r>
            <a:r>
              <a:rPr lang="en-US" dirty="0">
                <a:latin typeface="Times New Roman" panose="02020603050405020304" pitchFamily="18" charset="0"/>
                <a:cs typeface="Times New Roman" panose="02020603050405020304" pitchFamily="18" charset="0"/>
              </a:rPr>
              <a:t>. Otherwise, it is tunneled to the host’s current location, that is, wrapped as data in an IP packet and sent to the </a:t>
            </a:r>
            <a:r>
              <a:rPr lang="en-US" dirty="0">
                <a:solidFill>
                  <a:srgbClr val="FF0000"/>
                </a:solidFill>
                <a:latin typeface="Times New Roman" panose="02020603050405020304" pitchFamily="18" charset="0"/>
                <a:cs typeface="Times New Roman" panose="02020603050405020304" pitchFamily="18" charset="0"/>
              </a:rPr>
              <a:t>care-of address</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At the same time, the </a:t>
            </a:r>
            <a:r>
              <a:rPr lang="en-US" dirty="0">
                <a:solidFill>
                  <a:srgbClr val="0000FF"/>
                </a:solidFill>
                <a:latin typeface="Times New Roman" panose="02020603050405020304" pitchFamily="18" charset="0"/>
                <a:cs typeface="Times New Roman" panose="02020603050405020304" pitchFamily="18" charset="0"/>
              </a:rPr>
              <a:t>sender</a:t>
            </a:r>
            <a:r>
              <a:rPr lang="en-US" dirty="0">
                <a:latin typeface="Times New Roman" panose="02020603050405020304" pitchFamily="18" charset="0"/>
                <a:cs typeface="Times New Roman" panose="02020603050405020304" pitchFamily="18" charset="0"/>
              </a:rPr>
              <a:t> of the packet </a:t>
            </a:r>
            <a:r>
              <a:rPr lang="en-US" dirty="0">
                <a:solidFill>
                  <a:srgbClr val="0000FF"/>
                </a:solidFill>
                <a:latin typeface="Times New Roman" panose="02020603050405020304" pitchFamily="18" charset="0"/>
                <a:cs typeface="Times New Roman" panose="02020603050405020304" pitchFamily="18" charset="0"/>
              </a:rPr>
              <a:t>is</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informed</a:t>
            </a:r>
            <a:r>
              <a:rPr lang="en-US" dirty="0">
                <a:latin typeface="Times New Roman" panose="02020603050405020304" pitchFamily="18" charset="0"/>
                <a:cs typeface="Times New Roman" panose="02020603050405020304" pitchFamily="18" charset="0"/>
              </a:rPr>
              <a:t> of the </a:t>
            </a:r>
            <a:r>
              <a:rPr lang="en-US" dirty="0">
                <a:solidFill>
                  <a:srgbClr val="0000FF"/>
                </a:solidFill>
                <a:latin typeface="Times New Roman" panose="02020603050405020304" pitchFamily="18" charset="0"/>
                <a:cs typeface="Times New Roman" panose="02020603050405020304" pitchFamily="18" charset="0"/>
              </a:rPr>
              <a:t>host’s</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current</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location</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This principle is shown in </a:t>
            </a:r>
            <a:r>
              <a:rPr lang="en-US" dirty="0">
                <a:solidFill>
                  <a:srgbClr val="0000FF"/>
                </a:solidFill>
                <a:latin typeface="Times New Roman" panose="02020603050405020304" pitchFamily="18" charset="0"/>
                <a:cs typeface="Times New Roman" panose="02020603050405020304" pitchFamily="18" charset="0"/>
              </a:rPr>
              <a:t>Figure 5.3.</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26</a:t>
            </a:fld>
            <a:endParaRPr lang="en-IN" dirty="0"/>
          </a:p>
        </p:txBody>
      </p:sp>
    </p:spTree>
    <p:extLst>
      <p:ext uri="{BB962C8B-B14F-4D97-AF65-F5344CB8AC3E}">
        <p14:creationId xmlns:p14="http://schemas.microsoft.com/office/powerpoint/2010/main" val="29766749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14D91AF-8C16-4E43-8E3E-045CCC20DD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4489" y="268605"/>
            <a:ext cx="9829360" cy="5760000"/>
          </a:xfrm>
        </p:spPr>
      </p:pic>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27</a:t>
            </a:fld>
            <a:endParaRPr lang="en-IN" dirty="0"/>
          </a:p>
        </p:txBody>
      </p:sp>
      <p:sp>
        <p:nvSpPr>
          <p:cNvPr id="6" name="Rectangle 5">
            <a:extLst>
              <a:ext uri="{FF2B5EF4-FFF2-40B4-BE49-F238E27FC236}">
                <a16:creationId xmlns:a16="http://schemas.microsoft.com/office/drawing/2014/main" id="{BA9F1C5C-5280-46FE-9D6E-9E1F6ABEA554}"/>
              </a:ext>
            </a:extLst>
          </p:cNvPr>
          <p:cNvSpPr/>
          <p:nvPr/>
        </p:nvSpPr>
        <p:spPr>
          <a:xfrm>
            <a:off x="3170844" y="6234432"/>
            <a:ext cx="5840253" cy="523220"/>
          </a:xfrm>
          <a:prstGeom prst="rect">
            <a:avLst/>
          </a:prstGeom>
        </p:spPr>
        <p:txBody>
          <a:bodyPr wrap="none">
            <a:spAutoFit/>
          </a:bodyPr>
          <a:lstStyle/>
          <a:p>
            <a:r>
              <a:rPr lang="en-US" sz="2800" b="1" dirty="0">
                <a:latin typeface="Times New Roman" panose="02020603050405020304" pitchFamily="18" charset="0"/>
                <a:cs typeface="Times New Roman" panose="02020603050405020304" pitchFamily="18" charset="0"/>
              </a:rPr>
              <a:t>Figure 5.3: </a:t>
            </a:r>
            <a:r>
              <a:rPr lang="en-US" sz="2800" dirty="0">
                <a:latin typeface="Times New Roman" panose="02020603050405020304" pitchFamily="18" charset="0"/>
                <a:cs typeface="Times New Roman" panose="02020603050405020304" pitchFamily="18" charset="0"/>
              </a:rPr>
              <a:t>The principle of Mobile IP.</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10219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1"/>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An important aspect is that this whole mechanism is largely </a:t>
            </a:r>
            <a:r>
              <a:rPr lang="en-US" dirty="0">
                <a:solidFill>
                  <a:srgbClr val="0000FF"/>
                </a:solidFill>
                <a:latin typeface="Times New Roman" panose="02020603050405020304" pitchFamily="18" charset="0"/>
                <a:cs typeface="Times New Roman" panose="02020603050405020304" pitchFamily="18" charset="0"/>
              </a:rPr>
              <a:t>hidden for applications.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In other words, the </a:t>
            </a:r>
            <a:r>
              <a:rPr lang="en-US" dirty="0">
                <a:solidFill>
                  <a:srgbClr val="0000FF"/>
                </a:solidFill>
                <a:latin typeface="Times New Roman" panose="02020603050405020304" pitchFamily="18" charset="0"/>
                <a:cs typeface="Times New Roman" panose="02020603050405020304" pitchFamily="18" charset="0"/>
              </a:rPr>
              <a:t>original IP address </a:t>
            </a:r>
            <a:r>
              <a:rPr lang="en-US" dirty="0">
                <a:latin typeface="Times New Roman" panose="02020603050405020304" pitchFamily="18" charset="0"/>
                <a:cs typeface="Times New Roman" panose="02020603050405020304" pitchFamily="18" charset="0"/>
              </a:rPr>
              <a:t>associated with the mobile host can be </a:t>
            </a:r>
            <a:r>
              <a:rPr lang="en-US" dirty="0">
                <a:solidFill>
                  <a:srgbClr val="0000FF"/>
                </a:solidFill>
                <a:latin typeface="Times New Roman" panose="02020603050405020304" pitchFamily="18" charset="0"/>
                <a:cs typeface="Times New Roman" panose="02020603050405020304" pitchFamily="18" charset="0"/>
              </a:rPr>
              <a:t>used by an application </a:t>
            </a:r>
            <a:r>
              <a:rPr lang="en-US" dirty="0">
                <a:latin typeface="Times New Roman" panose="02020603050405020304" pitchFamily="18" charset="0"/>
                <a:cs typeface="Times New Roman" panose="02020603050405020304" pitchFamily="18" charset="0"/>
              </a:rPr>
              <a:t>without further difficulty.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solidFill>
                  <a:srgbClr val="0000FF"/>
                </a:solidFill>
                <a:latin typeface="Times New Roman" panose="02020603050405020304" pitchFamily="18" charset="0"/>
                <a:cs typeface="Times New Roman" panose="02020603050405020304" pitchFamily="18" charset="0"/>
              </a:rPr>
              <a:t>Client-side software </a:t>
            </a:r>
            <a:r>
              <a:rPr lang="en-US" dirty="0">
                <a:latin typeface="Times New Roman" panose="02020603050405020304" pitchFamily="18" charset="0"/>
                <a:cs typeface="Times New Roman" panose="02020603050405020304" pitchFamily="18" charset="0"/>
              </a:rPr>
              <a:t>that is part of the application-independent communication layer will handle the redirection to the target’s current location.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solidFill>
                  <a:srgbClr val="0000FF"/>
                </a:solidFill>
                <a:latin typeface="Times New Roman" panose="02020603050405020304" pitchFamily="18" charset="0"/>
                <a:cs typeface="Times New Roman" panose="02020603050405020304" pitchFamily="18" charset="0"/>
              </a:rPr>
              <a:t>Likewise, at the target’s location</a:t>
            </a:r>
            <a:r>
              <a:rPr lang="en-US" dirty="0">
                <a:latin typeface="Times New Roman" panose="02020603050405020304" pitchFamily="18" charset="0"/>
                <a:cs typeface="Times New Roman" panose="02020603050405020304" pitchFamily="18" charset="0"/>
              </a:rPr>
              <a:t>, a message that has been tunneled will be unpacked and handed to the application on the mobile host as if it were using its original address. </a:t>
            </a:r>
            <a:r>
              <a:rPr lang="en-US" dirty="0">
                <a:solidFill>
                  <a:srgbClr val="0000FF"/>
                </a:solidFill>
                <a:latin typeface="Times New Roman" panose="02020603050405020304" pitchFamily="18" charset="0"/>
                <a:cs typeface="Times New Roman" panose="02020603050405020304" pitchFamily="18" charset="0"/>
              </a:rPr>
              <a:t>Mobile IP establishes a high degree of location transparency.</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28</a:t>
            </a:fld>
            <a:endParaRPr lang="en-IN" dirty="0"/>
          </a:p>
        </p:txBody>
      </p:sp>
    </p:spTree>
    <p:extLst>
      <p:ext uri="{BB962C8B-B14F-4D97-AF65-F5344CB8AC3E}">
        <p14:creationId xmlns:p14="http://schemas.microsoft.com/office/powerpoint/2010/main" val="31061463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1"/>
          </a:xfrm>
        </p:spPr>
        <p:txBody>
          <a:bodyPr>
            <a:normAutofit/>
          </a:bodyPr>
          <a:lstStyle/>
          <a:p>
            <a:pPr marL="0" indent="0" algn="just">
              <a:lnSpc>
                <a:spcPct val="100000"/>
              </a:lnSpc>
              <a:buNone/>
            </a:pPr>
            <a:r>
              <a:rPr lang="en-US" b="1" dirty="0">
                <a:solidFill>
                  <a:srgbClr val="0000FF"/>
                </a:solidFill>
                <a:latin typeface="Times New Roman" panose="02020603050405020304" pitchFamily="18" charset="0"/>
                <a:cs typeface="Times New Roman" panose="02020603050405020304" pitchFamily="18" charset="0"/>
              </a:rPr>
              <a:t>Drawbacks of home-based approaches</a:t>
            </a:r>
          </a:p>
          <a:p>
            <a:pPr marL="0" indent="0" algn="just">
              <a:lnSpc>
                <a:spcPct val="100000"/>
              </a:lnSpc>
              <a:buNone/>
            </a:pPr>
            <a:endParaRPr lang="en-US" b="1" dirty="0">
              <a:solidFill>
                <a:srgbClr val="0000FF"/>
              </a:solidFill>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Figure 5.3 also illustrates a drawback of home-based approaches in largescale networks. </a:t>
            </a:r>
          </a:p>
          <a:p>
            <a:pPr algn="just">
              <a:lnSpc>
                <a:spcPct val="100000"/>
              </a:lnSpc>
            </a:pPr>
            <a:endParaRPr lang="en-US" dirty="0">
              <a:latin typeface="Times New Roman" panose="02020603050405020304" pitchFamily="18" charset="0"/>
              <a:cs typeface="Times New Roman" panose="02020603050405020304" pitchFamily="18" charset="0"/>
            </a:endParaRPr>
          </a:p>
          <a:p>
            <a:pPr marL="514350" indent="-514350" algn="just">
              <a:lnSpc>
                <a:spcPct val="100000"/>
              </a:lnSpc>
              <a:buFont typeface="+mj-lt"/>
              <a:buAutoNum type="arabicPeriod"/>
            </a:pPr>
            <a:r>
              <a:rPr lang="en-US" dirty="0">
                <a:solidFill>
                  <a:srgbClr val="0000FF"/>
                </a:solidFill>
                <a:latin typeface="Times New Roman" panose="02020603050405020304" pitchFamily="18" charset="0"/>
                <a:cs typeface="Times New Roman" panose="02020603050405020304" pitchFamily="18" charset="0"/>
              </a:rPr>
              <a:t>To</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communicate</a:t>
            </a:r>
            <a:r>
              <a:rPr lang="en-US" dirty="0">
                <a:latin typeface="Times New Roman" panose="02020603050405020304" pitchFamily="18" charset="0"/>
                <a:cs typeface="Times New Roman" panose="02020603050405020304" pitchFamily="18" charset="0"/>
              </a:rPr>
              <a:t> with a mobile entity, a </a:t>
            </a:r>
            <a:r>
              <a:rPr lang="en-US" dirty="0">
                <a:solidFill>
                  <a:srgbClr val="0000FF"/>
                </a:solidFill>
                <a:latin typeface="Times New Roman" panose="02020603050405020304" pitchFamily="18" charset="0"/>
                <a:cs typeface="Times New Roman" panose="02020603050405020304" pitchFamily="18" charset="0"/>
              </a:rPr>
              <a:t>client first has to contact the home</a:t>
            </a:r>
            <a:r>
              <a:rPr lang="en-US" dirty="0">
                <a:latin typeface="Times New Roman" panose="02020603050405020304" pitchFamily="18" charset="0"/>
                <a:cs typeface="Times New Roman" panose="02020603050405020304" pitchFamily="18" charset="0"/>
              </a:rPr>
              <a:t>, which may be at a completely </a:t>
            </a:r>
            <a:r>
              <a:rPr lang="en-US" dirty="0">
                <a:solidFill>
                  <a:srgbClr val="0000FF"/>
                </a:solidFill>
                <a:latin typeface="Times New Roman" panose="02020603050405020304" pitchFamily="18" charset="0"/>
                <a:cs typeface="Times New Roman" panose="02020603050405020304" pitchFamily="18" charset="0"/>
              </a:rPr>
              <a:t>different location than</a:t>
            </a:r>
            <a:r>
              <a:rPr lang="en-US" dirty="0">
                <a:latin typeface="Times New Roman" panose="02020603050405020304" pitchFamily="18" charset="0"/>
                <a:cs typeface="Times New Roman" panose="02020603050405020304" pitchFamily="18" charset="0"/>
              </a:rPr>
              <a:t> the </a:t>
            </a:r>
            <a:r>
              <a:rPr lang="en-US" dirty="0">
                <a:solidFill>
                  <a:srgbClr val="0000FF"/>
                </a:solidFill>
                <a:latin typeface="Times New Roman" panose="02020603050405020304" pitchFamily="18" charset="0"/>
                <a:cs typeface="Times New Roman" panose="02020603050405020304" pitchFamily="18" charset="0"/>
              </a:rPr>
              <a:t>entity</a:t>
            </a:r>
            <a:r>
              <a:rPr lang="en-US" dirty="0">
                <a:latin typeface="Times New Roman" panose="02020603050405020304" pitchFamily="18" charset="0"/>
                <a:cs typeface="Times New Roman" panose="02020603050405020304" pitchFamily="18" charset="0"/>
              </a:rPr>
              <a:t> itself. The result is an </a:t>
            </a:r>
            <a:r>
              <a:rPr lang="en-US" dirty="0">
                <a:solidFill>
                  <a:srgbClr val="0000FF"/>
                </a:solidFill>
                <a:latin typeface="Times New Roman" panose="02020603050405020304" pitchFamily="18" charset="0"/>
                <a:cs typeface="Times New Roman" panose="02020603050405020304" pitchFamily="18" charset="0"/>
              </a:rPr>
              <a:t>increase in communication latency</a:t>
            </a:r>
            <a:r>
              <a:rPr lang="en-US" dirty="0">
                <a:latin typeface="Times New Roman" panose="02020603050405020304" pitchFamily="18" charset="0"/>
                <a:cs typeface="Times New Roman" panose="02020603050405020304" pitchFamily="18" charset="0"/>
              </a:rPr>
              <a:t>.</a:t>
            </a:r>
          </a:p>
          <a:p>
            <a:pPr marL="514350" indent="-514350" algn="just">
              <a:lnSpc>
                <a:spcPct val="100000"/>
              </a:lnSpc>
              <a:buFont typeface="+mj-lt"/>
              <a:buAutoNum type="arabicPeriod"/>
            </a:pPr>
            <a:endParaRPr lang="en-US" dirty="0">
              <a:latin typeface="Times New Roman" panose="02020603050405020304" pitchFamily="18" charset="0"/>
              <a:cs typeface="Times New Roman" panose="02020603050405020304" pitchFamily="18" charset="0"/>
            </a:endParaRPr>
          </a:p>
          <a:p>
            <a:pPr marL="514350" indent="-514350" algn="just">
              <a:lnSpc>
                <a:spcPct val="100000"/>
              </a:lnSpc>
              <a:buFont typeface="+mj-lt"/>
              <a:buAutoNum type="arabicPeriod"/>
            </a:pPr>
            <a:r>
              <a:rPr lang="en-US" dirty="0">
                <a:latin typeface="Times New Roman" panose="02020603050405020304" pitchFamily="18" charset="0"/>
                <a:cs typeface="Times New Roman" panose="02020603050405020304" pitchFamily="18" charset="0"/>
              </a:rPr>
              <a:t>Another drawback of the home-based approach is the </a:t>
            </a:r>
            <a:r>
              <a:rPr lang="en-US" dirty="0">
                <a:solidFill>
                  <a:srgbClr val="0000FF"/>
                </a:solidFill>
                <a:latin typeface="Times New Roman" panose="02020603050405020304" pitchFamily="18" charset="0"/>
                <a:cs typeface="Times New Roman" panose="02020603050405020304" pitchFamily="18" charset="0"/>
              </a:rPr>
              <a:t>use of a fixed home location</a:t>
            </a:r>
            <a:r>
              <a:rPr lang="en-US" dirty="0">
                <a:latin typeface="Times New Roman" panose="02020603050405020304" pitchFamily="18" charset="0"/>
                <a:cs typeface="Times New Roman" panose="02020603050405020304" pitchFamily="18" charset="0"/>
              </a:rPr>
              <a:t>. For one thing, it must be ensured that the </a:t>
            </a:r>
            <a:r>
              <a:rPr lang="en-US" dirty="0">
                <a:solidFill>
                  <a:srgbClr val="0000FF"/>
                </a:solidFill>
                <a:latin typeface="Times New Roman" panose="02020603050405020304" pitchFamily="18" charset="0"/>
                <a:cs typeface="Times New Roman" panose="02020603050405020304" pitchFamily="18" charset="0"/>
              </a:rPr>
              <a:t>home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location</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always exists</a:t>
            </a:r>
            <a:r>
              <a:rPr lang="en-US" dirty="0">
                <a:latin typeface="Times New Roman" panose="02020603050405020304" pitchFamily="18" charset="0"/>
                <a:cs typeface="Times New Roman" panose="02020603050405020304" pitchFamily="18" charset="0"/>
              </a:rPr>
              <a:t>. Otherwise, contacting the entity will become impossible.</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29</a:t>
            </a:fld>
            <a:endParaRPr lang="en-IN" dirty="0"/>
          </a:p>
        </p:txBody>
      </p:sp>
    </p:spTree>
    <p:extLst>
      <p:ext uri="{BB962C8B-B14F-4D97-AF65-F5344CB8AC3E}">
        <p14:creationId xmlns:p14="http://schemas.microsoft.com/office/powerpoint/2010/main" val="1409424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marL="0" indent="0" algn="just">
              <a:lnSpc>
                <a:spcPct val="150000"/>
              </a:lnSpc>
              <a:buNone/>
            </a:pPr>
            <a:r>
              <a:rPr lang="en-US" b="1" dirty="0">
                <a:solidFill>
                  <a:srgbClr val="3399FF"/>
                </a:solidFill>
                <a:latin typeface="Times New Roman" panose="02020603050405020304" pitchFamily="18" charset="0"/>
                <a:cs typeface="Times New Roman" panose="02020603050405020304" pitchFamily="18" charset="0"/>
              </a:rPr>
              <a:t>Flat-naming</a:t>
            </a:r>
          </a:p>
          <a:p>
            <a:pPr algn="just">
              <a:lnSpc>
                <a:spcPct val="100000"/>
              </a:lnSpc>
            </a:pPr>
            <a:r>
              <a:rPr lang="en-US" sz="2600" dirty="0">
                <a:solidFill>
                  <a:srgbClr val="FFFF00"/>
                </a:solidFill>
                <a:latin typeface="Times New Roman" panose="02020603050405020304" pitchFamily="18" charset="0"/>
                <a:cs typeface="Times New Roman" panose="02020603050405020304" pitchFamily="18" charset="0"/>
              </a:rPr>
              <a:t>Entities</a:t>
            </a:r>
            <a:r>
              <a:rPr lang="en-US" sz="2600" dirty="0">
                <a:solidFill>
                  <a:schemeClr val="bg1"/>
                </a:solidFill>
                <a:latin typeface="Times New Roman" panose="02020603050405020304" pitchFamily="18" charset="0"/>
                <a:cs typeface="Times New Roman" panose="02020603050405020304" pitchFamily="18" charset="0"/>
              </a:rPr>
              <a:t> are referred to by an </a:t>
            </a:r>
            <a:r>
              <a:rPr lang="en-US" sz="2600" dirty="0">
                <a:solidFill>
                  <a:srgbClr val="FFFF00"/>
                </a:solidFill>
                <a:latin typeface="Times New Roman" panose="02020603050405020304" pitchFamily="18" charset="0"/>
                <a:cs typeface="Times New Roman" panose="02020603050405020304" pitchFamily="18" charset="0"/>
              </a:rPr>
              <a:t>identifier</a:t>
            </a:r>
            <a:r>
              <a:rPr lang="en-US" sz="2600" dirty="0">
                <a:solidFill>
                  <a:schemeClr val="bg1"/>
                </a:solidFill>
                <a:latin typeface="Times New Roman" panose="02020603050405020304" pitchFamily="18" charset="0"/>
                <a:cs typeface="Times New Roman" panose="02020603050405020304" pitchFamily="18" charset="0"/>
              </a:rPr>
              <a:t> that, in principle, has no meaning at all. </a:t>
            </a: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Flat names have </a:t>
            </a:r>
            <a:r>
              <a:rPr lang="en-US" sz="2600" dirty="0">
                <a:solidFill>
                  <a:srgbClr val="FFFF00"/>
                </a:solidFill>
                <a:latin typeface="Times New Roman" panose="02020603050405020304" pitchFamily="18" charset="0"/>
                <a:cs typeface="Times New Roman" panose="02020603050405020304" pitchFamily="18" charset="0"/>
              </a:rPr>
              <a:t>no structure</a:t>
            </a:r>
            <a:r>
              <a:rPr lang="en-US" sz="2600" dirty="0">
                <a:solidFill>
                  <a:schemeClr val="bg1"/>
                </a:solidFill>
                <a:latin typeface="Times New Roman" panose="02020603050405020304" pitchFamily="18" charset="0"/>
                <a:cs typeface="Times New Roman" panose="02020603050405020304" pitchFamily="18" charset="0"/>
              </a:rPr>
              <a:t>, implying that we need special mechanisms to trace the location of such entities. </a:t>
            </a:r>
          </a:p>
          <a:p>
            <a:pPr marL="0" indent="0" algn="just">
              <a:lnSpc>
                <a:spcPct val="150000"/>
              </a:lnSpc>
              <a:buNone/>
            </a:pPr>
            <a:r>
              <a:rPr lang="en-US" b="1" dirty="0">
                <a:solidFill>
                  <a:srgbClr val="3399FF"/>
                </a:solidFill>
                <a:latin typeface="Times New Roman" panose="02020603050405020304" pitchFamily="18" charset="0"/>
                <a:cs typeface="Times New Roman" panose="02020603050405020304" pitchFamily="18" charset="0"/>
              </a:rPr>
              <a:t>Human readable names</a:t>
            </a: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Often </a:t>
            </a:r>
            <a:r>
              <a:rPr lang="en-US" sz="2600" dirty="0">
                <a:solidFill>
                  <a:srgbClr val="FFFF00"/>
                </a:solidFill>
                <a:latin typeface="Times New Roman" panose="02020603050405020304" pitchFamily="18" charset="0"/>
                <a:cs typeface="Times New Roman" panose="02020603050405020304" pitchFamily="18" charset="0"/>
              </a:rPr>
              <a:t>structured</a:t>
            </a:r>
            <a:r>
              <a:rPr lang="en-US" sz="2600" dirty="0">
                <a:solidFill>
                  <a:schemeClr val="bg1"/>
                </a:solidFill>
                <a:latin typeface="Times New Roman" panose="02020603050405020304" pitchFamily="18" charset="0"/>
                <a:cs typeface="Times New Roman" panose="02020603050405020304" pitchFamily="18" charset="0"/>
              </a:rPr>
              <a:t>, as is well known from the way </a:t>
            </a:r>
            <a:r>
              <a:rPr lang="en-US" sz="2600" dirty="0">
                <a:solidFill>
                  <a:srgbClr val="FFFF00"/>
                </a:solidFill>
                <a:latin typeface="Times New Roman" panose="02020603050405020304" pitchFamily="18" charset="0"/>
                <a:cs typeface="Times New Roman" panose="02020603050405020304" pitchFamily="18" charset="0"/>
              </a:rPr>
              <a:t>Web pages </a:t>
            </a:r>
            <a:r>
              <a:rPr lang="en-US" sz="2600" dirty="0">
                <a:solidFill>
                  <a:schemeClr val="bg1"/>
                </a:solidFill>
                <a:latin typeface="Times New Roman" panose="02020603050405020304" pitchFamily="18" charset="0"/>
                <a:cs typeface="Times New Roman" panose="02020603050405020304" pitchFamily="18" charset="0"/>
              </a:rPr>
              <a:t>are referred to.</a:t>
            </a: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Structured names allow for a highly </a:t>
            </a:r>
            <a:r>
              <a:rPr lang="en-US" sz="2600" dirty="0">
                <a:solidFill>
                  <a:srgbClr val="FFFF00"/>
                </a:solidFill>
                <a:latin typeface="Times New Roman" panose="02020603050405020304" pitchFamily="18" charset="0"/>
                <a:cs typeface="Times New Roman" panose="02020603050405020304" pitchFamily="18" charset="0"/>
              </a:rPr>
              <a:t>systematic way </a:t>
            </a:r>
            <a:r>
              <a:rPr lang="en-US" sz="2600" dirty="0">
                <a:solidFill>
                  <a:schemeClr val="bg1"/>
                </a:solidFill>
                <a:latin typeface="Times New Roman" panose="02020603050405020304" pitchFamily="18" charset="0"/>
                <a:cs typeface="Times New Roman" panose="02020603050405020304" pitchFamily="18" charset="0"/>
              </a:rPr>
              <a:t>of finding the server responsible for the named entity, as exemplified by the </a:t>
            </a:r>
            <a:r>
              <a:rPr lang="en-US" sz="2600" dirty="0">
                <a:solidFill>
                  <a:srgbClr val="FFFF00"/>
                </a:solidFill>
                <a:latin typeface="Times New Roman" panose="02020603050405020304" pitchFamily="18" charset="0"/>
                <a:cs typeface="Times New Roman" panose="02020603050405020304" pitchFamily="18" charset="0"/>
              </a:rPr>
              <a:t>Domain Name System (DNS)</a:t>
            </a:r>
            <a:r>
              <a:rPr lang="en-US" sz="2600" dirty="0">
                <a:solidFill>
                  <a:schemeClr val="bg1"/>
                </a:solidFill>
                <a:latin typeface="Times New Roman" panose="02020603050405020304" pitchFamily="18" charset="0"/>
                <a:cs typeface="Times New Roman" panose="02020603050405020304" pitchFamily="18" charset="0"/>
              </a:rPr>
              <a:t>.</a:t>
            </a:r>
          </a:p>
          <a:p>
            <a:pPr marL="0" indent="0" algn="just">
              <a:lnSpc>
                <a:spcPct val="150000"/>
              </a:lnSpc>
              <a:buNone/>
            </a:pPr>
            <a:r>
              <a:rPr lang="en-US" b="1" dirty="0">
                <a:solidFill>
                  <a:srgbClr val="3399FF"/>
                </a:solidFill>
                <a:latin typeface="Times New Roman" panose="02020603050405020304" pitchFamily="18" charset="0"/>
                <a:cs typeface="Times New Roman" panose="02020603050405020304" pitchFamily="18" charset="0"/>
              </a:rPr>
              <a:t>Characteristics</a:t>
            </a: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Describe </a:t>
            </a:r>
            <a:r>
              <a:rPr lang="en-US" sz="2600" dirty="0">
                <a:solidFill>
                  <a:srgbClr val="FFFF00"/>
                </a:solidFill>
                <a:latin typeface="Times New Roman" panose="02020603050405020304" pitchFamily="18" charset="0"/>
                <a:cs typeface="Times New Roman" panose="02020603050405020304" pitchFamily="18" charset="0"/>
              </a:rPr>
              <a:t>entities</a:t>
            </a:r>
            <a:r>
              <a:rPr lang="en-US" sz="2600" dirty="0">
                <a:solidFill>
                  <a:schemeClr val="bg1"/>
                </a:solidFill>
                <a:latin typeface="Times New Roman" panose="02020603050405020304" pitchFamily="18" charset="0"/>
                <a:cs typeface="Times New Roman" panose="02020603050405020304" pitchFamily="18" charset="0"/>
              </a:rPr>
              <a:t> by means of various </a:t>
            </a:r>
            <a:r>
              <a:rPr lang="en-US" sz="2600" dirty="0">
                <a:solidFill>
                  <a:srgbClr val="FFFF00"/>
                </a:solidFill>
                <a:latin typeface="Times New Roman" panose="02020603050405020304" pitchFamily="18" charset="0"/>
                <a:cs typeface="Times New Roman" panose="02020603050405020304" pitchFamily="18" charset="0"/>
              </a:rPr>
              <a:t>characteristics</a:t>
            </a:r>
            <a:r>
              <a:rPr lang="en-US" sz="2600" dirty="0">
                <a:solidFill>
                  <a:schemeClr val="bg1"/>
                </a:solidFill>
                <a:latin typeface="Times New Roman" panose="02020603050405020304" pitchFamily="18" charset="0"/>
                <a:cs typeface="Times New Roman" panose="02020603050405020304" pitchFamily="18" charset="0"/>
              </a:rPr>
              <a:t>.</a:t>
            </a: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We need to </a:t>
            </a:r>
            <a:r>
              <a:rPr lang="en-US" sz="2600" dirty="0">
                <a:solidFill>
                  <a:srgbClr val="FFFF00"/>
                </a:solidFill>
                <a:latin typeface="Times New Roman" panose="02020603050405020304" pitchFamily="18" charset="0"/>
                <a:cs typeface="Times New Roman" panose="02020603050405020304" pitchFamily="18" charset="0"/>
              </a:rPr>
              <a:t>resolve</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a</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description</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by</a:t>
            </a:r>
            <a:r>
              <a:rPr lang="en-US" sz="2600" dirty="0">
                <a:solidFill>
                  <a:schemeClr val="bg1"/>
                </a:solidFill>
                <a:latin typeface="Times New Roman" panose="02020603050405020304" pitchFamily="18" charset="0"/>
                <a:cs typeface="Times New Roman" panose="02020603050405020304" pitchFamily="18" charset="0"/>
              </a:rPr>
              <a:t> means of the </a:t>
            </a:r>
            <a:r>
              <a:rPr lang="en-US" sz="2600" dirty="0">
                <a:solidFill>
                  <a:srgbClr val="FFFF00"/>
                </a:solidFill>
                <a:latin typeface="Times New Roman" panose="02020603050405020304" pitchFamily="18" charset="0"/>
                <a:cs typeface="Times New Roman" panose="02020603050405020304" pitchFamily="18" charset="0"/>
              </a:rPr>
              <a:t>attributes</a:t>
            </a:r>
            <a:r>
              <a:rPr lang="en-US" sz="2600" dirty="0">
                <a:solidFill>
                  <a:schemeClr val="bg1"/>
                </a:solidFill>
                <a:latin typeface="Times New Roman" panose="02020603050405020304" pitchFamily="18" charset="0"/>
                <a:cs typeface="Times New Roman" panose="02020603050405020304" pitchFamily="18" charset="0"/>
              </a:rPr>
              <a:t> assigned to an entity.</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3</a:t>
            </a:fld>
            <a:endParaRPr lang="en-IN" dirty="0"/>
          </a:p>
        </p:txBody>
      </p:sp>
    </p:spTree>
    <p:extLst>
      <p:ext uri="{BB962C8B-B14F-4D97-AF65-F5344CB8AC3E}">
        <p14:creationId xmlns:p14="http://schemas.microsoft.com/office/powerpoint/2010/main" val="36154141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1"/>
          </a:xfrm>
        </p:spPr>
        <p:txBody>
          <a:bodyPr>
            <a:normAutofit/>
          </a:bodyPr>
          <a:lstStyle/>
          <a:p>
            <a:pPr marL="514350" indent="-514350" algn="just">
              <a:lnSpc>
                <a:spcPct val="100000"/>
              </a:lnSpc>
              <a:buFont typeface="+mj-lt"/>
              <a:buAutoNum type="arabicParenR" startAt="3"/>
            </a:pPr>
            <a:r>
              <a:rPr lang="en-US" dirty="0">
                <a:latin typeface="Times New Roman" panose="02020603050405020304" pitchFamily="18" charset="0"/>
                <a:cs typeface="Times New Roman" panose="02020603050405020304" pitchFamily="18" charset="0"/>
              </a:rPr>
              <a:t>Problems are aggravated (worse) when a long-lived entity decides to move permanently to a completely different part of the network than where its home is located. </a:t>
            </a:r>
            <a:r>
              <a:rPr lang="en-US" dirty="0">
                <a:solidFill>
                  <a:srgbClr val="0000FF"/>
                </a:solidFill>
                <a:latin typeface="Times New Roman" panose="02020603050405020304" pitchFamily="18" charset="0"/>
                <a:cs typeface="Times New Roman" panose="02020603050405020304" pitchFamily="18" charset="0"/>
              </a:rPr>
              <a:t>Better is to move the home along with the host</a:t>
            </a:r>
            <a:r>
              <a:rPr lang="en-US" dirty="0">
                <a:latin typeface="Times New Roman" panose="02020603050405020304" pitchFamily="18" charset="0"/>
                <a:cs typeface="Times New Roman" panose="02020603050405020304" pitchFamily="18" charset="0"/>
              </a:rPr>
              <a:t>.</a:t>
            </a:r>
          </a:p>
          <a:p>
            <a:pPr marL="0" indent="0" algn="just">
              <a:lnSpc>
                <a:spcPct val="100000"/>
              </a:lnSpc>
              <a:buNone/>
            </a:pPr>
            <a:endParaRPr lang="en-US" dirty="0">
              <a:latin typeface="Times New Roman" panose="02020603050405020304" pitchFamily="18" charset="0"/>
              <a:cs typeface="Times New Roman" panose="02020603050405020304" pitchFamily="18" charset="0"/>
            </a:endParaRPr>
          </a:p>
          <a:p>
            <a:pPr marL="0" indent="0" algn="just">
              <a:lnSpc>
                <a:spcPct val="100000"/>
              </a:lnSpc>
              <a:buNone/>
            </a:pPr>
            <a:r>
              <a:rPr lang="en-US" dirty="0">
                <a:latin typeface="Times New Roman" panose="02020603050405020304" pitchFamily="18" charset="0"/>
                <a:cs typeface="Times New Roman" panose="02020603050405020304" pitchFamily="18" charset="0"/>
              </a:rPr>
              <a:t>A </a:t>
            </a:r>
            <a:r>
              <a:rPr lang="en-US" dirty="0">
                <a:solidFill>
                  <a:srgbClr val="0000FF"/>
                </a:solidFill>
                <a:latin typeface="Times New Roman" panose="02020603050405020304" pitchFamily="18" charset="0"/>
                <a:cs typeface="Times New Roman" panose="02020603050405020304" pitchFamily="18" charset="0"/>
              </a:rPr>
              <a:t>solution</a:t>
            </a:r>
            <a:r>
              <a:rPr lang="en-US" dirty="0">
                <a:latin typeface="Times New Roman" panose="02020603050405020304" pitchFamily="18" charset="0"/>
                <a:cs typeface="Times New Roman" panose="02020603050405020304" pitchFamily="18" charset="0"/>
              </a:rPr>
              <a:t> to this problem is to </a:t>
            </a:r>
            <a:r>
              <a:rPr lang="en-US" dirty="0">
                <a:solidFill>
                  <a:srgbClr val="0000FF"/>
                </a:solidFill>
                <a:latin typeface="Times New Roman" panose="02020603050405020304" pitchFamily="18" charset="0"/>
                <a:cs typeface="Times New Roman" panose="02020603050405020304" pitchFamily="18" charset="0"/>
              </a:rPr>
              <a:t>register the home at a traditional naming service </a:t>
            </a:r>
            <a:r>
              <a:rPr lang="en-US" dirty="0">
                <a:latin typeface="Times New Roman" panose="02020603050405020304" pitchFamily="18" charset="0"/>
                <a:cs typeface="Times New Roman" panose="02020603050405020304" pitchFamily="18" charset="0"/>
              </a:rPr>
              <a:t>and to let a client first </a:t>
            </a:r>
            <a:r>
              <a:rPr lang="en-US" dirty="0">
                <a:solidFill>
                  <a:srgbClr val="0000FF"/>
                </a:solidFill>
                <a:latin typeface="Times New Roman" panose="02020603050405020304" pitchFamily="18" charset="0"/>
                <a:cs typeface="Times New Roman" panose="02020603050405020304" pitchFamily="18" charset="0"/>
              </a:rPr>
              <a:t>look</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up</a:t>
            </a:r>
            <a:r>
              <a:rPr lang="en-US" dirty="0">
                <a:latin typeface="Times New Roman" panose="02020603050405020304" pitchFamily="18" charset="0"/>
                <a:cs typeface="Times New Roman" panose="02020603050405020304" pitchFamily="18" charset="0"/>
              </a:rPr>
              <a:t> the location of the home. </a:t>
            </a:r>
          </a:p>
          <a:p>
            <a:pPr marL="0" indent="0" algn="just">
              <a:lnSpc>
                <a:spcPct val="100000"/>
              </a:lnSpc>
              <a:buNone/>
            </a:pPr>
            <a:endParaRPr lang="en-US" dirty="0">
              <a:latin typeface="Times New Roman" panose="02020603050405020304" pitchFamily="18" charset="0"/>
              <a:cs typeface="Times New Roman" panose="02020603050405020304" pitchFamily="18" charset="0"/>
            </a:endParaRPr>
          </a:p>
          <a:p>
            <a:pPr marL="0" indent="0" algn="just">
              <a:lnSpc>
                <a:spcPct val="100000"/>
              </a:lnSpc>
              <a:buNone/>
            </a:pPr>
            <a:r>
              <a:rPr lang="en-US" dirty="0">
                <a:latin typeface="Times New Roman" panose="02020603050405020304" pitchFamily="18" charset="0"/>
                <a:cs typeface="Times New Roman" panose="02020603050405020304" pitchFamily="18" charset="0"/>
              </a:rPr>
              <a:t>Because the home </a:t>
            </a:r>
            <a:r>
              <a:rPr lang="en-US" dirty="0">
                <a:solidFill>
                  <a:srgbClr val="0000FF"/>
                </a:solidFill>
                <a:latin typeface="Times New Roman" panose="02020603050405020304" pitchFamily="18" charset="0"/>
                <a:cs typeface="Times New Roman" panose="02020603050405020304" pitchFamily="18" charset="0"/>
              </a:rPr>
              <a:t>location</a:t>
            </a:r>
            <a:r>
              <a:rPr lang="en-US" dirty="0">
                <a:latin typeface="Times New Roman" panose="02020603050405020304" pitchFamily="18" charset="0"/>
                <a:cs typeface="Times New Roman" panose="02020603050405020304" pitchFamily="18" charset="0"/>
              </a:rPr>
              <a:t> can be </a:t>
            </a:r>
            <a:r>
              <a:rPr lang="en-US" dirty="0">
                <a:solidFill>
                  <a:srgbClr val="0000FF"/>
                </a:solidFill>
                <a:latin typeface="Times New Roman" panose="02020603050405020304" pitchFamily="18" charset="0"/>
                <a:cs typeface="Times New Roman" panose="02020603050405020304" pitchFamily="18" charset="0"/>
              </a:rPr>
              <a:t>assumed</a:t>
            </a:r>
            <a:r>
              <a:rPr lang="en-US" dirty="0">
                <a:latin typeface="Times New Roman" panose="02020603050405020304" pitchFamily="18" charset="0"/>
                <a:cs typeface="Times New Roman" panose="02020603050405020304" pitchFamily="18" charset="0"/>
              </a:rPr>
              <a:t> to be </a:t>
            </a:r>
            <a:r>
              <a:rPr lang="en-US" dirty="0">
                <a:solidFill>
                  <a:srgbClr val="0000FF"/>
                </a:solidFill>
                <a:latin typeface="Times New Roman" panose="02020603050405020304" pitchFamily="18" charset="0"/>
                <a:cs typeface="Times New Roman" panose="02020603050405020304" pitchFamily="18" charset="0"/>
              </a:rPr>
              <a:t>relatively</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stable</a:t>
            </a:r>
            <a:r>
              <a:rPr lang="en-US" dirty="0">
                <a:latin typeface="Times New Roman" panose="02020603050405020304" pitchFamily="18" charset="0"/>
                <a:cs typeface="Times New Roman" panose="02020603050405020304" pitchFamily="18" charset="0"/>
              </a:rPr>
              <a:t>, that location can be effectively cached after it has been looked up.</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30</a:t>
            </a:fld>
            <a:endParaRPr lang="en-IN" dirty="0"/>
          </a:p>
        </p:txBody>
      </p:sp>
    </p:spTree>
    <p:extLst>
      <p:ext uri="{BB962C8B-B14F-4D97-AF65-F5344CB8AC3E}">
        <p14:creationId xmlns:p14="http://schemas.microsoft.com/office/powerpoint/2010/main" val="32807993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1"/>
          </a:xfrm>
          <a:solidFill>
            <a:schemeClr val="bg1"/>
          </a:solidFill>
        </p:spPr>
        <p:txBody>
          <a:bodyPr>
            <a:normAutofit lnSpcReduction="10000"/>
          </a:bodyPr>
          <a:lstStyle/>
          <a:p>
            <a:pPr marL="0" indent="0" algn="just">
              <a:lnSpc>
                <a:spcPct val="100000"/>
              </a:lnSpc>
              <a:buNone/>
            </a:pPr>
            <a:r>
              <a:rPr lang="en-US" sz="3200" b="1" dirty="0">
                <a:solidFill>
                  <a:srgbClr val="0000FF"/>
                </a:solidFill>
                <a:latin typeface="Times New Roman" panose="02020603050405020304" pitchFamily="18" charset="0"/>
                <a:cs typeface="Times New Roman" panose="02020603050405020304" pitchFamily="18" charset="0"/>
              </a:rPr>
              <a:t>Distributed Hash Tables (DHT)</a:t>
            </a:r>
          </a:p>
          <a:p>
            <a:pPr marL="0" indent="0" algn="just">
              <a:lnSpc>
                <a:spcPct val="100000"/>
              </a:lnSpc>
              <a:buNone/>
            </a:pPr>
            <a:endParaRPr lang="en-US" dirty="0">
              <a:latin typeface="Times New Roman" panose="02020603050405020304" pitchFamily="18" charset="0"/>
              <a:cs typeface="Times New Roman" panose="02020603050405020304" pitchFamily="18" charset="0"/>
            </a:endParaRPr>
          </a:p>
          <a:p>
            <a:pPr marL="0" indent="0" algn="just">
              <a:lnSpc>
                <a:spcPct val="100000"/>
              </a:lnSpc>
              <a:buNone/>
            </a:pPr>
            <a:r>
              <a:rPr lang="en-US" dirty="0">
                <a:latin typeface="Times New Roman" panose="02020603050405020304" pitchFamily="18" charset="0"/>
                <a:cs typeface="Times New Roman" panose="02020603050405020304" pitchFamily="18" charset="0"/>
              </a:rPr>
              <a:t>How to resolve an </a:t>
            </a:r>
            <a:r>
              <a:rPr lang="en-US" dirty="0">
                <a:solidFill>
                  <a:srgbClr val="FF0000"/>
                </a:solidFill>
                <a:latin typeface="Times New Roman" panose="02020603050405020304" pitchFamily="18" charset="0"/>
                <a:cs typeface="Times New Roman" panose="02020603050405020304" pitchFamily="18" charset="0"/>
              </a:rPr>
              <a:t>identifier</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to</a:t>
            </a:r>
            <a:r>
              <a:rPr lang="en-US" dirty="0">
                <a:latin typeface="Times New Roman" panose="02020603050405020304" pitchFamily="18" charset="0"/>
                <a:cs typeface="Times New Roman" panose="02020603050405020304" pitchFamily="18" charset="0"/>
              </a:rPr>
              <a:t> the </a:t>
            </a:r>
            <a:r>
              <a:rPr lang="en-US" dirty="0">
                <a:solidFill>
                  <a:srgbClr val="FF0000"/>
                </a:solidFill>
                <a:latin typeface="Times New Roman" panose="02020603050405020304" pitchFamily="18" charset="0"/>
                <a:cs typeface="Times New Roman" panose="02020603050405020304" pitchFamily="18" charset="0"/>
              </a:rPr>
              <a:t>address</a:t>
            </a:r>
            <a:r>
              <a:rPr lang="en-US" dirty="0">
                <a:latin typeface="Times New Roman" panose="02020603050405020304" pitchFamily="18" charset="0"/>
                <a:cs typeface="Times New Roman" panose="02020603050405020304" pitchFamily="18" charset="0"/>
              </a:rPr>
              <a:t> of the associated </a:t>
            </a:r>
            <a:r>
              <a:rPr lang="en-US" dirty="0">
                <a:solidFill>
                  <a:srgbClr val="FF0000"/>
                </a:solidFill>
                <a:latin typeface="Times New Roman" panose="02020603050405020304" pitchFamily="18" charset="0"/>
                <a:cs typeface="Times New Roman" panose="02020603050405020304" pitchFamily="18" charset="0"/>
              </a:rPr>
              <a:t>entity</a:t>
            </a:r>
            <a:r>
              <a:rPr lang="en-US" dirty="0">
                <a:latin typeface="Times New Roman" panose="02020603050405020304" pitchFamily="18" charset="0"/>
                <a:cs typeface="Times New Roman" panose="02020603050405020304" pitchFamily="18" charset="0"/>
              </a:rPr>
              <a:t> ?</a:t>
            </a:r>
          </a:p>
          <a:p>
            <a:pPr marL="0" indent="0" algn="just">
              <a:lnSpc>
                <a:spcPct val="100000"/>
              </a:lnSpc>
              <a:buNone/>
            </a:pPr>
            <a:endParaRPr lang="en-US" dirty="0">
              <a:latin typeface="Times New Roman" panose="02020603050405020304" pitchFamily="18" charset="0"/>
              <a:cs typeface="Times New Roman" panose="02020603050405020304" pitchFamily="18" charset="0"/>
            </a:endParaRPr>
          </a:p>
          <a:p>
            <a:pPr marL="0" indent="0" algn="just">
              <a:lnSpc>
                <a:spcPct val="100000"/>
              </a:lnSpc>
              <a:buNone/>
            </a:pPr>
            <a:r>
              <a:rPr lang="en-US" dirty="0">
                <a:latin typeface="Times New Roman" panose="02020603050405020304" pitchFamily="18" charset="0"/>
                <a:cs typeface="Times New Roman" panose="02020603050405020304" pitchFamily="18" charset="0"/>
              </a:rPr>
              <a:t>We use Distributed Hash Tables (DHT) and we consider </a:t>
            </a:r>
            <a:r>
              <a:rPr lang="en-US" dirty="0">
                <a:solidFill>
                  <a:srgbClr val="FF0000"/>
                </a:solidFill>
                <a:latin typeface="Times New Roman" panose="02020603050405020304" pitchFamily="18" charset="0"/>
                <a:cs typeface="Times New Roman" panose="02020603050405020304" pitchFamily="18" charset="0"/>
              </a:rPr>
              <a:t>Chord system</a:t>
            </a:r>
            <a:r>
              <a:rPr lang="en-US" dirty="0">
                <a:latin typeface="Times New Roman" panose="02020603050405020304" pitchFamily="18" charset="0"/>
                <a:cs typeface="Times New Roman" panose="02020603050405020304" pitchFamily="18" charset="0"/>
              </a:rPr>
              <a:t> as an easy-to-explain DHT-based system.</a:t>
            </a:r>
          </a:p>
          <a:p>
            <a:pPr marL="0" indent="0" algn="just">
              <a:lnSpc>
                <a:spcPct val="100000"/>
              </a:lnSpc>
              <a:buNone/>
            </a:pPr>
            <a:endParaRPr lang="en-US" dirty="0">
              <a:latin typeface="Times New Roman" panose="02020603050405020304" pitchFamily="18" charset="0"/>
              <a:cs typeface="Times New Roman" panose="02020603050405020304" pitchFamily="18" charset="0"/>
            </a:endParaRPr>
          </a:p>
          <a:p>
            <a:pPr marL="0" indent="0" algn="just">
              <a:lnSpc>
                <a:spcPct val="100000"/>
              </a:lnSpc>
              <a:buNone/>
            </a:pPr>
            <a:r>
              <a:rPr lang="en-US" b="1" dirty="0">
                <a:solidFill>
                  <a:srgbClr val="0000FF"/>
                </a:solidFill>
                <a:latin typeface="Times New Roman" panose="02020603050405020304" pitchFamily="18" charset="0"/>
                <a:cs typeface="Times New Roman" panose="02020603050405020304" pitchFamily="18" charset="0"/>
              </a:rPr>
              <a:t>General mechanism</a:t>
            </a:r>
          </a:p>
          <a:p>
            <a:pPr marL="0" indent="0" algn="just">
              <a:lnSpc>
                <a:spcPct val="100000"/>
              </a:lnSpc>
              <a:buNone/>
            </a:pPr>
            <a:endParaRPr lang="en-US" b="1" dirty="0">
              <a:solidFill>
                <a:srgbClr val="0000FF"/>
              </a:solidFill>
              <a:latin typeface="Times New Roman" panose="02020603050405020304" pitchFamily="18" charset="0"/>
              <a:cs typeface="Times New Roman" panose="02020603050405020304" pitchFamily="18" charset="0"/>
            </a:endParaRPr>
          </a:p>
          <a:p>
            <a:pPr marL="0" indent="0" algn="just">
              <a:lnSpc>
                <a:spcPct val="100000"/>
              </a:lnSpc>
              <a:buNone/>
            </a:pPr>
            <a:r>
              <a:rPr lang="en-US" dirty="0">
                <a:latin typeface="Times New Roman" panose="02020603050405020304" pitchFamily="18" charset="0"/>
                <a:cs typeface="Times New Roman" panose="02020603050405020304" pitchFamily="18" charset="0"/>
              </a:rPr>
              <a:t>Chord uses an </a:t>
            </a:r>
            <a:r>
              <a:rPr lang="en-US" i="1" dirty="0">
                <a:solidFill>
                  <a:srgbClr val="0000FF"/>
                </a:solidFill>
                <a:latin typeface="Times New Roman" panose="02020603050405020304" pitchFamily="18" charset="0"/>
                <a:cs typeface="Times New Roman" panose="02020603050405020304" pitchFamily="18" charset="0"/>
              </a:rPr>
              <a:t>m-bit</a:t>
            </a:r>
            <a:r>
              <a:rPr lang="en-US" dirty="0">
                <a:latin typeface="Times New Roman" panose="02020603050405020304" pitchFamily="18" charset="0"/>
                <a:cs typeface="Times New Roman" panose="02020603050405020304" pitchFamily="18" charset="0"/>
              </a:rPr>
              <a:t> identifier space to assign randomly chosen identifiers to nodes as well as keys to specific entities. </a:t>
            </a:r>
          </a:p>
          <a:p>
            <a:pPr marL="0" indent="0" algn="just">
              <a:lnSpc>
                <a:spcPct val="100000"/>
              </a:lnSpc>
              <a:buNone/>
            </a:pPr>
            <a:endParaRPr lang="en-US" dirty="0">
              <a:latin typeface="Times New Roman" panose="02020603050405020304" pitchFamily="18" charset="0"/>
              <a:cs typeface="Times New Roman" panose="02020603050405020304" pitchFamily="18" charset="0"/>
            </a:endParaRPr>
          </a:p>
          <a:p>
            <a:pPr marL="0" indent="0" algn="just">
              <a:lnSpc>
                <a:spcPct val="100000"/>
              </a:lnSpc>
              <a:buNone/>
            </a:pPr>
            <a:r>
              <a:rPr lang="en-US" dirty="0">
                <a:latin typeface="Times New Roman" panose="02020603050405020304" pitchFamily="18" charset="0"/>
                <a:cs typeface="Times New Roman" panose="02020603050405020304" pitchFamily="18" charset="0"/>
              </a:rPr>
              <a:t>The entities can be virtually anything: files, processes, etc.</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31</a:t>
            </a:fld>
            <a:endParaRPr lang="en-IN" dirty="0"/>
          </a:p>
        </p:txBody>
      </p:sp>
    </p:spTree>
    <p:extLst>
      <p:ext uri="{BB962C8B-B14F-4D97-AF65-F5344CB8AC3E}">
        <p14:creationId xmlns:p14="http://schemas.microsoft.com/office/powerpoint/2010/main" val="42241047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a:solidFill>
            <a:schemeClr val="bg1">
              <a:alpha val="99000"/>
            </a:schemeClr>
          </a:solidFill>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The number </a:t>
            </a:r>
            <a:r>
              <a:rPr lang="en-US" i="1" dirty="0">
                <a:solidFill>
                  <a:srgbClr val="0000FF"/>
                </a:solidFill>
                <a:latin typeface="Times New Roman" panose="02020603050405020304" pitchFamily="18" charset="0"/>
                <a:cs typeface="Times New Roman" panose="02020603050405020304" pitchFamily="18" charset="0"/>
              </a:rPr>
              <a:t>m</a:t>
            </a:r>
            <a:r>
              <a:rPr lang="en-US" dirty="0">
                <a:latin typeface="Times New Roman" panose="02020603050405020304" pitchFamily="18" charset="0"/>
                <a:cs typeface="Times New Roman" panose="02020603050405020304" pitchFamily="18" charset="0"/>
              </a:rPr>
              <a:t> of bits is usually </a:t>
            </a:r>
            <a:r>
              <a:rPr lang="en-US" dirty="0">
                <a:solidFill>
                  <a:srgbClr val="0000FF"/>
                </a:solidFill>
                <a:latin typeface="Times New Roman" panose="02020603050405020304" pitchFamily="18" charset="0"/>
                <a:cs typeface="Times New Roman" panose="02020603050405020304" pitchFamily="18" charset="0"/>
              </a:rPr>
              <a:t>128</a:t>
            </a:r>
            <a:r>
              <a:rPr lang="en-US" dirty="0">
                <a:latin typeface="Times New Roman" panose="02020603050405020304" pitchFamily="18" charset="0"/>
                <a:cs typeface="Times New Roman" panose="02020603050405020304" pitchFamily="18" charset="0"/>
              </a:rPr>
              <a:t> or </a:t>
            </a:r>
            <a:r>
              <a:rPr lang="en-US" dirty="0">
                <a:solidFill>
                  <a:srgbClr val="0000FF"/>
                </a:solidFill>
                <a:latin typeface="Times New Roman" panose="02020603050405020304" pitchFamily="18" charset="0"/>
                <a:cs typeface="Times New Roman" panose="02020603050405020304" pitchFamily="18" charset="0"/>
              </a:rPr>
              <a:t>160</a:t>
            </a:r>
            <a:r>
              <a:rPr lang="en-US" dirty="0">
                <a:latin typeface="Times New Roman" panose="02020603050405020304" pitchFamily="18" charset="0"/>
                <a:cs typeface="Times New Roman" panose="02020603050405020304" pitchFamily="18" charset="0"/>
              </a:rPr>
              <a:t>, depending on which hash function is used.</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 An entity with </a:t>
            </a:r>
            <a:r>
              <a:rPr lang="en-US" dirty="0">
                <a:solidFill>
                  <a:srgbClr val="0000FF"/>
                </a:solidFill>
                <a:latin typeface="Times New Roman" panose="02020603050405020304" pitchFamily="18" charset="0"/>
                <a:cs typeface="Times New Roman" panose="02020603050405020304" pitchFamily="18" charset="0"/>
              </a:rPr>
              <a:t>key </a:t>
            </a:r>
            <a:r>
              <a:rPr lang="en-US" i="1" dirty="0">
                <a:solidFill>
                  <a:srgbClr val="0000FF"/>
                </a:solidFill>
                <a:latin typeface="Times New Roman" panose="02020603050405020304" pitchFamily="18" charset="0"/>
                <a:cs typeface="Times New Roman" panose="02020603050405020304" pitchFamily="18" charset="0"/>
              </a:rPr>
              <a:t>k</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falls under the jurisdiction of the node with the smallest identifier         </a:t>
            </a:r>
            <a:r>
              <a:rPr lang="en-US" dirty="0">
                <a:latin typeface="Times New Roman" panose="02020603050405020304" pitchFamily="18" charset="0"/>
                <a:cs typeface="Times New Roman" panose="02020603050405020304" pitchFamily="18" charset="0"/>
              </a:rPr>
              <a:t>This node is referred to as the </a:t>
            </a:r>
            <a:r>
              <a:rPr lang="en-US" b="1" dirty="0">
                <a:solidFill>
                  <a:srgbClr val="0000FF"/>
                </a:solidFill>
                <a:latin typeface="Times New Roman" panose="02020603050405020304" pitchFamily="18" charset="0"/>
                <a:cs typeface="Times New Roman" panose="02020603050405020304" pitchFamily="18" charset="0"/>
              </a:rPr>
              <a:t>successor</a:t>
            </a:r>
            <a:r>
              <a:rPr lang="en-US" dirty="0">
                <a:solidFill>
                  <a:srgbClr val="0000FF"/>
                </a:solidFill>
                <a:latin typeface="Times New Roman" panose="02020603050405020304" pitchFamily="18" charset="0"/>
                <a:cs typeface="Times New Roman" panose="02020603050405020304" pitchFamily="18" charset="0"/>
              </a:rPr>
              <a:t> of </a:t>
            </a:r>
            <a:r>
              <a:rPr lang="en-US" i="1" dirty="0">
                <a:solidFill>
                  <a:srgbClr val="0000FF"/>
                </a:solidFill>
                <a:latin typeface="Times New Roman" panose="02020603050405020304" pitchFamily="18" charset="0"/>
                <a:cs typeface="Times New Roman" panose="02020603050405020304" pitchFamily="18" charset="0"/>
              </a:rPr>
              <a:t>k</a:t>
            </a:r>
            <a:r>
              <a:rPr lang="en-US" dirty="0">
                <a:solidFill>
                  <a:srgbClr val="0000FF"/>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and denoted as </a:t>
            </a:r>
            <a:r>
              <a:rPr lang="en-US" dirty="0" err="1">
                <a:solidFill>
                  <a:srgbClr val="0000FF"/>
                </a:solidFill>
                <a:latin typeface="Times New Roman" panose="02020603050405020304" pitchFamily="18" charset="0"/>
                <a:cs typeface="Times New Roman" panose="02020603050405020304" pitchFamily="18" charset="0"/>
              </a:rPr>
              <a:t>succ</a:t>
            </a:r>
            <a:r>
              <a:rPr lang="en-US" dirty="0">
                <a:solidFill>
                  <a:srgbClr val="0000FF"/>
                </a:solidFill>
                <a:latin typeface="Times New Roman" panose="02020603050405020304" pitchFamily="18" charset="0"/>
                <a:cs typeface="Times New Roman" panose="02020603050405020304" pitchFamily="18" charset="0"/>
              </a:rPr>
              <a:t>(</a:t>
            </a:r>
            <a:r>
              <a:rPr lang="en-US" i="1" dirty="0">
                <a:solidFill>
                  <a:srgbClr val="0000FF"/>
                </a:solidFill>
                <a:latin typeface="Times New Roman" panose="02020603050405020304" pitchFamily="18" charset="0"/>
                <a:cs typeface="Times New Roman" panose="02020603050405020304" pitchFamily="18" charset="0"/>
              </a:rPr>
              <a:t>k</a:t>
            </a:r>
            <a:r>
              <a:rPr lang="en-US" dirty="0">
                <a:solidFill>
                  <a:srgbClr val="0000FF"/>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To keep our notation simple and consistent, in the following we refer to </a:t>
            </a:r>
            <a:r>
              <a:rPr lang="en-US" dirty="0">
                <a:solidFill>
                  <a:srgbClr val="0000FF"/>
                </a:solidFill>
                <a:latin typeface="Times New Roman" panose="02020603050405020304" pitchFamily="18" charset="0"/>
                <a:cs typeface="Times New Roman" panose="02020603050405020304" pitchFamily="18" charset="0"/>
              </a:rPr>
              <a:t>a node with identifier </a:t>
            </a:r>
            <a:r>
              <a:rPr lang="en-US" i="1" dirty="0">
                <a:solidFill>
                  <a:srgbClr val="0000FF"/>
                </a:solidFill>
                <a:latin typeface="Times New Roman" panose="02020603050405020304" pitchFamily="18" charset="0"/>
                <a:cs typeface="Times New Roman" panose="02020603050405020304" pitchFamily="18" charset="0"/>
              </a:rPr>
              <a:t>p</a:t>
            </a:r>
            <a:r>
              <a:rPr lang="en-US" dirty="0">
                <a:solidFill>
                  <a:srgbClr val="0000FF"/>
                </a:solidFill>
                <a:latin typeface="Times New Roman" panose="02020603050405020304" pitchFamily="18" charset="0"/>
                <a:cs typeface="Times New Roman" panose="02020603050405020304" pitchFamily="18" charset="0"/>
              </a:rPr>
              <a:t> as node p.</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The main issue in DHT-based systems is to efficiently </a:t>
            </a:r>
            <a:r>
              <a:rPr lang="en-US" dirty="0">
                <a:solidFill>
                  <a:srgbClr val="0000FF"/>
                </a:solidFill>
                <a:latin typeface="Times New Roman" panose="02020603050405020304" pitchFamily="18" charset="0"/>
                <a:cs typeface="Times New Roman" panose="02020603050405020304" pitchFamily="18" charset="0"/>
              </a:rPr>
              <a:t>resolve a key </a:t>
            </a:r>
            <a:r>
              <a:rPr lang="en-US" i="1" dirty="0">
                <a:solidFill>
                  <a:srgbClr val="0000FF"/>
                </a:solidFill>
                <a:latin typeface="Times New Roman" panose="02020603050405020304" pitchFamily="18" charset="0"/>
                <a:cs typeface="Times New Roman" panose="02020603050405020304" pitchFamily="18" charset="0"/>
              </a:rPr>
              <a:t>k</a:t>
            </a:r>
            <a:r>
              <a:rPr lang="en-US" dirty="0">
                <a:solidFill>
                  <a:srgbClr val="0000FF"/>
                </a:solidFill>
                <a:latin typeface="Times New Roman" panose="02020603050405020304" pitchFamily="18" charset="0"/>
                <a:cs typeface="Times New Roman" panose="02020603050405020304" pitchFamily="18" charset="0"/>
              </a:rPr>
              <a:t> to the address of </a:t>
            </a:r>
            <a:r>
              <a:rPr lang="en-US" i="1" dirty="0" err="1">
                <a:solidFill>
                  <a:srgbClr val="0000FF"/>
                </a:solidFill>
                <a:latin typeface="Times New Roman" panose="02020603050405020304" pitchFamily="18" charset="0"/>
                <a:cs typeface="Times New Roman" panose="02020603050405020304" pitchFamily="18" charset="0"/>
              </a:rPr>
              <a:t>succ</a:t>
            </a:r>
            <a:r>
              <a:rPr lang="en-US" i="1" dirty="0">
                <a:solidFill>
                  <a:srgbClr val="0000FF"/>
                </a:solidFill>
                <a:latin typeface="Times New Roman" panose="02020603050405020304" pitchFamily="18" charset="0"/>
                <a:cs typeface="Times New Roman" panose="02020603050405020304" pitchFamily="18" charset="0"/>
              </a:rPr>
              <a:t>(k)</a:t>
            </a:r>
            <a:r>
              <a:rPr lang="en-US" dirty="0">
                <a:solidFill>
                  <a:srgbClr val="0000FF"/>
                </a:solidFill>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32</a:t>
            </a:fld>
            <a:endParaRPr lang="en-IN" dirty="0"/>
          </a:p>
        </p:txBody>
      </p:sp>
      <p:pic>
        <p:nvPicPr>
          <p:cNvPr id="2" name="Picture 1">
            <a:extLst>
              <a:ext uri="{FF2B5EF4-FFF2-40B4-BE49-F238E27FC236}">
                <a16:creationId xmlns:a16="http://schemas.microsoft.com/office/drawing/2014/main" id="{B1C161F0-AFDF-4AE4-A1A4-B0237CD46CE8}"/>
              </a:ext>
            </a:extLst>
          </p:cNvPr>
          <p:cNvPicPr>
            <a:picLocks noChangeAspect="1"/>
          </p:cNvPicPr>
          <p:nvPr/>
        </p:nvPicPr>
        <p:blipFill>
          <a:blip r:embed="rId2"/>
          <a:stretch>
            <a:fillRect/>
          </a:stretch>
        </p:blipFill>
        <p:spPr>
          <a:xfrm>
            <a:off x="1953421" y="2197195"/>
            <a:ext cx="979200" cy="360000"/>
          </a:xfrm>
          <a:prstGeom prst="rect">
            <a:avLst/>
          </a:prstGeom>
        </p:spPr>
      </p:pic>
    </p:spTree>
    <p:extLst>
      <p:ext uri="{BB962C8B-B14F-4D97-AF65-F5344CB8AC3E}">
        <p14:creationId xmlns:p14="http://schemas.microsoft.com/office/powerpoint/2010/main" val="28014653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An obvious </a:t>
            </a:r>
            <a:r>
              <a:rPr lang="en-US" dirty="0" err="1">
                <a:latin typeface="Times New Roman" panose="02020603050405020304" pitchFamily="18" charset="0"/>
                <a:cs typeface="Times New Roman" panose="02020603050405020304" pitchFamily="18" charset="0"/>
              </a:rPr>
              <a:t>nonscalable</a:t>
            </a:r>
            <a:r>
              <a:rPr lang="en-US" dirty="0">
                <a:latin typeface="Times New Roman" panose="02020603050405020304" pitchFamily="18" charset="0"/>
                <a:cs typeface="Times New Roman" panose="02020603050405020304" pitchFamily="18" charset="0"/>
              </a:rPr>
              <a:t> approach is to let each node </a:t>
            </a:r>
            <a:r>
              <a:rPr lang="en-US" i="1" dirty="0">
                <a:solidFill>
                  <a:srgbClr val="0000FF"/>
                </a:solidFill>
                <a:latin typeface="Times New Roman" panose="02020603050405020304" pitchFamily="18" charset="0"/>
                <a:cs typeface="Times New Roman" panose="02020603050405020304" pitchFamily="18" charset="0"/>
              </a:rPr>
              <a:t>p</a:t>
            </a:r>
            <a:r>
              <a:rPr lang="en-US" dirty="0">
                <a:solidFill>
                  <a:schemeClr val="bg1"/>
                </a:solidFill>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keep track of the successor</a:t>
            </a:r>
            <a:r>
              <a:rPr lang="en-US" dirty="0">
                <a:solidFill>
                  <a:schemeClr val="bg1"/>
                </a:solidFill>
                <a:latin typeface="Times New Roman" panose="02020603050405020304" pitchFamily="18" charset="0"/>
                <a:cs typeface="Times New Roman" panose="02020603050405020304" pitchFamily="18" charset="0"/>
              </a:rPr>
              <a:t> </a:t>
            </a:r>
            <a:r>
              <a:rPr lang="en-US" i="1" dirty="0" err="1">
                <a:solidFill>
                  <a:srgbClr val="0000FF"/>
                </a:solidFill>
                <a:latin typeface="Times New Roman" panose="02020603050405020304" pitchFamily="18" charset="0"/>
                <a:cs typeface="Times New Roman" panose="02020603050405020304" pitchFamily="18" charset="0"/>
              </a:rPr>
              <a:t>succ</a:t>
            </a:r>
            <a:r>
              <a:rPr lang="en-US" i="1" dirty="0">
                <a:solidFill>
                  <a:srgbClr val="0000FF"/>
                </a:solidFill>
                <a:latin typeface="Times New Roman" panose="02020603050405020304" pitchFamily="18" charset="0"/>
                <a:cs typeface="Times New Roman" panose="02020603050405020304" pitchFamily="18" charset="0"/>
              </a:rPr>
              <a:t>(p + 1)</a:t>
            </a:r>
            <a:r>
              <a:rPr lang="en-US" dirty="0">
                <a:solidFill>
                  <a:schemeClr val="bg1"/>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as well as its</a:t>
            </a:r>
            <a:r>
              <a:rPr lang="en-US" dirty="0">
                <a:solidFill>
                  <a:schemeClr val="bg1"/>
                </a:solidFill>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predecessor </a:t>
            </a:r>
            <a:r>
              <a:rPr lang="en-US" i="1" dirty="0" err="1">
                <a:solidFill>
                  <a:srgbClr val="0000FF"/>
                </a:solidFill>
                <a:latin typeface="Times New Roman" panose="02020603050405020304" pitchFamily="18" charset="0"/>
                <a:cs typeface="Times New Roman" panose="02020603050405020304" pitchFamily="18" charset="0"/>
              </a:rPr>
              <a:t>pred</a:t>
            </a:r>
            <a:r>
              <a:rPr lang="en-US" i="1" dirty="0">
                <a:solidFill>
                  <a:srgbClr val="0000FF"/>
                </a:solidFill>
                <a:latin typeface="Times New Roman" panose="02020603050405020304" pitchFamily="18" charset="0"/>
                <a:cs typeface="Times New Roman" panose="02020603050405020304" pitchFamily="18" charset="0"/>
              </a:rPr>
              <a:t>(p).</a:t>
            </a:r>
          </a:p>
          <a:p>
            <a:pPr algn="just">
              <a:lnSpc>
                <a:spcPct val="100000"/>
              </a:lnSpc>
            </a:pPr>
            <a:endParaRPr lang="en-US" i="1" dirty="0">
              <a:solidFill>
                <a:srgbClr val="0000FF"/>
              </a:solidFill>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In that case, whenever a </a:t>
            </a:r>
            <a:r>
              <a:rPr lang="en-US" dirty="0">
                <a:solidFill>
                  <a:srgbClr val="0000FF"/>
                </a:solidFill>
                <a:latin typeface="Times New Roman" panose="02020603050405020304" pitchFamily="18" charset="0"/>
                <a:cs typeface="Times New Roman" panose="02020603050405020304" pitchFamily="18" charset="0"/>
              </a:rPr>
              <a:t>node p</a:t>
            </a:r>
            <a:r>
              <a:rPr lang="en-US" dirty="0">
                <a:solidFill>
                  <a:schemeClr val="bg1"/>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receives a request to resolve </a:t>
            </a:r>
            <a:r>
              <a:rPr lang="en-US" dirty="0">
                <a:solidFill>
                  <a:srgbClr val="0000FF"/>
                </a:solidFill>
                <a:latin typeface="Times New Roman" panose="02020603050405020304" pitchFamily="18" charset="0"/>
                <a:cs typeface="Times New Roman" panose="02020603050405020304" pitchFamily="18" charset="0"/>
              </a:rPr>
              <a:t>key k</a:t>
            </a:r>
            <a:r>
              <a:rPr lang="en-US" dirty="0">
                <a:latin typeface="Times New Roman" panose="02020603050405020304" pitchFamily="18" charset="0"/>
                <a:cs typeface="Times New Roman" panose="02020603050405020304" pitchFamily="18" charset="0"/>
              </a:rPr>
              <a:t>, it will simply forward the request to </a:t>
            </a:r>
            <a:r>
              <a:rPr lang="en-US" dirty="0">
                <a:solidFill>
                  <a:srgbClr val="0000FF"/>
                </a:solidFill>
                <a:latin typeface="Times New Roman" panose="02020603050405020304" pitchFamily="18" charset="0"/>
                <a:cs typeface="Times New Roman" panose="02020603050405020304" pitchFamily="18" charset="0"/>
              </a:rPr>
              <a:t>one of its two neighbors </a:t>
            </a:r>
            <a:r>
              <a:rPr lang="en-US" dirty="0">
                <a:latin typeface="Times New Roman" panose="02020603050405020304" pitchFamily="18" charset="0"/>
                <a:cs typeface="Times New Roman" panose="02020603050405020304" pitchFamily="18" charset="0"/>
              </a:rPr>
              <a:t>– whichever one is appropriate -</a:t>
            </a:r>
          </a:p>
          <a:p>
            <a:pPr marL="0" indent="0" algn="just">
              <a:lnSpc>
                <a:spcPct val="100000"/>
              </a:lnSpc>
              <a:buNone/>
            </a:pPr>
            <a:r>
              <a:rPr lang="en-US" dirty="0">
                <a:solidFill>
                  <a:schemeClr val="bg1"/>
                </a:solidFill>
                <a:latin typeface="Times New Roman" panose="02020603050405020304" pitchFamily="18" charset="0"/>
                <a:cs typeface="Times New Roman" panose="02020603050405020304" pitchFamily="18" charset="0"/>
              </a:rPr>
              <a:t>  </a:t>
            </a:r>
          </a:p>
          <a:p>
            <a:pPr marL="0" indent="0" algn="just">
              <a:lnSpc>
                <a:spcPct val="100000"/>
              </a:lnSpc>
              <a:buNone/>
            </a:pPr>
            <a:r>
              <a:rPr lang="en-US" dirty="0">
                <a:solidFill>
                  <a:schemeClr val="bg1"/>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unless</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rgbClr val="0000FF"/>
                </a:solidFill>
                <a:latin typeface="Times New Roman" panose="02020603050405020304" pitchFamily="18" charset="0"/>
                <a:cs typeface="Times New Roman" panose="02020603050405020304" pitchFamily="18" charset="0"/>
              </a:rPr>
              <a:t>pred</a:t>
            </a:r>
            <a:r>
              <a:rPr lang="en-US" dirty="0">
                <a:solidFill>
                  <a:srgbClr val="0000FF"/>
                </a:solidFill>
                <a:latin typeface="Times New Roman" panose="02020603050405020304" pitchFamily="18" charset="0"/>
                <a:cs typeface="Times New Roman" panose="02020603050405020304" pitchFamily="18" charset="0"/>
              </a:rPr>
              <a:t>(</a:t>
            </a:r>
            <a:r>
              <a:rPr lang="en-US" i="1" dirty="0">
                <a:solidFill>
                  <a:srgbClr val="0000FF"/>
                </a:solidFill>
                <a:latin typeface="Times New Roman" panose="02020603050405020304" pitchFamily="18" charset="0"/>
                <a:cs typeface="Times New Roman" panose="02020603050405020304" pitchFamily="18" charset="0"/>
              </a:rPr>
              <a:t>p</a:t>
            </a:r>
            <a:r>
              <a:rPr lang="en-US" dirty="0">
                <a:solidFill>
                  <a:srgbClr val="0000FF"/>
                </a:solidFill>
                <a:latin typeface="Times New Roman" panose="02020603050405020304" pitchFamily="18" charset="0"/>
                <a:cs typeface="Times New Roman" panose="02020603050405020304" pitchFamily="18" charset="0"/>
              </a:rPr>
              <a:t>) &lt; k &lt;= </a:t>
            </a:r>
            <a:r>
              <a:rPr lang="en-US" i="1" dirty="0">
                <a:solidFill>
                  <a:srgbClr val="0000FF"/>
                </a:solidFill>
                <a:latin typeface="Times New Roman" panose="02020603050405020304" pitchFamily="18" charset="0"/>
                <a:cs typeface="Times New Roman" panose="02020603050405020304" pitchFamily="18" charset="0"/>
              </a:rPr>
              <a:t>p</a:t>
            </a:r>
            <a:r>
              <a:rPr lang="en-US" dirty="0">
                <a:solidFill>
                  <a:schemeClr val="bg1"/>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 which case </a:t>
            </a:r>
            <a:r>
              <a:rPr lang="en-US" dirty="0">
                <a:solidFill>
                  <a:srgbClr val="0000FF"/>
                </a:solidFill>
                <a:latin typeface="Times New Roman" panose="02020603050405020304" pitchFamily="18" charset="0"/>
                <a:cs typeface="Times New Roman" panose="02020603050405020304" pitchFamily="18" charset="0"/>
              </a:rPr>
              <a:t>node p</a:t>
            </a:r>
            <a:r>
              <a:rPr lang="en-US" dirty="0">
                <a:solidFill>
                  <a:schemeClr val="bg1"/>
                </a:solidFill>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should return its own address</a:t>
            </a:r>
            <a:r>
              <a:rPr lang="en-US" dirty="0">
                <a:solidFill>
                  <a:schemeClr val="bg1"/>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to   </a:t>
            </a:r>
          </a:p>
          <a:p>
            <a:pPr marL="0" indent="0" algn="just">
              <a:lnSpc>
                <a:spcPct val="100000"/>
              </a:lnSpc>
              <a:buNone/>
            </a:pPr>
            <a:r>
              <a:rPr lang="en-US" dirty="0">
                <a:latin typeface="Times New Roman" panose="02020603050405020304" pitchFamily="18" charset="0"/>
                <a:cs typeface="Times New Roman" panose="02020603050405020304" pitchFamily="18" charset="0"/>
              </a:rPr>
              <a:t>   the process that initiated the resolution</a:t>
            </a:r>
            <a:r>
              <a:rPr lang="en-US" dirty="0">
                <a:solidFill>
                  <a:schemeClr val="bg1"/>
                </a:solidFill>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of key k. </a:t>
            </a:r>
          </a:p>
          <a:p>
            <a:pPr marL="0" indent="0" algn="just">
              <a:lnSpc>
                <a:spcPct val="100000"/>
              </a:lnSpc>
              <a:buNone/>
            </a:pPr>
            <a:r>
              <a:rPr lang="en-US" dirty="0">
                <a:solidFill>
                  <a:srgbClr val="FF00FF"/>
                </a:solidFill>
                <a:highlight>
                  <a:srgbClr val="FFFF00"/>
                </a:highlight>
                <a:latin typeface="Times New Roman" panose="02020603050405020304" pitchFamily="18" charset="0"/>
                <a:cs typeface="Times New Roman" panose="02020603050405020304" pitchFamily="18" charset="0"/>
              </a:rPr>
              <a:t>   (Note: This is used as a terminating condition)</a:t>
            </a:r>
          </a:p>
          <a:p>
            <a:pPr marL="0" indent="0" algn="just">
              <a:lnSpc>
                <a:spcPct val="100000"/>
              </a:lnSpc>
              <a:buNone/>
            </a:pPr>
            <a:endParaRPr lang="en-US"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33</a:t>
            </a:fld>
            <a:endParaRPr lang="en-IN" dirty="0"/>
          </a:p>
        </p:txBody>
      </p:sp>
    </p:spTree>
    <p:extLst>
      <p:ext uri="{BB962C8B-B14F-4D97-AF65-F5344CB8AC3E}">
        <p14:creationId xmlns:p14="http://schemas.microsoft.com/office/powerpoint/2010/main" val="38953753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a:solidFill>
            <a:schemeClr val="bg1"/>
          </a:solidFill>
        </p:spPr>
        <p:txBody>
          <a:bodyPr>
            <a:normAutofit/>
          </a:bodyPr>
          <a:lstStyle/>
          <a:p>
            <a:pPr algn="just">
              <a:lnSpc>
                <a:spcPct val="100000"/>
              </a:lnSpc>
            </a:pPr>
            <a:endParaRPr lang="en-US"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Instead of this linear approach toward key lookup, each Chord node maintains a </a:t>
            </a:r>
            <a:r>
              <a:rPr lang="en-US" dirty="0">
                <a:solidFill>
                  <a:srgbClr val="FF0000"/>
                </a:solidFill>
                <a:latin typeface="Times New Roman" panose="02020603050405020304" pitchFamily="18" charset="0"/>
                <a:cs typeface="Times New Roman" panose="02020603050405020304" pitchFamily="18" charset="0"/>
              </a:rPr>
              <a:t>finger table </a:t>
            </a:r>
            <a:r>
              <a:rPr lang="en-US" dirty="0">
                <a:latin typeface="Times New Roman" panose="02020603050405020304" pitchFamily="18" charset="0"/>
                <a:cs typeface="Times New Roman" panose="02020603050405020304" pitchFamily="18" charset="0"/>
              </a:rPr>
              <a:t>containing</a:t>
            </a:r>
            <a:r>
              <a:rPr lang="en-US" dirty="0">
                <a:solidFill>
                  <a:schemeClr val="bg1"/>
                </a:solidFill>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s &lt;= m </a:t>
            </a:r>
            <a:r>
              <a:rPr lang="en-US" dirty="0">
                <a:latin typeface="Times New Roman" panose="02020603050405020304" pitchFamily="18" charset="0"/>
                <a:cs typeface="Times New Roman" panose="02020603050405020304" pitchFamily="18" charset="0"/>
              </a:rPr>
              <a:t>entries.</a:t>
            </a:r>
            <a:r>
              <a:rPr lang="en-US" dirty="0">
                <a:solidFill>
                  <a:schemeClr val="bg1"/>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If</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FTp</a:t>
            </a:r>
            <a:r>
              <a:rPr lang="en-US" dirty="0">
                <a:solidFill>
                  <a:schemeClr val="bg1"/>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denotes</a:t>
            </a:r>
            <a:r>
              <a:rPr lang="en-US" dirty="0">
                <a:solidFill>
                  <a:schemeClr val="bg1"/>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a:t>
            </a:r>
            <a:r>
              <a:rPr lang="en-US" dirty="0">
                <a:solidFill>
                  <a:schemeClr val="bg1"/>
                </a:solidFill>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finger table of node p</a:t>
            </a:r>
            <a:r>
              <a:rPr lang="en-US" dirty="0">
                <a:latin typeface="Times New Roman" panose="02020603050405020304" pitchFamily="18" charset="0"/>
                <a:cs typeface="Times New Roman" panose="02020603050405020304" pitchFamily="18" charset="0"/>
              </a:rPr>
              <a:t>, then,</a:t>
            </a:r>
          </a:p>
          <a:p>
            <a:pPr marL="0" indent="0" algn="ctr">
              <a:lnSpc>
                <a:spcPct val="100000"/>
              </a:lnSpc>
              <a:buNone/>
            </a:pPr>
            <a:r>
              <a:rPr lang="en-US" dirty="0" err="1">
                <a:solidFill>
                  <a:srgbClr val="0000FF"/>
                </a:solidFill>
                <a:latin typeface="Times New Roman" panose="02020603050405020304" pitchFamily="18" charset="0"/>
                <a:cs typeface="Times New Roman" panose="02020603050405020304" pitchFamily="18" charset="0"/>
              </a:rPr>
              <a:t>FTp</a:t>
            </a:r>
            <a:r>
              <a:rPr lang="en-US" dirty="0">
                <a:solidFill>
                  <a:srgbClr val="0000FF"/>
                </a:solidFill>
                <a:latin typeface="Times New Roman" panose="02020603050405020304" pitchFamily="18" charset="0"/>
                <a:cs typeface="Times New Roman" panose="02020603050405020304" pitchFamily="18" charset="0"/>
              </a:rPr>
              <a:t>[</a:t>
            </a:r>
            <a:r>
              <a:rPr lang="en-US" i="1" dirty="0" err="1">
                <a:solidFill>
                  <a:srgbClr val="0000FF"/>
                </a:solidFill>
                <a:latin typeface="Times New Roman" panose="02020603050405020304" pitchFamily="18" charset="0"/>
                <a:cs typeface="Times New Roman" panose="02020603050405020304" pitchFamily="18" charset="0"/>
              </a:rPr>
              <a:t>i</a:t>
            </a:r>
            <a:r>
              <a:rPr lang="en-US" dirty="0">
                <a:solidFill>
                  <a:srgbClr val="0000FF"/>
                </a:solidFill>
                <a:latin typeface="Times New Roman" panose="02020603050405020304" pitchFamily="18" charset="0"/>
                <a:cs typeface="Times New Roman" panose="02020603050405020304" pitchFamily="18" charset="0"/>
              </a:rPr>
              <a:t>] = </a:t>
            </a:r>
            <a:r>
              <a:rPr lang="en-US" i="1" dirty="0" err="1">
                <a:solidFill>
                  <a:srgbClr val="0000FF"/>
                </a:solidFill>
                <a:latin typeface="Times New Roman" panose="02020603050405020304" pitchFamily="18" charset="0"/>
                <a:cs typeface="Times New Roman" panose="02020603050405020304" pitchFamily="18" charset="0"/>
              </a:rPr>
              <a:t>succ</a:t>
            </a:r>
            <a:r>
              <a:rPr lang="en-US" dirty="0">
                <a:solidFill>
                  <a:srgbClr val="0000FF"/>
                </a:solidFill>
                <a:latin typeface="Times New Roman" panose="02020603050405020304" pitchFamily="18" charset="0"/>
                <a:cs typeface="Times New Roman" panose="02020603050405020304" pitchFamily="18" charset="0"/>
              </a:rPr>
              <a:t>(</a:t>
            </a:r>
            <a:r>
              <a:rPr lang="en-US" i="1" dirty="0">
                <a:solidFill>
                  <a:srgbClr val="0000FF"/>
                </a:solidFill>
                <a:latin typeface="Times New Roman" panose="02020603050405020304" pitchFamily="18" charset="0"/>
                <a:cs typeface="Times New Roman" panose="02020603050405020304" pitchFamily="18" charset="0"/>
              </a:rPr>
              <a:t>p</a:t>
            </a:r>
            <a:r>
              <a:rPr lang="en-US" dirty="0">
                <a:solidFill>
                  <a:srgbClr val="0000FF"/>
                </a:solidFill>
                <a:latin typeface="Times New Roman" panose="02020603050405020304" pitchFamily="18" charset="0"/>
                <a:cs typeface="Times New Roman" panose="02020603050405020304" pitchFamily="18" charset="0"/>
              </a:rPr>
              <a:t> + 2</a:t>
            </a:r>
            <a:r>
              <a:rPr lang="en-US" baseline="30000" dirty="0">
                <a:solidFill>
                  <a:srgbClr val="0000FF"/>
                </a:solidFill>
                <a:latin typeface="Times New Roman" panose="02020603050405020304" pitchFamily="18" charset="0"/>
                <a:cs typeface="Times New Roman" panose="02020603050405020304" pitchFamily="18" charset="0"/>
              </a:rPr>
              <a:t>i-1</a:t>
            </a:r>
            <a:r>
              <a:rPr lang="en-US" dirty="0">
                <a:solidFill>
                  <a:srgbClr val="0000FF"/>
                </a:solidFill>
                <a:latin typeface="Times New Roman" panose="02020603050405020304" pitchFamily="18" charset="0"/>
                <a:cs typeface="Times New Roman" panose="02020603050405020304" pitchFamily="18" charset="0"/>
              </a:rPr>
              <a:t>)</a:t>
            </a:r>
            <a:endParaRPr lang="en-US" dirty="0">
              <a:solidFill>
                <a:schemeClr val="bg1"/>
              </a:solidFill>
              <a:latin typeface="Times New Roman" panose="02020603050405020304" pitchFamily="18" charset="0"/>
              <a:cs typeface="Times New Roman" panose="02020603050405020304" pitchFamily="18" charset="0"/>
            </a:endParaRPr>
          </a:p>
          <a:p>
            <a:pPr marL="0" indent="0" algn="just">
              <a:lnSpc>
                <a:spcPct val="200000"/>
              </a:lnSpc>
              <a:buNone/>
            </a:pPr>
            <a:r>
              <a:rPr lang="en-US" dirty="0">
                <a:latin typeface="Times New Roman" panose="02020603050405020304" pitchFamily="18" charset="0"/>
                <a:cs typeface="Times New Roman" panose="02020603050405020304" pitchFamily="18" charset="0"/>
              </a:rPr>
              <a:t>i.e., the </a:t>
            </a:r>
            <a:r>
              <a:rPr lang="en-US" i="1" dirty="0" err="1">
                <a:solidFill>
                  <a:srgbClr val="0000FF"/>
                </a:solidFill>
                <a:latin typeface="Times New Roman" panose="02020603050405020304" pitchFamily="18" charset="0"/>
                <a:cs typeface="Times New Roman" panose="02020603050405020304" pitchFamily="18" charset="0"/>
              </a:rPr>
              <a:t>i-th</a:t>
            </a:r>
            <a:r>
              <a:rPr lang="en-US" dirty="0">
                <a:solidFill>
                  <a:schemeClr val="bg1"/>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entry points to the first node succeeding </a:t>
            </a:r>
            <a:r>
              <a:rPr lang="en-US" i="1" dirty="0">
                <a:solidFill>
                  <a:srgbClr val="0000FF"/>
                </a:solidFill>
                <a:latin typeface="Times New Roman" panose="02020603050405020304" pitchFamily="18" charset="0"/>
                <a:cs typeface="Times New Roman" panose="02020603050405020304" pitchFamily="18" charset="0"/>
              </a:rPr>
              <a:t>p</a:t>
            </a:r>
            <a:r>
              <a:rPr lang="en-US" dirty="0">
                <a:solidFill>
                  <a:schemeClr val="bg1"/>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by at least </a:t>
            </a:r>
            <a:r>
              <a:rPr lang="en-US" dirty="0">
                <a:solidFill>
                  <a:srgbClr val="0000FF"/>
                </a:solidFill>
                <a:latin typeface="Times New Roman" panose="02020603050405020304" pitchFamily="18" charset="0"/>
                <a:cs typeface="Times New Roman" panose="02020603050405020304" pitchFamily="18" charset="0"/>
              </a:rPr>
              <a:t>2</a:t>
            </a:r>
            <a:r>
              <a:rPr lang="en-US" baseline="30000" dirty="0">
                <a:solidFill>
                  <a:srgbClr val="0000FF"/>
                </a:solidFill>
                <a:latin typeface="Times New Roman" panose="02020603050405020304" pitchFamily="18" charset="0"/>
                <a:cs typeface="Times New Roman" panose="02020603050405020304" pitchFamily="18" charset="0"/>
              </a:rPr>
              <a:t>i-1 </a:t>
            </a:r>
          </a:p>
          <a:p>
            <a:pPr algn="just">
              <a:lnSpc>
                <a:spcPct val="100000"/>
              </a:lnSpc>
            </a:pPr>
            <a:endParaRPr lang="en-US"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These</a:t>
            </a:r>
            <a:r>
              <a:rPr lang="en-US" dirty="0">
                <a:solidFill>
                  <a:schemeClr val="bg1"/>
                </a:solidFill>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references</a:t>
            </a:r>
            <a:r>
              <a:rPr lang="en-US" dirty="0">
                <a:solidFill>
                  <a:schemeClr val="bg1"/>
                </a:solidFill>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are</a:t>
            </a:r>
            <a:r>
              <a:rPr lang="en-US" dirty="0">
                <a:solidFill>
                  <a:schemeClr val="bg1"/>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actually</a:t>
            </a:r>
            <a:r>
              <a:rPr lang="en-US" dirty="0">
                <a:solidFill>
                  <a:schemeClr val="bg1"/>
                </a:solidFill>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shortcuts</a:t>
            </a:r>
            <a:r>
              <a:rPr lang="en-US" dirty="0">
                <a:solidFill>
                  <a:schemeClr val="bg1"/>
                </a:solidFill>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to</a:t>
            </a:r>
            <a:r>
              <a:rPr lang="en-US" dirty="0">
                <a:solidFill>
                  <a:schemeClr val="bg1"/>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existing</a:t>
            </a:r>
            <a:r>
              <a:rPr lang="en-US" dirty="0">
                <a:solidFill>
                  <a:schemeClr val="bg1"/>
                </a:solidFill>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nodes</a:t>
            </a:r>
            <a:r>
              <a:rPr lang="en-US" dirty="0">
                <a:solidFill>
                  <a:schemeClr val="bg1"/>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 the identifier space, where the short-</a:t>
            </a:r>
            <a:r>
              <a:rPr lang="en-US" dirty="0" err="1">
                <a:latin typeface="Times New Roman" panose="02020603050405020304" pitchFamily="18" charset="0"/>
                <a:cs typeface="Times New Roman" panose="02020603050405020304" pitchFamily="18" charset="0"/>
              </a:rPr>
              <a:t>cutted</a:t>
            </a:r>
            <a:r>
              <a:rPr lang="en-US" dirty="0">
                <a:solidFill>
                  <a:schemeClr val="bg1"/>
                </a:solidFill>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distance</a:t>
            </a:r>
            <a:r>
              <a:rPr lang="en-US" dirty="0">
                <a:solidFill>
                  <a:schemeClr val="bg1"/>
                </a:solidFill>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from</a:t>
            </a:r>
            <a:r>
              <a:rPr lang="en-US" dirty="0">
                <a:solidFill>
                  <a:schemeClr val="bg1"/>
                </a:solidFill>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node</a:t>
            </a:r>
            <a:r>
              <a:rPr lang="en-US" dirty="0">
                <a:solidFill>
                  <a:schemeClr val="bg1"/>
                </a:solidFill>
                <a:latin typeface="Times New Roman" panose="02020603050405020304" pitchFamily="18" charset="0"/>
                <a:cs typeface="Times New Roman" panose="02020603050405020304" pitchFamily="18" charset="0"/>
              </a:rPr>
              <a:t> </a:t>
            </a:r>
            <a:r>
              <a:rPr lang="en-US" i="1" dirty="0">
                <a:solidFill>
                  <a:srgbClr val="0000FF"/>
                </a:solidFill>
                <a:latin typeface="Times New Roman" panose="02020603050405020304" pitchFamily="18" charset="0"/>
                <a:cs typeface="Times New Roman" panose="02020603050405020304" pitchFamily="18" charset="0"/>
              </a:rPr>
              <a:t>p</a:t>
            </a:r>
            <a:r>
              <a:rPr lang="en-US" dirty="0">
                <a:solidFill>
                  <a:schemeClr val="bg1"/>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increases exponentially as the index in the finger table increases.</a:t>
            </a:r>
          </a:p>
          <a:p>
            <a:pPr algn="just">
              <a:lnSpc>
                <a:spcPct val="100000"/>
              </a:lnSpc>
            </a:pPr>
            <a:endParaRPr lang="en-US"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34</a:t>
            </a:fld>
            <a:endParaRPr lang="en-IN" dirty="0"/>
          </a:p>
        </p:txBody>
      </p:sp>
    </p:spTree>
    <p:extLst>
      <p:ext uri="{BB962C8B-B14F-4D97-AF65-F5344CB8AC3E}">
        <p14:creationId xmlns:p14="http://schemas.microsoft.com/office/powerpoint/2010/main" val="24434545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a:solidFill>
            <a:schemeClr val="bg1"/>
          </a:solidFill>
        </p:spPr>
        <p:txBody>
          <a:bodyPr>
            <a:normAutofit lnSpcReduction="10000"/>
          </a:bodyPr>
          <a:lstStyle/>
          <a:p>
            <a:pPr algn="just">
              <a:lnSpc>
                <a:spcPct val="100000"/>
              </a:lnSpc>
            </a:pPr>
            <a:r>
              <a:rPr lang="en-US" dirty="0">
                <a:latin typeface="Times New Roman" panose="02020603050405020304" pitchFamily="18" charset="0"/>
                <a:cs typeface="Times New Roman" panose="02020603050405020304" pitchFamily="18" charset="0"/>
              </a:rPr>
              <a:t>To look up a key </a:t>
            </a:r>
            <a:r>
              <a:rPr lang="en-US" i="1" dirty="0">
                <a:solidFill>
                  <a:srgbClr val="0000FF"/>
                </a:solidFill>
                <a:latin typeface="Times New Roman" panose="02020603050405020304" pitchFamily="18" charset="0"/>
                <a:cs typeface="Times New Roman" panose="02020603050405020304" pitchFamily="18" charset="0"/>
              </a:rPr>
              <a:t>k</a:t>
            </a:r>
            <a:r>
              <a:rPr lang="en-US" dirty="0">
                <a:latin typeface="Times New Roman" panose="02020603050405020304" pitchFamily="18" charset="0"/>
                <a:cs typeface="Times New Roman" panose="02020603050405020304" pitchFamily="18" charset="0"/>
              </a:rPr>
              <a:t>,</a:t>
            </a:r>
            <a:r>
              <a:rPr lang="en-US" dirty="0">
                <a:solidFill>
                  <a:schemeClr val="bg1"/>
                </a:solidFill>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node p</a:t>
            </a:r>
            <a:r>
              <a:rPr lang="en-US" dirty="0">
                <a:solidFill>
                  <a:schemeClr val="bg1"/>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will then immediately forward the request to</a:t>
            </a:r>
            <a:r>
              <a:rPr lang="en-US" dirty="0">
                <a:solidFill>
                  <a:schemeClr val="bg1"/>
                </a:solidFill>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node q</a:t>
            </a:r>
            <a:r>
              <a:rPr lang="en-US" dirty="0">
                <a:solidFill>
                  <a:schemeClr val="bg1"/>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with index </a:t>
            </a:r>
            <a:r>
              <a:rPr lang="en-US" i="1" dirty="0">
                <a:solidFill>
                  <a:srgbClr val="0000FF"/>
                </a:solidFill>
                <a:latin typeface="Times New Roman" panose="02020603050405020304" pitchFamily="18" charset="0"/>
                <a:cs typeface="Times New Roman" panose="02020603050405020304" pitchFamily="18" charset="0"/>
              </a:rPr>
              <a:t>j</a:t>
            </a:r>
            <a:r>
              <a:rPr lang="en-US" dirty="0">
                <a:solidFill>
                  <a:schemeClr val="bg1"/>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a:t>
            </a:r>
            <a:r>
              <a:rPr lang="en-US" dirty="0">
                <a:solidFill>
                  <a:schemeClr val="bg1"/>
                </a:solidFill>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p’s</a:t>
            </a:r>
            <a:r>
              <a:rPr lang="en-US" dirty="0">
                <a:solidFill>
                  <a:schemeClr val="bg1"/>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finger table where:</a:t>
            </a:r>
          </a:p>
          <a:p>
            <a:pPr marL="0" indent="0" algn="just">
              <a:lnSpc>
                <a:spcPct val="100000"/>
              </a:lnSpc>
              <a:buNone/>
            </a:pPr>
            <a:endParaRPr lang="en-US" dirty="0">
              <a:solidFill>
                <a:schemeClr val="bg1"/>
              </a:solidFill>
              <a:latin typeface="Times New Roman" panose="02020603050405020304" pitchFamily="18" charset="0"/>
              <a:cs typeface="Times New Roman" panose="02020603050405020304" pitchFamily="18" charset="0"/>
            </a:endParaRPr>
          </a:p>
          <a:p>
            <a:pPr marL="0" indent="0" algn="ctr">
              <a:lnSpc>
                <a:spcPct val="100000"/>
              </a:lnSpc>
              <a:buNone/>
            </a:pPr>
            <a:r>
              <a:rPr lang="en-US" b="1" dirty="0">
                <a:solidFill>
                  <a:srgbClr val="FF0000"/>
                </a:solidFill>
                <a:latin typeface="Times New Roman" panose="02020603050405020304" pitchFamily="18" charset="0"/>
                <a:cs typeface="Times New Roman" panose="02020603050405020304" pitchFamily="18" charset="0"/>
              </a:rPr>
              <a:t>q =  </a:t>
            </a:r>
            <a:r>
              <a:rPr lang="en-US" b="1" dirty="0" err="1">
                <a:solidFill>
                  <a:srgbClr val="FF0000"/>
                </a:solidFill>
                <a:latin typeface="Times New Roman" panose="02020603050405020304" pitchFamily="18" charset="0"/>
                <a:cs typeface="Times New Roman" panose="02020603050405020304" pitchFamily="18" charset="0"/>
              </a:rPr>
              <a:t>FTp</a:t>
            </a:r>
            <a:r>
              <a:rPr lang="en-US" b="1" dirty="0">
                <a:solidFill>
                  <a:srgbClr val="FF0000"/>
                </a:solidFill>
                <a:latin typeface="Times New Roman" panose="02020603050405020304" pitchFamily="18" charset="0"/>
                <a:cs typeface="Times New Roman" panose="02020603050405020304" pitchFamily="18" charset="0"/>
              </a:rPr>
              <a:t>[j] &lt;= k &lt; </a:t>
            </a:r>
            <a:r>
              <a:rPr lang="en-US" b="1" dirty="0" err="1">
                <a:solidFill>
                  <a:srgbClr val="FF0000"/>
                </a:solidFill>
                <a:latin typeface="Times New Roman" panose="02020603050405020304" pitchFamily="18" charset="0"/>
                <a:cs typeface="Times New Roman" panose="02020603050405020304" pitchFamily="18" charset="0"/>
              </a:rPr>
              <a:t>FTp</a:t>
            </a:r>
            <a:r>
              <a:rPr lang="en-US" b="1" dirty="0">
                <a:solidFill>
                  <a:srgbClr val="FF0000"/>
                </a:solidFill>
                <a:latin typeface="Times New Roman" panose="02020603050405020304" pitchFamily="18" charset="0"/>
                <a:cs typeface="Times New Roman" panose="02020603050405020304" pitchFamily="18" charset="0"/>
              </a:rPr>
              <a:t>[j + 1]</a:t>
            </a:r>
          </a:p>
          <a:p>
            <a:pPr marL="0" indent="0" algn="ctr">
              <a:lnSpc>
                <a:spcPct val="100000"/>
              </a:lnSpc>
              <a:buNone/>
            </a:pPr>
            <a:r>
              <a:rPr lang="en-US" b="1" dirty="0">
                <a:solidFill>
                  <a:srgbClr val="FF0000"/>
                </a:solidFill>
                <a:latin typeface="Times New Roman" panose="02020603050405020304" pitchFamily="18" charset="0"/>
                <a:cs typeface="Times New Roman" panose="02020603050405020304" pitchFamily="18" charset="0"/>
              </a:rPr>
              <a:t>OR</a:t>
            </a:r>
          </a:p>
          <a:p>
            <a:pPr marL="0" indent="0" algn="ctr">
              <a:lnSpc>
                <a:spcPct val="100000"/>
              </a:lnSpc>
              <a:buNone/>
            </a:pPr>
            <a:r>
              <a:rPr lang="en-US" b="1" dirty="0">
                <a:solidFill>
                  <a:srgbClr val="FF0000"/>
                </a:solidFill>
                <a:latin typeface="Times New Roman" panose="02020603050405020304" pitchFamily="18" charset="0"/>
                <a:cs typeface="Times New Roman" panose="02020603050405020304" pitchFamily="18" charset="0"/>
              </a:rPr>
              <a:t>     q = </a:t>
            </a:r>
            <a:r>
              <a:rPr lang="en-US" b="1" dirty="0" err="1">
                <a:solidFill>
                  <a:srgbClr val="FF0000"/>
                </a:solidFill>
                <a:latin typeface="Times New Roman" panose="02020603050405020304" pitchFamily="18" charset="0"/>
                <a:cs typeface="Times New Roman" panose="02020603050405020304" pitchFamily="18" charset="0"/>
              </a:rPr>
              <a:t>FTp</a:t>
            </a:r>
            <a:r>
              <a:rPr lang="en-US" b="1" dirty="0">
                <a:solidFill>
                  <a:srgbClr val="FF0000"/>
                </a:solidFill>
                <a:latin typeface="Times New Roman" panose="02020603050405020304" pitchFamily="18" charset="0"/>
                <a:cs typeface="Times New Roman" panose="02020603050405020304" pitchFamily="18" charset="0"/>
              </a:rPr>
              <a:t>[1] when p &lt; k &lt; </a:t>
            </a:r>
            <a:r>
              <a:rPr lang="en-US" b="1" dirty="0" err="1">
                <a:solidFill>
                  <a:srgbClr val="FF0000"/>
                </a:solidFill>
                <a:latin typeface="Times New Roman" panose="02020603050405020304" pitchFamily="18" charset="0"/>
                <a:cs typeface="Times New Roman" panose="02020603050405020304" pitchFamily="18" charset="0"/>
              </a:rPr>
              <a:t>FTp</a:t>
            </a:r>
            <a:r>
              <a:rPr lang="en-US" b="1" dirty="0">
                <a:solidFill>
                  <a:srgbClr val="FF0000"/>
                </a:solidFill>
                <a:latin typeface="Times New Roman" panose="02020603050405020304" pitchFamily="18" charset="0"/>
                <a:cs typeface="Times New Roman" panose="02020603050405020304" pitchFamily="18" charset="0"/>
              </a:rPr>
              <a:t>[1].</a:t>
            </a:r>
          </a:p>
          <a:p>
            <a:pPr marL="0" indent="0" algn="ctr">
              <a:lnSpc>
                <a:spcPct val="100000"/>
              </a:lnSpc>
              <a:buNone/>
            </a:pPr>
            <a:endParaRPr lang="en-US" b="1" dirty="0">
              <a:solidFill>
                <a:srgbClr val="FF0000"/>
              </a:solidFill>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To illustrate the lookup consider resolving</a:t>
            </a:r>
            <a:r>
              <a:rPr lang="en-US" dirty="0">
                <a:solidFill>
                  <a:schemeClr val="bg1"/>
                </a:solidFill>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k = 26 </a:t>
            </a:r>
            <a:r>
              <a:rPr lang="en-US" dirty="0">
                <a:latin typeface="Times New Roman" panose="02020603050405020304" pitchFamily="18" charset="0"/>
                <a:cs typeface="Times New Roman" panose="02020603050405020304" pitchFamily="18" charset="0"/>
              </a:rPr>
              <a:t>from</a:t>
            </a:r>
            <a:r>
              <a:rPr lang="en-US" dirty="0">
                <a:solidFill>
                  <a:schemeClr val="bg1"/>
                </a:solidFill>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node 1</a:t>
            </a:r>
            <a:r>
              <a:rPr lang="en-US" dirty="0">
                <a:solidFill>
                  <a:schemeClr val="bg1"/>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as shown in Figure 5.4.</a:t>
            </a:r>
          </a:p>
          <a:p>
            <a:pPr>
              <a:lnSpc>
                <a:spcPct val="100000"/>
              </a:lnSpc>
            </a:pPr>
            <a:endParaRPr lang="en-US"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First,</a:t>
            </a:r>
            <a:r>
              <a:rPr lang="en-US" dirty="0">
                <a:solidFill>
                  <a:schemeClr val="bg1"/>
                </a:solidFill>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node 1</a:t>
            </a:r>
            <a:r>
              <a:rPr lang="en-US" dirty="0">
                <a:solidFill>
                  <a:schemeClr val="bg1"/>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will look up </a:t>
            </a:r>
            <a:r>
              <a:rPr lang="en-US" dirty="0">
                <a:solidFill>
                  <a:srgbClr val="FF0000"/>
                </a:solidFill>
                <a:latin typeface="Times New Roman" panose="02020603050405020304" pitchFamily="18" charset="0"/>
                <a:cs typeface="Times New Roman" panose="02020603050405020304" pitchFamily="18" charset="0"/>
              </a:rPr>
              <a:t>k = 26 </a:t>
            </a:r>
            <a:r>
              <a:rPr lang="en-US" dirty="0">
                <a:latin typeface="Times New Roman" panose="02020603050405020304" pitchFamily="18" charset="0"/>
                <a:cs typeface="Times New Roman" panose="02020603050405020304" pitchFamily="18" charset="0"/>
              </a:rPr>
              <a:t>in its finger table to discover that this value is larger than</a:t>
            </a:r>
            <a:r>
              <a:rPr lang="en-US" dirty="0">
                <a:solidFill>
                  <a:schemeClr val="bg1"/>
                </a:solidFill>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FT</a:t>
            </a:r>
            <a:r>
              <a:rPr lang="en-US" baseline="-25000" dirty="0">
                <a:solidFill>
                  <a:srgbClr val="FF0000"/>
                </a:solidFill>
                <a:latin typeface="Times New Roman" panose="02020603050405020304" pitchFamily="18" charset="0"/>
                <a:cs typeface="Times New Roman" panose="02020603050405020304" pitchFamily="18" charset="0"/>
              </a:rPr>
              <a:t>1</a:t>
            </a:r>
            <a:r>
              <a:rPr lang="en-US" dirty="0">
                <a:solidFill>
                  <a:srgbClr val="FF0000"/>
                </a:solidFill>
                <a:latin typeface="Times New Roman" panose="02020603050405020304" pitchFamily="18" charset="0"/>
                <a:cs typeface="Times New Roman" panose="02020603050405020304" pitchFamily="18" charset="0"/>
              </a:rPr>
              <a:t>[5]</a:t>
            </a:r>
            <a:r>
              <a:rPr lang="en-US" dirty="0">
                <a:latin typeface="Times New Roman" panose="02020603050405020304" pitchFamily="18" charset="0"/>
                <a:cs typeface="Times New Roman" panose="02020603050405020304" pitchFamily="18" charset="0"/>
              </a:rPr>
              <a:t>,</a:t>
            </a:r>
            <a:r>
              <a:rPr lang="en-US" dirty="0">
                <a:solidFill>
                  <a:schemeClr val="bg1"/>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meaning that the request will be forwarded to</a:t>
            </a:r>
            <a:r>
              <a:rPr lang="en-US" dirty="0">
                <a:solidFill>
                  <a:schemeClr val="bg1"/>
                </a:solidFill>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node 18 = FT</a:t>
            </a:r>
            <a:r>
              <a:rPr lang="en-US" baseline="-25000" dirty="0">
                <a:solidFill>
                  <a:srgbClr val="FF0000"/>
                </a:solidFill>
                <a:latin typeface="Times New Roman" panose="02020603050405020304" pitchFamily="18" charset="0"/>
                <a:cs typeface="Times New Roman" panose="02020603050405020304" pitchFamily="18" charset="0"/>
              </a:rPr>
              <a:t>1</a:t>
            </a:r>
            <a:r>
              <a:rPr lang="en-US" dirty="0">
                <a:solidFill>
                  <a:srgbClr val="FF0000"/>
                </a:solidFill>
                <a:latin typeface="Times New Roman" panose="02020603050405020304" pitchFamily="18" charset="0"/>
                <a:cs typeface="Times New Roman" panose="02020603050405020304" pitchFamily="18" charset="0"/>
              </a:rPr>
              <a:t>[5].</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35</a:t>
            </a:fld>
            <a:endParaRPr lang="en-IN" dirty="0"/>
          </a:p>
        </p:txBody>
      </p:sp>
    </p:spTree>
    <p:extLst>
      <p:ext uri="{BB962C8B-B14F-4D97-AF65-F5344CB8AC3E}">
        <p14:creationId xmlns:p14="http://schemas.microsoft.com/office/powerpoint/2010/main" val="12419424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36</a:t>
            </a:fld>
            <a:endParaRPr lang="en-IN" dirty="0"/>
          </a:p>
        </p:txBody>
      </p:sp>
      <p:sp>
        <p:nvSpPr>
          <p:cNvPr id="6" name="Rectangle 5">
            <a:extLst>
              <a:ext uri="{FF2B5EF4-FFF2-40B4-BE49-F238E27FC236}">
                <a16:creationId xmlns:a16="http://schemas.microsoft.com/office/drawing/2014/main" id="{D52209BD-0521-44D4-A070-40D19A1A5317}"/>
              </a:ext>
            </a:extLst>
          </p:cNvPr>
          <p:cNvSpPr/>
          <p:nvPr/>
        </p:nvSpPr>
        <p:spPr>
          <a:xfrm>
            <a:off x="314960" y="295255"/>
            <a:ext cx="2312352" cy="1938992"/>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Figure 5.4: </a:t>
            </a:r>
            <a:r>
              <a:rPr lang="en-US" sz="2400" dirty="0">
                <a:latin typeface="Times New Roman" panose="02020603050405020304" pitchFamily="18" charset="0"/>
                <a:cs typeface="Times New Roman" panose="02020603050405020304" pitchFamily="18" charset="0"/>
              </a:rPr>
              <a:t>Resolving </a:t>
            </a:r>
            <a:r>
              <a:rPr lang="en-US" sz="2400" dirty="0">
                <a:solidFill>
                  <a:srgbClr val="FF0000"/>
                </a:solidFill>
                <a:latin typeface="Times New Roman" panose="02020603050405020304" pitchFamily="18" charset="0"/>
                <a:cs typeface="Times New Roman" panose="02020603050405020304" pitchFamily="18" charset="0"/>
              </a:rPr>
              <a:t>key 26 </a:t>
            </a:r>
            <a:r>
              <a:rPr lang="en-US" sz="2400" dirty="0">
                <a:latin typeface="Times New Roman" panose="02020603050405020304" pitchFamily="18" charset="0"/>
                <a:cs typeface="Times New Roman" panose="02020603050405020304" pitchFamily="18" charset="0"/>
              </a:rPr>
              <a:t>from </a:t>
            </a:r>
            <a:r>
              <a:rPr lang="en-US" sz="2400" dirty="0">
                <a:solidFill>
                  <a:srgbClr val="FF0000"/>
                </a:solidFill>
                <a:latin typeface="Times New Roman" panose="02020603050405020304" pitchFamily="18" charset="0"/>
                <a:cs typeface="Times New Roman" panose="02020603050405020304" pitchFamily="18" charset="0"/>
              </a:rPr>
              <a:t>node 1</a:t>
            </a:r>
            <a:r>
              <a:rPr lang="en-US" sz="2400" dirty="0">
                <a:latin typeface="Times New Roman" panose="02020603050405020304" pitchFamily="18" charset="0"/>
                <a:cs typeface="Times New Roman" panose="02020603050405020304" pitchFamily="18" charset="0"/>
              </a:rPr>
              <a:t> in a Chord </a:t>
            </a:r>
            <a:r>
              <a:rPr lang="en-IN" sz="2400" dirty="0">
                <a:latin typeface="Times New Roman" panose="02020603050405020304" pitchFamily="18" charset="0"/>
                <a:cs typeface="Times New Roman" panose="02020603050405020304" pitchFamily="18" charset="0"/>
              </a:rPr>
              <a:t>system.</a:t>
            </a:r>
          </a:p>
        </p:txBody>
      </p:sp>
      <p:pic>
        <p:nvPicPr>
          <p:cNvPr id="7" name="Picture 6">
            <a:extLst>
              <a:ext uri="{FF2B5EF4-FFF2-40B4-BE49-F238E27FC236}">
                <a16:creationId xmlns:a16="http://schemas.microsoft.com/office/drawing/2014/main" id="{C36A118E-A99E-4586-8034-F039CFD2AFC7}"/>
              </a:ext>
            </a:extLst>
          </p:cNvPr>
          <p:cNvPicPr>
            <a:picLocks noChangeAspect="1"/>
          </p:cNvPicPr>
          <p:nvPr/>
        </p:nvPicPr>
        <p:blipFill>
          <a:blip r:embed="rId2"/>
          <a:stretch>
            <a:fillRect/>
          </a:stretch>
        </p:blipFill>
        <p:spPr>
          <a:xfrm>
            <a:off x="4380865" y="120017"/>
            <a:ext cx="6457950" cy="6591300"/>
          </a:xfrm>
          <a:prstGeom prst="rect">
            <a:avLst/>
          </a:prstGeom>
        </p:spPr>
      </p:pic>
      <p:sp>
        <p:nvSpPr>
          <p:cNvPr id="2" name="Rectangle 1">
            <a:extLst>
              <a:ext uri="{FF2B5EF4-FFF2-40B4-BE49-F238E27FC236}">
                <a16:creationId xmlns:a16="http://schemas.microsoft.com/office/drawing/2014/main" id="{5203577A-4DA3-4CC4-BD65-B921632C5A2D}"/>
              </a:ext>
            </a:extLst>
          </p:cNvPr>
          <p:cNvSpPr/>
          <p:nvPr/>
        </p:nvSpPr>
        <p:spPr>
          <a:xfrm>
            <a:off x="360679" y="2874768"/>
            <a:ext cx="3693161" cy="2246769"/>
          </a:xfrm>
          <a:prstGeom prst="rect">
            <a:avLst/>
          </a:prstGeom>
        </p:spPr>
        <p:txBody>
          <a:bodyPr wrap="square">
            <a:spAutoFit/>
          </a:bodyPr>
          <a:lstStyle/>
          <a:p>
            <a:r>
              <a:rPr lang="en-US" sz="2800" dirty="0" err="1">
                <a:solidFill>
                  <a:srgbClr val="0000FF"/>
                </a:solidFill>
                <a:latin typeface="Times New Roman" panose="02020603050405020304" pitchFamily="18" charset="0"/>
                <a:cs typeface="Times New Roman" panose="02020603050405020304" pitchFamily="18" charset="0"/>
              </a:rPr>
              <a:t>FTp</a:t>
            </a:r>
            <a:r>
              <a:rPr lang="en-US" sz="2800" dirty="0">
                <a:solidFill>
                  <a:srgbClr val="0000FF"/>
                </a:solidFill>
                <a:latin typeface="Times New Roman" panose="02020603050405020304" pitchFamily="18" charset="0"/>
                <a:cs typeface="Times New Roman" panose="02020603050405020304" pitchFamily="18" charset="0"/>
              </a:rPr>
              <a:t>[</a:t>
            </a:r>
            <a:r>
              <a:rPr lang="en-US" sz="2800" i="1" dirty="0" err="1">
                <a:solidFill>
                  <a:srgbClr val="0000FF"/>
                </a:solidFill>
                <a:latin typeface="Times New Roman" panose="02020603050405020304" pitchFamily="18" charset="0"/>
                <a:cs typeface="Times New Roman" panose="02020603050405020304" pitchFamily="18" charset="0"/>
              </a:rPr>
              <a:t>i</a:t>
            </a:r>
            <a:r>
              <a:rPr lang="en-US" sz="2800" dirty="0">
                <a:solidFill>
                  <a:srgbClr val="0000FF"/>
                </a:solidFill>
                <a:latin typeface="Times New Roman" panose="02020603050405020304" pitchFamily="18" charset="0"/>
                <a:cs typeface="Times New Roman" panose="02020603050405020304" pitchFamily="18" charset="0"/>
              </a:rPr>
              <a:t>] = </a:t>
            </a:r>
            <a:r>
              <a:rPr lang="en-US" sz="2800" i="1" dirty="0" err="1">
                <a:solidFill>
                  <a:srgbClr val="0000FF"/>
                </a:solidFill>
                <a:latin typeface="Times New Roman" panose="02020603050405020304" pitchFamily="18" charset="0"/>
                <a:cs typeface="Times New Roman" panose="02020603050405020304" pitchFamily="18" charset="0"/>
              </a:rPr>
              <a:t>succ</a:t>
            </a:r>
            <a:r>
              <a:rPr lang="en-US" sz="2800" dirty="0">
                <a:solidFill>
                  <a:srgbClr val="0000FF"/>
                </a:solidFill>
                <a:latin typeface="Times New Roman" panose="02020603050405020304" pitchFamily="18" charset="0"/>
                <a:cs typeface="Times New Roman" panose="02020603050405020304" pitchFamily="18" charset="0"/>
              </a:rPr>
              <a:t>(</a:t>
            </a:r>
            <a:r>
              <a:rPr lang="en-US" sz="2800" i="1" dirty="0">
                <a:solidFill>
                  <a:srgbClr val="0000FF"/>
                </a:solidFill>
                <a:latin typeface="Times New Roman" panose="02020603050405020304" pitchFamily="18" charset="0"/>
                <a:cs typeface="Times New Roman" panose="02020603050405020304" pitchFamily="18" charset="0"/>
              </a:rPr>
              <a:t>p</a:t>
            </a:r>
            <a:r>
              <a:rPr lang="en-US" sz="2800" dirty="0">
                <a:solidFill>
                  <a:srgbClr val="0000FF"/>
                </a:solidFill>
                <a:latin typeface="Times New Roman" panose="02020603050405020304" pitchFamily="18" charset="0"/>
                <a:cs typeface="Times New Roman" panose="02020603050405020304" pitchFamily="18" charset="0"/>
              </a:rPr>
              <a:t> + 2</a:t>
            </a:r>
            <a:r>
              <a:rPr lang="en-US" sz="2800" baseline="30000" dirty="0">
                <a:solidFill>
                  <a:srgbClr val="0000FF"/>
                </a:solidFill>
                <a:latin typeface="Times New Roman" panose="02020603050405020304" pitchFamily="18" charset="0"/>
                <a:cs typeface="Times New Roman" panose="02020603050405020304" pitchFamily="18" charset="0"/>
              </a:rPr>
              <a:t>i-1</a:t>
            </a:r>
            <a:r>
              <a:rPr lang="en-US" sz="2800" dirty="0">
                <a:solidFill>
                  <a:srgbClr val="0000FF"/>
                </a:solidFill>
                <a:latin typeface="Times New Roman" panose="02020603050405020304" pitchFamily="18" charset="0"/>
                <a:cs typeface="Times New Roman" panose="02020603050405020304" pitchFamily="18" charset="0"/>
              </a:rPr>
              <a:t>)</a:t>
            </a:r>
            <a:endParaRPr lang="en-US" sz="2800" dirty="0">
              <a:solidFill>
                <a:schemeClr val="bg1"/>
              </a:solidFill>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i.e., the </a:t>
            </a:r>
            <a:r>
              <a:rPr lang="en-US" sz="2800" i="1" dirty="0" err="1">
                <a:solidFill>
                  <a:srgbClr val="0000FF"/>
                </a:solidFill>
                <a:latin typeface="Times New Roman" panose="02020603050405020304" pitchFamily="18" charset="0"/>
                <a:cs typeface="Times New Roman" panose="02020603050405020304" pitchFamily="18" charset="0"/>
              </a:rPr>
              <a:t>i-th</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entry points </a:t>
            </a:r>
          </a:p>
          <a:p>
            <a:pPr algn="just"/>
            <a:r>
              <a:rPr lang="en-US" sz="2800" dirty="0">
                <a:latin typeface="Times New Roman" panose="02020603050405020304" pitchFamily="18" charset="0"/>
                <a:cs typeface="Times New Roman" panose="02020603050405020304" pitchFamily="18" charset="0"/>
              </a:rPr>
              <a:t>to the first node </a:t>
            </a:r>
          </a:p>
          <a:p>
            <a:pPr algn="just"/>
            <a:r>
              <a:rPr lang="en-US" sz="2800" dirty="0">
                <a:latin typeface="Times New Roman" panose="02020603050405020304" pitchFamily="18" charset="0"/>
                <a:cs typeface="Times New Roman" panose="02020603050405020304" pitchFamily="18" charset="0"/>
              </a:rPr>
              <a:t>succeeding </a:t>
            </a:r>
            <a:r>
              <a:rPr lang="en-US" sz="2800" i="1" dirty="0">
                <a:solidFill>
                  <a:srgbClr val="0000FF"/>
                </a:solidFill>
                <a:latin typeface="Times New Roman" panose="02020603050405020304" pitchFamily="18" charset="0"/>
                <a:cs typeface="Times New Roman" panose="02020603050405020304" pitchFamily="18" charset="0"/>
              </a:rPr>
              <a:t>p</a:t>
            </a:r>
            <a:r>
              <a:rPr lang="en-US" sz="2800" dirty="0">
                <a:solidFill>
                  <a:schemeClr val="bg1"/>
                </a:solidFill>
                <a:latin typeface="Times New Roman" panose="02020603050405020304" pitchFamily="18" charset="0"/>
                <a:cs typeface="Times New Roman" panose="02020603050405020304" pitchFamily="18" charset="0"/>
              </a:rPr>
              <a:t> </a:t>
            </a:r>
          </a:p>
          <a:p>
            <a:pPr algn="just"/>
            <a:r>
              <a:rPr lang="en-US" sz="2800" dirty="0">
                <a:latin typeface="Times New Roman" panose="02020603050405020304" pitchFamily="18" charset="0"/>
                <a:cs typeface="Times New Roman" panose="02020603050405020304" pitchFamily="18" charset="0"/>
              </a:rPr>
              <a:t>by at least </a:t>
            </a:r>
            <a:r>
              <a:rPr lang="en-US" sz="2800" dirty="0">
                <a:solidFill>
                  <a:srgbClr val="0000FF"/>
                </a:solidFill>
                <a:latin typeface="Times New Roman" panose="02020603050405020304" pitchFamily="18" charset="0"/>
                <a:cs typeface="Times New Roman" panose="02020603050405020304" pitchFamily="18" charset="0"/>
              </a:rPr>
              <a:t>2</a:t>
            </a:r>
            <a:r>
              <a:rPr lang="en-US" sz="2800" baseline="30000" dirty="0">
                <a:solidFill>
                  <a:srgbClr val="0000FF"/>
                </a:solidFill>
                <a:latin typeface="Times New Roman" panose="02020603050405020304" pitchFamily="18" charset="0"/>
                <a:cs typeface="Times New Roman" panose="02020603050405020304" pitchFamily="18" charset="0"/>
              </a:rPr>
              <a:t>i-1 </a:t>
            </a:r>
          </a:p>
        </p:txBody>
      </p:sp>
    </p:spTree>
    <p:extLst>
      <p:ext uri="{BB962C8B-B14F-4D97-AF65-F5344CB8AC3E}">
        <p14:creationId xmlns:p14="http://schemas.microsoft.com/office/powerpoint/2010/main" val="2115193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26363"/>
            <a:ext cx="11834648" cy="6584952"/>
          </a:xfrm>
          <a:solidFill>
            <a:schemeClr val="bg1"/>
          </a:solidFill>
        </p:spPr>
        <p:txBody>
          <a:bodyPr>
            <a:normAutofit fontScale="77500" lnSpcReduction="20000"/>
          </a:bodyPr>
          <a:lstStyle/>
          <a:p>
            <a:pPr algn="just">
              <a:lnSpc>
                <a:spcPct val="160000"/>
              </a:lnSpc>
            </a:pPr>
            <a:r>
              <a:rPr lang="en-US" sz="3600" dirty="0">
                <a:solidFill>
                  <a:srgbClr val="FF0000"/>
                </a:solidFill>
                <a:latin typeface="Times New Roman" panose="02020603050405020304" pitchFamily="18" charset="0"/>
                <a:cs typeface="Times New Roman" panose="02020603050405020304" pitchFamily="18" charset="0"/>
              </a:rPr>
              <a:t>Node 18</a:t>
            </a:r>
            <a:r>
              <a:rPr lang="en-US" sz="3600" dirty="0">
                <a:latin typeface="Times New Roman" panose="02020603050405020304" pitchFamily="18" charset="0"/>
                <a:cs typeface="Times New Roman" panose="02020603050405020304" pitchFamily="18" charset="0"/>
              </a:rPr>
              <a:t>, will select</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a:solidFill>
                  <a:srgbClr val="FF0000"/>
                </a:solidFill>
                <a:latin typeface="Times New Roman" panose="02020603050405020304" pitchFamily="18" charset="0"/>
                <a:cs typeface="Times New Roman" panose="02020603050405020304" pitchFamily="18" charset="0"/>
              </a:rPr>
              <a:t>node 20</a:t>
            </a:r>
            <a:r>
              <a:rPr lang="en-US" sz="3600" dirty="0">
                <a:latin typeface="Times New Roman" panose="02020603050405020304" pitchFamily="18" charset="0"/>
                <a:cs typeface="Times New Roman" panose="02020603050405020304" pitchFamily="18" charset="0"/>
              </a:rPr>
              <a:t>, as per condition</a:t>
            </a:r>
            <a:r>
              <a:rPr lang="en-US" sz="3600" dirty="0">
                <a:solidFill>
                  <a:schemeClr val="bg1"/>
                </a:solidFill>
                <a:latin typeface="Times New Roman" panose="02020603050405020304" pitchFamily="18" charset="0"/>
                <a:cs typeface="Times New Roman" panose="02020603050405020304" pitchFamily="18" charset="0"/>
              </a:rPr>
              <a:t> </a:t>
            </a:r>
          </a:p>
          <a:p>
            <a:pPr marL="0" indent="0" algn="ctr">
              <a:lnSpc>
                <a:spcPct val="160000"/>
              </a:lnSpc>
              <a:buNone/>
            </a:pPr>
            <a:r>
              <a:rPr lang="en-US" sz="3600" b="1" dirty="0">
                <a:solidFill>
                  <a:srgbClr val="FF0000"/>
                </a:solidFill>
                <a:latin typeface="Times New Roman" panose="02020603050405020304" pitchFamily="18" charset="0"/>
                <a:cs typeface="Times New Roman" panose="02020603050405020304" pitchFamily="18" charset="0"/>
              </a:rPr>
              <a:t>    q =  </a:t>
            </a:r>
            <a:r>
              <a:rPr lang="en-US" sz="3600" b="1" dirty="0" err="1">
                <a:solidFill>
                  <a:srgbClr val="FF0000"/>
                </a:solidFill>
                <a:latin typeface="Times New Roman" panose="02020603050405020304" pitchFamily="18" charset="0"/>
                <a:cs typeface="Times New Roman" panose="02020603050405020304" pitchFamily="18" charset="0"/>
              </a:rPr>
              <a:t>FTp</a:t>
            </a:r>
            <a:r>
              <a:rPr lang="en-US" sz="3600" b="1" dirty="0">
                <a:solidFill>
                  <a:srgbClr val="FF0000"/>
                </a:solidFill>
                <a:latin typeface="Times New Roman" panose="02020603050405020304" pitchFamily="18" charset="0"/>
                <a:cs typeface="Times New Roman" panose="02020603050405020304" pitchFamily="18" charset="0"/>
              </a:rPr>
              <a:t>[j] &lt;= k &lt; </a:t>
            </a:r>
            <a:r>
              <a:rPr lang="en-US" sz="3600" b="1" dirty="0" err="1">
                <a:solidFill>
                  <a:srgbClr val="FF0000"/>
                </a:solidFill>
                <a:latin typeface="Times New Roman" panose="02020603050405020304" pitchFamily="18" charset="0"/>
                <a:cs typeface="Times New Roman" panose="02020603050405020304" pitchFamily="18" charset="0"/>
              </a:rPr>
              <a:t>FTp</a:t>
            </a:r>
            <a:r>
              <a:rPr lang="en-US" sz="3600" b="1" dirty="0">
                <a:solidFill>
                  <a:srgbClr val="FF0000"/>
                </a:solidFill>
                <a:latin typeface="Times New Roman" panose="02020603050405020304" pitchFamily="18" charset="0"/>
                <a:cs typeface="Times New Roman" panose="02020603050405020304" pitchFamily="18" charset="0"/>
              </a:rPr>
              <a:t>[j + 1]</a:t>
            </a:r>
            <a:endParaRPr lang="en-US" sz="3600" dirty="0">
              <a:solidFill>
                <a:schemeClr val="bg1"/>
              </a:solidFill>
              <a:latin typeface="Times New Roman" panose="02020603050405020304" pitchFamily="18" charset="0"/>
              <a:cs typeface="Times New Roman" panose="02020603050405020304" pitchFamily="18" charset="0"/>
            </a:endParaRPr>
          </a:p>
          <a:p>
            <a:pPr marL="0" indent="0" algn="ctr">
              <a:lnSpc>
                <a:spcPct val="160000"/>
              </a:lnSpc>
              <a:buNone/>
            </a:pPr>
            <a:r>
              <a:rPr lang="en-US" sz="3600" dirty="0">
                <a:solidFill>
                  <a:srgbClr val="0000FF"/>
                </a:solidFill>
                <a:latin typeface="Times New Roman" panose="02020603050405020304" pitchFamily="18" charset="0"/>
                <a:cs typeface="Times New Roman" panose="02020603050405020304" pitchFamily="18" charset="0"/>
              </a:rPr>
              <a:t>FT</a:t>
            </a:r>
            <a:r>
              <a:rPr lang="en-US" sz="3600" baseline="-25000" dirty="0">
                <a:solidFill>
                  <a:srgbClr val="0000FF"/>
                </a:solidFill>
                <a:latin typeface="Times New Roman" panose="02020603050405020304" pitchFamily="18" charset="0"/>
                <a:cs typeface="Times New Roman" panose="02020603050405020304" pitchFamily="18" charset="0"/>
              </a:rPr>
              <a:t>18</a:t>
            </a:r>
            <a:r>
              <a:rPr lang="en-US" sz="3600" dirty="0">
                <a:solidFill>
                  <a:srgbClr val="0000FF"/>
                </a:solidFill>
                <a:latin typeface="Times New Roman" panose="02020603050405020304" pitchFamily="18" charset="0"/>
                <a:cs typeface="Times New Roman" panose="02020603050405020304" pitchFamily="18" charset="0"/>
              </a:rPr>
              <a:t>[2] &lt;= k &lt; FT</a:t>
            </a:r>
            <a:r>
              <a:rPr lang="en-US" sz="3600" baseline="-25000" dirty="0">
                <a:solidFill>
                  <a:srgbClr val="0000FF"/>
                </a:solidFill>
                <a:latin typeface="Times New Roman" panose="02020603050405020304" pitchFamily="18" charset="0"/>
                <a:cs typeface="Times New Roman" panose="02020603050405020304" pitchFamily="18" charset="0"/>
              </a:rPr>
              <a:t>18</a:t>
            </a:r>
            <a:r>
              <a:rPr lang="en-US" sz="3600" dirty="0">
                <a:solidFill>
                  <a:srgbClr val="0000FF"/>
                </a:solidFill>
                <a:latin typeface="Times New Roman" panose="02020603050405020304" pitchFamily="18" charset="0"/>
                <a:cs typeface="Times New Roman" panose="02020603050405020304" pitchFamily="18" charset="0"/>
              </a:rPr>
              <a:t>[3].     </a:t>
            </a:r>
            <a:r>
              <a:rPr lang="en-US" sz="36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a:t>
            </a:r>
            <a:r>
              <a:rPr lang="en-US" sz="3600" dirty="0">
                <a:solidFill>
                  <a:srgbClr val="0000FF"/>
                </a:solidFill>
                <a:latin typeface="Times New Roman" panose="02020603050405020304" pitchFamily="18" charset="0"/>
                <a:cs typeface="Times New Roman" panose="02020603050405020304" pitchFamily="18" charset="0"/>
              </a:rPr>
              <a:t>        </a:t>
            </a:r>
            <a:r>
              <a:rPr lang="en-US" sz="3600" dirty="0">
                <a:solidFill>
                  <a:srgbClr val="0000FF"/>
                </a:solidFill>
                <a:highlight>
                  <a:srgbClr val="FFFF00"/>
                </a:highlight>
                <a:latin typeface="Times New Roman" panose="02020603050405020304" pitchFamily="18" charset="0"/>
                <a:cs typeface="Times New Roman" panose="02020603050405020304" pitchFamily="18" charset="0"/>
              </a:rPr>
              <a:t>i.e., 20 &lt;= 26 &lt; 28</a:t>
            </a:r>
          </a:p>
          <a:p>
            <a:pPr>
              <a:lnSpc>
                <a:spcPct val="160000"/>
              </a:lnSpc>
            </a:pPr>
            <a:r>
              <a:rPr lang="en-US" sz="3600" dirty="0">
                <a:latin typeface="Times New Roman" panose="02020603050405020304" pitchFamily="18" charset="0"/>
                <a:cs typeface="Times New Roman" panose="02020603050405020304" pitchFamily="18" charset="0"/>
              </a:rPr>
              <a:t>Then the request is forwarded from</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a:solidFill>
                  <a:srgbClr val="0000FF"/>
                </a:solidFill>
                <a:latin typeface="Times New Roman" panose="02020603050405020304" pitchFamily="18" charset="0"/>
                <a:cs typeface="Times New Roman" panose="02020603050405020304" pitchFamily="18" charset="0"/>
              </a:rPr>
              <a:t>node 20 </a:t>
            </a:r>
            <a:r>
              <a:rPr lang="en-US" sz="3600" dirty="0">
                <a:latin typeface="Times New Roman" panose="02020603050405020304" pitchFamily="18" charset="0"/>
                <a:cs typeface="Times New Roman" panose="02020603050405020304" pitchFamily="18" charset="0"/>
              </a:rPr>
              <a:t>to</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a:solidFill>
                  <a:srgbClr val="0000FF"/>
                </a:solidFill>
                <a:latin typeface="Times New Roman" panose="02020603050405020304" pitchFamily="18" charset="0"/>
                <a:cs typeface="Times New Roman" panose="02020603050405020304" pitchFamily="18" charset="0"/>
              </a:rPr>
              <a:t>node 21 </a:t>
            </a:r>
            <a:r>
              <a:rPr lang="en-US" sz="3600" dirty="0">
                <a:latin typeface="Times New Roman" panose="02020603050405020304" pitchFamily="18" charset="0"/>
                <a:cs typeface="Times New Roman" panose="02020603050405020304" pitchFamily="18" charset="0"/>
              </a:rPr>
              <a:t>as per the condition</a:t>
            </a:r>
          </a:p>
          <a:p>
            <a:pPr marL="0" indent="0" algn="ctr">
              <a:lnSpc>
                <a:spcPct val="160000"/>
              </a:lnSpc>
              <a:buNone/>
            </a:pPr>
            <a:r>
              <a:rPr lang="en-US" sz="3600" b="1" dirty="0">
                <a:solidFill>
                  <a:srgbClr val="0000FF"/>
                </a:solidFill>
                <a:latin typeface="Times New Roman" panose="02020603050405020304" pitchFamily="18" charset="0"/>
                <a:cs typeface="Times New Roman" panose="02020603050405020304" pitchFamily="18" charset="0"/>
              </a:rPr>
              <a:t> </a:t>
            </a:r>
            <a:r>
              <a:rPr lang="en-US" sz="3600" b="1" dirty="0">
                <a:solidFill>
                  <a:srgbClr val="FF0000"/>
                </a:solidFill>
                <a:latin typeface="Times New Roman" panose="02020603050405020304" pitchFamily="18" charset="0"/>
                <a:cs typeface="Times New Roman" panose="02020603050405020304" pitchFamily="18" charset="0"/>
              </a:rPr>
              <a:t>q = </a:t>
            </a:r>
            <a:r>
              <a:rPr lang="en-US" sz="3600" b="1" dirty="0" err="1">
                <a:solidFill>
                  <a:srgbClr val="FF0000"/>
                </a:solidFill>
                <a:latin typeface="Times New Roman" panose="02020603050405020304" pitchFamily="18" charset="0"/>
                <a:cs typeface="Times New Roman" panose="02020603050405020304" pitchFamily="18" charset="0"/>
              </a:rPr>
              <a:t>FTp</a:t>
            </a:r>
            <a:r>
              <a:rPr lang="en-US" sz="3600" b="1" dirty="0">
                <a:solidFill>
                  <a:srgbClr val="FF0000"/>
                </a:solidFill>
                <a:latin typeface="Times New Roman" panose="02020603050405020304" pitchFamily="18" charset="0"/>
                <a:cs typeface="Times New Roman" panose="02020603050405020304" pitchFamily="18" charset="0"/>
              </a:rPr>
              <a:t>[j]&lt;= k &lt; </a:t>
            </a:r>
            <a:r>
              <a:rPr lang="en-US" sz="3600" b="1" dirty="0" err="1">
                <a:solidFill>
                  <a:srgbClr val="FF0000"/>
                </a:solidFill>
                <a:latin typeface="Times New Roman" panose="02020603050405020304" pitchFamily="18" charset="0"/>
                <a:cs typeface="Times New Roman" panose="02020603050405020304" pitchFamily="18" charset="0"/>
              </a:rPr>
              <a:t>FTp</a:t>
            </a:r>
            <a:r>
              <a:rPr lang="en-US" sz="3600" b="1" dirty="0">
                <a:solidFill>
                  <a:srgbClr val="FF0000"/>
                </a:solidFill>
                <a:latin typeface="Times New Roman" panose="02020603050405020304" pitchFamily="18" charset="0"/>
                <a:cs typeface="Times New Roman" panose="02020603050405020304" pitchFamily="18" charset="0"/>
              </a:rPr>
              <a:t>[j + 1]  </a:t>
            </a:r>
          </a:p>
          <a:p>
            <a:pPr marL="0" indent="0" algn="ctr">
              <a:lnSpc>
                <a:spcPct val="160000"/>
              </a:lnSpc>
              <a:buNone/>
            </a:pPr>
            <a:r>
              <a:rPr lang="en-US" sz="3600" b="1" dirty="0">
                <a:solidFill>
                  <a:srgbClr val="FF0000"/>
                </a:solidFill>
                <a:latin typeface="Times New Roman" panose="02020603050405020304" pitchFamily="18" charset="0"/>
                <a:cs typeface="Times New Roman" panose="02020603050405020304" pitchFamily="18" charset="0"/>
              </a:rPr>
              <a:t>  </a:t>
            </a:r>
            <a:r>
              <a:rPr lang="en-US" sz="3600" dirty="0">
                <a:solidFill>
                  <a:srgbClr val="0000FF"/>
                </a:solidFill>
                <a:latin typeface="Times New Roman" panose="02020603050405020304" pitchFamily="18" charset="0"/>
                <a:cs typeface="Times New Roman" panose="02020603050405020304" pitchFamily="18" charset="0"/>
              </a:rPr>
              <a:t>FT</a:t>
            </a:r>
            <a:r>
              <a:rPr lang="en-US" sz="3600" baseline="-25000" dirty="0">
                <a:solidFill>
                  <a:srgbClr val="0000FF"/>
                </a:solidFill>
                <a:latin typeface="Times New Roman" panose="02020603050405020304" pitchFamily="18" charset="0"/>
                <a:cs typeface="Times New Roman" panose="02020603050405020304" pitchFamily="18" charset="0"/>
              </a:rPr>
              <a:t>20</a:t>
            </a:r>
            <a:r>
              <a:rPr lang="en-US" sz="3600" dirty="0">
                <a:solidFill>
                  <a:srgbClr val="0000FF"/>
                </a:solidFill>
                <a:latin typeface="Times New Roman" panose="02020603050405020304" pitchFamily="18" charset="0"/>
                <a:cs typeface="Times New Roman" panose="02020603050405020304" pitchFamily="18" charset="0"/>
              </a:rPr>
              <a:t>[1] &lt;= k &lt; FT</a:t>
            </a:r>
            <a:r>
              <a:rPr lang="en-US" sz="3600" baseline="-25000" dirty="0">
                <a:solidFill>
                  <a:srgbClr val="0000FF"/>
                </a:solidFill>
                <a:latin typeface="Times New Roman" panose="02020603050405020304" pitchFamily="18" charset="0"/>
                <a:cs typeface="Times New Roman" panose="02020603050405020304" pitchFamily="18" charset="0"/>
              </a:rPr>
              <a:t>20</a:t>
            </a:r>
            <a:r>
              <a:rPr lang="en-US" sz="3600" dirty="0">
                <a:solidFill>
                  <a:srgbClr val="0000FF"/>
                </a:solidFill>
                <a:latin typeface="Times New Roman" panose="02020603050405020304" pitchFamily="18" charset="0"/>
                <a:cs typeface="Times New Roman" panose="02020603050405020304" pitchFamily="18" charset="0"/>
              </a:rPr>
              <a:t>[2].        </a:t>
            </a:r>
            <a:r>
              <a:rPr lang="en-US" sz="36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3600" dirty="0">
                <a:solidFill>
                  <a:srgbClr val="0000FF"/>
                </a:solidFill>
                <a:highlight>
                  <a:srgbClr val="FFFF00"/>
                </a:highlight>
                <a:latin typeface="Times New Roman" panose="02020603050405020304" pitchFamily="18" charset="0"/>
                <a:cs typeface="Times New Roman" panose="02020603050405020304" pitchFamily="18" charset="0"/>
              </a:rPr>
              <a:t>i.e.,  21 &lt;= 26 &lt; 28</a:t>
            </a:r>
          </a:p>
          <a:p>
            <a:pPr algn="just">
              <a:lnSpc>
                <a:spcPct val="160000"/>
              </a:lnSpc>
            </a:pPr>
            <a:r>
              <a:rPr lang="en-US" sz="3600" dirty="0">
                <a:latin typeface="Times New Roman" panose="02020603050405020304" pitchFamily="18" charset="0"/>
                <a:cs typeface="Times New Roman" panose="02020603050405020304" pitchFamily="18" charset="0"/>
              </a:rPr>
              <a:t>Finally from </a:t>
            </a:r>
            <a:r>
              <a:rPr lang="en-US" sz="3600" dirty="0">
                <a:solidFill>
                  <a:srgbClr val="0000FF"/>
                </a:solidFill>
                <a:latin typeface="Times New Roman" panose="02020603050405020304" pitchFamily="18" charset="0"/>
                <a:cs typeface="Times New Roman" panose="02020603050405020304" pitchFamily="18" charset="0"/>
              </a:rPr>
              <a:t>node 21</a:t>
            </a:r>
            <a:r>
              <a:rPr lang="en-US" sz="3600" dirty="0">
                <a:latin typeface="Times New Roman" panose="02020603050405020304" pitchFamily="18" charset="0"/>
                <a:cs typeface="Times New Roman" panose="02020603050405020304" pitchFamily="18" charset="0"/>
              </a:rPr>
              <a:t> to </a:t>
            </a:r>
            <a:r>
              <a:rPr lang="en-US" sz="3600" dirty="0">
                <a:solidFill>
                  <a:srgbClr val="0000FF"/>
                </a:solidFill>
                <a:latin typeface="Times New Roman" panose="02020603050405020304" pitchFamily="18" charset="0"/>
                <a:cs typeface="Times New Roman" panose="02020603050405020304" pitchFamily="18" charset="0"/>
              </a:rPr>
              <a:t>node 28</a:t>
            </a:r>
            <a:r>
              <a:rPr lang="en-US" sz="3600" dirty="0">
                <a:latin typeface="Times New Roman" panose="02020603050405020304" pitchFamily="18" charset="0"/>
                <a:cs typeface="Times New Roman" panose="02020603050405020304" pitchFamily="18" charset="0"/>
              </a:rPr>
              <a:t>, as we know that,</a:t>
            </a:r>
          </a:p>
          <a:p>
            <a:pPr marL="0" indent="0" algn="ctr">
              <a:lnSpc>
                <a:spcPct val="160000"/>
              </a:lnSpc>
              <a:buNone/>
            </a:pPr>
            <a:r>
              <a:rPr lang="en-US" sz="3600" b="1" dirty="0">
                <a:solidFill>
                  <a:srgbClr val="FF0000"/>
                </a:solidFill>
                <a:latin typeface="Times New Roman" panose="02020603050405020304" pitchFamily="18" charset="0"/>
                <a:cs typeface="Times New Roman" panose="02020603050405020304" pitchFamily="18" charset="0"/>
              </a:rPr>
              <a:t>            q = </a:t>
            </a:r>
            <a:r>
              <a:rPr lang="en-US" sz="3600" b="1" dirty="0" err="1">
                <a:solidFill>
                  <a:srgbClr val="FF0000"/>
                </a:solidFill>
                <a:latin typeface="Times New Roman" panose="02020603050405020304" pitchFamily="18" charset="0"/>
                <a:cs typeface="Times New Roman" panose="02020603050405020304" pitchFamily="18" charset="0"/>
              </a:rPr>
              <a:t>FTp</a:t>
            </a:r>
            <a:r>
              <a:rPr lang="en-US" sz="3600" b="1" dirty="0">
                <a:solidFill>
                  <a:srgbClr val="FF0000"/>
                </a:solidFill>
                <a:latin typeface="Times New Roman" panose="02020603050405020304" pitchFamily="18" charset="0"/>
                <a:cs typeface="Times New Roman" panose="02020603050405020304" pitchFamily="18" charset="0"/>
              </a:rPr>
              <a:t>[1]  when p &lt; k &lt; </a:t>
            </a:r>
            <a:r>
              <a:rPr lang="en-US" sz="3600" b="1" dirty="0" err="1">
                <a:solidFill>
                  <a:srgbClr val="FF0000"/>
                </a:solidFill>
                <a:latin typeface="Times New Roman" panose="02020603050405020304" pitchFamily="18" charset="0"/>
                <a:cs typeface="Times New Roman" panose="02020603050405020304" pitchFamily="18" charset="0"/>
              </a:rPr>
              <a:t>FTp</a:t>
            </a:r>
            <a:r>
              <a:rPr lang="en-US" sz="3600" b="1" dirty="0">
                <a:solidFill>
                  <a:srgbClr val="FF0000"/>
                </a:solidFill>
                <a:latin typeface="Times New Roman" panose="02020603050405020304" pitchFamily="18" charset="0"/>
                <a:cs typeface="Times New Roman" panose="02020603050405020304" pitchFamily="18" charset="0"/>
              </a:rPr>
              <a:t>[1].   </a:t>
            </a:r>
          </a:p>
          <a:p>
            <a:pPr marL="0" indent="0" algn="ctr">
              <a:lnSpc>
                <a:spcPct val="160000"/>
              </a:lnSpc>
              <a:buNone/>
            </a:pPr>
            <a:r>
              <a:rPr lang="en-US" sz="3600" dirty="0">
                <a:solidFill>
                  <a:srgbClr val="0000FF"/>
                </a:solidFill>
                <a:latin typeface="Times New Roman" panose="02020603050405020304" pitchFamily="18" charset="0"/>
                <a:cs typeface="Times New Roman" panose="02020603050405020304" pitchFamily="18" charset="0"/>
              </a:rPr>
              <a:t>21 &lt; 26 &lt; FT</a:t>
            </a:r>
            <a:r>
              <a:rPr lang="en-US" sz="3600" baseline="-25000" dirty="0">
                <a:solidFill>
                  <a:srgbClr val="0000FF"/>
                </a:solidFill>
                <a:latin typeface="Times New Roman" panose="02020603050405020304" pitchFamily="18" charset="0"/>
                <a:cs typeface="Times New Roman" panose="02020603050405020304" pitchFamily="18" charset="0"/>
              </a:rPr>
              <a:t>21</a:t>
            </a:r>
            <a:r>
              <a:rPr lang="en-US" sz="3600" dirty="0">
                <a:solidFill>
                  <a:srgbClr val="0000FF"/>
                </a:solidFill>
                <a:latin typeface="Times New Roman" panose="02020603050405020304" pitchFamily="18" charset="0"/>
                <a:cs typeface="Times New Roman" panose="02020603050405020304" pitchFamily="18" charset="0"/>
              </a:rPr>
              <a:t>[1] </a:t>
            </a:r>
            <a:r>
              <a:rPr lang="en-US" sz="3600" b="1" dirty="0">
                <a:solidFill>
                  <a:srgbClr val="FF0000"/>
                </a:solidFill>
                <a:latin typeface="Times New Roman" panose="02020603050405020304" pitchFamily="18" charset="0"/>
                <a:cs typeface="Times New Roman" panose="02020603050405020304" pitchFamily="18" charset="0"/>
              </a:rPr>
              <a:t>     </a:t>
            </a:r>
            <a:r>
              <a:rPr lang="en-US" sz="36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a:t>
            </a:r>
            <a:r>
              <a:rPr lang="en-US" sz="3600" b="1" dirty="0">
                <a:solidFill>
                  <a:srgbClr val="FF0000"/>
                </a:solidFill>
                <a:latin typeface="Times New Roman" panose="02020603050405020304" pitchFamily="18" charset="0"/>
                <a:cs typeface="Times New Roman" panose="02020603050405020304" pitchFamily="18" charset="0"/>
              </a:rPr>
              <a:t>  </a:t>
            </a:r>
            <a:r>
              <a:rPr lang="en-US" sz="3600" b="1" dirty="0">
                <a:solidFill>
                  <a:srgbClr val="0000FF"/>
                </a:solidFill>
                <a:highlight>
                  <a:srgbClr val="FFFF00"/>
                </a:highlight>
                <a:latin typeface="Times New Roman" panose="02020603050405020304" pitchFamily="18" charset="0"/>
                <a:cs typeface="Times New Roman" panose="02020603050405020304" pitchFamily="18" charset="0"/>
              </a:rPr>
              <a:t>i.e.,  21 &lt; 26 &lt; 28</a:t>
            </a:r>
            <a:endParaRPr lang="en-US" sz="3600" dirty="0">
              <a:solidFill>
                <a:srgbClr val="0000FF"/>
              </a:solidFill>
              <a:highlight>
                <a:srgbClr val="FFFF00"/>
              </a:highlight>
              <a:latin typeface="Times New Roman" panose="02020603050405020304" pitchFamily="18" charset="0"/>
              <a:cs typeface="Times New Roman" panose="02020603050405020304" pitchFamily="18" charset="0"/>
            </a:endParaRPr>
          </a:p>
          <a:p>
            <a:pPr algn="just">
              <a:lnSpc>
                <a:spcPct val="100000"/>
              </a:lnSpc>
            </a:pPr>
            <a:endParaRPr lang="en-US"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37</a:t>
            </a:fld>
            <a:endParaRPr lang="en-IN" dirty="0"/>
          </a:p>
        </p:txBody>
      </p:sp>
    </p:spTree>
    <p:extLst>
      <p:ext uri="{BB962C8B-B14F-4D97-AF65-F5344CB8AC3E}">
        <p14:creationId xmlns:p14="http://schemas.microsoft.com/office/powerpoint/2010/main" val="12744702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a:solidFill>
            <a:schemeClr val="bg1"/>
          </a:solidFill>
        </p:spPr>
        <p:txBody>
          <a:bodyPr>
            <a:normAutofit lnSpcReduction="10000"/>
          </a:bodyPr>
          <a:lstStyle/>
          <a:p>
            <a:pPr marL="0" indent="0" algn="just">
              <a:lnSpc>
                <a:spcPct val="100000"/>
              </a:lnSpc>
              <a:buNone/>
            </a:pPr>
            <a:r>
              <a:rPr lang="en-US" b="1" dirty="0">
                <a:solidFill>
                  <a:srgbClr val="0000FF"/>
                </a:solidFill>
                <a:latin typeface="Times New Roman" panose="02020603050405020304" pitchFamily="18" charset="0"/>
                <a:cs typeface="Times New Roman" panose="02020603050405020304" pitchFamily="18" charset="0"/>
              </a:rPr>
              <a:t>At node 28</a:t>
            </a:r>
          </a:p>
          <a:p>
            <a:pPr marL="0" indent="0" algn="just">
              <a:lnSpc>
                <a:spcPct val="100000"/>
              </a:lnSpc>
              <a:buNone/>
            </a:pPr>
            <a:r>
              <a:rPr lang="en-US" dirty="0">
                <a:latin typeface="Times New Roman" panose="02020603050405020304" pitchFamily="18" charset="0"/>
                <a:cs typeface="Times New Roman" panose="02020603050405020304" pitchFamily="18" charset="0"/>
              </a:rPr>
              <a:t>When applying the property   </a:t>
            </a:r>
            <a:r>
              <a:rPr lang="en-US" sz="3500" dirty="0" err="1">
                <a:solidFill>
                  <a:srgbClr val="FF0000"/>
                </a:solidFill>
                <a:latin typeface="Times New Roman" panose="02020603050405020304" pitchFamily="18" charset="0"/>
                <a:cs typeface="Times New Roman" panose="02020603050405020304" pitchFamily="18" charset="0"/>
              </a:rPr>
              <a:t>pred</a:t>
            </a:r>
            <a:r>
              <a:rPr lang="en-US" sz="3500" dirty="0">
                <a:solidFill>
                  <a:srgbClr val="FF0000"/>
                </a:solidFill>
                <a:latin typeface="Times New Roman" panose="02020603050405020304" pitchFamily="18" charset="0"/>
                <a:cs typeface="Times New Roman" panose="02020603050405020304" pitchFamily="18" charset="0"/>
              </a:rPr>
              <a:t>(</a:t>
            </a:r>
            <a:r>
              <a:rPr lang="en-US" sz="3500" i="1" dirty="0">
                <a:solidFill>
                  <a:srgbClr val="FF0000"/>
                </a:solidFill>
                <a:latin typeface="Times New Roman" panose="02020603050405020304" pitchFamily="18" charset="0"/>
                <a:cs typeface="Times New Roman" panose="02020603050405020304" pitchFamily="18" charset="0"/>
              </a:rPr>
              <a:t>p</a:t>
            </a:r>
            <a:r>
              <a:rPr lang="en-US" sz="3500" dirty="0">
                <a:solidFill>
                  <a:srgbClr val="FF0000"/>
                </a:solidFill>
                <a:latin typeface="Times New Roman" panose="02020603050405020304" pitchFamily="18" charset="0"/>
                <a:cs typeface="Times New Roman" panose="02020603050405020304" pitchFamily="18" charset="0"/>
              </a:rPr>
              <a:t>) &lt; k &lt;= </a:t>
            </a:r>
            <a:r>
              <a:rPr lang="en-US" sz="3500" i="1" dirty="0">
                <a:solidFill>
                  <a:srgbClr val="FF0000"/>
                </a:solidFill>
                <a:latin typeface="Times New Roman" panose="02020603050405020304" pitchFamily="18" charset="0"/>
                <a:cs typeface="Times New Roman" panose="02020603050405020304" pitchFamily="18" charset="0"/>
              </a:rPr>
              <a:t>p</a:t>
            </a:r>
            <a:r>
              <a:rPr lang="en-US" sz="3500" dirty="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 which case </a:t>
            </a:r>
            <a:r>
              <a:rPr lang="en-US" dirty="0">
                <a:solidFill>
                  <a:srgbClr val="0000FF"/>
                </a:solidFill>
                <a:latin typeface="Times New Roman" panose="02020603050405020304" pitchFamily="18" charset="0"/>
                <a:cs typeface="Times New Roman" panose="02020603050405020304" pitchFamily="18" charset="0"/>
              </a:rPr>
              <a:t>node p</a:t>
            </a:r>
            <a:r>
              <a:rPr lang="en-US" dirty="0">
                <a:solidFill>
                  <a:schemeClr val="bg1"/>
                </a:solidFill>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should return its own address </a:t>
            </a:r>
            <a:r>
              <a:rPr lang="en-US" dirty="0">
                <a:latin typeface="Times New Roman" panose="02020603050405020304" pitchFamily="18" charset="0"/>
                <a:cs typeface="Times New Roman" panose="02020603050405020304" pitchFamily="18" charset="0"/>
              </a:rPr>
              <a:t>to the process that initiated the resolution</a:t>
            </a:r>
            <a:r>
              <a:rPr lang="en-US" dirty="0">
                <a:solidFill>
                  <a:schemeClr val="bg1"/>
                </a:solidFill>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of key k.</a:t>
            </a:r>
            <a:r>
              <a:rPr lang="en-US" dirty="0">
                <a:solidFill>
                  <a:schemeClr val="bg1"/>
                </a:solidFill>
                <a:latin typeface="Times New Roman" panose="02020603050405020304" pitchFamily="18" charset="0"/>
                <a:cs typeface="Times New Roman" panose="02020603050405020304" pitchFamily="18" charset="0"/>
              </a:rPr>
              <a:t>. </a:t>
            </a:r>
          </a:p>
          <a:p>
            <a:pPr marL="0" indent="0" algn="just">
              <a:lnSpc>
                <a:spcPct val="100000"/>
              </a:lnSpc>
              <a:buNone/>
            </a:pPr>
            <a:endParaRPr lang="en-US" dirty="0">
              <a:latin typeface="Times New Roman" panose="02020603050405020304" pitchFamily="18" charset="0"/>
              <a:cs typeface="Times New Roman" panose="02020603050405020304" pitchFamily="18" charset="0"/>
            </a:endParaRPr>
          </a:p>
          <a:p>
            <a:pPr marL="0" indent="0" algn="just">
              <a:lnSpc>
                <a:spcPct val="100000"/>
              </a:lnSpc>
              <a:buNone/>
            </a:pPr>
            <a:r>
              <a:rPr lang="en-US" dirty="0">
                <a:latin typeface="Times New Roman" panose="02020603050405020304" pitchFamily="18" charset="0"/>
                <a:cs typeface="Times New Roman" panose="02020603050405020304" pitchFamily="18" charset="0"/>
              </a:rPr>
              <a:t>As per the above property : </a:t>
            </a:r>
            <a:r>
              <a:rPr lang="en-US" dirty="0" err="1">
                <a:solidFill>
                  <a:srgbClr val="FF0000"/>
                </a:solidFill>
                <a:latin typeface="Times New Roman" panose="02020603050405020304" pitchFamily="18" charset="0"/>
                <a:cs typeface="Times New Roman" panose="02020603050405020304" pitchFamily="18" charset="0"/>
              </a:rPr>
              <a:t>pred</a:t>
            </a:r>
            <a:r>
              <a:rPr lang="en-US" dirty="0">
                <a:solidFill>
                  <a:srgbClr val="FF0000"/>
                </a:solidFill>
                <a:latin typeface="Times New Roman" panose="02020603050405020304" pitchFamily="18" charset="0"/>
                <a:cs typeface="Times New Roman" panose="02020603050405020304" pitchFamily="18" charset="0"/>
              </a:rPr>
              <a:t>(</a:t>
            </a:r>
            <a:r>
              <a:rPr lang="en-US" i="1" dirty="0">
                <a:solidFill>
                  <a:srgbClr val="FF0000"/>
                </a:solidFill>
                <a:latin typeface="Times New Roman" panose="02020603050405020304" pitchFamily="18" charset="0"/>
                <a:cs typeface="Times New Roman" panose="02020603050405020304" pitchFamily="18" charset="0"/>
              </a:rPr>
              <a:t>p</a:t>
            </a:r>
            <a:r>
              <a:rPr lang="en-US" dirty="0">
                <a:solidFill>
                  <a:srgbClr val="FF0000"/>
                </a:solidFill>
                <a:latin typeface="Times New Roman" panose="02020603050405020304" pitchFamily="18" charset="0"/>
                <a:cs typeface="Times New Roman" panose="02020603050405020304" pitchFamily="18" charset="0"/>
              </a:rPr>
              <a:t>) &lt; k &lt;= </a:t>
            </a:r>
            <a:r>
              <a:rPr lang="en-US" i="1" dirty="0">
                <a:solidFill>
                  <a:srgbClr val="FF0000"/>
                </a:solidFill>
                <a:latin typeface="Times New Roman" panose="02020603050405020304" pitchFamily="18" charset="0"/>
                <a:cs typeface="Times New Roman" panose="02020603050405020304" pitchFamily="18" charset="0"/>
              </a:rPr>
              <a:t>p   </a:t>
            </a:r>
            <a:r>
              <a:rPr lang="en-US"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a:t>
            </a:r>
            <a:r>
              <a:rPr lang="en-US" i="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21 &lt; 26 &lt;= 28     True</a:t>
            </a:r>
            <a:endParaRPr lang="en-US" dirty="0">
              <a:latin typeface="Times New Roman" panose="02020603050405020304" pitchFamily="18" charset="0"/>
              <a:cs typeface="Times New Roman" panose="02020603050405020304" pitchFamily="18" charset="0"/>
            </a:endParaRPr>
          </a:p>
          <a:p>
            <a:pPr marL="0" indent="0" algn="just">
              <a:lnSpc>
                <a:spcPct val="100000"/>
              </a:lnSpc>
              <a:buNone/>
            </a:pPr>
            <a:endParaRPr lang="en-US" dirty="0">
              <a:latin typeface="Times New Roman" panose="02020603050405020304" pitchFamily="18" charset="0"/>
              <a:cs typeface="Times New Roman" panose="02020603050405020304" pitchFamily="18" charset="0"/>
            </a:endParaRPr>
          </a:p>
          <a:p>
            <a:pPr marL="0" indent="0" algn="just">
              <a:lnSpc>
                <a:spcPct val="100000"/>
              </a:lnSpc>
              <a:buNone/>
            </a:pPr>
            <a:r>
              <a:rPr lang="en-US" dirty="0">
                <a:latin typeface="Times New Roman" panose="02020603050405020304" pitchFamily="18" charset="0"/>
                <a:cs typeface="Times New Roman" panose="02020603050405020304" pitchFamily="18" charset="0"/>
              </a:rPr>
              <a:t>Hence </a:t>
            </a:r>
            <a:r>
              <a:rPr lang="en-US" dirty="0">
                <a:solidFill>
                  <a:srgbClr val="0000FF"/>
                </a:solidFill>
                <a:latin typeface="Times New Roman" panose="02020603050405020304" pitchFamily="18" charset="0"/>
                <a:cs typeface="Times New Roman" panose="02020603050405020304" pitchFamily="18" charset="0"/>
              </a:rPr>
              <a:t>node 28</a:t>
            </a:r>
            <a:r>
              <a:rPr lang="en-US" dirty="0">
                <a:latin typeface="Times New Roman" panose="02020603050405020304" pitchFamily="18" charset="0"/>
                <a:cs typeface="Times New Roman" panose="02020603050405020304" pitchFamily="18" charset="0"/>
              </a:rPr>
              <a:t> is responsible for </a:t>
            </a:r>
            <a:r>
              <a:rPr lang="en-US" dirty="0">
                <a:solidFill>
                  <a:srgbClr val="0000FF"/>
                </a:solidFill>
                <a:latin typeface="Times New Roman" panose="02020603050405020304" pitchFamily="18" charset="0"/>
                <a:cs typeface="Times New Roman" panose="02020603050405020304" pitchFamily="18" charset="0"/>
              </a:rPr>
              <a:t>k = 26</a:t>
            </a:r>
            <a:r>
              <a:rPr lang="en-US" dirty="0">
                <a:latin typeface="Times New Roman" panose="02020603050405020304" pitchFamily="18" charset="0"/>
                <a:cs typeface="Times New Roman" panose="02020603050405020304" pitchFamily="18" charset="0"/>
              </a:rPr>
              <a:t>. Hence address of</a:t>
            </a:r>
            <a:r>
              <a:rPr lang="en-US" dirty="0">
                <a:solidFill>
                  <a:schemeClr val="bg1"/>
                </a:solidFill>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node 28</a:t>
            </a:r>
            <a:r>
              <a:rPr lang="en-US" dirty="0">
                <a:solidFill>
                  <a:schemeClr val="bg1"/>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is returned to</a:t>
            </a:r>
            <a:r>
              <a:rPr lang="en-US" dirty="0">
                <a:solidFill>
                  <a:schemeClr val="bg1"/>
                </a:solidFill>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node 1</a:t>
            </a:r>
            <a:r>
              <a:rPr lang="en-US" dirty="0">
                <a:solidFill>
                  <a:schemeClr val="bg1"/>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and the</a:t>
            </a:r>
            <a:r>
              <a:rPr lang="en-US" dirty="0">
                <a:solidFill>
                  <a:schemeClr val="bg1"/>
                </a:solidFill>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key has been resolved</a:t>
            </a:r>
            <a:r>
              <a:rPr lang="en-US" dirty="0">
                <a:latin typeface="Times New Roman" panose="02020603050405020304" pitchFamily="18" charset="0"/>
                <a:cs typeface="Times New Roman" panose="02020603050405020304" pitchFamily="18" charset="0"/>
              </a:rPr>
              <a:t>.</a:t>
            </a:r>
          </a:p>
          <a:p>
            <a:pPr marL="0" indent="0" algn="just">
              <a:lnSpc>
                <a:spcPct val="100000"/>
              </a:lnSpc>
              <a:buNone/>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For similar reasons, when </a:t>
            </a:r>
            <a:r>
              <a:rPr lang="en-US" dirty="0">
                <a:solidFill>
                  <a:srgbClr val="0000FF"/>
                </a:solidFill>
                <a:latin typeface="Times New Roman" panose="02020603050405020304" pitchFamily="18" charset="0"/>
                <a:cs typeface="Times New Roman" panose="02020603050405020304" pitchFamily="18" charset="0"/>
              </a:rPr>
              <a:t>node 28</a:t>
            </a:r>
            <a:r>
              <a:rPr lang="en-US" dirty="0">
                <a:solidFill>
                  <a:schemeClr val="bg1"/>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is requested to resolve the </a:t>
            </a:r>
            <a:r>
              <a:rPr lang="en-US" dirty="0">
                <a:solidFill>
                  <a:srgbClr val="0000FF"/>
                </a:solidFill>
                <a:latin typeface="Times New Roman" panose="02020603050405020304" pitchFamily="18" charset="0"/>
                <a:cs typeface="Times New Roman" panose="02020603050405020304" pitchFamily="18" charset="0"/>
              </a:rPr>
              <a:t>key k = 12</a:t>
            </a:r>
            <a:r>
              <a:rPr lang="en-US" dirty="0">
                <a:latin typeface="Times New Roman" panose="02020603050405020304" pitchFamily="18" charset="0"/>
                <a:cs typeface="Times New Roman" panose="02020603050405020304" pitchFamily="18" charset="0"/>
              </a:rPr>
              <a:t>, a request will be routed as shown by the dashed line in Figure 5.4. A lookup will generally require O(log(N)) steps, with N being the number of nodes in the system.</a:t>
            </a:r>
          </a:p>
          <a:p>
            <a:pPr algn="just">
              <a:lnSpc>
                <a:spcPct val="100000"/>
              </a:lnSpc>
            </a:pPr>
            <a:endParaRPr lang="en-US"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38</a:t>
            </a:fld>
            <a:endParaRPr lang="en-IN" dirty="0"/>
          </a:p>
        </p:txBody>
      </p:sp>
    </p:spTree>
    <p:extLst>
      <p:ext uri="{BB962C8B-B14F-4D97-AF65-F5344CB8AC3E}">
        <p14:creationId xmlns:p14="http://schemas.microsoft.com/office/powerpoint/2010/main" val="10056388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0402C6B-3BDE-4C9E-A7D2-DE797B447E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31732" y="136525"/>
            <a:ext cx="6456688" cy="6584950"/>
          </a:xfrm>
        </p:spPr>
      </p:pic>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39</a:t>
            </a:fld>
            <a:endParaRPr lang="en-IN" dirty="0"/>
          </a:p>
        </p:txBody>
      </p:sp>
      <p:sp>
        <p:nvSpPr>
          <p:cNvPr id="6" name="Rectangle 5">
            <a:extLst>
              <a:ext uri="{FF2B5EF4-FFF2-40B4-BE49-F238E27FC236}">
                <a16:creationId xmlns:a16="http://schemas.microsoft.com/office/drawing/2014/main" id="{D52209BD-0521-44D4-A070-40D19A1A5317}"/>
              </a:ext>
            </a:extLst>
          </p:cNvPr>
          <p:cNvSpPr/>
          <p:nvPr/>
        </p:nvSpPr>
        <p:spPr>
          <a:xfrm>
            <a:off x="254000" y="1920855"/>
            <a:ext cx="2312352" cy="3108543"/>
          </a:xfrm>
          <a:prstGeom prst="rect">
            <a:avLst/>
          </a:prstGeom>
        </p:spPr>
        <p:txBody>
          <a:bodyPr wrap="square">
            <a:spAutoFit/>
          </a:bodyPr>
          <a:lstStyle/>
          <a:p>
            <a:r>
              <a:rPr lang="en-US" sz="2800" b="1" dirty="0">
                <a:latin typeface="Times New Roman" panose="02020603050405020304" pitchFamily="18" charset="0"/>
                <a:cs typeface="Times New Roman" panose="02020603050405020304" pitchFamily="18" charset="0"/>
              </a:rPr>
              <a:t>Figure 5.4: </a:t>
            </a:r>
            <a:r>
              <a:rPr lang="en-US" sz="2800" dirty="0">
                <a:latin typeface="Times New Roman" panose="02020603050405020304" pitchFamily="18" charset="0"/>
                <a:cs typeface="Times New Roman" panose="02020603050405020304" pitchFamily="18" charset="0"/>
              </a:rPr>
              <a:t>Resolving </a:t>
            </a:r>
            <a:r>
              <a:rPr lang="en-US" sz="2800" dirty="0">
                <a:solidFill>
                  <a:srgbClr val="FF0000"/>
                </a:solidFill>
                <a:latin typeface="Times New Roman" panose="02020603050405020304" pitchFamily="18" charset="0"/>
                <a:cs typeface="Times New Roman" panose="02020603050405020304" pitchFamily="18" charset="0"/>
              </a:rPr>
              <a:t>key 26 </a:t>
            </a:r>
            <a:r>
              <a:rPr lang="en-US" sz="2800" dirty="0">
                <a:latin typeface="Times New Roman" panose="02020603050405020304" pitchFamily="18" charset="0"/>
                <a:cs typeface="Times New Roman" panose="02020603050405020304" pitchFamily="18" charset="0"/>
              </a:rPr>
              <a:t>from </a:t>
            </a:r>
            <a:r>
              <a:rPr lang="en-US" sz="2800" dirty="0">
                <a:solidFill>
                  <a:srgbClr val="FF0000"/>
                </a:solidFill>
                <a:latin typeface="Times New Roman" panose="02020603050405020304" pitchFamily="18" charset="0"/>
                <a:cs typeface="Times New Roman" panose="02020603050405020304" pitchFamily="18" charset="0"/>
              </a:rPr>
              <a:t>node 1</a:t>
            </a:r>
            <a:r>
              <a:rPr lang="en-US" sz="2800" dirty="0">
                <a:latin typeface="Times New Roman" panose="02020603050405020304" pitchFamily="18" charset="0"/>
                <a:cs typeface="Times New Roman" panose="02020603050405020304" pitchFamily="18" charset="0"/>
              </a:rPr>
              <a:t> and </a:t>
            </a:r>
            <a:r>
              <a:rPr lang="en-US" sz="2800" dirty="0">
                <a:solidFill>
                  <a:srgbClr val="FF0000"/>
                </a:solidFill>
                <a:latin typeface="Times New Roman" panose="02020603050405020304" pitchFamily="18" charset="0"/>
                <a:cs typeface="Times New Roman" panose="02020603050405020304" pitchFamily="18" charset="0"/>
              </a:rPr>
              <a:t>key 12 </a:t>
            </a:r>
            <a:r>
              <a:rPr lang="en-US" sz="2800" dirty="0">
                <a:latin typeface="Times New Roman" panose="02020603050405020304" pitchFamily="18" charset="0"/>
                <a:cs typeface="Times New Roman" panose="02020603050405020304" pitchFamily="18" charset="0"/>
              </a:rPr>
              <a:t>from </a:t>
            </a:r>
            <a:r>
              <a:rPr lang="en-US" sz="2800" dirty="0">
                <a:solidFill>
                  <a:srgbClr val="FF0000"/>
                </a:solidFill>
                <a:latin typeface="Times New Roman" panose="02020603050405020304" pitchFamily="18" charset="0"/>
                <a:cs typeface="Times New Roman" panose="02020603050405020304" pitchFamily="18" charset="0"/>
              </a:rPr>
              <a:t>node 28 </a:t>
            </a:r>
            <a:r>
              <a:rPr lang="en-US" sz="2800" dirty="0">
                <a:latin typeface="Times New Roman" panose="02020603050405020304" pitchFamily="18" charset="0"/>
                <a:cs typeface="Times New Roman" panose="02020603050405020304" pitchFamily="18" charset="0"/>
              </a:rPr>
              <a:t>in a Chord </a:t>
            </a:r>
            <a:r>
              <a:rPr lang="en-IN" sz="2800" dirty="0">
                <a:latin typeface="Times New Roman" panose="02020603050405020304" pitchFamily="18" charset="0"/>
                <a:cs typeface="Times New Roman" panose="02020603050405020304" pitchFamily="18" charset="0"/>
              </a:rPr>
              <a:t>system.</a:t>
            </a:r>
          </a:p>
        </p:txBody>
      </p:sp>
    </p:spTree>
    <p:extLst>
      <p:ext uri="{BB962C8B-B14F-4D97-AF65-F5344CB8AC3E}">
        <p14:creationId xmlns:p14="http://schemas.microsoft.com/office/powerpoint/2010/main" val="127686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2EB46-CF63-453C-A248-E20C8C54CE21}"/>
              </a:ext>
            </a:extLst>
          </p:cNvPr>
          <p:cNvSpPr>
            <a:spLocks noGrp="1"/>
          </p:cNvSpPr>
          <p:nvPr>
            <p:ph type="title"/>
          </p:nvPr>
        </p:nvSpPr>
        <p:spPr>
          <a:xfrm>
            <a:off x="210207" y="217982"/>
            <a:ext cx="11834648" cy="612337"/>
          </a:xfrm>
        </p:spPr>
        <p:txBody>
          <a:bodyPr>
            <a:normAutofit fontScale="90000"/>
          </a:bodyPr>
          <a:lstStyle/>
          <a:p>
            <a:pPr algn="ctr"/>
            <a:r>
              <a:rPr lang="en-US" sz="4000" b="1" dirty="0">
                <a:solidFill>
                  <a:srgbClr val="FFFF00"/>
                </a:solidFill>
                <a:latin typeface="Times New Roman" panose="02020603050405020304" pitchFamily="18" charset="0"/>
                <a:cs typeface="Times New Roman" panose="02020603050405020304" pitchFamily="18" charset="0"/>
              </a:rPr>
              <a:t>5.1 NAMES, IDENTIFIERS AND ADDRESSES</a:t>
            </a:r>
            <a:endParaRPr lang="en-IN" sz="4000" b="1" dirty="0">
              <a:solidFill>
                <a:srgbClr val="FFFF00"/>
              </a:solidFill>
            </a:endParaRPr>
          </a:p>
        </p:txBody>
      </p:sp>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945931"/>
            <a:ext cx="11834648" cy="5775544"/>
          </a:xfrm>
        </p:spPr>
        <p:txBody>
          <a:bodyPr>
            <a:normAutofit lnSpcReduction="10000"/>
          </a:bodyPr>
          <a:lstStyle/>
          <a:p>
            <a:pPr algn="just">
              <a:lnSpc>
                <a:spcPct val="100000"/>
              </a:lnSpc>
            </a:pPr>
            <a:r>
              <a:rPr lang="en-US" dirty="0">
                <a:solidFill>
                  <a:schemeClr val="bg1"/>
                </a:solidFill>
                <a:latin typeface="Times New Roman" panose="02020603050405020304" pitchFamily="18" charset="0"/>
                <a:cs typeface="Times New Roman" panose="02020603050405020304" pitchFamily="18" charset="0"/>
              </a:rPr>
              <a:t>A </a:t>
            </a:r>
            <a:r>
              <a:rPr lang="en-US" dirty="0">
                <a:solidFill>
                  <a:srgbClr val="FFFF00"/>
                </a:solidFill>
                <a:latin typeface="Times New Roman" panose="02020603050405020304" pitchFamily="18" charset="0"/>
                <a:cs typeface="Times New Roman" panose="02020603050405020304" pitchFamily="18" charset="0"/>
              </a:rPr>
              <a:t>name</a:t>
            </a:r>
            <a:r>
              <a:rPr lang="en-US" dirty="0">
                <a:solidFill>
                  <a:schemeClr val="bg1"/>
                </a:solidFill>
                <a:latin typeface="Times New Roman" panose="02020603050405020304" pitchFamily="18" charset="0"/>
                <a:cs typeface="Times New Roman" panose="02020603050405020304" pitchFamily="18" charset="0"/>
              </a:rPr>
              <a:t> in a DS is a </a:t>
            </a:r>
            <a:r>
              <a:rPr lang="en-US" dirty="0">
                <a:solidFill>
                  <a:srgbClr val="FFFF00"/>
                </a:solidFill>
                <a:latin typeface="Times New Roman" panose="02020603050405020304" pitchFamily="18" charset="0"/>
                <a:cs typeface="Times New Roman" panose="02020603050405020304" pitchFamily="18" charset="0"/>
              </a:rPr>
              <a:t>string of bits or characters </a:t>
            </a:r>
            <a:r>
              <a:rPr lang="en-US" dirty="0">
                <a:solidFill>
                  <a:schemeClr val="bg1"/>
                </a:solidFill>
                <a:latin typeface="Times New Roman" panose="02020603050405020304" pitchFamily="18" charset="0"/>
                <a:cs typeface="Times New Roman" panose="02020603050405020304" pitchFamily="18" charset="0"/>
              </a:rPr>
              <a:t>that is used to refer to an </a:t>
            </a:r>
            <a:r>
              <a:rPr lang="en-US" dirty="0">
                <a:solidFill>
                  <a:srgbClr val="FFFF00"/>
                </a:solidFill>
                <a:latin typeface="Times New Roman" panose="02020603050405020304" pitchFamily="18" charset="0"/>
                <a:cs typeface="Times New Roman" panose="02020603050405020304" pitchFamily="18" charset="0"/>
              </a:rPr>
              <a:t>entity</a:t>
            </a:r>
            <a:r>
              <a:rPr lang="en-US" dirty="0">
                <a:solidFill>
                  <a:schemeClr val="bg1"/>
                </a:solidFill>
                <a:latin typeface="Times New Roman" panose="02020603050405020304" pitchFamily="18" charset="0"/>
                <a:cs typeface="Times New Roman" panose="02020603050405020304" pitchFamily="18" charset="0"/>
              </a:rPr>
              <a:t>. </a:t>
            </a:r>
          </a:p>
          <a:p>
            <a:pPr algn="just">
              <a:lnSpc>
                <a:spcPct val="100000"/>
              </a:lnSpc>
            </a:pPr>
            <a:endParaRPr lang="en-US"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dirty="0">
                <a:solidFill>
                  <a:srgbClr val="FFFF00"/>
                </a:solidFill>
                <a:latin typeface="Times New Roman" panose="02020603050405020304" pitchFamily="18" charset="0"/>
                <a:cs typeface="Times New Roman" panose="02020603050405020304" pitchFamily="18" charset="0"/>
              </a:rPr>
              <a:t>An</a:t>
            </a:r>
            <a:r>
              <a:rPr lang="en-US" dirty="0">
                <a:solidFill>
                  <a:schemeClr val="bg1"/>
                </a:solidFill>
                <a:latin typeface="Times New Roman" panose="02020603050405020304" pitchFamily="18" charset="0"/>
                <a:cs typeface="Times New Roman" panose="02020603050405020304" pitchFamily="18" charset="0"/>
              </a:rPr>
              <a:t> </a:t>
            </a:r>
            <a:r>
              <a:rPr lang="en-US" dirty="0">
                <a:solidFill>
                  <a:srgbClr val="FFFF00"/>
                </a:solidFill>
                <a:latin typeface="Times New Roman" panose="02020603050405020304" pitchFamily="18" charset="0"/>
                <a:cs typeface="Times New Roman" panose="02020603050405020304" pitchFamily="18" charset="0"/>
              </a:rPr>
              <a:t>entity</a:t>
            </a:r>
            <a:r>
              <a:rPr lang="en-US" dirty="0">
                <a:solidFill>
                  <a:schemeClr val="bg1"/>
                </a:solidFill>
                <a:latin typeface="Times New Roman" panose="02020603050405020304" pitchFamily="18" charset="0"/>
                <a:cs typeface="Times New Roman" panose="02020603050405020304" pitchFamily="18" charset="0"/>
              </a:rPr>
              <a:t> in a distributed system can be practically anything. Typical examples include resources such as hosts, printers, disks, and files. Other examples are processes, users, mailboxes, newsgroups, Web pages, graphical windows, messages, network connections, and so on. </a:t>
            </a:r>
            <a:r>
              <a:rPr lang="en-US" dirty="0">
                <a:solidFill>
                  <a:srgbClr val="FFFF00"/>
                </a:solidFill>
                <a:latin typeface="Times New Roman" panose="02020603050405020304" pitchFamily="18" charset="0"/>
                <a:cs typeface="Times New Roman" panose="02020603050405020304" pitchFamily="18" charset="0"/>
              </a:rPr>
              <a:t>Entities can be operated on.</a:t>
            </a:r>
          </a:p>
          <a:p>
            <a:pPr algn="just">
              <a:lnSpc>
                <a:spcPct val="100000"/>
              </a:lnSpc>
            </a:pPr>
            <a:endParaRPr lang="en-US" dirty="0">
              <a:solidFill>
                <a:schemeClr val="bg1"/>
              </a:solidFill>
              <a:latin typeface="Times New Roman" panose="02020603050405020304" pitchFamily="18" charset="0"/>
              <a:cs typeface="Times New Roman" panose="02020603050405020304" pitchFamily="18" charset="0"/>
            </a:endParaRPr>
          </a:p>
          <a:p>
            <a:pPr marL="0" indent="0" algn="just">
              <a:lnSpc>
                <a:spcPct val="100000"/>
              </a:lnSpc>
              <a:buNone/>
            </a:pPr>
            <a:r>
              <a:rPr lang="en-US" dirty="0">
                <a:solidFill>
                  <a:schemeClr val="bg1"/>
                </a:solidFill>
                <a:latin typeface="Times New Roman" panose="02020603050405020304" pitchFamily="18" charset="0"/>
                <a:cs typeface="Times New Roman" panose="02020603050405020304" pitchFamily="18" charset="0"/>
              </a:rPr>
              <a:t>1) </a:t>
            </a:r>
            <a:r>
              <a:rPr lang="en-US" b="1" dirty="0">
                <a:solidFill>
                  <a:srgbClr val="FFFF00"/>
                </a:solidFill>
                <a:latin typeface="Times New Roman" panose="02020603050405020304" pitchFamily="18" charset="0"/>
                <a:cs typeface="Times New Roman" panose="02020603050405020304" pitchFamily="18" charset="0"/>
              </a:rPr>
              <a:t>Printer: </a:t>
            </a:r>
            <a:r>
              <a:rPr lang="en-US" dirty="0">
                <a:solidFill>
                  <a:schemeClr val="bg1"/>
                </a:solidFill>
                <a:latin typeface="Times New Roman" panose="02020603050405020304" pitchFamily="18" charset="0"/>
                <a:cs typeface="Times New Roman" panose="02020603050405020304" pitchFamily="18" charset="0"/>
              </a:rPr>
              <a:t>Offers an interface containing operations for printing a document, requesting the status of a print job, and the like. </a:t>
            </a:r>
          </a:p>
          <a:p>
            <a:pPr algn="just">
              <a:lnSpc>
                <a:spcPct val="100000"/>
              </a:lnSpc>
            </a:pPr>
            <a:endParaRPr lang="en-US" dirty="0">
              <a:solidFill>
                <a:schemeClr val="bg1"/>
              </a:solidFill>
              <a:latin typeface="Times New Roman" panose="02020603050405020304" pitchFamily="18" charset="0"/>
              <a:cs typeface="Times New Roman" panose="02020603050405020304" pitchFamily="18" charset="0"/>
            </a:endParaRPr>
          </a:p>
          <a:p>
            <a:pPr marL="0" indent="0" algn="just">
              <a:lnSpc>
                <a:spcPct val="100000"/>
              </a:lnSpc>
              <a:buNone/>
            </a:pPr>
            <a:r>
              <a:rPr lang="en-US" dirty="0">
                <a:solidFill>
                  <a:schemeClr val="bg1"/>
                </a:solidFill>
                <a:latin typeface="Times New Roman" panose="02020603050405020304" pitchFamily="18" charset="0"/>
                <a:cs typeface="Times New Roman" panose="02020603050405020304" pitchFamily="18" charset="0"/>
              </a:rPr>
              <a:t>2) </a:t>
            </a:r>
            <a:r>
              <a:rPr lang="en-US" b="1" dirty="0">
                <a:solidFill>
                  <a:srgbClr val="FFFF00"/>
                </a:solidFill>
                <a:latin typeface="Times New Roman" panose="02020603050405020304" pitchFamily="18" charset="0"/>
                <a:cs typeface="Times New Roman" panose="02020603050405020304" pitchFamily="18" charset="0"/>
              </a:rPr>
              <a:t>Network connection: </a:t>
            </a:r>
            <a:r>
              <a:rPr lang="en-US" dirty="0">
                <a:solidFill>
                  <a:schemeClr val="bg1"/>
                </a:solidFill>
                <a:latin typeface="Times New Roman" panose="02020603050405020304" pitchFamily="18" charset="0"/>
                <a:cs typeface="Times New Roman" panose="02020603050405020304" pitchFamily="18" charset="0"/>
              </a:rPr>
              <a:t>May provide operations for sending and receiving data, setting quality-of-service parameters, requesting the status, and so forth.</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4</a:t>
            </a:fld>
            <a:endParaRPr lang="en-IN" dirty="0"/>
          </a:p>
        </p:txBody>
      </p:sp>
    </p:spTree>
    <p:extLst>
      <p:ext uri="{BB962C8B-B14F-4D97-AF65-F5344CB8AC3E}">
        <p14:creationId xmlns:p14="http://schemas.microsoft.com/office/powerpoint/2010/main" val="25558318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In large distributed systems the </a:t>
            </a:r>
            <a:r>
              <a:rPr lang="en-US" dirty="0">
                <a:solidFill>
                  <a:srgbClr val="FF0000"/>
                </a:solidFill>
                <a:latin typeface="Times New Roman" panose="02020603050405020304" pitchFamily="18" charset="0"/>
                <a:cs typeface="Times New Roman" panose="02020603050405020304" pitchFamily="18" charset="0"/>
              </a:rPr>
              <a:t>collection of participating nodes</a:t>
            </a:r>
            <a:r>
              <a:rPr lang="en-US" dirty="0">
                <a:latin typeface="Times New Roman" panose="02020603050405020304" pitchFamily="18" charset="0"/>
                <a:cs typeface="Times New Roman" panose="02020603050405020304" pitchFamily="18" charset="0"/>
              </a:rPr>
              <a:t> can be expected to </a:t>
            </a:r>
            <a:r>
              <a:rPr lang="en-US" dirty="0">
                <a:solidFill>
                  <a:srgbClr val="FF0000"/>
                </a:solidFill>
                <a:latin typeface="Times New Roman" panose="02020603050405020304" pitchFamily="18" charset="0"/>
                <a:cs typeface="Times New Roman" panose="02020603050405020304" pitchFamily="18" charset="0"/>
              </a:rPr>
              <a:t>change</a:t>
            </a:r>
            <a:r>
              <a:rPr lang="en-US" dirty="0">
                <a:latin typeface="Times New Roman" panose="02020603050405020304" pitchFamily="18" charset="0"/>
                <a:cs typeface="Times New Roman" panose="02020603050405020304" pitchFamily="18" charset="0"/>
              </a:rPr>
              <a:t> all the time.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Not only will </a:t>
            </a:r>
            <a:r>
              <a:rPr lang="en-US" dirty="0">
                <a:solidFill>
                  <a:srgbClr val="FF0000"/>
                </a:solidFill>
                <a:latin typeface="Times New Roman" panose="02020603050405020304" pitchFamily="18" charset="0"/>
                <a:cs typeface="Times New Roman" panose="02020603050405020304" pitchFamily="18" charset="0"/>
              </a:rPr>
              <a:t>nodes join and leave </a:t>
            </a:r>
            <a:r>
              <a:rPr lang="en-US" dirty="0">
                <a:latin typeface="Times New Roman" panose="02020603050405020304" pitchFamily="18" charset="0"/>
                <a:cs typeface="Times New Roman" panose="02020603050405020304" pitchFamily="18" charset="0"/>
              </a:rPr>
              <a:t>voluntarily, we also need to consider the case of </a:t>
            </a:r>
            <a:r>
              <a:rPr lang="en-US" dirty="0">
                <a:solidFill>
                  <a:srgbClr val="FF0000"/>
                </a:solidFill>
                <a:latin typeface="Times New Roman" panose="02020603050405020304" pitchFamily="18" charset="0"/>
                <a:cs typeface="Times New Roman" panose="02020603050405020304" pitchFamily="18" charset="0"/>
              </a:rPr>
              <a:t>nodes failing </a:t>
            </a:r>
            <a:r>
              <a:rPr lang="en-US" dirty="0">
                <a:latin typeface="Times New Roman" panose="02020603050405020304" pitchFamily="18" charset="0"/>
                <a:cs typeface="Times New Roman" panose="02020603050405020304" pitchFamily="18" charset="0"/>
              </a:rPr>
              <a:t>(and thus effectively leaving the system), to later </a:t>
            </a:r>
            <a:r>
              <a:rPr lang="en-US" dirty="0">
                <a:solidFill>
                  <a:srgbClr val="FF0000"/>
                </a:solidFill>
                <a:latin typeface="Times New Roman" panose="02020603050405020304" pitchFamily="18" charset="0"/>
                <a:cs typeface="Times New Roman" panose="02020603050405020304" pitchFamily="18" charset="0"/>
              </a:rPr>
              <a:t>recover again </a:t>
            </a:r>
            <a:r>
              <a:rPr lang="en-US" dirty="0">
                <a:latin typeface="Times New Roman" panose="02020603050405020304" pitchFamily="18" charset="0"/>
                <a:cs typeface="Times New Roman" panose="02020603050405020304" pitchFamily="18" charset="0"/>
              </a:rPr>
              <a:t>(at which point they rejoin).</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solidFill>
                  <a:srgbClr val="FF0000"/>
                </a:solidFill>
                <a:latin typeface="Times New Roman" panose="02020603050405020304" pitchFamily="18" charset="0"/>
                <a:cs typeface="Times New Roman" panose="02020603050405020304" pitchFamily="18" charset="0"/>
              </a:rPr>
              <a:t>Joining </a:t>
            </a:r>
            <a:r>
              <a:rPr lang="en-US" dirty="0">
                <a:latin typeface="Times New Roman" panose="02020603050405020304" pitchFamily="18" charset="0"/>
                <a:cs typeface="Times New Roman" panose="02020603050405020304" pitchFamily="18" charset="0"/>
              </a:rPr>
              <a:t>a DHT-based system such as Chord is relatively simple.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Suppose </a:t>
            </a:r>
            <a:r>
              <a:rPr lang="en-US" dirty="0">
                <a:solidFill>
                  <a:srgbClr val="FF0000"/>
                </a:solidFill>
                <a:latin typeface="Times New Roman" panose="02020603050405020304" pitchFamily="18" charset="0"/>
                <a:cs typeface="Times New Roman" panose="02020603050405020304" pitchFamily="18" charset="0"/>
              </a:rPr>
              <a:t>node p</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wants to join</a:t>
            </a:r>
            <a:r>
              <a:rPr lang="en-US" dirty="0">
                <a:latin typeface="Times New Roman" panose="02020603050405020304" pitchFamily="18" charset="0"/>
                <a:cs typeface="Times New Roman" panose="02020603050405020304" pitchFamily="18" charset="0"/>
              </a:rPr>
              <a:t>. It simply contacts an </a:t>
            </a:r>
            <a:r>
              <a:rPr lang="en-US" dirty="0">
                <a:solidFill>
                  <a:srgbClr val="FF0000"/>
                </a:solidFill>
                <a:latin typeface="Times New Roman" panose="02020603050405020304" pitchFamily="18" charset="0"/>
                <a:cs typeface="Times New Roman" panose="02020603050405020304" pitchFamily="18" charset="0"/>
              </a:rPr>
              <a:t>arbitrary</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node</a:t>
            </a:r>
            <a:r>
              <a:rPr lang="en-US" dirty="0">
                <a:latin typeface="Times New Roman" panose="02020603050405020304" pitchFamily="18" charset="0"/>
                <a:cs typeface="Times New Roman" panose="02020603050405020304" pitchFamily="18" charset="0"/>
              </a:rPr>
              <a:t> in the existing system and requests a </a:t>
            </a:r>
            <a:r>
              <a:rPr lang="en-US" dirty="0">
                <a:solidFill>
                  <a:srgbClr val="FF0000"/>
                </a:solidFill>
                <a:latin typeface="Times New Roman" panose="02020603050405020304" pitchFamily="18" charset="0"/>
                <a:cs typeface="Times New Roman" panose="02020603050405020304" pitchFamily="18" charset="0"/>
              </a:rPr>
              <a:t>lookup for </a:t>
            </a:r>
            <a:r>
              <a:rPr lang="en-US" dirty="0" err="1">
                <a:solidFill>
                  <a:srgbClr val="FF0000"/>
                </a:solidFill>
                <a:latin typeface="Times New Roman" panose="02020603050405020304" pitchFamily="18" charset="0"/>
                <a:cs typeface="Times New Roman" panose="02020603050405020304" pitchFamily="18" charset="0"/>
              </a:rPr>
              <a:t>succ</a:t>
            </a:r>
            <a:r>
              <a:rPr lang="en-US" dirty="0">
                <a:solidFill>
                  <a:srgbClr val="FF0000"/>
                </a:solidFill>
                <a:latin typeface="Times New Roman" panose="02020603050405020304" pitchFamily="18" charset="0"/>
                <a:cs typeface="Times New Roman" panose="02020603050405020304" pitchFamily="18" charset="0"/>
              </a:rPr>
              <a:t>(p + 1).</a:t>
            </a:r>
            <a:r>
              <a:rPr lang="en-US" dirty="0">
                <a:latin typeface="Times New Roman" panose="02020603050405020304" pitchFamily="18" charset="0"/>
                <a:cs typeface="Times New Roman" panose="02020603050405020304" pitchFamily="18" charset="0"/>
              </a:rPr>
              <a:t> Once this node has been identified, </a:t>
            </a:r>
            <a:r>
              <a:rPr lang="en-US" dirty="0">
                <a:solidFill>
                  <a:srgbClr val="FF0000"/>
                </a:solidFill>
                <a:latin typeface="Times New Roman" panose="02020603050405020304" pitchFamily="18" charset="0"/>
                <a:cs typeface="Times New Roman" panose="02020603050405020304" pitchFamily="18" charset="0"/>
              </a:rPr>
              <a:t>p can insert itself </a:t>
            </a:r>
            <a:r>
              <a:rPr lang="en-US" dirty="0">
                <a:latin typeface="Times New Roman" panose="02020603050405020304" pitchFamily="18" charset="0"/>
                <a:cs typeface="Times New Roman" panose="02020603050405020304" pitchFamily="18" charset="0"/>
              </a:rPr>
              <a:t>into the ring. Likewise, leaving can be simple. Note that nodes also keep track of their </a:t>
            </a:r>
            <a:r>
              <a:rPr lang="en-US" dirty="0">
                <a:solidFill>
                  <a:srgbClr val="FF0000"/>
                </a:solidFill>
                <a:latin typeface="Times New Roman" panose="02020603050405020304" pitchFamily="18" charset="0"/>
                <a:cs typeface="Times New Roman" panose="02020603050405020304" pitchFamily="18" charset="0"/>
              </a:rPr>
              <a:t>predecessor</a:t>
            </a:r>
            <a:r>
              <a:rPr lang="en-US"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40</a:t>
            </a:fld>
            <a:endParaRPr lang="en-IN" dirty="0"/>
          </a:p>
        </p:txBody>
      </p:sp>
    </p:spTree>
    <p:extLst>
      <p:ext uri="{BB962C8B-B14F-4D97-AF65-F5344CB8AC3E}">
        <p14:creationId xmlns:p14="http://schemas.microsoft.com/office/powerpoint/2010/main" val="17252651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The </a:t>
            </a:r>
            <a:r>
              <a:rPr lang="en-US" dirty="0">
                <a:solidFill>
                  <a:srgbClr val="FF0000"/>
                </a:solidFill>
                <a:latin typeface="Times New Roman" panose="02020603050405020304" pitchFamily="18" charset="0"/>
                <a:cs typeface="Times New Roman" panose="02020603050405020304" pitchFamily="18" charset="0"/>
              </a:rPr>
              <a:t>complexity</a:t>
            </a:r>
            <a:r>
              <a:rPr lang="en-US" dirty="0">
                <a:latin typeface="Times New Roman" panose="02020603050405020304" pitchFamily="18" charset="0"/>
                <a:cs typeface="Times New Roman" panose="02020603050405020304" pitchFamily="18" charset="0"/>
              </a:rPr>
              <a:t> comes from keeping the </a:t>
            </a:r>
            <a:r>
              <a:rPr lang="en-US" dirty="0">
                <a:solidFill>
                  <a:srgbClr val="FF0000"/>
                </a:solidFill>
                <a:latin typeface="Times New Roman" panose="02020603050405020304" pitchFamily="18" charset="0"/>
                <a:cs typeface="Times New Roman" panose="02020603050405020304" pitchFamily="18" charset="0"/>
              </a:rPr>
              <a:t>finger tables up-to-date</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Most important is that for every </a:t>
            </a:r>
            <a:r>
              <a:rPr lang="en-US" dirty="0">
                <a:solidFill>
                  <a:srgbClr val="FF0000"/>
                </a:solidFill>
                <a:latin typeface="Times New Roman" panose="02020603050405020304" pitchFamily="18" charset="0"/>
                <a:cs typeface="Times New Roman" panose="02020603050405020304" pitchFamily="18" charset="0"/>
              </a:rPr>
              <a:t>node q</a:t>
            </a:r>
            <a:r>
              <a:rPr lang="en-US" dirty="0">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FTq</a:t>
            </a:r>
            <a:r>
              <a:rPr lang="en-US" dirty="0">
                <a:solidFill>
                  <a:srgbClr val="FF0000"/>
                </a:solidFill>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is correct as this entry refers to the next node in the ring, that is, the </a:t>
            </a:r>
            <a:r>
              <a:rPr lang="en-US" dirty="0">
                <a:solidFill>
                  <a:srgbClr val="FF0000"/>
                </a:solidFill>
                <a:latin typeface="Times New Roman" panose="02020603050405020304" pitchFamily="18" charset="0"/>
                <a:cs typeface="Times New Roman" panose="02020603050405020304" pitchFamily="18" charset="0"/>
              </a:rPr>
              <a:t>successor of q + 1</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In order to achieve this goal, each </a:t>
            </a:r>
            <a:r>
              <a:rPr lang="en-US" dirty="0">
                <a:solidFill>
                  <a:srgbClr val="FF0000"/>
                </a:solidFill>
                <a:latin typeface="Times New Roman" panose="02020603050405020304" pitchFamily="18" charset="0"/>
                <a:cs typeface="Times New Roman" panose="02020603050405020304" pitchFamily="18" charset="0"/>
              </a:rPr>
              <a:t>node q</a:t>
            </a:r>
            <a:r>
              <a:rPr lang="en-US" dirty="0">
                <a:latin typeface="Times New Roman" panose="02020603050405020304" pitchFamily="18" charset="0"/>
                <a:cs typeface="Times New Roman" panose="02020603050405020304" pitchFamily="18" charset="0"/>
              </a:rPr>
              <a:t> regularly runs a simple procedure that contacts </a:t>
            </a:r>
            <a:r>
              <a:rPr lang="en-US" dirty="0" err="1">
                <a:solidFill>
                  <a:srgbClr val="FF0000"/>
                </a:solidFill>
                <a:latin typeface="Times New Roman" panose="02020603050405020304" pitchFamily="18" charset="0"/>
                <a:cs typeface="Times New Roman" panose="02020603050405020304" pitchFamily="18" charset="0"/>
              </a:rPr>
              <a:t>succ</a:t>
            </a:r>
            <a:r>
              <a:rPr lang="en-US" dirty="0">
                <a:solidFill>
                  <a:srgbClr val="FF0000"/>
                </a:solidFill>
                <a:latin typeface="Times New Roman" panose="02020603050405020304" pitchFamily="18" charset="0"/>
                <a:cs typeface="Times New Roman" panose="02020603050405020304" pitchFamily="18" charset="0"/>
              </a:rPr>
              <a:t>(q + 1) </a:t>
            </a:r>
            <a:r>
              <a:rPr lang="en-US" dirty="0">
                <a:latin typeface="Times New Roman" panose="02020603050405020304" pitchFamily="18" charset="0"/>
                <a:cs typeface="Times New Roman" panose="02020603050405020304" pitchFamily="18" charset="0"/>
              </a:rPr>
              <a:t>and requests to return </a:t>
            </a:r>
            <a:r>
              <a:rPr lang="en-US" dirty="0" err="1">
                <a:solidFill>
                  <a:srgbClr val="FF0000"/>
                </a:solidFill>
                <a:latin typeface="Times New Roman" panose="02020603050405020304" pitchFamily="18" charset="0"/>
                <a:cs typeface="Times New Roman" panose="02020603050405020304" pitchFamily="18" charset="0"/>
              </a:rPr>
              <a:t>pred</a:t>
            </a:r>
            <a:r>
              <a:rPr lang="en-US" dirty="0">
                <a:solidFill>
                  <a:srgbClr val="FF0000"/>
                </a:solidFill>
                <a:latin typeface="Times New Roman" panose="02020603050405020304" pitchFamily="18" charset="0"/>
                <a:cs typeface="Times New Roman" panose="02020603050405020304" pitchFamily="18" charset="0"/>
              </a:rPr>
              <a:t>(</a:t>
            </a:r>
            <a:r>
              <a:rPr lang="en-US" dirty="0" err="1">
                <a:solidFill>
                  <a:srgbClr val="FF0000"/>
                </a:solidFill>
                <a:latin typeface="Times New Roman" panose="02020603050405020304" pitchFamily="18" charset="0"/>
                <a:cs typeface="Times New Roman" panose="02020603050405020304" pitchFamily="18" charset="0"/>
              </a:rPr>
              <a:t>succ</a:t>
            </a:r>
            <a:r>
              <a:rPr lang="en-US" dirty="0">
                <a:solidFill>
                  <a:srgbClr val="FF0000"/>
                </a:solidFill>
                <a:latin typeface="Times New Roman" panose="02020603050405020304" pitchFamily="18" charset="0"/>
                <a:cs typeface="Times New Roman" panose="02020603050405020304" pitchFamily="18" charset="0"/>
              </a:rPr>
              <a:t>(q + 1))</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If </a:t>
            </a:r>
            <a:r>
              <a:rPr lang="en-US" dirty="0">
                <a:solidFill>
                  <a:srgbClr val="FF0000"/>
                </a:solidFill>
                <a:latin typeface="Times New Roman" panose="02020603050405020304" pitchFamily="18" charset="0"/>
                <a:cs typeface="Times New Roman" panose="02020603050405020304" pitchFamily="18" charset="0"/>
              </a:rPr>
              <a:t>q = </a:t>
            </a:r>
            <a:r>
              <a:rPr lang="en-US" dirty="0" err="1">
                <a:solidFill>
                  <a:srgbClr val="FF0000"/>
                </a:solidFill>
                <a:latin typeface="Times New Roman" panose="02020603050405020304" pitchFamily="18" charset="0"/>
                <a:cs typeface="Times New Roman" panose="02020603050405020304" pitchFamily="18" charset="0"/>
              </a:rPr>
              <a:t>pred</a:t>
            </a:r>
            <a:r>
              <a:rPr lang="en-US" dirty="0">
                <a:solidFill>
                  <a:srgbClr val="FF0000"/>
                </a:solidFill>
                <a:latin typeface="Times New Roman" panose="02020603050405020304" pitchFamily="18" charset="0"/>
                <a:cs typeface="Times New Roman" panose="02020603050405020304" pitchFamily="18" charset="0"/>
              </a:rPr>
              <a:t>(</a:t>
            </a:r>
            <a:r>
              <a:rPr lang="en-US" dirty="0" err="1">
                <a:solidFill>
                  <a:srgbClr val="FF0000"/>
                </a:solidFill>
                <a:latin typeface="Times New Roman" panose="02020603050405020304" pitchFamily="18" charset="0"/>
                <a:cs typeface="Times New Roman" panose="02020603050405020304" pitchFamily="18" charset="0"/>
              </a:rPr>
              <a:t>succ</a:t>
            </a:r>
            <a:r>
              <a:rPr lang="en-US" dirty="0">
                <a:solidFill>
                  <a:srgbClr val="FF0000"/>
                </a:solidFill>
                <a:latin typeface="Times New Roman" panose="02020603050405020304" pitchFamily="18" charset="0"/>
                <a:cs typeface="Times New Roman" panose="02020603050405020304" pitchFamily="18" charset="0"/>
              </a:rPr>
              <a:t>(q + 1)) </a:t>
            </a:r>
            <a:r>
              <a:rPr lang="en-US" dirty="0">
                <a:latin typeface="Times New Roman" panose="02020603050405020304" pitchFamily="18" charset="0"/>
                <a:cs typeface="Times New Roman" panose="02020603050405020304" pitchFamily="18" charset="0"/>
              </a:rPr>
              <a:t>then </a:t>
            </a:r>
            <a:r>
              <a:rPr lang="en-US" dirty="0">
                <a:solidFill>
                  <a:srgbClr val="FF0000"/>
                </a:solidFill>
                <a:latin typeface="Times New Roman" panose="02020603050405020304" pitchFamily="18" charset="0"/>
                <a:cs typeface="Times New Roman" panose="02020603050405020304" pitchFamily="18" charset="0"/>
              </a:rPr>
              <a:t>q</a:t>
            </a:r>
            <a:r>
              <a:rPr lang="en-US" dirty="0">
                <a:latin typeface="Times New Roman" panose="02020603050405020304" pitchFamily="18" charset="0"/>
                <a:cs typeface="Times New Roman" panose="02020603050405020304" pitchFamily="18" charset="0"/>
              </a:rPr>
              <a:t> knows its </a:t>
            </a:r>
            <a:r>
              <a:rPr lang="en-US" dirty="0">
                <a:solidFill>
                  <a:srgbClr val="FF0000"/>
                </a:solidFill>
                <a:latin typeface="Times New Roman" panose="02020603050405020304" pitchFamily="18" charset="0"/>
                <a:cs typeface="Times New Roman" panose="02020603050405020304" pitchFamily="18" charset="0"/>
              </a:rPr>
              <a:t>information is consistent </a:t>
            </a:r>
            <a:r>
              <a:rPr lang="en-US" dirty="0">
                <a:latin typeface="Times New Roman" panose="02020603050405020304" pitchFamily="18" charset="0"/>
                <a:cs typeface="Times New Roman" panose="02020603050405020304" pitchFamily="18" charset="0"/>
              </a:rPr>
              <a:t>with that of its successor.</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41</a:t>
            </a:fld>
            <a:endParaRPr lang="en-IN" dirty="0"/>
          </a:p>
        </p:txBody>
      </p:sp>
    </p:spTree>
    <p:extLst>
      <p:ext uri="{BB962C8B-B14F-4D97-AF65-F5344CB8AC3E}">
        <p14:creationId xmlns:p14="http://schemas.microsoft.com/office/powerpoint/2010/main" val="33265769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Otherwise, if </a:t>
            </a:r>
            <a:r>
              <a:rPr lang="en-US" dirty="0">
                <a:solidFill>
                  <a:srgbClr val="FF0000"/>
                </a:solidFill>
                <a:latin typeface="Times New Roman" panose="02020603050405020304" pitchFamily="18" charset="0"/>
                <a:cs typeface="Times New Roman" panose="02020603050405020304" pitchFamily="18" charset="0"/>
              </a:rPr>
              <a:t>q’s successor </a:t>
            </a:r>
            <a:r>
              <a:rPr lang="en-US" dirty="0">
                <a:latin typeface="Times New Roman" panose="02020603050405020304" pitchFamily="18" charset="0"/>
                <a:cs typeface="Times New Roman" panose="02020603050405020304" pitchFamily="18" charset="0"/>
              </a:rPr>
              <a:t>has </a:t>
            </a:r>
            <a:r>
              <a:rPr lang="en-US" dirty="0">
                <a:solidFill>
                  <a:srgbClr val="FF0000"/>
                </a:solidFill>
                <a:latin typeface="Times New Roman" panose="02020603050405020304" pitchFamily="18" charset="0"/>
                <a:cs typeface="Times New Roman" panose="02020603050405020304" pitchFamily="18" charset="0"/>
              </a:rPr>
              <a:t>updated</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its</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predecessor</a:t>
            </a:r>
            <a:r>
              <a:rPr lang="en-US" dirty="0">
                <a:latin typeface="Times New Roman" panose="02020603050405020304" pitchFamily="18" charset="0"/>
                <a:cs typeface="Times New Roman" panose="02020603050405020304" pitchFamily="18" charset="0"/>
              </a:rPr>
              <a:t>, then apparently a </a:t>
            </a:r>
            <a:r>
              <a:rPr lang="en-US" dirty="0">
                <a:solidFill>
                  <a:srgbClr val="FF0000"/>
                </a:solidFill>
                <a:latin typeface="Times New Roman" panose="02020603050405020304" pitchFamily="18" charset="0"/>
                <a:cs typeface="Times New Roman" panose="02020603050405020304" pitchFamily="18" charset="0"/>
              </a:rPr>
              <a:t>new</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node p</a:t>
            </a:r>
            <a:r>
              <a:rPr lang="en-US" dirty="0">
                <a:latin typeface="Times New Roman" panose="02020603050405020304" pitchFamily="18" charset="0"/>
                <a:cs typeface="Times New Roman" panose="02020603050405020304" pitchFamily="18" charset="0"/>
              </a:rPr>
              <a:t> had entered the system, with </a:t>
            </a:r>
            <a:r>
              <a:rPr lang="en-US" dirty="0">
                <a:solidFill>
                  <a:srgbClr val="FF0000"/>
                </a:solidFill>
                <a:latin typeface="Times New Roman" panose="02020603050405020304" pitchFamily="18" charset="0"/>
                <a:cs typeface="Times New Roman" panose="02020603050405020304" pitchFamily="18" charset="0"/>
              </a:rPr>
              <a:t>q &lt; p &lt;= </a:t>
            </a:r>
            <a:r>
              <a:rPr lang="en-US" dirty="0" err="1">
                <a:solidFill>
                  <a:srgbClr val="FF0000"/>
                </a:solidFill>
                <a:latin typeface="Times New Roman" panose="02020603050405020304" pitchFamily="18" charset="0"/>
                <a:cs typeface="Times New Roman" panose="02020603050405020304" pitchFamily="18" charset="0"/>
              </a:rPr>
              <a:t>succ</a:t>
            </a:r>
            <a:r>
              <a:rPr lang="en-US" dirty="0">
                <a:solidFill>
                  <a:srgbClr val="FF0000"/>
                </a:solidFill>
                <a:latin typeface="Times New Roman" panose="02020603050405020304" pitchFamily="18" charset="0"/>
                <a:cs typeface="Times New Roman" panose="02020603050405020304" pitchFamily="18" charset="0"/>
              </a:rPr>
              <a:t>(q + 1), </a:t>
            </a:r>
            <a:r>
              <a:rPr lang="en-US" dirty="0">
                <a:latin typeface="Times New Roman" panose="02020603050405020304" pitchFamily="18" charset="0"/>
                <a:cs typeface="Times New Roman" panose="02020603050405020304" pitchFamily="18" charset="0"/>
              </a:rPr>
              <a:t>so that </a:t>
            </a:r>
            <a:r>
              <a:rPr lang="en-US" dirty="0">
                <a:solidFill>
                  <a:srgbClr val="FF0000"/>
                </a:solidFill>
                <a:latin typeface="Times New Roman" panose="02020603050405020304" pitchFamily="18" charset="0"/>
                <a:cs typeface="Times New Roman" panose="02020603050405020304" pitchFamily="18" charset="0"/>
              </a:rPr>
              <a:t>q</a:t>
            </a:r>
            <a:r>
              <a:rPr lang="en-US" dirty="0">
                <a:latin typeface="Times New Roman" panose="02020603050405020304" pitchFamily="18" charset="0"/>
                <a:cs typeface="Times New Roman" panose="02020603050405020304" pitchFamily="18" charset="0"/>
              </a:rPr>
              <a:t> will adjust </a:t>
            </a:r>
            <a:r>
              <a:rPr lang="en-US" dirty="0" err="1">
                <a:solidFill>
                  <a:srgbClr val="FF0000"/>
                </a:solidFill>
                <a:latin typeface="Times New Roman" panose="02020603050405020304" pitchFamily="18" charset="0"/>
                <a:cs typeface="Times New Roman" panose="02020603050405020304" pitchFamily="18" charset="0"/>
              </a:rPr>
              <a:t>FTq</a:t>
            </a:r>
            <a:r>
              <a:rPr lang="en-US" dirty="0">
                <a:solidFill>
                  <a:srgbClr val="FF0000"/>
                </a:solidFill>
                <a:latin typeface="Times New Roman" panose="02020603050405020304" pitchFamily="18" charset="0"/>
                <a:cs typeface="Times New Roman" panose="02020603050405020304" pitchFamily="18" charset="0"/>
              </a:rPr>
              <a:t>[1] to p.</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At that point, it will also check </a:t>
            </a:r>
            <a:r>
              <a:rPr lang="en-US" dirty="0">
                <a:solidFill>
                  <a:srgbClr val="FF0000"/>
                </a:solidFill>
                <a:latin typeface="Times New Roman" panose="02020603050405020304" pitchFamily="18" charset="0"/>
                <a:cs typeface="Times New Roman" panose="02020603050405020304" pitchFamily="18" charset="0"/>
              </a:rPr>
              <a:t>whether p has recorded q as its predecessor</a:t>
            </a:r>
            <a:r>
              <a:rPr lang="en-US" dirty="0">
                <a:latin typeface="Times New Roman" panose="02020603050405020304" pitchFamily="18" charset="0"/>
                <a:cs typeface="Times New Roman" panose="02020603050405020304" pitchFamily="18" charset="0"/>
              </a:rPr>
              <a:t>. If not, another </a:t>
            </a:r>
            <a:r>
              <a:rPr lang="en-US" dirty="0">
                <a:solidFill>
                  <a:srgbClr val="FF0000"/>
                </a:solidFill>
                <a:latin typeface="Times New Roman" panose="02020603050405020304" pitchFamily="18" charset="0"/>
                <a:cs typeface="Times New Roman" panose="02020603050405020304" pitchFamily="18" charset="0"/>
              </a:rPr>
              <a:t>adjustment of </a:t>
            </a:r>
            <a:r>
              <a:rPr lang="en-US" dirty="0" err="1">
                <a:solidFill>
                  <a:srgbClr val="FF0000"/>
                </a:solidFill>
                <a:latin typeface="Times New Roman" panose="02020603050405020304" pitchFamily="18" charset="0"/>
                <a:cs typeface="Times New Roman" panose="02020603050405020304" pitchFamily="18" charset="0"/>
              </a:rPr>
              <a:t>FTq</a:t>
            </a:r>
            <a:r>
              <a:rPr lang="en-US" dirty="0">
                <a:solidFill>
                  <a:srgbClr val="FF0000"/>
                </a:solidFill>
                <a:latin typeface="Times New Roman" panose="02020603050405020304" pitchFamily="18" charset="0"/>
                <a:cs typeface="Times New Roman" panose="02020603050405020304" pitchFamily="18" charset="0"/>
              </a:rPr>
              <a:t>[1] is needed</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In a similar way, to update a finger table, </a:t>
            </a:r>
            <a:r>
              <a:rPr lang="en-US" dirty="0">
                <a:solidFill>
                  <a:srgbClr val="FF0000"/>
                </a:solidFill>
                <a:latin typeface="Times New Roman" panose="02020603050405020304" pitchFamily="18" charset="0"/>
                <a:cs typeface="Times New Roman" panose="02020603050405020304" pitchFamily="18" charset="0"/>
              </a:rPr>
              <a:t>node q</a:t>
            </a:r>
            <a:r>
              <a:rPr lang="en-US" dirty="0">
                <a:latin typeface="Times New Roman" panose="02020603050405020304" pitchFamily="18" charset="0"/>
                <a:cs typeface="Times New Roman" panose="02020603050405020304" pitchFamily="18" charset="0"/>
              </a:rPr>
              <a:t> simply needs to find the successor for </a:t>
            </a:r>
            <a:r>
              <a:rPr lang="en-US" dirty="0">
                <a:solidFill>
                  <a:srgbClr val="FF0000"/>
                </a:solidFill>
                <a:latin typeface="Times New Roman" panose="02020603050405020304" pitchFamily="18" charset="0"/>
                <a:cs typeface="Times New Roman" panose="02020603050405020304" pitchFamily="18" charset="0"/>
              </a:rPr>
              <a:t>k = q + 2</a:t>
            </a:r>
            <a:r>
              <a:rPr lang="en-US" baseline="30000" dirty="0">
                <a:solidFill>
                  <a:srgbClr val="FF0000"/>
                </a:solidFill>
                <a:latin typeface="Times New Roman" panose="02020603050405020304" pitchFamily="18" charset="0"/>
                <a:cs typeface="Times New Roman" panose="02020603050405020304" pitchFamily="18" charset="0"/>
              </a:rPr>
              <a:t>i-1</a:t>
            </a:r>
            <a:r>
              <a:rPr lang="en-US" dirty="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for each </a:t>
            </a:r>
            <a:r>
              <a:rPr lang="en-US" dirty="0">
                <a:solidFill>
                  <a:srgbClr val="FF0000"/>
                </a:solidFill>
                <a:latin typeface="Times New Roman" panose="02020603050405020304" pitchFamily="18" charset="0"/>
                <a:cs typeface="Times New Roman" panose="02020603050405020304" pitchFamily="18" charset="0"/>
              </a:rPr>
              <a:t>entry </a:t>
            </a:r>
            <a:r>
              <a:rPr lang="en-US" dirty="0" err="1">
                <a:solidFill>
                  <a:srgbClr val="FF0000"/>
                </a:solidFill>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Again, this can be done by issuing a request to resolve </a:t>
            </a:r>
            <a:r>
              <a:rPr lang="en-US" i="1" dirty="0" err="1">
                <a:solidFill>
                  <a:srgbClr val="FF0000"/>
                </a:solidFill>
                <a:latin typeface="Times New Roman" panose="02020603050405020304" pitchFamily="18" charset="0"/>
                <a:cs typeface="Times New Roman" panose="02020603050405020304" pitchFamily="18" charset="0"/>
              </a:rPr>
              <a:t>succ</a:t>
            </a:r>
            <a:r>
              <a:rPr lang="en-US" i="1" dirty="0">
                <a:solidFill>
                  <a:srgbClr val="FF0000"/>
                </a:solidFill>
                <a:latin typeface="Times New Roman" panose="02020603050405020304" pitchFamily="18" charset="0"/>
                <a:cs typeface="Times New Roman" panose="02020603050405020304" pitchFamily="18" charset="0"/>
              </a:rPr>
              <a:t>(k)</a:t>
            </a:r>
            <a:r>
              <a:rPr lang="en-US" dirty="0">
                <a:solidFill>
                  <a:srgbClr val="FF0000"/>
                </a:solidFill>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In Chord, such requests are issued regularly by means of a </a:t>
            </a:r>
            <a:r>
              <a:rPr lang="en-US" dirty="0">
                <a:solidFill>
                  <a:srgbClr val="FF0000"/>
                </a:solidFill>
                <a:latin typeface="Times New Roman" panose="02020603050405020304" pitchFamily="18" charset="0"/>
                <a:cs typeface="Times New Roman" panose="02020603050405020304" pitchFamily="18" charset="0"/>
              </a:rPr>
              <a:t>background</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process</a:t>
            </a:r>
            <a:r>
              <a:rPr lang="en-US"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42</a:t>
            </a:fld>
            <a:endParaRPr lang="en-IN" dirty="0"/>
          </a:p>
        </p:txBody>
      </p:sp>
    </p:spTree>
    <p:extLst>
      <p:ext uri="{BB962C8B-B14F-4D97-AF65-F5344CB8AC3E}">
        <p14:creationId xmlns:p14="http://schemas.microsoft.com/office/powerpoint/2010/main" val="15547302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Likewise, each </a:t>
            </a:r>
            <a:r>
              <a:rPr lang="en-US" dirty="0">
                <a:solidFill>
                  <a:srgbClr val="FF0000"/>
                </a:solidFill>
                <a:latin typeface="Times New Roman" panose="02020603050405020304" pitchFamily="18" charset="0"/>
                <a:cs typeface="Times New Roman" panose="02020603050405020304" pitchFamily="18" charset="0"/>
              </a:rPr>
              <a:t>node q</a:t>
            </a:r>
            <a:r>
              <a:rPr lang="en-US" dirty="0">
                <a:latin typeface="Times New Roman" panose="02020603050405020304" pitchFamily="18" charset="0"/>
                <a:cs typeface="Times New Roman" panose="02020603050405020304" pitchFamily="18" charset="0"/>
              </a:rPr>
              <a:t> will regularly check whether </a:t>
            </a:r>
            <a:r>
              <a:rPr lang="en-US" dirty="0">
                <a:solidFill>
                  <a:srgbClr val="FF0000"/>
                </a:solidFill>
                <a:latin typeface="Times New Roman" panose="02020603050405020304" pitchFamily="18" charset="0"/>
                <a:cs typeface="Times New Roman" panose="02020603050405020304" pitchFamily="18" charset="0"/>
              </a:rPr>
              <a:t>its predecessor </a:t>
            </a:r>
            <a:r>
              <a:rPr lang="en-US" dirty="0">
                <a:latin typeface="Times New Roman" panose="02020603050405020304" pitchFamily="18" charset="0"/>
                <a:cs typeface="Times New Roman" panose="02020603050405020304" pitchFamily="18" charset="0"/>
              </a:rPr>
              <a:t>is alive.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If the </a:t>
            </a:r>
            <a:r>
              <a:rPr lang="en-US" dirty="0">
                <a:solidFill>
                  <a:srgbClr val="FF0000"/>
                </a:solidFill>
                <a:latin typeface="Times New Roman" panose="02020603050405020304" pitchFamily="18" charset="0"/>
                <a:cs typeface="Times New Roman" panose="02020603050405020304" pitchFamily="18" charset="0"/>
              </a:rPr>
              <a:t>predecessor has failed</a:t>
            </a:r>
            <a:r>
              <a:rPr lang="en-US" dirty="0">
                <a:latin typeface="Times New Roman" panose="02020603050405020304" pitchFamily="18" charset="0"/>
                <a:cs typeface="Times New Roman" panose="02020603050405020304" pitchFamily="18" charset="0"/>
              </a:rPr>
              <a:t>, the only thing that </a:t>
            </a:r>
            <a:r>
              <a:rPr lang="en-US" dirty="0">
                <a:solidFill>
                  <a:srgbClr val="FF0000"/>
                </a:solidFill>
                <a:latin typeface="Times New Roman" panose="02020603050405020304" pitchFamily="18" charset="0"/>
                <a:cs typeface="Times New Roman" panose="02020603050405020304" pitchFamily="18" charset="0"/>
              </a:rPr>
              <a:t>q</a:t>
            </a:r>
            <a:r>
              <a:rPr lang="en-US" dirty="0">
                <a:latin typeface="Times New Roman" panose="02020603050405020304" pitchFamily="18" charset="0"/>
                <a:cs typeface="Times New Roman" panose="02020603050405020304" pitchFamily="18" charset="0"/>
              </a:rPr>
              <a:t> can do is record the fact by setting </a:t>
            </a:r>
            <a:r>
              <a:rPr lang="en-US" dirty="0" err="1">
                <a:solidFill>
                  <a:srgbClr val="FF0000"/>
                </a:solidFill>
                <a:latin typeface="Times New Roman" panose="02020603050405020304" pitchFamily="18" charset="0"/>
                <a:cs typeface="Times New Roman" panose="02020603050405020304" pitchFamily="18" charset="0"/>
              </a:rPr>
              <a:t>pred</a:t>
            </a:r>
            <a:r>
              <a:rPr lang="en-US" dirty="0">
                <a:solidFill>
                  <a:srgbClr val="FF0000"/>
                </a:solidFill>
                <a:latin typeface="Times New Roman" panose="02020603050405020304" pitchFamily="18" charset="0"/>
                <a:cs typeface="Times New Roman" panose="02020603050405020304" pitchFamily="18" charset="0"/>
              </a:rPr>
              <a:t>(q)</a:t>
            </a:r>
            <a:r>
              <a:rPr lang="en-US" dirty="0">
                <a:latin typeface="Times New Roman" panose="02020603050405020304" pitchFamily="18" charset="0"/>
                <a:cs typeface="Times New Roman" panose="02020603050405020304" pitchFamily="18" charset="0"/>
              </a:rPr>
              <a:t> to </a:t>
            </a:r>
            <a:r>
              <a:rPr lang="en-US" dirty="0">
                <a:solidFill>
                  <a:srgbClr val="FF0000"/>
                </a:solidFill>
                <a:latin typeface="Times New Roman" panose="02020603050405020304" pitchFamily="18" charset="0"/>
                <a:cs typeface="Times New Roman" panose="02020603050405020304" pitchFamily="18" charset="0"/>
              </a:rPr>
              <a:t>“unknown”.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On the other hand, when </a:t>
            </a:r>
            <a:r>
              <a:rPr lang="en-US" dirty="0">
                <a:solidFill>
                  <a:srgbClr val="FF0000"/>
                </a:solidFill>
                <a:latin typeface="Times New Roman" panose="02020603050405020304" pitchFamily="18" charset="0"/>
                <a:cs typeface="Times New Roman" panose="02020603050405020304" pitchFamily="18" charset="0"/>
              </a:rPr>
              <a:t>node q</a:t>
            </a:r>
            <a:r>
              <a:rPr lang="en-US" dirty="0">
                <a:latin typeface="Times New Roman" panose="02020603050405020304" pitchFamily="18" charset="0"/>
                <a:cs typeface="Times New Roman" panose="02020603050405020304" pitchFamily="18" charset="0"/>
              </a:rPr>
              <a:t> is updating its link to the next known node in the ring, and finds that the </a:t>
            </a:r>
            <a:r>
              <a:rPr lang="en-US" dirty="0">
                <a:solidFill>
                  <a:srgbClr val="FF0000"/>
                </a:solidFill>
                <a:latin typeface="Times New Roman" panose="02020603050405020304" pitchFamily="18" charset="0"/>
                <a:cs typeface="Times New Roman" panose="02020603050405020304" pitchFamily="18" charset="0"/>
              </a:rPr>
              <a:t>predecessor of </a:t>
            </a:r>
            <a:r>
              <a:rPr lang="en-US" dirty="0" err="1">
                <a:solidFill>
                  <a:srgbClr val="FF0000"/>
                </a:solidFill>
                <a:latin typeface="Times New Roman" panose="02020603050405020304" pitchFamily="18" charset="0"/>
                <a:cs typeface="Times New Roman" panose="02020603050405020304" pitchFamily="18" charset="0"/>
              </a:rPr>
              <a:t>succ</a:t>
            </a:r>
            <a:r>
              <a:rPr lang="en-US" dirty="0">
                <a:solidFill>
                  <a:srgbClr val="FF0000"/>
                </a:solidFill>
                <a:latin typeface="Times New Roman" panose="02020603050405020304" pitchFamily="18" charset="0"/>
                <a:cs typeface="Times New Roman" panose="02020603050405020304" pitchFamily="18" charset="0"/>
              </a:rPr>
              <a:t>(q+1) </a:t>
            </a:r>
            <a:r>
              <a:rPr lang="en-US" dirty="0">
                <a:latin typeface="Times New Roman" panose="02020603050405020304" pitchFamily="18" charset="0"/>
                <a:cs typeface="Times New Roman" panose="02020603050405020304" pitchFamily="18" charset="0"/>
              </a:rPr>
              <a:t>has been set to </a:t>
            </a:r>
            <a:r>
              <a:rPr lang="en-US" dirty="0">
                <a:solidFill>
                  <a:srgbClr val="FF0000"/>
                </a:solidFill>
                <a:latin typeface="Times New Roman" panose="02020603050405020304" pitchFamily="18" charset="0"/>
                <a:cs typeface="Times New Roman" panose="02020603050405020304" pitchFamily="18" charset="0"/>
              </a:rPr>
              <a:t>“unknown,</a:t>
            </a:r>
            <a:r>
              <a:rPr lang="en-US" dirty="0">
                <a:latin typeface="Times New Roman" panose="02020603050405020304" pitchFamily="18" charset="0"/>
                <a:cs typeface="Times New Roman" panose="02020603050405020304" pitchFamily="18" charset="0"/>
              </a:rPr>
              <a:t>” it will simply notify </a:t>
            </a:r>
            <a:r>
              <a:rPr lang="en-US" dirty="0" err="1">
                <a:solidFill>
                  <a:srgbClr val="FF0000"/>
                </a:solidFill>
                <a:latin typeface="Times New Roman" panose="02020603050405020304" pitchFamily="18" charset="0"/>
                <a:cs typeface="Times New Roman" panose="02020603050405020304" pitchFamily="18" charset="0"/>
              </a:rPr>
              <a:t>succ</a:t>
            </a:r>
            <a:r>
              <a:rPr lang="en-US" dirty="0">
                <a:solidFill>
                  <a:srgbClr val="FF0000"/>
                </a:solidFill>
                <a:latin typeface="Times New Roman" panose="02020603050405020304" pitchFamily="18" charset="0"/>
                <a:cs typeface="Times New Roman" panose="02020603050405020304" pitchFamily="18" charset="0"/>
              </a:rPr>
              <a:t>(q+1) that it suspects it to be the predecessor.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By and large, these simple procedures ensure that a </a:t>
            </a:r>
            <a:r>
              <a:rPr lang="en-US" dirty="0">
                <a:solidFill>
                  <a:srgbClr val="FF0000"/>
                </a:solidFill>
                <a:latin typeface="Times New Roman" panose="02020603050405020304" pitchFamily="18" charset="0"/>
                <a:cs typeface="Times New Roman" panose="02020603050405020304" pitchFamily="18" charset="0"/>
              </a:rPr>
              <a:t>Chord system is generally consistent</a:t>
            </a:r>
            <a:r>
              <a:rPr lang="en-US" dirty="0">
                <a:latin typeface="Times New Roman" panose="02020603050405020304" pitchFamily="18" charset="0"/>
                <a:cs typeface="Times New Roman" panose="02020603050405020304" pitchFamily="18" charset="0"/>
              </a:rPr>
              <a:t>, only perhaps with exception of a few nodes. </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43</a:t>
            </a:fld>
            <a:endParaRPr lang="en-IN" dirty="0"/>
          </a:p>
        </p:txBody>
      </p:sp>
    </p:spTree>
    <p:extLst>
      <p:ext uri="{BB962C8B-B14F-4D97-AF65-F5344CB8AC3E}">
        <p14:creationId xmlns:p14="http://schemas.microsoft.com/office/powerpoint/2010/main" val="24678777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marL="0" indent="0" algn="just">
              <a:lnSpc>
                <a:spcPct val="100000"/>
              </a:lnSpc>
              <a:buNone/>
            </a:pPr>
            <a:r>
              <a:rPr lang="en-US" sz="3200" b="1" dirty="0">
                <a:solidFill>
                  <a:srgbClr val="0000FF"/>
                </a:solidFill>
                <a:latin typeface="Times New Roman" panose="02020603050405020304" pitchFamily="18" charset="0"/>
                <a:cs typeface="Times New Roman" panose="02020603050405020304" pitchFamily="18" charset="0"/>
              </a:rPr>
              <a:t>Hierarchical approaches</a:t>
            </a:r>
          </a:p>
          <a:p>
            <a:pPr marL="0" indent="0" algn="just">
              <a:lnSpc>
                <a:spcPct val="100000"/>
              </a:lnSpc>
              <a:buNone/>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In a hierarchical scheme, a </a:t>
            </a:r>
            <a:r>
              <a:rPr lang="en-US" dirty="0">
                <a:solidFill>
                  <a:srgbClr val="0000FF"/>
                </a:solidFill>
                <a:latin typeface="Times New Roman" panose="02020603050405020304" pitchFamily="18" charset="0"/>
                <a:cs typeface="Times New Roman" panose="02020603050405020304" pitchFamily="18" charset="0"/>
              </a:rPr>
              <a:t>network</a:t>
            </a:r>
            <a:r>
              <a:rPr lang="en-US" dirty="0">
                <a:latin typeface="Times New Roman" panose="02020603050405020304" pitchFamily="18" charset="0"/>
                <a:cs typeface="Times New Roman" panose="02020603050405020304" pitchFamily="18" charset="0"/>
              </a:rPr>
              <a:t> is </a:t>
            </a:r>
            <a:r>
              <a:rPr lang="en-US" dirty="0">
                <a:solidFill>
                  <a:srgbClr val="0000FF"/>
                </a:solidFill>
                <a:latin typeface="Times New Roman" panose="02020603050405020304" pitchFamily="18" charset="0"/>
                <a:cs typeface="Times New Roman" panose="02020603050405020304" pitchFamily="18" charset="0"/>
              </a:rPr>
              <a:t>divided</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into</a:t>
            </a:r>
            <a:r>
              <a:rPr lang="en-US" dirty="0">
                <a:latin typeface="Times New Roman" panose="02020603050405020304" pitchFamily="18" charset="0"/>
                <a:cs typeface="Times New Roman" panose="02020603050405020304" pitchFamily="18" charset="0"/>
              </a:rPr>
              <a:t> a </a:t>
            </a:r>
            <a:r>
              <a:rPr lang="en-US" dirty="0">
                <a:solidFill>
                  <a:srgbClr val="0000FF"/>
                </a:solidFill>
                <a:latin typeface="Times New Roman" panose="02020603050405020304" pitchFamily="18" charset="0"/>
                <a:cs typeface="Times New Roman" panose="02020603050405020304" pitchFamily="18" charset="0"/>
              </a:rPr>
              <a:t>collection</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of</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domains</a:t>
            </a:r>
            <a:r>
              <a:rPr lang="en-US" dirty="0">
                <a:latin typeface="Times New Roman" panose="02020603050405020304" pitchFamily="18" charset="0"/>
                <a:cs typeface="Times New Roman" panose="02020603050405020304" pitchFamily="18" charset="0"/>
              </a:rPr>
              <a:t>. There is a </a:t>
            </a:r>
            <a:r>
              <a:rPr lang="en-US" dirty="0">
                <a:solidFill>
                  <a:srgbClr val="0000FF"/>
                </a:solidFill>
                <a:latin typeface="Times New Roman" panose="02020603050405020304" pitchFamily="18" charset="0"/>
                <a:cs typeface="Times New Roman" panose="02020603050405020304" pitchFamily="18" charset="0"/>
              </a:rPr>
              <a:t>single top-level domain </a:t>
            </a:r>
            <a:r>
              <a:rPr lang="en-US" dirty="0">
                <a:latin typeface="Times New Roman" panose="02020603050405020304" pitchFamily="18" charset="0"/>
                <a:cs typeface="Times New Roman" panose="02020603050405020304" pitchFamily="18" charset="0"/>
              </a:rPr>
              <a:t>that spans the entire network.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Each domain can be subdivided into multiple, </a:t>
            </a:r>
            <a:r>
              <a:rPr lang="en-US" dirty="0">
                <a:solidFill>
                  <a:srgbClr val="0000FF"/>
                </a:solidFill>
                <a:latin typeface="Times New Roman" panose="02020603050405020304" pitchFamily="18" charset="0"/>
                <a:cs typeface="Times New Roman" panose="02020603050405020304" pitchFamily="18" charset="0"/>
              </a:rPr>
              <a:t>smaller subdomains</a:t>
            </a:r>
            <a:r>
              <a:rPr lang="en-US" dirty="0">
                <a:latin typeface="Times New Roman" panose="02020603050405020304" pitchFamily="18" charset="0"/>
                <a:cs typeface="Times New Roman" panose="02020603050405020304" pitchFamily="18" charset="0"/>
              </a:rPr>
              <a:t>. A lowest-level domain, called a </a:t>
            </a:r>
            <a:r>
              <a:rPr lang="en-US" dirty="0">
                <a:solidFill>
                  <a:srgbClr val="0000FF"/>
                </a:solidFill>
                <a:latin typeface="Times New Roman" panose="02020603050405020304" pitchFamily="18" charset="0"/>
                <a:cs typeface="Times New Roman" panose="02020603050405020304" pitchFamily="18" charset="0"/>
              </a:rPr>
              <a:t>leaf domain</a:t>
            </a:r>
            <a:r>
              <a:rPr lang="en-US" dirty="0">
                <a:latin typeface="Times New Roman" panose="02020603050405020304" pitchFamily="18" charset="0"/>
                <a:cs typeface="Times New Roman" panose="02020603050405020304" pitchFamily="18" charset="0"/>
              </a:rPr>
              <a:t>, typically corresponds to a </a:t>
            </a:r>
            <a:r>
              <a:rPr lang="en-US" dirty="0">
                <a:solidFill>
                  <a:srgbClr val="0000FF"/>
                </a:solidFill>
                <a:latin typeface="Times New Roman" panose="02020603050405020304" pitchFamily="18" charset="0"/>
                <a:cs typeface="Times New Roman" panose="02020603050405020304" pitchFamily="18" charset="0"/>
              </a:rPr>
              <a:t>local-area network</a:t>
            </a:r>
            <a:r>
              <a:rPr lang="en-US" dirty="0">
                <a:latin typeface="Times New Roman" panose="02020603050405020304" pitchFamily="18" charset="0"/>
                <a:cs typeface="Times New Roman" panose="02020603050405020304" pitchFamily="18" charset="0"/>
              </a:rPr>
              <a:t> in a computer network or </a:t>
            </a:r>
            <a:r>
              <a:rPr lang="en-US" dirty="0">
                <a:solidFill>
                  <a:srgbClr val="0000FF"/>
                </a:solidFill>
                <a:latin typeface="Times New Roman" panose="02020603050405020304" pitchFamily="18" charset="0"/>
                <a:cs typeface="Times New Roman" panose="02020603050405020304" pitchFamily="18" charset="0"/>
              </a:rPr>
              <a:t>a cell</a:t>
            </a:r>
            <a:r>
              <a:rPr lang="en-US" dirty="0">
                <a:latin typeface="Times New Roman" panose="02020603050405020304" pitchFamily="18" charset="0"/>
                <a:cs typeface="Times New Roman" panose="02020603050405020304" pitchFamily="18" charset="0"/>
              </a:rPr>
              <a:t> in a mobile telephone network.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The general assumption is that within a </a:t>
            </a:r>
            <a:r>
              <a:rPr lang="en-US" dirty="0">
                <a:solidFill>
                  <a:srgbClr val="0000FF"/>
                </a:solidFill>
                <a:latin typeface="Times New Roman" panose="02020603050405020304" pitchFamily="18" charset="0"/>
                <a:cs typeface="Times New Roman" panose="02020603050405020304" pitchFamily="18" charset="0"/>
              </a:rPr>
              <a:t>smaller domain </a:t>
            </a:r>
            <a:r>
              <a:rPr lang="en-US" dirty="0">
                <a:latin typeface="Times New Roman" panose="02020603050405020304" pitchFamily="18" charset="0"/>
                <a:cs typeface="Times New Roman" panose="02020603050405020304" pitchFamily="18" charset="0"/>
              </a:rPr>
              <a:t>the </a:t>
            </a:r>
            <a:r>
              <a:rPr lang="en-US" dirty="0">
                <a:solidFill>
                  <a:srgbClr val="0000FF"/>
                </a:solidFill>
                <a:latin typeface="Times New Roman" panose="02020603050405020304" pitchFamily="18" charset="0"/>
                <a:cs typeface="Times New Roman" panose="02020603050405020304" pitchFamily="18" charset="0"/>
              </a:rPr>
              <a:t>average time </a:t>
            </a:r>
            <a:r>
              <a:rPr lang="en-US" dirty="0">
                <a:latin typeface="Times New Roman" panose="02020603050405020304" pitchFamily="18" charset="0"/>
                <a:cs typeface="Times New Roman" panose="02020603050405020304" pitchFamily="18" charset="0"/>
              </a:rPr>
              <a:t>it takes to </a:t>
            </a:r>
            <a:r>
              <a:rPr lang="en-US" dirty="0">
                <a:solidFill>
                  <a:srgbClr val="0000FF"/>
                </a:solidFill>
                <a:latin typeface="Times New Roman" panose="02020603050405020304" pitchFamily="18" charset="0"/>
                <a:cs typeface="Times New Roman" panose="02020603050405020304" pitchFamily="18" charset="0"/>
              </a:rPr>
              <a:t>transfer a message </a:t>
            </a:r>
            <a:r>
              <a:rPr lang="en-US" dirty="0">
                <a:latin typeface="Times New Roman" panose="02020603050405020304" pitchFamily="18" charset="0"/>
                <a:cs typeface="Times New Roman" panose="02020603050405020304" pitchFamily="18" charset="0"/>
              </a:rPr>
              <a:t>from one node to another is </a:t>
            </a:r>
            <a:r>
              <a:rPr lang="en-US" dirty="0">
                <a:solidFill>
                  <a:srgbClr val="0000FF"/>
                </a:solidFill>
                <a:latin typeface="Times New Roman" panose="02020603050405020304" pitchFamily="18" charset="0"/>
                <a:cs typeface="Times New Roman" panose="02020603050405020304" pitchFamily="18" charset="0"/>
              </a:rPr>
              <a:t>less</a:t>
            </a:r>
            <a:r>
              <a:rPr lang="en-US" dirty="0">
                <a:latin typeface="Times New Roman" panose="02020603050405020304" pitchFamily="18" charset="0"/>
                <a:cs typeface="Times New Roman" panose="02020603050405020304" pitchFamily="18" charset="0"/>
              </a:rPr>
              <a:t> than in a large domain.</a:t>
            </a:r>
          </a:p>
          <a:p>
            <a:pPr marL="0" indent="0" algn="just">
              <a:lnSpc>
                <a:spcPct val="100000"/>
              </a:lnSpc>
              <a:buNone/>
            </a:pPr>
            <a:endParaRPr lang="en-US" sz="3200" b="1" dirty="0">
              <a:solidFill>
                <a:srgbClr val="0000FF"/>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44</a:t>
            </a:fld>
            <a:endParaRPr lang="en-IN" dirty="0"/>
          </a:p>
        </p:txBody>
      </p:sp>
    </p:spTree>
    <p:extLst>
      <p:ext uri="{BB962C8B-B14F-4D97-AF65-F5344CB8AC3E}">
        <p14:creationId xmlns:p14="http://schemas.microsoft.com/office/powerpoint/2010/main" val="22923389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Each </a:t>
            </a:r>
            <a:r>
              <a:rPr lang="en-US" dirty="0">
                <a:solidFill>
                  <a:srgbClr val="0000FF"/>
                </a:solidFill>
                <a:latin typeface="Times New Roman" panose="02020603050405020304" pitchFamily="18" charset="0"/>
                <a:cs typeface="Times New Roman" panose="02020603050405020304" pitchFamily="18" charset="0"/>
              </a:rPr>
              <a:t>domain D</a:t>
            </a:r>
            <a:r>
              <a:rPr lang="en-US" dirty="0">
                <a:latin typeface="Times New Roman" panose="02020603050405020304" pitchFamily="18" charset="0"/>
                <a:cs typeface="Times New Roman" panose="02020603050405020304" pitchFamily="18" charset="0"/>
              </a:rPr>
              <a:t> has an associated </a:t>
            </a:r>
            <a:r>
              <a:rPr lang="en-US" dirty="0">
                <a:solidFill>
                  <a:srgbClr val="0000FF"/>
                </a:solidFill>
                <a:latin typeface="Times New Roman" panose="02020603050405020304" pitchFamily="18" charset="0"/>
                <a:cs typeface="Times New Roman" panose="02020603050405020304" pitchFamily="18" charset="0"/>
              </a:rPr>
              <a:t>directory node </a:t>
            </a:r>
            <a:r>
              <a:rPr lang="en-US" dirty="0" err="1">
                <a:solidFill>
                  <a:srgbClr val="0000FF"/>
                </a:solidFill>
                <a:latin typeface="Times New Roman" panose="02020603050405020304" pitchFamily="18" charset="0"/>
                <a:cs typeface="Times New Roman" panose="02020603050405020304" pitchFamily="18" charset="0"/>
              </a:rPr>
              <a:t>dir</a:t>
            </a:r>
            <a:r>
              <a:rPr lang="en-US" dirty="0">
                <a:solidFill>
                  <a:srgbClr val="0000FF"/>
                </a:solidFill>
                <a:latin typeface="Times New Roman" panose="02020603050405020304" pitchFamily="18" charset="0"/>
                <a:cs typeface="Times New Roman" panose="02020603050405020304" pitchFamily="18" charset="0"/>
              </a:rPr>
              <a:t>(D) </a:t>
            </a:r>
            <a:r>
              <a:rPr lang="en-US" dirty="0">
                <a:latin typeface="Times New Roman" panose="02020603050405020304" pitchFamily="18" charset="0"/>
                <a:cs typeface="Times New Roman" panose="02020603050405020304" pitchFamily="18" charset="0"/>
              </a:rPr>
              <a:t>that keeps track of the entities in that domain. </a:t>
            </a:r>
            <a:r>
              <a:rPr lang="en-US" dirty="0">
                <a:solidFill>
                  <a:srgbClr val="0000FF"/>
                </a:solidFill>
                <a:latin typeface="Times New Roman" panose="02020603050405020304" pitchFamily="18" charset="0"/>
                <a:cs typeface="Times New Roman" panose="02020603050405020304" pitchFamily="18" charset="0"/>
              </a:rPr>
              <a:t>This leads to a tree of directory nodes.</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The directory node of the top-level domain, called the </a:t>
            </a:r>
            <a:r>
              <a:rPr lang="en-US" dirty="0">
                <a:solidFill>
                  <a:srgbClr val="0000FF"/>
                </a:solidFill>
                <a:latin typeface="Times New Roman" panose="02020603050405020304" pitchFamily="18" charset="0"/>
                <a:cs typeface="Times New Roman" panose="02020603050405020304" pitchFamily="18" charset="0"/>
              </a:rPr>
              <a:t>root (directory) node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knows about all entities</a:t>
            </a:r>
            <a:r>
              <a:rPr lang="en-US" dirty="0">
                <a:latin typeface="Times New Roman" panose="02020603050405020304" pitchFamily="18" charset="0"/>
                <a:cs typeface="Times New Roman" panose="02020603050405020304" pitchFamily="18" charset="0"/>
              </a:rPr>
              <a:t>. This general organization of a network into domains and directory nodes is illustrated in </a:t>
            </a:r>
            <a:r>
              <a:rPr lang="en-US" dirty="0">
                <a:solidFill>
                  <a:srgbClr val="0000FF"/>
                </a:solidFill>
                <a:latin typeface="Times New Roman" panose="02020603050405020304" pitchFamily="18" charset="0"/>
                <a:cs typeface="Times New Roman" panose="02020603050405020304" pitchFamily="18" charset="0"/>
              </a:rPr>
              <a:t>Figure 5.6.</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To keep track of the whereabouts of an entity, </a:t>
            </a:r>
            <a:r>
              <a:rPr lang="en-US" dirty="0">
                <a:solidFill>
                  <a:srgbClr val="0000FF"/>
                </a:solidFill>
                <a:latin typeface="Times New Roman" panose="02020603050405020304" pitchFamily="18" charset="0"/>
                <a:cs typeface="Times New Roman" panose="02020603050405020304" pitchFamily="18" charset="0"/>
              </a:rPr>
              <a:t>each entity</a:t>
            </a:r>
            <a:r>
              <a:rPr lang="en-US" dirty="0">
                <a:latin typeface="Times New Roman" panose="02020603050405020304" pitchFamily="18" charset="0"/>
                <a:cs typeface="Times New Roman" panose="02020603050405020304" pitchFamily="18" charset="0"/>
              </a:rPr>
              <a:t> currently located </a:t>
            </a:r>
            <a:r>
              <a:rPr lang="en-US" dirty="0">
                <a:solidFill>
                  <a:srgbClr val="0000FF"/>
                </a:solidFill>
                <a:latin typeface="Times New Roman" panose="02020603050405020304" pitchFamily="18" charset="0"/>
                <a:cs typeface="Times New Roman" panose="02020603050405020304" pitchFamily="18" charset="0"/>
              </a:rPr>
              <a:t>in a domain D </a:t>
            </a:r>
            <a:r>
              <a:rPr lang="en-US" dirty="0">
                <a:latin typeface="Times New Roman" panose="02020603050405020304" pitchFamily="18" charset="0"/>
                <a:cs typeface="Times New Roman" panose="02020603050405020304" pitchFamily="18" charset="0"/>
              </a:rPr>
              <a:t>is represented by a </a:t>
            </a:r>
            <a:r>
              <a:rPr lang="en-US" dirty="0">
                <a:solidFill>
                  <a:srgbClr val="0000FF"/>
                </a:solidFill>
                <a:latin typeface="Times New Roman" panose="02020603050405020304" pitchFamily="18" charset="0"/>
                <a:cs typeface="Times New Roman" panose="02020603050405020304" pitchFamily="18" charset="0"/>
              </a:rPr>
              <a:t>location record </a:t>
            </a:r>
            <a:r>
              <a:rPr lang="en-US" dirty="0">
                <a:latin typeface="Times New Roman" panose="02020603050405020304" pitchFamily="18" charset="0"/>
                <a:cs typeface="Times New Roman" panose="02020603050405020304" pitchFamily="18" charset="0"/>
              </a:rPr>
              <a:t>in the directory node </a:t>
            </a:r>
            <a:r>
              <a:rPr lang="en-US" dirty="0" err="1">
                <a:solidFill>
                  <a:srgbClr val="0000FF"/>
                </a:solidFill>
                <a:latin typeface="Times New Roman" panose="02020603050405020304" pitchFamily="18" charset="0"/>
                <a:cs typeface="Times New Roman" panose="02020603050405020304" pitchFamily="18" charset="0"/>
              </a:rPr>
              <a:t>dir</a:t>
            </a:r>
            <a:r>
              <a:rPr lang="en-US" dirty="0">
                <a:solidFill>
                  <a:srgbClr val="0000FF"/>
                </a:solidFill>
                <a:latin typeface="Times New Roman" panose="02020603050405020304" pitchFamily="18" charset="0"/>
                <a:cs typeface="Times New Roman" panose="02020603050405020304" pitchFamily="18" charset="0"/>
              </a:rPr>
              <a:t>(D)</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45</a:t>
            </a:fld>
            <a:endParaRPr lang="en-IN" dirty="0"/>
          </a:p>
        </p:txBody>
      </p:sp>
    </p:spTree>
    <p:extLst>
      <p:ext uri="{BB962C8B-B14F-4D97-AF65-F5344CB8AC3E}">
        <p14:creationId xmlns:p14="http://schemas.microsoft.com/office/powerpoint/2010/main" val="28202166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lnSpcReduction="10000"/>
          </a:bodyPr>
          <a:lstStyle/>
          <a:p>
            <a:pPr marL="0" indent="0" algn="just">
              <a:lnSpc>
                <a:spcPct val="100000"/>
              </a:lnSpc>
              <a:buNone/>
            </a:pPr>
            <a:endParaRPr lang="en-US" sz="26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6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6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6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6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6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6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6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6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600" dirty="0">
              <a:latin typeface="Times New Roman" panose="02020603050405020304" pitchFamily="18" charset="0"/>
              <a:cs typeface="Times New Roman" panose="02020603050405020304" pitchFamily="18" charset="0"/>
            </a:endParaRPr>
          </a:p>
          <a:p>
            <a:pPr marL="0" indent="0" algn="ctr">
              <a:lnSpc>
                <a:spcPct val="100000"/>
              </a:lnSpc>
              <a:buNone/>
            </a:pPr>
            <a:endParaRPr lang="en-US" sz="2600" dirty="0">
              <a:latin typeface="Times New Roman" panose="02020603050405020304" pitchFamily="18" charset="0"/>
              <a:cs typeface="Times New Roman" panose="02020603050405020304" pitchFamily="18" charset="0"/>
            </a:endParaRPr>
          </a:p>
          <a:p>
            <a:pPr marL="0" indent="0" algn="ctr">
              <a:lnSpc>
                <a:spcPct val="110000"/>
              </a:lnSpc>
              <a:buNone/>
            </a:pPr>
            <a:r>
              <a:rPr lang="en-US" sz="2600" dirty="0">
                <a:solidFill>
                  <a:srgbClr val="0000FF"/>
                </a:solidFill>
                <a:latin typeface="Times New Roman" panose="02020603050405020304" pitchFamily="18" charset="0"/>
                <a:cs typeface="Times New Roman" panose="02020603050405020304" pitchFamily="18" charset="0"/>
              </a:rPr>
              <a:t>Figure 5.6: Hierarchical organization of a location service into domains, </a:t>
            </a:r>
          </a:p>
          <a:p>
            <a:pPr marL="0" indent="0" algn="ctr">
              <a:lnSpc>
                <a:spcPct val="110000"/>
              </a:lnSpc>
              <a:buNone/>
            </a:pPr>
            <a:r>
              <a:rPr lang="en-US" sz="2600" dirty="0">
                <a:solidFill>
                  <a:srgbClr val="0000FF"/>
                </a:solidFill>
                <a:latin typeface="Times New Roman" panose="02020603050405020304" pitchFamily="18" charset="0"/>
                <a:cs typeface="Times New Roman" panose="02020603050405020304" pitchFamily="18" charset="0"/>
              </a:rPr>
              <a:t>each having an associated directory node.</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46</a:t>
            </a:fld>
            <a:endParaRPr lang="en-IN" dirty="0"/>
          </a:p>
        </p:txBody>
      </p:sp>
      <p:pic>
        <p:nvPicPr>
          <p:cNvPr id="5" name="Picture 4">
            <a:extLst>
              <a:ext uri="{FF2B5EF4-FFF2-40B4-BE49-F238E27FC236}">
                <a16:creationId xmlns:a16="http://schemas.microsoft.com/office/drawing/2014/main" id="{EB00382F-883D-451C-9E68-51014FEA3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560" y="614741"/>
            <a:ext cx="10800000" cy="4463877"/>
          </a:xfrm>
          <a:prstGeom prst="rect">
            <a:avLst/>
          </a:prstGeom>
        </p:spPr>
      </p:pic>
    </p:spTree>
    <p:extLst>
      <p:ext uri="{BB962C8B-B14F-4D97-AF65-F5344CB8AC3E}">
        <p14:creationId xmlns:p14="http://schemas.microsoft.com/office/powerpoint/2010/main" val="7333741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A </a:t>
            </a:r>
            <a:r>
              <a:rPr lang="en-US" dirty="0">
                <a:solidFill>
                  <a:srgbClr val="0000FF"/>
                </a:solidFill>
                <a:latin typeface="Times New Roman" panose="02020603050405020304" pitchFamily="18" charset="0"/>
                <a:cs typeface="Times New Roman" panose="02020603050405020304" pitchFamily="18" charset="0"/>
              </a:rPr>
              <a:t>location record</a:t>
            </a:r>
            <a:r>
              <a:rPr lang="en-US" dirty="0">
                <a:latin typeface="Times New Roman" panose="02020603050405020304" pitchFamily="18" charset="0"/>
                <a:cs typeface="Times New Roman" panose="02020603050405020304" pitchFamily="18" charset="0"/>
              </a:rPr>
              <a:t> for </a:t>
            </a:r>
            <a:r>
              <a:rPr lang="en-US" dirty="0">
                <a:solidFill>
                  <a:srgbClr val="0000FF"/>
                </a:solidFill>
                <a:latin typeface="Times New Roman" panose="02020603050405020304" pitchFamily="18" charset="0"/>
                <a:cs typeface="Times New Roman" panose="02020603050405020304" pitchFamily="18" charset="0"/>
              </a:rPr>
              <a:t>entity</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E</a:t>
            </a:r>
            <a:r>
              <a:rPr lang="en-US" dirty="0">
                <a:latin typeface="Times New Roman" panose="02020603050405020304" pitchFamily="18" charset="0"/>
                <a:cs typeface="Times New Roman" panose="02020603050405020304" pitchFamily="18" charset="0"/>
              </a:rPr>
              <a:t> in the </a:t>
            </a:r>
            <a:r>
              <a:rPr lang="en-US" dirty="0">
                <a:solidFill>
                  <a:srgbClr val="0000FF"/>
                </a:solidFill>
                <a:latin typeface="Times New Roman" panose="02020603050405020304" pitchFamily="18" charset="0"/>
                <a:cs typeface="Times New Roman" panose="02020603050405020304" pitchFamily="18" charset="0"/>
              </a:rPr>
              <a:t>directory node N </a:t>
            </a:r>
            <a:r>
              <a:rPr lang="en-US" dirty="0">
                <a:latin typeface="Times New Roman" panose="02020603050405020304" pitchFamily="18" charset="0"/>
                <a:cs typeface="Times New Roman" panose="02020603050405020304" pitchFamily="18" charset="0"/>
              </a:rPr>
              <a:t>for a </a:t>
            </a:r>
            <a:r>
              <a:rPr lang="en-US" dirty="0">
                <a:solidFill>
                  <a:srgbClr val="0000FF"/>
                </a:solidFill>
                <a:latin typeface="Times New Roman" panose="02020603050405020304" pitchFamily="18" charset="0"/>
                <a:cs typeface="Times New Roman" panose="02020603050405020304" pitchFamily="18" charset="0"/>
              </a:rPr>
              <a:t>leaf domain D </a:t>
            </a:r>
            <a:r>
              <a:rPr lang="en-US" dirty="0">
                <a:latin typeface="Times New Roman" panose="02020603050405020304" pitchFamily="18" charset="0"/>
                <a:cs typeface="Times New Roman" panose="02020603050405020304" pitchFamily="18" charset="0"/>
              </a:rPr>
              <a:t>contains the </a:t>
            </a:r>
            <a:r>
              <a:rPr lang="en-US" dirty="0">
                <a:solidFill>
                  <a:srgbClr val="0000FF"/>
                </a:solidFill>
                <a:latin typeface="Times New Roman" panose="02020603050405020304" pitchFamily="18" charset="0"/>
                <a:cs typeface="Times New Roman" panose="02020603050405020304" pitchFamily="18" charset="0"/>
              </a:rPr>
              <a:t>entity’s</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current address </a:t>
            </a:r>
            <a:r>
              <a:rPr lang="en-US" dirty="0">
                <a:latin typeface="Times New Roman" panose="02020603050405020304" pitchFamily="18" charset="0"/>
                <a:cs typeface="Times New Roman" panose="02020603050405020304" pitchFamily="18" charset="0"/>
              </a:rPr>
              <a:t>in that domain.</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In contrast, the </a:t>
            </a:r>
            <a:r>
              <a:rPr lang="en-US" dirty="0">
                <a:solidFill>
                  <a:srgbClr val="0000FF"/>
                </a:solidFill>
                <a:latin typeface="Times New Roman" panose="02020603050405020304" pitchFamily="18" charset="0"/>
                <a:cs typeface="Times New Roman" panose="02020603050405020304" pitchFamily="18" charset="0"/>
              </a:rPr>
              <a:t>directory node N</a:t>
            </a:r>
            <a:r>
              <a:rPr lang="en-US" baseline="30000" dirty="0">
                <a:solidFill>
                  <a:srgbClr val="0000FF"/>
                </a:solidFill>
                <a:latin typeface="Times New Roman" panose="02020603050405020304" pitchFamily="18" charset="0"/>
                <a:cs typeface="Times New Roman" panose="02020603050405020304" pitchFamily="18" charset="0"/>
              </a:rPr>
              <a:t>1</a:t>
            </a:r>
            <a:r>
              <a:rPr lang="en-US" dirty="0">
                <a:solidFill>
                  <a:srgbClr val="0000FF"/>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for the next </a:t>
            </a:r>
            <a:r>
              <a:rPr lang="en-US" dirty="0">
                <a:solidFill>
                  <a:srgbClr val="0000FF"/>
                </a:solidFill>
                <a:latin typeface="Times New Roman" panose="02020603050405020304" pitchFamily="18" charset="0"/>
                <a:cs typeface="Times New Roman" panose="02020603050405020304" pitchFamily="18" charset="0"/>
              </a:rPr>
              <a:t>higher-level domain D</a:t>
            </a:r>
            <a:r>
              <a:rPr lang="en-US" baseline="30000" dirty="0">
                <a:solidFill>
                  <a:srgbClr val="0000FF"/>
                </a:solidFill>
                <a:latin typeface="Times New Roman" panose="02020603050405020304" pitchFamily="18" charset="0"/>
                <a:cs typeface="Times New Roman" panose="02020603050405020304" pitchFamily="18" charset="0"/>
              </a:rPr>
              <a:t>1</a:t>
            </a:r>
            <a:r>
              <a:rPr lang="en-US" dirty="0">
                <a:solidFill>
                  <a:srgbClr val="0000FF"/>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that </a:t>
            </a:r>
            <a:r>
              <a:rPr lang="en-US" dirty="0">
                <a:solidFill>
                  <a:srgbClr val="0000FF"/>
                </a:solidFill>
                <a:latin typeface="Times New Roman" panose="02020603050405020304" pitchFamily="18" charset="0"/>
                <a:cs typeface="Times New Roman" panose="02020603050405020304" pitchFamily="18" charset="0"/>
              </a:rPr>
              <a:t>contains D</a:t>
            </a:r>
            <a:r>
              <a:rPr lang="en-US" dirty="0">
                <a:latin typeface="Times New Roman" panose="02020603050405020304" pitchFamily="18" charset="0"/>
                <a:cs typeface="Times New Roman" panose="02020603050405020304" pitchFamily="18" charset="0"/>
              </a:rPr>
              <a:t>, will have a location record for E containing </a:t>
            </a:r>
            <a:r>
              <a:rPr lang="en-US" dirty="0">
                <a:solidFill>
                  <a:srgbClr val="0000FF"/>
                </a:solidFill>
                <a:latin typeface="Times New Roman" panose="02020603050405020304" pitchFamily="18" charset="0"/>
                <a:cs typeface="Times New Roman" panose="02020603050405020304" pitchFamily="18" charset="0"/>
              </a:rPr>
              <a:t>only a pointer to N</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Likewise, the parent node of </a:t>
            </a:r>
            <a:r>
              <a:rPr lang="en-US" dirty="0">
                <a:solidFill>
                  <a:srgbClr val="0000FF"/>
                </a:solidFill>
                <a:latin typeface="Times New Roman" panose="02020603050405020304" pitchFamily="18" charset="0"/>
                <a:cs typeface="Times New Roman" panose="02020603050405020304" pitchFamily="18" charset="0"/>
              </a:rPr>
              <a:t>N</a:t>
            </a:r>
            <a:r>
              <a:rPr lang="en-US" baseline="30000" dirty="0">
                <a:solidFill>
                  <a:srgbClr val="0000FF"/>
                </a:solidFill>
                <a:latin typeface="Times New Roman" panose="02020603050405020304" pitchFamily="18" charset="0"/>
                <a:cs typeface="Times New Roman" panose="02020603050405020304" pitchFamily="18" charset="0"/>
              </a:rPr>
              <a:t>1 </a:t>
            </a:r>
            <a:r>
              <a:rPr lang="en-US" dirty="0">
                <a:latin typeface="Times New Roman" panose="02020603050405020304" pitchFamily="18" charset="0"/>
                <a:cs typeface="Times New Roman" panose="02020603050405020304" pitchFamily="18" charset="0"/>
              </a:rPr>
              <a:t>will store a location record for E containing only a pointer to </a:t>
            </a:r>
            <a:r>
              <a:rPr lang="en-US" dirty="0">
                <a:solidFill>
                  <a:srgbClr val="0000FF"/>
                </a:solidFill>
                <a:latin typeface="Times New Roman" panose="02020603050405020304" pitchFamily="18" charset="0"/>
                <a:cs typeface="Times New Roman" panose="02020603050405020304" pitchFamily="18" charset="0"/>
              </a:rPr>
              <a:t>N</a:t>
            </a:r>
            <a:r>
              <a:rPr lang="en-US" baseline="30000" dirty="0">
                <a:solidFill>
                  <a:srgbClr val="0000FF"/>
                </a:solidFill>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Consequently, the </a:t>
            </a:r>
            <a:r>
              <a:rPr lang="en-US" dirty="0">
                <a:solidFill>
                  <a:srgbClr val="0000FF"/>
                </a:solidFill>
                <a:latin typeface="Times New Roman" panose="02020603050405020304" pitchFamily="18" charset="0"/>
                <a:cs typeface="Times New Roman" panose="02020603050405020304" pitchFamily="18" charset="0"/>
              </a:rPr>
              <a:t>root node will have a location record for each entity</a:t>
            </a:r>
            <a:r>
              <a:rPr lang="en-US" dirty="0">
                <a:latin typeface="Times New Roman" panose="02020603050405020304" pitchFamily="18" charset="0"/>
                <a:cs typeface="Times New Roman" panose="02020603050405020304" pitchFamily="18" charset="0"/>
              </a:rPr>
              <a:t>, where each location record stores a </a:t>
            </a:r>
            <a:r>
              <a:rPr lang="en-US" dirty="0">
                <a:solidFill>
                  <a:srgbClr val="0000FF"/>
                </a:solidFill>
                <a:latin typeface="Times New Roman" panose="02020603050405020304" pitchFamily="18" charset="0"/>
                <a:cs typeface="Times New Roman" panose="02020603050405020304" pitchFamily="18" charset="0"/>
              </a:rPr>
              <a:t>pointer to the directory node </a:t>
            </a:r>
            <a:r>
              <a:rPr lang="en-US" dirty="0">
                <a:latin typeface="Times New Roman" panose="02020603050405020304" pitchFamily="18" charset="0"/>
                <a:cs typeface="Times New Roman" panose="02020603050405020304" pitchFamily="18" charset="0"/>
              </a:rPr>
              <a:t>of the next lower-level subdomain where that record’s associated entity is currently located.</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47</a:t>
            </a:fld>
            <a:endParaRPr lang="en-IN" dirty="0"/>
          </a:p>
        </p:txBody>
      </p:sp>
    </p:spTree>
    <p:extLst>
      <p:ext uri="{BB962C8B-B14F-4D97-AF65-F5344CB8AC3E}">
        <p14:creationId xmlns:p14="http://schemas.microsoft.com/office/powerpoint/2010/main" val="14434500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65403"/>
            <a:ext cx="13370156" cy="7546828"/>
          </a:xfrm>
        </p:spPr>
        <p:txBody>
          <a:bodyPr>
            <a:normAutofit/>
          </a:bodyPr>
          <a:lstStyle/>
          <a:p>
            <a:pPr marL="0" indent="0" algn="ctr">
              <a:lnSpc>
                <a:spcPct val="100000"/>
              </a:lnSpc>
              <a:buNone/>
            </a:pPr>
            <a:r>
              <a:rPr lang="en-US" b="1" dirty="0">
                <a:solidFill>
                  <a:srgbClr val="C00000"/>
                </a:solidFill>
                <a:highlight>
                  <a:srgbClr val="FFFF00"/>
                </a:highlight>
                <a:latin typeface="Times New Roman" panose="02020603050405020304" pitchFamily="18" charset="0"/>
                <a:cs typeface="Times New Roman" panose="02020603050405020304" pitchFamily="18" charset="0"/>
              </a:rPr>
              <a:t>                                                                          </a:t>
            </a:r>
          </a:p>
          <a:p>
            <a:pPr marL="0" indent="0" algn="ctr">
              <a:lnSpc>
                <a:spcPct val="100000"/>
              </a:lnSpc>
              <a:buNone/>
            </a:pPr>
            <a:r>
              <a:rPr lang="en-US" b="1" dirty="0">
                <a:solidFill>
                  <a:srgbClr val="C00000"/>
                </a:solidFill>
                <a:latin typeface="Times New Roman" panose="02020603050405020304" pitchFamily="18" charset="0"/>
                <a:cs typeface="Times New Roman" panose="02020603050405020304" pitchFamily="18" charset="0"/>
              </a:rPr>
              <a:t>                                                                        </a:t>
            </a:r>
            <a:r>
              <a:rPr lang="en-US" b="1" dirty="0">
                <a:solidFill>
                  <a:srgbClr val="C00000"/>
                </a:solidFill>
                <a:highlight>
                  <a:srgbClr val="FFFF00"/>
                </a:highlight>
                <a:latin typeface="Times New Roman" panose="02020603050405020304" pitchFamily="18" charset="0"/>
                <a:cs typeface="Times New Roman" panose="02020603050405020304" pitchFamily="18" charset="0"/>
              </a:rPr>
              <a:t>ROOT NODE</a:t>
            </a:r>
            <a:endParaRPr lang="en-IN" b="1" dirty="0">
              <a:solidFill>
                <a:srgbClr val="C00000"/>
              </a:solidFill>
              <a:highlight>
                <a:srgbClr val="FFFF00"/>
              </a:highlight>
              <a:latin typeface="Times New Roman" panose="02020603050405020304" pitchFamily="18" charset="0"/>
              <a:cs typeface="Times New Roman" panose="02020603050405020304" pitchFamily="18" charset="0"/>
            </a:endParaRPr>
          </a:p>
          <a:p>
            <a:pPr marL="0" indent="0" algn="just">
              <a:lnSpc>
                <a:spcPct val="100000"/>
              </a:lnSpc>
              <a:buNone/>
            </a:pPr>
            <a:endParaRPr lang="en-US" sz="2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48</a:t>
            </a:fld>
            <a:endParaRPr lang="en-IN" dirty="0"/>
          </a:p>
        </p:txBody>
      </p:sp>
      <p:sp>
        <p:nvSpPr>
          <p:cNvPr id="2" name="Rectangle: Rounded Corners 1">
            <a:extLst>
              <a:ext uri="{FF2B5EF4-FFF2-40B4-BE49-F238E27FC236}">
                <a16:creationId xmlns:a16="http://schemas.microsoft.com/office/drawing/2014/main" id="{DB1593EC-C841-4468-ABE8-BC95E10F4DFD}"/>
              </a:ext>
            </a:extLst>
          </p:cNvPr>
          <p:cNvSpPr/>
          <p:nvPr/>
        </p:nvSpPr>
        <p:spPr>
          <a:xfrm>
            <a:off x="249811" y="4929348"/>
            <a:ext cx="3418306" cy="171318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rgbClr val="0000FF"/>
              </a:solidFill>
              <a:latin typeface="Times New Roman" panose="02020603050405020304" pitchFamily="18" charset="0"/>
              <a:cs typeface="Times New Roman" panose="02020603050405020304" pitchFamily="18" charset="0"/>
            </a:endParaRPr>
          </a:p>
          <a:p>
            <a:endParaRPr lang="en-US" b="1" dirty="0">
              <a:solidFill>
                <a:srgbClr val="0000FF"/>
              </a:solidFill>
              <a:latin typeface="Times New Roman" panose="02020603050405020304" pitchFamily="18" charset="0"/>
              <a:cs typeface="Times New Roman" panose="02020603050405020304" pitchFamily="18" charset="0"/>
            </a:endParaRPr>
          </a:p>
          <a:p>
            <a:endParaRPr lang="en-US" b="1" dirty="0">
              <a:solidFill>
                <a:srgbClr val="0000FF"/>
              </a:solidFill>
              <a:latin typeface="Times New Roman" panose="02020603050405020304" pitchFamily="18" charset="0"/>
              <a:cs typeface="Times New Roman" panose="02020603050405020304" pitchFamily="18" charset="0"/>
            </a:endParaRPr>
          </a:p>
          <a:p>
            <a:endParaRPr lang="en-US" b="1" dirty="0">
              <a:solidFill>
                <a:srgbClr val="0000FF"/>
              </a:solidFill>
              <a:latin typeface="Times New Roman" panose="02020603050405020304" pitchFamily="18" charset="0"/>
              <a:cs typeface="Times New Roman" panose="02020603050405020304" pitchFamily="18" charset="0"/>
            </a:endParaRPr>
          </a:p>
          <a:p>
            <a:endParaRPr lang="en-US" b="1" dirty="0">
              <a:solidFill>
                <a:srgbClr val="0000FF"/>
              </a:solidFill>
              <a:latin typeface="Times New Roman" panose="02020603050405020304" pitchFamily="18" charset="0"/>
              <a:cs typeface="Times New Roman" panose="02020603050405020304" pitchFamily="18" charset="0"/>
            </a:endParaRPr>
          </a:p>
          <a:p>
            <a:pPr algn="ctr"/>
            <a:r>
              <a:rPr lang="en-US" b="1" dirty="0">
                <a:solidFill>
                  <a:srgbClr val="C00000"/>
                </a:solidFill>
                <a:latin typeface="Times New Roman" panose="02020603050405020304" pitchFamily="18" charset="0"/>
                <a:cs typeface="Times New Roman" panose="02020603050405020304" pitchFamily="18" charset="0"/>
              </a:rPr>
              <a:t> Leaf Domain - D</a:t>
            </a:r>
            <a:endParaRPr lang="en-IN" b="1" dirty="0">
              <a:solidFill>
                <a:srgbClr val="C00000"/>
              </a:solidFill>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772BD052-D3BC-4DD0-94FC-1D2491B5A3C1}"/>
              </a:ext>
            </a:extLst>
          </p:cNvPr>
          <p:cNvSpPr/>
          <p:nvPr/>
        </p:nvSpPr>
        <p:spPr>
          <a:xfrm>
            <a:off x="399541" y="5087004"/>
            <a:ext cx="3142320" cy="120868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00FF"/>
              </a:solidFill>
              <a:latin typeface="Times New Roman" panose="02020603050405020304" pitchFamily="18" charset="0"/>
              <a:cs typeface="Times New Roman" panose="02020603050405020304" pitchFamily="18" charset="0"/>
            </a:endParaRPr>
          </a:p>
          <a:p>
            <a:endParaRPr lang="en-US" b="1" dirty="0">
              <a:solidFill>
                <a:srgbClr val="0000FF"/>
              </a:solidFill>
              <a:latin typeface="Times New Roman" panose="02020603050405020304" pitchFamily="18" charset="0"/>
              <a:cs typeface="Times New Roman" panose="02020603050405020304" pitchFamily="18" charset="0"/>
            </a:endParaRPr>
          </a:p>
          <a:p>
            <a:endParaRPr lang="en-US" b="1" dirty="0">
              <a:solidFill>
                <a:srgbClr val="0000FF"/>
              </a:solidFill>
              <a:latin typeface="Times New Roman" panose="02020603050405020304" pitchFamily="18" charset="0"/>
              <a:cs typeface="Times New Roman" panose="02020603050405020304" pitchFamily="18" charset="0"/>
            </a:endParaRPr>
          </a:p>
          <a:p>
            <a:pPr algn="ctr"/>
            <a:r>
              <a:rPr lang="en-US" sz="1600" b="1" dirty="0">
                <a:solidFill>
                  <a:srgbClr val="C00000"/>
                </a:solidFill>
                <a:latin typeface="Times New Roman" panose="02020603050405020304" pitchFamily="18" charset="0"/>
                <a:cs typeface="Times New Roman" panose="02020603050405020304" pitchFamily="18" charset="0"/>
              </a:rPr>
              <a:t>Directory Node - N</a:t>
            </a:r>
            <a:endParaRPr lang="en-IN" sz="1600" b="1" dirty="0">
              <a:solidFill>
                <a:srgbClr val="C00000"/>
              </a:solidFill>
              <a:latin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18C0C7CE-F05A-4432-AF82-122DCE173167}"/>
              </a:ext>
            </a:extLst>
          </p:cNvPr>
          <p:cNvSpPr/>
          <p:nvPr/>
        </p:nvSpPr>
        <p:spPr>
          <a:xfrm>
            <a:off x="552686" y="5213119"/>
            <a:ext cx="2825518" cy="777778"/>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r>
              <a:rPr lang="en-US" sz="1600" b="1" dirty="0">
                <a:solidFill>
                  <a:srgbClr val="C00000"/>
                </a:solidFill>
                <a:latin typeface="Times New Roman" panose="02020603050405020304" pitchFamily="18" charset="0"/>
                <a:cs typeface="Times New Roman" panose="02020603050405020304" pitchFamily="18" charset="0"/>
              </a:rPr>
              <a:t>Location record for entity - E</a:t>
            </a:r>
            <a:endParaRPr lang="en-IN" sz="1600" b="1" dirty="0">
              <a:solidFill>
                <a:srgbClr val="C00000"/>
              </a:solidFill>
              <a:latin typeface="Times New Roman" panose="02020603050405020304" pitchFamily="18" charset="0"/>
              <a:cs typeface="Times New Roman" panose="02020603050405020304" pitchFamily="18" charset="0"/>
            </a:endParaRPr>
          </a:p>
        </p:txBody>
      </p:sp>
      <p:sp>
        <p:nvSpPr>
          <p:cNvPr id="10" name="Flowchart: Magnetic Disk 9">
            <a:extLst>
              <a:ext uri="{FF2B5EF4-FFF2-40B4-BE49-F238E27FC236}">
                <a16:creationId xmlns:a16="http://schemas.microsoft.com/office/drawing/2014/main" id="{D5260A58-9B11-4D32-A67C-61A7A58C7ACD}"/>
              </a:ext>
            </a:extLst>
          </p:cNvPr>
          <p:cNvSpPr/>
          <p:nvPr/>
        </p:nvSpPr>
        <p:spPr>
          <a:xfrm>
            <a:off x="728210" y="5373789"/>
            <a:ext cx="2474470" cy="31755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FFFF00"/>
                </a:solidFill>
              </a:rPr>
              <a:t>Entity’s Current Address</a:t>
            </a:r>
            <a:endParaRPr lang="en-IN" sz="1600" b="1" dirty="0">
              <a:solidFill>
                <a:srgbClr val="FFFF00"/>
              </a:solidFill>
            </a:endParaRPr>
          </a:p>
        </p:txBody>
      </p:sp>
      <p:sp>
        <p:nvSpPr>
          <p:cNvPr id="15" name="Rectangle: Rounded Corners 14">
            <a:extLst>
              <a:ext uri="{FF2B5EF4-FFF2-40B4-BE49-F238E27FC236}">
                <a16:creationId xmlns:a16="http://schemas.microsoft.com/office/drawing/2014/main" id="{B628248B-9129-4437-B787-364B41950172}"/>
              </a:ext>
            </a:extLst>
          </p:cNvPr>
          <p:cNvSpPr/>
          <p:nvPr/>
        </p:nvSpPr>
        <p:spPr>
          <a:xfrm>
            <a:off x="2146925" y="3116309"/>
            <a:ext cx="3418306" cy="171318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rgbClr val="0000FF"/>
              </a:solidFill>
              <a:latin typeface="Times New Roman" panose="02020603050405020304" pitchFamily="18" charset="0"/>
              <a:cs typeface="Times New Roman" panose="02020603050405020304" pitchFamily="18" charset="0"/>
            </a:endParaRPr>
          </a:p>
          <a:p>
            <a:endParaRPr lang="en-US" b="1" dirty="0">
              <a:solidFill>
                <a:srgbClr val="0000FF"/>
              </a:solidFill>
              <a:latin typeface="Times New Roman" panose="02020603050405020304" pitchFamily="18" charset="0"/>
              <a:cs typeface="Times New Roman" panose="02020603050405020304" pitchFamily="18" charset="0"/>
            </a:endParaRPr>
          </a:p>
          <a:p>
            <a:endParaRPr lang="en-US" b="1" dirty="0">
              <a:solidFill>
                <a:srgbClr val="0000FF"/>
              </a:solidFill>
              <a:latin typeface="Times New Roman" panose="02020603050405020304" pitchFamily="18" charset="0"/>
              <a:cs typeface="Times New Roman" panose="02020603050405020304" pitchFamily="18" charset="0"/>
            </a:endParaRPr>
          </a:p>
          <a:p>
            <a:endParaRPr lang="en-US" b="1" dirty="0">
              <a:solidFill>
                <a:srgbClr val="0000FF"/>
              </a:solidFill>
              <a:latin typeface="Times New Roman" panose="02020603050405020304" pitchFamily="18" charset="0"/>
              <a:cs typeface="Times New Roman" panose="02020603050405020304" pitchFamily="18" charset="0"/>
            </a:endParaRPr>
          </a:p>
          <a:p>
            <a:endParaRPr lang="en-US" b="1" dirty="0">
              <a:solidFill>
                <a:srgbClr val="0000FF"/>
              </a:solidFill>
              <a:latin typeface="Times New Roman" panose="02020603050405020304" pitchFamily="18" charset="0"/>
              <a:cs typeface="Times New Roman" panose="02020603050405020304" pitchFamily="18" charset="0"/>
            </a:endParaRPr>
          </a:p>
          <a:p>
            <a:pPr algn="ctr"/>
            <a:r>
              <a:rPr lang="en-US" b="1" dirty="0">
                <a:solidFill>
                  <a:srgbClr val="C00000"/>
                </a:solidFill>
                <a:latin typeface="Times New Roman" panose="02020603050405020304" pitchFamily="18" charset="0"/>
                <a:cs typeface="Times New Roman" panose="02020603050405020304" pitchFamily="18" charset="0"/>
              </a:rPr>
              <a:t>Domain – D</a:t>
            </a:r>
            <a:r>
              <a:rPr lang="en-US" b="1" baseline="30000" dirty="0">
                <a:solidFill>
                  <a:srgbClr val="C00000"/>
                </a:solidFill>
                <a:latin typeface="Times New Roman" panose="02020603050405020304" pitchFamily="18" charset="0"/>
                <a:cs typeface="Times New Roman" panose="02020603050405020304" pitchFamily="18" charset="0"/>
              </a:rPr>
              <a:t>1</a:t>
            </a:r>
            <a:endParaRPr lang="en-IN" b="1" dirty="0">
              <a:solidFill>
                <a:srgbClr val="C00000"/>
              </a:solidFill>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C6493D69-4BF5-488E-9173-4C4B880F1D8D}"/>
              </a:ext>
            </a:extLst>
          </p:cNvPr>
          <p:cNvSpPr/>
          <p:nvPr/>
        </p:nvSpPr>
        <p:spPr>
          <a:xfrm>
            <a:off x="2296655" y="3273965"/>
            <a:ext cx="3142320" cy="120868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00FF"/>
              </a:solidFill>
              <a:latin typeface="Times New Roman" panose="02020603050405020304" pitchFamily="18" charset="0"/>
              <a:cs typeface="Times New Roman" panose="02020603050405020304" pitchFamily="18" charset="0"/>
            </a:endParaRPr>
          </a:p>
          <a:p>
            <a:endParaRPr lang="en-US" b="1" dirty="0">
              <a:solidFill>
                <a:srgbClr val="0000FF"/>
              </a:solidFill>
              <a:latin typeface="Times New Roman" panose="02020603050405020304" pitchFamily="18" charset="0"/>
              <a:cs typeface="Times New Roman" panose="02020603050405020304" pitchFamily="18" charset="0"/>
            </a:endParaRPr>
          </a:p>
          <a:p>
            <a:endParaRPr lang="en-US" b="1" dirty="0">
              <a:solidFill>
                <a:srgbClr val="0000FF"/>
              </a:solidFill>
              <a:latin typeface="Times New Roman" panose="02020603050405020304" pitchFamily="18" charset="0"/>
              <a:cs typeface="Times New Roman" panose="02020603050405020304" pitchFamily="18" charset="0"/>
            </a:endParaRPr>
          </a:p>
          <a:p>
            <a:pPr algn="ctr"/>
            <a:r>
              <a:rPr lang="en-US" sz="1600" b="1" dirty="0">
                <a:solidFill>
                  <a:srgbClr val="C00000"/>
                </a:solidFill>
                <a:latin typeface="Times New Roman" panose="02020603050405020304" pitchFamily="18" charset="0"/>
                <a:cs typeface="Times New Roman" panose="02020603050405020304" pitchFamily="18" charset="0"/>
              </a:rPr>
              <a:t>Directory Node - N</a:t>
            </a:r>
            <a:r>
              <a:rPr lang="en-US" sz="1600" b="1" baseline="30000" dirty="0">
                <a:solidFill>
                  <a:srgbClr val="C00000"/>
                </a:solidFill>
                <a:latin typeface="Times New Roman" panose="02020603050405020304" pitchFamily="18" charset="0"/>
                <a:cs typeface="Times New Roman" panose="02020603050405020304" pitchFamily="18" charset="0"/>
              </a:rPr>
              <a:t>1</a:t>
            </a:r>
            <a:endParaRPr lang="en-IN" sz="1600" b="1" dirty="0">
              <a:solidFill>
                <a:srgbClr val="C00000"/>
              </a:solidFill>
              <a:latin typeface="Times New Roman" panose="02020603050405020304" pitchFamily="18" charset="0"/>
              <a:cs typeface="Times New Roman" panose="02020603050405020304" pitchFamily="18" charset="0"/>
            </a:endParaRPr>
          </a:p>
        </p:txBody>
      </p:sp>
      <p:sp>
        <p:nvSpPr>
          <p:cNvPr id="17" name="Rectangle: Rounded Corners 16">
            <a:extLst>
              <a:ext uri="{FF2B5EF4-FFF2-40B4-BE49-F238E27FC236}">
                <a16:creationId xmlns:a16="http://schemas.microsoft.com/office/drawing/2014/main" id="{565CEC5B-4E6F-456F-A8AA-7DB595EF3B79}"/>
              </a:ext>
            </a:extLst>
          </p:cNvPr>
          <p:cNvSpPr/>
          <p:nvPr/>
        </p:nvSpPr>
        <p:spPr>
          <a:xfrm>
            <a:off x="2449800" y="3400080"/>
            <a:ext cx="2825518" cy="74099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sz="1600" b="1" dirty="0">
                <a:solidFill>
                  <a:srgbClr val="C00000"/>
                </a:solidFill>
                <a:latin typeface="Times New Roman" panose="02020603050405020304" pitchFamily="18" charset="0"/>
                <a:cs typeface="Times New Roman" panose="02020603050405020304" pitchFamily="18" charset="0"/>
              </a:rPr>
              <a:t>Location record for entity - E</a:t>
            </a:r>
            <a:endParaRPr lang="en-IN" sz="1600" b="1" dirty="0">
              <a:solidFill>
                <a:srgbClr val="C00000"/>
              </a:solidFill>
              <a:latin typeface="Times New Roman" panose="02020603050405020304" pitchFamily="18" charset="0"/>
              <a:cs typeface="Times New Roman" panose="02020603050405020304" pitchFamily="18" charset="0"/>
            </a:endParaRPr>
          </a:p>
        </p:txBody>
      </p:sp>
      <p:sp>
        <p:nvSpPr>
          <p:cNvPr id="18" name="Flowchart: Magnetic Disk 17">
            <a:extLst>
              <a:ext uri="{FF2B5EF4-FFF2-40B4-BE49-F238E27FC236}">
                <a16:creationId xmlns:a16="http://schemas.microsoft.com/office/drawing/2014/main" id="{8A5802C1-5C62-48E7-821F-0B8999B0F47D}"/>
              </a:ext>
            </a:extLst>
          </p:cNvPr>
          <p:cNvSpPr/>
          <p:nvPr/>
        </p:nvSpPr>
        <p:spPr>
          <a:xfrm>
            <a:off x="2618843" y="3513459"/>
            <a:ext cx="2474470" cy="31230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FFFF00"/>
                </a:solidFill>
              </a:rPr>
              <a:t>Only  a pointer to N</a:t>
            </a:r>
            <a:endParaRPr lang="en-IN" sz="1600" b="1" dirty="0">
              <a:solidFill>
                <a:srgbClr val="FFFF00"/>
              </a:solidFill>
            </a:endParaRPr>
          </a:p>
        </p:txBody>
      </p:sp>
      <p:sp>
        <p:nvSpPr>
          <p:cNvPr id="20" name="Half Frame 19">
            <a:extLst>
              <a:ext uri="{FF2B5EF4-FFF2-40B4-BE49-F238E27FC236}">
                <a16:creationId xmlns:a16="http://schemas.microsoft.com/office/drawing/2014/main" id="{B90F8A50-974E-4770-8493-06C32823D472}"/>
              </a:ext>
            </a:extLst>
          </p:cNvPr>
          <p:cNvSpPr/>
          <p:nvPr/>
        </p:nvSpPr>
        <p:spPr>
          <a:xfrm>
            <a:off x="1283325" y="3917207"/>
            <a:ext cx="853440" cy="1003729"/>
          </a:xfrm>
          <a:prstGeom prst="halfFrame">
            <a:avLst>
              <a:gd name="adj1" fmla="val 9523"/>
              <a:gd name="adj2" fmla="val 95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2" name="Rectangle 21">
            <a:extLst>
              <a:ext uri="{FF2B5EF4-FFF2-40B4-BE49-F238E27FC236}">
                <a16:creationId xmlns:a16="http://schemas.microsoft.com/office/drawing/2014/main" id="{9DC1B9AA-2AE8-4F91-A096-97CEDED7974E}"/>
              </a:ext>
            </a:extLst>
          </p:cNvPr>
          <p:cNvSpPr/>
          <p:nvPr/>
        </p:nvSpPr>
        <p:spPr>
          <a:xfrm>
            <a:off x="3668255" y="1780445"/>
            <a:ext cx="3142320" cy="120868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00FF"/>
              </a:solidFill>
              <a:latin typeface="Times New Roman" panose="02020603050405020304" pitchFamily="18" charset="0"/>
              <a:cs typeface="Times New Roman" panose="02020603050405020304" pitchFamily="18" charset="0"/>
            </a:endParaRPr>
          </a:p>
          <a:p>
            <a:endParaRPr lang="en-US" b="1" dirty="0">
              <a:solidFill>
                <a:srgbClr val="0000FF"/>
              </a:solidFill>
              <a:latin typeface="Times New Roman" panose="02020603050405020304" pitchFamily="18" charset="0"/>
              <a:cs typeface="Times New Roman" panose="02020603050405020304" pitchFamily="18" charset="0"/>
            </a:endParaRPr>
          </a:p>
          <a:p>
            <a:endParaRPr lang="en-US" b="1" dirty="0">
              <a:solidFill>
                <a:srgbClr val="0000FF"/>
              </a:solidFill>
              <a:latin typeface="Times New Roman" panose="02020603050405020304" pitchFamily="18" charset="0"/>
              <a:cs typeface="Times New Roman" panose="02020603050405020304" pitchFamily="18" charset="0"/>
            </a:endParaRPr>
          </a:p>
          <a:p>
            <a:pPr algn="ctr"/>
            <a:r>
              <a:rPr lang="en-US" sz="1600" b="1" dirty="0">
                <a:solidFill>
                  <a:srgbClr val="C00000"/>
                </a:solidFill>
                <a:latin typeface="Times New Roman" panose="02020603050405020304" pitchFamily="18" charset="0"/>
                <a:cs typeface="Times New Roman" panose="02020603050405020304" pitchFamily="18" charset="0"/>
              </a:rPr>
              <a:t>Parent Node of N</a:t>
            </a:r>
            <a:r>
              <a:rPr lang="en-US" sz="1600" b="1" baseline="30000" dirty="0">
                <a:solidFill>
                  <a:srgbClr val="C00000"/>
                </a:solidFill>
                <a:latin typeface="Times New Roman" panose="02020603050405020304" pitchFamily="18" charset="0"/>
                <a:cs typeface="Times New Roman" panose="02020603050405020304" pitchFamily="18" charset="0"/>
              </a:rPr>
              <a:t>1</a:t>
            </a:r>
            <a:endParaRPr lang="en-IN" sz="1600" b="1" dirty="0">
              <a:solidFill>
                <a:srgbClr val="C00000"/>
              </a:solidFill>
              <a:latin typeface="Times New Roman" panose="02020603050405020304" pitchFamily="18" charset="0"/>
              <a:cs typeface="Times New Roman" panose="02020603050405020304" pitchFamily="18" charset="0"/>
            </a:endParaRPr>
          </a:p>
        </p:txBody>
      </p:sp>
      <p:sp>
        <p:nvSpPr>
          <p:cNvPr id="23" name="Rectangle: Rounded Corners 22">
            <a:extLst>
              <a:ext uri="{FF2B5EF4-FFF2-40B4-BE49-F238E27FC236}">
                <a16:creationId xmlns:a16="http://schemas.microsoft.com/office/drawing/2014/main" id="{C43D5873-1C4E-41D6-8994-85701C1DAAA6}"/>
              </a:ext>
            </a:extLst>
          </p:cNvPr>
          <p:cNvSpPr/>
          <p:nvPr/>
        </p:nvSpPr>
        <p:spPr>
          <a:xfrm>
            <a:off x="3821400" y="1906560"/>
            <a:ext cx="2825518" cy="74099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sz="1600" b="1" dirty="0">
                <a:solidFill>
                  <a:srgbClr val="C00000"/>
                </a:solidFill>
                <a:latin typeface="Times New Roman" panose="02020603050405020304" pitchFamily="18" charset="0"/>
                <a:cs typeface="Times New Roman" panose="02020603050405020304" pitchFamily="18" charset="0"/>
              </a:rPr>
              <a:t>Location record for entity - E</a:t>
            </a:r>
            <a:endParaRPr lang="en-IN" sz="1600" b="1" dirty="0">
              <a:solidFill>
                <a:srgbClr val="C00000"/>
              </a:solidFill>
              <a:latin typeface="Times New Roman" panose="02020603050405020304" pitchFamily="18" charset="0"/>
              <a:cs typeface="Times New Roman" panose="02020603050405020304" pitchFamily="18" charset="0"/>
            </a:endParaRPr>
          </a:p>
        </p:txBody>
      </p:sp>
      <p:sp>
        <p:nvSpPr>
          <p:cNvPr id="24" name="Flowchart: Magnetic Disk 23">
            <a:extLst>
              <a:ext uri="{FF2B5EF4-FFF2-40B4-BE49-F238E27FC236}">
                <a16:creationId xmlns:a16="http://schemas.microsoft.com/office/drawing/2014/main" id="{1544F664-71AB-4479-B218-5744269BCCAE}"/>
              </a:ext>
            </a:extLst>
          </p:cNvPr>
          <p:cNvSpPr/>
          <p:nvPr/>
        </p:nvSpPr>
        <p:spPr>
          <a:xfrm>
            <a:off x="3990443" y="2019939"/>
            <a:ext cx="2474470" cy="31230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FFFF00"/>
                </a:solidFill>
              </a:rPr>
              <a:t>Only  a pointer to N</a:t>
            </a:r>
            <a:r>
              <a:rPr lang="en-US" sz="1600" b="1" baseline="30000" dirty="0">
                <a:solidFill>
                  <a:srgbClr val="FFFF00"/>
                </a:solidFill>
              </a:rPr>
              <a:t>1</a:t>
            </a:r>
            <a:endParaRPr lang="en-IN" sz="1600" b="1" dirty="0">
              <a:solidFill>
                <a:srgbClr val="FFFF00"/>
              </a:solidFill>
            </a:endParaRPr>
          </a:p>
        </p:txBody>
      </p:sp>
      <p:sp>
        <p:nvSpPr>
          <p:cNvPr id="25" name="Half Frame 24">
            <a:extLst>
              <a:ext uri="{FF2B5EF4-FFF2-40B4-BE49-F238E27FC236}">
                <a16:creationId xmlns:a16="http://schemas.microsoft.com/office/drawing/2014/main" id="{493D525B-8601-4581-B3FD-21A3ED552F48}"/>
              </a:ext>
            </a:extLst>
          </p:cNvPr>
          <p:cNvSpPr/>
          <p:nvPr/>
        </p:nvSpPr>
        <p:spPr>
          <a:xfrm>
            <a:off x="2827043" y="2371109"/>
            <a:ext cx="853440" cy="740996"/>
          </a:xfrm>
          <a:prstGeom prst="halfFrame">
            <a:avLst>
              <a:gd name="adj1" fmla="val 9523"/>
              <a:gd name="adj2" fmla="val 95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6" name="Rectangle 25">
            <a:extLst>
              <a:ext uri="{FF2B5EF4-FFF2-40B4-BE49-F238E27FC236}">
                <a16:creationId xmlns:a16="http://schemas.microsoft.com/office/drawing/2014/main" id="{19109527-D5CA-4E8B-B8DB-2EF2FF294C75}"/>
              </a:ext>
            </a:extLst>
          </p:cNvPr>
          <p:cNvSpPr/>
          <p:nvPr/>
        </p:nvSpPr>
        <p:spPr>
          <a:xfrm>
            <a:off x="4856974" y="215805"/>
            <a:ext cx="3870465" cy="120868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00FF"/>
              </a:solidFill>
              <a:latin typeface="Times New Roman" panose="02020603050405020304" pitchFamily="18" charset="0"/>
              <a:cs typeface="Times New Roman" panose="02020603050405020304" pitchFamily="18" charset="0"/>
            </a:endParaRPr>
          </a:p>
          <a:p>
            <a:endParaRPr lang="en-US" b="1" dirty="0">
              <a:solidFill>
                <a:srgbClr val="0000FF"/>
              </a:solidFill>
              <a:latin typeface="Times New Roman" panose="02020603050405020304" pitchFamily="18" charset="0"/>
              <a:cs typeface="Times New Roman" panose="02020603050405020304" pitchFamily="18" charset="0"/>
            </a:endParaRPr>
          </a:p>
          <a:p>
            <a:endParaRPr lang="en-US" b="1" dirty="0">
              <a:solidFill>
                <a:srgbClr val="0000FF"/>
              </a:solidFill>
              <a:latin typeface="Times New Roman" panose="02020603050405020304" pitchFamily="18" charset="0"/>
              <a:cs typeface="Times New Roman" panose="02020603050405020304" pitchFamily="18" charset="0"/>
            </a:endParaRPr>
          </a:p>
          <a:p>
            <a:pPr algn="ctr"/>
            <a:endParaRPr lang="en-US" sz="1600" b="1" dirty="0">
              <a:solidFill>
                <a:srgbClr val="C00000"/>
              </a:solidFill>
              <a:latin typeface="Times New Roman" panose="02020603050405020304" pitchFamily="18" charset="0"/>
              <a:cs typeface="Times New Roman" panose="02020603050405020304" pitchFamily="18" charset="0"/>
            </a:endParaRPr>
          </a:p>
        </p:txBody>
      </p:sp>
      <p:sp>
        <p:nvSpPr>
          <p:cNvPr id="27" name="Rectangle: Rounded Corners 26">
            <a:extLst>
              <a:ext uri="{FF2B5EF4-FFF2-40B4-BE49-F238E27FC236}">
                <a16:creationId xmlns:a16="http://schemas.microsoft.com/office/drawing/2014/main" id="{F5E36859-1331-4E2D-A176-A0CFA40D954F}"/>
              </a:ext>
            </a:extLst>
          </p:cNvPr>
          <p:cNvSpPr/>
          <p:nvPr/>
        </p:nvSpPr>
        <p:spPr>
          <a:xfrm>
            <a:off x="5010120" y="341920"/>
            <a:ext cx="3600480" cy="88953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sz="1600" b="1" dirty="0">
              <a:solidFill>
                <a:srgbClr val="C00000"/>
              </a:solidFill>
              <a:latin typeface="Times New Roman" panose="02020603050405020304" pitchFamily="18" charset="0"/>
              <a:cs typeface="Times New Roman" panose="02020603050405020304" pitchFamily="18" charset="0"/>
            </a:endParaRPr>
          </a:p>
          <a:p>
            <a:pPr algn="ctr"/>
            <a:r>
              <a:rPr lang="en-US" sz="1600" b="1" dirty="0">
                <a:solidFill>
                  <a:srgbClr val="C00000"/>
                </a:solidFill>
                <a:latin typeface="Times New Roman" panose="02020603050405020304" pitchFamily="18" charset="0"/>
                <a:cs typeface="Times New Roman" panose="02020603050405020304" pitchFamily="18" charset="0"/>
              </a:rPr>
              <a:t>Location record for each entity - E</a:t>
            </a:r>
            <a:endParaRPr lang="en-IN" sz="1600" b="1" dirty="0">
              <a:solidFill>
                <a:srgbClr val="C00000"/>
              </a:solidFill>
              <a:latin typeface="Times New Roman" panose="02020603050405020304" pitchFamily="18" charset="0"/>
              <a:cs typeface="Times New Roman" panose="02020603050405020304" pitchFamily="18" charset="0"/>
            </a:endParaRPr>
          </a:p>
        </p:txBody>
      </p:sp>
      <p:sp>
        <p:nvSpPr>
          <p:cNvPr id="28" name="Flowchart: Magnetic Disk 27">
            <a:extLst>
              <a:ext uri="{FF2B5EF4-FFF2-40B4-BE49-F238E27FC236}">
                <a16:creationId xmlns:a16="http://schemas.microsoft.com/office/drawing/2014/main" id="{92B29A72-6CB1-4077-8733-A000890B5F64}"/>
              </a:ext>
            </a:extLst>
          </p:cNvPr>
          <p:cNvSpPr/>
          <p:nvPr/>
        </p:nvSpPr>
        <p:spPr>
          <a:xfrm>
            <a:off x="5093313" y="400110"/>
            <a:ext cx="3410607" cy="54477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FFFF00"/>
                </a:solidFill>
              </a:rPr>
              <a:t>Pointer to the directory node of next lower level subdomain</a:t>
            </a:r>
            <a:endParaRPr lang="en-IN" sz="1600" b="1" dirty="0">
              <a:solidFill>
                <a:srgbClr val="FFFF00"/>
              </a:solidFill>
            </a:endParaRPr>
          </a:p>
        </p:txBody>
      </p:sp>
      <p:sp>
        <p:nvSpPr>
          <p:cNvPr id="29" name="Half Frame 28">
            <a:extLst>
              <a:ext uri="{FF2B5EF4-FFF2-40B4-BE49-F238E27FC236}">
                <a16:creationId xmlns:a16="http://schemas.microsoft.com/office/drawing/2014/main" id="{FB9DE6E3-6379-4346-80AD-B53EDB79CC51}"/>
              </a:ext>
            </a:extLst>
          </p:cNvPr>
          <p:cNvSpPr/>
          <p:nvPr/>
        </p:nvSpPr>
        <p:spPr>
          <a:xfrm>
            <a:off x="4314504" y="796287"/>
            <a:ext cx="534158" cy="973998"/>
          </a:xfrm>
          <a:prstGeom prst="halfFrame">
            <a:avLst>
              <a:gd name="adj1" fmla="val 9523"/>
              <a:gd name="adj2" fmla="val 9523"/>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00"/>
              </a:solidFill>
            </a:endParaRPr>
          </a:p>
        </p:txBody>
      </p:sp>
    </p:spTree>
    <p:extLst>
      <p:ext uri="{BB962C8B-B14F-4D97-AF65-F5344CB8AC3E}">
        <p14:creationId xmlns:p14="http://schemas.microsoft.com/office/powerpoint/2010/main" val="26661572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An </a:t>
            </a:r>
            <a:r>
              <a:rPr lang="en-US" dirty="0">
                <a:solidFill>
                  <a:srgbClr val="0000FF"/>
                </a:solidFill>
                <a:latin typeface="Times New Roman" panose="02020603050405020304" pitchFamily="18" charset="0"/>
                <a:cs typeface="Times New Roman" panose="02020603050405020304" pitchFamily="18" charset="0"/>
              </a:rPr>
              <a:t>entity</a:t>
            </a:r>
            <a:r>
              <a:rPr lang="en-US" dirty="0">
                <a:latin typeface="Times New Roman" panose="02020603050405020304" pitchFamily="18" charset="0"/>
                <a:cs typeface="Times New Roman" panose="02020603050405020304" pitchFamily="18" charset="0"/>
              </a:rPr>
              <a:t> may have </a:t>
            </a:r>
            <a:r>
              <a:rPr lang="en-US" dirty="0">
                <a:solidFill>
                  <a:srgbClr val="0000FF"/>
                </a:solidFill>
                <a:latin typeface="Times New Roman" panose="02020603050405020304" pitchFamily="18" charset="0"/>
                <a:cs typeface="Times New Roman" panose="02020603050405020304" pitchFamily="18" charset="0"/>
              </a:rPr>
              <a:t>multiple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addresses</a:t>
            </a:r>
            <a:r>
              <a:rPr lang="en-US" dirty="0">
                <a:latin typeface="Times New Roman" panose="02020603050405020304" pitchFamily="18" charset="0"/>
                <a:cs typeface="Times New Roman" panose="02020603050405020304" pitchFamily="18" charset="0"/>
              </a:rPr>
              <a:t>, for example if it is </a:t>
            </a:r>
            <a:r>
              <a:rPr lang="en-US" dirty="0">
                <a:solidFill>
                  <a:srgbClr val="0000FF"/>
                </a:solidFill>
                <a:latin typeface="Times New Roman" panose="02020603050405020304" pitchFamily="18" charset="0"/>
                <a:cs typeface="Times New Roman" panose="02020603050405020304" pitchFamily="18" charset="0"/>
              </a:rPr>
              <a:t>replicated</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If an entity has an </a:t>
            </a:r>
            <a:r>
              <a:rPr lang="en-US" dirty="0">
                <a:solidFill>
                  <a:srgbClr val="0000FF"/>
                </a:solidFill>
                <a:latin typeface="Times New Roman" panose="02020603050405020304" pitchFamily="18" charset="0"/>
                <a:cs typeface="Times New Roman" panose="02020603050405020304" pitchFamily="18" charset="0"/>
              </a:rPr>
              <a:t>address</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in</a:t>
            </a:r>
            <a:r>
              <a:rPr lang="en-US" dirty="0">
                <a:latin typeface="Times New Roman" panose="02020603050405020304" pitchFamily="18" charset="0"/>
                <a:cs typeface="Times New Roman" panose="02020603050405020304" pitchFamily="18" charset="0"/>
              </a:rPr>
              <a:t> leaf domain </a:t>
            </a:r>
            <a:r>
              <a:rPr lang="en-US" dirty="0">
                <a:solidFill>
                  <a:srgbClr val="0000FF"/>
                </a:solidFill>
                <a:latin typeface="Times New Roman" panose="02020603050405020304" pitchFamily="18" charset="0"/>
                <a:cs typeface="Times New Roman" panose="02020603050405020304" pitchFamily="18" charset="0"/>
              </a:rPr>
              <a:t>D1</a:t>
            </a:r>
            <a:r>
              <a:rPr lang="en-US" dirty="0">
                <a:latin typeface="Times New Roman" panose="02020603050405020304" pitchFamily="18" charset="0"/>
                <a:cs typeface="Times New Roman" panose="02020603050405020304" pitchFamily="18" charset="0"/>
              </a:rPr>
              <a:t> and </a:t>
            </a:r>
            <a:r>
              <a:rPr lang="en-US" dirty="0">
                <a:solidFill>
                  <a:srgbClr val="0000FF"/>
                </a:solidFill>
                <a:latin typeface="Times New Roman" panose="02020603050405020304" pitchFamily="18" charset="0"/>
                <a:cs typeface="Times New Roman" panose="02020603050405020304" pitchFamily="18" charset="0"/>
              </a:rPr>
              <a:t>D2</a:t>
            </a:r>
            <a:r>
              <a:rPr lang="en-US" dirty="0">
                <a:latin typeface="Times New Roman" panose="02020603050405020304" pitchFamily="18" charset="0"/>
                <a:cs typeface="Times New Roman" panose="02020603050405020304" pitchFamily="18" charset="0"/>
              </a:rPr>
              <a:t> respectively, then the </a:t>
            </a:r>
            <a:r>
              <a:rPr lang="en-US" dirty="0">
                <a:solidFill>
                  <a:srgbClr val="0000FF"/>
                </a:solidFill>
                <a:latin typeface="Times New Roman" panose="02020603050405020304" pitchFamily="18" charset="0"/>
                <a:cs typeface="Times New Roman" panose="02020603050405020304" pitchFamily="18" charset="0"/>
              </a:rPr>
              <a:t>directory</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node</a:t>
            </a:r>
            <a:r>
              <a:rPr lang="en-US" dirty="0">
                <a:latin typeface="Times New Roman" panose="02020603050405020304" pitchFamily="18" charset="0"/>
                <a:cs typeface="Times New Roman" panose="02020603050405020304" pitchFamily="18" charset="0"/>
              </a:rPr>
              <a:t> of the smallest domain containing both D1 and D2, will </a:t>
            </a:r>
            <a:r>
              <a:rPr lang="en-US" dirty="0">
                <a:solidFill>
                  <a:srgbClr val="0000FF"/>
                </a:solidFill>
                <a:latin typeface="Times New Roman" panose="02020603050405020304" pitchFamily="18" charset="0"/>
                <a:cs typeface="Times New Roman" panose="02020603050405020304" pitchFamily="18" charset="0"/>
              </a:rPr>
              <a:t>have two pointers</a:t>
            </a:r>
            <a:r>
              <a:rPr lang="en-US" dirty="0">
                <a:latin typeface="Times New Roman" panose="02020603050405020304" pitchFamily="18" charset="0"/>
                <a:cs typeface="Times New Roman" panose="02020603050405020304" pitchFamily="18" charset="0"/>
              </a:rPr>
              <a:t>, one for each subdomain containing an address.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This leads to the general organization of the tree as shown in </a:t>
            </a:r>
            <a:r>
              <a:rPr lang="en-US" dirty="0">
                <a:solidFill>
                  <a:srgbClr val="0000FF"/>
                </a:solidFill>
                <a:latin typeface="Times New Roman" panose="02020603050405020304" pitchFamily="18" charset="0"/>
                <a:cs typeface="Times New Roman" panose="02020603050405020304" pitchFamily="18" charset="0"/>
              </a:rPr>
              <a:t>Figure 5.7.</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49</a:t>
            </a:fld>
            <a:endParaRPr lang="en-IN" dirty="0"/>
          </a:p>
        </p:txBody>
      </p:sp>
    </p:spTree>
    <p:extLst>
      <p:ext uri="{BB962C8B-B14F-4D97-AF65-F5344CB8AC3E}">
        <p14:creationId xmlns:p14="http://schemas.microsoft.com/office/powerpoint/2010/main" val="1512092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Autofit/>
          </a:bodyPr>
          <a:lstStyle/>
          <a:p>
            <a:pPr algn="just">
              <a:lnSpc>
                <a:spcPct val="100000"/>
              </a:lnSpc>
            </a:pPr>
            <a:r>
              <a:rPr lang="en-US" dirty="0">
                <a:solidFill>
                  <a:schemeClr val="bg1"/>
                </a:solidFill>
                <a:latin typeface="Times New Roman" panose="02020603050405020304" pitchFamily="18" charset="0"/>
                <a:cs typeface="Times New Roman" panose="02020603050405020304" pitchFamily="18" charset="0"/>
              </a:rPr>
              <a:t>To operate on an entity, it is necessary to </a:t>
            </a:r>
            <a:r>
              <a:rPr lang="en-US" dirty="0">
                <a:solidFill>
                  <a:srgbClr val="FFFF00"/>
                </a:solidFill>
                <a:latin typeface="Times New Roman" panose="02020603050405020304" pitchFamily="18" charset="0"/>
                <a:cs typeface="Times New Roman" panose="02020603050405020304" pitchFamily="18" charset="0"/>
              </a:rPr>
              <a:t>access it</a:t>
            </a:r>
            <a:r>
              <a:rPr lang="en-US" dirty="0">
                <a:solidFill>
                  <a:schemeClr val="bg1"/>
                </a:solidFill>
                <a:latin typeface="Times New Roman" panose="02020603050405020304" pitchFamily="18" charset="0"/>
                <a:cs typeface="Times New Roman" panose="02020603050405020304" pitchFamily="18" charset="0"/>
              </a:rPr>
              <a:t>, for which we need an </a:t>
            </a:r>
            <a:r>
              <a:rPr lang="en-US" dirty="0">
                <a:solidFill>
                  <a:srgbClr val="FFFF00"/>
                </a:solidFill>
                <a:latin typeface="Times New Roman" panose="02020603050405020304" pitchFamily="18" charset="0"/>
                <a:cs typeface="Times New Roman" panose="02020603050405020304" pitchFamily="18" charset="0"/>
              </a:rPr>
              <a:t>access point</a:t>
            </a:r>
            <a:r>
              <a:rPr lang="en-US" dirty="0">
                <a:solidFill>
                  <a:schemeClr val="bg1"/>
                </a:solidFill>
                <a:latin typeface="Times New Roman" panose="02020603050405020304" pitchFamily="18" charset="0"/>
                <a:cs typeface="Times New Roman" panose="02020603050405020304" pitchFamily="18" charset="0"/>
              </a:rPr>
              <a:t>. </a:t>
            </a:r>
          </a:p>
          <a:p>
            <a:pPr algn="just">
              <a:lnSpc>
                <a:spcPct val="100000"/>
              </a:lnSpc>
            </a:pPr>
            <a:r>
              <a:rPr lang="en-US" dirty="0">
                <a:solidFill>
                  <a:schemeClr val="bg1"/>
                </a:solidFill>
                <a:latin typeface="Times New Roman" panose="02020603050405020304" pitchFamily="18" charset="0"/>
                <a:cs typeface="Times New Roman" panose="02020603050405020304" pitchFamily="18" charset="0"/>
              </a:rPr>
              <a:t>An access point is a </a:t>
            </a:r>
            <a:r>
              <a:rPr lang="en-US" dirty="0">
                <a:solidFill>
                  <a:srgbClr val="FFFF00"/>
                </a:solidFill>
                <a:latin typeface="Times New Roman" panose="02020603050405020304" pitchFamily="18" charset="0"/>
                <a:cs typeface="Times New Roman" panose="02020603050405020304" pitchFamily="18" charset="0"/>
              </a:rPr>
              <a:t>special kind of entity </a:t>
            </a:r>
            <a:r>
              <a:rPr lang="en-US" dirty="0">
                <a:solidFill>
                  <a:schemeClr val="bg1"/>
                </a:solidFill>
                <a:latin typeface="Times New Roman" panose="02020603050405020304" pitchFamily="18" charset="0"/>
                <a:cs typeface="Times New Roman" panose="02020603050405020304" pitchFamily="18" charset="0"/>
              </a:rPr>
              <a:t>in a distributed system. </a:t>
            </a:r>
          </a:p>
          <a:p>
            <a:pPr algn="just">
              <a:lnSpc>
                <a:spcPct val="100000"/>
              </a:lnSpc>
            </a:pPr>
            <a:r>
              <a:rPr lang="en-US" dirty="0">
                <a:solidFill>
                  <a:srgbClr val="FFFF00"/>
                </a:solidFill>
                <a:latin typeface="Times New Roman" panose="02020603050405020304" pitchFamily="18" charset="0"/>
                <a:cs typeface="Times New Roman" panose="02020603050405020304" pitchFamily="18" charset="0"/>
              </a:rPr>
              <a:t>The name of an access point is called an address. </a:t>
            </a:r>
          </a:p>
          <a:p>
            <a:pPr algn="just">
              <a:lnSpc>
                <a:spcPct val="100000"/>
              </a:lnSpc>
            </a:pPr>
            <a:r>
              <a:rPr lang="en-US" dirty="0">
                <a:solidFill>
                  <a:schemeClr val="bg1"/>
                </a:solidFill>
                <a:latin typeface="Times New Roman" panose="02020603050405020304" pitchFamily="18" charset="0"/>
                <a:cs typeface="Times New Roman" panose="02020603050405020304" pitchFamily="18" charset="0"/>
              </a:rPr>
              <a:t>The address of an access point of an entity is also simply called an </a:t>
            </a:r>
            <a:r>
              <a:rPr lang="en-US" dirty="0">
                <a:solidFill>
                  <a:srgbClr val="FFFF00"/>
                </a:solidFill>
                <a:latin typeface="Times New Roman" panose="02020603050405020304" pitchFamily="18" charset="0"/>
                <a:cs typeface="Times New Roman" panose="02020603050405020304" pitchFamily="18" charset="0"/>
              </a:rPr>
              <a:t>address of that entity</a:t>
            </a:r>
            <a:r>
              <a:rPr lang="en-US" dirty="0">
                <a:solidFill>
                  <a:schemeClr val="bg1"/>
                </a:solidFill>
                <a:latin typeface="Times New Roman" panose="02020603050405020304" pitchFamily="18" charset="0"/>
                <a:cs typeface="Times New Roman" panose="02020603050405020304" pitchFamily="18" charset="0"/>
              </a:rPr>
              <a:t>. An entity can offer </a:t>
            </a:r>
            <a:r>
              <a:rPr lang="en-US" dirty="0">
                <a:solidFill>
                  <a:srgbClr val="FFFF00"/>
                </a:solidFill>
                <a:latin typeface="Times New Roman" panose="02020603050405020304" pitchFamily="18" charset="0"/>
                <a:cs typeface="Times New Roman" panose="02020603050405020304" pitchFamily="18" charset="0"/>
              </a:rPr>
              <a:t>more than one access point</a:t>
            </a:r>
            <a:r>
              <a:rPr lang="en-US" dirty="0">
                <a:solidFill>
                  <a:schemeClr val="bg1"/>
                </a:solidFill>
                <a:latin typeface="Times New Roman" panose="02020603050405020304" pitchFamily="18" charset="0"/>
                <a:cs typeface="Times New Roman" panose="02020603050405020304" pitchFamily="18" charset="0"/>
              </a:rPr>
              <a:t>. </a:t>
            </a:r>
          </a:p>
          <a:p>
            <a:pPr algn="just">
              <a:lnSpc>
                <a:spcPct val="100000"/>
              </a:lnSpc>
            </a:pPr>
            <a:r>
              <a:rPr lang="en-US" dirty="0">
                <a:solidFill>
                  <a:srgbClr val="FFFF00"/>
                </a:solidFill>
                <a:latin typeface="Times New Roman" panose="02020603050405020304" pitchFamily="18" charset="0"/>
                <a:cs typeface="Times New Roman" panose="02020603050405020304" pitchFamily="18" charset="0"/>
              </a:rPr>
              <a:t>Example</a:t>
            </a:r>
            <a:r>
              <a:rPr lang="en-US" dirty="0">
                <a:solidFill>
                  <a:schemeClr val="bg1"/>
                </a:solidFill>
                <a:latin typeface="Times New Roman" panose="02020603050405020304" pitchFamily="18" charset="0"/>
                <a:cs typeface="Times New Roman" panose="02020603050405020304" pitchFamily="18" charset="0"/>
              </a:rPr>
              <a:t>: A </a:t>
            </a:r>
            <a:r>
              <a:rPr lang="en-US" dirty="0">
                <a:solidFill>
                  <a:srgbClr val="FFFF00"/>
                </a:solidFill>
                <a:latin typeface="Times New Roman" panose="02020603050405020304" pitchFamily="18" charset="0"/>
                <a:cs typeface="Times New Roman" panose="02020603050405020304" pitchFamily="18" charset="0"/>
              </a:rPr>
              <a:t>telephone</a:t>
            </a:r>
            <a:r>
              <a:rPr lang="en-US" dirty="0">
                <a:solidFill>
                  <a:schemeClr val="bg1"/>
                </a:solidFill>
                <a:latin typeface="Times New Roman" panose="02020603050405020304" pitchFamily="18" charset="0"/>
                <a:cs typeface="Times New Roman" panose="02020603050405020304" pitchFamily="18" charset="0"/>
              </a:rPr>
              <a:t> can be viewed as an </a:t>
            </a:r>
          </a:p>
          <a:p>
            <a:pPr marL="0" indent="0" algn="just">
              <a:lnSpc>
                <a:spcPct val="100000"/>
              </a:lnSpc>
              <a:buNone/>
            </a:pPr>
            <a:r>
              <a:rPr lang="en-US" dirty="0">
                <a:solidFill>
                  <a:schemeClr val="bg1"/>
                </a:solidFill>
                <a:latin typeface="Times New Roman" panose="02020603050405020304" pitchFamily="18" charset="0"/>
                <a:cs typeface="Times New Roman" panose="02020603050405020304" pitchFamily="18" charset="0"/>
              </a:rPr>
              <a:t>   </a:t>
            </a:r>
            <a:r>
              <a:rPr lang="en-US" dirty="0">
                <a:solidFill>
                  <a:srgbClr val="FFFF00"/>
                </a:solidFill>
                <a:latin typeface="Times New Roman" panose="02020603050405020304" pitchFamily="18" charset="0"/>
                <a:cs typeface="Times New Roman" panose="02020603050405020304" pitchFamily="18" charset="0"/>
              </a:rPr>
              <a:t>access</a:t>
            </a:r>
            <a:r>
              <a:rPr lang="en-US" dirty="0">
                <a:solidFill>
                  <a:schemeClr val="bg1"/>
                </a:solidFill>
                <a:latin typeface="Times New Roman" panose="02020603050405020304" pitchFamily="18" charset="0"/>
                <a:cs typeface="Times New Roman" panose="02020603050405020304" pitchFamily="18" charset="0"/>
              </a:rPr>
              <a:t> </a:t>
            </a:r>
            <a:r>
              <a:rPr lang="en-US" dirty="0">
                <a:solidFill>
                  <a:srgbClr val="FFFF00"/>
                </a:solidFill>
                <a:latin typeface="Times New Roman" panose="02020603050405020304" pitchFamily="18" charset="0"/>
                <a:cs typeface="Times New Roman" panose="02020603050405020304" pitchFamily="18" charset="0"/>
              </a:rPr>
              <a:t>point</a:t>
            </a:r>
            <a:r>
              <a:rPr lang="en-US" dirty="0">
                <a:solidFill>
                  <a:schemeClr val="bg1"/>
                </a:solidFill>
                <a:latin typeface="Times New Roman" panose="02020603050405020304" pitchFamily="18" charset="0"/>
                <a:cs typeface="Times New Roman" panose="02020603050405020304" pitchFamily="18" charset="0"/>
              </a:rPr>
              <a:t> of a person, whereas the </a:t>
            </a:r>
          </a:p>
          <a:p>
            <a:pPr marL="0" indent="0" algn="just">
              <a:lnSpc>
                <a:spcPct val="100000"/>
              </a:lnSpc>
              <a:buNone/>
            </a:pPr>
            <a:r>
              <a:rPr lang="en-US" dirty="0">
                <a:solidFill>
                  <a:srgbClr val="FFFF00"/>
                </a:solidFill>
                <a:latin typeface="Times New Roman" panose="02020603050405020304" pitchFamily="18" charset="0"/>
                <a:cs typeface="Times New Roman" panose="02020603050405020304" pitchFamily="18" charset="0"/>
              </a:rPr>
              <a:t>   telephone</a:t>
            </a:r>
            <a:r>
              <a:rPr lang="en-US" dirty="0">
                <a:solidFill>
                  <a:schemeClr val="bg1"/>
                </a:solidFill>
                <a:latin typeface="Times New Roman" panose="02020603050405020304" pitchFamily="18" charset="0"/>
                <a:cs typeface="Times New Roman" panose="02020603050405020304" pitchFamily="18" charset="0"/>
              </a:rPr>
              <a:t> </a:t>
            </a:r>
            <a:r>
              <a:rPr lang="en-US" dirty="0">
                <a:solidFill>
                  <a:srgbClr val="FFFF00"/>
                </a:solidFill>
                <a:latin typeface="Times New Roman" panose="02020603050405020304" pitchFamily="18" charset="0"/>
                <a:cs typeface="Times New Roman" panose="02020603050405020304" pitchFamily="18" charset="0"/>
              </a:rPr>
              <a:t>number</a:t>
            </a:r>
            <a:r>
              <a:rPr lang="en-US" dirty="0">
                <a:solidFill>
                  <a:schemeClr val="bg1"/>
                </a:solidFill>
                <a:latin typeface="Times New Roman" panose="02020603050405020304" pitchFamily="18" charset="0"/>
                <a:cs typeface="Times New Roman" panose="02020603050405020304" pitchFamily="18" charset="0"/>
              </a:rPr>
              <a:t> corresponds to an </a:t>
            </a:r>
            <a:r>
              <a:rPr lang="en-US" dirty="0">
                <a:solidFill>
                  <a:srgbClr val="FFFF00"/>
                </a:solidFill>
                <a:latin typeface="Times New Roman" panose="02020603050405020304" pitchFamily="18" charset="0"/>
                <a:cs typeface="Times New Roman" panose="02020603050405020304" pitchFamily="18" charset="0"/>
              </a:rPr>
              <a:t>address</a:t>
            </a:r>
            <a:r>
              <a:rPr lang="en-US" dirty="0">
                <a:solidFill>
                  <a:schemeClr val="bg1"/>
                </a:solidFill>
                <a:latin typeface="Times New Roman" panose="02020603050405020304" pitchFamily="18" charset="0"/>
                <a:cs typeface="Times New Roman" panose="02020603050405020304" pitchFamily="18" charset="0"/>
              </a:rPr>
              <a:t>.</a:t>
            </a:r>
          </a:p>
          <a:p>
            <a:pPr algn="just">
              <a:lnSpc>
                <a:spcPct val="100000"/>
              </a:lnSpc>
            </a:pPr>
            <a:r>
              <a:rPr lang="en-US" dirty="0">
                <a:solidFill>
                  <a:schemeClr val="bg1"/>
                </a:solidFill>
                <a:latin typeface="Times New Roman" panose="02020603050405020304" pitchFamily="18" charset="0"/>
                <a:cs typeface="Times New Roman" panose="02020603050405020304" pitchFamily="18" charset="0"/>
              </a:rPr>
              <a:t>People can have </a:t>
            </a:r>
            <a:r>
              <a:rPr lang="en-US" dirty="0">
                <a:solidFill>
                  <a:srgbClr val="FFFF00"/>
                </a:solidFill>
                <a:latin typeface="Times New Roman" panose="02020603050405020304" pitchFamily="18" charset="0"/>
                <a:cs typeface="Times New Roman" panose="02020603050405020304" pitchFamily="18" charset="0"/>
              </a:rPr>
              <a:t>several telephone numbers</a:t>
            </a:r>
            <a:r>
              <a:rPr lang="en-US" dirty="0">
                <a:solidFill>
                  <a:schemeClr val="bg1"/>
                </a:solidFill>
                <a:latin typeface="Times New Roman" panose="02020603050405020304" pitchFamily="18" charset="0"/>
                <a:cs typeface="Times New Roman" panose="02020603050405020304" pitchFamily="18" charset="0"/>
              </a:rPr>
              <a:t>, </a:t>
            </a:r>
          </a:p>
          <a:p>
            <a:pPr marL="0" indent="0" algn="just">
              <a:lnSpc>
                <a:spcPct val="100000"/>
              </a:lnSpc>
              <a:buNone/>
            </a:pPr>
            <a:r>
              <a:rPr lang="en-US" dirty="0">
                <a:solidFill>
                  <a:schemeClr val="bg1"/>
                </a:solidFill>
                <a:latin typeface="Times New Roman" panose="02020603050405020304" pitchFamily="18" charset="0"/>
                <a:cs typeface="Times New Roman" panose="02020603050405020304" pitchFamily="18" charset="0"/>
              </a:rPr>
              <a:t>   each number corresponding to a point </a:t>
            </a:r>
          </a:p>
          <a:p>
            <a:pPr marL="0" indent="0" algn="just">
              <a:lnSpc>
                <a:spcPct val="100000"/>
              </a:lnSpc>
              <a:buNone/>
            </a:pPr>
            <a:r>
              <a:rPr lang="en-US" dirty="0">
                <a:solidFill>
                  <a:schemeClr val="bg1"/>
                </a:solidFill>
                <a:latin typeface="Times New Roman" panose="02020603050405020304" pitchFamily="18" charset="0"/>
                <a:cs typeface="Times New Roman" panose="02020603050405020304" pitchFamily="18" charset="0"/>
              </a:rPr>
              <a:t>   where they can be reached. </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5</a:t>
            </a:fld>
            <a:endParaRPr lang="en-IN" dirty="0"/>
          </a:p>
        </p:txBody>
      </p:sp>
      <p:pic>
        <p:nvPicPr>
          <p:cNvPr id="2" name="Picture 1">
            <a:extLst>
              <a:ext uri="{FF2B5EF4-FFF2-40B4-BE49-F238E27FC236}">
                <a16:creationId xmlns:a16="http://schemas.microsoft.com/office/drawing/2014/main" id="{6D9749EA-6ECE-4676-855B-7FC57B1D3817}"/>
              </a:ext>
            </a:extLst>
          </p:cNvPr>
          <p:cNvPicPr>
            <a:picLocks noChangeAspect="1"/>
          </p:cNvPicPr>
          <p:nvPr/>
        </p:nvPicPr>
        <p:blipFill>
          <a:blip r:embed="rId2"/>
          <a:stretch>
            <a:fillRect/>
          </a:stretch>
        </p:blipFill>
        <p:spPr>
          <a:xfrm>
            <a:off x="7870120" y="3366551"/>
            <a:ext cx="3960000" cy="3025000"/>
          </a:xfrm>
          <a:prstGeom prst="rect">
            <a:avLst/>
          </a:prstGeom>
        </p:spPr>
      </p:pic>
      <p:sp>
        <p:nvSpPr>
          <p:cNvPr id="5" name="Arrow: Left-Right 4">
            <a:extLst>
              <a:ext uri="{FF2B5EF4-FFF2-40B4-BE49-F238E27FC236}">
                <a16:creationId xmlns:a16="http://schemas.microsoft.com/office/drawing/2014/main" id="{2A319307-E7A0-4C1A-AA90-80A4211DB115}"/>
              </a:ext>
            </a:extLst>
          </p:cNvPr>
          <p:cNvSpPr/>
          <p:nvPr/>
        </p:nvSpPr>
        <p:spPr>
          <a:xfrm>
            <a:off x="8971280" y="5222240"/>
            <a:ext cx="1524000" cy="26416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788932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fontScale="77500" lnSpcReduction="20000"/>
          </a:bodyPr>
          <a:lstStyle/>
          <a:p>
            <a:pPr marL="0" indent="0" algn="just">
              <a:lnSpc>
                <a:spcPct val="100000"/>
              </a:lnSpc>
              <a:buNone/>
            </a:pPr>
            <a:endParaRPr lang="en-US" b="1" dirty="0"/>
          </a:p>
          <a:p>
            <a:pPr marL="0" indent="0" algn="just">
              <a:lnSpc>
                <a:spcPct val="100000"/>
              </a:lnSpc>
              <a:buNone/>
            </a:pPr>
            <a:endParaRPr lang="en-US" b="1" dirty="0"/>
          </a:p>
          <a:p>
            <a:pPr marL="0" indent="0" algn="just">
              <a:lnSpc>
                <a:spcPct val="100000"/>
              </a:lnSpc>
              <a:buNone/>
            </a:pPr>
            <a:endParaRPr lang="en-US" b="1" dirty="0"/>
          </a:p>
          <a:p>
            <a:pPr marL="0" indent="0" algn="just">
              <a:lnSpc>
                <a:spcPct val="100000"/>
              </a:lnSpc>
              <a:buNone/>
            </a:pPr>
            <a:endParaRPr lang="en-US" b="1" dirty="0"/>
          </a:p>
          <a:p>
            <a:pPr marL="0" indent="0" algn="just">
              <a:lnSpc>
                <a:spcPct val="100000"/>
              </a:lnSpc>
              <a:buNone/>
            </a:pPr>
            <a:endParaRPr lang="en-US" b="1" dirty="0"/>
          </a:p>
          <a:p>
            <a:pPr marL="0" indent="0" algn="just">
              <a:lnSpc>
                <a:spcPct val="100000"/>
              </a:lnSpc>
              <a:buNone/>
            </a:pPr>
            <a:endParaRPr lang="en-US" b="1" dirty="0"/>
          </a:p>
          <a:p>
            <a:pPr marL="0" indent="0" algn="just">
              <a:lnSpc>
                <a:spcPct val="100000"/>
              </a:lnSpc>
              <a:buNone/>
            </a:pPr>
            <a:endParaRPr lang="en-US" b="1" dirty="0"/>
          </a:p>
          <a:p>
            <a:pPr marL="0" indent="0" algn="just">
              <a:lnSpc>
                <a:spcPct val="100000"/>
              </a:lnSpc>
              <a:buNone/>
            </a:pPr>
            <a:endParaRPr lang="en-US" b="1" dirty="0"/>
          </a:p>
          <a:p>
            <a:pPr marL="0" indent="0" algn="just">
              <a:lnSpc>
                <a:spcPct val="100000"/>
              </a:lnSpc>
              <a:buNone/>
            </a:pPr>
            <a:endParaRPr lang="en-US" b="1" dirty="0"/>
          </a:p>
          <a:p>
            <a:pPr marL="0" indent="0" algn="just">
              <a:lnSpc>
                <a:spcPct val="100000"/>
              </a:lnSpc>
              <a:buNone/>
            </a:pPr>
            <a:endParaRPr lang="en-US" b="1" dirty="0"/>
          </a:p>
          <a:p>
            <a:pPr marL="0" indent="0" algn="just">
              <a:lnSpc>
                <a:spcPct val="100000"/>
              </a:lnSpc>
              <a:buNone/>
            </a:pPr>
            <a:endParaRPr lang="en-US" b="1" dirty="0"/>
          </a:p>
          <a:p>
            <a:pPr marL="0" indent="0" algn="ctr">
              <a:lnSpc>
                <a:spcPct val="100000"/>
              </a:lnSpc>
              <a:buNone/>
            </a:pPr>
            <a:endParaRPr lang="en-US" sz="3000" dirty="0">
              <a:latin typeface="Times New Roman" panose="02020603050405020304" pitchFamily="18" charset="0"/>
              <a:cs typeface="Times New Roman" panose="02020603050405020304" pitchFamily="18" charset="0"/>
            </a:endParaRPr>
          </a:p>
          <a:p>
            <a:pPr marL="0" indent="0" algn="ctr">
              <a:lnSpc>
                <a:spcPct val="100000"/>
              </a:lnSpc>
              <a:buNone/>
            </a:pPr>
            <a:endParaRPr lang="en-US" sz="3000" dirty="0">
              <a:latin typeface="Times New Roman" panose="02020603050405020304" pitchFamily="18" charset="0"/>
              <a:cs typeface="Times New Roman" panose="02020603050405020304" pitchFamily="18" charset="0"/>
            </a:endParaRPr>
          </a:p>
          <a:p>
            <a:pPr marL="0" indent="0" algn="ctr">
              <a:lnSpc>
                <a:spcPct val="100000"/>
              </a:lnSpc>
              <a:buNone/>
            </a:pPr>
            <a:endParaRPr lang="en-US" sz="3000" dirty="0">
              <a:latin typeface="Times New Roman" panose="02020603050405020304" pitchFamily="18" charset="0"/>
              <a:cs typeface="Times New Roman" panose="02020603050405020304" pitchFamily="18" charset="0"/>
            </a:endParaRPr>
          </a:p>
          <a:p>
            <a:pPr marL="0" indent="0" algn="ctr">
              <a:lnSpc>
                <a:spcPct val="100000"/>
              </a:lnSpc>
              <a:buNone/>
            </a:pPr>
            <a:r>
              <a:rPr lang="en-US" sz="3600" dirty="0">
                <a:solidFill>
                  <a:srgbClr val="0000FF"/>
                </a:solidFill>
                <a:latin typeface="Times New Roman" panose="02020603050405020304" pitchFamily="18" charset="0"/>
                <a:cs typeface="Times New Roman" panose="02020603050405020304" pitchFamily="18" charset="0"/>
              </a:rPr>
              <a:t>Figure 5.7: An example of storing information of an entity having two addresses in different leaf domains.</a:t>
            </a:r>
            <a:endParaRPr lang="en-US" sz="3600" b="1" dirty="0">
              <a:solidFill>
                <a:srgbClr val="0000FF"/>
              </a:solidFill>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50</a:t>
            </a:fld>
            <a:endParaRPr lang="en-IN" dirty="0"/>
          </a:p>
        </p:txBody>
      </p:sp>
      <p:pic>
        <p:nvPicPr>
          <p:cNvPr id="5" name="Picture 4">
            <a:extLst>
              <a:ext uri="{FF2B5EF4-FFF2-40B4-BE49-F238E27FC236}">
                <a16:creationId xmlns:a16="http://schemas.microsoft.com/office/drawing/2014/main" id="{A8491528-DFC1-40C3-8F3A-F153758085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6102" y="320038"/>
            <a:ext cx="9333319" cy="5040000"/>
          </a:xfrm>
          <a:prstGeom prst="rect">
            <a:avLst/>
          </a:prstGeom>
        </p:spPr>
      </p:pic>
    </p:spTree>
    <p:extLst>
      <p:ext uri="{BB962C8B-B14F-4D97-AF65-F5344CB8AC3E}">
        <p14:creationId xmlns:p14="http://schemas.microsoft.com/office/powerpoint/2010/main" val="7151606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marL="0" indent="0" algn="just">
              <a:lnSpc>
                <a:spcPct val="100000"/>
              </a:lnSpc>
              <a:buNone/>
            </a:pPr>
            <a:r>
              <a:rPr lang="en-US" b="1" dirty="0">
                <a:solidFill>
                  <a:srgbClr val="0000FF"/>
                </a:solidFill>
                <a:latin typeface="Times New Roman" panose="02020603050405020304" pitchFamily="18" charset="0"/>
                <a:cs typeface="Times New Roman" panose="02020603050405020304" pitchFamily="18" charset="0"/>
              </a:rPr>
              <a:t>Lookup operation in hierarchical location service</a:t>
            </a:r>
          </a:p>
          <a:p>
            <a:pPr marL="0" indent="0" algn="just">
              <a:lnSpc>
                <a:spcPct val="100000"/>
              </a:lnSpc>
              <a:buNone/>
            </a:pPr>
            <a:endParaRPr lang="en-US" b="1" dirty="0">
              <a:solidFill>
                <a:srgbClr val="0000FF"/>
              </a:solidFill>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As is shown in </a:t>
            </a:r>
            <a:r>
              <a:rPr lang="en-US" dirty="0">
                <a:solidFill>
                  <a:srgbClr val="0000FF"/>
                </a:solidFill>
                <a:latin typeface="Times New Roman" panose="02020603050405020304" pitchFamily="18" charset="0"/>
                <a:cs typeface="Times New Roman" panose="02020603050405020304" pitchFamily="18" charset="0"/>
              </a:rPr>
              <a:t>Figure 5.8</a:t>
            </a:r>
            <a:r>
              <a:rPr lang="en-US" dirty="0">
                <a:latin typeface="Times New Roman" panose="02020603050405020304" pitchFamily="18" charset="0"/>
                <a:cs typeface="Times New Roman" panose="02020603050405020304" pitchFamily="18" charset="0"/>
              </a:rPr>
              <a:t>, a client wishing to locate an </a:t>
            </a:r>
            <a:r>
              <a:rPr lang="en-US" dirty="0">
                <a:solidFill>
                  <a:srgbClr val="0000FF"/>
                </a:solidFill>
                <a:latin typeface="Times New Roman" panose="02020603050405020304" pitchFamily="18" charset="0"/>
                <a:cs typeface="Times New Roman" panose="02020603050405020304" pitchFamily="18" charset="0"/>
              </a:rPr>
              <a:t>entity E</a:t>
            </a:r>
            <a:r>
              <a:rPr lang="en-US" dirty="0">
                <a:latin typeface="Times New Roman" panose="02020603050405020304" pitchFamily="18" charset="0"/>
                <a:cs typeface="Times New Roman" panose="02020603050405020304" pitchFamily="18" charset="0"/>
              </a:rPr>
              <a:t>, issues a </a:t>
            </a:r>
            <a:r>
              <a:rPr lang="en-US" dirty="0">
                <a:solidFill>
                  <a:srgbClr val="0000FF"/>
                </a:solidFill>
                <a:latin typeface="Times New Roman" panose="02020603050405020304" pitchFamily="18" charset="0"/>
                <a:cs typeface="Times New Roman" panose="02020603050405020304" pitchFamily="18" charset="0"/>
              </a:rPr>
              <a:t>lookup request</a:t>
            </a:r>
            <a:r>
              <a:rPr lang="en-US" dirty="0">
                <a:latin typeface="Times New Roman" panose="02020603050405020304" pitchFamily="18" charset="0"/>
                <a:cs typeface="Times New Roman" panose="02020603050405020304" pitchFamily="18" charset="0"/>
              </a:rPr>
              <a:t> to the directory node of the </a:t>
            </a:r>
            <a:r>
              <a:rPr lang="en-US" dirty="0">
                <a:solidFill>
                  <a:srgbClr val="0000FF"/>
                </a:solidFill>
                <a:latin typeface="Times New Roman" panose="02020603050405020304" pitchFamily="18" charset="0"/>
                <a:cs typeface="Times New Roman" panose="02020603050405020304" pitchFamily="18" charset="0"/>
              </a:rPr>
              <a:t>leaf domain D</a:t>
            </a:r>
            <a:r>
              <a:rPr lang="en-US" dirty="0">
                <a:latin typeface="Times New Roman" panose="02020603050405020304" pitchFamily="18" charset="0"/>
                <a:cs typeface="Times New Roman" panose="02020603050405020304" pitchFamily="18" charset="0"/>
              </a:rPr>
              <a:t> in which the client resides.</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If the directory node </a:t>
            </a:r>
            <a:r>
              <a:rPr lang="en-US" dirty="0">
                <a:solidFill>
                  <a:srgbClr val="0000FF"/>
                </a:solidFill>
                <a:latin typeface="Times New Roman" panose="02020603050405020304" pitchFamily="18" charset="0"/>
                <a:cs typeface="Times New Roman" panose="02020603050405020304" pitchFamily="18" charset="0"/>
              </a:rPr>
              <a:t>does not store a location record</a:t>
            </a:r>
            <a:r>
              <a:rPr lang="en-US" dirty="0">
                <a:latin typeface="Times New Roman" panose="02020603050405020304" pitchFamily="18" charset="0"/>
                <a:cs typeface="Times New Roman" panose="02020603050405020304" pitchFamily="18" charset="0"/>
              </a:rPr>
              <a:t> for the entity, then the entity is currently not located in D. Consequently, the node </a:t>
            </a:r>
            <a:r>
              <a:rPr lang="en-US" dirty="0">
                <a:solidFill>
                  <a:srgbClr val="0000FF"/>
                </a:solidFill>
                <a:latin typeface="Times New Roman" panose="02020603050405020304" pitchFamily="18" charset="0"/>
                <a:cs typeface="Times New Roman" panose="02020603050405020304" pitchFamily="18" charset="0"/>
              </a:rPr>
              <a:t>forwards the request to its parent</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The parent node represents a larger domain than its child. If the parent also has no location record for E, the </a:t>
            </a:r>
            <a:r>
              <a:rPr lang="en-US" dirty="0">
                <a:solidFill>
                  <a:srgbClr val="0000FF"/>
                </a:solidFill>
                <a:latin typeface="Times New Roman" panose="02020603050405020304" pitchFamily="18" charset="0"/>
                <a:cs typeface="Times New Roman" panose="02020603050405020304" pitchFamily="18" charset="0"/>
              </a:rPr>
              <a:t>lookup request is forwarded</a:t>
            </a:r>
            <a:r>
              <a:rPr lang="en-US" dirty="0">
                <a:latin typeface="Times New Roman" panose="02020603050405020304" pitchFamily="18" charset="0"/>
                <a:cs typeface="Times New Roman" panose="02020603050405020304" pitchFamily="18" charset="0"/>
              </a:rPr>
              <a:t> to a next level higher, and so on.</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51</a:t>
            </a:fld>
            <a:endParaRPr lang="en-IN" dirty="0"/>
          </a:p>
        </p:txBody>
      </p:sp>
    </p:spTree>
    <p:extLst>
      <p:ext uri="{BB962C8B-B14F-4D97-AF65-F5344CB8AC3E}">
        <p14:creationId xmlns:p14="http://schemas.microsoft.com/office/powerpoint/2010/main" val="24597092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fontScale="92500" lnSpcReduction="10000"/>
          </a:bodyPr>
          <a:lstStyle/>
          <a:p>
            <a:pPr marL="0" indent="0" algn="just">
              <a:lnSpc>
                <a:spcPct val="100000"/>
              </a:lnSpc>
              <a:buNone/>
            </a:pPr>
            <a:endParaRPr lang="en-US" b="1" dirty="0"/>
          </a:p>
          <a:p>
            <a:pPr marL="0" indent="0" algn="just">
              <a:lnSpc>
                <a:spcPct val="100000"/>
              </a:lnSpc>
              <a:buNone/>
            </a:pPr>
            <a:endParaRPr lang="en-US" b="1" dirty="0"/>
          </a:p>
          <a:p>
            <a:pPr marL="0" indent="0" algn="just">
              <a:lnSpc>
                <a:spcPct val="100000"/>
              </a:lnSpc>
              <a:buNone/>
            </a:pPr>
            <a:endParaRPr lang="en-US" b="1" dirty="0"/>
          </a:p>
          <a:p>
            <a:pPr marL="0" indent="0" algn="just">
              <a:lnSpc>
                <a:spcPct val="100000"/>
              </a:lnSpc>
              <a:buNone/>
            </a:pPr>
            <a:endParaRPr lang="en-US" b="1" dirty="0"/>
          </a:p>
          <a:p>
            <a:pPr marL="0" indent="0" algn="just">
              <a:lnSpc>
                <a:spcPct val="100000"/>
              </a:lnSpc>
              <a:buNone/>
            </a:pPr>
            <a:endParaRPr lang="en-US" b="1" dirty="0"/>
          </a:p>
          <a:p>
            <a:pPr marL="0" indent="0" algn="just">
              <a:lnSpc>
                <a:spcPct val="100000"/>
              </a:lnSpc>
              <a:buNone/>
            </a:pPr>
            <a:endParaRPr lang="en-US" b="1" dirty="0"/>
          </a:p>
          <a:p>
            <a:pPr marL="0" indent="0" algn="just">
              <a:lnSpc>
                <a:spcPct val="100000"/>
              </a:lnSpc>
              <a:buNone/>
            </a:pPr>
            <a:endParaRPr lang="en-US" b="1" dirty="0"/>
          </a:p>
          <a:p>
            <a:pPr marL="0" indent="0" algn="just">
              <a:lnSpc>
                <a:spcPct val="100000"/>
              </a:lnSpc>
              <a:buNone/>
            </a:pPr>
            <a:endParaRPr lang="en-US" b="1" dirty="0"/>
          </a:p>
          <a:p>
            <a:pPr marL="0" indent="0" algn="just">
              <a:lnSpc>
                <a:spcPct val="100000"/>
              </a:lnSpc>
              <a:buNone/>
            </a:pPr>
            <a:endParaRPr lang="en-US" b="1" dirty="0"/>
          </a:p>
          <a:p>
            <a:pPr marL="0" indent="0" algn="just">
              <a:lnSpc>
                <a:spcPct val="100000"/>
              </a:lnSpc>
              <a:buNone/>
            </a:pPr>
            <a:endParaRPr lang="en-US" b="1" dirty="0"/>
          </a:p>
          <a:p>
            <a:pPr marL="0" indent="0" algn="just">
              <a:lnSpc>
                <a:spcPct val="100000"/>
              </a:lnSpc>
              <a:buNone/>
            </a:pPr>
            <a:endParaRPr lang="en-US" b="1" dirty="0"/>
          </a:p>
          <a:p>
            <a:pPr marL="0" indent="0" algn="just">
              <a:lnSpc>
                <a:spcPct val="100000"/>
              </a:lnSpc>
              <a:buNone/>
            </a:pPr>
            <a:endParaRPr lang="en-US" b="1" dirty="0"/>
          </a:p>
          <a:p>
            <a:pPr marL="0" indent="0" algn="just">
              <a:lnSpc>
                <a:spcPct val="100000"/>
              </a:lnSpc>
              <a:buNone/>
            </a:pPr>
            <a:r>
              <a:rPr lang="en-US" sz="3000" b="1" dirty="0">
                <a:solidFill>
                  <a:srgbClr val="0000FF"/>
                </a:solidFill>
                <a:latin typeface="Times New Roman" panose="02020603050405020304" pitchFamily="18" charset="0"/>
                <a:cs typeface="Times New Roman" panose="02020603050405020304" pitchFamily="18" charset="0"/>
              </a:rPr>
              <a:t>Figure 5.8: </a:t>
            </a:r>
            <a:r>
              <a:rPr lang="en-US" sz="3000" dirty="0">
                <a:solidFill>
                  <a:srgbClr val="0000FF"/>
                </a:solidFill>
                <a:latin typeface="Times New Roman" panose="02020603050405020304" pitchFamily="18" charset="0"/>
                <a:cs typeface="Times New Roman" panose="02020603050405020304" pitchFamily="18" charset="0"/>
              </a:rPr>
              <a:t>Looking up a location in a hierarchically organized location service.</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52</a:t>
            </a:fld>
            <a:endParaRPr lang="en-IN" dirty="0"/>
          </a:p>
        </p:txBody>
      </p:sp>
      <p:pic>
        <p:nvPicPr>
          <p:cNvPr id="5" name="Picture 4">
            <a:extLst>
              <a:ext uri="{FF2B5EF4-FFF2-40B4-BE49-F238E27FC236}">
                <a16:creationId xmlns:a16="http://schemas.microsoft.com/office/drawing/2014/main" id="{53605E38-9385-4A11-A303-4A71CF4627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4244" y="219118"/>
            <a:ext cx="8823512" cy="5400000"/>
          </a:xfrm>
          <a:prstGeom prst="rect">
            <a:avLst/>
          </a:prstGeom>
        </p:spPr>
      </p:pic>
    </p:spTree>
    <p:extLst>
      <p:ext uri="{BB962C8B-B14F-4D97-AF65-F5344CB8AC3E}">
        <p14:creationId xmlns:p14="http://schemas.microsoft.com/office/powerpoint/2010/main" val="41277015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As soon as the request reaches a directory </a:t>
            </a:r>
            <a:r>
              <a:rPr lang="en-US" dirty="0">
                <a:solidFill>
                  <a:srgbClr val="0000FF"/>
                </a:solidFill>
                <a:latin typeface="Times New Roman" panose="02020603050405020304" pitchFamily="18" charset="0"/>
                <a:cs typeface="Times New Roman" panose="02020603050405020304" pitchFamily="18" charset="0"/>
              </a:rPr>
              <a:t>node M</a:t>
            </a:r>
            <a:r>
              <a:rPr lang="en-US" dirty="0">
                <a:latin typeface="Times New Roman" panose="02020603050405020304" pitchFamily="18" charset="0"/>
                <a:cs typeface="Times New Roman" panose="02020603050405020304" pitchFamily="18" charset="0"/>
              </a:rPr>
              <a:t> that stores a location record for entity E, we know that </a:t>
            </a:r>
            <a:r>
              <a:rPr lang="en-US" dirty="0">
                <a:solidFill>
                  <a:srgbClr val="0000FF"/>
                </a:solidFill>
                <a:latin typeface="Times New Roman" panose="02020603050405020304" pitchFamily="18" charset="0"/>
                <a:cs typeface="Times New Roman" panose="02020603050405020304" pitchFamily="18" charset="0"/>
              </a:rPr>
              <a:t>E is somewhere in the domain </a:t>
            </a:r>
            <a:r>
              <a:rPr lang="en-US" dirty="0" err="1">
                <a:solidFill>
                  <a:srgbClr val="0000FF"/>
                </a:solidFill>
                <a:latin typeface="Times New Roman" panose="02020603050405020304" pitchFamily="18" charset="0"/>
                <a:cs typeface="Times New Roman" panose="02020603050405020304" pitchFamily="18" charset="0"/>
              </a:rPr>
              <a:t>dom</a:t>
            </a:r>
            <a:r>
              <a:rPr lang="en-US" dirty="0">
                <a:solidFill>
                  <a:srgbClr val="0000FF"/>
                </a:solidFill>
                <a:latin typeface="Times New Roman" panose="02020603050405020304" pitchFamily="18" charset="0"/>
                <a:cs typeface="Times New Roman" panose="02020603050405020304" pitchFamily="18" charset="0"/>
              </a:rPr>
              <a:t>(M)</a:t>
            </a:r>
            <a:r>
              <a:rPr lang="en-US" dirty="0">
                <a:latin typeface="Times New Roman" panose="02020603050405020304" pitchFamily="18" charset="0"/>
                <a:cs typeface="Times New Roman" panose="02020603050405020304" pitchFamily="18" charset="0"/>
              </a:rPr>
              <a:t> represented by </a:t>
            </a:r>
            <a:r>
              <a:rPr lang="en-US" dirty="0">
                <a:solidFill>
                  <a:srgbClr val="0000FF"/>
                </a:solidFill>
                <a:latin typeface="Times New Roman" panose="02020603050405020304" pitchFamily="18" charset="0"/>
                <a:cs typeface="Times New Roman" panose="02020603050405020304" pitchFamily="18" charset="0"/>
              </a:rPr>
              <a:t>node M</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In Figure 5.8, </a:t>
            </a:r>
            <a:r>
              <a:rPr lang="en-US" dirty="0">
                <a:solidFill>
                  <a:srgbClr val="0000FF"/>
                </a:solidFill>
                <a:latin typeface="Times New Roman" panose="02020603050405020304" pitchFamily="18" charset="0"/>
                <a:cs typeface="Times New Roman" panose="02020603050405020304" pitchFamily="18" charset="0"/>
              </a:rPr>
              <a:t>M</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is shown to store a location record </a:t>
            </a:r>
            <a:r>
              <a:rPr lang="en-US" dirty="0">
                <a:latin typeface="Times New Roman" panose="02020603050405020304" pitchFamily="18" charset="0"/>
                <a:cs typeface="Times New Roman" panose="02020603050405020304" pitchFamily="18" charset="0"/>
              </a:rPr>
              <a:t>containing a pointer to one of its subdomains. The </a:t>
            </a:r>
            <a:r>
              <a:rPr lang="en-US" dirty="0">
                <a:solidFill>
                  <a:srgbClr val="0000FF"/>
                </a:solidFill>
                <a:latin typeface="Times New Roman" panose="02020603050405020304" pitchFamily="18" charset="0"/>
                <a:cs typeface="Times New Roman" panose="02020603050405020304" pitchFamily="18" charset="0"/>
              </a:rPr>
              <a:t>lookup request is then forwarded</a:t>
            </a:r>
            <a:r>
              <a:rPr lang="en-US" dirty="0">
                <a:latin typeface="Times New Roman" panose="02020603050405020304" pitchFamily="18" charset="0"/>
                <a:cs typeface="Times New Roman" panose="02020603050405020304" pitchFamily="18" charset="0"/>
              </a:rPr>
              <a:t> to the directory node of that subdomain, which in turn forwards it further down the tree, </a:t>
            </a:r>
            <a:r>
              <a:rPr lang="en-US" dirty="0">
                <a:solidFill>
                  <a:srgbClr val="0000FF"/>
                </a:solidFill>
                <a:latin typeface="Times New Roman" panose="02020603050405020304" pitchFamily="18" charset="0"/>
                <a:cs typeface="Times New Roman" panose="02020603050405020304" pitchFamily="18" charset="0"/>
              </a:rPr>
              <a:t>until the request finally reaches a leaf node.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The location record stored in the leaf node will contain the </a:t>
            </a:r>
            <a:r>
              <a:rPr lang="en-US" dirty="0">
                <a:solidFill>
                  <a:srgbClr val="0000FF"/>
                </a:solidFill>
                <a:latin typeface="Times New Roman" panose="02020603050405020304" pitchFamily="18" charset="0"/>
                <a:cs typeface="Times New Roman" panose="02020603050405020304" pitchFamily="18" charset="0"/>
              </a:rPr>
              <a:t>address of E </a:t>
            </a:r>
            <a:r>
              <a:rPr lang="en-US" dirty="0">
                <a:latin typeface="Times New Roman" panose="02020603050405020304" pitchFamily="18" charset="0"/>
                <a:cs typeface="Times New Roman" panose="02020603050405020304" pitchFamily="18" charset="0"/>
              </a:rPr>
              <a:t>in that leaf domain. </a:t>
            </a:r>
            <a:r>
              <a:rPr lang="en-US" dirty="0">
                <a:solidFill>
                  <a:srgbClr val="0000FF"/>
                </a:solidFill>
                <a:latin typeface="Times New Roman" panose="02020603050405020304" pitchFamily="18" charset="0"/>
                <a:cs typeface="Times New Roman" panose="02020603050405020304" pitchFamily="18" charset="0"/>
              </a:rPr>
              <a:t>This</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address can then be returned to the client</a:t>
            </a:r>
            <a:r>
              <a:rPr lang="en-US" dirty="0">
                <a:latin typeface="Times New Roman" panose="02020603050405020304" pitchFamily="18" charset="0"/>
                <a:cs typeface="Times New Roman" panose="02020603050405020304" pitchFamily="18" charset="0"/>
              </a:rPr>
              <a:t> that initially requested the lookup to take place.</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53</a:t>
            </a:fld>
            <a:endParaRPr lang="en-IN" dirty="0"/>
          </a:p>
        </p:txBody>
      </p:sp>
    </p:spTree>
    <p:extLst>
      <p:ext uri="{BB962C8B-B14F-4D97-AF65-F5344CB8AC3E}">
        <p14:creationId xmlns:p14="http://schemas.microsoft.com/office/powerpoint/2010/main" val="37949537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In hierarchical location services the </a:t>
            </a:r>
            <a:r>
              <a:rPr lang="en-US" dirty="0">
                <a:solidFill>
                  <a:srgbClr val="0000FF"/>
                </a:solidFill>
                <a:latin typeface="Times New Roman" panose="02020603050405020304" pitchFamily="18" charset="0"/>
                <a:cs typeface="Times New Roman" panose="02020603050405020304" pitchFamily="18" charset="0"/>
              </a:rPr>
              <a:t>lookup operation</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exploits</a:t>
            </a:r>
            <a:r>
              <a:rPr lang="en-US" dirty="0">
                <a:latin typeface="Times New Roman" panose="02020603050405020304" pitchFamily="18" charset="0"/>
                <a:cs typeface="Times New Roman" panose="02020603050405020304" pitchFamily="18" charset="0"/>
              </a:rPr>
              <a:t> (Make best use of) </a:t>
            </a:r>
            <a:r>
              <a:rPr lang="en-US" dirty="0">
                <a:solidFill>
                  <a:srgbClr val="0000FF"/>
                </a:solidFill>
                <a:latin typeface="Times New Roman" panose="02020603050405020304" pitchFamily="18" charset="0"/>
                <a:cs typeface="Times New Roman" panose="02020603050405020304" pitchFamily="18" charset="0"/>
              </a:rPr>
              <a:t>locality</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In principle, the entity is searched in a </a:t>
            </a:r>
            <a:r>
              <a:rPr lang="en-US" dirty="0">
                <a:solidFill>
                  <a:srgbClr val="0000FF"/>
                </a:solidFill>
                <a:latin typeface="Times New Roman" panose="02020603050405020304" pitchFamily="18" charset="0"/>
                <a:cs typeface="Times New Roman" panose="02020603050405020304" pitchFamily="18" charset="0"/>
              </a:rPr>
              <a:t>gradually increasing ring</a:t>
            </a:r>
            <a:r>
              <a:rPr lang="en-US" dirty="0">
                <a:latin typeface="Times New Roman" panose="02020603050405020304" pitchFamily="18" charset="0"/>
                <a:cs typeface="Times New Roman" panose="02020603050405020304" pitchFamily="18" charset="0"/>
              </a:rPr>
              <a:t> centered around the requesting client. The </a:t>
            </a:r>
            <a:r>
              <a:rPr lang="en-US" dirty="0">
                <a:solidFill>
                  <a:srgbClr val="0000FF"/>
                </a:solidFill>
                <a:latin typeface="Times New Roman" panose="02020603050405020304" pitchFamily="18" charset="0"/>
                <a:cs typeface="Times New Roman" panose="02020603050405020304" pitchFamily="18" charset="0"/>
              </a:rPr>
              <a:t>search area is expanded </a:t>
            </a:r>
            <a:r>
              <a:rPr lang="en-US" dirty="0">
                <a:latin typeface="Times New Roman" panose="02020603050405020304" pitchFamily="18" charset="0"/>
                <a:cs typeface="Times New Roman" panose="02020603050405020304" pitchFamily="18" charset="0"/>
              </a:rPr>
              <a:t>each time the lookup request is forwarded to a next higher-level directory node.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In the </a:t>
            </a:r>
            <a:r>
              <a:rPr lang="en-US" dirty="0">
                <a:solidFill>
                  <a:srgbClr val="0000FF"/>
                </a:solidFill>
                <a:latin typeface="Times New Roman" panose="02020603050405020304" pitchFamily="18" charset="0"/>
                <a:cs typeface="Times New Roman" panose="02020603050405020304" pitchFamily="18" charset="0"/>
              </a:rPr>
              <a:t>worst case, the search continues until the request reaches the root node</a:t>
            </a:r>
            <a:r>
              <a:rPr lang="en-US" dirty="0">
                <a:latin typeface="Times New Roman" panose="02020603050405020304" pitchFamily="18" charset="0"/>
                <a:cs typeface="Times New Roman" panose="02020603050405020304" pitchFamily="18" charset="0"/>
              </a:rPr>
              <a:t>. Because the root node has a location record for each entity, the request can then simply be forwarded along a downward path of pointers to one of the leaf nodes.</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solidFill>
                  <a:srgbClr val="0000FF"/>
                </a:solidFill>
                <a:latin typeface="Times New Roman" panose="02020603050405020304" pitchFamily="18" charset="0"/>
                <a:cs typeface="Times New Roman" panose="02020603050405020304" pitchFamily="18" charset="0"/>
              </a:rPr>
              <a:t>Update operations</a:t>
            </a:r>
            <a:r>
              <a:rPr lang="en-US" dirty="0">
                <a:latin typeface="Times New Roman" panose="02020603050405020304" pitchFamily="18" charset="0"/>
                <a:cs typeface="Times New Roman" panose="02020603050405020304" pitchFamily="18" charset="0"/>
              </a:rPr>
              <a:t> exploit locality in a similar fashion, as shown in </a:t>
            </a:r>
            <a:r>
              <a:rPr lang="en-US" dirty="0">
                <a:solidFill>
                  <a:srgbClr val="0000FF"/>
                </a:solidFill>
                <a:latin typeface="Times New Roman" panose="02020603050405020304" pitchFamily="18" charset="0"/>
                <a:cs typeface="Times New Roman" panose="02020603050405020304" pitchFamily="18" charset="0"/>
              </a:rPr>
              <a:t>Figure 5.9</a:t>
            </a:r>
            <a:r>
              <a:rPr lang="en-US"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54</a:t>
            </a:fld>
            <a:endParaRPr lang="en-IN" dirty="0"/>
          </a:p>
        </p:txBody>
      </p:sp>
    </p:spTree>
    <p:extLst>
      <p:ext uri="{BB962C8B-B14F-4D97-AF65-F5344CB8AC3E}">
        <p14:creationId xmlns:p14="http://schemas.microsoft.com/office/powerpoint/2010/main" val="30789554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4A79757-3445-4F92-91F5-7DB929F7E2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130" y="421005"/>
            <a:ext cx="5432350" cy="4608000"/>
          </a:xfrm>
        </p:spPr>
      </p:pic>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55</a:t>
            </a:fld>
            <a:endParaRPr lang="en-IN" dirty="0"/>
          </a:p>
        </p:txBody>
      </p:sp>
      <p:pic>
        <p:nvPicPr>
          <p:cNvPr id="7" name="Picture 6">
            <a:extLst>
              <a:ext uri="{FF2B5EF4-FFF2-40B4-BE49-F238E27FC236}">
                <a16:creationId xmlns:a16="http://schemas.microsoft.com/office/drawing/2014/main" id="{6EE87A55-0F2C-4F50-95D7-7F674C1A3C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1960" y="448475"/>
            <a:ext cx="5400000" cy="4580530"/>
          </a:xfrm>
          <a:prstGeom prst="rect">
            <a:avLst/>
          </a:prstGeom>
        </p:spPr>
      </p:pic>
      <p:sp>
        <p:nvSpPr>
          <p:cNvPr id="8" name="TextBox 7">
            <a:extLst>
              <a:ext uri="{FF2B5EF4-FFF2-40B4-BE49-F238E27FC236}">
                <a16:creationId xmlns:a16="http://schemas.microsoft.com/office/drawing/2014/main" id="{C1884812-006B-4FFB-8C40-9A47CEFFEBC4}"/>
              </a:ext>
            </a:extLst>
          </p:cNvPr>
          <p:cNvSpPr txBox="1"/>
          <p:nvPr/>
        </p:nvSpPr>
        <p:spPr>
          <a:xfrm>
            <a:off x="1259840" y="4917440"/>
            <a:ext cx="9672320" cy="523220"/>
          </a:xfrm>
          <a:prstGeom prst="rect">
            <a:avLst/>
          </a:prstGeom>
          <a:noFill/>
        </p:spPr>
        <p:txBody>
          <a:bodyPr wrap="square" rtlCol="0">
            <a:spAutoFit/>
          </a:bodyPr>
          <a:lstStyle/>
          <a:p>
            <a:pPr algn="ctr"/>
            <a:r>
              <a:rPr lang="en-US" sz="2800" dirty="0">
                <a:solidFill>
                  <a:srgbClr val="0000FF"/>
                </a:solidFill>
                <a:latin typeface="Times New Roman" panose="02020603050405020304" pitchFamily="18" charset="0"/>
                <a:cs typeface="Times New Roman" panose="02020603050405020304" pitchFamily="18" charset="0"/>
              </a:rPr>
              <a:t>(a)                                                                         (b)</a:t>
            </a:r>
            <a:endParaRPr lang="en-IN" sz="2800" dirty="0">
              <a:solidFill>
                <a:srgbClr val="0000FF"/>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86718F03-7A4B-4EB3-A174-86E97E323634}"/>
              </a:ext>
            </a:extLst>
          </p:cNvPr>
          <p:cNvSpPr/>
          <p:nvPr/>
        </p:nvSpPr>
        <p:spPr>
          <a:xfrm>
            <a:off x="294640" y="5612588"/>
            <a:ext cx="11226800" cy="954107"/>
          </a:xfrm>
          <a:prstGeom prst="rect">
            <a:avLst/>
          </a:prstGeom>
        </p:spPr>
        <p:txBody>
          <a:bodyPr wrap="square">
            <a:spAutoFit/>
          </a:bodyPr>
          <a:lstStyle/>
          <a:p>
            <a:r>
              <a:rPr lang="en-US" sz="2800" b="1" dirty="0">
                <a:solidFill>
                  <a:srgbClr val="0000FF"/>
                </a:solidFill>
                <a:latin typeface="Times New Roman" panose="02020603050405020304" pitchFamily="18" charset="0"/>
                <a:cs typeface="Times New Roman" panose="02020603050405020304" pitchFamily="18" charset="0"/>
              </a:rPr>
              <a:t>Figure 5.9: </a:t>
            </a:r>
            <a:r>
              <a:rPr lang="en-US" sz="2800" dirty="0">
                <a:solidFill>
                  <a:srgbClr val="0000FF"/>
                </a:solidFill>
                <a:latin typeface="Times New Roman" panose="02020603050405020304" pitchFamily="18" charset="0"/>
                <a:cs typeface="Times New Roman" panose="02020603050405020304" pitchFamily="18" charset="0"/>
              </a:rPr>
              <a:t>(a) An insert request is forwarded to the first node that knows</a:t>
            </a:r>
          </a:p>
          <a:p>
            <a:r>
              <a:rPr lang="en-US" sz="2800" dirty="0">
                <a:solidFill>
                  <a:srgbClr val="0000FF"/>
                </a:solidFill>
                <a:latin typeface="Times New Roman" panose="02020603050405020304" pitchFamily="18" charset="0"/>
                <a:cs typeface="Times New Roman" panose="02020603050405020304" pitchFamily="18" charset="0"/>
              </a:rPr>
              <a:t>about entity E. (b) A chain of forwarding pointers to the leaf node is created.</a:t>
            </a:r>
            <a:endParaRPr lang="en-IN" sz="2800"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89067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Consider an </a:t>
            </a:r>
            <a:r>
              <a:rPr lang="en-US" dirty="0">
                <a:solidFill>
                  <a:srgbClr val="0000FF"/>
                </a:solidFill>
                <a:latin typeface="Times New Roman" panose="02020603050405020304" pitchFamily="18" charset="0"/>
                <a:cs typeface="Times New Roman" panose="02020603050405020304" pitchFamily="18" charset="0"/>
              </a:rPr>
              <a:t>entity E</a:t>
            </a:r>
            <a:r>
              <a:rPr lang="en-US" dirty="0">
                <a:latin typeface="Times New Roman" panose="02020603050405020304" pitchFamily="18" charset="0"/>
                <a:cs typeface="Times New Roman" panose="02020603050405020304" pitchFamily="18" charset="0"/>
              </a:rPr>
              <a:t> that has created a </a:t>
            </a:r>
            <a:r>
              <a:rPr lang="en-US" dirty="0">
                <a:solidFill>
                  <a:srgbClr val="0000FF"/>
                </a:solidFill>
                <a:latin typeface="Times New Roman" panose="02020603050405020304" pitchFamily="18" charset="0"/>
                <a:cs typeface="Times New Roman" panose="02020603050405020304" pitchFamily="18" charset="0"/>
              </a:rPr>
              <a:t>replica in leaf domain D </a:t>
            </a:r>
            <a:r>
              <a:rPr lang="en-US" dirty="0">
                <a:latin typeface="Times New Roman" panose="02020603050405020304" pitchFamily="18" charset="0"/>
                <a:cs typeface="Times New Roman" panose="02020603050405020304" pitchFamily="18" charset="0"/>
              </a:rPr>
              <a:t>for which it needs to </a:t>
            </a:r>
            <a:r>
              <a:rPr lang="en-US" dirty="0">
                <a:solidFill>
                  <a:srgbClr val="0000FF"/>
                </a:solidFill>
                <a:latin typeface="Times New Roman" panose="02020603050405020304" pitchFamily="18" charset="0"/>
                <a:cs typeface="Times New Roman" panose="02020603050405020304" pitchFamily="18" charset="0"/>
              </a:rPr>
              <a:t>insert its address</a:t>
            </a:r>
            <a:r>
              <a:rPr lang="en-US" dirty="0">
                <a:latin typeface="Times New Roman" panose="02020603050405020304" pitchFamily="18" charset="0"/>
                <a:cs typeface="Times New Roman" panose="02020603050405020304" pitchFamily="18" charset="0"/>
              </a:rPr>
              <a:t>. The </a:t>
            </a:r>
            <a:r>
              <a:rPr lang="en-US" dirty="0">
                <a:solidFill>
                  <a:srgbClr val="0000FF"/>
                </a:solidFill>
                <a:latin typeface="Times New Roman" panose="02020603050405020304" pitchFamily="18" charset="0"/>
                <a:cs typeface="Times New Roman" panose="02020603050405020304" pitchFamily="18" charset="0"/>
              </a:rPr>
              <a:t>insertion is initiated at the leaf node </a:t>
            </a:r>
            <a:r>
              <a:rPr lang="en-US" dirty="0" err="1">
                <a:solidFill>
                  <a:srgbClr val="0000FF"/>
                </a:solidFill>
                <a:latin typeface="Times New Roman" panose="02020603050405020304" pitchFamily="18" charset="0"/>
                <a:cs typeface="Times New Roman" panose="02020603050405020304" pitchFamily="18" charset="0"/>
              </a:rPr>
              <a:t>dir</a:t>
            </a:r>
            <a:r>
              <a:rPr lang="en-US" dirty="0">
                <a:solidFill>
                  <a:srgbClr val="0000FF"/>
                </a:solidFill>
                <a:latin typeface="Times New Roman" panose="02020603050405020304" pitchFamily="18" charset="0"/>
                <a:cs typeface="Times New Roman" panose="02020603050405020304" pitchFamily="18" charset="0"/>
              </a:rPr>
              <a:t>(D) </a:t>
            </a:r>
            <a:r>
              <a:rPr lang="en-US" dirty="0">
                <a:latin typeface="Times New Roman" panose="02020603050405020304" pitchFamily="18" charset="0"/>
                <a:cs typeface="Times New Roman" panose="02020603050405020304" pitchFamily="18" charset="0"/>
              </a:rPr>
              <a:t>of D which immediately forwards the insert request to its parent.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The </a:t>
            </a:r>
            <a:r>
              <a:rPr lang="en-US" dirty="0">
                <a:solidFill>
                  <a:srgbClr val="0000FF"/>
                </a:solidFill>
                <a:latin typeface="Times New Roman" panose="02020603050405020304" pitchFamily="18" charset="0"/>
                <a:cs typeface="Times New Roman" panose="02020603050405020304" pitchFamily="18" charset="0"/>
              </a:rPr>
              <a:t>parent</a:t>
            </a:r>
            <a:r>
              <a:rPr lang="en-US" dirty="0">
                <a:latin typeface="Times New Roman" panose="02020603050405020304" pitchFamily="18" charset="0"/>
                <a:cs typeface="Times New Roman" panose="02020603050405020304" pitchFamily="18" charset="0"/>
              </a:rPr>
              <a:t> will </a:t>
            </a:r>
            <a:r>
              <a:rPr lang="en-US" dirty="0">
                <a:solidFill>
                  <a:srgbClr val="0000FF"/>
                </a:solidFill>
                <a:latin typeface="Times New Roman" panose="02020603050405020304" pitchFamily="18" charset="0"/>
                <a:cs typeface="Times New Roman" panose="02020603050405020304" pitchFamily="18" charset="0"/>
              </a:rPr>
              <a:t>forward the insert request </a:t>
            </a:r>
            <a:r>
              <a:rPr lang="en-US" dirty="0">
                <a:latin typeface="Times New Roman" panose="02020603050405020304" pitchFamily="18" charset="0"/>
                <a:cs typeface="Times New Roman" panose="02020603050405020304" pitchFamily="18" charset="0"/>
              </a:rPr>
              <a:t>as well, until it reaches a directory </a:t>
            </a:r>
            <a:r>
              <a:rPr lang="en-US" dirty="0">
                <a:solidFill>
                  <a:srgbClr val="0000FF"/>
                </a:solidFill>
                <a:latin typeface="Times New Roman" panose="02020603050405020304" pitchFamily="18" charset="0"/>
                <a:cs typeface="Times New Roman" panose="02020603050405020304" pitchFamily="18" charset="0"/>
              </a:rPr>
              <a:t>node M that already stores a location record for E</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solidFill>
                  <a:srgbClr val="0000FF"/>
                </a:solidFill>
                <a:latin typeface="Times New Roman" panose="02020603050405020304" pitchFamily="18" charset="0"/>
                <a:cs typeface="Times New Roman" panose="02020603050405020304" pitchFamily="18" charset="0"/>
              </a:rPr>
              <a:t>Node M will then store a pointer </a:t>
            </a:r>
            <a:r>
              <a:rPr lang="en-US" dirty="0">
                <a:latin typeface="Times New Roman" panose="02020603050405020304" pitchFamily="18" charset="0"/>
                <a:cs typeface="Times New Roman" panose="02020603050405020304" pitchFamily="18" charset="0"/>
              </a:rPr>
              <a:t>in the location record for E, referring to the child node from where the insert request was forwarded.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At that point, the </a:t>
            </a:r>
            <a:r>
              <a:rPr lang="en-US" dirty="0">
                <a:solidFill>
                  <a:srgbClr val="0000FF"/>
                </a:solidFill>
                <a:latin typeface="Times New Roman" panose="02020603050405020304" pitchFamily="18" charset="0"/>
                <a:cs typeface="Times New Roman" panose="02020603050405020304" pitchFamily="18" charset="0"/>
              </a:rPr>
              <a:t>child node creates a location record for E</a:t>
            </a:r>
            <a:r>
              <a:rPr lang="en-US" dirty="0">
                <a:latin typeface="Times New Roman" panose="02020603050405020304" pitchFamily="18" charset="0"/>
                <a:cs typeface="Times New Roman" panose="02020603050405020304" pitchFamily="18" charset="0"/>
              </a:rPr>
              <a:t>, containing a pointer to the next lower-level node from where the request came. </a:t>
            </a:r>
          </a:p>
          <a:p>
            <a:pPr algn="just">
              <a:lnSpc>
                <a:spcPct val="100000"/>
              </a:lnSpc>
            </a:pP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56</a:t>
            </a:fld>
            <a:endParaRPr lang="en-IN" dirty="0"/>
          </a:p>
        </p:txBody>
      </p:sp>
    </p:spTree>
    <p:extLst>
      <p:ext uri="{BB962C8B-B14F-4D97-AF65-F5344CB8AC3E}">
        <p14:creationId xmlns:p14="http://schemas.microsoft.com/office/powerpoint/2010/main" val="33109469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This </a:t>
            </a:r>
            <a:r>
              <a:rPr lang="en-US" dirty="0">
                <a:solidFill>
                  <a:srgbClr val="0000FF"/>
                </a:solidFill>
                <a:latin typeface="Times New Roman" panose="02020603050405020304" pitchFamily="18" charset="0"/>
                <a:cs typeface="Times New Roman" panose="02020603050405020304" pitchFamily="18" charset="0"/>
              </a:rPr>
              <a:t>process continues until we reach the leaf node </a:t>
            </a:r>
            <a:r>
              <a:rPr lang="en-US" dirty="0">
                <a:latin typeface="Times New Roman" panose="02020603050405020304" pitchFamily="18" charset="0"/>
                <a:cs typeface="Times New Roman" panose="02020603050405020304" pitchFamily="18" charset="0"/>
              </a:rPr>
              <a:t>from which the </a:t>
            </a:r>
            <a:r>
              <a:rPr lang="en-US" dirty="0">
                <a:solidFill>
                  <a:srgbClr val="0000FF"/>
                </a:solidFill>
                <a:latin typeface="Times New Roman" panose="02020603050405020304" pitchFamily="18" charset="0"/>
                <a:cs typeface="Times New Roman" panose="02020603050405020304" pitchFamily="18" charset="0"/>
              </a:rPr>
              <a:t>insert was initiated.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The </a:t>
            </a:r>
            <a:r>
              <a:rPr lang="en-US" dirty="0">
                <a:solidFill>
                  <a:srgbClr val="0000FF"/>
                </a:solidFill>
                <a:latin typeface="Times New Roman" panose="02020603050405020304" pitchFamily="18" charset="0"/>
                <a:cs typeface="Times New Roman" panose="02020603050405020304" pitchFamily="18" charset="0"/>
              </a:rPr>
              <a:t>leaf node</a:t>
            </a:r>
            <a:r>
              <a:rPr lang="en-US" dirty="0">
                <a:latin typeface="Times New Roman" panose="02020603050405020304" pitchFamily="18" charset="0"/>
                <a:cs typeface="Times New Roman" panose="02020603050405020304" pitchFamily="18" charset="0"/>
              </a:rPr>
              <a:t>, finally, </a:t>
            </a:r>
            <a:r>
              <a:rPr lang="en-US" dirty="0">
                <a:solidFill>
                  <a:srgbClr val="0000FF"/>
                </a:solidFill>
                <a:latin typeface="Times New Roman" panose="02020603050405020304" pitchFamily="18" charset="0"/>
                <a:cs typeface="Times New Roman" panose="02020603050405020304" pitchFamily="18" charset="0"/>
              </a:rPr>
              <a:t>creates a record with the entity’s address </a:t>
            </a:r>
            <a:r>
              <a:rPr lang="en-US" dirty="0">
                <a:latin typeface="Times New Roman" panose="02020603050405020304" pitchFamily="18" charset="0"/>
                <a:cs typeface="Times New Roman" panose="02020603050405020304" pitchFamily="18" charset="0"/>
              </a:rPr>
              <a:t>in the associated leaf domain.</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Inserting an address as just described </a:t>
            </a:r>
            <a:r>
              <a:rPr lang="en-US" dirty="0">
                <a:solidFill>
                  <a:srgbClr val="0000FF"/>
                </a:solidFill>
                <a:latin typeface="Times New Roman" panose="02020603050405020304" pitchFamily="18" charset="0"/>
                <a:cs typeface="Times New Roman" panose="02020603050405020304" pitchFamily="18" charset="0"/>
              </a:rPr>
              <a:t>leads to installing the chain of pointers </a:t>
            </a:r>
            <a:r>
              <a:rPr lang="en-US" dirty="0">
                <a:latin typeface="Times New Roman" panose="02020603050405020304" pitchFamily="18" charset="0"/>
                <a:cs typeface="Times New Roman" panose="02020603050405020304" pitchFamily="18" charset="0"/>
              </a:rPr>
              <a:t>in a </a:t>
            </a:r>
            <a:r>
              <a:rPr lang="en-US" dirty="0">
                <a:solidFill>
                  <a:srgbClr val="0000FF"/>
                </a:solidFill>
                <a:latin typeface="Times New Roman" panose="02020603050405020304" pitchFamily="18" charset="0"/>
                <a:cs typeface="Times New Roman" panose="02020603050405020304" pitchFamily="18" charset="0"/>
              </a:rPr>
              <a:t>top-down fashion </a:t>
            </a:r>
            <a:r>
              <a:rPr lang="en-US" dirty="0">
                <a:latin typeface="Times New Roman" panose="02020603050405020304" pitchFamily="18" charset="0"/>
                <a:cs typeface="Times New Roman" panose="02020603050405020304" pitchFamily="18" charset="0"/>
              </a:rPr>
              <a:t>starting at the lowest-level directory node that has a location record for entity E.</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solidFill>
                  <a:srgbClr val="0000FF"/>
                </a:solidFill>
                <a:latin typeface="Times New Roman" panose="02020603050405020304" pitchFamily="18" charset="0"/>
                <a:cs typeface="Times New Roman" panose="02020603050405020304" pitchFamily="18" charset="0"/>
              </a:rPr>
              <a:t>An alternative</a:t>
            </a:r>
            <a:r>
              <a:rPr lang="en-US" dirty="0">
                <a:latin typeface="Times New Roman" panose="02020603050405020304" pitchFamily="18" charset="0"/>
                <a:cs typeface="Times New Roman" panose="02020603050405020304" pitchFamily="18" charset="0"/>
              </a:rPr>
              <a:t> is to create a location record before passing the insert request to the parent node. i.e., the chain of pointers is constructed from the </a:t>
            </a:r>
            <a:r>
              <a:rPr lang="en-US" dirty="0">
                <a:solidFill>
                  <a:srgbClr val="0000FF"/>
                </a:solidFill>
                <a:latin typeface="Times New Roman" panose="02020603050405020304" pitchFamily="18" charset="0"/>
                <a:cs typeface="Times New Roman" panose="02020603050405020304" pitchFamily="18" charset="0"/>
              </a:rPr>
              <a:t>bottom up</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57</a:t>
            </a:fld>
            <a:endParaRPr lang="en-IN" dirty="0"/>
          </a:p>
        </p:txBody>
      </p:sp>
    </p:spTree>
    <p:extLst>
      <p:ext uri="{BB962C8B-B14F-4D97-AF65-F5344CB8AC3E}">
        <p14:creationId xmlns:p14="http://schemas.microsoft.com/office/powerpoint/2010/main" val="25585010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Autofit/>
          </a:bodyPr>
          <a:lstStyle/>
          <a:p>
            <a:pPr algn="just">
              <a:lnSpc>
                <a:spcPct val="100000"/>
              </a:lnSpc>
            </a:pPr>
            <a:r>
              <a:rPr lang="en-US" dirty="0">
                <a:latin typeface="Times New Roman" panose="02020603050405020304" pitchFamily="18" charset="0"/>
                <a:cs typeface="Times New Roman" panose="02020603050405020304" pitchFamily="18" charset="0"/>
              </a:rPr>
              <a:t>The </a:t>
            </a:r>
            <a:r>
              <a:rPr lang="en-US" dirty="0">
                <a:solidFill>
                  <a:srgbClr val="0000FF"/>
                </a:solidFill>
                <a:latin typeface="Times New Roman" panose="02020603050405020304" pitchFamily="18" charset="0"/>
                <a:cs typeface="Times New Roman" panose="02020603050405020304" pitchFamily="18" charset="0"/>
              </a:rPr>
              <a:t>advantage of bottom up </a:t>
            </a:r>
            <a:r>
              <a:rPr lang="en-US" dirty="0">
                <a:latin typeface="Times New Roman" panose="02020603050405020304" pitchFamily="18" charset="0"/>
                <a:cs typeface="Times New Roman" panose="02020603050405020304" pitchFamily="18" charset="0"/>
              </a:rPr>
              <a:t>is that an </a:t>
            </a:r>
            <a:r>
              <a:rPr lang="en-US" dirty="0">
                <a:solidFill>
                  <a:srgbClr val="0000FF"/>
                </a:solidFill>
                <a:latin typeface="Times New Roman" panose="02020603050405020304" pitchFamily="18" charset="0"/>
                <a:cs typeface="Times New Roman" panose="02020603050405020304" pitchFamily="18" charset="0"/>
              </a:rPr>
              <a:t>address becomes available for lookups </a:t>
            </a:r>
            <a:r>
              <a:rPr lang="en-US" dirty="0">
                <a:latin typeface="Times New Roman" panose="02020603050405020304" pitchFamily="18" charset="0"/>
                <a:cs typeface="Times New Roman" panose="02020603050405020304" pitchFamily="18" charset="0"/>
              </a:rPr>
              <a:t>as soon as possible.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Consequently, if a </a:t>
            </a:r>
            <a:r>
              <a:rPr lang="en-US" dirty="0">
                <a:solidFill>
                  <a:srgbClr val="0000FF"/>
                </a:solidFill>
                <a:latin typeface="Times New Roman" panose="02020603050405020304" pitchFamily="18" charset="0"/>
                <a:cs typeface="Times New Roman" panose="02020603050405020304" pitchFamily="18" charset="0"/>
              </a:rPr>
              <a:t>parent node is temporarily unreachable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the address can still be looked up </a:t>
            </a:r>
            <a:r>
              <a:rPr lang="en-US" dirty="0">
                <a:latin typeface="Times New Roman" panose="02020603050405020304" pitchFamily="18" charset="0"/>
                <a:cs typeface="Times New Roman" panose="02020603050405020304" pitchFamily="18" charset="0"/>
              </a:rPr>
              <a:t>within the domain represented by the current node.</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b="1" dirty="0">
                <a:solidFill>
                  <a:srgbClr val="0000FF"/>
                </a:solidFill>
                <a:latin typeface="Times New Roman" panose="02020603050405020304" pitchFamily="18" charset="0"/>
                <a:cs typeface="Times New Roman" panose="02020603050405020304" pitchFamily="18" charset="0"/>
              </a:rPr>
              <a:t>Delete operation:</a:t>
            </a:r>
            <a:r>
              <a:rPr lang="en-US" dirty="0">
                <a:latin typeface="Times New Roman" panose="02020603050405020304" pitchFamily="18" charset="0"/>
                <a:cs typeface="Times New Roman" panose="02020603050405020304" pitchFamily="18" charset="0"/>
              </a:rPr>
              <a:t> Analogous to an insert operation. </a:t>
            </a:r>
          </a:p>
          <a:p>
            <a:pPr algn="just">
              <a:lnSpc>
                <a:spcPct val="100000"/>
              </a:lnSpc>
            </a:pPr>
            <a:r>
              <a:rPr lang="en-US" dirty="0">
                <a:latin typeface="Times New Roman" panose="02020603050405020304" pitchFamily="18" charset="0"/>
                <a:cs typeface="Times New Roman" panose="02020603050405020304" pitchFamily="18" charset="0"/>
              </a:rPr>
              <a:t>When </a:t>
            </a:r>
            <a:r>
              <a:rPr lang="en-US" dirty="0">
                <a:solidFill>
                  <a:srgbClr val="0000FF"/>
                </a:solidFill>
                <a:latin typeface="Times New Roman" panose="02020603050405020304" pitchFamily="18" charset="0"/>
                <a:cs typeface="Times New Roman" panose="02020603050405020304" pitchFamily="18" charset="0"/>
              </a:rPr>
              <a:t>an address for entity E in leaf domain D needs to be removed</a:t>
            </a:r>
            <a:r>
              <a:rPr lang="en-US" dirty="0">
                <a:latin typeface="Times New Roman" panose="02020603050405020304" pitchFamily="18" charset="0"/>
                <a:cs typeface="Times New Roman" panose="02020603050405020304" pitchFamily="18" charset="0"/>
              </a:rPr>
              <a:t>, directory node </a:t>
            </a:r>
            <a:r>
              <a:rPr lang="en-US" dirty="0" err="1">
                <a:solidFill>
                  <a:srgbClr val="0000FF"/>
                </a:solidFill>
                <a:latin typeface="Times New Roman" panose="02020603050405020304" pitchFamily="18" charset="0"/>
                <a:cs typeface="Times New Roman" panose="02020603050405020304" pitchFamily="18" charset="0"/>
              </a:rPr>
              <a:t>dir</a:t>
            </a:r>
            <a:r>
              <a:rPr lang="en-US" dirty="0">
                <a:solidFill>
                  <a:srgbClr val="0000FF"/>
                </a:solidFill>
                <a:latin typeface="Times New Roman" panose="02020603050405020304" pitchFamily="18" charset="0"/>
                <a:cs typeface="Times New Roman" panose="02020603050405020304" pitchFamily="18" charset="0"/>
              </a:rPr>
              <a:t>(D) is requested to remove </a:t>
            </a:r>
            <a:r>
              <a:rPr lang="en-US" dirty="0">
                <a:latin typeface="Times New Roman" panose="02020603050405020304" pitchFamily="18" charset="0"/>
                <a:cs typeface="Times New Roman" panose="02020603050405020304" pitchFamily="18" charset="0"/>
              </a:rPr>
              <a:t>that address from its location record for E.</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solidFill>
                  <a:srgbClr val="0000FF"/>
                </a:solidFill>
                <a:latin typeface="Times New Roman" panose="02020603050405020304" pitchFamily="18" charset="0"/>
                <a:cs typeface="Times New Roman" panose="02020603050405020304" pitchFamily="18" charset="0"/>
              </a:rPr>
              <a:t>If that location record becomes empty</a:t>
            </a:r>
            <a:r>
              <a:rPr lang="en-US" dirty="0">
                <a:latin typeface="Times New Roman" panose="02020603050405020304" pitchFamily="18" charset="0"/>
                <a:cs typeface="Times New Roman" panose="02020603050405020304" pitchFamily="18" charset="0"/>
              </a:rPr>
              <a:t>, that is, it contains </a:t>
            </a:r>
            <a:r>
              <a:rPr lang="en-US" dirty="0">
                <a:solidFill>
                  <a:srgbClr val="0000FF"/>
                </a:solidFill>
                <a:latin typeface="Times New Roman" panose="02020603050405020304" pitchFamily="18" charset="0"/>
                <a:cs typeface="Times New Roman" panose="02020603050405020304" pitchFamily="18" charset="0"/>
              </a:rPr>
              <a:t>no other addresses for E in D, the record can be removed</a:t>
            </a:r>
            <a:r>
              <a:rPr lang="en-US" dirty="0">
                <a:latin typeface="Times New Roman" panose="02020603050405020304" pitchFamily="18" charset="0"/>
                <a:cs typeface="Times New Roman" panose="02020603050405020304" pitchFamily="18" charset="0"/>
              </a:rPr>
              <a:t>. In that case, the </a:t>
            </a:r>
            <a:r>
              <a:rPr lang="en-US" dirty="0">
                <a:solidFill>
                  <a:srgbClr val="0000FF"/>
                </a:solidFill>
                <a:latin typeface="Times New Roman" panose="02020603050405020304" pitchFamily="18" charset="0"/>
                <a:cs typeface="Times New Roman" panose="02020603050405020304" pitchFamily="18" charset="0"/>
              </a:rPr>
              <a:t>parent node of </a:t>
            </a:r>
            <a:r>
              <a:rPr lang="en-US" dirty="0" err="1">
                <a:solidFill>
                  <a:srgbClr val="0000FF"/>
                </a:solidFill>
                <a:latin typeface="Times New Roman" panose="02020603050405020304" pitchFamily="18" charset="0"/>
                <a:cs typeface="Times New Roman" panose="02020603050405020304" pitchFamily="18" charset="0"/>
              </a:rPr>
              <a:t>dir</a:t>
            </a:r>
            <a:r>
              <a:rPr lang="en-US" dirty="0">
                <a:solidFill>
                  <a:srgbClr val="0000FF"/>
                </a:solidFill>
                <a:latin typeface="Times New Roman" panose="02020603050405020304" pitchFamily="18" charset="0"/>
                <a:cs typeface="Times New Roman" panose="02020603050405020304" pitchFamily="18" charset="0"/>
              </a:rPr>
              <a:t>(D) </a:t>
            </a:r>
            <a:r>
              <a:rPr lang="en-US" dirty="0">
                <a:latin typeface="Times New Roman" panose="02020603050405020304" pitchFamily="18" charset="0"/>
                <a:cs typeface="Times New Roman" panose="02020603050405020304" pitchFamily="18" charset="0"/>
              </a:rPr>
              <a:t>wants to </a:t>
            </a:r>
            <a:r>
              <a:rPr lang="en-US" dirty="0">
                <a:solidFill>
                  <a:srgbClr val="0000FF"/>
                </a:solidFill>
                <a:latin typeface="Times New Roman" panose="02020603050405020304" pitchFamily="18" charset="0"/>
                <a:cs typeface="Times New Roman" panose="02020603050405020304" pitchFamily="18" charset="0"/>
              </a:rPr>
              <a:t>remove its pointer to </a:t>
            </a:r>
            <a:r>
              <a:rPr lang="en-US" dirty="0" err="1">
                <a:solidFill>
                  <a:srgbClr val="0000FF"/>
                </a:solidFill>
                <a:latin typeface="Times New Roman" panose="02020603050405020304" pitchFamily="18" charset="0"/>
                <a:cs typeface="Times New Roman" panose="02020603050405020304" pitchFamily="18" charset="0"/>
              </a:rPr>
              <a:t>dir</a:t>
            </a:r>
            <a:r>
              <a:rPr lang="en-US" dirty="0">
                <a:solidFill>
                  <a:srgbClr val="0000FF"/>
                </a:solidFill>
                <a:latin typeface="Times New Roman" panose="02020603050405020304" pitchFamily="18" charset="0"/>
                <a:cs typeface="Times New Roman" panose="02020603050405020304" pitchFamily="18" charset="0"/>
              </a:rPr>
              <a:t>(D).</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58</a:t>
            </a:fld>
            <a:endParaRPr lang="en-IN" dirty="0"/>
          </a:p>
        </p:txBody>
      </p:sp>
    </p:spTree>
    <p:extLst>
      <p:ext uri="{BB962C8B-B14F-4D97-AF65-F5344CB8AC3E}">
        <p14:creationId xmlns:p14="http://schemas.microsoft.com/office/powerpoint/2010/main" val="36241779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If the </a:t>
            </a:r>
            <a:r>
              <a:rPr lang="en-US" dirty="0">
                <a:solidFill>
                  <a:srgbClr val="0000FF"/>
                </a:solidFill>
                <a:latin typeface="Times New Roman" panose="02020603050405020304" pitchFamily="18" charset="0"/>
                <a:cs typeface="Times New Roman" panose="02020603050405020304" pitchFamily="18" charset="0"/>
              </a:rPr>
              <a:t>location record for E at the parent now also becomes empty</a:t>
            </a:r>
            <a:r>
              <a:rPr lang="en-US" dirty="0">
                <a:latin typeface="Times New Roman" panose="02020603050405020304" pitchFamily="18" charset="0"/>
                <a:cs typeface="Times New Roman" panose="02020603050405020304" pitchFamily="18" charset="0"/>
              </a:rPr>
              <a:t>, that record should be removed as well and the </a:t>
            </a:r>
            <a:r>
              <a:rPr lang="en-US" dirty="0">
                <a:solidFill>
                  <a:srgbClr val="0000FF"/>
                </a:solidFill>
                <a:latin typeface="Times New Roman" panose="02020603050405020304" pitchFamily="18" charset="0"/>
                <a:cs typeface="Times New Roman" panose="02020603050405020304" pitchFamily="18" charset="0"/>
              </a:rPr>
              <a:t>next higher-level directory node </a:t>
            </a:r>
            <a:r>
              <a:rPr lang="en-US" dirty="0">
                <a:latin typeface="Times New Roman" panose="02020603050405020304" pitchFamily="18" charset="0"/>
                <a:cs typeface="Times New Roman" panose="02020603050405020304" pitchFamily="18" charset="0"/>
              </a:rPr>
              <a:t>should be </a:t>
            </a:r>
            <a:r>
              <a:rPr lang="en-US" dirty="0">
                <a:solidFill>
                  <a:srgbClr val="0000FF"/>
                </a:solidFill>
                <a:latin typeface="Times New Roman" panose="02020603050405020304" pitchFamily="18" charset="0"/>
                <a:cs typeface="Times New Roman" panose="02020603050405020304" pitchFamily="18" charset="0"/>
              </a:rPr>
              <a:t>informed</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Again, </a:t>
            </a:r>
            <a:r>
              <a:rPr lang="en-US" dirty="0">
                <a:solidFill>
                  <a:srgbClr val="0000FF"/>
                </a:solidFill>
                <a:latin typeface="Times New Roman" panose="02020603050405020304" pitchFamily="18" charset="0"/>
                <a:cs typeface="Times New Roman" panose="02020603050405020304" pitchFamily="18" charset="0"/>
              </a:rPr>
              <a:t>this process continues </a:t>
            </a:r>
            <a:r>
              <a:rPr lang="en-US" dirty="0">
                <a:latin typeface="Times New Roman" panose="02020603050405020304" pitchFamily="18" charset="0"/>
                <a:cs typeface="Times New Roman" panose="02020603050405020304" pitchFamily="18" charset="0"/>
              </a:rPr>
              <a:t>until a pointer is removed from a location record that remains nonempty afterward or until the root is reached.</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59</a:t>
            </a:fld>
            <a:endParaRPr lang="en-IN" dirty="0"/>
          </a:p>
        </p:txBody>
      </p:sp>
    </p:spTree>
    <p:extLst>
      <p:ext uri="{BB962C8B-B14F-4D97-AF65-F5344CB8AC3E}">
        <p14:creationId xmlns:p14="http://schemas.microsoft.com/office/powerpoint/2010/main" val="1175281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Autofit/>
          </a:bodyPr>
          <a:lstStyle/>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Example of an </a:t>
            </a:r>
            <a:r>
              <a:rPr lang="en-US" sz="2600" dirty="0">
                <a:solidFill>
                  <a:srgbClr val="FFFF00"/>
                </a:solidFill>
                <a:latin typeface="Times New Roman" panose="02020603050405020304" pitchFamily="18" charset="0"/>
                <a:cs typeface="Times New Roman" panose="02020603050405020304" pitchFamily="18" charset="0"/>
              </a:rPr>
              <a:t>access point in DS </a:t>
            </a:r>
            <a:r>
              <a:rPr lang="en-US" sz="2600" dirty="0">
                <a:solidFill>
                  <a:schemeClr val="bg1"/>
                </a:solidFill>
                <a:latin typeface="Times New Roman" panose="02020603050405020304" pitchFamily="18" charset="0"/>
                <a:cs typeface="Times New Roman" panose="02020603050405020304" pitchFamily="18" charset="0"/>
              </a:rPr>
              <a:t>is a host running a specific server, with its </a:t>
            </a:r>
            <a:r>
              <a:rPr lang="en-US" sz="2600" dirty="0">
                <a:solidFill>
                  <a:srgbClr val="FFFF00"/>
                </a:solidFill>
                <a:latin typeface="Times New Roman" panose="02020603050405020304" pitchFamily="18" charset="0"/>
                <a:cs typeface="Times New Roman" panose="02020603050405020304" pitchFamily="18" charset="0"/>
              </a:rPr>
              <a:t>address</a:t>
            </a:r>
            <a:r>
              <a:rPr lang="en-US" sz="2600" dirty="0">
                <a:solidFill>
                  <a:schemeClr val="bg1"/>
                </a:solidFill>
                <a:latin typeface="Times New Roman" panose="02020603050405020304" pitchFamily="18" charset="0"/>
                <a:cs typeface="Times New Roman" panose="02020603050405020304" pitchFamily="18" charset="0"/>
              </a:rPr>
              <a:t> formed by the combination of, for example, an </a:t>
            </a:r>
            <a:r>
              <a:rPr lang="en-US" sz="2600" dirty="0">
                <a:solidFill>
                  <a:srgbClr val="FFFF00"/>
                </a:solidFill>
                <a:latin typeface="Times New Roman" panose="02020603050405020304" pitchFamily="18" charset="0"/>
                <a:cs typeface="Times New Roman" panose="02020603050405020304" pitchFamily="18" charset="0"/>
              </a:rPr>
              <a:t>IP address and port number</a:t>
            </a:r>
            <a:r>
              <a:rPr lang="en-US" sz="2600" dirty="0">
                <a:solidFill>
                  <a:schemeClr val="bg1"/>
                </a:solidFill>
                <a:latin typeface="Times New Roman" panose="02020603050405020304" pitchFamily="18" charset="0"/>
                <a:cs typeface="Times New Roman" panose="02020603050405020304" pitchFamily="18" charset="0"/>
              </a:rPr>
              <a:t>.</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An entity may change its access points. </a:t>
            </a:r>
          </a:p>
          <a:p>
            <a:pPr marL="0" indent="0" algn="just">
              <a:lnSpc>
                <a:spcPct val="100000"/>
              </a:lnSpc>
              <a:buNone/>
            </a:pPr>
            <a:r>
              <a:rPr lang="en-US" sz="2600" b="1" dirty="0">
                <a:solidFill>
                  <a:srgbClr val="FFFF00"/>
                </a:solidFill>
                <a:latin typeface="Times New Roman" panose="02020603050405020304" pitchFamily="18" charset="0"/>
                <a:cs typeface="Times New Roman" panose="02020603050405020304" pitchFamily="18" charset="0"/>
              </a:rPr>
              <a:t>Example:</a:t>
            </a:r>
            <a:r>
              <a:rPr lang="en-US" sz="2600" dirty="0">
                <a:solidFill>
                  <a:schemeClr val="bg1"/>
                </a:solidFill>
                <a:latin typeface="Times New Roman" panose="02020603050405020304" pitchFamily="18" charset="0"/>
                <a:cs typeface="Times New Roman" panose="02020603050405020304" pitchFamily="18" charset="0"/>
              </a:rPr>
              <a:t> When a </a:t>
            </a:r>
            <a:r>
              <a:rPr lang="en-US" sz="2600" dirty="0">
                <a:solidFill>
                  <a:srgbClr val="FFFF00"/>
                </a:solidFill>
                <a:latin typeface="Times New Roman" panose="02020603050405020304" pitchFamily="18" charset="0"/>
                <a:cs typeface="Times New Roman" panose="02020603050405020304" pitchFamily="18" charset="0"/>
              </a:rPr>
              <a:t>mobile computer moves </a:t>
            </a:r>
            <a:r>
              <a:rPr lang="en-US" sz="2600" dirty="0">
                <a:solidFill>
                  <a:schemeClr val="bg1"/>
                </a:solidFill>
                <a:latin typeface="Times New Roman" panose="02020603050405020304" pitchFamily="18" charset="0"/>
                <a:cs typeface="Times New Roman" panose="02020603050405020304" pitchFamily="18" charset="0"/>
              </a:rPr>
              <a:t>to another location, it is often assigned a </a:t>
            </a:r>
            <a:r>
              <a:rPr lang="en-US" sz="2600" dirty="0">
                <a:solidFill>
                  <a:srgbClr val="FFFF00"/>
                </a:solidFill>
                <a:latin typeface="Times New Roman" panose="02020603050405020304" pitchFamily="18" charset="0"/>
                <a:cs typeface="Times New Roman" panose="02020603050405020304" pitchFamily="18" charset="0"/>
              </a:rPr>
              <a:t>different IP address </a:t>
            </a:r>
            <a:r>
              <a:rPr lang="en-US" sz="2600" dirty="0">
                <a:solidFill>
                  <a:schemeClr val="bg1"/>
                </a:solidFill>
                <a:latin typeface="Times New Roman" panose="02020603050405020304" pitchFamily="18" charset="0"/>
                <a:cs typeface="Times New Roman" panose="02020603050405020304" pitchFamily="18" charset="0"/>
              </a:rPr>
              <a:t>than the one it had before. When a </a:t>
            </a:r>
            <a:r>
              <a:rPr lang="en-US" sz="2600" dirty="0">
                <a:solidFill>
                  <a:srgbClr val="FFFF00"/>
                </a:solidFill>
                <a:latin typeface="Times New Roman" panose="02020603050405020304" pitchFamily="18" charset="0"/>
                <a:cs typeface="Times New Roman" panose="02020603050405020304" pitchFamily="18" charset="0"/>
              </a:rPr>
              <a:t>person moves </a:t>
            </a:r>
            <a:r>
              <a:rPr lang="en-US" sz="2600" dirty="0">
                <a:solidFill>
                  <a:schemeClr val="bg1"/>
                </a:solidFill>
                <a:latin typeface="Times New Roman" panose="02020603050405020304" pitchFamily="18" charset="0"/>
                <a:cs typeface="Times New Roman" panose="02020603050405020304" pitchFamily="18" charset="0"/>
              </a:rPr>
              <a:t>to another city or country, it is often necessary to </a:t>
            </a:r>
            <a:r>
              <a:rPr lang="en-US" sz="2600" dirty="0">
                <a:solidFill>
                  <a:srgbClr val="FFFF00"/>
                </a:solidFill>
                <a:latin typeface="Times New Roman" panose="02020603050405020304" pitchFamily="18" charset="0"/>
                <a:cs typeface="Times New Roman" panose="02020603050405020304" pitchFamily="18" charset="0"/>
              </a:rPr>
              <a:t>change telephone numbers </a:t>
            </a:r>
            <a:r>
              <a:rPr lang="en-US" sz="2600" dirty="0">
                <a:solidFill>
                  <a:schemeClr val="bg1"/>
                </a:solidFill>
                <a:latin typeface="Times New Roman" panose="02020603050405020304" pitchFamily="18" charset="0"/>
                <a:cs typeface="Times New Roman" panose="02020603050405020304" pitchFamily="18" charset="0"/>
              </a:rPr>
              <a:t>as well. </a:t>
            </a:r>
          </a:p>
          <a:p>
            <a:pPr marL="0" indent="0" algn="just">
              <a:lnSpc>
                <a:spcPct val="100000"/>
              </a:lnSpc>
              <a:buNone/>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rgbClr val="FFFF00"/>
                </a:solidFill>
                <a:latin typeface="Times New Roman" panose="02020603050405020304" pitchFamily="18" charset="0"/>
                <a:cs typeface="Times New Roman" panose="02020603050405020304" pitchFamily="18" charset="0"/>
              </a:rPr>
              <a:t>An address is thus just a special kind of name: </a:t>
            </a:r>
            <a:r>
              <a:rPr lang="en-US" sz="2600" dirty="0">
                <a:solidFill>
                  <a:schemeClr val="bg1"/>
                </a:solidFill>
                <a:latin typeface="Times New Roman" panose="02020603050405020304" pitchFamily="18" charset="0"/>
                <a:cs typeface="Times New Roman" panose="02020603050405020304" pitchFamily="18" charset="0"/>
              </a:rPr>
              <a:t>it refers to an access point of an entity.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Because </a:t>
            </a:r>
            <a:r>
              <a:rPr lang="en-US" sz="2600" dirty="0">
                <a:solidFill>
                  <a:srgbClr val="FFFF00"/>
                </a:solidFill>
                <a:latin typeface="Times New Roman" panose="02020603050405020304" pitchFamily="18" charset="0"/>
                <a:cs typeface="Times New Roman" panose="02020603050405020304" pitchFamily="18" charset="0"/>
              </a:rPr>
              <a:t>an access point is tightly associated with an entity</a:t>
            </a:r>
            <a:r>
              <a:rPr lang="en-US" sz="2600" dirty="0">
                <a:solidFill>
                  <a:schemeClr val="bg1"/>
                </a:solidFill>
                <a:latin typeface="Times New Roman" panose="02020603050405020304" pitchFamily="18" charset="0"/>
                <a:cs typeface="Times New Roman" panose="02020603050405020304" pitchFamily="18" charset="0"/>
              </a:rPr>
              <a:t>, it would seem convenient to use the address of an access point as a regular name for the associated entity. </a:t>
            </a:r>
            <a:r>
              <a:rPr lang="en-US" sz="2600" dirty="0">
                <a:solidFill>
                  <a:srgbClr val="FFFF00"/>
                </a:solidFill>
                <a:latin typeface="Times New Roman" panose="02020603050405020304" pitchFamily="18" charset="0"/>
                <a:cs typeface="Times New Roman" panose="02020603050405020304" pitchFamily="18" charset="0"/>
              </a:rPr>
              <a:t>This is usually not done </a:t>
            </a:r>
            <a:r>
              <a:rPr lang="en-US" sz="2600" dirty="0">
                <a:solidFill>
                  <a:schemeClr val="bg1"/>
                </a:solidFill>
                <a:latin typeface="Times New Roman" panose="02020603050405020304" pitchFamily="18" charset="0"/>
                <a:cs typeface="Times New Roman" panose="02020603050405020304" pitchFamily="18" charset="0"/>
              </a:rPr>
              <a:t>as naming is generally very </a:t>
            </a:r>
            <a:r>
              <a:rPr lang="en-US" sz="2600" dirty="0">
                <a:solidFill>
                  <a:srgbClr val="FFFF00"/>
                </a:solidFill>
                <a:latin typeface="Times New Roman" panose="02020603050405020304" pitchFamily="18" charset="0"/>
                <a:cs typeface="Times New Roman" panose="02020603050405020304" pitchFamily="18" charset="0"/>
              </a:rPr>
              <a:t>inflexible</a:t>
            </a:r>
            <a:r>
              <a:rPr lang="en-US" sz="2600" dirty="0">
                <a:solidFill>
                  <a:schemeClr val="bg1"/>
                </a:solidFill>
                <a:latin typeface="Times New Roman" panose="02020603050405020304" pitchFamily="18" charset="0"/>
                <a:cs typeface="Times New Roman" panose="02020603050405020304" pitchFamily="18" charset="0"/>
              </a:rPr>
              <a:t> and often </a:t>
            </a:r>
            <a:r>
              <a:rPr lang="en-US" sz="2600" dirty="0">
                <a:solidFill>
                  <a:srgbClr val="FFFF00"/>
                </a:solidFill>
                <a:latin typeface="Times New Roman" panose="02020603050405020304" pitchFamily="18" charset="0"/>
                <a:cs typeface="Times New Roman" panose="02020603050405020304" pitchFamily="18" charset="0"/>
              </a:rPr>
              <a:t>human</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unfriendly</a:t>
            </a:r>
            <a:r>
              <a:rPr lang="en-US" sz="2600" dirty="0">
                <a:solidFill>
                  <a:schemeClr val="bg1"/>
                </a:solidFill>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6</a:t>
            </a:fld>
            <a:endParaRPr lang="en-IN" dirty="0"/>
          </a:p>
        </p:txBody>
      </p:sp>
    </p:spTree>
    <p:extLst>
      <p:ext uri="{BB962C8B-B14F-4D97-AF65-F5344CB8AC3E}">
        <p14:creationId xmlns:p14="http://schemas.microsoft.com/office/powerpoint/2010/main" val="167104558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2EB46-CF63-453C-A248-E20C8C54CE21}"/>
              </a:ext>
            </a:extLst>
          </p:cNvPr>
          <p:cNvSpPr>
            <a:spLocks noGrp="1"/>
          </p:cNvSpPr>
          <p:nvPr>
            <p:ph type="title"/>
          </p:nvPr>
        </p:nvSpPr>
        <p:spPr>
          <a:xfrm>
            <a:off x="210207" y="461822"/>
            <a:ext cx="11834648" cy="612337"/>
          </a:xfrm>
        </p:spPr>
        <p:txBody>
          <a:bodyPr>
            <a:normAutofit fontScale="90000"/>
          </a:bodyPr>
          <a:lstStyle/>
          <a:p>
            <a:pPr algn="ctr"/>
            <a:r>
              <a:rPr lang="en-US" sz="4000" b="1" dirty="0">
                <a:solidFill>
                  <a:srgbClr val="0000FF"/>
                </a:solidFill>
                <a:latin typeface="Times New Roman" panose="02020603050405020304" pitchFamily="18" charset="0"/>
                <a:cs typeface="Times New Roman" panose="02020603050405020304" pitchFamily="18" charset="0"/>
              </a:rPr>
              <a:t>5.3  STRUCTURED NAMING</a:t>
            </a:r>
            <a:endParaRPr lang="en-IN" sz="4000" b="1" dirty="0">
              <a:solidFill>
                <a:srgbClr val="0000FF"/>
              </a:solidFill>
            </a:endParaRPr>
          </a:p>
        </p:txBody>
      </p:sp>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635759"/>
            <a:ext cx="11834648" cy="5085715"/>
          </a:xfrm>
        </p:spPr>
        <p:txBody>
          <a:bodyPr>
            <a:normAutofit/>
          </a:bodyPr>
          <a:lstStyle/>
          <a:p>
            <a:pPr algn="just">
              <a:lnSpc>
                <a:spcPct val="100000"/>
              </a:lnSpc>
            </a:pPr>
            <a:r>
              <a:rPr lang="en-US" dirty="0">
                <a:solidFill>
                  <a:srgbClr val="0000FF"/>
                </a:solidFill>
                <a:latin typeface="Times New Roman" panose="02020603050405020304" pitchFamily="18" charset="0"/>
                <a:cs typeface="Times New Roman" panose="02020603050405020304" pitchFamily="18" charset="0"/>
              </a:rPr>
              <a:t>Flat</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names</a:t>
            </a:r>
            <a:r>
              <a:rPr lang="en-US" dirty="0">
                <a:latin typeface="Times New Roman" panose="02020603050405020304" pitchFamily="18" charset="0"/>
                <a:cs typeface="Times New Roman" panose="02020603050405020304" pitchFamily="18" charset="0"/>
              </a:rPr>
              <a:t> are good for machines and they are </a:t>
            </a:r>
            <a:r>
              <a:rPr lang="en-US" dirty="0">
                <a:solidFill>
                  <a:srgbClr val="0000FF"/>
                </a:solidFill>
                <a:latin typeface="Times New Roman" panose="02020603050405020304" pitchFamily="18" charset="0"/>
                <a:cs typeface="Times New Roman" panose="02020603050405020304" pitchFamily="18" charset="0"/>
              </a:rPr>
              <a:t>not</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human</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readable</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solidFill>
                <a:srgbClr val="FF0000"/>
              </a:solidFill>
              <a:latin typeface="Times New Roman" panose="02020603050405020304" pitchFamily="18" charset="0"/>
              <a:cs typeface="Times New Roman" panose="02020603050405020304" pitchFamily="18" charset="0"/>
            </a:endParaRPr>
          </a:p>
          <a:p>
            <a:pPr algn="just">
              <a:lnSpc>
                <a:spcPct val="100000"/>
              </a:lnSpc>
            </a:pPr>
            <a:r>
              <a:rPr lang="en-US" dirty="0">
                <a:solidFill>
                  <a:srgbClr val="0000FF"/>
                </a:solidFill>
                <a:latin typeface="Times New Roman" panose="02020603050405020304" pitchFamily="18" charset="0"/>
                <a:cs typeface="Times New Roman" panose="02020603050405020304" pitchFamily="18" charset="0"/>
              </a:rPr>
              <a:t>Structured</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naming</a:t>
            </a:r>
            <a:r>
              <a:rPr lang="en-US" dirty="0">
                <a:latin typeface="Times New Roman" panose="02020603050405020304" pitchFamily="18" charset="0"/>
                <a:cs typeface="Times New Roman" panose="02020603050405020304" pitchFamily="18" charset="0"/>
              </a:rPr>
              <a:t> system is composed of </a:t>
            </a:r>
            <a:r>
              <a:rPr lang="en-US" dirty="0">
                <a:solidFill>
                  <a:srgbClr val="0000FF"/>
                </a:solidFill>
                <a:latin typeface="Times New Roman" panose="02020603050405020304" pitchFamily="18" charset="0"/>
                <a:cs typeface="Times New Roman" panose="02020603050405020304" pitchFamily="18" charset="0"/>
              </a:rPr>
              <a:t>simple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human-readable</a:t>
            </a:r>
            <a:r>
              <a:rPr lang="en-US" dirty="0">
                <a:latin typeface="Times New Roman" panose="02020603050405020304" pitchFamily="18" charset="0"/>
                <a:cs typeface="Times New Roman" panose="02020603050405020304" pitchFamily="18" charset="0"/>
              </a:rPr>
              <a:t> names.</a:t>
            </a:r>
          </a:p>
          <a:p>
            <a:pPr algn="just">
              <a:lnSpc>
                <a:spcPct val="100000"/>
              </a:lnSpc>
            </a:pPr>
            <a:endParaRPr lang="en-US" dirty="0">
              <a:solidFill>
                <a:srgbClr val="FF0000"/>
              </a:solidFill>
              <a:latin typeface="Times New Roman" panose="02020603050405020304" pitchFamily="18" charset="0"/>
              <a:cs typeface="Times New Roman" panose="02020603050405020304" pitchFamily="18" charset="0"/>
            </a:endParaRPr>
          </a:p>
          <a:p>
            <a:pPr algn="just">
              <a:lnSpc>
                <a:spcPct val="100000"/>
              </a:lnSpc>
            </a:pPr>
            <a:r>
              <a:rPr lang="en-US" dirty="0">
                <a:solidFill>
                  <a:srgbClr val="0000FF"/>
                </a:solidFill>
                <a:latin typeface="Times New Roman" panose="02020603050405020304" pitchFamily="18" charset="0"/>
                <a:cs typeface="Times New Roman" panose="02020603050405020304" pitchFamily="18" charset="0"/>
              </a:rPr>
              <a:t>File</a:t>
            </a:r>
            <a:r>
              <a:rPr lang="en-US" dirty="0">
                <a:latin typeface="Times New Roman" panose="02020603050405020304" pitchFamily="18" charset="0"/>
                <a:cs typeface="Times New Roman" panose="02020603050405020304" pitchFamily="18" charset="0"/>
              </a:rPr>
              <a:t> naming and </a:t>
            </a:r>
            <a:r>
              <a:rPr lang="en-US" dirty="0">
                <a:solidFill>
                  <a:srgbClr val="0000FF"/>
                </a:solidFill>
                <a:latin typeface="Times New Roman" panose="02020603050405020304" pitchFamily="18" charset="0"/>
                <a:cs typeface="Times New Roman" panose="02020603050405020304" pitchFamily="18" charset="0"/>
              </a:rPr>
              <a:t>host</a:t>
            </a:r>
            <a:r>
              <a:rPr lang="en-US" dirty="0">
                <a:latin typeface="Times New Roman" panose="02020603050405020304" pitchFamily="18" charset="0"/>
                <a:cs typeface="Times New Roman" panose="02020603050405020304" pitchFamily="18" charset="0"/>
              </a:rPr>
              <a:t> naming on the Internet follow this approach.</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Discussion involves </a:t>
            </a:r>
            <a:r>
              <a:rPr lang="en-US" dirty="0">
                <a:solidFill>
                  <a:srgbClr val="0000FF"/>
                </a:solidFill>
                <a:latin typeface="Times New Roman" panose="02020603050405020304" pitchFamily="18" charset="0"/>
                <a:cs typeface="Times New Roman" panose="02020603050405020304" pitchFamily="18" charset="0"/>
              </a:rPr>
              <a:t>structured</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names</a:t>
            </a:r>
            <a:r>
              <a:rPr lang="en-US" dirty="0">
                <a:latin typeface="Times New Roman" panose="02020603050405020304" pitchFamily="18" charset="0"/>
                <a:cs typeface="Times New Roman" panose="02020603050405020304" pitchFamily="18" charset="0"/>
              </a:rPr>
              <a:t> and the way that these </a:t>
            </a:r>
            <a:r>
              <a:rPr lang="en-US" dirty="0">
                <a:solidFill>
                  <a:srgbClr val="0000FF"/>
                </a:solidFill>
                <a:latin typeface="Times New Roman" panose="02020603050405020304" pitchFamily="18" charset="0"/>
                <a:cs typeface="Times New Roman" panose="02020603050405020304" pitchFamily="18" charset="0"/>
              </a:rPr>
              <a:t>names are resolved to addresses.</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60</a:t>
            </a:fld>
            <a:endParaRPr lang="en-IN" dirty="0"/>
          </a:p>
        </p:txBody>
      </p:sp>
    </p:spTree>
    <p:extLst>
      <p:ext uri="{BB962C8B-B14F-4D97-AF65-F5344CB8AC3E}">
        <p14:creationId xmlns:p14="http://schemas.microsoft.com/office/powerpoint/2010/main" val="24890555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lnSpcReduction="10000"/>
          </a:bodyPr>
          <a:lstStyle/>
          <a:p>
            <a:pPr marL="0" indent="0" algn="just">
              <a:lnSpc>
                <a:spcPct val="200000"/>
              </a:lnSpc>
              <a:buNone/>
            </a:pPr>
            <a:r>
              <a:rPr lang="en-US" sz="3200" b="1" dirty="0">
                <a:solidFill>
                  <a:srgbClr val="0000FF"/>
                </a:solidFill>
                <a:latin typeface="Times New Roman" panose="02020603050405020304" pitchFamily="18" charset="0"/>
                <a:cs typeface="Times New Roman" panose="02020603050405020304" pitchFamily="18" charset="0"/>
              </a:rPr>
              <a:t>Name spaces</a:t>
            </a:r>
          </a:p>
          <a:p>
            <a:pPr algn="just">
              <a:lnSpc>
                <a:spcPct val="100000"/>
              </a:lnSpc>
            </a:pPr>
            <a:r>
              <a:rPr lang="en-US" dirty="0">
                <a:latin typeface="Times New Roman" panose="02020603050405020304" pitchFamily="18" charset="0"/>
                <a:cs typeface="Times New Roman" panose="02020603050405020304" pitchFamily="18" charset="0"/>
              </a:rPr>
              <a:t>Names are commonly </a:t>
            </a:r>
            <a:r>
              <a:rPr lang="en-US" dirty="0">
                <a:solidFill>
                  <a:srgbClr val="0000FF"/>
                </a:solidFill>
                <a:latin typeface="Times New Roman" panose="02020603050405020304" pitchFamily="18" charset="0"/>
                <a:cs typeface="Times New Roman" panose="02020603050405020304" pitchFamily="18" charset="0"/>
              </a:rPr>
              <a:t>organized</a:t>
            </a:r>
            <a:r>
              <a:rPr lang="en-US" dirty="0">
                <a:latin typeface="Times New Roman" panose="02020603050405020304" pitchFamily="18" charset="0"/>
                <a:cs typeface="Times New Roman" panose="02020603050405020304" pitchFamily="18" charset="0"/>
              </a:rPr>
              <a:t> into a name space.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Name spaces for </a:t>
            </a:r>
            <a:r>
              <a:rPr lang="en-US" dirty="0">
                <a:solidFill>
                  <a:srgbClr val="0000FF"/>
                </a:solidFill>
                <a:latin typeface="Times New Roman" panose="02020603050405020304" pitchFamily="18" charset="0"/>
                <a:cs typeface="Times New Roman" panose="02020603050405020304" pitchFamily="18" charset="0"/>
              </a:rPr>
              <a:t>structured names </a:t>
            </a:r>
            <a:r>
              <a:rPr lang="en-US" dirty="0">
                <a:latin typeface="Times New Roman" panose="02020603050405020304" pitchFamily="18" charset="0"/>
                <a:cs typeface="Times New Roman" panose="02020603050405020304" pitchFamily="18" charset="0"/>
              </a:rPr>
              <a:t>can be represented as a </a:t>
            </a:r>
            <a:r>
              <a:rPr lang="en-US" dirty="0">
                <a:solidFill>
                  <a:srgbClr val="0000FF"/>
                </a:solidFill>
                <a:latin typeface="Times New Roman" panose="02020603050405020304" pitchFamily="18" charset="0"/>
                <a:cs typeface="Times New Roman" panose="02020603050405020304" pitchFamily="18" charset="0"/>
              </a:rPr>
              <a:t>labeled, directed graph</a:t>
            </a:r>
            <a:r>
              <a:rPr lang="en-US" dirty="0">
                <a:latin typeface="Times New Roman" panose="02020603050405020304" pitchFamily="18" charset="0"/>
                <a:cs typeface="Times New Roman" panose="02020603050405020304" pitchFamily="18" charset="0"/>
              </a:rPr>
              <a:t> with two types of nodes. </a:t>
            </a:r>
          </a:p>
          <a:p>
            <a:pPr algn="just">
              <a:lnSpc>
                <a:spcPct val="100000"/>
              </a:lnSpc>
            </a:pPr>
            <a:endParaRPr lang="en-US" dirty="0">
              <a:latin typeface="Times New Roman" panose="02020603050405020304" pitchFamily="18" charset="0"/>
              <a:cs typeface="Times New Roman" panose="02020603050405020304" pitchFamily="18" charset="0"/>
            </a:endParaRPr>
          </a:p>
          <a:p>
            <a:pPr marL="0" indent="0" algn="just">
              <a:lnSpc>
                <a:spcPct val="170000"/>
              </a:lnSpc>
              <a:buNone/>
            </a:pPr>
            <a:r>
              <a:rPr lang="en-US" sz="3200" b="1" dirty="0">
                <a:solidFill>
                  <a:srgbClr val="C00000"/>
                </a:solidFill>
                <a:latin typeface="Times New Roman" panose="02020603050405020304" pitchFamily="18" charset="0"/>
                <a:cs typeface="Times New Roman" panose="02020603050405020304" pitchFamily="18" charset="0"/>
              </a:rPr>
              <a:t>Leaf node</a:t>
            </a:r>
          </a:p>
          <a:p>
            <a:pPr algn="just">
              <a:lnSpc>
                <a:spcPct val="100000"/>
              </a:lnSpc>
            </a:pPr>
            <a:r>
              <a:rPr lang="en-US" dirty="0">
                <a:latin typeface="Times New Roman" panose="02020603050405020304" pitchFamily="18" charset="0"/>
                <a:cs typeface="Times New Roman" panose="02020603050405020304" pitchFamily="18" charset="0"/>
              </a:rPr>
              <a:t>It represents </a:t>
            </a:r>
            <a:r>
              <a:rPr lang="en-US" dirty="0">
                <a:solidFill>
                  <a:srgbClr val="0000FF"/>
                </a:solidFill>
                <a:latin typeface="Times New Roman" panose="02020603050405020304" pitchFamily="18" charset="0"/>
                <a:cs typeface="Times New Roman" panose="02020603050405020304" pitchFamily="18" charset="0"/>
              </a:rPr>
              <a:t>a named entity </a:t>
            </a:r>
            <a:r>
              <a:rPr lang="en-US" dirty="0">
                <a:latin typeface="Times New Roman" panose="02020603050405020304" pitchFamily="18" charset="0"/>
                <a:cs typeface="Times New Roman" panose="02020603050405020304" pitchFamily="18" charset="0"/>
              </a:rPr>
              <a:t>and has the property that it has </a:t>
            </a:r>
            <a:r>
              <a:rPr lang="en-US" dirty="0">
                <a:solidFill>
                  <a:srgbClr val="0000FF"/>
                </a:solidFill>
                <a:latin typeface="Times New Roman" panose="02020603050405020304" pitchFamily="18" charset="0"/>
                <a:cs typeface="Times New Roman" panose="02020603050405020304" pitchFamily="18" charset="0"/>
              </a:rPr>
              <a:t>no outgoing edges</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It generally </a:t>
            </a:r>
            <a:r>
              <a:rPr lang="en-US" dirty="0">
                <a:solidFill>
                  <a:srgbClr val="0000FF"/>
                </a:solidFill>
                <a:latin typeface="Times New Roman" panose="02020603050405020304" pitchFamily="18" charset="0"/>
                <a:cs typeface="Times New Roman" panose="02020603050405020304" pitchFamily="18" charset="0"/>
              </a:rPr>
              <a:t>stores information on the entity</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it is representing</a:t>
            </a:r>
            <a:r>
              <a:rPr lang="en-US" dirty="0">
                <a:latin typeface="Times New Roman" panose="02020603050405020304" pitchFamily="18" charset="0"/>
                <a:cs typeface="Times New Roman" panose="02020603050405020304" pitchFamily="18" charset="0"/>
              </a:rPr>
              <a:t>–for example, </a:t>
            </a:r>
            <a:r>
              <a:rPr lang="en-US" dirty="0">
                <a:solidFill>
                  <a:srgbClr val="0000FF"/>
                </a:solidFill>
                <a:latin typeface="Times New Roman" panose="02020603050405020304" pitchFamily="18" charset="0"/>
                <a:cs typeface="Times New Roman" panose="02020603050405020304" pitchFamily="18" charset="0"/>
              </a:rPr>
              <a:t>its</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address</a:t>
            </a:r>
            <a:r>
              <a:rPr lang="en-US" dirty="0">
                <a:latin typeface="Times New Roman" panose="02020603050405020304" pitchFamily="18" charset="0"/>
                <a:cs typeface="Times New Roman" panose="02020603050405020304" pitchFamily="18" charset="0"/>
              </a:rPr>
              <a:t>–so that a client can access it.</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61</a:t>
            </a:fld>
            <a:endParaRPr lang="en-IN" dirty="0"/>
          </a:p>
        </p:txBody>
      </p:sp>
    </p:spTree>
    <p:extLst>
      <p:ext uri="{BB962C8B-B14F-4D97-AF65-F5344CB8AC3E}">
        <p14:creationId xmlns:p14="http://schemas.microsoft.com/office/powerpoint/2010/main" val="78585545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Alternatively, it can store the </a:t>
            </a:r>
            <a:r>
              <a:rPr lang="en-US" dirty="0">
                <a:solidFill>
                  <a:srgbClr val="0000FF"/>
                </a:solidFill>
                <a:latin typeface="Times New Roman" panose="02020603050405020304" pitchFamily="18" charset="0"/>
                <a:cs typeface="Times New Roman" panose="02020603050405020304" pitchFamily="18" charset="0"/>
              </a:rPr>
              <a:t>state of that entity</a:t>
            </a:r>
            <a:r>
              <a:rPr lang="en-US" dirty="0">
                <a:latin typeface="Times New Roman" panose="02020603050405020304" pitchFamily="18" charset="0"/>
                <a:cs typeface="Times New Roman" panose="02020603050405020304" pitchFamily="18" charset="0"/>
              </a:rPr>
              <a:t>, such as in the case of file systems in which a leaf node actually contains the </a:t>
            </a:r>
            <a:r>
              <a:rPr lang="en-US" dirty="0">
                <a:solidFill>
                  <a:srgbClr val="0000FF"/>
                </a:solidFill>
                <a:latin typeface="Times New Roman" panose="02020603050405020304" pitchFamily="18" charset="0"/>
                <a:cs typeface="Times New Roman" panose="02020603050405020304" pitchFamily="18" charset="0"/>
              </a:rPr>
              <a:t>complete file it is representing</a:t>
            </a:r>
            <a:r>
              <a:rPr lang="en-US" dirty="0">
                <a:latin typeface="Times New Roman" panose="02020603050405020304" pitchFamily="18" charset="0"/>
                <a:cs typeface="Times New Roman" panose="02020603050405020304" pitchFamily="18" charset="0"/>
              </a:rPr>
              <a:t>.</a:t>
            </a:r>
          </a:p>
          <a:p>
            <a:pPr marL="0" indent="0" algn="just">
              <a:lnSpc>
                <a:spcPct val="200000"/>
              </a:lnSpc>
              <a:buNone/>
            </a:pPr>
            <a:r>
              <a:rPr lang="en-US" b="1" dirty="0">
                <a:solidFill>
                  <a:srgbClr val="C00000"/>
                </a:solidFill>
                <a:latin typeface="Times New Roman" panose="02020603050405020304" pitchFamily="18" charset="0"/>
                <a:cs typeface="Times New Roman" panose="02020603050405020304" pitchFamily="18" charset="0"/>
              </a:rPr>
              <a:t>Directory node</a:t>
            </a:r>
          </a:p>
          <a:p>
            <a:pPr algn="just">
              <a:lnSpc>
                <a:spcPct val="100000"/>
              </a:lnSpc>
            </a:pPr>
            <a:r>
              <a:rPr lang="en-US" dirty="0">
                <a:latin typeface="Times New Roman" panose="02020603050405020304" pitchFamily="18" charset="0"/>
                <a:cs typeface="Times New Roman" panose="02020603050405020304" pitchFamily="18" charset="0"/>
              </a:rPr>
              <a:t>It has a </a:t>
            </a:r>
            <a:r>
              <a:rPr lang="en-US" dirty="0">
                <a:solidFill>
                  <a:srgbClr val="0000FF"/>
                </a:solidFill>
                <a:latin typeface="Times New Roman" panose="02020603050405020304" pitchFamily="18" charset="0"/>
                <a:cs typeface="Times New Roman" panose="02020603050405020304" pitchFamily="18" charset="0"/>
              </a:rPr>
              <a:t>number of outgoing edges</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each labeled with a name</a:t>
            </a:r>
            <a:r>
              <a:rPr lang="en-US" dirty="0">
                <a:latin typeface="Times New Roman" panose="02020603050405020304" pitchFamily="18" charset="0"/>
                <a:cs typeface="Times New Roman" panose="02020603050405020304" pitchFamily="18" charset="0"/>
              </a:rPr>
              <a:t>, as shown in </a:t>
            </a:r>
            <a:r>
              <a:rPr lang="en-US" dirty="0">
                <a:solidFill>
                  <a:srgbClr val="0000FF"/>
                </a:solidFill>
                <a:latin typeface="Times New Roman" panose="02020603050405020304" pitchFamily="18" charset="0"/>
                <a:cs typeface="Times New Roman" panose="02020603050405020304" pitchFamily="18" charset="0"/>
              </a:rPr>
              <a:t>Figure 5.11.</a:t>
            </a:r>
          </a:p>
          <a:p>
            <a:pPr algn="just">
              <a:lnSpc>
                <a:spcPct val="100000"/>
              </a:lnSpc>
            </a:pPr>
            <a:endParaRPr lang="en-US" dirty="0">
              <a:solidFill>
                <a:srgbClr val="0000FF"/>
              </a:solidFill>
              <a:latin typeface="Times New Roman" panose="02020603050405020304" pitchFamily="18" charset="0"/>
              <a:cs typeface="Times New Roman" panose="02020603050405020304" pitchFamily="18" charset="0"/>
            </a:endParaRPr>
          </a:p>
          <a:p>
            <a:pPr algn="just">
              <a:lnSpc>
                <a:spcPct val="100000"/>
              </a:lnSpc>
            </a:pPr>
            <a:r>
              <a:rPr lang="en-US" dirty="0">
                <a:solidFill>
                  <a:srgbClr val="0000FF"/>
                </a:solidFill>
                <a:latin typeface="Times New Roman" panose="02020603050405020304" pitchFamily="18" charset="0"/>
                <a:cs typeface="Times New Roman" panose="02020603050405020304" pitchFamily="18" charset="0"/>
              </a:rPr>
              <a:t>Each</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node</a:t>
            </a:r>
            <a:r>
              <a:rPr lang="en-US" dirty="0">
                <a:latin typeface="Times New Roman" panose="02020603050405020304" pitchFamily="18" charset="0"/>
                <a:cs typeface="Times New Roman" panose="02020603050405020304" pitchFamily="18" charset="0"/>
              </a:rPr>
              <a:t> in a </a:t>
            </a:r>
            <a:r>
              <a:rPr lang="en-US" dirty="0">
                <a:solidFill>
                  <a:srgbClr val="FF0000"/>
                </a:solidFill>
                <a:latin typeface="Times New Roman" panose="02020603050405020304" pitchFamily="18" charset="0"/>
                <a:cs typeface="Times New Roman" panose="02020603050405020304" pitchFamily="18" charset="0"/>
              </a:rPr>
              <a:t>naming</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graph</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is</a:t>
            </a:r>
            <a:r>
              <a:rPr lang="en-US" dirty="0">
                <a:latin typeface="Times New Roman" panose="02020603050405020304" pitchFamily="18" charset="0"/>
                <a:cs typeface="Times New Roman" panose="02020603050405020304" pitchFamily="18" charset="0"/>
              </a:rPr>
              <a:t> considered as </a:t>
            </a:r>
            <a:r>
              <a:rPr lang="en-US" dirty="0">
                <a:solidFill>
                  <a:srgbClr val="0000FF"/>
                </a:solidFill>
                <a:latin typeface="Times New Roman" panose="02020603050405020304" pitchFamily="18" charset="0"/>
                <a:cs typeface="Times New Roman" panose="02020603050405020304" pitchFamily="18" charset="0"/>
              </a:rPr>
              <a:t>yet</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another</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entity</a:t>
            </a:r>
            <a:r>
              <a:rPr lang="en-US" dirty="0">
                <a:latin typeface="Times New Roman" panose="02020603050405020304" pitchFamily="18" charset="0"/>
                <a:cs typeface="Times New Roman" panose="02020603050405020304" pitchFamily="18" charset="0"/>
              </a:rPr>
              <a:t> in a distributed system, and, in particular, </a:t>
            </a:r>
            <a:r>
              <a:rPr lang="en-US" dirty="0">
                <a:solidFill>
                  <a:srgbClr val="0000FF"/>
                </a:solidFill>
                <a:latin typeface="Times New Roman" panose="02020603050405020304" pitchFamily="18" charset="0"/>
                <a:cs typeface="Times New Roman" panose="02020603050405020304" pitchFamily="18" charset="0"/>
              </a:rPr>
              <a:t>has an associated identifier</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A </a:t>
            </a:r>
            <a:r>
              <a:rPr lang="en-US" dirty="0">
                <a:solidFill>
                  <a:srgbClr val="0000FF"/>
                </a:solidFill>
                <a:latin typeface="Times New Roman" panose="02020603050405020304" pitchFamily="18" charset="0"/>
                <a:cs typeface="Times New Roman" panose="02020603050405020304" pitchFamily="18" charset="0"/>
              </a:rPr>
              <a:t>directory node stores a table </a:t>
            </a:r>
            <a:r>
              <a:rPr lang="en-US" dirty="0">
                <a:latin typeface="Times New Roman" panose="02020603050405020304" pitchFamily="18" charset="0"/>
                <a:cs typeface="Times New Roman" panose="02020603050405020304" pitchFamily="18" charset="0"/>
              </a:rPr>
              <a:t>in which an </a:t>
            </a:r>
            <a:r>
              <a:rPr lang="en-US" dirty="0">
                <a:solidFill>
                  <a:srgbClr val="0000FF"/>
                </a:solidFill>
                <a:latin typeface="Times New Roman" panose="02020603050405020304" pitchFamily="18" charset="0"/>
                <a:cs typeface="Times New Roman" panose="02020603050405020304" pitchFamily="18" charset="0"/>
              </a:rPr>
              <a:t>outgoing edge is represented </a:t>
            </a:r>
            <a:r>
              <a:rPr lang="en-US" dirty="0">
                <a:latin typeface="Times New Roman" panose="02020603050405020304" pitchFamily="18" charset="0"/>
                <a:cs typeface="Times New Roman" panose="02020603050405020304" pitchFamily="18" charset="0"/>
              </a:rPr>
              <a:t>as a </a:t>
            </a:r>
            <a:r>
              <a:rPr lang="en-US" dirty="0">
                <a:solidFill>
                  <a:srgbClr val="0000FF"/>
                </a:solidFill>
                <a:latin typeface="Times New Roman" panose="02020603050405020304" pitchFamily="18" charset="0"/>
                <a:cs typeface="Times New Roman" panose="02020603050405020304" pitchFamily="18" charset="0"/>
              </a:rPr>
              <a:t>pair </a:t>
            </a:r>
            <a:r>
              <a:rPr lang="en-US" b="1" i="1" dirty="0">
                <a:solidFill>
                  <a:srgbClr val="C00000"/>
                </a:solidFill>
                <a:latin typeface="Times New Roman" panose="02020603050405020304" pitchFamily="18" charset="0"/>
                <a:cs typeface="Times New Roman" panose="02020603050405020304" pitchFamily="18" charset="0"/>
              </a:rPr>
              <a:t>(node identifier, edge label)</a:t>
            </a:r>
            <a:r>
              <a:rPr lang="en-US" dirty="0">
                <a:latin typeface="Times New Roman" panose="02020603050405020304" pitchFamily="18" charset="0"/>
                <a:cs typeface="Times New Roman" panose="02020603050405020304" pitchFamily="18" charset="0"/>
              </a:rPr>
              <a:t>. Such a table is called a </a:t>
            </a:r>
            <a:r>
              <a:rPr lang="en-US" b="1" dirty="0">
                <a:solidFill>
                  <a:srgbClr val="C00000"/>
                </a:solidFill>
                <a:latin typeface="Times New Roman" panose="02020603050405020304" pitchFamily="18" charset="0"/>
                <a:cs typeface="Times New Roman" panose="02020603050405020304" pitchFamily="18" charset="0"/>
              </a:rPr>
              <a:t>directory table</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solidFill>
                <a:srgbClr val="0000FF"/>
              </a:solidFill>
              <a:latin typeface="Times New Roman" panose="02020603050405020304" pitchFamily="18" charset="0"/>
              <a:cs typeface="Times New Roman" panose="02020603050405020304" pitchFamily="18" charset="0"/>
            </a:endParaRPr>
          </a:p>
          <a:p>
            <a:pPr algn="just">
              <a:lnSpc>
                <a:spcPct val="100000"/>
              </a:lnSpc>
            </a:pPr>
            <a:endParaRPr lang="en-US" dirty="0">
              <a:solidFill>
                <a:srgbClr val="0000FF"/>
              </a:solidFill>
              <a:latin typeface="Times New Roman" panose="02020603050405020304" pitchFamily="18" charset="0"/>
              <a:cs typeface="Times New Roman" panose="02020603050405020304" pitchFamily="18" charset="0"/>
            </a:endParaRPr>
          </a:p>
          <a:p>
            <a:pPr algn="just">
              <a:lnSpc>
                <a:spcPct val="100000"/>
              </a:lnSpc>
            </a:pPr>
            <a:endParaRPr lang="en-US" dirty="0">
              <a:solidFill>
                <a:srgbClr val="0000FF"/>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62</a:t>
            </a:fld>
            <a:endParaRPr lang="en-IN" dirty="0"/>
          </a:p>
        </p:txBody>
      </p:sp>
    </p:spTree>
    <p:extLst>
      <p:ext uri="{BB962C8B-B14F-4D97-AF65-F5344CB8AC3E}">
        <p14:creationId xmlns:p14="http://schemas.microsoft.com/office/powerpoint/2010/main" val="18443117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63</a:t>
            </a:fld>
            <a:endParaRPr lang="en-IN" dirty="0"/>
          </a:p>
        </p:txBody>
      </p:sp>
      <p:pic>
        <p:nvPicPr>
          <p:cNvPr id="5" name="Picture 4">
            <a:extLst>
              <a:ext uri="{FF2B5EF4-FFF2-40B4-BE49-F238E27FC236}">
                <a16:creationId xmlns:a16="http://schemas.microsoft.com/office/drawing/2014/main" id="{E648E180-3B86-4F10-9449-DA1AEEAC96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999" y="605168"/>
            <a:ext cx="11280002" cy="4680000"/>
          </a:xfrm>
          <a:prstGeom prst="rect">
            <a:avLst/>
          </a:prstGeom>
        </p:spPr>
      </p:pic>
      <p:sp>
        <p:nvSpPr>
          <p:cNvPr id="6" name="Rectangle 5">
            <a:extLst>
              <a:ext uri="{FF2B5EF4-FFF2-40B4-BE49-F238E27FC236}">
                <a16:creationId xmlns:a16="http://schemas.microsoft.com/office/drawing/2014/main" id="{E8C9CDC1-86C0-4A63-A064-803FB32251FA}"/>
              </a:ext>
            </a:extLst>
          </p:cNvPr>
          <p:cNvSpPr/>
          <p:nvPr/>
        </p:nvSpPr>
        <p:spPr>
          <a:xfrm>
            <a:off x="1790977" y="5833132"/>
            <a:ext cx="8992911" cy="523220"/>
          </a:xfrm>
          <a:prstGeom prst="rect">
            <a:avLst/>
          </a:prstGeom>
        </p:spPr>
        <p:txBody>
          <a:bodyPr wrap="none">
            <a:spAutoFit/>
          </a:bodyPr>
          <a:lstStyle/>
          <a:p>
            <a:r>
              <a:rPr lang="en-US" sz="2800" b="1" dirty="0">
                <a:solidFill>
                  <a:srgbClr val="0000FF"/>
                </a:solidFill>
                <a:latin typeface="Times New Roman" panose="02020603050405020304" pitchFamily="18" charset="0"/>
                <a:cs typeface="Times New Roman" panose="02020603050405020304" pitchFamily="18" charset="0"/>
              </a:rPr>
              <a:t>Figure 5.11: </a:t>
            </a:r>
            <a:r>
              <a:rPr lang="en-US" sz="2800" dirty="0">
                <a:solidFill>
                  <a:srgbClr val="0000FF"/>
                </a:solidFill>
                <a:latin typeface="Times New Roman" panose="02020603050405020304" pitchFamily="18" charset="0"/>
                <a:cs typeface="Times New Roman" panose="02020603050405020304" pitchFamily="18" charset="0"/>
              </a:rPr>
              <a:t>A general naming graph with a single root node.</a:t>
            </a:r>
            <a:endParaRPr lang="en-IN" sz="2800"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70112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The naming graph has one </a:t>
            </a:r>
            <a:r>
              <a:rPr lang="en-US" dirty="0">
                <a:solidFill>
                  <a:srgbClr val="0000FF"/>
                </a:solidFill>
                <a:latin typeface="Times New Roman" panose="02020603050405020304" pitchFamily="18" charset="0"/>
                <a:cs typeface="Times New Roman" panose="02020603050405020304" pitchFamily="18" charset="0"/>
              </a:rPr>
              <a:t>node</a:t>
            </a:r>
            <a:r>
              <a:rPr lang="en-US" dirty="0">
                <a:latin typeface="Times New Roman" panose="02020603050405020304" pitchFamily="18" charset="0"/>
                <a:cs typeface="Times New Roman" panose="02020603050405020304" pitchFamily="18" charset="0"/>
              </a:rPr>
              <a:t>, namely </a:t>
            </a:r>
            <a:r>
              <a:rPr lang="en-US" dirty="0">
                <a:solidFill>
                  <a:srgbClr val="0000FF"/>
                </a:solidFill>
                <a:latin typeface="Times New Roman" panose="02020603050405020304" pitchFamily="18" charset="0"/>
                <a:cs typeface="Times New Roman" panose="02020603050405020304" pitchFamily="18" charset="0"/>
              </a:rPr>
              <a:t>n0</a:t>
            </a:r>
            <a:r>
              <a:rPr lang="en-US" dirty="0">
                <a:latin typeface="Times New Roman" panose="02020603050405020304" pitchFamily="18" charset="0"/>
                <a:cs typeface="Times New Roman" panose="02020603050405020304" pitchFamily="18" charset="0"/>
              </a:rPr>
              <a:t>, which has </a:t>
            </a:r>
            <a:r>
              <a:rPr lang="en-US" dirty="0">
                <a:solidFill>
                  <a:srgbClr val="0000FF"/>
                </a:solidFill>
                <a:latin typeface="Times New Roman" panose="02020603050405020304" pitchFamily="18" charset="0"/>
                <a:cs typeface="Times New Roman" panose="02020603050405020304" pitchFamily="18" charset="0"/>
              </a:rPr>
              <a:t>only outgoing and no incoming edges</a:t>
            </a:r>
            <a:r>
              <a:rPr lang="en-US" dirty="0">
                <a:latin typeface="Times New Roman" panose="02020603050405020304" pitchFamily="18" charset="0"/>
                <a:cs typeface="Times New Roman" panose="02020603050405020304" pitchFamily="18" charset="0"/>
              </a:rPr>
              <a:t>. Such a node is called the </a:t>
            </a:r>
            <a:r>
              <a:rPr lang="en-US" dirty="0">
                <a:solidFill>
                  <a:srgbClr val="0000FF"/>
                </a:solidFill>
                <a:latin typeface="Times New Roman" panose="02020603050405020304" pitchFamily="18" charset="0"/>
                <a:cs typeface="Times New Roman" panose="02020603050405020304" pitchFamily="18" charset="0"/>
              </a:rPr>
              <a:t>root (node)</a:t>
            </a:r>
            <a:r>
              <a:rPr lang="en-US" dirty="0">
                <a:latin typeface="Times New Roman" panose="02020603050405020304" pitchFamily="18" charset="0"/>
                <a:cs typeface="Times New Roman" panose="02020603050405020304" pitchFamily="18" charset="0"/>
              </a:rPr>
              <a:t> of the naming graph.</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It is possible for a naming graph to have </a:t>
            </a:r>
            <a:r>
              <a:rPr lang="en-US" dirty="0">
                <a:solidFill>
                  <a:srgbClr val="0000FF"/>
                </a:solidFill>
                <a:latin typeface="Times New Roman" panose="02020603050405020304" pitchFamily="18" charset="0"/>
                <a:cs typeface="Times New Roman" panose="02020603050405020304" pitchFamily="18" charset="0"/>
              </a:rPr>
              <a:t>several root nodes</a:t>
            </a:r>
            <a:r>
              <a:rPr lang="en-US" dirty="0">
                <a:latin typeface="Times New Roman" panose="02020603050405020304" pitchFamily="18" charset="0"/>
                <a:cs typeface="Times New Roman" panose="02020603050405020304" pitchFamily="18" charset="0"/>
              </a:rPr>
              <a:t>, for simplicity, </a:t>
            </a:r>
            <a:r>
              <a:rPr lang="en-US" dirty="0">
                <a:solidFill>
                  <a:srgbClr val="0000FF"/>
                </a:solidFill>
                <a:latin typeface="Times New Roman" panose="02020603050405020304" pitchFamily="18" charset="0"/>
                <a:cs typeface="Times New Roman" panose="02020603050405020304" pitchFamily="18" charset="0"/>
              </a:rPr>
              <a:t>many naming systems have only one</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solidFill>
                  <a:srgbClr val="0000FF"/>
                </a:solidFill>
                <a:latin typeface="Times New Roman" panose="02020603050405020304" pitchFamily="18" charset="0"/>
                <a:cs typeface="Times New Roman" panose="02020603050405020304" pitchFamily="18" charset="0"/>
              </a:rPr>
              <a:t>Each path </a:t>
            </a:r>
            <a:r>
              <a:rPr lang="en-US" dirty="0">
                <a:latin typeface="Times New Roman" panose="02020603050405020304" pitchFamily="18" charset="0"/>
                <a:cs typeface="Times New Roman" panose="02020603050405020304" pitchFamily="18" charset="0"/>
              </a:rPr>
              <a:t>in a naming graph can be referred to by the </a:t>
            </a:r>
            <a:r>
              <a:rPr lang="en-US" dirty="0">
                <a:solidFill>
                  <a:srgbClr val="0000FF"/>
                </a:solidFill>
                <a:latin typeface="Times New Roman" panose="02020603050405020304" pitchFamily="18" charset="0"/>
                <a:cs typeface="Times New Roman" panose="02020603050405020304" pitchFamily="18" charset="0"/>
              </a:rPr>
              <a:t>sequence of labels corresponding to the edges in that path</a:t>
            </a:r>
            <a:r>
              <a:rPr lang="en-US" dirty="0">
                <a:latin typeface="Times New Roman" panose="02020603050405020304" pitchFamily="18" charset="0"/>
                <a:cs typeface="Times New Roman" panose="02020603050405020304" pitchFamily="18" charset="0"/>
              </a:rPr>
              <a:t>, such as </a:t>
            </a:r>
          </a:p>
          <a:p>
            <a:pPr marL="0" indent="0" algn="just">
              <a:lnSpc>
                <a:spcPct val="150000"/>
              </a:lnSpc>
              <a:buNone/>
            </a:pPr>
            <a:r>
              <a:rPr lang="en-US" b="1" dirty="0">
                <a:solidFill>
                  <a:srgbClr val="0000FF"/>
                </a:solidFill>
                <a:latin typeface="Times New Roman" panose="02020603050405020304" pitchFamily="18" charset="0"/>
                <a:cs typeface="Times New Roman" panose="02020603050405020304" pitchFamily="18" charset="0"/>
              </a:rPr>
              <a:t>			N:[label1, label2, ..., </a:t>
            </a:r>
            <a:r>
              <a:rPr lang="en-US" b="1" dirty="0" err="1">
                <a:solidFill>
                  <a:srgbClr val="0000FF"/>
                </a:solidFill>
                <a:latin typeface="Times New Roman" panose="02020603050405020304" pitchFamily="18" charset="0"/>
                <a:cs typeface="Times New Roman" panose="02020603050405020304" pitchFamily="18" charset="0"/>
              </a:rPr>
              <a:t>labeln</a:t>
            </a:r>
            <a:r>
              <a:rPr lang="en-US" b="1" dirty="0">
                <a:solidFill>
                  <a:srgbClr val="0000FF"/>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a:t>
            </a:r>
          </a:p>
          <a:p>
            <a:pPr marL="0" indent="0" algn="just">
              <a:lnSpc>
                <a:spcPct val="150000"/>
              </a:lnSpc>
              <a:buNone/>
            </a:pPr>
            <a:r>
              <a:rPr lang="en-US" dirty="0">
                <a:latin typeface="Times New Roman" panose="02020603050405020304" pitchFamily="18" charset="0"/>
                <a:cs typeface="Times New Roman" panose="02020603050405020304" pitchFamily="18" charset="0"/>
              </a:rPr>
              <a:t>   where </a:t>
            </a:r>
            <a:r>
              <a:rPr lang="en-US" dirty="0">
                <a:solidFill>
                  <a:srgbClr val="0000FF"/>
                </a:solidFill>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refers to the </a:t>
            </a:r>
            <a:r>
              <a:rPr lang="en-US" dirty="0">
                <a:solidFill>
                  <a:srgbClr val="0000FF"/>
                </a:solidFill>
                <a:latin typeface="Times New Roman" panose="02020603050405020304" pitchFamily="18" charset="0"/>
                <a:cs typeface="Times New Roman" panose="02020603050405020304" pitchFamily="18" charset="0"/>
              </a:rPr>
              <a:t>first</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node</a:t>
            </a:r>
            <a:r>
              <a:rPr lang="en-US" dirty="0">
                <a:latin typeface="Times New Roman" panose="02020603050405020304" pitchFamily="18" charset="0"/>
                <a:cs typeface="Times New Roman" panose="02020603050405020304" pitchFamily="18" charset="0"/>
              </a:rPr>
              <a:t> in the path.</a:t>
            </a:r>
          </a:p>
          <a:p>
            <a:pPr algn="just">
              <a:lnSpc>
                <a:spcPct val="150000"/>
              </a:lnSpc>
            </a:pPr>
            <a:r>
              <a:rPr lang="en-US" dirty="0">
                <a:latin typeface="Times New Roman" panose="02020603050405020304" pitchFamily="18" charset="0"/>
                <a:cs typeface="Times New Roman" panose="02020603050405020304" pitchFamily="18" charset="0"/>
              </a:rPr>
              <a:t>Such a sequence is called a </a:t>
            </a:r>
            <a:r>
              <a:rPr lang="en-US" dirty="0">
                <a:solidFill>
                  <a:srgbClr val="0000FF"/>
                </a:solidFill>
                <a:latin typeface="Times New Roman" panose="02020603050405020304" pitchFamily="18" charset="0"/>
                <a:cs typeface="Times New Roman" panose="02020603050405020304" pitchFamily="18" charset="0"/>
              </a:rPr>
              <a:t>path name</a:t>
            </a:r>
            <a:r>
              <a:rPr lang="en-US"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64</a:t>
            </a:fld>
            <a:endParaRPr lang="en-IN" dirty="0"/>
          </a:p>
        </p:txBody>
      </p:sp>
    </p:spTree>
    <p:extLst>
      <p:ext uri="{BB962C8B-B14F-4D97-AF65-F5344CB8AC3E}">
        <p14:creationId xmlns:p14="http://schemas.microsoft.com/office/powerpoint/2010/main" val="168576923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If the </a:t>
            </a:r>
            <a:r>
              <a:rPr lang="en-US" dirty="0">
                <a:solidFill>
                  <a:srgbClr val="0000FF"/>
                </a:solidFill>
                <a:latin typeface="Times New Roman" panose="02020603050405020304" pitchFamily="18" charset="0"/>
                <a:cs typeface="Times New Roman" panose="02020603050405020304" pitchFamily="18" charset="0"/>
              </a:rPr>
              <a:t>first node</a:t>
            </a:r>
            <a:r>
              <a:rPr lang="en-US" dirty="0">
                <a:latin typeface="Times New Roman" panose="02020603050405020304" pitchFamily="18" charset="0"/>
                <a:cs typeface="Times New Roman" panose="02020603050405020304" pitchFamily="18" charset="0"/>
              </a:rPr>
              <a:t> in a path name is the </a:t>
            </a:r>
            <a:r>
              <a:rPr lang="en-US" dirty="0">
                <a:solidFill>
                  <a:srgbClr val="0000FF"/>
                </a:solidFill>
                <a:latin typeface="Times New Roman" panose="02020603050405020304" pitchFamily="18" charset="0"/>
                <a:cs typeface="Times New Roman" panose="02020603050405020304" pitchFamily="18" charset="0"/>
              </a:rPr>
              <a:t>root</a:t>
            </a:r>
            <a:r>
              <a:rPr lang="en-US" dirty="0">
                <a:latin typeface="Times New Roman" panose="02020603050405020304" pitchFamily="18" charset="0"/>
                <a:cs typeface="Times New Roman" panose="02020603050405020304" pitchFamily="18" charset="0"/>
              </a:rPr>
              <a:t> of the naming graph, it is called an </a:t>
            </a:r>
            <a:r>
              <a:rPr lang="en-US" b="1" dirty="0">
                <a:solidFill>
                  <a:srgbClr val="FF0000"/>
                </a:solidFill>
                <a:latin typeface="Times New Roman" panose="02020603050405020304" pitchFamily="18" charset="0"/>
                <a:cs typeface="Times New Roman" panose="02020603050405020304" pitchFamily="18" charset="0"/>
              </a:rPr>
              <a:t>absolute path name</a:t>
            </a:r>
            <a:r>
              <a:rPr lang="en-US" dirty="0">
                <a:latin typeface="Times New Roman" panose="02020603050405020304" pitchFamily="18" charset="0"/>
                <a:cs typeface="Times New Roman" panose="02020603050405020304" pitchFamily="18" charset="0"/>
              </a:rPr>
              <a:t>. Otherwise, it is called </a:t>
            </a:r>
            <a:r>
              <a:rPr lang="en-US" b="1" dirty="0">
                <a:solidFill>
                  <a:srgbClr val="FF0000"/>
                </a:solidFill>
                <a:latin typeface="Times New Roman" panose="02020603050405020304" pitchFamily="18" charset="0"/>
                <a:cs typeface="Times New Roman" panose="02020603050405020304" pitchFamily="18" charset="0"/>
              </a:rPr>
              <a:t>a relative path name</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latin typeface="Times New Roman" panose="02020603050405020304" pitchFamily="18" charset="0"/>
              <a:cs typeface="Times New Roman" panose="02020603050405020304" pitchFamily="18" charset="0"/>
            </a:endParaRPr>
          </a:p>
          <a:p>
            <a:pPr marL="0" indent="0" algn="just">
              <a:lnSpc>
                <a:spcPct val="100000"/>
              </a:lnSpc>
              <a:buNone/>
            </a:pPr>
            <a:r>
              <a:rPr lang="en-US" sz="3000" b="1" dirty="0">
                <a:solidFill>
                  <a:srgbClr val="FF0000"/>
                </a:solidFill>
                <a:latin typeface="Times New Roman" panose="02020603050405020304" pitchFamily="18" charset="0"/>
                <a:cs typeface="Times New Roman" panose="02020603050405020304" pitchFamily="18" charset="0"/>
              </a:rPr>
              <a:t>Global name</a:t>
            </a:r>
            <a:endParaRPr lang="en-US" sz="3000" dirty="0">
              <a:solidFill>
                <a:srgbClr val="FF0000"/>
              </a:solidFill>
              <a:latin typeface="Times New Roman" panose="02020603050405020304" pitchFamily="18" charset="0"/>
              <a:cs typeface="Times New Roman" panose="02020603050405020304" pitchFamily="18" charset="0"/>
            </a:endParaRPr>
          </a:p>
          <a:p>
            <a:pPr marL="0" indent="0" algn="just">
              <a:lnSpc>
                <a:spcPct val="100000"/>
              </a:lnSpc>
              <a:buNone/>
            </a:pPr>
            <a:r>
              <a:rPr lang="en-US" dirty="0">
                <a:latin typeface="Times New Roman" panose="02020603050405020304" pitchFamily="18" charset="0"/>
                <a:cs typeface="Times New Roman" panose="02020603050405020304" pitchFamily="18" charset="0"/>
              </a:rPr>
              <a:t>A global name is a name that </a:t>
            </a:r>
            <a:r>
              <a:rPr lang="en-US" dirty="0">
                <a:solidFill>
                  <a:srgbClr val="0000FF"/>
                </a:solidFill>
                <a:latin typeface="Times New Roman" panose="02020603050405020304" pitchFamily="18" charset="0"/>
                <a:cs typeface="Times New Roman" panose="02020603050405020304" pitchFamily="18" charset="0"/>
              </a:rPr>
              <a:t>denotes the same entity</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no matter where that name is used in a system</a:t>
            </a:r>
            <a:r>
              <a:rPr lang="en-US" dirty="0">
                <a:latin typeface="Times New Roman" panose="02020603050405020304" pitchFamily="18" charset="0"/>
                <a:cs typeface="Times New Roman" panose="02020603050405020304" pitchFamily="18" charset="0"/>
              </a:rPr>
              <a:t>. In other words, a global name is </a:t>
            </a:r>
            <a:r>
              <a:rPr lang="en-US" dirty="0">
                <a:solidFill>
                  <a:srgbClr val="0000FF"/>
                </a:solidFill>
                <a:latin typeface="Times New Roman" panose="02020603050405020304" pitchFamily="18" charset="0"/>
                <a:cs typeface="Times New Roman" panose="02020603050405020304" pitchFamily="18" charset="0"/>
              </a:rPr>
              <a:t>always</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interpreted with respect to the same directory node</a:t>
            </a:r>
            <a:r>
              <a:rPr lang="en-US" dirty="0">
                <a:latin typeface="Times New Roman" panose="02020603050405020304" pitchFamily="18" charset="0"/>
                <a:cs typeface="Times New Roman" panose="02020603050405020304" pitchFamily="18" charset="0"/>
              </a:rPr>
              <a:t>. </a:t>
            </a:r>
          </a:p>
          <a:p>
            <a:pPr marL="0" indent="0" algn="just">
              <a:lnSpc>
                <a:spcPct val="100000"/>
              </a:lnSpc>
              <a:buNone/>
            </a:pPr>
            <a:endParaRPr lang="en-US" dirty="0">
              <a:latin typeface="Times New Roman" panose="02020603050405020304" pitchFamily="18" charset="0"/>
              <a:cs typeface="Times New Roman" panose="02020603050405020304" pitchFamily="18" charset="0"/>
            </a:endParaRPr>
          </a:p>
          <a:p>
            <a:pPr marL="0" indent="0" algn="just">
              <a:lnSpc>
                <a:spcPct val="100000"/>
              </a:lnSpc>
              <a:buNone/>
            </a:pPr>
            <a:r>
              <a:rPr lang="en-US" sz="3000" b="1" dirty="0">
                <a:solidFill>
                  <a:srgbClr val="FF0000"/>
                </a:solidFill>
                <a:latin typeface="Times New Roman" panose="02020603050405020304" pitchFamily="18" charset="0"/>
                <a:cs typeface="Times New Roman" panose="02020603050405020304" pitchFamily="18" charset="0"/>
              </a:rPr>
              <a:t>Local name</a:t>
            </a:r>
          </a:p>
          <a:p>
            <a:pPr marL="0" indent="0" algn="just">
              <a:lnSpc>
                <a:spcPct val="100000"/>
              </a:lnSpc>
              <a:buNone/>
            </a:pPr>
            <a:r>
              <a:rPr lang="en-US" dirty="0">
                <a:latin typeface="Times New Roman" panose="02020603050405020304" pitchFamily="18" charset="0"/>
                <a:cs typeface="Times New Roman" panose="02020603050405020304" pitchFamily="18" charset="0"/>
              </a:rPr>
              <a:t>Local name is a name whose </a:t>
            </a:r>
            <a:r>
              <a:rPr lang="en-US" dirty="0">
                <a:solidFill>
                  <a:srgbClr val="FF0000"/>
                </a:solidFill>
                <a:latin typeface="Times New Roman" panose="02020603050405020304" pitchFamily="18" charset="0"/>
                <a:cs typeface="Times New Roman" panose="02020603050405020304" pitchFamily="18" charset="0"/>
              </a:rPr>
              <a:t>interpretation depends on where that name is being used</a:t>
            </a:r>
            <a:r>
              <a:rPr lang="en-US" dirty="0">
                <a:latin typeface="Times New Roman" panose="02020603050405020304" pitchFamily="18" charset="0"/>
                <a:cs typeface="Times New Roman" panose="02020603050405020304" pitchFamily="18" charset="0"/>
              </a:rPr>
              <a:t>. Put differently, a local name is essentially a </a:t>
            </a:r>
            <a:r>
              <a:rPr lang="en-US" dirty="0">
                <a:solidFill>
                  <a:srgbClr val="FF0000"/>
                </a:solidFill>
                <a:latin typeface="Times New Roman" panose="02020603050405020304" pitchFamily="18" charset="0"/>
                <a:cs typeface="Times New Roman" panose="02020603050405020304" pitchFamily="18" charset="0"/>
              </a:rPr>
              <a:t>relative name whose directory </a:t>
            </a:r>
            <a:r>
              <a:rPr lang="en-US" dirty="0">
                <a:latin typeface="Times New Roman" panose="02020603050405020304" pitchFamily="18" charset="0"/>
                <a:cs typeface="Times New Roman" panose="02020603050405020304" pitchFamily="18" charset="0"/>
              </a:rPr>
              <a:t>in which it is contained </a:t>
            </a:r>
            <a:r>
              <a:rPr lang="en-US" dirty="0">
                <a:solidFill>
                  <a:srgbClr val="FF0000"/>
                </a:solidFill>
                <a:latin typeface="Times New Roman" panose="02020603050405020304" pitchFamily="18" charset="0"/>
                <a:cs typeface="Times New Roman" panose="02020603050405020304" pitchFamily="18" charset="0"/>
              </a:rPr>
              <a:t>is</a:t>
            </a:r>
            <a:r>
              <a:rPr lang="en-US" dirty="0">
                <a:latin typeface="Times New Roman" panose="02020603050405020304" pitchFamily="18" charset="0"/>
                <a:cs typeface="Times New Roman" panose="02020603050405020304" pitchFamily="18" charset="0"/>
              </a:rPr>
              <a:t> (implicitly) </a:t>
            </a:r>
            <a:r>
              <a:rPr lang="en-US" dirty="0">
                <a:solidFill>
                  <a:srgbClr val="FF0000"/>
                </a:solidFill>
                <a:latin typeface="Times New Roman" panose="02020603050405020304" pitchFamily="18" charset="0"/>
                <a:cs typeface="Times New Roman" panose="02020603050405020304" pitchFamily="18" charset="0"/>
              </a:rPr>
              <a:t>known</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65</a:t>
            </a:fld>
            <a:endParaRPr lang="en-IN" dirty="0"/>
          </a:p>
        </p:txBody>
      </p:sp>
    </p:spTree>
    <p:extLst>
      <p:ext uri="{BB962C8B-B14F-4D97-AF65-F5344CB8AC3E}">
        <p14:creationId xmlns:p14="http://schemas.microsoft.com/office/powerpoint/2010/main" val="9363166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dirty="0">
                <a:solidFill>
                  <a:srgbClr val="0000FF"/>
                </a:solidFill>
                <a:latin typeface="Times New Roman" panose="02020603050405020304" pitchFamily="18" charset="0"/>
                <a:cs typeface="Times New Roman" panose="02020603050405020304" pitchFamily="18" charset="0"/>
              </a:rPr>
              <a:t>Instead</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of</a:t>
            </a:r>
            <a:r>
              <a:rPr lang="en-US" dirty="0">
                <a:latin typeface="Times New Roman" panose="02020603050405020304" pitchFamily="18" charset="0"/>
                <a:cs typeface="Times New Roman" panose="02020603050405020304" pitchFamily="18" charset="0"/>
              </a:rPr>
              <a:t> writing the </a:t>
            </a:r>
            <a:r>
              <a:rPr lang="en-US" dirty="0">
                <a:solidFill>
                  <a:srgbClr val="0000FF"/>
                </a:solidFill>
                <a:latin typeface="Times New Roman" panose="02020603050405020304" pitchFamily="18" charset="0"/>
                <a:cs typeface="Times New Roman" panose="02020603050405020304" pitchFamily="18" charset="0"/>
              </a:rPr>
              <a:t>sequence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of</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edge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labels</a:t>
            </a:r>
            <a:r>
              <a:rPr lang="en-US" dirty="0">
                <a:latin typeface="Times New Roman" panose="02020603050405020304" pitchFamily="18" charset="0"/>
                <a:cs typeface="Times New Roman" panose="02020603050405020304" pitchFamily="18" charset="0"/>
              </a:rPr>
              <a:t> to represent a path name, </a:t>
            </a:r>
            <a:r>
              <a:rPr lang="en-US" dirty="0">
                <a:solidFill>
                  <a:srgbClr val="0000FF"/>
                </a:solidFill>
                <a:latin typeface="Times New Roman" panose="02020603050405020304" pitchFamily="18" charset="0"/>
                <a:cs typeface="Times New Roman" panose="02020603050405020304" pitchFamily="18" charset="0"/>
              </a:rPr>
              <a:t>path</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names</a:t>
            </a:r>
            <a:r>
              <a:rPr lang="en-US" dirty="0">
                <a:latin typeface="Times New Roman" panose="02020603050405020304" pitchFamily="18" charset="0"/>
                <a:cs typeface="Times New Roman" panose="02020603050405020304" pitchFamily="18" charset="0"/>
              </a:rPr>
              <a:t> in file systems are generally </a:t>
            </a:r>
            <a:r>
              <a:rPr lang="en-US" dirty="0">
                <a:solidFill>
                  <a:srgbClr val="0000FF"/>
                </a:solidFill>
                <a:latin typeface="Times New Roman" panose="02020603050405020304" pitchFamily="18" charset="0"/>
                <a:cs typeface="Times New Roman" panose="02020603050405020304" pitchFamily="18" charset="0"/>
              </a:rPr>
              <a:t>represented as a single string.</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In the string the </a:t>
            </a:r>
            <a:r>
              <a:rPr lang="en-US" dirty="0">
                <a:solidFill>
                  <a:srgbClr val="0000FF"/>
                </a:solidFill>
                <a:latin typeface="Times New Roman" panose="02020603050405020304" pitchFamily="18" charset="0"/>
                <a:cs typeface="Times New Roman" panose="02020603050405020304" pitchFamily="18" charset="0"/>
              </a:rPr>
              <a:t>labels are separated by a special separator character, such as a slash (“/”). </a:t>
            </a:r>
            <a:r>
              <a:rPr lang="en-US" dirty="0">
                <a:latin typeface="Times New Roman" panose="02020603050405020304" pitchFamily="18" charset="0"/>
                <a:cs typeface="Times New Roman" panose="02020603050405020304" pitchFamily="18" charset="0"/>
              </a:rPr>
              <a:t>This character is also used to indicate whether a </a:t>
            </a:r>
            <a:r>
              <a:rPr lang="en-US" dirty="0">
                <a:solidFill>
                  <a:srgbClr val="0000FF"/>
                </a:solidFill>
                <a:latin typeface="Times New Roman" panose="02020603050405020304" pitchFamily="18" charset="0"/>
                <a:cs typeface="Times New Roman" panose="02020603050405020304" pitchFamily="18" charset="0"/>
              </a:rPr>
              <a:t>path name is absolute</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solidFill>
                <a:srgbClr val="0000FF"/>
              </a:solidFill>
              <a:latin typeface="Times New Roman" panose="02020603050405020304" pitchFamily="18" charset="0"/>
              <a:cs typeface="Times New Roman" panose="02020603050405020304" pitchFamily="18" charset="0"/>
            </a:endParaRPr>
          </a:p>
          <a:p>
            <a:pPr algn="just">
              <a:lnSpc>
                <a:spcPct val="100000"/>
              </a:lnSpc>
            </a:pPr>
            <a:r>
              <a:rPr lang="en-US" b="1" dirty="0">
                <a:solidFill>
                  <a:srgbClr val="0000FF"/>
                </a:solidFill>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In Figure 5.11 instead of using </a:t>
            </a:r>
            <a:r>
              <a:rPr lang="en-US" dirty="0">
                <a:solidFill>
                  <a:srgbClr val="0000FF"/>
                </a:solidFill>
                <a:latin typeface="Times New Roman" panose="02020603050405020304" pitchFamily="18" charset="0"/>
                <a:cs typeface="Times New Roman" panose="02020603050405020304" pitchFamily="18" charset="0"/>
              </a:rPr>
              <a:t>n0:[home, </a:t>
            </a:r>
            <a:r>
              <a:rPr lang="en-US" dirty="0" err="1">
                <a:solidFill>
                  <a:srgbClr val="0000FF"/>
                </a:solidFill>
                <a:latin typeface="Times New Roman" panose="02020603050405020304" pitchFamily="18" charset="0"/>
                <a:cs typeface="Times New Roman" panose="02020603050405020304" pitchFamily="18" charset="0"/>
              </a:rPr>
              <a:t>steen</a:t>
            </a:r>
            <a:r>
              <a:rPr lang="en-US" dirty="0">
                <a:solidFill>
                  <a:srgbClr val="0000FF"/>
                </a:solidFill>
                <a:latin typeface="Times New Roman" panose="02020603050405020304" pitchFamily="18" charset="0"/>
                <a:cs typeface="Times New Roman" panose="02020603050405020304" pitchFamily="18" charset="0"/>
              </a:rPr>
              <a:t>, </a:t>
            </a:r>
            <a:r>
              <a:rPr lang="en-US" dirty="0" err="1">
                <a:solidFill>
                  <a:srgbClr val="0000FF"/>
                </a:solidFill>
                <a:latin typeface="Times New Roman" panose="02020603050405020304" pitchFamily="18" charset="0"/>
                <a:cs typeface="Times New Roman" panose="02020603050405020304" pitchFamily="18" charset="0"/>
              </a:rPr>
              <a:t>mbox</a:t>
            </a:r>
            <a:r>
              <a:rPr lang="en-US" dirty="0">
                <a:solidFill>
                  <a:srgbClr val="0000FF"/>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that is, the actual path name, it is common practice to use its </a:t>
            </a:r>
            <a:r>
              <a:rPr lang="en-US" dirty="0">
                <a:solidFill>
                  <a:srgbClr val="0000FF"/>
                </a:solidFill>
                <a:latin typeface="Times New Roman" panose="02020603050405020304" pitchFamily="18" charset="0"/>
                <a:cs typeface="Times New Roman" panose="02020603050405020304" pitchFamily="18" charset="0"/>
              </a:rPr>
              <a:t>string representation</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/home/</a:t>
            </a:r>
            <a:r>
              <a:rPr lang="en-US" dirty="0" err="1">
                <a:solidFill>
                  <a:srgbClr val="0000FF"/>
                </a:solidFill>
                <a:latin typeface="Times New Roman" panose="02020603050405020304" pitchFamily="18" charset="0"/>
                <a:cs typeface="Times New Roman" panose="02020603050405020304" pitchFamily="18" charset="0"/>
              </a:rPr>
              <a:t>steen</a:t>
            </a:r>
            <a:r>
              <a:rPr lang="en-US" dirty="0">
                <a:solidFill>
                  <a:srgbClr val="0000FF"/>
                </a:solidFill>
                <a:latin typeface="Times New Roman" panose="02020603050405020304" pitchFamily="18" charset="0"/>
                <a:cs typeface="Times New Roman" panose="02020603050405020304" pitchFamily="18" charset="0"/>
              </a:rPr>
              <a:t>/</a:t>
            </a:r>
            <a:r>
              <a:rPr lang="en-US" dirty="0" err="1">
                <a:solidFill>
                  <a:srgbClr val="0000FF"/>
                </a:solidFill>
                <a:latin typeface="Times New Roman" panose="02020603050405020304" pitchFamily="18" charset="0"/>
                <a:cs typeface="Times New Roman" panose="02020603050405020304" pitchFamily="18" charset="0"/>
              </a:rPr>
              <a:t>mbox</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When there are </a:t>
            </a:r>
            <a:r>
              <a:rPr lang="en-US" dirty="0">
                <a:solidFill>
                  <a:srgbClr val="0000FF"/>
                </a:solidFill>
                <a:latin typeface="Times New Roman" panose="02020603050405020304" pitchFamily="18" charset="0"/>
                <a:cs typeface="Times New Roman" panose="02020603050405020304" pitchFamily="18" charset="0"/>
              </a:rPr>
              <a:t>several paths</a:t>
            </a:r>
            <a:r>
              <a:rPr lang="en-US" dirty="0">
                <a:latin typeface="Times New Roman" panose="02020603050405020304" pitchFamily="18" charset="0"/>
                <a:cs typeface="Times New Roman" panose="02020603050405020304" pitchFamily="18" charset="0"/>
              </a:rPr>
              <a:t> that lead </a:t>
            </a:r>
            <a:r>
              <a:rPr lang="en-US" dirty="0">
                <a:solidFill>
                  <a:srgbClr val="0000FF"/>
                </a:solidFill>
                <a:latin typeface="Times New Roman" panose="02020603050405020304" pitchFamily="18" charset="0"/>
                <a:cs typeface="Times New Roman" panose="02020603050405020304" pitchFamily="18" charset="0"/>
              </a:rPr>
              <a:t>to the same node</a:t>
            </a:r>
            <a:r>
              <a:rPr lang="en-US" dirty="0">
                <a:latin typeface="Times New Roman" panose="02020603050405020304" pitchFamily="18" charset="0"/>
                <a:cs typeface="Times New Roman" panose="02020603050405020304" pitchFamily="18" charset="0"/>
              </a:rPr>
              <a:t>, that node can be represented by </a:t>
            </a:r>
            <a:r>
              <a:rPr lang="en-US" dirty="0">
                <a:solidFill>
                  <a:srgbClr val="0000FF"/>
                </a:solidFill>
                <a:latin typeface="Times New Roman" panose="02020603050405020304" pitchFamily="18" charset="0"/>
                <a:cs typeface="Times New Roman" panose="02020603050405020304" pitchFamily="18" charset="0"/>
              </a:rPr>
              <a:t>different path names</a:t>
            </a:r>
            <a:r>
              <a:rPr lang="en-US"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66</a:t>
            </a:fld>
            <a:endParaRPr lang="en-IN" dirty="0"/>
          </a:p>
        </p:txBody>
      </p:sp>
    </p:spTree>
    <p:extLst>
      <p:ext uri="{BB962C8B-B14F-4D97-AF65-F5344CB8AC3E}">
        <p14:creationId xmlns:p14="http://schemas.microsoft.com/office/powerpoint/2010/main" val="72300560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b="1" dirty="0">
                <a:solidFill>
                  <a:srgbClr val="0000FF"/>
                </a:solidFill>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Node n5</a:t>
            </a:r>
            <a:r>
              <a:rPr lang="en-US" dirty="0">
                <a:latin typeface="Times New Roman" panose="02020603050405020304" pitchFamily="18" charset="0"/>
                <a:cs typeface="Times New Roman" panose="02020603050405020304" pitchFamily="18" charset="0"/>
              </a:rPr>
              <a:t> in Figure 5.11 can be referred to by </a:t>
            </a:r>
            <a:r>
              <a:rPr lang="en-US" dirty="0">
                <a:solidFill>
                  <a:srgbClr val="0000FF"/>
                </a:solidFill>
                <a:latin typeface="Times New Roman" panose="02020603050405020304" pitchFamily="18" charset="0"/>
                <a:cs typeface="Times New Roman" panose="02020603050405020304" pitchFamily="18" charset="0"/>
              </a:rPr>
              <a:t>/home/</a:t>
            </a:r>
            <a:r>
              <a:rPr lang="en-US" dirty="0" err="1">
                <a:solidFill>
                  <a:srgbClr val="0000FF"/>
                </a:solidFill>
                <a:latin typeface="Times New Roman" panose="02020603050405020304" pitchFamily="18" charset="0"/>
                <a:cs typeface="Times New Roman" panose="02020603050405020304" pitchFamily="18" charset="0"/>
              </a:rPr>
              <a:t>steen</a:t>
            </a:r>
            <a:r>
              <a:rPr lang="en-US" dirty="0">
                <a:solidFill>
                  <a:srgbClr val="0000FF"/>
                </a:solidFill>
                <a:latin typeface="Times New Roman" panose="02020603050405020304" pitchFamily="18" charset="0"/>
                <a:cs typeface="Times New Roman" panose="02020603050405020304" pitchFamily="18" charset="0"/>
              </a:rPr>
              <a:t>/keys</a:t>
            </a:r>
            <a:r>
              <a:rPr lang="en-US" dirty="0">
                <a:latin typeface="Times New Roman" panose="02020603050405020304" pitchFamily="18" charset="0"/>
                <a:cs typeface="Times New Roman" panose="02020603050405020304" pitchFamily="18" charset="0"/>
              </a:rPr>
              <a:t> as well as </a:t>
            </a:r>
            <a:r>
              <a:rPr lang="en-US" dirty="0">
                <a:solidFill>
                  <a:srgbClr val="0000FF"/>
                </a:solidFill>
                <a:latin typeface="Times New Roman" panose="02020603050405020304" pitchFamily="18" charset="0"/>
                <a:cs typeface="Times New Roman" panose="02020603050405020304" pitchFamily="18" charset="0"/>
              </a:rPr>
              <a:t>/keys</a:t>
            </a:r>
          </a:p>
          <a:p>
            <a:pPr algn="just">
              <a:lnSpc>
                <a:spcPct val="100000"/>
              </a:lnSpc>
            </a:pPr>
            <a:endParaRPr lang="en-US" sz="2600" dirty="0">
              <a:solidFill>
                <a:srgbClr val="0000FF"/>
              </a:solidFill>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There are many different ways to </a:t>
            </a:r>
            <a:r>
              <a:rPr lang="en-US" dirty="0">
                <a:solidFill>
                  <a:srgbClr val="0000FF"/>
                </a:solidFill>
                <a:latin typeface="Times New Roman" panose="02020603050405020304" pitchFamily="18" charset="0"/>
                <a:cs typeface="Times New Roman" panose="02020603050405020304" pitchFamily="18" charset="0"/>
              </a:rPr>
              <a:t>organize a name space</a:t>
            </a:r>
            <a:r>
              <a:rPr lang="en-US" dirty="0">
                <a:latin typeface="Times New Roman" panose="02020603050405020304" pitchFamily="18" charset="0"/>
                <a:cs typeface="Times New Roman" panose="02020603050405020304" pitchFamily="18" charset="0"/>
              </a:rPr>
              <a:t>. Most name spaces have only a </a:t>
            </a:r>
            <a:r>
              <a:rPr lang="en-US" dirty="0">
                <a:solidFill>
                  <a:srgbClr val="0000FF"/>
                </a:solidFill>
                <a:latin typeface="Times New Roman" panose="02020603050405020304" pitchFamily="18" charset="0"/>
                <a:cs typeface="Times New Roman" panose="02020603050405020304" pitchFamily="18" charset="0"/>
              </a:rPr>
              <a:t>single root node</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In many cases, a name space is also </a:t>
            </a:r>
            <a:r>
              <a:rPr lang="en-US" dirty="0">
                <a:solidFill>
                  <a:srgbClr val="0000FF"/>
                </a:solidFill>
                <a:latin typeface="Times New Roman" panose="02020603050405020304" pitchFamily="18" charset="0"/>
                <a:cs typeface="Times New Roman" panose="02020603050405020304" pitchFamily="18" charset="0"/>
              </a:rPr>
              <a:t>strictly hierarchical</a:t>
            </a:r>
            <a:r>
              <a:rPr lang="en-US" dirty="0">
                <a:latin typeface="Times New Roman" panose="02020603050405020304" pitchFamily="18" charset="0"/>
                <a:cs typeface="Times New Roman" panose="02020603050405020304" pitchFamily="18" charset="0"/>
              </a:rPr>
              <a:t> in the sense that the </a:t>
            </a:r>
            <a:r>
              <a:rPr lang="en-US" dirty="0">
                <a:solidFill>
                  <a:srgbClr val="0000FF"/>
                </a:solidFill>
                <a:latin typeface="Times New Roman" panose="02020603050405020304" pitchFamily="18" charset="0"/>
                <a:cs typeface="Times New Roman" panose="02020603050405020304" pitchFamily="18" charset="0"/>
              </a:rPr>
              <a:t>naming graph is organized as a tree</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This means that </a:t>
            </a:r>
            <a:r>
              <a:rPr lang="en-US" dirty="0">
                <a:solidFill>
                  <a:srgbClr val="0000FF"/>
                </a:solidFill>
                <a:latin typeface="Times New Roman" panose="02020603050405020304" pitchFamily="18" charset="0"/>
                <a:cs typeface="Times New Roman" panose="02020603050405020304" pitchFamily="18" charset="0"/>
              </a:rPr>
              <a:t>each</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node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except</a:t>
            </a:r>
            <a:r>
              <a:rPr lang="en-US" dirty="0">
                <a:latin typeface="Times New Roman" panose="02020603050405020304" pitchFamily="18" charset="0"/>
                <a:cs typeface="Times New Roman" panose="02020603050405020304" pitchFamily="18" charset="0"/>
              </a:rPr>
              <a:t> the </a:t>
            </a:r>
            <a:r>
              <a:rPr lang="en-US" dirty="0">
                <a:solidFill>
                  <a:srgbClr val="0000FF"/>
                </a:solidFill>
                <a:latin typeface="Times New Roman" panose="02020603050405020304" pitchFamily="18" charset="0"/>
                <a:cs typeface="Times New Roman" panose="02020603050405020304" pitchFamily="18" charset="0"/>
              </a:rPr>
              <a:t>root</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has</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exactly</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one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incoming</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edge</a:t>
            </a:r>
            <a:r>
              <a:rPr lang="en-US" dirty="0">
                <a:latin typeface="Times New Roman" panose="02020603050405020304" pitchFamily="18" charset="0"/>
                <a:cs typeface="Times New Roman" panose="02020603050405020304" pitchFamily="18" charset="0"/>
              </a:rPr>
              <a:t>; the </a:t>
            </a:r>
            <a:r>
              <a:rPr lang="en-US" dirty="0">
                <a:solidFill>
                  <a:srgbClr val="0000FF"/>
                </a:solidFill>
                <a:latin typeface="Times New Roman" panose="02020603050405020304" pitchFamily="18" charset="0"/>
                <a:cs typeface="Times New Roman" panose="02020603050405020304" pitchFamily="18" charset="0"/>
              </a:rPr>
              <a:t>root</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has</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no</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incoming</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edges</a:t>
            </a:r>
            <a:r>
              <a:rPr lang="en-US" dirty="0">
                <a:latin typeface="Times New Roman" panose="02020603050405020304" pitchFamily="18" charset="0"/>
                <a:cs typeface="Times New Roman" panose="02020603050405020304" pitchFamily="18" charset="0"/>
              </a:rPr>
              <a:t>. As a consequence, each node also has </a:t>
            </a:r>
            <a:r>
              <a:rPr lang="en-US" dirty="0">
                <a:solidFill>
                  <a:srgbClr val="0000FF"/>
                </a:solidFill>
                <a:latin typeface="Times New Roman" panose="02020603050405020304" pitchFamily="18" charset="0"/>
                <a:cs typeface="Times New Roman" panose="02020603050405020304" pitchFamily="18" charset="0"/>
              </a:rPr>
              <a:t>exactly one associated (absolute) path name</a:t>
            </a:r>
            <a:r>
              <a:rPr lang="en-US"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67</a:t>
            </a:fld>
            <a:endParaRPr lang="en-IN" dirty="0"/>
          </a:p>
        </p:txBody>
      </p:sp>
    </p:spTree>
    <p:extLst>
      <p:ext uri="{BB962C8B-B14F-4D97-AF65-F5344CB8AC3E}">
        <p14:creationId xmlns:p14="http://schemas.microsoft.com/office/powerpoint/2010/main" val="5779433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The naming graph shown in Figure 5.11 is an example of </a:t>
            </a:r>
            <a:r>
              <a:rPr lang="en-US" b="1" dirty="0">
                <a:solidFill>
                  <a:srgbClr val="0000FF"/>
                </a:solidFill>
                <a:latin typeface="Times New Roman" panose="02020603050405020304" pitchFamily="18" charset="0"/>
                <a:cs typeface="Times New Roman" panose="02020603050405020304" pitchFamily="18" charset="0"/>
              </a:rPr>
              <a:t>directed acyclic graph</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In such an organization, a node can have </a:t>
            </a:r>
            <a:r>
              <a:rPr lang="en-US" dirty="0">
                <a:solidFill>
                  <a:srgbClr val="0000FF"/>
                </a:solidFill>
                <a:latin typeface="Times New Roman" panose="02020603050405020304" pitchFamily="18" charset="0"/>
                <a:cs typeface="Times New Roman" panose="02020603050405020304" pitchFamily="18" charset="0"/>
              </a:rPr>
              <a:t>more than one incoming edge</a:t>
            </a:r>
            <a:r>
              <a:rPr lang="en-US" dirty="0">
                <a:latin typeface="Times New Roman" panose="02020603050405020304" pitchFamily="18" charset="0"/>
                <a:cs typeface="Times New Roman" panose="02020603050405020304" pitchFamily="18" charset="0"/>
              </a:rPr>
              <a:t>, but the </a:t>
            </a:r>
            <a:r>
              <a:rPr lang="en-US" dirty="0">
                <a:solidFill>
                  <a:srgbClr val="0000FF"/>
                </a:solidFill>
                <a:latin typeface="Times New Roman" panose="02020603050405020304" pitchFamily="18" charset="0"/>
                <a:cs typeface="Times New Roman" panose="02020603050405020304" pitchFamily="18" charset="0"/>
              </a:rPr>
              <a:t>graph is not permitted to have a cycle</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There are also name spaces that </a:t>
            </a:r>
            <a:r>
              <a:rPr lang="en-US" dirty="0">
                <a:solidFill>
                  <a:srgbClr val="0000FF"/>
                </a:solidFill>
                <a:latin typeface="Times New Roman" panose="02020603050405020304" pitchFamily="18" charset="0"/>
                <a:cs typeface="Times New Roman" panose="02020603050405020304" pitchFamily="18" charset="0"/>
              </a:rPr>
              <a:t>do not have this restriction</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68</a:t>
            </a:fld>
            <a:endParaRPr lang="en-IN" dirty="0"/>
          </a:p>
        </p:txBody>
      </p:sp>
    </p:spTree>
    <p:extLst>
      <p:ext uri="{BB962C8B-B14F-4D97-AF65-F5344CB8AC3E}">
        <p14:creationId xmlns:p14="http://schemas.microsoft.com/office/powerpoint/2010/main" val="228417472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marL="0" indent="0" algn="just">
              <a:lnSpc>
                <a:spcPct val="100000"/>
              </a:lnSpc>
              <a:buNone/>
            </a:pPr>
            <a:r>
              <a:rPr lang="en-US" sz="3200" b="1" dirty="0">
                <a:solidFill>
                  <a:srgbClr val="0000FF"/>
                </a:solidFill>
                <a:latin typeface="Times New Roman" panose="02020603050405020304" pitchFamily="18" charset="0"/>
                <a:cs typeface="Times New Roman" panose="02020603050405020304" pitchFamily="18" charset="0"/>
              </a:rPr>
              <a:t>Name resolution</a:t>
            </a:r>
          </a:p>
          <a:p>
            <a:pPr marL="0" indent="0" algn="just">
              <a:lnSpc>
                <a:spcPct val="100000"/>
              </a:lnSpc>
              <a:buNone/>
            </a:pPr>
            <a:endParaRPr lang="en-US" sz="3200" b="1" dirty="0">
              <a:solidFill>
                <a:srgbClr val="0000FF"/>
              </a:solidFill>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Name spaces offer a convenient mechanism for </a:t>
            </a:r>
            <a:r>
              <a:rPr lang="en-US" dirty="0">
                <a:solidFill>
                  <a:srgbClr val="0000FF"/>
                </a:solidFill>
                <a:latin typeface="Times New Roman" panose="02020603050405020304" pitchFamily="18" charset="0"/>
                <a:cs typeface="Times New Roman" panose="02020603050405020304" pitchFamily="18" charset="0"/>
              </a:rPr>
              <a:t>storing and retrieving information</a:t>
            </a:r>
            <a:r>
              <a:rPr lang="en-US" dirty="0">
                <a:latin typeface="Times New Roman" panose="02020603050405020304" pitchFamily="18" charset="0"/>
                <a:cs typeface="Times New Roman" panose="02020603050405020304" pitchFamily="18" charset="0"/>
              </a:rPr>
              <a:t> about entities by means of names.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Given a path name, it should be possible to </a:t>
            </a:r>
            <a:r>
              <a:rPr lang="en-US" dirty="0">
                <a:solidFill>
                  <a:srgbClr val="0000FF"/>
                </a:solidFill>
                <a:latin typeface="Times New Roman" panose="02020603050405020304" pitchFamily="18" charset="0"/>
                <a:cs typeface="Times New Roman" panose="02020603050405020304" pitchFamily="18" charset="0"/>
              </a:rPr>
              <a:t>look up any information </a:t>
            </a:r>
            <a:r>
              <a:rPr lang="en-US" dirty="0">
                <a:latin typeface="Times New Roman" panose="02020603050405020304" pitchFamily="18" charset="0"/>
                <a:cs typeface="Times New Roman" panose="02020603050405020304" pitchFamily="18" charset="0"/>
              </a:rPr>
              <a:t>stored in the node referred to by that name.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solidFill>
                  <a:srgbClr val="0000FF"/>
                </a:solidFill>
                <a:latin typeface="Times New Roman" panose="02020603050405020304" pitchFamily="18" charset="0"/>
                <a:cs typeface="Times New Roman" panose="02020603050405020304" pitchFamily="18" charset="0"/>
              </a:rPr>
              <a:t>The process of looking up a name is called name resolution</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69</a:t>
            </a:fld>
            <a:endParaRPr lang="en-IN" dirty="0"/>
          </a:p>
        </p:txBody>
      </p:sp>
    </p:spTree>
    <p:extLst>
      <p:ext uri="{BB962C8B-B14F-4D97-AF65-F5344CB8AC3E}">
        <p14:creationId xmlns:p14="http://schemas.microsoft.com/office/powerpoint/2010/main" val="189093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marL="0" indent="0" algn="just">
              <a:lnSpc>
                <a:spcPct val="100000"/>
              </a:lnSpc>
              <a:buNone/>
            </a:pPr>
            <a:r>
              <a:rPr lang="en-US" sz="2600" b="1" dirty="0">
                <a:solidFill>
                  <a:srgbClr val="FFFF00"/>
                </a:solidFill>
                <a:latin typeface="Times New Roman" panose="02020603050405020304" pitchFamily="18" charset="0"/>
                <a:cs typeface="Times New Roman" panose="02020603050405020304" pitchFamily="18" charset="0"/>
              </a:rPr>
              <a:t>Example</a:t>
            </a:r>
            <a:endParaRPr lang="en-US" sz="2600" b="1" dirty="0">
              <a:solidFill>
                <a:schemeClr val="bg1"/>
              </a:solidFill>
              <a:latin typeface="Times New Roman" panose="02020603050405020304" pitchFamily="18" charset="0"/>
              <a:cs typeface="Times New Roman" panose="02020603050405020304" pitchFamily="18" charset="0"/>
            </a:endParaRPr>
          </a:p>
          <a:p>
            <a:pPr marL="0" indent="0" algn="just">
              <a:lnSpc>
                <a:spcPct val="100000"/>
              </a:lnSpc>
              <a:buNone/>
            </a:pPr>
            <a:endParaRPr lang="en-US" sz="2600" b="1" dirty="0">
              <a:solidFill>
                <a:schemeClr val="bg1"/>
              </a:solidFill>
              <a:latin typeface="Times New Roman" panose="02020603050405020304" pitchFamily="18" charset="0"/>
              <a:cs typeface="Times New Roman" panose="02020603050405020304" pitchFamily="18" charset="0"/>
            </a:endParaRPr>
          </a:p>
          <a:p>
            <a:pPr marL="0" indent="0" algn="just">
              <a:lnSpc>
                <a:spcPct val="100000"/>
              </a:lnSpc>
              <a:buNone/>
            </a:pPr>
            <a:r>
              <a:rPr lang="en-US" sz="2600" dirty="0">
                <a:solidFill>
                  <a:schemeClr val="bg1"/>
                </a:solidFill>
                <a:latin typeface="Times New Roman" panose="02020603050405020304" pitchFamily="18" charset="0"/>
                <a:cs typeface="Times New Roman" panose="02020603050405020304" pitchFamily="18" charset="0"/>
              </a:rPr>
              <a:t>A </a:t>
            </a:r>
            <a:r>
              <a:rPr lang="en-US" sz="2600" dirty="0">
                <a:solidFill>
                  <a:srgbClr val="FFFF00"/>
                </a:solidFill>
                <a:latin typeface="Times New Roman" panose="02020603050405020304" pitchFamily="18" charset="0"/>
                <a:cs typeface="Times New Roman" panose="02020603050405020304" pitchFamily="18" charset="0"/>
              </a:rPr>
              <a:t>DS is usually reorganized</a:t>
            </a:r>
            <a:r>
              <a:rPr lang="en-US" sz="2600" dirty="0">
                <a:solidFill>
                  <a:schemeClr val="bg1"/>
                </a:solidFill>
                <a:latin typeface="Times New Roman" panose="02020603050405020304" pitchFamily="18" charset="0"/>
                <a:cs typeface="Times New Roman" panose="02020603050405020304" pitchFamily="18" charset="0"/>
              </a:rPr>
              <a:t> so that a specific </a:t>
            </a:r>
            <a:r>
              <a:rPr lang="en-US" sz="2600" dirty="0">
                <a:solidFill>
                  <a:srgbClr val="FFFF00"/>
                </a:solidFill>
                <a:latin typeface="Times New Roman" panose="02020603050405020304" pitchFamily="18" charset="0"/>
                <a:cs typeface="Times New Roman" panose="02020603050405020304" pitchFamily="18" charset="0"/>
              </a:rPr>
              <a:t>server</a:t>
            </a:r>
            <a:r>
              <a:rPr lang="en-US" sz="2600" dirty="0">
                <a:solidFill>
                  <a:schemeClr val="bg1"/>
                </a:solidFill>
                <a:latin typeface="Times New Roman" panose="02020603050405020304" pitchFamily="18" charset="0"/>
                <a:cs typeface="Times New Roman" panose="02020603050405020304" pitchFamily="18" charset="0"/>
              </a:rPr>
              <a:t> is now </a:t>
            </a:r>
            <a:r>
              <a:rPr lang="en-US" sz="2600" dirty="0">
                <a:solidFill>
                  <a:srgbClr val="FFFF00"/>
                </a:solidFill>
                <a:latin typeface="Times New Roman" panose="02020603050405020304" pitchFamily="18" charset="0"/>
                <a:cs typeface="Times New Roman" panose="02020603050405020304" pitchFamily="18" charset="0"/>
              </a:rPr>
              <a:t>running</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on a different host </a:t>
            </a:r>
            <a:r>
              <a:rPr lang="en-US" sz="2600" dirty="0">
                <a:solidFill>
                  <a:schemeClr val="bg1"/>
                </a:solidFill>
                <a:latin typeface="Times New Roman" panose="02020603050405020304" pitchFamily="18" charset="0"/>
                <a:cs typeface="Times New Roman" panose="02020603050405020304" pitchFamily="18" charset="0"/>
              </a:rPr>
              <a:t>than previously. The old machine may be reassigned to a different server. </a:t>
            </a:r>
          </a:p>
          <a:p>
            <a:pPr marL="0" indent="0" algn="just">
              <a:lnSpc>
                <a:spcPct val="100000"/>
              </a:lnSpc>
              <a:buNone/>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In other words, </a:t>
            </a:r>
            <a:r>
              <a:rPr lang="en-US" sz="2600" dirty="0">
                <a:solidFill>
                  <a:srgbClr val="FFFF00"/>
                </a:solidFill>
                <a:latin typeface="Times New Roman" panose="02020603050405020304" pitchFamily="18" charset="0"/>
                <a:cs typeface="Times New Roman" panose="02020603050405020304" pitchFamily="18" charset="0"/>
              </a:rPr>
              <a:t>an entity may easily change an access point</a:t>
            </a:r>
            <a:r>
              <a:rPr lang="en-US" sz="2600" dirty="0">
                <a:solidFill>
                  <a:schemeClr val="bg1"/>
                </a:solidFill>
                <a:latin typeface="Times New Roman" panose="02020603050405020304" pitchFamily="18" charset="0"/>
                <a:cs typeface="Times New Roman" panose="02020603050405020304" pitchFamily="18" charset="0"/>
              </a:rPr>
              <a:t>, or an access point may be reassigned to a different entity. </a:t>
            </a:r>
          </a:p>
          <a:p>
            <a:pPr marL="0" indent="0" algn="just">
              <a:lnSpc>
                <a:spcPct val="100000"/>
              </a:lnSpc>
              <a:buNone/>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If an address is used to refer to an entity, we will have an </a:t>
            </a:r>
            <a:r>
              <a:rPr lang="en-US" sz="2600" dirty="0">
                <a:solidFill>
                  <a:srgbClr val="FFFF00"/>
                </a:solidFill>
                <a:latin typeface="Times New Roman" panose="02020603050405020304" pitchFamily="18" charset="0"/>
                <a:cs typeface="Times New Roman" panose="02020603050405020304" pitchFamily="18" charset="0"/>
              </a:rPr>
              <a:t>invalid reference the instant the access point changes</a:t>
            </a:r>
            <a:r>
              <a:rPr lang="en-US" sz="2600" dirty="0">
                <a:solidFill>
                  <a:schemeClr val="bg1"/>
                </a:solidFill>
                <a:latin typeface="Times New Roman" panose="02020603050405020304" pitchFamily="18" charset="0"/>
                <a:cs typeface="Times New Roman" panose="02020603050405020304" pitchFamily="18" charset="0"/>
              </a:rPr>
              <a:t> or is reassigned to another entity. </a:t>
            </a:r>
          </a:p>
          <a:p>
            <a:pPr marL="0" indent="0" algn="just">
              <a:lnSpc>
                <a:spcPct val="100000"/>
              </a:lnSpc>
              <a:buNone/>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Therefore, it is much </a:t>
            </a:r>
            <a:r>
              <a:rPr lang="en-US" sz="2600" dirty="0">
                <a:solidFill>
                  <a:srgbClr val="FFFF00"/>
                </a:solidFill>
                <a:latin typeface="Times New Roman" panose="02020603050405020304" pitchFamily="18" charset="0"/>
                <a:cs typeface="Times New Roman" panose="02020603050405020304" pitchFamily="18" charset="0"/>
              </a:rPr>
              <a:t>better</a:t>
            </a:r>
            <a:r>
              <a:rPr lang="en-US" sz="2600" dirty="0">
                <a:solidFill>
                  <a:schemeClr val="bg1"/>
                </a:solidFill>
                <a:latin typeface="Times New Roman" panose="02020603050405020304" pitchFamily="18" charset="0"/>
                <a:cs typeface="Times New Roman" panose="02020603050405020304" pitchFamily="18" charset="0"/>
              </a:rPr>
              <a:t> to let </a:t>
            </a:r>
            <a:r>
              <a:rPr lang="en-US" sz="2600" dirty="0">
                <a:solidFill>
                  <a:srgbClr val="FFFF00"/>
                </a:solidFill>
                <a:latin typeface="Times New Roman" panose="02020603050405020304" pitchFamily="18" charset="0"/>
                <a:cs typeface="Times New Roman" panose="02020603050405020304" pitchFamily="18" charset="0"/>
              </a:rPr>
              <a:t>a service be known by a separate name</a:t>
            </a:r>
            <a:r>
              <a:rPr lang="en-US" sz="2600" dirty="0">
                <a:solidFill>
                  <a:schemeClr val="bg1"/>
                </a:solidFill>
                <a:latin typeface="Times New Roman" panose="02020603050405020304" pitchFamily="18" charset="0"/>
                <a:cs typeface="Times New Roman" panose="02020603050405020304" pitchFamily="18" charset="0"/>
              </a:rPr>
              <a:t> independent of the address of the associated server.</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7</a:t>
            </a:fld>
            <a:endParaRPr lang="en-IN" dirty="0"/>
          </a:p>
        </p:txBody>
      </p:sp>
    </p:spTree>
    <p:extLst>
      <p:ext uri="{BB962C8B-B14F-4D97-AF65-F5344CB8AC3E}">
        <p14:creationId xmlns:p14="http://schemas.microsoft.com/office/powerpoint/2010/main" val="79003215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lnSpcReduction="10000"/>
          </a:bodyPr>
          <a:lstStyle/>
          <a:p>
            <a:pPr marL="0" indent="0" algn="just">
              <a:lnSpc>
                <a:spcPct val="100000"/>
              </a:lnSpc>
              <a:buNone/>
            </a:pPr>
            <a:r>
              <a:rPr lang="en-US" b="1" dirty="0">
                <a:solidFill>
                  <a:srgbClr val="0000FF"/>
                </a:solidFill>
                <a:latin typeface="Times New Roman" panose="02020603050405020304" pitchFamily="18" charset="0"/>
                <a:cs typeface="Times New Roman" panose="02020603050405020304" pitchFamily="18" charset="0"/>
              </a:rPr>
              <a:t>Working of name resolution</a:t>
            </a:r>
          </a:p>
          <a:p>
            <a:pPr marL="0" indent="0" algn="just">
              <a:lnSpc>
                <a:spcPct val="100000"/>
              </a:lnSpc>
              <a:buNone/>
            </a:pPr>
            <a:endParaRPr lang="en-US" b="1" dirty="0">
              <a:solidFill>
                <a:srgbClr val="0000FF"/>
              </a:solidFill>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Consider a path name such as </a:t>
            </a:r>
            <a:r>
              <a:rPr lang="en-US" dirty="0">
                <a:solidFill>
                  <a:srgbClr val="0000FF"/>
                </a:solidFill>
                <a:latin typeface="Times New Roman" panose="02020603050405020304" pitchFamily="18" charset="0"/>
                <a:cs typeface="Times New Roman" panose="02020603050405020304" pitchFamily="18" charset="0"/>
              </a:rPr>
              <a:t>N:[label1, label2, ..., </a:t>
            </a:r>
            <a:r>
              <a:rPr lang="en-US" dirty="0" err="1">
                <a:solidFill>
                  <a:srgbClr val="0000FF"/>
                </a:solidFill>
                <a:latin typeface="Times New Roman" panose="02020603050405020304" pitchFamily="18" charset="0"/>
                <a:cs typeface="Times New Roman" panose="02020603050405020304" pitchFamily="18" charset="0"/>
              </a:rPr>
              <a:t>labeln</a:t>
            </a:r>
            <a:r>
              <a:rPr lang="en-US" dirty="0">
                <a:solidFill>
                  <a:srgbClr val="0000FF"/>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solidFill>
                  <a:srgbClr val="0000FF"/>
                </a:solidFill>
                <a:latin typeface="Times New Roman" panose="02020603050405020304" pitchFamily="18" charset="0"/>
                <a:cs typeface="Times New Roman" panose="02020603050405020304" pitchFamily="18" charset="0"/>
              </a:rPr>
              <a:t>Resolution</a:t>
            </a:r>
            <a:r>
              <a:rPr lang="en-US" dirty="0">
                <a:latin typeface="Times New Roman" panose="02020603050405020304" pitchFamily="18" charset="0"/>
                <a:cs typeface="Times New Roman" panose="02020603050405020304" pitchFamily="18" charset="0"/>
              </a:rPr>
              <a:t> of this name </a:t>
            </a:r>
            <a:r>
              <a:rPr lang="en-US" dirty="0">
                <a:solidFill>
                  <a:srgbClr val="0000FF"/>
                </a:solidFill>
                <a:latin typeface="Times New Roman" panose="02020603050405020304" pitchFamily="18" charset="0"/>
                <a:cs typeface="Times New Roman" panose="02020603050405020304" pitchFamily="18" charset="0"/>
              </a:rPr>
              <a:t>starts</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at</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node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of the naming graph, where the </a:t>
            </a:r>
            <a:r>
              <a:rPr lang="en-US" dirty="0">
                <a:solidFill>
                  <a:srgbClr val="0000FF"/>
                </a:solidFill>
                <a:latin typeface="Times New Roman" panose="02020603050405020304" pitchFamily="18" charset="0"/>
                <a:cs typeface="Times New Roman" panose="02020603050405020304" pitchFamily="18" charset="0"/>
              </a:rPr>
              <a:t>name</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label1</a:t>
            </a:r>
            <a:r>
              <a:rPr lang="en-US" dirty="0">
                <a:latin typeface="Times New Roman" panose="02020603050405020304" pitchFamily="18" charset="0"/>
                <a:cs typeface="Times New Roman" panose="02020603050405020304" pitchFamily="18" charset="0"/>
              </a:rPr>
              <a:t> is looked up in the </a:t>
            </a:r>
            <a:r>
              <a:rPr lang="en-US" dirty="0">
                <a:solidFill>
                  <a:srgbClr val="0000FF"/>
                </a:solidFill>
                <a:latin typeface="Times New Roman" panose="02020603050405020304" pitchFamily="18" charset="0"/>
                <a:cs typeface="Times New Roman" panose="02020603050405020304" pitchFamily="18" charset="0"/>
              </a:rPr>
              <a:t>directory</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table</a:t>
            </a:r>
            <a:r>
              <a:rPr lang="en-US" dirty="0">
                <a:latin typeface="Times New Roman" panose="02020603050405020304" pitchFamily="18" charset="0"/>
                <a:cs typeface="Times New Roman" panose="02020603050405020304" pitchFamily="18" charset="0"/>
              </a:rPr>
              <a:t>, and which returns the identifier of the node to which </a:t>
            </a:r>
            <a:r>
              <a:rPr lang="en-US" dirty="0">
                <a:solidFill>
                  <a:srgbClr val="FF0000"/>
                </a:solidFill>
                <a:latin typeface="Times New Roman" panose="02020603050405020304" pitchFamily="18" charset="0"/>
                <a:cs typeface="Times New Roman" panose="02020603050405020304" pitchFamily="18" charset="0"/>
              </a:rPr>
              <a:t>label1</a:t>
            </a:r>
            <a:r>
              <a:rPr lang="en-US" dirty="0">
                <a:latin typeface="Times New Roman" panose="02020603050405020304" pitchFamily="18" charset="0"/>
                <a:cs typeface="Times New Roman" panose="02020603050405020304" pitchFamily="18" charset="0"/>
              </a:rPr>
              <a:t> refers.</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Resolution then continues at the identified node by looking up the name </a:t>
            </a:r>
            <a:r>
              <a:rPr lang="en-US" dirty="0">
                <a:solidFill>
                  <a:srgbClr val="FF0000"/>
                </a:solidFill>
                <a:latin typeface="Times New Roman" panose="02020603050405020304" pitchFamily="18" charset="0"/>
                <a:cs typeface="Times New Roman" panose="02020603050405020304" pitchFamily="18" charset="0"/>
              </a:rPr>
              <a:t>label2</a:t>
            </a:r>
            <a:r>
              <a:rPr lang="en-US" dirty="0">
                <a:latin typeface="Times New Roman" panose="02020603050405020304" pitchFamily="18" charset="0"/>
                <a:cs typeface="Times New Roman" panose="02020603050405020304" pitchFamily="18" charset="0"/>
              </a:rPr>
              <a:t> in its directory table, and so on.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Assuming that the named path actually exists, </a:t>
            </a:r>
            <a:r>
              <a:rPr lang="en-US" dirty="0">
                <a:solidFill>
                  <a:srgbClr val="0000FF"/>
                </a:solidFill>
                <a:latin typeface="Times New Roman" panose="02020603050405020304" pitchFamily="18" charset="0"/>
                <a:cs typeface="Times New Roman" panose="02020603050405020304" pitchFamily="18" charset="0"/>
              </a:rPr>
              <a:t>resolution stops at the last node referred to by </a:t>
            </a:r>
            <a:r>
              <a:rPr lang="en-US" dirty="0" err="1">
                <a:solidFill>
                  <a:srgbClr val="FF0000"/>
                </a:solidFill>
                <a:latin typeface="Times New Roman" panose="02020603050405020304" pitchFamily="18" charset="0"/>
                <a:cs typeface="Times New Roman" panose="02020603050405020304" pitchFamily="18" charset="0"/>
              </a:rPr>
              <a:t>labeln</a:t>
            </a:r>
            <a:r>
              <a:rPr lang="en-US" dirty="0">
                <a:latin typeface="Times New Roman" panose="02020603050405020304" pitchFamily="18" charset="0"/>
                <a:cs typeface="Times New Roman" panose="02020603050405020304" pitchFamily="18" charset="0"/>
              </a:rPr>
              <a:t>, by returning that node’s content.</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70</a:t>
            </a:fld>
            <a:endParaRPr lang="en-IN" dirty="0"/>
          </a:p>
        </p:txBody>
      </p:sp>
    </p:spTree>
    <p:extLst>
      <p:ext uri="{BB962C8B-B14F-4D97-AF65-F5344CB8AC3E}">
        <p14:creationId xmlns:p14="http://schemas.microsoft.com/office/powerpoint/2010/main" val="29891798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Autofit/>
          </a:bodyPr>
          <a:lstStyle/>
          <a:p>
            <a:pPr marL="0" indent="0" algn="just">
              <a:lnSpc>
                <a:spcPct val="100000"/>
              </a:lnSpc>
              <a:buNone/>
            </a:pPr>
            <a:r>
              <a:rPr lang="en-US" b="1" dirty="0">
                <a:solidFill>
                  <a:srgbClr val="0000FF"/>
                </a:solidFill>
                <a:latin typeface="Times New Roman" panose="02020603050405020304" pitchFamily="18" charset="0"/>
                <a:cs typeface="Times New Roman" panose="02020603050405020304" pitchFamily="18" charset="0"/>
              </a:rPr>
              <a:t>Closure mechanism</a:t>
            </a:r>
          </a:p>
          <a:p>
            <a:pPr marL="0" indent="0" algn="just">
              <a:lnSpc>
                <a:spcPct val="100000"/>
              </a:lnSpc>
              <a:buNone/>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Name resolution can take place only if we know </a:t>
            </a:r>
            <a:r>
              <a:rPr lang="en-US" dirty="0">
                <a:solidFill>
                  <a:srgbClr val="0000FF"/>
                </a:solidFill>
                <a:latin typeface="Times New Roman" panose="02020603050405020304" pitchFamily="18" charset="0"/>
                <a:cs typeface="Times New Roman" panose="02020603050405020304" pitchFamily="18" charset="0"/>
              </a:rPr>
              <a:t>how and where to start</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solidFill>
                  <a:srgbClr val="0000FF"/>
                </a:solidFill>
                <a:latin typeface="Times New Roman" panose="02020603050405020304" pitchFamily="18" charset="0"/>
                <a:cs typeface="Times New Roman" panose="02020603050405020304" pitchFamily="18" charset="0"/>
              </a:rPr>
              <a:t>Knowing how and where to start name resolution is generally referred to as a closure mechanism</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A closure mechanism </a:t>
            </a:r>
            <a:r>
              <a:rPr lang="en-US" dirty="0">
                <a:solidFill>
                  <a:srgbClr val="0000FF"/>
                </a:solidFill>
                <a:latin typeface="Times New Roman" panose="02020603050405020304" pitchFamily="18" charset="0"/>
                <a:cs typeface="Times New Roman" panose="02020603050405020304" pitchFamily="18" charset="0"/>
              </a:rPr>
              <a:t>deals with selecting the initial node</a:t>
            </a:r>
            <a:r>
              <a:rPr lang="en-US" dirty="0">
                <a:latin typeface="Times New Roman" panose="02020603050405020304" pitchFamily="18" charset="0"/>
                <a:cs typeface="Times New Roman" panose="02020603050405020304" pitchFamily="18" charset="0"/>
              </a:rPr>
              <a:t> in a name space from which name resolution is to start.</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Closure mechanisms are sometimes </a:t>
            </a:r>
            <a:r>
              <a:rPr lang="en-US" dirty="0">
                <a:solidFill>
                  <a:srgbClr val="0000FF"/>
                </a:solidFill>
                <a:latin typeface="Times New Roman" panose="02020603050405020304" pitchFamily="18" charset="0"/>
                <a:cs typeface="Times New Roman" panose="02020603050405020304" pitchFamily="18" charset="0"/>
              </a:rPr>
              <a:t>hard to understand </a:t>
            </a:r>
            <a:r>
              <a:rPr lang="en-US" dirty="0">
                <a:latin typeface="Times New Roman" panose="02020603050405020304" pitchFamily="18" charset="0"/>
                <a:cs typeface="Times New Roman" panose="02020603050405020304" pitchFamily="18" charset="0"/>
              </a:rPr>
              <a:t>is that they are necessarily </a:t>
            </a:r>
            <a:r>
              <a:rPr lang="en-US" dirty="0">
                <a:solidFill>
                  <a:srgbClr val="0000FF"/>
                </a:solidFill>
                <a:latin typeface="Times New Roman" panose="02020603050405020304" pitchFamily="18" charset="0"/>
                <a:cs typeface="Times New Roman" panose="02020603050405020304" pitchFamily="18" charset="0"/>
              </a:rPr>
              <a:t>partly implicit </a:t>
            </a:r>
            <a:r>
              <a:rPr lang="en-US" dirty="0">
                <a:latin typeface="Times New Roman" panose="02020603050405020304" pitchFamily="18" charset="0"/>
                <a:cs typeface="Times New Roman" panose="02020603050405020304" pitchFamily="18" charset="0"/>
              </a:rPr>
              <a:t>and may be </a:t>
            </a:r>
            <a:r>
              <a:rPr lang="en-US" dirty="0">
                <a:solidFill>
                  <a:srgbClr val="0000FF"/>
                </a:solidFill>
                <a:latin typeface="Times New Roman" panose="02020603050405020304" pitchFamily="18" charset="0"/>
                <a:cs typeface="Times New Roman" panose="02020603050405020304" pitchFamily="18" charset="0"/>
              </a:rPr>
              <a:t>very different </a:t>
            </a:r>
            <a:r>
              <a:rPr lang="en-US" dirty="0">
                <a:latin typeface="Times New Roman" panose="02020603050405020304" pitchFamily="18" charset="0"/>
                <a:cs typeface="Times New Roman" panose="02020603050405020304" pitchFamily="18" charset="0"/>
              </a:rPr>
              <a:t>when comparing them to each other.</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71</a:t>
            </a:fld>
            <a:endParaRPr lang="en-IN" dirty="0"/>
          </a:p>
        </p:txBody>
      </p:sp>
    </p:spTree>
    <p:extLst>
      <p:ext uri="{BB962C8B-B14F-4D97-AF65-F5344CB8AC3E}">
        <p14:creationId xmlns:p14="http://schemas.microsoft.com/office/powerpoint/2010/main" val="364446113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lnSpcReduction="10000"/>
          </a:bodyPr>
          <a:lstStyle/>
          <a:p>
            <a:pPr algn="just">
              <a:lnSpc>
                <a:spcPct val="100000"/>
              </a:lnSpc>
            </a:pPr>
            <a:r>
              <a:rPr lang="en-US" b="1" dirty="0">
                <a:latin typeface="Times New Roman" panose="02020603050405020304" pitchFamily="18" charset="0"/>
                <a:cs typeface="Times New Roman" panose="02020603050405020304" pitchFamily="18" charset="0"/>
              </a:rPr>
              <a:t>Example-1</a:t>
            </a:r>
            <a:r>
              <a:rPr lang="en-US" dirty="0">
                <a:latin typeface="Times New Roman" panose="02020603050405020304" pitchFamily="18" charset="0"/>
                <a:cs typeface="Times New Roman" panose="02020603050405020304" pitchFamily="18" charset="0"/>
              </a:rPr>
              <a:t>: The string “</a:t>
            </a:r>
            <a:r>
              <a:rPr lang="en-US" dirty="0">
                <a:solidFill>
                  <a:srgbClr val="0000FF"/>
                </a:solidFill>
                <a:latin typeface="Times New Roman" panose="02020603050405020304" pitchFamily="18" charset="0"/>
                <a:cs typeface="Times New Roman" panose="02020603050405020304" pitchFamily="18" charset="0"/>
              </a:rPr>
              <a:t>00312059837784</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Many people will not know </a:t>
            </a:r>
            <a:r>
              <a:rPr lang="en-US" dirty="0">
                <a:solidFill>
                  <a:srgbClr val="0000FF"/>
                </a:solidFill>
                <a:latin typeface="Times New Roman" panose="02020603050405020304" pitchFamily="18" charset="0"/>
                <a:cs typeface="Times New Roman" panose="02020603050405020304" pitchFamily="18" charset="0"/>
              </a:rPr>
              <a:t>what to do </a:t>
            </a:r>
            <a:r>
              <a:rPr lang="en-US" dirty="0">
                <a:latin typeface="Times New Roman" panose="02020603050405020304" pitchFamily="18" charset="0"/>
                <a:cs typeface="Times New Roman" panose="02020603050405020304" pitchFamily="18" charset="0"/>
              </a:rPr>
              <a:t>with these numbers, unless they are told that the </a:t>
            </a:r>
            <a:r>
              <a:rPr lang="en-US" dirty="0">
                <a:solidFill>
                  <a:srgbClr val="0000FF"/>
                </a:solidFill>
                <a:latin typeface="Times New Roman" panose="02020603050405020304" pitchFamily="18" charset="0"/>
                <a:cs typeface="Times New Roman" panose="02020603050405020304" pitchFamily="18" charset="0"/>
              </a:rPr>
              <a:t>sequence is a telephone number</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solidFill>
                  <a:srgbClr val="0000FF"/>
                </a:solidFill>
                <a:latin typeface="Times New Roman" panose="02020603050405020304" pitchFamily="18" charset="0"/>
                <a:cs typeface="Times New Roman" panose="02020603050405020304" pitchFamily="18" charset="0"/>
              </a:rPr>
              <a:t>That information is enough to start the resolution process</a:t>
            </a:r>
            <a:r>
              <a:rPr lang="en-US" dirty="0">
                <a:latin typeface="Times New Roman" panose="02020603050405020304" pitchFamily="18" charset="0"/>
                <a:cs typeface="Times New Roman" panose="02020603050405020304" pitchFamily="18" charset="0"/>
              </a:rPr>
              <a:t>, in particular, by dialing the number. The telephone system subsequently does the rest.</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b="1" dirty="0">
                <a:latin typeface="Times New Roman" panose="02020603050405020304" pitchFamily="18" charset="0"/>
                <a:cs typeface="Times New Roman" panose="02020603050405020304" pitchFamily="18" charset="0"/>
              </a:rPr>
              <a:t>Example-2</a:t>
            </a:r>
            <a:r>
              <a:rPr lang="en-US" dirty="0">
                <a:latin typeface="Times New Roman" panose="02020603050405020304" pitchFamily="18" charset="0"/>
                <a:cs typeface="Times New Roman" panose="02020603050405020304" pitchFamily="18" charset="0"/>
              </a:rPr>
              <a:t>: Consider the use of </a:t>
            </a:r>
            <a:r>
              <a:rPr lang="en-US" dirty="0">
                <a:solidFill>
                  <a:srgbClr val="0000FF"/>
                </a:solidFill>
                <a:latin typeface="Times New Roman" panose="02020603050405020304" pitchFamily="18" charset="0"/>
                <a:cs typeface="Times New Roman" panose="02020603050405020304" pitchFamily="18" charset="0"/>
              </a:rPr>
              <a:t>global</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and</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local</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names</a:t>
            </a:r>
            <a:r>
              <a:rPr lang="en-US" dirty="0">
                <a:latin typeface="Times New Roman" panose="02020603050405020304" pitchFamily="18" charset="0"/>
                <a:cs typeface="Times New Roman" panose="02020603050405020304" pitchFamily="18" charset="0"/>
              </a:rPr>
              <a:t> in distributed systems. A typical example of a </a:t>
            </a:r>
            <a:r>
              <a:rPr lang="en-US" dirty="0">
                <a:solidFill>
                  <a:srgbClr val="0000FF"/>
                </a:solidFill>
                <a:latin typeface="Times New Roman" panose="02020603050405020304" pitchFamily="18" charset="0"/>
                <a:cs typeface="Times New Roman" panose="02020603050405020304" pitchFamily="18" charset="0"/>
              </a:rPr>
              <a:t>local name</a:t>
            </a:r>
            <a:r>
              <a:rPr lang="en-US" dirty="0">
                <a:latin typeface="Times New Roman" panose="02020603050405020304" pitchFamily="18" charset="0"/>
                <a:cs typeface="Times New Roman" panose="02020603050405020304" pitchFamily="18" charset="0"/>
              </a:rPr>
              <a:t> is an </a:t>
            </a:r>
            <a:r>
              <a:rPr lang="en-US" dirty="0">
                <a:solidFill>
                  <a:srgbClr val="0000FF"/>
                </a:solidFill>
                <a:latin typeface="Times New Roman" panose="02020603050405020304" pitchFamily="18" charset="0"/>
                <a:cs typeface="Times New Roman" panose="02020603050405020304" pitchFamily="18" charset="0"/>
              </a:rPr>
              <a:t>environment</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variable</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For example, in </a:t>
            </a:r>
            <a:r>
              <a:rPr lang="en-US" dirty="0">
                <a:solidFill>
                  <a:srgbClr val="0000FF"/>
                </a:solidFill>
                <a:latin typeface="Times New Roman" panose="02020603050405020304" pitchFamily="18" charset="0"/>
                <a:cs typeface="Times New Roman" panose="02020603050405020304" pitchFamily="18" charset="0"/>
              </a:rPr>
              <a:t>Unix</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systems</a:t>
            </a:r>
            <a:r>
              <a:rPr lang="en-US" dirty="0">
                <a:latin typeface="Times New Roman" panose="02020603050405020304" pitchFamily="18" charset="0"/>
                <a:cs typeface="Times New Roman" panose="02020603050405020304" pitchFamily="18" charset="0"/>
              </a:rPr>
              <a:t>, the variable named </a:t>
            </a:r>
            <a:r>
              <a:rPr lang="en-US" dirty="0">
                <a:solidFill>
                  <a:srgbClr val="0000FF"/>
                </a:solidFill>
                <a:latin typeface="Times New Roman" panose="02020603050405020304" pitchFamily="18" charset="0"/>
                <a:cs typeface="Times New Roman" panose="02020603050405020304" pitchFamily="18" charset="0"/>
              </a:rPr>
              <a:t>HOME</a:t>
            </a:r>
            <a:r>
              <a:rPr lang="en-US" dirty="0">
                <a:latin typeface="Times New Roman" panose="02020603050405020304" pitchFamily="18" charset="0"/>
                <a:cs typeface="Times New Roman" panose="02020603050405020304" pitchFamily="18" charset="0"/>
              </a:rPr>
              <a:t> is used to </a:t>
            </a:r>
            <a:r>
              <a:rPr lang="en-US" dirty="0">
                <a:solidFill>
                  <a:srgbClr val="0000FF"/>
                </a:solidFill>
                <a:latin typeface="Times New Roman" panose="02020603050405020304" pitchFamily="18" charset="0"/>
                <a:cs typeface="Times New Roman" panose="02020603050405020304" pitchFamily="18" charset="0"/>
              </a:rPr>
              <a:t>refer to the home directory of a user</a:t>
            </a:r>
            <a:r>
              <a:rPr lang="en-US"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72</a:t>
            </a:fld>
            <a:endParaRPr lang="en-IN" dirty="0"/>
          </a:p>
        </p:txBody>
      </p:sp>
    </p:spTree>
    <p:extLst>
      <p:ext uri="{BB962C8B-B14F-4D97-AF65-F5344CB8AC3E}">
        <p14:creationId xmlns:p14="http://schemas.microsoft.com/office/powerpoint/2010/main" val="117058501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dirty="0">
                <a:solidFill>
                  <a:srgbClr val="0000FF"/>
                </a:solidFill>
                <a:latin typeface="Times New Roman" panose="02020603050405020304" pitchFamily="18" charset="0"/>
                <a:cs typeface="Times New Roman" panose="02020603050405020304" pitchFamily="18" charset="0"/>
              </a:rPr>
              <a:t>Each user has its own copy of this variable</a:t>
            </a:r>
            <a:r>
              <a:rPr lang="en-US" dirty="0">
                <a:latin typeface="Times New Roman" panose="02020603050405020304" pitchFamily="18" charset="0"/>
                <a:cs typeface="Times New Roman" panose="02020603050405020304" pitchFamily="18" charset="0"/>
              </a:rPr>
              <a:t>, which is initialized to the global, systemwide name corresponding to the user’s home directory.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The closure mechanism associated with environment variables ensures that the </a:t>
            </a:r>
            <a:r>
              <a:rPr lang="en-US" dirty="0">
                <a:solidFill>
                  <a:srgbClr val="0000FF"/>
                </a:solidFill>
                <a:latin typeface="Times New Roman" panose="02020603050405020304" pitchFamily="18" charset="0"/>
                <a:cs typeface="Times New Roman" panose="02020603050405020304" pitchFamily="18" charset="0"/>
              </a:rPr>
              <a:t>name of the variable is properly resolved by looking it up in a user-specific table</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73</a:t>
            </a:fld>
            <a:endParaRPr lang="en-IN" dirty="0"/>
          </a:p>
        </p:txBody>
      </p:sp>
    </p:spTree>
    <p:extLst>
      <p:ext uri="{BB962C8B-B14F-4D97-AF65-F5344CB8AC3E}">
        <p14:creationId xmlns:p14="http://schemas.microsoft.com/office/powerpoint/2010/main" val="211252466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fontScale="92500" lnSpcReduction="20000"/>
          </a:bodyPr>
          <a:lstStyle/>
          <a:p>
            <a:pPr marL="0" indent="0" algn="just">
              <a:lnSpc>
                <a:spcPct val="100000"/>
              </a:lnSpc>
              <a:buNone/>
            </a:pPr>
            <a:r>
              <a:rPr lang="en-US" sz="3000" b="1" dirty="0">
                <a:solidFill>
                  <a:srgbClr val="0000FF"/>
                </a:solidFill>
                <a:latin typeface="Times New Roman" panose="02020603050405020304" pitchFamily="18" charset="0"/>
                <a:cs typeface="Times New Roman" panose="02020603050405020304" pitchFamily="18" charset="0"/>
              </a:rPr>
              <a:t>Linking and Mounting</a:t>
            </a:r>
          </a:p>
          <a:p>
            <a:pPr marL="0" indent="0" algn="just">
              <a:lnSpc>
                <a:spcPct val="100000"/>
              </a:lnSpc>
              <a:buNone/>
            </a:pPr>
            <a:endParaRPr lang="en-US" sz="2400" b="1" dirty="0">
              <a:solidFill>
                <a:srgbClr val="0000FF"/>
              </a:solidFill>
              <a:latin typeface="Times New Roman" panose="02020603050405020304" pitchFamily="18" charset="0"/>
              <a:cs typeface="Times New Roman" panose="02020603050405020304" pitchFamily="18" charset="0"/>
            </a:endParaRPr>
          </a:p>
          <a:p>
            <a:pPr algn="just">
              <a:lnSpc>
                <a:spcPct val="100000"/>
              </a:lnSpc>
            </a:pPr>
            <a:r>
              <a:rPr lang="en-US" sz="3000" dirty="0">
                <a:latin typeface="Times New Roman" panose="02020603050405020304" pitchFamily="18" charset="0"/>
                <a:cs typeface="Times New Roman" panose="02020603050405020304" pitchFamily="18" charset="0"/>
              </a:rPr>
              <a:t>Strongly related to </a:t>
            </a:r>
            <a:r>
              <a:rPr lang="en-US" sz="3000" dirty="0">
                <a:solidFill>
                  <a:srgbClr val="0000FF"/>
                </a:solidFill>
                <a:latin typeface="Times New Roman" panose="02020603050405020304" pitchFamily="18" charset="0"/>
                <a:cs typeface="Times New Roman" panose="02020603050405020304" pitchFamily="18" charset="0"/>
              </a:rPr>
              <a:t>name resolution</a:t>
            </a:r>
            <a:r>
              <a:rPr lang="en-US" sz="3000" dirty="0">
                <a:latin typeface="Times New Roman" panose="02020603050405020304" pitchFamily="18" charset="0"/>
                <a:cs typeface="Times New Roman" panose="02020603050405020304" pitchFamily="18" charset="0"/>
              </a:rPr>
              <a:t> is the use of </a:t>
            </a:r>
            <a:r>
              <a:rPr lang="en-US" sz="3000" dirty="0">
                <a:solidFill>
                  <a:srgbClr val="0000FF"/>
                </a:solidFill>
                <a:latin typeface="Times New Roman" panose="02020603050405020304" pitchFamily="18" charset="0"/>
                <a:cs typeface="Times New Roman" panose="02020603050405020304" pitchFamily="18" charset="0"/>
              </a:rPr>
              <a:t>aliases</a:t>
            </a:r>
            <a:r>
              <a:rPr lang="en-US" sz="3000" dirty="0">
                <a:latin typeface="Times New Roman" panose="02020603050405020304" pitchFamily="18" charset="0"/>
                <a:cs typeface="Times New Roman" panose="02020603050405020304" pitchFamily="18" charset="0"/>
              </a:rPr>
              <a:t>. </a:t>
            </a:r>
          </a:p>
          <a:p>
            <a:pPr algn="just">
              <a:lnSpc>
                <a:spcPct val="100000"/>
              </a:lnSpc>
            </a:pPr>
            <a:endParaRPr lang="en-US" sz="3000" dirty="0">
              <a:latin typeface="Times New Roman" panose="02020603050405020304" pitchFamily="18" charset="0"/>
              <a:cs typeface="Times New Roman" panose="02020603050405020304" pitchFamily="18" charset="0"/>
            </a:endParaRPr>
          </a:p>
          <a:p>
            <a:pPr algn="just">
              <a:lnSpc>
                <a:spcPct val="100000"/>
              </a:lnSpc>
            </a:pPr>
            <a:r>
              <a:rPr lang="en-US" sz="3000" dirty="0">
                <a:solidFill>
                  <a:srgbClr val="0000FF"/>
                </a:solidFill>
                <a:latin typeface="Times New Roman" panose="02020603050405020304" pitchFamily="18" charset="0"/>
                <a:cs typeface="Times New Roman" panose="02020603050405020304" pitchFamily="18" charset="0"/>
              </a:rPr>
              <a:t>An alias is another name for the same entity</a:t>
            </a:r>
            <a:r>
              <a:rPr lang="en-US" sz="3000" dirty="0">
                <a:latin typeface="Times New Roman" panose="02020603050405020304" pitchFamily="18" charset="0"/>
                <a:cs typeface="Times New Roman" panose="02020603050405020304" pitchFamily="18" charset="0"/>
              </a:rPr>
              <a:t>. An environment variable is an example of an alias.</a:t>
            </a:r>
          </a:p>
          <a:p>
            <a:pPr algn="just">
              <a:lnSpc>
                <a:spcPct val="100000"/>
              </a:lnSpc>
            </a:pPr>
            <a:endParaRPr lang="en-US" sz="3000" dirty="0">
              <a:latin typeface="Times New Roman" panose="02020603050405020304" pitchFamily="18" charset="0"/>
              <a:cs typeface="Times New Roman" panose="02020603050405020304" pitchFamily="18" charset="0"/>
            </a:endParaRPr>
          </a:p>
          <a:p>
            <a:pPr algn="just">
              <a:lnSpc>
                <a:spcPct val="100000"/>
              </a:lnSpc>
            </a:pPr>
            <a:r>
              <a:rPr lang="en-US" sz="3000" dirty="0">
                <a:latin typeface="Times New Roman" panose="02020603050405020304" pitchFamily="18" charset="0"/>
                <a:cs typeface="Times New Roman" panose="02020603050405020304" pitchFamily="18" charset="0"/>
              </a:rPr>
              <a:t>In terms of naming graphs, there are basically two different ways to implement an alias. </a:t>
            </a:r>
          </a:p>
          <a:p>
            <a:pPr algn="just">
              <a:lnSpc>
                <a:spcPct val="100000"/>
              </a:lnSpc>
            </a:pPr>
            <a:endParaRPr lang="en-US" sz="3000" dirty="0">
              <a:latin typeface="Times New Roman" panose="02020603050405020304" pitchFamily="18" charset="0"/>
              <a:cs typeface="Times New Roman" panose="02020603050405020304" pitchFamily="18" charset="0"/>
            </a:endParaRPr>
          </a:p>
          <a:p>
            <a:pPr marL="0" indent="0" algn="just">
              <a:lnSpc>
                <a:spcPct val="100000"/>
              </a:lnSpc>
              <a:buNone/>
            </a:pPr>
            <a:r>
              <a:rPr lang="en-US" sz="3000" b="1" dirty="0">
                <a:solidFill>
                  <a:srgbClr val="FF0000"/>
                </a:solidFill>
                <a:latin typeface="Times New Roman" panose="02020603050405020304" pitchFamily="18" charset="0"/>
                <a:cs typeface="Times New Roman" panose="02020603050405020304" pitchFamily="18" charset="0"/>
              </a:rPr>
              <a:t>First approach:</a:t>
            </a:r>
            <a:r>
              <a:rPr lang="en-US" sz="3000" dirty="0">
                <a:latin typeface="Times New Roman" panose="02020603050405020304" pitchFamily="18" charset="0"/>
                <a:cs typeface="Times New Roman" panose="02020603050405020304" pitchFamily="18" charset="0"/>
              </a:rPr>
              <a:t> To simply allow </a:t>
            </a:r>
            <a:r>
              <a:rPr lang="en-US" sz="3000" dirty="0">
                <a:solidFill>
                  <a:srgbClr val="0000FF"/>
                </a:solidFill>
                <a:latin typeface="Times New Roman" panose="02020603050405020304" pitchFamily="18" charset="0"/>
                <a:cs typeface="Times New Roman" panose="02020603050405020304" pitchFamily="18" charset="0"/>
              </a:rPr>
              <a:t>multiple absolute path names to refer to the same node</a:t>
            </a:r>
            <a:r>
              <a:rPr lang="en-US" sz="3000" dirty="0">
                <a:latin typeface="Times New Roman" panose="02020603050405020304" pitchFamily="18" charset="0"/>
                <a:cs typeface="Times New Roman" panose="02020603050405020304" pitchFamily="18" charset="0"/>
              </a:rPr>
              <a:t> in a naming graph. </a:t>
            </a:r>
          </a:p>
          <a:p>
            <a:pPr marL="0" indent="0" algn="just">
              <a:lnSpc>
                <a:spcPct val="100000"/>
              </a:lnSpc>
              <a:buNone/>
            </a:pPr>
            <a:endParaRPr lang="en-US" sz="3000" dirty="0">
              <a:latin typeface="Times New Roman" panose="02020603050405020304" pitchFamily="18" charset="0"/>
              <a:cs typeface="Times New Roman" panose="02020603050405020304" pitchFamily="18" charset="0"/>
            </a:endParaRPr>
          </a:p>
          <a:p>
            <a:pPr marL="0" indent="0" algn="just">
              <a:lnSpc>
                <a:spcPct val="100000"/>
              </a:lnSpc>
              <a:buNone/>
            </a:pPr>
            <a:r>
              <a:rPr lang="en-US" sz="3000" dirty="0">
                <a:latin typeface="Times New Roman" panose="02020603050405020304" pitchFamily="18" charset="0"/>
                <a:cs typeface="Times New Roman" panose="02020603050405020304" pitchFamily="18" charset="0"/>
              </a:rPr>
              <a:t>This approach is illustrated in </a:t>
            </a:r>
            <a:r>
              <a:rPr lang="en-US" sz="3000" dirty="0">
                <a:solidFill>
                  <a:srgbClr val="0000FF"/>
                </a:solidFill>
                <a:latin typeface="Times New Roman" panose="02020603050405020304" pitchFamily="18" charset="0"/>
                <a:cs typeface="Times New Roman" panose="02020603050405020304" pitchFamily="18" charset="0"/>
              </a:rPr>
              <a:t>Figure 5.13</a:t>
            </a:r>
            <a:r>
              <a:rPr lang="en-US" sz="3000" dirty="0">
                <a:latin typeface="Times New Roman" panose="02020603050405020304" pitchFamily="18" charset="0"/>
                <a:cs typeface="Times New Roman" panose="02020603050405020304" pitchFamily="18" charset="0"/>
              </a:rPr>
              <a:t>, in which node </a:t>
            </a:r>
            <a:r>
              <a:rPr lang="en-US" sz="3000" i="1" dirty="0">
                <a:solidFill>
                  <a:srgbClr val="FF0000"/>
                </a:solidFill>
                <a:latin typeface="Times New Roman" panose="02020603050405020304" pitchFamily="18" charset="0"/>
                <a:cs typeface="Times New Roman" panose="02020603050405020304" pitchFamily="18" charset="0"/>
              </a:rPr>
              <a:t>n5</a:t>
            </a:r>
            <a:r>
              <a:rPr lang="en-US" sz="3000" dirty="0">
                <a:latin typeface="Times New Roman" panose="02020603050405020304" pitchFamily="18" charset="0"/>
                <a:cs typeface="Times New Roman" panose="02020603050405020304" pitchFamily="18" charset="0"/>
              </a:rPr>
              <a:t> can be referred to by </a:t>
            </a:r>
            <a:r>
              <a:rPr lang="en-US" sz="3000" dirty="0">
                <a:solidFill>
                  <a:srgbClr val="0000FF"/>
                </a:solidFill>
                <a:latin typeface="Times New Roman" panose="02020603050405020304" pitchFamily="18" charset="0"/>
                <a:cs typeface="Times New Roman" panose="02020603050405020304" pitchFamily="18" charset="0"/>
              </a:rPr>
              <a:t>two different path names</a:t>
            </a:r>
            <a:r>
              <a:rPr lang="en-US" sz="3000" dirty="0">
                <a:latin typeface="Times New Roman" panose="02020603050405020304" pitchFamily="18" charset="0"/>
                <a:cs typeface="Times New Roman" panose="02020603050405020304" pitchFamily="18" charset="0"/>
              </a:rPr>
              <a:t>. </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74</a:t>
            </a:fld>
            <a:endParaRPr lang="en-IN" dirty="0"/>
          </a:p>
        </p:txBody>
      </p:sp>
    </p:spTree>
    <p:extLst>
      <p:ext uri="{BB962C8B-B14F-4D97-AF65-F5344CB8AC3E}">
        <p14:creationId xmlns:p14="http://schemas.microsoft.com/office/powerpoint/2010/main" val="149472282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86D9890-5F91-42E0-B77F-0EDF6F9F71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6765" y="573745"/>
            <a:ext cx="9718959" cy="5040000"/>
          </a:xfrm>
        </p:spPr>
      </p:pic>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75</a:t>
            </a:fld>
            <a:endParaRPr lang="en-IN" dirty="0"/>
          </a:p>
        </p:txBody>
      </p:sp>
      <p:sp>
        <p:nvSpPr>
          <p:cNvPr id="6" name="Rectangle 5">
            <a:extLst>
              <a:ext uri="{FF2B5EF4-FFF2-40B4-BE49-F238E27FC236}">
                <a16:creationId xmlns:a16="http://schemas.microsoft.com/office/drawing/2014/main" id="{4453CEB0-0DD5-4EA2-A753-C0A0EA88F84E}"/>
              </a:ext>
            </a:extLst>
          </p:cNvPr>
          <p:cNvSpPr/>
          <p:nvPr/>
        </p:nvSpPr>
        <p:spPr>
          <a:xfrm>
            <a:off x="427551" y="5983706"/>
            <a:ext cx="11256449" cy="523220"/>
          </a:xfrm>
          <a:prstGeom prst="rect">
            <a:avLst/>
          </a:prstGeom>
        </p:spPr>
        <p:txBody>
          <a:bodyPr wrap="square">
            <a:spAutoFit/>
          </a:bodyPr>
          <a:lstStyle/>
          <a:p>
            <a:r>
              <a:rPr lang="en-US" sz="2800" b="1" dirty="0">
                <a:solidFill>
                  <a:srgbClr val="0000FF"/>
                </a:solidFill>
                <a:latin typeface="Times New Roman" panose="02020603050405020304" pitchFamily="18" charset="0"/>
                <a:cs typeface="Times New Roman" panose="02020603050405020304" pitchFamily="18" charset="0"/>
              </a:rPr>
              <a:t>Figure 5.13: </a:t>
            </a:r>
            <a:r>
              <a:rPr lang="en-US" sz="2800" dirty="0">
                <a:solidFill>
                  <a:srgbClr val="0000FF"/>
                </a:solidFill>
                <a:latin typeface="Times New Roman" panose="02020603050405020304" pitchFamily="18" charset="0"/>
                <a:cs typeface="Times New Roman" panose="02020603050405020304" pitchFamily="18" charset="0"/>
              </a:rPr>
              <a:t>The concept of a symbolic link explained in a naming graph.</a:t>
            </a:r>
            <a:endParaRPr lang="en-IN" sz="2800" dirty="0">
              <a:solidFill>
                <a:srgbClr val="0000FF"/>
              </a:solidFill>
              <a:latin typeface="Times New Roman" panose="02020603050405020304" pitchFamily="18" charset="0"/>
              <a:cs typeface="Times New Roman" panose="02020603050405020304" pitchFamily="18" charset="0"/>
            </a:endParaRPr>
          </a:p>
        </p:txBody>
      </p:sp>
      <p:cxnSp>
        <p:nvCxnSpPr>
          <p:cNvPr id="10" name="Connector: Elbow 9">
            <a:extLst>
              <a:ext uri="{FF2B5EF4-FFF2-40B4-BE49-F238E27FC236}">
                <a16:creationId xmlns:a16="http://schemas.microsoft.com/office/drawing/2014/main" id="{94ECC902-458C-47E1-A912-ACDA9ADB2442}"/>
              </a:ext>
            </a:extLst>
          </p:cNvPr>
          <p:cNvCxnSpPr>
            <a:cxnSpLocks/>
          </p:cNvCxnSpPr>
          <p:nvPr/>
        </p:nvCxnSpPr>
        <p:spPr>
          <a:xfrm rot="5400000">
            <a:off x="10159411" y="3968533"/>
            <a:ext cx="1905356" cy="826291"/>
          </a:xfrm>
          <a:prstGeom prst="bentConnector3">
            <a:avLst>
              <a:gd name="adj1" fmla="val 99057"/>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C22C0C6E-5A50-4622-9696-5FB95E2DB6CA}"/>
              </a:ext>
            </a:extLst>
          </p:cNvPr>
          <p:cNvSpPr txBox="1"/>
          <p:nvPr/>
        </p:nvSpPr>
        <p:spPr>
          <a:xfrm>
            <a:off x="10865937" y="1771328"/>
            <a:ext cx="1318596" cy="1569660"/>
          </a:xfrm>
          <a:prstGeom prst="rect">
            <a:avLst/>
          </a:prstGeom>
          <a:noFill/>
        </p:spPr>
        <p:txBody>
          <a:bodyPr wrap="square" rtlCol="0">
            <a:spAutoFit/>
          </a:bodyPr>
          <a:lstStyle/>
          <a:p>
            <a:r>
              <a:rPr lang="en-US" sz="2400" dirty="0">
                <a:solidFill>
                  <a:srgbClr val="FF0000"/>
                </a:solidFill>
                <a:latin typeface="Times New Roman" panose="02020603050405020304" pitchFamily="18" charset="0"/>
                <a:cs typeface="Times New Roman" panose="02020603050405020304" pitchFamily="18" charset="0"/>
              </a:rPr>
              <a:t>This is symbolic link to </a:t>
            </a:r>
          </a:p>
          <a:p>
            <a:r>
              <a:rPr lang="en-US" sz="2400" dirty="0">
                <a:solidFill>
                  <a:srgbClr val="FF0000"/>
                </a:solidFill>
                <a:latin typeface="Times New Roman" panose="02020603050405020304" pitchFamily="18" charset="0"/>
                <a:cs typeface="Times New Roman" panose="02020603050405020304" pitchFamily="18" charset="0"/>
              </a:rPr>
              <a:t>node </a:t>
            </a:r>
            <a:r>
              <a:rPr lang="en-US" sz="2400" b="1" i="1" dirty="0">
                <a:solidFill>
                  <a:srgbClr val="FF0000"/>
                </a:solidFill>
                <a:latin typeface="Times New Roman" panose="02020603050405020304" pitchFamily="18" charset="0"/>
                <a:cs typeface="Times New Roman" panose="02020603050405020304" pitchFamily="18" charset="0"/>
              </a:rPr>
              <a:t>n5</a:t>
            </a:r>
            <a:endParaRPr lang="en-IN" sz="2400" b="1"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037785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In Unix terminology, both path names </a:t>
            </a:r>
            <a:r>
              <a:rPr lang="en-US" dirty="0">
                <a:solidFill>
                  <a:srgbClr val="FF0000"/>
                </a:solidFill>
                <a:latin typeface="Times New Roman" panose="02020603050405020304" pitchFamily="18" charset="0"/>
                <a:cs typeface="Times New Roman" panose="02020603050405020304" pitchFamily="18" charset="0"/>
              </a:rPr>
              <a:t>/keys</a:t>
            </a:r>
            <a:r>
              <a:rPr lang="en-US" dirty="0">
                <a:latin typeface="Times New Roman" panose="02020603050405020304" pitchFamily="18" charset="0"/>
                <a:cs typeface="Times New Roman" panose="02020603050405020304" pitchFamily="18" charset="0"/>
              </a:rPr>
              <a:t> and </a:t>
            </a:r>
            <a:r>
              <a:rPr lang="en-US" dirty="0">
                <a:solidFill>
                  <a:srgbClr val="FF0000"/>
                </a:solidFill>
                <a:latin typeface="Times New Roman" panose="02020603050405020304" pitchFamily="18" charset="0"/>
                <a:cs typeface="Times New Roman" panose="02020603050405020304" pitchFamily="18" charset="0"/>
              </a:rPr>
              <a:t>/home/</a:t>
            </a:r>
            <a:r>
              <a:rPr lang="en-US" dirty="0" err="1">
                <a:solidFill>
                  <a:srgbClr val="FF0000"/>
                </a:solidFill>
                <a:latin typeface="Times New Roman" panose="02020603050405020304" pitchFamily="18" charset="0"/>
                <a:cs typeface="Times New Roman" panose="02020603050405020304" pitchFamily="18" charset="0"/>
              </a:rPr>
              <a:t>steen</a:t>
            </a:r>
            <a:r>
              <a:rPr lang="en-US" dirty="0">
                <a:solidFill>
                  <a:srgbClr val="FF0000"/>
                </a:solidFill>
                <a:latin typeface="Times New Roman" panose="02020603050405020304" pitchFamily="18" charset="0"/>
                <a:cs typeface="Times New Roman" panose="02020603050405020304" pitchFamily="18" charset="0"/>
              </a:rPr>
              <a:t>/keys</a:t>
            </a:r>
            <a:r>
              <a:rPr lang="en-US" dirty="0">
                <a:latin typeface="Times New Roman" panose="02020603050405020304" pitchFamily="18" charset="0"/>
                <a:cs typeface="Times New Roman" panose="02020603050405020304" pitchFamily="18" charset="0"/>
              </a:rPr>
              <a:t> in Figure 5.13 are called </a:t>
            </a:r>
            <a:r>
              <a:rPr lang="en-US" dirty="0">
                <a:solidFill>
                  <a:srgbClr val="FF0000"/>
                </a:solidFill>
                <a:latin typeface="Times New Roman" panose="02020603050405020304" pitchFamily="18" charset="0"/>
                <a:cs typeface="Times New Roman" panose="02020603050405020304" pitchFamily="18" charset="0"/>
              </a:rPr>
              <a:t>hard links to node n5</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latin typeface="Times New Roman" panose="02020603050405020304" pitchFamily="18" charset="0"/>
              <a:cs typeface="Times New Roman" panose="02020603050405020304" pitchFamily="18" charset="0"/>
            </a:endParaRPr>
          </a:p>
          <a:p>
            <a:pPr marL="0" indent="0" algn="just">
              <a:lnSpc>
                <a:spcPct val="100000"/>
              </a:lnSpc>
              <a:buNone/>
            </a:pPr>
            <a:r>
              <a:rPr lang="en-US" b="1" dirty="0">
                <a:solidFill>
                  <a:srgbClr val="FF0000"/>
                </a:solidFill>
                <a:latin typeface="Times New Roman" panose="02020603050405020304" pitchFamily="18" charset="0"/>
                <a:cs typeface="Times New Roman" panose="02020603050405020304" pitchFamily="18" charset="0"/>
              </a:rPr>
              <a:t>Second approach: </a:t>
            </a:r>
            <a:r>
              <a:rPr lang="en-US" dirty="0">
                <a:latin typeface="Times New Roman" panose="02020603050405020304" pitchFamily="18" charset="0"/>
                <a:cs typeface="Times New Roman" panose="02020603050405020304" pitchFamily="18" charset="0"/>
              </a:rPr>
              <a:t>The second approach is to </a:t>
            </a:r>
            <a:r>
              <a:rPr lang="en-US" dirty="0">
                <a:solidFill>
                  <a:srgbClr val="0000FF"/>
                </a:solidFill>
                <a:latin typeface="Times New Roman" panose="02020603050405020304" pitchFamily="18" charset="0"/>
                <a:cs typeface="Times New Roman" panose="02020603050405020304" pitchFamily="18" charset="0"/>
              </a:rPr>
              <a:t>represent an entity by a leaf node, say N</a:t>
            </a:r>
            <a:r>
              <a:rPr lang="en-US" dirty="0">
                <a:latin typeface="Times New Roman" panose="02020603050405020304" pitchFamily="18" charset="0"/>
                <a:cs typeface="Times New Roman" panose="02020603050405020304" pitchFamily="18" charset="0"/>
              </a:rPr>
              <a:t>, but instead of storing the </a:t>
            </a:r>
            <a:r>
              <a:rPr lang="en-US" dirty="0">
                <a:solidFill>
                  <a:srgbClr val="0000FF"/>
                </a:solidFill>
                <a:latin typeface="Times New Roman" panose="02020603050405020304" pitchFamily="18" charset="0"/>
                <a:cs typeface="Times New Roman" panose="02020603050405020304" pitchFamily="18" charset="0"/>
              </a:rPr>
              <a:t>address</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or</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state</a:t>
            </a:r>
            <a:r>
              <a:rPr lang="en-US" dirty="0">
                <a:latin typeface="Times New Roman" panose="02020603050405020304" pitchFamily="18" charset="0"/>
                <a:cs typeface="Times New Roman" panose="02020603050405020304" pitchFamily="18" charset="0"/>
              </a:rPr>
              <a:t> of that entity, the </a:t>
            </a:r>
            <a:r>
              <a:rPr lang="en-US" dirty="0">
                <a:solidFill>
                  <a:srgbClr val="0000FF"/>
                </a:solidFill>
                <a:latin typeface="Times New Roman" panose="02020603050405020304" pitchFamily="18" charset="0"/>
                <a:cs typeface="Times New Roman" panose="02020603050405020304" pitchFamily="18" charset="0"/>
              </a:rPr>
              <a:t>node stores an absolute path name</a:t>
            </a:r>
            <a:r>
              <a:rPr lang="en-US" dirty="0">
                <a:latin typeface="Times New Roman" panose="02020603050405020304" pitchFamily="18" charset="0"/>
                <a:cs typeface="Times New Roman" panose="02020603050405020304" pitchFamily="18" charset="0"/>
              </a:rPr>
              <a:t>. </a:t>
            </a:r>
          </a:p>
          <a:p>
            <a:pPr marL="0" indent="0" algn="just">
              <a:lnSpc>
                <a:spcPct val="100000"/>
              </a:lnSpc>
              <a:buNone/>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When first </a:t>
            </a:r>
            <a:r>
              <a:rPr lang="en-US" dirty="0">
                <a:solidFill>
                  <a:srgbClr val="0000FF"/>
                </a:solidFill>
                <a:latin typeface="Times New Roman" panose="02020603050405020304" pitchFamily="18" charset="0"/>
                <a:cs typeface="Times New Roman" panose="02020603050405020304" pitchFamily="18" charset="0"/>
              </a:rPr>
              <a:t>resolving</a:t>
            </a:r>
            <a:r>
              <a:rPr lang="en-US" dirty="0">
                <a:latin typeface="Times New Roman" panose="02020603050405020304" pitchFamily="18" charset="0"/>
                <a:cs typeface="Times New Roman" panose="02020603050405020304" pitchFamily="18" charset="0"/>
              </a:rPr>
              <a:t> an absolute path name that leads to N, </a:t>
            </a:r>
            <a:r>
              <a:rPr lang="en-US" dirty="0">
                <a:solidFill>
                  <a:srgbClr val="0000FF"/>
                </a:solidFill>
                <a:latin typeface="Times New Roman" panose="02020603050405020304" pitchFamily="18" charset="0"/>
                <a:cs typeface="Times New Roman" panose="02020603050405020304" pitchFamily="18" charset="0"/>
              </a:rPr>
              <a:t>name resolution will return the path name stored in N</a:t>
            </a:r>
            <a:r>
              <a:rPr lang="en-US" dirty="0">
                <a:latin typeface="Times New Roman" panose="02020603050405020304" pitchFamily="18" charset="0"/>
                <a:cs typeface="Times New Roman" panose="02020603050405020304" pitchFamily="18" charset="0"/>
              </a:rPr>
              <a:t>, at which point it can continue with resolving that new path name.</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This principle corresponds to the use of </a:t>
            </a:r>
            <a:r>
              <a:rPr lang="en-US" dirty="0">
                <a:solidFill>
                  <a:srgbClr val="FF0000"/>
                </a:solidFill>
                <a:latin typeface="Times New Roman" panose="02020603050405020304" pitchFamily="18" charset="0"/>
                <a:cs typeface="Times New Roman" panose="02020603050405020304" pitchFamily="18" charset="0"/>
              </a:rPr>
              <a:t>symbolic links</a:t>
            </a:r>
            <a:r>
              <a:rPr lang="en-US" dirty="0">
                <a:latin typeface="Times New Roman" panose="02020603050405020304" pitchFamily="18" charset="0"/>
                <a:cs typeface="Times New Roman" panose="02020603050405020304" pitchFamily="18" charset="0"/>
              </a:rPr>
              <a:t> in Unix file systems, and is illustrated in Figure 5.13.</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76</a:t>
            </a:fld>
            <a:endParaRPr lang="en-IN" dirty="0"/>
          </a:p>
        </p:txBody>
      </p:sp>
    </p:spTree>
    <p:extLst>
      <p:ext uri="{BB962C8B-B14F-4D97-AF65-F5344CB8AC3E}">
        <p14:creationId xmlns:p14="http://schemas.microsoft.com/office/powerpoint/2010/main" val="194618214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In this example, the path name </a:t>
            </a:r>
            <a:r>
              <a:rPr lang="en-US" dirty="0">
                <a:solidFill>
                  <a:srgbClr val="FF0000"/>
                </a:solidFill>
                <a:latin typeface="Times New Roman" panose="02020603050405020304" pitchFamily="18" charset="0"/>
                <a:cs typeface="Times New Roman" panose="02020603050405020304" pitchFamily="18" charset="0"/>
              </a:rPr>
              <a:t>/home/</a:t>
            </a:r>
            <a:r>
              <a:rPr lang="en-US" dirty="0" err="1">
                <a:solidFill>
                  <a:srgbClr val="FF0000"/>
                </a:solidFill>
                <a:latin typeface="Times New Roman" panose="02020603050405020304" pitchFamily="18" charset="0"/>
                <a:cs typeface="Times New Roman" panose="02020603050405020304" pitchFamily="18" charset="0"/>
              </a:rPr>
              <a:t>steen</a:t>
            </a:r>
            <a:r>
              <a:rPr lang="en-US" dirty="0">
                <a:solidFill>
                  <a:srgbClr val="FF0000"/>
                </a:solidFill>
                <a:latin typeface="Times New Roman" panose="02020603050405020304" pitchFamily="18" charset="0"/>
                <a:cs typeface="Times New Roman" panose="02020603050405020304" pitchFamily="18" charset="0"/>
              </a:rPr>
              <a:t>/keys</a:t>
            </a:r>
            <a:r>
              <a:rPr lang="en-US" dirty="0">
                <a:latin typeface="Times New Roman" panose="02020603050405020304" pitchFamily="18" charset="0"/>
                <a:cs typeface="Times New Roman" panose="02020603050405020304" pitchFamily="18" charset="0"/>
              </a:rPr>
              <a:t>, which refers to a node containing the absolute path name </a:t>
            </a:r>
            <a:r>
              <a:rPr lang="en-US" dirty="0">
                <a:solidFill>
                  <a:srgbClr val="FF0000"/>
                </a:solidFill>
                <a:latin typeface="Times New Roman" panose="02020603050405020304" pitchFamily="18" charset="0"/>
                <a:cs typeface="Times New Roman" panose="02020603050405020304" pitchFamily="18" charset="0"/>
              </a:rPr>
              <a:t>/keys</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is a symbolic link to node n5</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Name resolution as described so far takes place completely within </a:t>
            </a:r>
            <a:r>
              <a:rPr lang="en-US" dirty="0">
                <a:solidFill>
                  <a:srgbClr val="FF0000"/>
                </a:solidFill>
                <a:latin typeface="Times New Roman" panose="02020603050405020304" pitchFamily="18" charset="0"/>
                <a:cs typeface="Times New Roman" panose="02020603050405020304" pitchFamily="18" charset="0"/>
              </a:rPr>
              <a:t>a single name space</a:t>
            </a:r>
            <a:r>
              <a:rPr lang="en-US" dirty="0">
                <a:latin typeface="Times New Roman" panose="02020603050405020304" pitchFamily="18" charset="0"/>
                <a:cs typeface="Times New Roman" panose="02020603050405020304" pitchFamily="18" charset="0"/>
              </a:rPr>
              <a:t>. However, name resolution can also be used to merge </a:t>
            </a:r>
            <a:r>
              <a:rPr lang="en-US" dirty="0">
                <a:solidFill>
                  <a:srgbClr val="FF0000"/>
                </a:solidFill>
                <a:latin typeface="Times New Roman" panose="02020603050405020304" pitchFamily="18" charset="0"/>
                <a:cs typeface="Times New Roman" panose="02020603050405020304" pitchFamily="18" charset="0"/>
              </a:rPr>
              <a:t>different name spaces</a:t>
            </a:r>
            <a:r>
              <a:rPr lang="en-US" dirty="0">
                <a:latin typeface="Times New Roman" panose="02020603050405020304" pitchFamily="18" charset="0"/>
                <a:cs typeface="Times New Roman" panose="02020603050405020304" pitchFamily="18" charset="0"/>
              </a:rPr>
              <a:t> in a transparent way.</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Let us first </a:t>
            </a:r>
            <a:r>
              <a:rPr lang="en-US" dirty="0">
                <a:solidFill>
                  <a:srgbClr val="FF0000"/>
                </a:solidFill>
                <a:latin typeface="Times New Roman" panose="02020603050405020304" pitchFamily="18" charset="0"/>
                <a:cs typeface="Times New Roman" panose="02020603050405020304" pitchFamily="18" charset="0"/>
              </a:rPr>
              <a:t>consider a mounted file system</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In terms of our naming model, a mounted file system corresponds to letting a </a:t>
            </a:r>
            <a:r>
              <a:rPr lang="en-US" dirty="0">
                <a:solidFill>
                  <a:srgbClr val="FF0000"/>
                </a:solidFill>
                <a:latin typeface="Times New Roman" panose="02020603050405020304" pitchFamily="18" charset="0"/>
                <a:cs typeface="Times New Roman" panose="02020603050405020304" pitchFamily="18" charset="0"/>
              </a:rPr>
              <a:t>directory node store the identifier of a directory node from a different name space</a:t>
            </a:r>
            <a:r>
              <a:rPr lang="en-US" dirty="0">
                <a:latin typeface="Times New Roman" panose="02020603050405020304" pitchFamily="18" charset="0"/>
                <a:cs typeface="Times New Roman" panose="02020603050405020304" pitchFamily="18" charset="0"/>
              </a:rPr>
              <a:t>, which we refer to as a </a:t>
            </a:r>
            <a:r>
              <a:rPr lang="en-US" dirty="0">
                <a:solidFill>
                  <a:srgbClr val="FF0000"/>
                </a:solidFill>
                <a:latin typeface="Times New Roman" panose="02020603050405020304" pitchFamily="18" charset="0"/>
                <a:cs typeface="Times New Roman" panose="02020603050405020304" pitchFamily="18" charset="0"/>
              </a:rPr>
              <a:t>foreign</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name</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space</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77</a:t>
            </a:fld>
            <a:endParaRPr lang="en-IN" dirty="0"/>
          </a:p>
        </p:txBody>
      </p:sp>
      <p:sp>
        <p:nvSpPr>
          <p:cNvPr id="2" name="Cylinder 1">
            <a:extLst>
              <a:ext uri="{FF2B5EF4-FFF2-40B4-BE49-F238E27FC236}">
                <a16:creationId xmlns:a16="http://schemas.microsoft.com/office/drawing/2014/main" id="{5F7A7E31-26CF-4BF2-A1B4-87F9BB504BB1}"/>
              </a:ext>
            </a:extLst>
          </p:cNvPr>
          <p:cNvSpPr/>
          <p:nvPr/>
        </p:nvSpPr>
        <p:spPr>
          <a:xfrm>
            <a:off x="7426960" y="3606800"/>
            <a:ext cx="1483360" cy="843280"/>
          </a:xfrm>
          <a:prstGeom prst="can">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FF0000"/>
                </a:solidFill>
              </a:rPr>
              <a:t>FNS</a:t>
            </a:r>
            <a:endParaRPr lang="en-IN" b="1" dirty="0">
              <a:solidFill>
                <a:srgbClr val="FF0000"/>
              </a:solidFill>
            </a:endParaRPr>
          </a:p>
        </p:txBody>
      </p:sp>
      <p:sp>
        <p:nvSpPr>
          <p:cNvPr id="5" name="Cylinder 4">
            <a:extLst>
              <a:ext uri="{FF2B5EF4-FFF2-40B4-BE49-F238E27FC236}">
                <a16:creationId xmlns:a16="http://schemas.microsoft.com/office/drawing/2014/main" id="{FD484639-AF16-41B9-9EDF-F4DB21CAE5F4}"/>
              </a:ext>
            </a:extLst>
          </p:cNvPr>
          <p:cNvSpPr/>
          <p:nvPr/>
        </p:nvSpPr>
        <p:spPr>
          <a:xfrm>
            <a:off x="10220960" y="3677920"/>
            <a:ext cx="1483360" cy="772160"/>
          </a:xfrm>
          <a:prstGeom prst="can">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rgbClr val="FF0000"/>
              </a:solidFill>
            </a:endParaRPr>
          </a:p>
        </p:txBody>
      </p:sp>
      <p:sp>
        <p:nvSpPr>
          <p:cNvPr id="6" name="Arrow: Left 5">
            <a:extLst>
              <a:ext uri="{FF2B5EF4-FFF2-40B4-BE49-F238E27FC236}">
                <a16:creationId xmlns:a16="http://schemas.microsoft.com/office/drawing/2014/main" id="{1B9410F0-AB65-40B7-9747-EB0CA1124117}"/>
              </a:ext>
            </a:extLst>
          </p:cNvPr>
          <p:cNvSpPr/>
          <p:nvPr/>
        </p:nvSpPr>
        <p:spPr>
          <a:xfrm>
            <a:off x="8910320" y="3881437"/>
            <a:ext cx="1310640" cy="36512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B3E33604-EBF2-4CD1-A88E-3B384D553B9F}"/>
              </a:ext>
            </a:extLst>
          </p:cNvPr>
          <p:cNvSpPr txBox="1"/>
          <p:nvPr/>
        </p:nvSpPr>
        <p:spPr>
          <a:xfrm>
            <a:off x="7884160" y="4432329"/>
            <a:ext cx="3586480" cy="584775"/>
          </a:xfrm>
          <a:prstGeom prst="rect">
            <a:avLst/>
          </a:prstGeom>
          <a:noFill/>
        </p:spPr>
        <p:txBody>
          <a:bodyPr wrap="square" rtlCol="0">
            <a:spAutoFit/>
          </a:bodyPr>
          <a:lstStyle/>
          <a:p>
            <a:r>
              <a:rPr lang="en-US" sz="3200" b="1" dirty="0">
                <a:solidFill>
                  <a:srgbClr val="FF0000"/>
                </a:solidFill>
              </a:rPr>
              <a:t>NS			FNS</a:t>
            </a:r>
            <a:endParaRPr lang="en-IN" sz="3200" b="1" dirty="0">
              <a:solidFill>
                <a:srgbClr val="FF0000"/>
              </a:solidFill>
            </a:endParaRPr>
          </a:p>
        </p:txBody>
      </p:sp>
      <p:sp>
        <p:nvSpPr>
          <p:cNvPr id="8" name="TextBox 7">
            <a:extLst>
              <a:ext uri="{FF2B5EF4-FFF2-40B4-BE49-F238E27FC236}">
                <a16:creationId xmlns:a16="http://schemas.microsoft.com/office/drawing/2014/main" id="{7CE9DC8A-D4BB-4F0A-9E1D-6252104BB33A}"/>
              </a:ext>
            </a:extLst>
          </p:cNvPr>
          <p:cNvSpPr txBox="1"/>
          <p:nvPr/>
        </p:nvSpPr>
        <p:spPr>
          <a:xfrm>
            <a:off x="7348833" y="3069883"/>
            <a:ext cx="4632960" cy="461665"/>
          </a:xfrm>
          <a:prstGeom prst="rect">
            <a:avLst/>
          </a:prstGeom>
          <a:noFill/>
        </p:spPr>
        <p:txBody>
          <a:bodyPr wrap="square" rtlCol="0">
            <a:spAutoFit/>
          </a:bodyPr>
          <a:lstStyle/>
          <a:p>
            <a:r>
              <a:rPr lang="en-US" sz="2400" b="1" dirty="0">
                <a:solidFill>
                  <a:srgbClr val="0000FF"/>
                </a:solidFill>
                <a:latin typeface="Times New Roman" panose="02020603050405020304" pitchFamily="18" charset="0"/>
                <a:cs typeface="Times New Roman" panose="02020603050405020304" pitchFamily="18" charset="0"/>
              </a:rPr>
              <a:t>Mount point	       Mounting point</a:t>
            </a:r>
            <a:endParaRPr lang="en-IN" sz="2400" b="1"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458696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The </a:t>
            </a:r>
            <a:r>
              <a:rPr lang="en-US" dirty="0">
                <a:solidFill>
                  <a:srgbClr val="FF0000"/>
                </a:solidFill>
                <a:latin typeface="Times New Roman" panose="02020603050405020304" pitchFamily="18" charset="0"/>
                <a:cs typeface="Times New Roman" panose="02020603050405020304" pitchFamily="18" charset="0"/>
              </a:rPr>
              <a:t>directory</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node storing the node identifier</a:t>
            </a:r>
            <a:r>
              <a:rPr lang="en-US" dirty="0">
                <a:latin typeface="Times New Roman" panose="02020603050405020304" pitchFamily="18" charset="0"/>
                <a:cs typeface="Times New Roman" panose="02020603050405020304" pitchFamily="18" charset="0"/>
              </a:rPr>
              <a:t> is called a </a:t>
            </a:r>
            <a:r>
              <a:rPr lang="en-US" dirty="0">
                <a:solidFill>
                  <a:srgbClr val="FF0000"/>
                </a:solidFill>
                <a:latin typeface="Times New Roman" panose="02020603050405020304" pitchFamily="18" charset="0"/>
                <a:cs typeface="Times New Roman" panose="02020603050405020304" pitchFamily="18" charset="0"/>
              </a:rPr>
              <a:t>mount point</a:t>
            </a:r>
            <a:r>
              <a:rPr lang="en-US" dirty="0">
                <a:latin typeface="Times New Roman" panose="02020603050405020304" pitchFamily="18" charset="0"/>
                <a:cs typeface="Times New Roman" panose="02020603050405020304" pitchFamily="18" charset="0"/>
              </a:rPr>
              <a:t>. Accordingly, the directory node in the foreign name space is </a:t>
            </a:r>
            <a:r>
              <a:rPr lang="en-US" dirty="0">
                <a:solidFill>
                  <a:srgbClr val="FF0000"/>
                </a:solidFill>
                <a:latin typeface="Times New Roman" panose="02020603050405020304" pitchFamily="18" charset="0"/>
                <a:cs typeface="Times New Roman" panose="02020603050405020304" pitchFamily="18" charset="0"/>
              </a:rPr>
              <a:t>called a mounting point</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Normally, the mounting point is the </a:t>
            </a:r>
            <a:r>
              <a:rPr lang="en-US" dirty="0">
                <a:solidFill>
                  <a:srgbClr val="FF0000"/>
                </a:solidFill>
                <a:latin typeface="Times New Roman" panose="02020603050405020304" pitchFamily="18" charset="0"/>
                <a:cs typeface="Times New Roman" panose="02020603050405020304" pitchFamily="18" charset="0"/>
              </a:rPr>
              <a:t>root of a name space</a:t>
            </a:r>
            <a:r>
              <a:rPr lang="en-US" dirty="0">
                <a:latin typeface="Times New Roman" panose="02020603050405020304" pitchFamily="18" charset="0"/>
                <a:cs typeface="Times New Roman" panose="02020603050405020304" pitchFamily="18" charset="0"/>
              </a:rPr>
              <a:t>. During name resolution, the mounting point is looked up and resolution proceeds by accessing its </a:t>
            </a:r>
            <a:r>
              <a:rPr lang="en-US" dirty="0">
                <a:solidFill>
                  <a:srgbClr val="FF0000"/>
                </a:solidFill>
                <a:latin typeface="Times New Roman" panose="02020603050405020304" pitchFamily="18" charset="0"/>
                <a:cs typeface="Times New Roman" panose="02020603050405020304" pitchFamily="18" charset="0"/>
              </a:rPr>
              <a:t>directory</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table</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Consider a collection of </a:t>
            </a:r>
            <a:r>
              <a:rPr lang="en-US" dirty="0">
                <a:solidFill>
                  <a:srgbClr val="FF0000"/>
                </a:solidFill>
                <a:latin typeface="Times New Roman" panose="02020603050405020304" pitchFamily="18" charset="0"/>
                <a:cs typeface="Times New Roman" panose="02020603050405020304" pitchFamily="18" charset="0"/>
              </a:rPr>
              <a:t>name spaces </a:t>
            </a:r>
            <a:r>
              <a:rPr lang="en-US" dirty="0">
                <a:latin typeface="Times New Roman" panose="02020603050405020304" pitchFamily="18" charset="0"/>
                <a:cs typeface="Times New Roman" panose="02020603050405020304" pitchFamily="18" charset="0"/>
              </a:rPr>
              <a:t>that is </a:t>
            </a:r>
            <a:r>
              <a:rPr lang="en-US" dirty="0">
                <a:solidFill>
                  <a:srgbClr val="FF0000"/>
                </a:solidFill>
                <a:latin typeface="Times New Roman" panose="02020603050405020304" pitchFamily="18" charset="0"/>
                <a:cs typeface="Times New Roman" panose="02020603050405020304" pitchFamily="18" charset="0"/>
              </a:rPr>
              <a:t>distributed across different machines</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In particular, each </a:t>
            </a:r>
            <a:r>
              <a:rPr lang="en-US" dirty="0">
                <a:solidFill>
                  <a:srgbClr val="FF0000"/>
                </a:solidFill>
                <a:latin typeface="Times New Roman" panose="02020603050405020304" pitchFamily="18" charset="0"/>
                <a:cs typeface="Times New Roman" panose="02020603050405020304" pitchFamily="18" charset="0"/>
              </a:rPr>
              <a:t>name space </a:t>
            </a:r>
            <a:r>
              <a:rPr lang="en-US" dirty="0">
                <a:latin typeface="Times New Roman" panose="02020603050405020304" pitchFamily="18" charset="0"/>
                <a:cs typeface="Times New Roman" panose="02020603050405020304" pitchFamily="18" charset="0"/>
              </a:rPr>
              <a:t>is implemented by a </a:t>
            </a:r>
            <a:r>
              <a:rPr lang="en-US" dirty="0">
                <a:solidFill>
                  <a:srgbClr val="FF0000"/>
                </a:solidFill>
                <a:latin typeface="Times New Roman" panose="02020603050405020304" pitchFamily="18" charset="0"/>
                <a:cs typeface="Times New Roman" panose="02020603050405020304" pitchFamily="18" charset="0"/>
              </a:rPr>
              <a:t>different</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server</a:t>
            </a:r>
            <a:r>
              <a:rPr lang="en-US" dirty="0">
                <a:latin typeface="Times New Roman" panose="02020603050405020304" pitchFamily="18" charset="0"/>
                <a:cs typeface="Times New Roman" panose="02020603050405020304" pitchFamily="18" charset="0"/>
              </a:rPr>
              <a:t>, each possibly running on a </a:t>
            </a:r>
            <a:r>
              <a:rPr lang="en-US" dirty="0">
                <a:solidFill>
                  <a:srgbClr val="FF0000"/>
                </a:solidFill>
                <a:latin typeface="Times New Roman" panose="02020603050405020304" pitchFamily="18" charset="0"/>
                <a:cs typeface="Times New Roman" panose="02020603050405020304" pitchFamily="18" charset="0"/>
              </a:rPr>
              <a:t>separate</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machine</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78</a:t>
            </a:fld>
            <a:endParaRPr lang="en-IN" dirty="0"/>
          </a:p>
        </p:txBody>
      </p:sp>
    </p:spTree>
    <p:extLst>
      <p:ext uri="{BB962C8B-B14F-4D97-AF65-F5344CB8AC3E}">
        <p14:creationId xmlns:p14="http://schemas.microsoft.com/office/powerpoint/2010/main" val="166229141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Consequently, if we want </a:t>
            </a:r>
            <a:r>
              <a:rPr lang="en-US" dirty="0">
                <a:solidFill>
                  <a:srgbClr val="FF0000"/>
                </a:solidFill>
                <a:latin typeface="Times New Roman" panose="02020603050405020304" pitchFamily="18" charset="0"/>
                <a:cs typeface="Times New Roman" panose="02020603050405020304" pitchFamily="18" charset="0"/>
              </a:rPr>
              <a:t>to</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mount</a:t>
            </a:r>
            <a:r>
              <a:rPr lang="en-US" dirty="0">
                <a:latin typeface="Times New Roman" panose="02020603050405020304" pitchFamily="18" charset="0"/>
                <a:cs typeface="Times New Roman" panose="02020603050405020304" pitchFamily="18" charset="0"/>
              </a:rPr>
              <a:t> a </a:t>
            </a:r>
            <a:r>
              <a:rPr lang="en-US" dirty="0">
                <a:solidFill>
                  <a:srgbClr val="FF0000"/>
                </a:solidFill>
                <a:latin typeface="Times New Roman" panose="02020603050405020304" pitchFamily="18" charset="0"/>
                <a:cs typeface="Times New Roman" panose="02020603050405020304" pitchFamily="18" charset="0"/>
              </a:rPr>
              <a:t>foreign name space NS2 into a name space NS1</a:t>
            </a:r>
            <a:r>
              <a:rPr lang="en-US" dirty="0">
                <a:latin typeface="Times New Roman" panose="02020603050405020304" pitchFamily="18" charset="0"/>
                <a:cs typeface="Times New Roman" panose="02020603050405020304" pitchFamily="18" charset="0"/>
              </a:rPr>
              <a:t>, it may be necessary to </a:t>
            </a:r>
            <a:r>
              <a:rPr lang="en-US" dirty="0">
                <a:solidFill>
                  <a:srgbClr val="FF0000"/>
                </a:solidFill>
                <a:latin typeface="Times New Roman" panose="02020603050405020304" pitchFamily="18" charset="0"/>
                <a:cs typeface="Times New Roman" panose="02020603050405020304" pitchFamily="18" charset="0"/>
              </a:rPr>
              <a:t>communicate</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over</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network</a:t>
            </a:r>
            <a:r>
              <a:rPr lang="en-US" dirty="0">
                <a:latin typeface="Times New Roman" panose="02020603050405020304" pitchFamily="18" charset="0"/>
                <a:cs typeface="Times New Roman" panose="02020603050405020304" pitchFamily="18" charset="0"/>
              </a:rPr>
              <a:t> with the </a:t>
            </a:r>
            <a:r>
              <a:rPr lang="en-US" dirty="0">
                <a:solidFill>
                  <a:srgbClr val="FF0000"/>
                </a:solidFill>
                <a:latin typeface="Times New Roman" panose="02020603050405020304" pitchFamily="18" charset="0"/>
                <a:cs typeface="Times New Roman" panose="02020603050405020304" pitchFamily="18" charset="0"/>
              </a:rPr>
              <a:t>server</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of</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NS2</a:t>
            </a:r>
            <a:r>
              <a:rPr lang="en-US" dirty="0">
                <a:latin typeface="Times New Roman" panose="02020603050405020304" pitchFamily="18" charset="0"/>
                <a:cs typeface="Times New Roman" panose="02020603050405020304" pitchFamily="18" charset="0"/>
              </a:rPr>
              <a:t>, as that server may be running on a different machine than the server for </a:t>
            </a:r>
            <a:r>
              <a:rPr lang="en-US" dirty="0">
                <a:solidFill>
                  <a:srgbClr val="FF0000"/>
                </a:solidFill>
                <a:latin typeface="Times New Roman" panose="02020603050405020304" pitchFamily="18" charset="0"/>
                <a:cs typeface="Times New Roman" panose="02020603050405020304" pitchFamily="18" charset="0"/>
              </a:rPr>
              <a:t>NS1</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To </a:t>
            </a:r>
            <a:r>
              <a:rPr lang="en-US" dirty="0">
                <a:solidFill>
                  <a:srgbClr val="FF0000"/>
                </a:solidFill>
                <a:latin typeface="Times New Roman" panose="02020603050405020304" pitchFamily="18" charset="0"/>
                <a:cs typeface="Times New Roman" panose="02020603050405020304" pitchFamily="18" charset="0"/>
              </a:rPr>
              <a:t>mount a foreign name space in a distributed system</a:t>
            </a:r>
            <a:r>
              <a:rPr lang="en-US" dirty="0">
                <a:latin typeface="Times New Roman" panose="02020603050405020304" pitchFamily="18" charset="0"/>
                <a:cs typeface="Times New Roman" panose="02020603050405020304" pitchFamily="18" charset="0"/>
              </a:rPr>
              <a:t> requires at least the following information:</a:t>
            </a:r>
          </a:p>
          <a:p>
            <a:pPr algn="just">
              <a:lnSpc>
                <a:spcPct val="100000"/>
              </a:lnSpc>
            </a:pPr>
            <a:endParaRPr lang="en-US" dirty="0">
              <a:latin typeface="Times New Roman" panose="02020603050405020304" pitchFamily="18" charset="0"/>
              <a:cs typeface="Times New Roman" panose="02020603050405020304" pitchFamily="18" charset="0"/>
            </a:endParaRPr>
          </a:p>
          <a:p>
            <a:pPr marL="0" indent="0" algn="just">
              <a:lnSpc>
                <a:spcPct val="100000"/>
              </a:lnSpc>
              <a:buNone/>
            </a:pPr>
            <a:r>
              <a:rPr lang="en-US" dirty="0">
                <a:latin typeface="Times New Roman" panose="02020603050405020304" pitchFamily="18" charset="0"/>
                <a:cs typeface="Times New Roman" panose="02020603050405020304" pitchFamily="18" charset="0"/>
              </a:rPr>
              <a:t>	1. The name of an access protocol.</a:t>
            </a:r>
          </a:p>
          <a:p>
            <a:pPr marL="0" indent="0" algn="just">
              <a:lnSpc>
                <a:spcPct val="100000"/>
              </a:lnSpc>
              <a:buNone/>
            </a:pPr>
            <a:r>
              <a:rPr lang="en-US" dirty="0">
                <a:latin typeface="Times New Roman" panose="02020603050405020304" pitchFamily="18" charset="0"/>
                <a:cs typeface="Times New Roman" panose="02020603050405020304" pitchFamily="18" charset="0"/>
              </a:rPr>
              <a:t>	2. The name of the server.</a:t>
            </a:r>
          </a:p>
          <a:p>
            <a:pPr marL="0" indent="0" algn="just">
              <a:lnSpc>
                <a:spcPct val="100000"/>
              </a:lnSpc>
              <a:buNone/>
            </a:pPr>
            <a:r>
              <a:rPr lang="en-US" dirty="0">
                <a:latin typeface="Times New Roman" panose="02020603050405020304" pitchFamily="18" charset="0"/>
                <a:cs typeface="Times New Roman" panose="02020603050405020304" pitchFamily="18" charset="0"/>
              </a:rPr>
              <a:t>	3. The name of the mounting point in the foreign name space.</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79</a:t>
            </a:fld>
            <a:endParaRPr lang="en-IN" dirty="0"/>
          </a:p>
        </p:txBody>
      </p:sp>
    </p:spTree>
    <p:extLst>
      <p:ext uri="{BB962C8B-B14F-4D97-AF65-F5344CB8AC3E}">
        <p14:creationId xmlns:p14="http://schemas.microsoft.com/office/powerpoint/2010/main" val="3935502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lnSpcReduction="10000"/>
          </a:bodyPr>
          <a:lstStyle/>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Likewise, if </a:t>
            </a:r>
            <a:r>
              <a:rPr lang="en-US" sz="2600" dirty="0">
                <a:solidFill>
                  <a:srgbClr val="FFFF00"/>
                </a:solidFill>
                <a:latin typeface="Times New Roman" panose="02020603050405020304" pitchFamily="18" charset="0"/>
                <a:cs typeface="Times New Roman" panose="02020603050405020304" pitchFamily="18" charset="0"/>
              </a:rPr>
              <a:t>an entity offers more than one access point</a:t>
            </a:r>
            <a:r>
              <a:rPr lang="en-US" sz="2600" dirty="0">
                <a:solidFill>
                  <a:schemeClr val="bg1"/>
                </a:solidFill>
                <a:latin typeface="Times New Roman" panose="02020603050405020304" pitchFamily="18" charset="0"/>
                <a:cs typeface="Times New Roman" panose="02020603050405020304" pitchFamily="18" charset="0"/>
              </a:rPr>
              <a:t>, it is not clear which address to use as a reference.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For instance, many organizations distribute their </a:t>
            </a:r>
            <a:r>
              <a:rPr lang="en-US" sz="2600" dirty="0">
                <a:solidFill>
                  <a:srgbClr val="FFFF00"/>
                </a:solidFill>
                <a:latin typeface="Times New Roman" panose="02020603050405020304" pitchFamily="18" charset="0"/>
                <a:cs typeface="Times New Roman" panose="02020603050405020304" pitchFamily="18" charset="0"/>
              </a:rPr>
              <a:t>Web service across several servers</a:t>
            </a:r>
            <a:r>
              <a:rPr lang="en-US" sz="2600" dirty="0">
                <a:solidFill>
                  <a:schemeClr val="bg1"/>
                </a:solidFill>
                <a:latin typeface="Times New Roman" panose="02020603050405020304" pitchFamily="18" charset="0"/>
                <a:cs typeface="Times New Roman" panose="02020603050405020304" pitchFamily="18" charset="0"/>
              </a:rPr>
              <a:t>.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If we would use the </a:t>
            </a:r>
            <a:r>
              <a:rPr lang="en-US" sz="2600" dirty="0">
                <a:solidFill>
                  <a:srgbClr val="FFFF00"/>
                </a:solidFill>
                <a:latin typeface="Times New Roman" panose="02020603050405020304" pitchFamily="18" charset="0"/>
                <a:cs typeface="Times New Roman" panose="02020603050405020304" pitchFamily="18" charset="0"/>
              </a:rPr>
              <a:t>addresses of those servers </a:t>
            </a:r>
            <a:r>
              <a:rPr lang="en-US" sz="2600" dirty="0">
                <a:solidFill>
                  <a:schemeClr val="bg1"/>
                </a:solidFill>
                <a:latin typeface="Times New Roman" panose="02020603050405020304" pitchFamily="18" charset="0"/>
                <a:cs typeface="Times New Roman" panose="02020603050405020304" pitchFamily="18" charset="0"/>
              </a:rPr>
              <a:t>as a reference for the Web service, it is not obvious </a:t>
            </a:r>
            <a:r>
              <a:rPr lang="en-US" sz="2600" dirty="0">
                <a:solidFill>
                  <a:srgbClr val="FFFF00"/>
                </a:solidFill>
                <a:latin typeface="Times New Roman" panose="02020603050405020304" pitchFamily="18" charset="0"/>
                <a:cs typeface="Times New Roman" panose="02020603050405020304" pitchFamily="18" charset="0"/>
              </a:rPr>
              <a:t>which address should be chosen as the best one</a:t>
            </a:r>
            <a:r>
              <a:rPr lang="en-US" sz="2600" dirty="0">
                <a:solidFill>
                  <a:schemeClr val="bg1"/>
                </a:solidFill>
                <a:latin typeface="Times New Roman" panose="02020603050405020304" pitchFamily="18" charset="0"/>
                <a:cs typeface="Times New Roman" panose="02020603050405020304" pitchFamily="18" charset="0"/>
              </a:rPr>
              <a:t>.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Again, a much better </a:t>
            </a:r>
            <a:r>
              <a:rPr lang="en-US" sz="2600" dirty="0">
                <a:solidFill>
                  <a:srgbClr val="FFFF00"/>
                </a:solidFill>
                <a:latin typeface="Times New Roman" panose="02020603050405020304" pitchFamily="18" charset="0"/>
                <a:cs typeface="Times New Roman" panose="02020603050405020304" pitchFamily="18" charset="0"/>
              </a:rPr>
              <a:t>solution is to have a single name</a:t>
            </a:r>
            <a:r>
              <a:rPr lang="en-US" sz="2600" dirty="0">
                <a:solidFill>
                  <a:schemeClr val="bg1"/>
                </a:solidFill>
                <a:latin typeface="Times New Roman" panose="02020603050405020304" pitchFamily="18" charset="0"/>
                <a:cs typeface="Times New Roman" panose="02020603050405020304" pitchFamily="18" charset="0"/>
              </a:rPr>
              <a:t> for the Web service independent from the addresses of the different Web servers.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These examples illustrate that a </a:t>
            </a:r>
            <a:r>
              <a:rPr lang="en-US" sz="2600" dirty="0">
                <a:solidFill>
                  <a:srgbClr val="FFFF00"/>
                </a:solidFill>
                <a:latin typeface="Times New Roman" panose="02020603050405020304" pitchFamily="18" charset="0"/>
                <a:cs typeface="Times New Roman" panose="02020603050405020304" pitchFamily="18" charset="0"/>
              </a:rPr>
              <a:t>name for an entity</a:t>
            </a:r>
            <a:r>
              <a:rPr lang="en-US" sz="2600" dirty="0">
                <a:solidFill>
                  <a:schemeClr val="bg1"/>
                </a:solidFill>
                <a:latin typeface="Times New Roman" panose="02020603050405020304" pitchFamily="18" charset="0"/>
                <a:cs typeface="Times New Roman" panose="02020603050405020304" pitchFamily="18" charset="0"/>
              </a:rPr>
              <a:t> that is </a:t>
            </a:r>
            <a:r>
              <a:rPr lang="en-US" sz="2600" dirty="0">
                <a:solidFill>
                  <a:srgbClr val="FFFF00"/>
                </a:solidFill>
                <a:latin typeface="Times New Roman" panose="02020603050405020304" pitchFamily="18" charset="0"/>
                <a:cs typeface="Times New Roman" panose="02020603050405020304" pitchFamily="18" charset="0"/>
              </a:rPr>
              <a:t>independent from its addresses</a:t>
            </a:r>
            <a:r>
              <a:rPr lang="en-US" sz="2600" dirty="0">
                <a:solidFill>
                  <a:schemeClr val="bg1"/>
                </a:solidFill>
                <a:latin typeface="Times New Roman" panose="02020603050405020304" pitchFamily="18" charset="0"/>
                <a:cs typeface="Times New Roman" panose="02020603050405020304" pitchFamily="18" charset="0"/>
              </a:rPr>
              <a:t> is often much easier and more flexible to use. </a:t>
            </a:r>
            <a:r>
              <a:rPr lang="en-US" sz="2600" dirty="0">
                <a:solidFill>
                  <a:srgbClr val="3399FF"/>
                </a:solidFill>
                <a:latin typeface="Times New Roman" panose="02020603050405020304" pitchFamily="18" charset="0"/>
                <a:cs typeface="Times New Roman" panose="02020603050405020304" pitchFamily="18" charset="0"/>
              </a:rPr>
              <a:t>Such a name is called location independent.</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8</a:t>
            </a:fld>
            <a:endParaRPr lang="en-IN" dirty="0"/>
          </a:p>
        </p:txBody>
      </p:sp>
    </p:spTree>
    <p:extLst>
      <p:ext uri="{BB962C8B-B14F-4D97-AF65-F5344CB8AC3E}">
        <p14:creationId xmlns:p14="http://schemas.microsoft.com/office/powerpoint/2010/main" val="286710179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Note that each of these names needs to be resolved. The </a:t>
            </a:r>
            <a:r>
              <a:rPr lang="en-US" dirty="0">
                <a:solidFill>
                  <a:srgbClr val="FF0000"/>
                </a:solidFill>
                <a:latin typeface="Times New Roman" panose="02020603050405020304" pitchFamily="18" charset="0"/>
                <a:cs typeface="Times New Roman" panose="02020603050405020304" pitchFamily="18" charset="0"/>
              </a:rPr>
              <a:t>name of an access protocol needs to be resolved</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to the implementation of a protocol </a:t>
            </a:r>
            <a:r>
              <a:rPr lang="en-US" dirty="0">
                <a:latin typeface="Times New Roman" panose="02020603050405020304" pitchFamily="18" charset="0"/>
                <a:cs typeface="Times New Roman" panose="02020603050405020304" pitchFamily="18" charset="0"/>
              </a:rPr>
              <a:t>by which communication with the server of the foreign name space can take place.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The </a:t>
            </a:r>
            <a:r>
              <a:rPr lang="en-US" dirty="0">
                <a:solidFill>
                  <a:srgbClr val="FF0000"/>
                </a:solidFill>
                <a:latin typeface="Times New Roman" panose="02020603050405020304" pitchFamily="18" charset="0"/>
                <a:cs typeface="Times New Roman" panose="02020603050405020304" pitchFamily="18" charset="0"/>
              </a:rPr>
              <a:t>name of the server needs to be resolved to an address </a:t>
            </a:r>
            <a:r>
              <a:rPr lang="en-US" dirty="0">
                <a:latin typeface="Times New Roman" panose="02020603050405020304" pitchFamily="18" charset="0"/>
                <a:cs typeface="Times New Roman" panose="02020603050405020304" pitchFamily="18" charset="0"/>
              </a:rPr>
              <a:t>where that server can be reached.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As the last part in name resolution, the </a:t>
            </a:r>
            <a:r>
              <a:rPr lang="en-US" dirty="0">
                <a:solidFill>
                  <a:srgbClr val="FF0000"/>
                </a:solidFill>
                <a:latin typeface="Times New Roman" panose="02020603050405020304" pitchFamily="18" charset="0"/>
                <a:cs typeface="Times New Roman" panose="02020603050405020304" pitchFamily="18" charset="0"/>
              </a:rPr>
              <a:t>name of the mounting point needs to be resolved to a node identifier in the foreign name space</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80</a:t>
            </a:fld>
            <a:endParaRPr lang="en-IN" dirty="0"/>
          </a:p>
        </p:txBody>
      </p:sp>
    </p:spTree>
    <p:extLst>
      <p:ext uri="{BB962C8B-B14F-4D97-AF65-F5344CB8AC3E}">
        <p14:creationId xmlns:p14="http://schemas.microsoft.com/office/powerpoint/2010/main" val="126394631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Consider a situation in which a </a:t>
            </a:r>
            <a:r>
              <a:rPr lang="en-US" dirty="0">
                <a:solidFill>
                  <a:srgbClr val="FF0000"/>
                </a:solidFill>
                <a:latin typeface="Times New Roman" panose="02020603050405020304" pitchFamily="18" charset="0"/>
                <a:cs typeface="Times New Roman" panose="02020603050405020304" pitchFamily="18" charset="0"/>
              </a:rPr>
              <a:t>user with a laptop </a:t>
            </a:r>
            <a:r>
              <a:rPr lang="en-US" dirty="0">
                <a:latin typeface="Times New Roman" panose="02020603050405020304" pitchFamily="18" charset="0"/>
                <a:cs typeface="Times New Roman" panose="02020603050405020304" pitchFamily="18" charset="0"/>
              </a:rPr>
              <a:t>computer </a:t>
            </a:r>
            <a:r>
              <a:rPr lang="en-US" dirty="0">
                <a:solidFill>
                  <a:srgbClr val="FF0000"/>
                </a:solidFill>
                <a:latin typeface="Times New Roman" panose="02020603050405020304" pitchFamily="18" charset="0"/>
                <a:cs typeface="Times New Roman" panose="02020603050405020304" pitchFamily="18" charset="0"/>
              </a:rPr>
              <a:t>wants to access files that are stored on a remote file server</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The </a:t>
            </a:r>
            <a:r>
              <a:rPr lang="en-US" dirty="0">
                <a:solidFill>
                  <a:srgbClr val="FF0000"/>
                </a:solidFill>
                <a:latin typeface="Times New Roman" panose="02020603050405020304" pitchFamily="18" charset="0"/>
                <a:cs typeface="Times New Roman" panose="02020603050405020304" pitchFamily="18" charset="0"/>
              </a:rPr>
              <a:t>client</a:t>
            </a:r>
            <a:r>
              <a:rPr lang="en-US" dirty="0">
                <a:latin typeface="Times New Roman" panose="02020603050405020304" pitchFamily="18" charset="0"/>
                <a:cs typeface="Times New Roman" panose="02020603050405020304" pitchFamily="18" charset="0"/>
              </a:rPr>
              <a:t> machine and the file </a:t>
            </a:r>
            <a:r>
              <a:rPr lang="en-US" dirty="0">
                <a:solidFill>
                  <a:srgbClr val="FF0000"/>
                </a:solidFill>
                <a:latin typeface="Times New Roman" panose="02020603050405020304" pitchFamily="18" charset="0"/>
                <a:cs typeface="Times New Roman" panose="02020603050405020304" pitchFamily="18" charset="0"/>
              </a:rPr>
              <a:t>server</a:t>
            </a:r>
            <a:r>
              <a:rPr lang="en-US" dirty="0">
                <a:latin typeface="Times New Roman" panose="02020603050405020304" pitchFamily="18" charset="0"/>
                <a:cs typeface="Times New Roman" panose="02020603050405020304" pitchFamily="18" charset="0"/>
              </a:rPr>
              <a:t> are both </a:t>
            </a:r>
            <a:r>
              <a:rPr lang="en-US" dirty="0">
                <a:solidFill>
                  <a:srgbClr val="FF0000"/>
                </a:solidFill>
                <a:latin typeface="Times New Roman" panose="02020603050405020304" pitchFamily="18" charset="0"/>
                <a:cs typeface="Times New Roman" panose="02020603050405020304" pitchFamily="18" charset="0"/>
              </a:rPr>
              <a:t>configured</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with</a:t>
            </a:r>
            <a:r>
              <a:rPr lang="en-US" dirty="0">
                <a:latin typeface="Times New Roman" panose="02020603050405020304" pitchFamily="18" charset="0"/>
                <a:cs typeface="Times New Roman" panose="02020603050405020304" pitchFamily="18" charset="0"/>
              </a:rPr>
              <a:t> the </a:t>
            </a:r>
            <a:r>
              <a:rPr lang="en-US" dirty="0">
                <a:solidFill>
                  <a:srgbClr val="FF0000"/>
                </a:solidFill>
                <a:latin typeface="Times New Roman" panose="02020603050405020304" pitchFamily="18" charset="0"/>
                <a:cs typeface="Times New Roman" panose="02020603050405020304" pitchFamily="18" charset="0"/>
              </a:rPr>
              <a:t>Network</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File</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System (NFS)</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In particular, to allow NFS to work across the Internet, a </a:t>
            </a:r>
            <a:r>
              <a:rPr lang="en-US" dirty="0">
                <a:solidFill>
                  <a:srgbClr val="0000FF"/>
                </a:solidFill>
                <a:latin typeface="Times New Roman" panose="02020603050405020304" pitchFamily="18" charset="0"/>
                <a:cs typeface="Times New Roman" panose="02020603050405020304" pitchFamily="18" charset="0"/>
              </a:rPr>
              <a:t>client can specify exactly which file it wants to access by means of an NFS URL</a:t>
            </a:r>
            <a:r>
              <a:rPr lang="en-US" dirty="0">
                <a:latin typeface="Times New Roman" panose="02020603050405020304" pitchFamily="18" charset="0"/>
                <a:cs typeface="Times New Roman" panose="02020603050405020304" pitchFamily="18" charset="0"/>
              </a:rPr>
              <a:t>, for example, </a:t>
            </a:r>
          </a:p>
          <a:p>
            <a:pPr marL="0" indent="0" algn="ctr">
              <a:lnSpc>
                <a:spcPct val="150000"/>
              </a:lnSpc>
              <a:buNone/>
            </a:pPr>
            <a:r>
              <a:rPr lang="en-US" sz="3200" b="1" dirty="0" err="1">
                <a:solidFill>
                  <a:srgbClr val="FF0000"/>
                </a:solidFill>
                <a:latin typeface="Times New Roman" panose="02020603050405020304" pitchFamily="18" charset="0"/>
                <a:cs typeface="Times New Roman" panose="02020603050405020304" pitchFamily="18" charset="0"/>
              </a:rPr>
              <a:t>nfs</a:t>
            </a:r>
            <a:r>
              <a:rPr lang="en-US" sz="3200" b="1" dirty="0">
                <a:solidFill>
                  <a:srgbClr val="FF0000"/>
                </a:solidFill>
                <a:latin typeface="Times New Roman" panose="02020603050405020304" pitchFamily="18" charset="0"/>
                <a:cs typeface="Times New Roman" panose="02020603050405020304" pitchFamily="18" charset="0"/>
              </a:rPr>
              <a:t> ://flits.cs.vu.nl/home/</a:t>
            </a:r>
            <a:r>
              <a:rPr lang="en-US" sz="3200" b="1" dirty="0" err="1">
                <a:solidFill>
                  <a:srgbClr val="FF0000"/>
                </a:solidFill>
                <a:latin typeface="Times New Roman" panose="02020603050405020304" pitchFamily="18" charset="0"/>
                <a:cs typeface="Times New Roman" panose="02020603050405020304" pitchFamily="18" charset="0"/>
              </a:rPr>
              <a:t>steen</a:t>
            </a:r>
            <a:endParaRPr lang="en-US" sz="3200" b="1" dirty="0">
              <a:solidFill>
                <a:srgbClr val="FF0000"/>
              </a:solidFill>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This URL names a </a:t>
            </a:r>
            <a:r>
              <a:rPr lang="en-US" dirty="0">
                <a:solidFill>
                  <a:srgbClr val="FF0000"/>
                </a:solidFill>
                <a:latin typeface="Times New Roman" panose="02020603050405020304" pitchFamily="18" charset="0"/>
                <a:cs typeface="Times New Roman" panose="02020603050405020304" pitchFamily="18" charset="0"/>
              </a:rPr>
              <a:t>file</a:t>
            </a:r>
            <a:r>
              <a:rPr lang="en-US" dirty="0">
                <a:latin typeface="Times New Roman" panose="02020603050405020304" pitchFamily="18" charset="0"/>
                <a:cs typeface="Times New Roman" panose="02020603050405020304" pitchFamily="18" charset="0"/>
              </a:rPr>
              <a:t> (which happens to be a directory) called </a:t>
            </a:r>
            <a:r>
              <a:rPr lang="en-US" dirty="0">
                <a:solidFill>
                  <a:srgbClr val="FF0000"/>
                </a:solidFill>
                <a:latin typeface="Times New Roman" panose="02020603050405020304" pitchFamily="18" charset="0"/>
                <a:cs typeface="Times New Roman" panose="02020603050405020304" pitchFamily="18" charset="0"/>
              </a:rPr>
              <a:t>/home/</a:t>
            </a:r>
            <a:r>
              <a:rPr lang="en-US" dirty="0" err="1">
                <a:solidFill>
                  <a:srgbClr val="FF0000"/>
                </a:solidFill>
                <a:latin typeface="Times New Roman" panose="02020603050405020304" pitchFamily="18" charset="0"/>
                <a:cs typeface="Times New Roman" panose="02020603050405020304" pitchFamily="18" charset="0"/>
              </a:rPr>
              <a:t>steen</a:t>
            </a:r>
            <a:r>
              <a:rPr lang="en-US" dirty="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on an </a:t>
            </a:r>
            <a:r>
              <a:rPr lang="en-US" dirty="0">
                <a:solidFill>
                  <a:srgbClr val="FF0000"/>
                </a:solidFill>
                <a:latin typeface="Times New Roman" panose="02020603050405020304" pitchFamily="18" charset="0"/>
                <a:cs typeface="Times New Roman" panose="02020603050405020304" pitchFamily="18" charset="0"/>
              </a:rPr>
              <a:t>NFS</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file</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server</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flits.cs.vu.nl</a:t>
            </a:r>
            <a:r>
              <a:rPr lang="en-US" dirty="0">
                <a:latin typeface="Times New Roman" panose="02020603050405020304" pitchFamily="18" charset="0"/>
                <a:cs typeface="Times New Roman" panose="02020603050405020304" pitchFamily="18" charset="0"/>
              </a:rPr>
              <a:t>, which can be accessed by a client by means of the </a:t>
            </a:r>
            <a:r>
              <a:rPr lang="en-US" dirty="0">
                <a:solidFill>
                  <a:srgbClr val="FF0000"/>
                </a:solidFill>
                <a:latin typeface="Times New Roman" panose="02020603050405020304" pitchFamily="18" charset="0"/>
                <a:cs typeface="Times New Roman" panose="02020603050405020304" pitchFamily="18" charset="0"/>
              </a:rPr>
              <a:t>NFS</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protocol</a:t>
            </a:r>
            <a:r>
              <a:rPr lang="en-US"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81</a:t>
            </a:fld>
            <a:endParaRPr lang="en-IN" dirty="0"/>
          </a:p>
        </p:txBody>
      </p:sp>
    </p:spTree>
    <p:extLst>
      <p:ext uri="{BB962C8B-B14F-4D97-AF65-F5344CB8AC3E}">
        <p14:creationId xmlns:p14="http://schemas.microsoft.com/office/powerpoint/2010/main" val="309337998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The name </a:t>
            </a:r>
            <a:r>
              <a:rPr lang="en-US" b="1" dirty="0" err="1">
                <a:solidFill>
                  <a:srgbClr val="FF0000"/>
                </a:solidFill>
                <a:latin typeface="Times New Roman" panose="02020603050405020304" pitchFamily="18" charset="0"/>
                <a:cs typeface="Times New Roman" panose="02020603050405020304" pitchFamily="18" charset="0"/>
              </a:rPr>
              <a:t>nfs</a:t>
            </a:r>
            <a:r>
              <a:rPr lang="en-US" dirty="0">
                <a:latin typeface="Times New Roman" panose="02020603050405020304" pitchFamily="18" charset="0"/>
                <a:cs typeface="Times New Roman" panose="02020603050405020304" pitchFamily="18" charset="0"/>
              </a:rPr>
              <a:t> is a well-known name in the sense that worldwide agreement exists on how to interpret that name.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Given that we are dealing with a URL, the name </a:t>
            </a:r>
            <a:r>
              <a:rPr lang="en-US" b="1" dirty="0" err="1">
                <a:solidFill>
                  <a:srgbClr val="FF0000"/>
                </a:solidFill>
                <a:latin typeface="Times New Roman" panose="02020603050405020304" pitchFamily="18" charset="0"/>
                <a:cs typeface="Times New Roman" panose="02020603050405020304" pitchFamily="18" charset="0"/>
              </a:rPr>
              <a:t>nfs</a:t>
            </a:r>
            <a:r>
              <a:rPr lang="en-US" dirty="0">
                <a:latin typeface="Times New Roman" panose="02020603050405020304" pitchFamily="18" charset="0"/>
                <a:cs typeface="Times New Roman" panose="02020603050405020304" pitchFamily="18" charset="0"/>
              </a:rPr>
              <a:t> will be </a:t>
            </a:r>
            <a:r>
              <a:rPr lang="en-US" dirty="0">
                <a:solidFill>
                  <a:srgbClr val="FF0000"/>
                </a:solidFill>
                <a:latin typeface="Times New Roman" panose="02020603050405020304" pitchFamily="18" charset="0"/>
                <a:cs typeface="Times New Roman" panose="02020603050405020304" pitchFamily="18" charset="0"/>
              </a:rPr>
              <a:t>resolved</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to</a:t>
            </a:r>
            <a:r>
              <a:rPr lang="en-US" dirty="0">
                <a:latin typeface="Times New Roman" panose="02020603050405020304" pitchFamily="18" charset="0"/>
                <a:cs typeface="Times New Roman" panose="02020603050405020304" pitchFamily="18" charset="0"/>
              </a:rPr>
              <a:t> an </a:t>
            </a:r>
            <a:r>
              <a:rPr lang="en-US" dirty="0">
                <a:solidFill>
                  <a:srgbClr val="FF0000"/>
                </a:solidFill>
                <a:latin typeface="Times New Roman" panose="02020603050405020304" pitchFamily="18" charset="0"/>
                <a:cs typeface="Times New Roman" panose="02020603050405020304" pitchFamily="18" charset="0"/>
              </a:rPr>
              <a:t>implementation</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of</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the</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NFS</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protocol</a:t>
            </a:r>
            <a:r>
              <a:rPr lang="en-US" dirty="0">
                <a:latin typeface="Times New Roman" panose="02020603050405020304" pitchFamily="18" charset="0"/>
                <a:cs typeface="Times New Roman" panose="02020603050405020304" pitchFamily="18" charset="0"/>
              </a:rPr>
              <a:t>. The </a:t>
            </a:r>
            <a:r>
              <a:rPr lang="en-US" dirty="0">
                <a:solidFill>
                  <a:srgbClr val="FF0000"/>
                </a:solidFill>
                <a:latin typeface="Times New Roman" panose="02020603050405020304" pitchFamily="18" charset="0"/>
                <a:cs typeface="Times New Roman" panose="02020603050405020304" pitchFamily="18" charset="0"/>
              </a:rPr>
              <a:t>server</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name</a:t>
            </a:r>
            <a:r>
              <a:rPr lang="en-US" dirty="0">
                <a:latin typeface="Times New Roman" panose="02020603050405020304" pitchFamily="18" charset="0"/>
                <a:cs typeface="Times New Roman" panose="02020603050405020304" pitchFamily="18" charset="0"/>
              </a:rPr>
              <a:t> is resolved to its </a:t>
            </a:r>
            <a:r>
              <a:rPr lang="en-US" dirty="0">
                <a:solidFill>
                  <a:srgbClr val="FF0000"/>
                </a:solidFill>
                <a:latin typeface="Times New Roman" panose="02020603050405020304" pitchFamily="18" charset="0"/>
                <a:cs typeface="Times New Roman" panose="02020603050405020304" pitchFamily="18" charset="0"/>
              </a:rPr>
              <a:t>address</a:t>
            </a:r>
            <a:r>
              <a:rPr lang="en-US" dirty="0">
                <a:latin typeface="Times New Roman" panose="02020603050405020304" pitchFamily="18" charset="0"/>
                <a:cs typeface="Times New Roman" panose="02020603050405020304" pitchFamily="18" charset="0"/>
              </a:rPr>
              <a:t> using DNS.</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The organization of a file system on the </a:t>
            </a:r>
            <a:r>
              <a:rPr lang="en-US" dirty="0">
                <a:solidFill>
                  <a:srgbClr val="FF0000"/>
                </a:solidFill>
                <a:latin typeface="Times New Roman" panose="02020603050405020304" pitchFamily="18" charset="0"/>
                <a:cs typeface="Times New Roman" panose="02020603050405020304" pitchFamily="18" charset="0"/>
              </a:rPr>
              <a:t>client machine</a:t>
            </a:r>
            <a:r>
              <a:rPr lang="en-US" dirty="0">
                <a:latin typeface="Times New Roman" panose="02020603050405020304" pitchFamily="18" charset="0"/>
                <a:cs typeface="Times New Roman" panose="02020603050405020304" pitchFamily="18" charset="0"/>
              </a:rPr>
              <a:t> is partly shown in </a:t>
            </a:r>
            <a:r>
              <a:rPr lang="en-US" dirty="0">
                <a:solidFill>
                  <a:srgbClr val="FF0000"/>
                </a:solidFill>
                <a:latin typeface="Times New Roman" panose="02020603050405020304" pitchFamily="18" charset="0"/>
                <a:cs typeface="Times New Roman" panose="02020603050405020304" pitchFamily="18" charset="0"/>
              </a:rPr>
              <a:t>Figure 5.14.</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The </a:t>
            </a:r>
            <a:r>
              <a:rPr lang="en-US" dirty="0">
                <a:solidFill>
                  <a:srgbClr val="FF0000"/>
                </a:solidFill>
                <a:latin typeface="Times New Roman" panose="02020603050405020304" pitchFamily="18" charset="0"/>
                <a:cs typeface="Times New Roman" panose="02020603050405020304" pitchFamily="18" charset="0"/>
              </a:rPr>
              <a:t>root directory</a:t>
            </a:r>
            <a:r>
              <a:rPr lang="en-US" dirty="0">
                <a:latin typeface="Times New Roman" panose="02020603050405020304" pitchFamily="18" charset="0"/>
                <a:cs typeface="Times New Roman" panose="02020603050405020304" pitchFamily="18" charset="0"/>
              </a:rPr>
              <a:t> has a number of </a:t>
            </a:r>
            <a:r>
              <a:rPr lang="en-US" dirty="0">
                <a:solidFill>
                  <a:srgbClr val="FF0000"/>
                </a:solidFill>
                <a:latin typeface="Times New Roman" panose="02020603050405020304" pitchFamily="18" charset="0"/>
                <a:cs typeface="Times New Roman" panose="02020603050405020304" pitchFamily="18" charset="0"/>
              </a:rPr>
              <a:t>user-defined</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entries</a:t>
            </a:r>
            <a:r>
              <a:rPr lang="en-US" dirty="0">
                <a:latin typeface="Times New Roman" panose="02020603050405020304" pitchFamily="18" charset="0"/>
                <a:cs typeface="Times New Roman" panose="02020603050405020304" pitchFamily="18" charset="0"/>
              </a:rPr>
              <a:t>, including a subdirectory called </a:t>
            </a:r>
            <a:r>
              <a:rPr lang="en-US" dirty="0">
                <a:solidFill>
                  <a:srgbClr val="FF0000"/>
                </a:solidFill>
                <a:latin typeface="Times New Roman" panose="02020603050405020304" pitchFamily="18" charset="0"/>
                <a:cs typeface="Times New Roman" panose="02020603050405020304" pitchFamily="18" charset="0"/>
              </a:rPr>
              <a:t>/remote</a:t>
            </a:r>
            <a:r>
              <a:rPr lang="en-US" dirty="0">
                <a:latin typeface="Times New Roman" panose="02020603050405020304" pitchFamily="18" charset="0"/>
                <a:cs typeface="Times New Roman" panose="02020603050405020304" pitchFamily="18" charset="0"/>
              </a:rPr>
              <a:t>. </a:t>
            </a:r>
          </a:p>
          <a:p>
            <a:pPr marL="0" indent="0" algn="just">
              <a:lnSpc>
                <a:spcPct val="100000"/>
              </a:lnSpc>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82</a:t>
            </a:fld>
            <a:endParaRPr lang="en-IN" dirty="0"/>
          </a:p>
        </p:txBody>
      </p:sp>
    </p:spTree>
    <p:extLst>
      <p:ext uri="{BB962C8B-B14F-4D97-AF65-F5344CB8AC3E}">
        <p14:creationId xmlns:p14="http://schemas.microsoft.com/office/powerpoint/2010/main" val="184350169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63A7700-BC7A-43DD-9F52-66FDABE300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7082" y="431165"/>
            <a:ext cx="8288175" cy="5400000"/>
          </a:xfrm>
        </p:spPr>
      </p:pic>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83</a:t>
            </a:fld>
            <a:endParaRPr lang="en-IN" dirty="0"/>
          </a:p>
        </p:txBody>
      </p:sp>
      <p:sp>
        <p:nvSpPr>
          <p:cNvPr id="6" name="Rectangle 5">
            <a:extLst>
              <a:ext uri="{FF2B5EF4-FFF2-40B4-BE49-F238E27FC236}">
                <a16:creationId xmlns:a16="http://schemas.microsoft.com/office/drawing/2014/main" id="{63F097FB-A3A5-40FF-9D21-3405FFB3EB93}"/>
              </a:ext>
            </a:extLst>
          </p:cNvPr>
          <p:cNvSpPr/>
          <p:nvPr/>
        </p:nvSpPr>
        <p:spPr>
          <a:xfrm>
            <a:off x="487680" y="6164948"/>
            <a:ext cx="10566400" cy="523220"/>
          </a:xfrm>
          <a:prstGeom prst="rect">
            <a:avLst/>
          </a:prstGeom>
        </p:spPr>
        <p:txBody>
          <a:bodyPr wrap="square">
            <a:spAutoFit/>
          </a:bodyPr>
          <a:lstStyle/>
          <a:p>
            <a:r>
              <a:rPr lang="en-US" sz="2800" b="1" dirty="0">
                <a:latin typeface="Times New Roman" panose="02020603050405020304" pitchFamily="18" charset="0"/>
                <a:cs typeface="Times New Roman" panose="02020603050405020304" pitchFamily="18" charset="0"/>
              </a:rPr>
              <a:t>Figure 5.14: </a:t>
            </a:r>
            <a:r>
              <a:rPr lang="en-US" sz="2800" dirty="0">
                <a:latin typeface="Times New Roman" panose="02020603050405020304" pitchFamily="18" charset="0"/>
                <a:cs typeface="Times New Roman" panose="02020603050405020304" pitchFamily="18" charset="0"/>
              </a:rPr>
              <a:t>Mounting remote name spaces through a specific protocol.</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549438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This </a:t>
            </a:r>
            <a:r>
              <a:rPr lang="en-US" dirty="0">
                <a:solidFill>
                  <a:srgbClr val="FF0000"/>
                </a:solidFill>
                <a:latin typeface="Times New Roman" panose="02020603050405020304" pitchFamily="18" charset="0"/>
                <a:cs typeface="Times New Roman" panose="02020603050405020304" pitchFamily="18" charset="0"/>
              </a:rPr>
              <a:t>subdirectory</a:t>
            </a:r>
            <a:r>
              <a:rPr lang="en-US" dirty="0">
                <a:latin typeface="Times New Roman" panose="02020603050405020304" pitchFamily="18" charset="0"/>
                <a:cs typeface="Times New Roman" panose="02020603050405020304" pitchFamily="18" charset="0"/>
              </a:rPr>
              <a:t> is intended to include </a:t>
            </a:r>
            <a:r>
              <a:rPr lang="en-US" dirty="0">
                <a:solidFill>
                  <a:srgbClr val="FF0000"/>
                </a:solidFill>
                <a:latin typeface="Times New Roman" panose="02020603050405020304" pitchFamily="18" charset="0"/>
                <a:cs typeface="Times New Roman" panose="02020603050405020304" pitchFamily="18" charset="0"/>
              </a:rPr>
              <a:t>mount</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points</a:t>
            </a:r>
            <a:r>
              <a:rPr lang="en-US" dirty="0">
                <a:latin typeface="Times New Roman" panose="02020603050405020304" pitchFamily="18" charset="0"/>
                <a:cs typeface="Times New Roman" panose="02020603050405020304" pitchFamily="18" charset="0"/>
              </a:rPr>
              <a:t> for foreign name spaces such as the user’s home directory at </a:t>
            </a:r>
            <a:r>
              <a:rPr lang="en-US" dirty="0">
                <a:solidFill>
                  <a:srgbClr val="FF0000"/>
                </a:solidFill>
                <a:latin typeface="Times New Roman" panose="02020603050405020304" pitchFamily="18" charset="0"/>
                <a:cs typeface="Times New Roman" panose="02020603050405020304" pitchFamily="18" charset="0"/>
              </a:rPr>
              <a:t>VU</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University</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200000"/>
              </a:lnSpc>
            </a:pPr>
            <a:r>
              <a:rPr lang="en-US" dirty="0">
                <a:latin typeface="Times New Roman" panose="02020603050405020304" pitchFamily="18" charset="0"/>
                <a:cs typeface="Times New Roman" panose="02020603050405020304" pitchFamily="18" charset="0"/>
              </a:rPr>
              <a:t>To this end, a directory node named </a:t>
            </a:r>
            <a:r>
              <a:rPr lang="en-US" dirty="0">
                <a:solidFill>
                  <a:srgbClr val="FF0000"/>
                </a:solidFill>
                <a:latin typeface="Times New Roman" panose="02020603050405020304" pitchFamily="18" charset="0"/>
                <a:cs typeface="Times New Roman" panose="02020603050405020304" pitchFamily="18" charset="0"/>
              </a:rPr>
              <a:t>/remote/vu </a:t>
            </a:r>
            <a:r>
              <a:rPr lang="en-US" dirty="0">
                <a:latin typeface="Times New Roman" panose="02020603050405020304" pitchFamily="18" charset="0"/>
                <a:cs typeface="Times New Roman" panose="02020603050405020304" pitchFamily="18" charset="0"/>
              </a:rPr>
              <a:t>is used to </a:t>
            </a:r>
            <a:r>
              <a:rPr lang="en-US" dirty="0">
                <a:solidFill>
                  <a:srgbClr val="FF0000"/>
                </a:solidFill>
                <a:latin typeface="Times New Roman" panose="02020603050405020304" pitchFamily="18" charset="0"/>
                <a:cs typeface="Times New Roman" panose="02020603050405020304" pitchFamily="18" charset="0"/>
              </a:rPr>
              <a:t>store</a:t>
            </a:r>
            <a:r>
              <a:rPr lang="en-US" dirty="0">
                <a:latin typeface="Times New Roman" panose="02020603050405020304" pitchFamily="18" charset="0"/>
                <a:cs typeface="Times New Roman" panose="02020603050405020304" pitchFamily="18" charset="0"/>
              </a:rPr>
              <a:t> the URL, </a:t>
            </a:r>
          </a:p>
          <a:p>
            <a:pPr marL="0" indent="0" algn="ctr">
              <a:lnSpc>
                <a:spcPct val="200000"/>
              </a:lnSpc>
              <a:buNone/>
            </a:pPr>
            <a:r>
              <a:rPr lang="en-US" b="1" dirty="0" err="1">
                <a:solidFill>
                  <a:srgbClr val="FF0000"/>
                </a:solidFill>
                <a:latin typeface="Times New Roman" panose="02020603050405020304" pitchFamily="18" charset="0"/>
                <a:cs typeface="Times New Roman" panose="02020603050405020304" pitchFamily="18" charset="0"/>
              </a:rPr>
              <a:t>nfs</a:t>
            </a:r>
            <a:r>
              <a:rPr lang="en-US" b="1" dirty="0">
                <a:solidFill>
                  <a:srgbClr val="FF0000"/>
                </a:solidFill>
                <a:latin typeface="Times New Roman" panose="02020603050405020304" pitchFamily="18" charset="0"/>
                <a:cs typeface="Times New Roman" panose="02020603050405020304" pitchFamily="18" charset="0"/>
              </a:rPr>
              <a:t> ://flits.cs.vu.nl/home/</a:t>
            </a:r>
            <a:r>
              <a:rPr lang="en-US" b="1" dirty="0" err="1">
                <a:solidFill>
                  <a:srgbClr val="FF0000"/>
                </a:solidFill>
                <a:latin typeface="Times New Roman" panose="02020603050405020304" pitchFamily="18" charset="0"/>
                <a:cs typeface="Times New Roman" panose="02020603050405020304" pitchFamily="18" charset="0"/>
              </a:rPr>
              <a:t>steen</a:t>
            </a:r>
            <a:endParaRPr lang="en-US" b="1" dirty="0">
              <a:solidFill>
                <a:srgbClr val="FF0000"/>
              </a:solidFill>
              <a:latin typeface="Times New Roman" panose="02020603050405020304" pitchFamily="18" charset="0"/>
              <a:cs typeface="Times New Roman" panose="02020603050405020304" pitchFamily="18" charset="0"/>
            </a:endParaRPr>
          </a:p>
          <a:p>
            <a:pPr>
              <a:lnSpc>
                <a:spcPct val="200000"/>
              </a:lnSpc>
            </a:pPr>
            <a:r>
              <a:rPr lang="en-US" dirty="0">
                <a:latin typeface="Times New Roman" panose="02020603050405020304" pitchFamily="18" charset="0"/>
                <a:cs typeface="Times New Roman" panose="02020603050405020304" pitchFamily="18" charset="0"/>
              </a:rPr>
              <a:t>Now consider the name </a:t>
            </a:r>
            <a:r>
              <a:rPr lang="en-US" dirty="0">
                <a:solidFill>
                  <a:srgbClr val="0000FF"/>
                </a:solidFill>
                <a:latin typeface="Times New Roman" panose="02020603050405020304" pitchFamily="18" charset="0"/>
                <a:cs typeface="Times New Roman" panose="02020603050405020304" pitchFamily="18" charset="0"/>
              </a:rPr>
              <a:t>/remote/vu/</a:t>
            </a:r>
            <a:r>
              <a:rPr lang="en-US" dirty="0" err="1">
                <a:solidFill>
                  <a:srgbClr val="0000FF"/>
                </a:solidFill>
                <a:latin typeface="Times New Roman" panose="02020603050405020304" pitchFamily="18" charset="0"/>
                <a:cs typeface="Times New Roman" panose="02020603050405020304" pitchFamily="18" charset="0"/>
              </a:rPr>
              <a:t>mbox</a:t>
            </a:r>
            <a:r>
              <a:rPr lang="en-US" dirty="0">
                <a:latin typeface="Times New Roman" panose="02020603050405020304" pitchFamily="18" charset="0"/>
                <a:cs typeface="Times New Roman" panose="02020603050405020304" pitchFamily="18" charset="0"/>
              </a:rPr>
              <a:t>. </a:t>
            </a:r>
          </a:p>
          <a:p>
            <a:pPr>
              <a:lnSpc>
                <a:spcPct val="15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This name is resolved by starting in the </a:t>
            </a:r>
            <a:r>
              <a:rPr lang="en-US" dirty="0">
                <a:solidFill>
                  <a:srgbClr val="FF0000"/>
                </a:solidFill>
                <a:latin typeface="Times New Roman" panose="02020603050405020304" pitchFamily="18" charset="0"/>
                <a:cs typeface="Times New Roman" panose="02020603050405020304" pitchFamily="18" charset="0"/>
              </a:rPr>
              <a:t>root directory</a:t>
            </a:r>
            <a:r>
              <a:rPr lang="en-US" dirty="0">
                <a:latin typeface="Times New Roman" panose="02020603050405020304" pitchFamily="18" charset="0"/>
                <a:cs typeface="Times New Roman" panose="02020603050405020304" pitchFamily="18" charset="0"/>
              </a:rPr>
              <a:t> on the </a:t>
            </a:r>
            <a:r>
              <a:rPr lang="en-US" dirty="0">
                <a:solidFill>
                  <a:srgbClr val="FF0000"/>
                </a:solidFill>
                <a:latin typeface="Times New Roman" panose="02020603050405020304" pitchFamily="18" charset="0"/>
                <a:cs typeface="Times New Roman" panose="02020603050405020304" pitchFamily="18" charset="0"/>
              </a:rPr>
              <a:t>client’s</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machine</a:t>
            </a:r>
            <a:r>
              <a:rPr lang="en-US" dirty="0">
                <a:latin typeface="Times New Roman" panose="02020603050405020304" pitchFamily="18" charset="0"/>
                <a:cs typeface="Times New Roman" panose="02020603050405020304" pitchFamily="18" charset="0"/>
              </a:rPr>
              <a:t> and continues until the node </a:t>
            </a:r>
            <a:r>
              <a:rPr lang="en-US" dirty="0">
                <a:solidFill>
                  <a:srgbClr val="FF0000"/>
                </a:solidFill>
                <a:latin typeface="Times New Roman" panose="02020603050405020304" pitchFamily="18" charset="0"/>
                <a:cs typeface="Times New Roman" panose="02020603050405020304" pitchFamily="18" charset="0"/>
              </a:rPr>
              <a:t>/remote/vu</a:t>
            </a:r>
            <a:r>
              <a:rPr lang="en-US" dirty="0">
                <a:latin typeface="Times New Roman" panose="02020603050405020304" pitchFamily="18" charset="0"/>
                <a:cs typeface="Times New Roman" panose="02020603050405020304" pitchFamily="18" charset="0"/>
              </a:rPr>
              <a:t> is reached.</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84</a:t>
            </a:fld>
            <a:endParaRPr lang="en-IN" dirty="0"/>
          </a:p>
        </p:txBody>
      </p:sp>
    </p:spTree>
    <p:extLst>
      <p:ext uri="{BB962C8B-B14F-4D97-AF65-F5344CB8AC3E}">
        <p14:creationId xmlns:p14="http://schemas.microsoft.com/office/powerpoint/2010/main" val="1730782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50000"/>
              </a:lnSpc>
            </a:pPr>
            <a:r>
              <a:rPr lang="en-US" dirty="0">
                <a:latin typeface="Times New Roman" panose="02020603050405020304" pitchFamily="18" charset="0"/>
                <a:cs typeface="Times New Roman" panose="02020603050405020304" pitchFamily="18" charset="0"/>
              </a:rPr>
              <a:t>The process of name resolution then continues by returning the URL </a:t>
            </a:r>
          </a:p>
          <a:p>
            <a:pPr marL="0" indent="0" algn="ctr">
              <a:lnSpc>
                <a:spcPct val="150000"/>
              </a:lnSpc>
              <a:buNone/>
            </a:pPr>
            <a:r>
              <a:rPr lang="en-US" dirty="0" err="1">
                <a:solidFill>
                  <a:srgbClr val="FF0000"/>
                </a:solidFill>
                <a:latin typeface="Times New Roman" panose="02020603050405020304" pitchFamily="18" charset="0"/>
                <a:cs typeface="Times New Roman" panose="02020603050405020304" pitchFamily="18" charset="0"/>
              </a:rPr>
              <a:t>nfs</a:t>
            </a:r>
            <a:r>
              <a:rPr lang="en-US" dirty="0">
                <a:solidFill>
                  <a:srgbClr val="FF0000"/>
                </a:solidFill>
                <a:latin typeface="Times New Roman" panose="02020603050405020304" pitchFamily="18" charset="0"/>
                <a:cs typeface="Times New Roman" panose="02020603050405020304" pitchFamily="18" charset="0"/>
              </a:rPr>
              <a:t> ://flits.cs.vu.nl/home/</a:t>
            </a:r>
            <a:r>
              <a:rPr lang="en-US" dirty="0" err="1">
                <a:solidFill>
                  <a:srgbClr val="FF0000"/>
                </a:solidFill>
                <a:latin typeface="Times New Roman" panose="02020603050405020304" pitchFamily="18" charset="0"/>
                <a:cs typeface="Times New Roman" panose="02020603050405020304" pitchFamily="18" charset="0"/>
              </a:rPr>
              <a:t>steen</a:t>
            </a:r>
            <a:r>
              <a:rPr lang="en-US" dirty="0">
                <a:solidFill>
                  <a:srgbClr val="FF0000"/>
                </a:solidFill>
                <a:latin typeface="Times New Roman" panose="02020603050405020304" pitchFamily="18" charset="0"/>
                <a:cs typeface="Times New Roman" panose="02020603050405020304" pitchFamily="18" charset="0"/>
              </a:rPr>
              <a:t> </a:t>
            </a:r>
          </a:p>
          <a:p>
            <a:pPr marL="0" indent="0">
              <a:lnSpc>
                <a:spcPct val="150000"/>
              </a:lnSpc>
              <a:buNone/>
            </a:pPr>
            <a:r>
              <a:rPr lang="en-US" dirty="0">
                <a:latin typeface="Times New Roman" panose="02020603050405020304" pitchFamily="18" charset="0"/>
                <a:cs typeface="Times New Roman" panose="02020603050405020304" pitchFamily="18" charset="0"/>
              </a:rPr>
              <a:t>   in turn leading the client machine to contact the file server </a:t>
            </a:r>
          </a:p>
          <a:p>
            <a:pPr marL="0" indent="0" algn="ctr">
              <a:lnSpc>
                <a:spcPct val="150000"/>
              </a:lnSpc>
              <a:buNone/>
            </a:pPr>
            <a:r>
              <a:rPr lang="en-US" dirty="0">
                <a:solidFill>
                  <a:srgbClr val="FF0000"/>
                </a:solidFill>
                <a:latin typeface="Times New Roman" panose="02020603050405020304" pitchFamily="18" charset="0"/>
                <a:cs typeface="Times New Roman" panose="02020603050405020304" pitchFamily="18" charset="0"/>
              </a:rPr>
              <a:t>flits.cs.vu.nl </a:t>
            </a:r>
          </a:p>
          <a:p>
            <a:pPr marL="0" indent="0">
              <a:lnSpc>
                <a:spcPct val="150000"/>
              </a:lnSpc>
              <a:buNone/>
            </a:pPr>
            <a:r>
              <a:rPr lang="en-US" dirty="0">
                <a:latin typeface="Times New Roman" panose="02020603050405020304" pitchFamily="18" charset="0"/>
                <a:cs typeface="Times New Roman" panose="02020603050405020304" pitchFamily="18" charset="0"/>
              </a:rPr>
              <a:t>   by means of the NFS protocol, and to subsequently access directory </a:t>
            </a:r>
          </a:p>
          <a:p>
            <a:pPr marL="0" indent="0" algn="ctr">
              <a:lnSpc>
                <a:spcPct val="150000"/>
              </a:lnSpc>
              <a:buNone/>
            </a:pPr>
            <a:r>
              <a:rPr lang="en-US" dirty="0">
                <a:solidFill>
                  <a:srgbClr val="FF0000"/>
                </a:solidFill>
                <a:latin typeface="Times New Roman" panose="02020603050405020304" pitchFamily="18" charset="0"/>
                <a:cs typeface="Times New Roman" panose="02020603050405020304" pitchFamily="18" charset="0"/>
              </a:rPr>
              <a:t>/home/</a:t>
            </a:r>
            <a:r>
              <a:rPr lang="en-US" dirty="0" err="1">
                <a:solidFill>
                  <a:srgbClr val="FF0000"/>
                </a:solidFill>
                <a:latin typeface="Times New Roman" panose="02020603050405020304" pitchFamily="18" charset="0"/>
                <a:cs typeface="Times New Roman" panose="02020603050405020304" pitchFamily="18" charset="0"/>
              </a:rPr>
              <a:t>steen</a:t>
            </a:r>
            <a:r>
              <a:rPr lang="en-US" dirty="0">
                <a:solidFill>
                  <a:srgbClr val="FF0000"/>
                </a:solidFill>
                <a:latin typeface="Times New Roman" panose="02020603050405020304" pitchFamily="18" charset="0"/>
                <a:cs typeface="Times New Roman" panose="02020603050405020304" pitchFamily="18" charset="0"/>
              </a:rPr>
              <a:t>. </a:t>
            </a:r>
          </a:p>
          <a:p>
            <a:pPr>
              <a:lnSpc>
                <a:spcPct val="100000"/>
              </a:lnSpc>
            </a:pPr>
            <a:endParaRPr lang="en-US" dirty="0">
              <a:latin typeface="Times New Roman" panose="02020603050405020304" pitchFamily="18" charset="0"/>
              <a:cs typeface="Times New Roman" panose="02020603050405020304" pitchFamily="18" charset="0"/>
            </a:endParaRPr>
          </a:p>
          <a:p>
            <a:pPr>
              <a:lnSpc>
                <a:spcPct val="100000"/>
              </a:lnSpc>
            </a:pPr>
            <a:r>
              <a:rPr lang="en-US" dirty="0">
                <a:latin typeface="Times New Roman" panose="02020603050405020304" pitchFamily="18" charset="0"/>
                <a:cs typeface="Times New Roman" panose="02020603050405020304" pitchFamily="18" charset="0"/>
              </a:rPr>
              <a:t>Name resolution can then be continued by reading the file named </a:t>
            </a:r>
            <a:r>
              <a:rPr lang="en-US" dirty="0" err="1">
                <a:solidFill>
                  <a:srgbClr val="FF0000"/>
                </a:solidFill>
                <a:latin typeface="Times New Roman" panose="02020603050405020304" pitchFamily="18" charset="0"/>
                <a:cs typeface="Times New Roman" panose="02020603050405020304" pitchFamily="18" charset="0"/>
              </a:rPr>
              <a:t>mbox</a:t>
            </a:r>
            <a:r>
              <a:rPr lang="en-US" dirty="0">
                <a:latin typeface="Times New Roman" panose="02020603050405020304" pitchFamily="18" charset="0"/>
                <a:cs typeface="Times New Roman" panose="02020603050405020304" pitchFamily="18" charset="0"/>
              </a:rPr>
              <a:t> in that directory, after which the resolution process stops.</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85</a:t>
            </a:fld>
            <a:endParaRPr lang="en-IN" dirty="0"/>
          </a:p>
        </p:txBody>
      </p:sp>
    </p:spTree>
    <p:extLst>
      <p:ext uri="{BB962C8B-B14F-4D97-AF65-F5344CB8AC3E}">
        <p14:creationId xmlns:p14="http://schemas.microsoft.com/office/powerpoint/2010/main" val="218401029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Distributed systems that allow mounting a remote file system as just described allow a </a:t>
            </a:r>
            <a:r>
              <a:rPr lang="en-US" dirty="0">
                <a:solidFill>
                  <a:srgbClr val="FF0000"/>
                </a:solidFill>
                <a:latin typeface="Times New Roman" panose="02020603050405020304" pitchFamily="18" charset="0"/>
                <a:cs typeface="Times New Roman" panose="02020603050405020304" pitchFamily="18" charset="0"/>
              </a:rPr>
              <a:t>client</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machine</a:t>
            </a:r>
            <a:r>
              <a:rPr lang="en-US" dirty="0">
                <a:latin typeface="Times New Roman" panose="02020603050405020304" pitchFamily="18" charset="0"/>
                <a:cs typeface="Times New Roman" panose="02020603050405020304" pitchFamily="18" charset="0"/>
              </a:rPr>
              <a:t> to, for example, execute the following </a:t>
            </a:r>
            <a:r>
              <a:rPr lang="en-US" dirty="0">
                <a:solidFill>
                  <a:srgbClr val="FF0000"/>
                </a:solidFill>
                <a:latin typeface="Times New Roman" panose="02020603050405020304" pitchFamily="18" charset="0"/>
                <a:cs typeface="Times New Roman" panose="02020603050405020304" pitchFamily="18" charset="0"/>
              </a:rPr>
              <a:t>commands</a:t>
            </a:r>
            <a:r>
              <a:rPr lang="en-US" dirty="0">
                <a:latin typeface="Times New Roman" panose="02020603050405020304" pitchFamily="18" charset="0"/>
                <a:cs typeface="Times New Roman" panose="02020603050405020304" pitchFamily="18" charset="0"/>
              </a:rPr>
              <a:t> (assume the client machine is named </a:t>
            </a:r>
            <a:r>
              <a:rPr lang="en-US" dirty="0" err="1">
                <a:latin typeface="Times New Roman" panose="02020603050405020304" pitchFamily="18" charset="0"/>
                <a:cs typeface="Times New Roman" panose="02020603050405020304" pitchFamily="18" charset="0"/>
              </a:rPr>
              <a:t>horton</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latin typeface="Times New Roman" panose="02020603050405020304" pitchFamily="18" charset="0"/>
              <a:cs typeface="Times New Roman" panose="02020603050405020304" pitchFamily="18" charset="0"/>
            </a:endParaRPr>
          </a:p>
          <a:p>
            <a:pPr marL="0" indent="0" algn="ctr">
              <a:buNone/>
            </a:pPr>
            <a:r>
              <a:rPr lang="en-IN" b="1" dirty="0" err="1">
                <a:solidFill>
                  <a:srgbClr val="FF0000"/>
                </a:solidFill>
                <a:latin typeface="Times New Roman" panose="02020603050405020304" pitchFamily="18" charset="0"/>
                <a:cs typeface="Times New Roman" panose="02020603050405020304" pitchFamily="18" charset="0"/>
              </a:rPr>
              <a:t>horton</a:t>
            </a:r>
            <a:r>
              <a:rPr lang="en-IN" b="1" dirty="0">
                <a:solidFill>
                  <a:srgbClr val="FF0000"/>
                </a:solidFill>
                <a:latin typeface="Times New Roman" panose="02020603050405020304" pitchFamily="18" charset="0"/>
                <a:cs typeface="Times New Roman" panose="02020603050405020304" pitchFamily="18" charset="0"/>
              </a:rPr>
              <a:t>$  cd  /remote/vu</a:t>
            </a:r>
          </a:p>
          <a:p>
            <a:pPr marL="0" indent="0">
              <a:buNone/>
            </a:pPr>
            <a:r>
              <a:rPr lang="en-IN" b="1" dirty="0">
                <a:solidFill>
                  <a:srgbClr val="FF0000"/>
                </a:solidFill>
                <a:latin typeface="Times New Roman" panose="02020603050405020304" pitchFamily="18" charset="0"/>
                <a:cs typeface="Times New Roman" panose="02020603050405020304" pitchFamily="18" charset="0"/>
              </a:rPr>
              <a:t>                                              </a:t>
            </a:r>
            <a:r>
              <a:rPr lang="en-IN" b="1" dirty="0" err="1">
                <a:solidFill>
                  <a:srgbClr val="FF0000"/>
                </a:solidFill>
                <a:latin typeface="Times New Roman" panose="02020603050405020304" pitchFamily="18" charset="0"/>
                <a:cs typeface="Times New Roman" panose="02020603050405020304" pitchFamily="18" charset="0"/>
              </a:rPr>
              <a:t>horton</a:t>
            </a:r>
            <a:r>
              <a:rPr lang="en-IN" b="1" dirty="0">
                <a:solidFill>
                  <a:srgbClr val="FF0000"/>
                </a:solidFill>
                <a:latin typeface="Times New Roman" panose="02020603050405020304" pitchFamily="18" charset="0"/>
                <a:cs typeface="Times New Roman" panose="02020603050405020304" pitchFamily="18" charset="0"/>
              </a:rPr>
              <a:t>$  ls  -l</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which subsequently lists the files in the directory </a:t>
            </a:r>
            <a:r>
              <a:rPr lang="en-US" dirty="0">
                <a:solidFill>
                  <a:srgbClr val="FF0000"/>
                </a:solidFill>
                <a:latin typeface="Times New Roman" panose="02020603050405020304" pitchFamily="18" charset="0"/>
                <a:cs typeface="Times New Roman" panose="02020603050405020304" pitchFamily="18" charset="0"/>
              </a:rPr>
              <a:t>/home/</a:t>
            </a:r>
            <a:r>
              <a:rPr lang="en-US" dirty="0" err="1">
                <a:solidFill>
                  <a:srgbClr val="FF0000"/>
                </a:solidFill>
                <a:latin typeface="Times New Roman" panose="02020603050405020304" pitchFamily="18" charset="0"/>
                <a:cs typeface="Times New Roman" panose="02020603050405020304" pitchFamily="18" charset="0"/>
              </a:rPr>
              <a:t>steen</a:t>
            </a:r>
            <a:r>
              <a:rPr lang="en-US" dirty="0">
                <a:latin typeface="Times New Roman" panose="02020603050405020304" pitchFamily="18" charset="0"/>
                <a:cs typeface="Times New Roman" panose="02020603050405020304" pitchFamily="18" charset="0"/>
              </a:rPr>
              <a:t> on the remote file     </a:t>
            </a:r>
          </a:p>
          <a:p>
            <a:pPr marL="0" indent="0">
              <a:buNone/>
            </a:pPr>
            <a:r>
              <a:rPr lang="en-US" dirty="0">
                <a:latin typeface="Times New Roman" panose="02020603050405020304" pitchFamily="18" charset="0"/>
                <a:cs typeface="Times New Roman" panose="02020603050405020304" pitchFamily="18" charset="0"/>
              </a:rPr>
              <a:t>  server.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To the client it appears that the </a:t>
            </a:r>
            <a:r>
              <a:rPr lang="en-US" dirty="0">
                <a:solidFill>
                  <a:srgbClr val="FF0000"/>
                </a:solidFill>
                <a:latin typeface="Times New Roman" panose="02020603050405020304" pitchFamily="18" charset="0"/>
                <a:cs typeface="Times New Roman" panose="02020603050405020304" pitchFamily="18" charset="0"/>
              </a:rPr>
              <a:t>name</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space</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rooted</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on</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the</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local machine</a:t>
            </a:r>
            <a:r>
              <a:rPr lang="en-US" dirty="0">
                <a:latin typeface="Times New Roman" panose="02020603050405020304" pitchFamily="18" charset="0"/>
                <a:cs typeface="Times New Roman" panose="02020603050405020304" pitchFamily="18" charset="0"/>
              </a:rPr>
              <a:t>, and the one </a:t>
            </a:r>
            <a:r>
              <a:rPr lang="en-US" dirty="0">
                <a:solidFill>
                  <a:srgbClr val="FF0000"/>
                </a:solidFill>
                <a:latin typeface="Times New Roman" panose="02020603050405020304" pitchFamily="18" charset="0"/>
                <a:cs typeface="Times New Roman" panose="02020603050405020304" pitchFamily="18" charset="0"/>
              </a:rPr>
              <a:t>rooted at /home/</a:t>
            </a:r>
            <a:r>
              <a:rPr lang="en-US" dirty="0" err="1">
                <a:solidFill>
                  <a:srgbClr val="FF0000"/>
                </a:solidFill>
                <a:latin typeface="Times New Roman" panose="02020603050405020304" pitchFamily="18" charset="0"/>
                <a:cs typeface="Times New Roman" panose="02020603050405020304" pitchFamily="18" charset="0"/>
              </a:rPr>
              <a:t>steen</a:t>
            </a:r>
            <a:r>
              <a:rPr lang="en-US" dirty="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on the remote machine</a:t>
            </a:r>
            <a:r>
              <a:rPr lang="en-US" dirty="0">
                <a:solidFill>
                  <a:srgbClr val="FF0000"/>
                </a:solidFill>
                <a:latin typeface="Times New Roman" panose="02020603050405020304" pitchFamily="18" charset="0"/>
                <a:cs typeface="Times New Roman" panose="02020603050405020304" pitchFamily="18" charset="0"/>
              </a:rPr>
              <a:t>, form a single name space</a:t>
            </a:r>
            <a:r>
              <a:rPr lang="en-US"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86</a:t>
            </a:fld>
            <a:endParaRPr lang="en-IN" dirty="0"/>
          </a:p>
        </p:txBody>
      </p:sp>
    </p:spTree>
    <p:extLst>
      <p:ext uri="{BB962C8B-B14F-4D97-AF65-F5344CB8AC3E}">
        <p14:creationId xmlns:p14="http://schemas.microsoft.com/office/powerpoint/2010/main" val="203305853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lnSpcReduction="10000"/>
          </a:bodyPr>
          <a:lstStyle/>
          <a:p>
            <a:pPr marL="0" indent="0" algn="just">
              <a:lnSpc>
                <a:spcPct val="100000"/>
              </a:lnSpc>
              <a:buNone/>
            </a:pPr>
            <a:r>
              <a:rPr lang="en-US" b="1" dirty="0">
                <a:solidFill>
                  <a:srgbClr val="0000FF"/>
                </a:solidFill>
                <a:latin typeface="Times New Roman" panose="02020603050405020304" pitchFamily="18" charset="0"/>
                <a:cs typeface="Times New Roman" panose="02020603050405020304" pitchFamily="18" charset="0"/>
              </a:rPr>
              <a:t>The implementation of a name space</a:t>
            </a:r>
          </a:p>
          <a:p>
            <a:pPr marL="0" indent="0" algn="just">
              <a:lnSpc>
                <a:spcPct val="100000"/>
              </a:lnSpc>
              <a:buNone/>
            </a:pPr>
            <a:endParaRPr lang="en-US" b="1" dirty="0">
              <a:solidFill>
                <a:srgbClr val="0000FF"/>
              </a:solidFill>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A </a:t>
            </a:r>
            <a:r>
              <a:rPr lang="en-US" dirty="0">
                <a:solidFill>
                  <a:srgbClr val="FF0066"/>
                </a:solidFill>
                <a:latin typeface="Times New Roman" panose="02020603050405020304" pitchFamily="18" charset="0"/>
                <a:cs typeface="Times New Roman" panose="02020603050405020304" pitchFamily="18" charset="0"/>
              </a:rPr>
              <a:t>name</a:t>
            </a:r>
            <a:r>
              <a:rPr lang="en-US" dirty="0">
                <a:latin typeface="Times New Roman" panose="02020603050405020304" pitchFamily="18" charset="0"/>
                <a:cs typeface="Times New Roman" panose="02020603050405020304" pitchFamily="18" charset="0"/>
              </a:rPr>
              <a:t> </a:t>
            </a:r>
            <a:r>
              <a:rPr lang="en-US" dirty="0">
                <a:solidFill>
                  <a:srgbClr val="FF0066"/>
                </a:solidFill>
                <a:latin typeface="Times New Roman" panose="02020603050405020304" pitchFamily="18" charset="0"/>
                <a:cs typeface="Times New Roman" panose="02020603050405020304" pitchFamily="18" charset="0"/>
              </a:rPr>
              <a:t>space</a:t>
            </a:r>
            <a:r>
              <a:rPr lang="en-US" dirty="0">
                <a:latin typeface="Times New Roman" panose="02020603050405020304" pitchFamily="18" charset="0"/>
                <a:cs typeface="Times New Roman" panose="02020603050405020304" pitchFamily="18" charset="0"/>
              </a:rPr>
              <a:t> forms the heart of a </a:t>
            </a:r>
            <a:r>
              <a:rPr lang="en-US" dirty="0">
                <a:solidFill>
                  <a:srgbClr val="FF0066"/>
                </a:solidFill>
                <a:latin typeface="Times New Roman" panose="02020603050405020304" pitchFamily="18" charset="0"/>
                <a:cs typeface="Times New Roman" panose="02020603050405020304" pitchFamily="18" charset="0"/>
              </a:rPr>
              <a:t>naming</a:t>
            </a:r>
            <a:r>
              <a:rPr lang="en-US" dirty="0">
                <a:latin typeface="Times New Roman" panose="02020603050405020304" pitchFamily="18" charset="0"/>
                <a:cs typeface="Times New Roman" panose="02020603050405020304" pitchFamily="18" charset="0"/>
              </a:rPr>
              <a:t> </a:t>
            </a:r>
            <a:r>
              <a:rPr lang="en-US" dirty="0">
                <a:solidFill>
                  <a:srgbClr val="FF0066"/>
                </a:solidFill>
                <a:latin typeface="Times New Roman" panose="02020603050405020304" pitchFamily="18" charset="0"/>
                <a:cs typeface="Times New Roman" panose="02020603050405020304" pitchFamily="18" charset="0"/>
              </a:rPr>
              <a:t>service</a:t>
            </a:r>
            <a:r>
              <a:rPr lang="en-US" dirty="0">
                <a:latin typeface="Times New Roman" panose="02020603050405020304" pitchFamily="18" charset="0"/>
                <a:cs typeface="Times New Roman" panose="02020603050405020304" pitchFamily="18" charset="0"/>
              </a:rPr>
              <a:t>, that is, </a:t>
            </a:r>
            <a:r>
              <a:rPr lang="en-US" dirty="0">
                <a:solidFill>
                  <a:srgbClr val="FF0066"/>
                </a:solidFill>
                <a:latin typeface="Times New Roman" panose="02020603050405020304" pitchFamily="18" charset="0"/>
                <a:cs typeface="Times New Roman" panose="02020603050405020304" pitchFamily="18" charset="0"/>
              </a:rPr>
              <a:t>a service that allows users and processes to add, remove, and look up names.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A </a:t>
            </a:r>
            <a:r>
              <a:rPr lang="en-US" dirty="0">
                <a:solidFill>
                  <a:srgbClr val="FF0066"/>
                </a:solidFill>
                <a:latin typeface="Times New Roman" panose="02020603050405020304" pitchFamily="18" charset="0"/>
                <a:cs typeface="Times New Roman" panose="02020603050405020304" pitchFamily="18" charset="0"/>
              </a:rPr>
              <a:t>naming</a:t>
            </a:r>
            <a:r>
              <a:rPr lang="en-US" dirty="0">
                <a:latin typeface="Times New Roman" panose="02020603050405020304" pitchFamily="18" charset="0"/>
                <a:cs typeface="Times New Roman" panose="02020603050405020304" pitchFamily="18" charset="0"/>
              </a:rPr>
              <a:t> </a:t>
            </a:r>
            <a:r>
              <a:rPr lang="en-US" dirty="0">
                <a:solidFill>
                  <a:srgbClr val="FF0066"/>
                </a:solidFill>
                <a:latin typeface="Times New Roman" panose="02020603050405020304" pitchFamily="18" charset="0"/>
                <a:cs typeface="Times New Roman" panose="02020603050405020304" pitchFamily="18" charset="0"/>
              </a:rPr>
              <a:t>service</a:t>
            </a:r>
            <a:r>
              <a:rPr lang="en-US" dirty="0">
                <a:latin typeface="Times New Roman" panose="02020603050405020304" pitchFamily="18" charset="0"/>
                <a:cs typeface="Times New Roman" panose="02020603050405020304" pitchFamily="18" charset="0"/>
              </a:rPr>
              <a:t> is implemented by </a:t>
            </a:r>
            <a:r>
              <a:rPr lang="en-US" dirty="0">
                <a:solidFill>
                  <a:srgbClr val="FF0066"/>
                </a:solidFill>
                <a:latin typeface="Times New Roman" panose="02020603050405020304" pitchFamily="18" charset="0"/>
                <a:cs typeface="Times New Roman" panose="02020603050405020304" pitchFamily="18" charset="0"/>
              </a:rPr>
              <a:t>name</a:t>
            </a:r>
            <a:r>
              <a:rPr lang="en-US" dirty="0">
                <a:latin typeface="Times New Roman" panose="02020603050405020304" pitchFamily="18" charset="0"/>
                <a:cs typeface="Times New Roman" panose="02020603050405020304" pitchFamily="18" charset="0"/>
              </a:rPr>
              <a:t> </a:t>
            </a:r>
            <a:r>
              <a:rPr lang="en-US" dirty="0">
                <a:solidFill>
                  <a:srgbClr val="FF0066"/>
                </a:solidFill>
                <a:latin typeface="Times New Roman" panose="02020603050405020304" pitchFamily="18" charset="0"/>
                <a:cs typeface="Times New Roman" panose="02020603050405020304" pitchFamily="18" charset="0"/>
              </a:rPr>
              <a:t>servers</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If a distributed system is restricted to a </a:t>
            </a:r>
            <a:r>
              <a:rPr lang="en-US" dirty="0">
                <a:solidFill>
                  <a:srgbClr val="FF0066"/>
                </a:solidFill>
                <a:latin typeface="Times New Roman" panose="02020603050405020304" pitchFamily="18" charset="0"/>
                <a:cs typeface="Times New Roman" panose="02020603050405020304" pitchFamily="18" charset="0"/>
              </a:rPr>
              <a:t>local-area network</a:t>
            </a:r>
            <a:r>
              <a:rPr lang="en-US" dirty="0">
                <a:latin typeface="Times New Roman" panose="02020603050405020304" pitchFamily="18" charset="0"/>
                <a:cs typeface="Times New Roman" panose="02020603050405020304" pitchFamily="18" charset="0"/>
              </a:rPr>
              <a:t>, it is often feasible to </a:t>
            </a:r>
            <a:r>
              <a:rPr lang="en-US" dirty="0">
                <a:solidFill>
                  <a:srgbClr val="FF0066"/>
                </a:solidFill>
                <a:latin typeface="Times New Roman" panose="02020603050405020304" pitchFamily="18" charset="0"/>
                <a:cs typeface="Times New Roman" panose="02020603050405020304" pitchFamily="18" charset="0"/>
              </a:rPr>
              <a:t>implement</a:t>
            </a:r>
            <a:r>
              <a:rPr lang="en-US" dirty="0">
                <a:latin typeface="Times New Roman" panose="02020603050405020304" pitchFamily="18" charset="0"/>
                <a:cs typeface="Times New Roman" panose="02020603050405020304" pitchFamily="18" charset="0"/>
              </a:rPr>
              <a:t> a naming service by means of only a </a:t>
            </a:r>
            <a:r>
              <a:rPr lang="en-US" dirty="0">
                <a:solidFill>
                  <a:srgbClr val="FF0066"/>
                </a:solidFill>
                <a:latin typeface="Times New Roman" panose="02020603050405020304" pitchFamily="18" charset="0"/>
                <a:cs typeface="Times New Roman" panose="02020603050405020304" pitchFamily="18" charset="0"/>
              </a:rPr>
              <a:t>single name server</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However, in </a:t>
            </a:r>
            <a:r>
              <a:rPr lang="en-US" dirty="0">
                <a:solidFill>
                  <a:srgbClr val="FF0066"/>
                </a:solidFill>
                <a:latin typeface="Times New Roman" panose="02020603050405020304" pitchFamily="18" charset="0"/>
                <a:cs typeface="Times New Roman" panose="02020603050405020304" pitchFamily="18" charset="0"/>
              </a:rPr>
              <a:t>large-scale distributed systems </a:t>
            </a:r>
            <a:r>
              <a:rPr lang="en-US" dirty="0">
                <a:latin typeface="Times New Roman" panose="02020603050405020304" pitchFamily="18" charset="0"/>
                <a:cs typeface="Times New Roman" panose="02020603050405020304" pitchFamily="18" charset="0"/>
              </a:rPr>
              <a:t>with many entities, possibly spread across a large geographical area, it is necessary to </a:t>
            </a:r>
            <a:r>
              <a:rPr lang="en-US" dirty="0">
                <a:solidFill>
                  <a:srgbClr val="FF0066"/>
                </a:solidFill>
                <a:latin typeface="Times New Roman" panose="02020603050405020304" pitchFamily="18" charset="0"/>
                <a:cs typeface="Times New Roman" panose="02020603050405020304" pitchFamily="18" charset="0"/>
              </a:rPr>
              <a:t>distribute the implementation </a:t>
            </a:r>
            <a:r>
              <a:rPr lang="en-US" dirty="0">
                <a:latin typeface="Times New Roman" panose="02020603050405020304" pitchFamily="18" charset="0"/>
                <a:cs typeface="Times New Roman" panose="02020603050405020304" pitchFamily="18" charset="0"/>
              </a:rPr>
              <a:t>of a name space over </a:t>
            </a:r>
            <a:r>
              <a:rPr lang="en-US" dirty="0">
                <a:solidFill>
                  <a:srgbClr val="FF0066"/>
                </a:solidFill>
                <a:latin typeface="Times New Roman" panose="02020603050405020304" pitchFamily="18" charset="0"/>
                <a:cs typeface="Times New Roman" panose="02020603050405020304" pitchFamily="18" charset="0"/>
              </a:rPr>
              <a:t>multiple name servers</a:t>
            </a:r>
            <a:r>
              <a:rPr lang="en-US"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87</a:t>
            </a:fld>
            <a:endParaRPr lang="en-IN" dirty="0"/>
          </a:p>
        </p:txBody>
      </p:sp>
    </p:spTree>
    <p:extLst>
      <p:ext uri="{BB962C8B-B14F-4D97-AF65-F5344CB8AC3E}">
        <p14:creationId xmlns:p14="http://schemas.microsoft.com/office/powerpoint/2010/main" val="423988685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marL="0" indent="0" algn="just">
              <a:lnSpc>
                <a:spcPct val="100000"/>
              </a:lnSpc>
              <a:buNone/>
            </a:pPr>
            <a:r>
              <a:rPr lang="en-US" b="1" dirty="0">
                <a:solidFill>
                  <a:srgbClr val="0000FF"/>
                </a:solidFill>
                <a:latin typeface="Times New Roman" panose="02020603050405020304" pitchFamily="18" charset="0"/>
                <a:cs typeface="Times New Roman" panose="02020603050405020304" pitchFamily="18" charset="0"/>
              </a:rPr>
              <a:t>Name space distribution</a:t>
            </a:r>
          </a:p>
          <a:p>
            <a:pPr marL="0" indent="0" algn="just">
              <a:lnSpc>
                <a:spcPct val="100000"/>
              </a:lnSpc>
              <a:buNone/>
            </a:pPr>
            <a:endParaRPr lang="en-US" b="1" dirty="0">
              <a:solidFill>
                <a:srgbClr val="0000FF"/>
              </a:solidFill>
              <a:latin typeface="Times New Roman" panose="02020603050405020304" pitchFamily="18" charset="0"/>
              <a:cs typeface="Times New Roman" panose="02020603050405020304" pitchFamily="18" charset="0"/>
            </a:endParaRPr>
          </a:p>
          <a:p>
            <a:pPr algn="just">
              <a:lnSpc>
                <a:spcPct val="100000"/>
              </a:lnSpc>
            </a:pPr>
            <a:r>
              <a:rPr lang="en-US" dirty="0">
                <a:solidFill>
                  <a:srgbClr val="FF0066"/>
                </a:solidFill>
                <a:latin typeface="Times New Roman" panose="02020603050405020304" pitchFamily="18" charset="0"/>
                <a:cs typeface="Times New Roman" panose="02020603050405020304" pitchFamily="18" charset="0"/>
              </a:rPr>
              <a:t>Name</a:t>
            </a:r>
            <a:r>
              <a:rPr lang="en-US" dirty="0">
                <a:latin typeface="Times New Roman" panose="02020603050405020304" pitchFamily="18" charset="0"/>
                <a:cs typeface="Times New Roman" panose="02020603050405020304" pitchFamily="18" charset="0"/>
              </a:rPr>
              <a:t> </a:t>
            </a:r>
            <a:r>
              <a:rPr lang="en-US" dirty="0">
                <a:solidFill>
                  <a:srgbClr val="FF0066"/>
                </a:solidFill>
                <a:latin typeface="Times New Roman" panose="02020603050405020304" pitchFamily="18" charset="0"/>
                <a:cs typeface="Times New Roman" panose="02020603050405020304" pitchFamily="18" charset="0"/>
              </a:rPr>
              <a:t>spaces</a:t>
            </a:r>
            <a:r>
              <a:rPr lang="en-US" dirty="0">
                <a:latin typeface="Times New Roman" panose="02020603050405020304" pitchFamily="18" charset="0"/>
                <a:cs typeface="Times New Roman" panose="02020603050405020304" pitchFamily="18" charset="0"/>
              </a:rPr>
              <a:t> for a large-scale, possibly worldwide distributed system, are usually </a:t>
            </a:r>
            <a:r>
              <a:rPr lang="en-US" dirty="0">
                <a:solidFill>
                  <a:srgbClr val="FF0066"/>
                </a:solidFill>
                <a:latin typeface="Times New Roman" panose="02020603050405020304" pitchFamily="18" charset="0"/>
                <a:cs typeface="Times New Roman" panose="02020603050405020304" pitchFamily="18" charset="0"/>
              </a:rPr>
              <a:t>organized</a:t>
            </a:r>
            <a:r>
              <a:rPr lang="en-US" dirty="0">
                <a:latin typeface="Times New Roman" panose="02020603050405020304" pitchFamily="18" charset="0"/>
                <a:cs typeface="Times New Roman" panose="02020603050405020304" pitchFamily="18" charset="0"/>
              </a:rPr>
              <a:t> </a:t>
            </a:r>
            <a:r>
              <a:rPr lang="en-US" dirty="0">
                <a:solidFill>
                  <a:srgbClr val="FF0066"/>
                </a:solidFill>
                <a:latin typeface="Times New Roman" panose="02020603050405020304" pitchFamily="18" charset="0"/>
                <a:cs typeface="Times New Roman" panose="02020603050405020304" pitchFamily="18" charset="0"/>
              </a:rPr>
              <a:t>hierarchically</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solidFill>
                  <a:srgbClr val="FF0066"/>
                </a:solidFill>
                <a:latin typeface="Times New Roman" panose="02020603050405020304" pitchFamily="18" charset="0"/>
                <a:cs typeface="Times New Roman" panose="02020603050405020304" pitchFamily="18" charset="0"/>
              </a:rPr>
              <a:t>Assume</a:t>
            </a:r>
            <a:r>
              <a:rPr lang="en-US" dirty="0">
                <a:latin typeface="Times New Roman" panose="02020603050405020304" pitchFamily="18" charset="0"/>
                <a:cs typeface="Times New Roman" panose="02020603050405020304" pitchFamily="18" charset="0"/>
              </a:rPr>
              <a:t> such a name space has only a </a:t>
            </a:r>
            <a:r>
              <a:rPr lang="en-US" dirty="0">
                <a:solidFill>
                  <a:srgbClr val="FF0066"/>
                </a:solidFill>
                <a:latin typeface="Times New Roman" panose="02020603050405020304" pitchFamily="18" charset="0"/>
                <a:cs typeface="Times New Roman" panose="02020603050405020304" pitchFamily="18" charset="0"/>
              </a:rPr>
              <a:t>single</a:t>
            </a:r>
            <a:r>
              <a:rPr lang="en-US" dirty="0">
                <a:latin typeface="Times New Roman" panose="02020603050405020304" pitchFamily="18" charset="0"/>
                <a:cs typeface="Times New Roman" panose="02020603050405020304" pitchFamily="18" charset="0"/>
              </a:rPr>
              <a:t> </a:t>
            </a:r>
            <a:r>
              <a:rPr lang="en-US" dirty="0">
                <a:solidFill>
                  <a:srgbClr val="FF0066"/>
                </a:solidFill>
                <a:latin typeface="Times New Roman" panose="02020603050405020304" pitchFamily="18" charset="0"/>
                <a:cs typeface="Times New Roman" panose="02020603050405020304" pitchFamily="18" charset="0"/>
              </a:rPr>
              <a:t>root</a:t>
            </a:r>
            <a:r>
              <a:rPr lang="en-US" dirty="0">
                <a:latin typeface="Times New Roman" panose="02020603050405020304" pitchFamily="18" charset="0"/>
                <a:cs typeface="Times New Roman" panose="02020603050405020304" pitchFamily="18" charset="0"/>
              </a:rPr>
              <a:t> </a:t>
            </a:r>
            <a:r>
              <a:rPr lang="en-US" dirty="0">
                <a:solidFill>
                  <a:srgbClr val="FF0066"/>
                </a:solidFill>
                <a:latin typeface="Times New Roman" panose="02020603050405020304" pitchFamily="18" charset="0"/>
                <a:cs typeface="Times New Roman" panose="02020603050405020304" pitchFamily="18" charset="0"/>
              </a:rPr>
              <a:t>node</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solidFill>
                  <a:srgbClr val="FF0066"/>
                </a:solidFill>
                <a:latin typeface="Times New Roman" panose="02020603050405020304" pitchFamily="18" charset="0"/>
                <a:cs typeface="Times New Roman" panose="02020603050405020304" pitchFamily="18" charset="0"/>
              </a:rPr>
              <a:t>To</a:t>
            </a:r>
            <a:r>
              <a:rPr lang="en-US" dirty="0">
                <a:latin typeface="Times New Roman" panose="02020603050405020304" pitchFamily="18" charset="0"/>
                <a:cs typeface="Times New Roman" panose="02020603050405020304" pitchFamily="18" charset="0"/>
              </a:rPr>
              <a:t> effectively </a:t>
            </a:r>
            <a:r>
              <a:rPr lang="en-US" dirty="0">
                <a:solidFill>
                  <a:srgbClr val="FF0066"/>
                </a:solidFill>
                <a:latin typeface="Times New Roman" panose="02020603050405020304" pitchFamily="18" charset="0"/>
                <a:cs typeface="Times New Roman" panose="02020603050405020304" pitchFamily="18" charset="0"/>
              </a:rPr>
              <a:t>implement</a:t>
            </a:r>
            <a:r>
              <a:rPr lang="en-US" dirty="0">
                <a:latin typeface="Times New Roman" panose="02020603050405020304" pitchFamily="18" charset="0"/>
                <a:cs typeface="Times New Roman" panose="02020603050405020304" pitchFamily="18" charset="0"/>
              </a:rPr>
              <a:t> such a name space, it is convenient to </a:t>
            </a:r>
            <a:r>
              <a:rPr lang="en-US" dirty="0">
                <a:solidFill>
                  <a:srgbClr val="FF0066"/>
                </a:solidFill>
                <a:latin typeface="Times New Roman" panose="02020603050405020304" pitchFamily="18" charset="0"/>
                <a:cs typeface="Times New Roman" panose="02020603050405020304" pitchFamily="18" charset="0"/>
              </a:rPr>
              <a:t>partition</a:t>
            </a:r>
            <a:r>
              <a:rPr lang="en-US" dirty="0">
                <a:latin typeface="Times New Roman" panose="02020603050405020304" pitchFamily="18" charset="0"/>
                <a:cs typeface="Times New Roman" panose="02020603050405020304" pitchFamily="18" charset="0"/>
              </a:rPr>
              <a:t> it into </a:t>
            </a:r>
            <a:r>
              <a:rPr lang="en-US" dirty="0">
                <a:solidFill>
                  <a:srgbClr val="FF0066"/>
                </a:solidFill>
                <a:latin typeface="Times New Roman" panose="02020603050405020304" pitchFamily="18" charset="0"/>
                <a:cs typeface="Times New Roman" panose="02020603050405020304" pitchFamily="18" charset="0"/>
              </a:rPr>
              <a:t>logical layers</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Cheriton and Mann [1989] distinguish the following </a:t>
            </a:r>
            <a:r>
              <a:rPr lang="en-US" dirty="0">
                <a:solidFill>
                  <a:srgbClr val="FF0066"/>
                </a:solidFill>
                <a:latin typeface="Times New Roman" panose="02020603050405020304" pitchFamily="18" charset="0"/>
                <a:cs typeface="Times New Roman" panose="02020603050405020304" pitchFamily="18" charset="0"/>
              </a:rPr>
              <a:t>three</a:t>
            </a:r>
            <a:r>
              <a:rPr lang="en-US" dirty="0">
                <a:latin typeface="Times New Roman" panose="02020603050405020304" pitchFamily="18" charset="0"/>
                <a:cs typeface="Times New Roman" panose="02020603050405020304" pitchFamily="18" charset="0"/>
              </a:rPr>
              <a:t> </a:t>
            </a:r>
            <a:r>
              <a:rPr lang="en-US" dirty="0">
                <a:solidFill>
                  <a:srgbClr val="FF0066"/>
                </a:solidFill>
                <a:latin typeface="Times New Roman" panose="02020603050405020304" pitchFamily="18" charset="0"/>
                <a:cs typeface="Times New Roman" panose="02020603050405020304" pitchFamily="18" charset="0"/>
              </a:rPr>
              <a:t>layers</a:t>
            </a:r>
            <a:r>
              <a:rPr lang="en-US"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88</a:t>
            </a:fld>
            <a:endParaRPr lang="en-IN" dirty="0"/>
          </a:p>
        </p:txBody>
      </p:sp>
    </p:spTree>
    <p:extLst>
      <p:ext uri="{BB962C8B-B14F-4D97-AF65-F5344CB8AC3E}">
        <p14:creationId xmlns:p14="http://schemas.microsoft.com/office/powerpoint/2010/main" val="168196384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marL="0" indent="0" algn="just">
              <a:lnSpc>
                <a:spcPct val="150000"/>
              </a:lnSpc>
              <a:buNone/>
            </a:pPr>
            <a:r>
              <a:rPr lang="en-US" b="1" dirty="0">
                <a:solidFill>
                  <a:srgbClr val="0000FF"/>
                </a:solidFill>
                <a:latin typeface="Times New Roman" panose="02020603050405020304" pitchFamily="18" charset="0"/>
                <a:cs typeface="Times New Roman" panose="02020603050405020304" pitchFamily="18" charset="0"/>
              </a:rPr>
              <a:t>Global layer</a:t>
            </a:r>
          </a:p>
          <a:p>
            <a:pPr marL="0" indent="0" algn="just">
              <a:lnSpc>
                <a:spcPct val="150000"/>
              </a:lnSpc>
              <a:buNone/>
            </a:pPr>
            <a:endParaRPr lang="en-US" b="1"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This is formed by </a:t>
            </a:r>
            <a:r>
              <a:rPr lang="en-US" dirty="0">
                <a:solidFill>
                  <a:srgbClr val="0000FF"/>
                </a:solidFill>
                <a:latin typeface="Times New Roman" panose="02020603050405020304" pitchFamily="18" charset="0"/>
                <a:cs typeface="Times New Roman" panose="02020603050405020304" pitchFamily="18" charset="0"/>
              </a:rPr>
              <a:t>highest-level nodes</a:t>
            </a:r>
            <a:r>
              <a:rPr lang="en-US" dirty="0">
                <a:latin typeface="Times New Roman" panose="02020603050405020304" pitchFamily="18" charset="0"/>
                <a:cs typeface="Times New Roman" panose="02020603050405020304" pitchFamily="18" charset="0"/>
              </a:rPr>
              <a:t>, that is, the </a:t>
            </a:r>
            <a:r>
              <a:rPr lang="en-US" dirty="0">
                <a:solidFill>
                  <a:srgbClr val="0000FF"/>
                </a:solidFill>
                <a:latin typeface="Times New Roman" panose="02020603050405020304" pitchFamily="18" charset="0"/>
                <a:cs typeface="Times New Roman" panose="02020603050405020304" pitchFamily="18" charset="0"/>
              </a:rPr>
              <a:t>root</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node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and</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other</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directory</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nodes</a:t>
            </a:r>
            <a:r>
              <a:rPr lang="en-US" dirty="0">
                <a:latin typeface="Times New Roman" panose="02020603050405020304" pitchFamily="18" charset="0"/>
                <a:cs typeface="Times New Roman" panose="02020603050405020304" pitchFamily="18" charset="0"/>
              </a:rPr>
              <a:t> logically close to the root, namely its </a:t>
            </a:r>
            <a:r>
              <a:rPr lang="en-US" dirty="0">
                <a:solidFill>
                  <a:srgbClr val="0000FF"/>
                </a:solidFill>
                <a:latin typeface="Times New Roman" panose="02020603050405020304" pitchFamily="18" charset="0"/>
                <a:cs typeface="Times New Roman" panose="02020603050405020304" pitchFamily="18" charset="0"/>
              </a:rPr>
              <a:t>children</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Nodes in the global layer are often characterized by their </a:t>
            </a:r>
            <a:r>
              <a:rPr lang="en-US" dirty="0">
                <a:solidFill>
                  <a:srgbClr val="0000FF"/>
                </a:solidFill>
                <a:latin typeface="Times New Roman" panose="02020603050405020304" pitchFamily="18" charset="0"/>
                <a:cs typeface="Times New Roman" panose="02020603050405020304" pitchFamily="18" charset="0"/>
              </a:rPr>
              <a:t>stability</a:t>
            </a:r>
            <a:r>
              <a:rPr lang="en-US" dirty="0">
                <a:latin typeface="Times New Roman" panose="02020603050405020304" pitchFamily="18" charset="0"/>
                <a:cs typeface="Times New Roman" panose="02020603050405020304" pitchFamily="18" charset="0"/>
              </a:rPr>
              <a:t>, in the sense that </a:t>
            </a:r>
            <a:r>
              <a:rPr lang="en-US" dirty="0">
                <a:solidFill>
                  <a:srgbClr val="0000FF"/>
                </a:solidFill>
                <a:latin typeface="Times New Roman" panose="02020603050405020304" pitchFamily="18" charset="0"/>
                <a:cs typeface="Times New Roman" panose="02020603050405020304" pitchFamily="18" charset="0"/>
              </a:rPr>
              <a:t>directory tables are rarely changed</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solidFill>
                  <a:srgbClr val="0000FF"/>
                </a:solidFill>
                <a:latin typeface="Times New Roman" panose="02020603050405020304" pitchFamily="18" charset="0"/>
                <a:cs typeface="Times New Roman" panose="02020603050405020304" pitchFamily="18" charset="0"/>
              </a:rPr>
              <a:t>Such</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nodes</a:t>
            </a:r>
            <a:r>
              <a:rPr lang="en-US" dirty="0">
                <a:latin typeface="Times New Roman" panose="02020603050405020304" pitchFamily="18" charset="0"/>
                <a:cs typeface="Times New Roman" panose="02020603050405020304" pitchFamily="18" charset="0"/>
              </a:rPr>
              <a:t> may represent </a:t>
            </a:r>
            <a:r>
              <a:rPr lang="en-US" dirty="0">
                <a:solidFill>
                  <a:srgbClr val="0000FF"/>
                </a:solidFill>
                <a:latin typeface="Times New Roman" panose="02020603050405020304" pitchFamily="18" charset="0"/>
                <a:cs typeface="Times New Roman" panose="02020603050405020304" pitchFamily="18" charset="0"/>
              </a:rPr>
              <a:t>organizations</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or</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groups</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of</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organizations</a:t>
            </a:r>
            <a:r>
              <a:rPr lang="en-US" dirty="0">
                <a:latin typeface="Times New Roman" panose="02020603050405020304" pitchFamily="18" charset="0"/>
                <a:cs typeface="Times New Roman" panose="02020603050405020304" pitchFamily="18" charset="0"/>
              </a:rPr>
              <a:t>, for which names are stored in the name space.</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89</a:t>
            </a:fld>
            <a:endParaRPr lang="en-IN" dirty="0"/>
          </a:p>
        </p:txBody>
      </p:sp>
    </p:spTree>
    <p:extLst>
      <p:ext uri="{BB962C8B-B14F-4D97-AF65-F5344CB8AC3E}">
        <p14:creationId xmlns:p14="http://schemas.microsoft.com/office/powerpoint/2010/main" val="2697247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lnSpcReduction="10000"/>
          </a:bodyPr>
          <a:lstStyle/>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In addition to addresses, there are </a:t>
            </a:r>
            <a:r>
              <a:rPr lang="en-US" sz="2600" dirty="0">
                <a:solidFill>
                  <a:srgbClr val="FFFF00"/>
                </a:solidFill>
                <a:latin typeface="Times New Roman" panose="02020603050405020304" pitchFamily="18" charset="0"/>
                <a:cs typeface="Times New Roman" panose="02020603050405020304" pitchFamily="18" charset="0"/>
              </a:rPr>
              <a:t>other types of names</a:t>
            </a:r>
            <a:r>
              <a:rPr lang="en-US" sz="2600" dirty="0">
                <a:solidFill>
                  <a:schemeClr val="bg1"/>
                </a:solidFill>
                <a:latin typeface="Times New Roman" panose="02020603050405020304" pitchFamily="18" charset="0"/>
                <a:cs typeface="Times New Roman" panose="02020603050405020304" pitchFamily="18" charset="0"/>
              </a:rPr>
              <a:t> to uniquely identify an entity.</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lnSpc>
                <a:spcPct val="100000"/>
              </a:lnSpc>
              <a:buNone/>
            </a:pPr>
            <a:r>
              <a:rPr lang="en-US" sz="2600" b="1" dirty="0">
                <a:solidFill>
                  <a:srgbClr val="FFFF00"/>
                </a:solidFill>
                <a:latin typeface="Times New Roman" panose="02020603050405020304" pitchFamily="18" charset="0"/>
                <a:cs typeface="Times New Roman" panose="02020603050405020304" pitchFamily="18" charset="0"/>
              </a:rPr>
              <a:t>A true identifier:</a:t>
            </a:r>
            <a:r>
              <a:rPr lang="en-US" sz="2600" b="1" dirty="0">
                <a:solidFill>
                  <a:schemeClr val="bg1"/>
                </a:solidFill>
                <a:latin typeface="Times New Roman" panose="02020603050405020304" pitchFamily="18" charset="0"/>
                <a:cs typeface="Times New Roman" panose="02020603050405020304" pitchFamily="18" charset="0"/>
              </a:rPr>
              <a:t> </a:t>
            </a:r>
            <a:r>
              <a:rPr lang="en-US" sz="2600" dirty="0">
                <a:solidFill>
                  <a:schemeClr val="bg1"/>
                </a:solidFill>
                <a:latin typeface="Times New Roman" panose="02020603050405020304" pitchFamily="18" charset="0"/>
                <a:cs typeface="Times New Roman" panose="02020603050405020304" pitchFamily="18" charset="0"/>
              </a:rPr>
              <a:t>A name that has the following properties.</a:t>
            </a:r>
          </a:p>
          <a:p>
            <a:pPr marL="0" indent="0" algn="just">
              <a:lnSpc>
                <a:spcPct val="100000"/>
              </a:lnSpc>
              <a:buNone/>
            </a:pPr>
            <a:r>
              <a:rPr lang="en-US" sz="2600" dirty="0">
                <a:solidFill>
                  <a:schemeClr val="bg1"/>
                </a:solidFill>
                <a:latin typeface="Times New Roman" panose="02020603050405020304" pitchFamily="18" charset="0"/>
                <a:cs typeface="Times New Roman" panose="02020603050405020304" pitchFamily="18" charset="0"/>
              </a:rPr>
              <a:t>	1. An identifier refers to at most one entity.</a:t>
            </a:r>
          </a:p>
          <a:p>
            <a:pPr marL="0" indent="0" algn="just">
              <a:lnSpc>
                <a:spcPct val="100000"/>
              </a:lnSpc>
              <a:buNone/>
            </a:pPr>
            <a:r>
              <a:rPr lang="en-US" sz="2600" dirty="0">
                <a:solidFill>
                  <a:schemeClr val="bg1"/>
                </a:solidFill>
                <a:latin typeface="Times New Roman" panose="02020603050405020304" pitchFamily="18" charset="0"/>
                <a:cs typeface="Times New Roman" panose="02020603050405020304" pitchFamily="18" charset="0"/>
              </a:rPr>
              <a:t>	2. Each entity is referred to by at most one identifier.</a:t>
            </a:r>
          </a:p>
          <a:p>
            <a:pPr marL="0" indent="0" algn="just">
              <a:lnSpc>
                <a:spcPct val="100000"/>
              </a:lnSpc>
              <a:buNone/>
            </a:pPr>
            <a:r>
              <a:rPr lang="en-US" sz="2600" dirty="0">
                <a:solidFill>
                  <a:schemeClr val="bg1"/>
                </a:solidFill>
                <a:latin typeface="Times New Roman" panose="02020603050405020304" pitchFamily="18" charset="0"/>
                <a:cs typeface="Times New Roman" panose="02020603050405020304" pitchFamily="18" charset="0"/>
              </a:rPr>
              <a:t>	3. An identifier always refers to the same entity (i.e., it is never reused). </a:t>
            </a:r>
          </a:p>
          <a:p>
            <a:pPr marL="0" indent="0" algn="just">
              <a:lnSpc>
                <a:spcPct val="100000"/>
              </a:lnSpc>
              <a:buNone/>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By using identifiers, it becomes much </a:t>
            </a:r>
            <a:r>
              <a:rPr lang="en-US" sz="2600" dirty="0">
                <a:solidFill>
                  <a:srgbClr val="FFFF00"/>
                </a:solidFill>
                <a:latin typeface="Times New Roman" panose="02020603050405020304" pitchFamily="18" charset="0"/>
                <a:cs typeface="Times New Roman" panose="02020603050405020304" pitchFamily="18" charset="0"/>
              </a:rPr>
              <a:t>easier</a:t>
            </a:r>
            <a:r>
              <a:rPr lang="en-US" sz="2600" dirty="0">
                <a:solidFill>
                  <a:schemeClr val="bg1"/>
                </a:solidFill>
                <a:latin typeface="Times New Roman" panose="02020603050405020304" pitchFamily="18" charset="0"/>
                <a:cs typeface="Times New Roman" panose="02020603050405020304" pitchFamily="18" charset="0"/>
              </a:rPr>
              <a:t> to unambiguously </a:t>
            </a:r>
            <a:r>
              <a:rPr lang="en-US" sz="2600" dirty="0">
                <a:solidFill>
                  <a:srgbClr val="FFFF00"/>
                </a:solidFill>
                <a:latin typeface="Times New Roman" panose="02020603050405020304" pitchFamily="18" charset="0"/>
                <a:cs typeface="Times New Roman" panose="02020603050405020304" pitchFamily="18" charset="0"/>
              </a:rPr>
              <a:t>refer to an entity</a:t>
            </a:r>
            <a:r>
              <a:rPr lang="en-US" sz="2600" dirty="0">
                <a:solidFill>
                  <a:schemeClr val="bg1"/>
                </a:solidFill>
                <a:latin typeface="Times New Roman" panose="02020603050405020304" pitchFamily="18" charset="0"/>
                <a:cs typeface="Times New Roman" panose="02020603050405020304" pitchFamily="18" charset="0"/>
              </a:rPr>
              <a:t>. </a:t>
            </a:r>
          </a:p>
          <a:p>
            <a:pPr marL="0" indent="0" algn="just">
              <a:lnSpc>
                <a:spcPct val="100000"/>
              </a:lnSpc>
              <a:buNone/>
            </a:pPr>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lnSpc>
                <a:spcPct val="100000"/>
              </a:lnSpc>
              <a:buNone/>
            </a:pPr>
            <a:r>
              <a:rPr lang="en-US" sz="2600" b="1" dirty="0">
                <a:solidFill>
                  <a:srgbClr val="FFFF00"/>
                </a:solidFill>
                <a:latin typeface="Times New Roman" panose="02020603050405020304" pitchFamily="18" charset="0"/>
                <a:cs typeface="Times New Roman" panose="02020603050405020304" pitchFamily="18" charset="0"/>
              </a:rPr>
              <a:t>Example:</a:t>
            </a:r>
            <a:r>
              <a:rPr lang="en-US" sz="2600" b="1" dirty="0">
                <a:solidFill>
                  <a:schemeClr val="bg1"/>
                </a:solidFill>
                <a:latin typeface="Times New Roman" panose="02020603050405020304" pitchFamily="18" charset="0"/>
                <a:cs typeface="Times New Roman" panose="02020603050405020304" pitchFamily="18" charset="0"/>
              </a:rPr>
              <a:t> </a:t>
            </a:r>
            <a:r>
              <a:rPr lang="en-US" sz="2600" dirty="0">
                <a:solidFill>
                  <a:schemeClr val="bg1"/>
                </a:solidFill>
                <a:latin typeface="Times New Roman" panose="02020603050405020304" pitchFamily="18" charset="0"/>
                <a:cs typeface="Times New Roman" panose="02020603050405020304" pitchFamily="18" charset="0"/>
              </a:rPr>
              <a:t>Assume </a:t>
            </a:r>
            <a:r>
              <a:rPr lang="en-US" sz="2600" dirty="0">
                <a:solidFill>
                  <a:srgbClr val="FFFF00"/>
                </a:solidFill>
                <a:latin typeface="Times New Roman" panose="02020603050405020304" pitchFamily="18" charset="0"/>
                <a:cs typeface="Times New Roman" panose="02020603050405020304" pitchFamily="18" charset="0"/>
              </a:rPr>
              <a:t>two processes </a:t>
            </a:r>
            <a:r>
              <a:rPr lang="en-US" sz="2600" dirty="0">
                <a:solidFill>
                  <a:schemeClr val="bg1"/>
                </a:solidFill>
                <a:latin typeface="Times New Roman" panose="02020603050405020304" pitchFamily="18" charset="0"/>
                <a:cs typeface="Times New Roman" panose="02020603050405020304" pitchFamily="18" charset="0"/>
              </a:rPr>
              <a:t>each refer to an </a:t>
            </a:r>
            <a:r>
              <a:rPr lang="en-US" sz="2600" dirty="0">
                <a:solidFill>
                  <a:srgbClr val="FFFF00"/>
                </a:solidFill>
                <a:latin typeface="Times New Roman" panose="02020603050405020304" pitchFamily="18" charset="0"/>
                <a:cs typeface="Times New Roman" panose="02020603050405020304" pitchFamily="18" charset="0"/>
              </a:rPr>
              <a:t>entity</a:t>
            </a:r>
            <a:r>
              <a:rPr lang="en-US" sz="2600" dirty="0">
                <a:solidFill>
                  <a:schemeClr val="bg1"/>
                </a:solidFill>
                <a:latin typeface="Times New Roman" panose="02020603050405020304" pitchFamily="18" charset="0"/>
                <a:cs typeface="Times New Roman" panose="02020603050405020304" pitchFamily="18" charset="0"/>
              </a:rPr>
              <a:t> by means of an </a:t>
            </a:r>
            <a:r>
              <a:rPr lang="en-US" sz="2600" dirty="0">
                <a:solidFill>
                  <a:srgbClr val="FFFF00"/>
                </a:solidFill>
                <a:latin typeface="Times New Roman" panose="02020603050405020304" pitchFamily="18" charset="0"/>
                <a:cs typeface="Times New Roman" panose="02020603050405020304" pitchFamily="18" charset="0"/>
              </a:rPr>
              <a:t>identifier</a:t>
            </a:r>
            <a:r>
              <a:rPr lang="en-US" sz="2600" dirty="0">
                <a:solidFill>
                  <a:schemeClr val="bg1"/>
                </a:solidFill>
                <a:latin typeface="Times New Roman" panose="02020603050405020304" pitchFamily="18" charset="0"/>
                <a:cs typeface="Times New Roman" panose="02020603050405020304" pitchFamily="18" charset="0"/>
              </a:rPr>
              <a:t>. </a:t>
            </a:r>
          </a:p>
          <a:p>
            <a:pPr marL="0" indent="0" algn="just">
              <a:lnSpc>
                <a:spcPct val="100000"/>
              </a:lnSpc>
              <a:buNone/>
            </a:pPr>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lnSpc>
                <a:spcPct val="100000"/>
              </a:lnSpc>
              <a:buNone/>
            </a:pPr>
            <a:r>
              <a:rPr lang="en-US" sz="2600" dirty="0">
                <a:solidFill>
                  <a:schemeClr val="bg1"/>
                </a:solidFill>
                <a:latin typeface="Times New Roman" panose="02020603050405020304" pitchFamily="18" charset="0"/>
                <a:cs typeface="Times New Roman" panose="02020603050405020304" pitchFamily="18" charset="0"/>
              </a:rPr>
              <a:t>To check if the processes are referring to the same entity, it is sufficient to test if </a:t>
            </a:r>
            <a:r>
              <a:rPr lang="en-US" sz="2600" dirty="0">
                <a:solidFill>
                  <a:srgbClr val="FFFF00"/>
                </a:solidFill>
                <a:latin typeface="Times New Roman" panose="02020603050405020304" pitchFamily="18" charset="0"/>
                <a:cs typeface="Times New Roman" panose="02020603050405020304" pitchFamily="18" charset="0"/>
              </a:rPr>
              <a:t>the two identifiers are equal</a:t>
            </a:r>
            <a:r>
              <a:rPr lang="en-US" sz="2600" dirty="0">
                <a:solidFill>
                  <a:schemeClr val="bg1"/>
                </a:solidFill>
                <a:latin typeface="Times New Roman" panose="02020603050405020304" pitchFamily="18" charset="0"/>
                <a:cs typeface="Times New Roman" panose="02020603050405020304" pitchFamily="18" charset="0"/>
              </a:rPr>
              <a:t>. </a:t>
            </a:r>
          </a:p>
          <a:p>
            <a:pPr marL="0" indent="0" algn="just">
              <a:lnSpc>
                <a:spcPct val="100000"/>
              </a:lnSpc>
              <a:buNone/>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9</a:t>
            </a:fld>
            <a:endParaRPr lang="en-IN" dirty="0"/>
          </a:p>
        </p:txBody>
      </p:sp>
    </p:spTree>
    <p:extLst>
      <p:ext uri="{BB962C8B-B14F-4D97-AF65-F5344CB8AC3E}">
        <p14:creationId xmlns:p14="http://schemas.microsoft.com/office/powerpoint/2010/main" val="123123351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Autofit/>
          </a:bodyPr>
          <a:lstStyle/>
          <a:p>
            <a:pPr marL="0" indent="0" algn="just">
              <a:lnSpc>
                <a:spcPct val="100000"/>
              </a:lnSpc>
              <a:buNone/>
            </a:pPr>
            <a:r>
              <a:rPr lang="en-US" b="1" dirty="0">
                <a:solidFill>
                  <a:srgbClr val="0000FF"/>
                </a:solidFill>
                <a:latin typeface="Times New Roman" panose="02020603050405020304" pitchFamily="18" charset="0"/>
                <a:cs typeface="Times New Roman" panose="02020603050405020304" pitchFamily="18" charset="0"/>
              </a:rPr>
              <a:t>Administrational layer</a:t>
            </a:r>
          </a:p>
          <a:p>
            <a:pPr marL="0" indent="0" algn="just">
              <a:lnSpc>
                <a:spcPct val="100000"/>
              </a:lnSpc>
              <a:buNone/>
            </a:pPr>
            <a:endParaRPr lang="en-US" b="1" dirty="0">
              <a:solidFill>
                <a:srgbClr val="0000FF"/>
              </a:solidFill>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Formed by </a:t>
            </a:r>
            <a:r>
              <a:rPr lang="en-US" dirty="0">
                <a:solidFill>
                  <a:srgbClr val="0000FF"/>
                </a:solidFill>
                <a:latin typeface="Times New Roman" panose="02020603050405020304" pitchFamily="18" charset="0"/>
                <a:cs typeface="Times New Roman" panose="02020603050405020304" pitchFamily="18" charset="0"/>
              </a:rPr>
              <a:t>directory</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nodes</a:t>
            </a:r>
            <a:r>
              <a:rPr lang="en-US" dirty="0">
                <a:latin typeface="Times New Roman" panose="02020603050405020304" pitchFamily="18" charset="0"/>
                <a:cs typeface="Times New Roman" panose="02020603050405020304" pitchFamily="18" charset="0"/>
              </a:rPr>
              <a:t> which are </a:t>
            </a:r>
            <a:r>
              <a:rPr lang="en-US" dirty="0">
                <a:solidFill>
                  <a:srgbClr val="0000FF"/>
                </a:solidFill>
                <a:latin typeface="Times New Roman" panose="02020603050405020304" pitchFamily="18" charset="0"/>
                <a:cs typeface="Times New Roman" panose="02020603050405020304" pitchFamily="18" charset="0"/>
              </a:rPr>
              <a:t>managed</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within</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single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organization</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The directory nodes in the administrational layer </a:t>
            </a:r>
            <a:r>
              <a:rPr lang="en-US" dirty="0">
                <a:solidFill>
                  <a:srgbClr val="0000FF"/>
                </a:solidFill>
                <a:latin typeface="Times New Roman" panose="02020603050405020304" pitchFamily="18" charset="0"/>
                <a:cs typeface="Times New Roman" panose="02020603050405020304" pitchFamily="18" charset="0"/>
              </a:rPr>
              <a:t>represent groups of entities that belong to the same organization </a:t>
            </a:r>
            <a:r>
              <a:rPr lang="en-US" dirty="0">
                <a:latin typeface="Times New Roman" panose="02020603050405020304" pitchFamily="18" charset="0"/>
                <a:cs typeface="Times New Roman" panose="02020603050405020304" pitchFamily="18" charset="0"/>
              </a:rPr>
              <a:t>or </a:t>
            </a:r>
            <a:r>
              <a:rPr lang="en-US" dirty="0">
                <a:solidFill>
                  <a:srgbClr val="0000FF"/>
                </a:solidFill>
                <a:latin typeface="Times New Roman" panose="02020603050405020304" pitchFamily="18" charset="0"/>
                <a:cs typeface="Times New Roman" panose="02020603050405020304" pitchFamily="18" charset="0"/>
              </a:rPr>
              <a:t>administrational</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unit</a:t>
            </a:r>
            <a:r>
              <a:rPr lang="en-US" dirty="0">
                <a:latin typeface="Times New Roman" panose="02020603050405020304" pitchFamily="18" charset="0"/>
                <a:cs typeface="Times New Roman" panose="02020603050405020304" pitchFamily="18" charset="0"/>
              </a:rPr>
              <a:t>.</a:t>
            </a:r>
          </a:p>
          <a:p>
            <a:pPr marL="0" indent="0" algn="just">
              <a:lnSpc>
                <a:spcPct val="100000"/>
              </a:lnSpc>
              <a:buNone/>
            </a:pPr>
            <a:r>
              <a:rPr lang="en-US" b="1" dirty="0">
                <a:solidFill>
                  <a:srgbClr val="0000FF"/>
                </a:solidFill>
                <a:latin typeface="Times New Roman" panose="02020603050405020304" pitchFamily="18" charset="0"/>
                <a:cs typeface="Times New Roman" panose="02020603050405020304" pitchFamily="18" charset="0"/>
              </a:rPr>
              <a:t>  </a:t>
            </a:r>
          </a:p>
          <a:p>
            <a:pPr marL="0" indent="0" algn="just">
              <a:lnSpc>
                <a:spcPct val="100000"/>
              </a:lnSpc>
              <a:buNone/>
            </a:pPr>
            <a:r>
              <a:rPr lang="en-US" b="1" dirty="0">
                <a:solidFill>
                  <a:srgbClr val="0000FF"/>
                </a:solidFill>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There may be a </a:t>
            </a:r>
            <a:r>
              <a:rPr lang="en-US" dirty="0">
                <a:solidFill>
                  <a:srgbClr val="0000FF"/>
                </a:solidFill>
                <a:latin typeface="Times New Roman" panose="02020603050405020304" pitchFamily="18" charset="0"/>
                <a:cs typeface="Times New Roman" panose="02020603050405020304" pitchFamily="18" charset="0"/>
              </a:rPr>
              <a:t>directory</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node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for</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each</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department</a:t>
            </a:r>
            <a:r>
              <a:rPr lang="en-US" dirty="0">
                <a:latin typeface="Times New Roman" panose="02020603050405020304" pitchFamily="18" charset="0"/>
                <a:cs typeface="Times New Roman" panose="02020603050405020304" pitchFamily="18" charset="0"/>
              </a:rPr>
              <a:t> in an organization, or a directory node from which all hosts can be found.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The </a:t>
            </a:r>
            <a:r>
              <a:rPr lang="en-US" dirty="0">
                <a:solidFill>
                  <a:srgbClr val="0000FF"/>
                </a:solidFill>
                <a:latin typeface="Times New Roman" panose="02020603050405020304" pitchFamily="18" charset="0"/>
                <a:cs typeface="Times New Roman" panose="02020603050405020304" pitchFamily="18" charset="0"/>
              </a:rPr>
              <a:t>nodes</a:t>
            </a:r>
            <a:r>
              <a:rPr lang="en-US" dirty="0">
                <a:latin typeface="Times New Roman" panose="02020603050405020304" pitchFamily="18" charset="0"/>
                <a:cs typeface="Times New Roman" panose="02020603050405020304" pitchFamily="18" charset="0"/>
              </a:rPr>
              <a:t> in the administrational layer </a:t>
            </a:r>
            <a:r>
              <a:rPr lang="en-US" dirty="0">
                <a:solidFill>
                  <a:srgbClr val="0000FF"/>
                </a:solidFill>
                <a:latin typeface="Times New Roman" panose="02020603050405020304" pitchFamily="18" charset="0"/>
                <a:cs typeface="Times New Roman" panose="02020603050405020304" pitchFamily="18" charset="0"/>
              </a:rPr>
              <a:t>are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relatively</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stable</a:t>
            </a:r>
            <a:r>
              <a:rPr lang="en-US" dirty="0">
                <a:latin typeface="Times New Roman" panose="02020603050405020304" pitchFamily="18" charset="0"/>
                <a:cs typeface="Times New Roman" panose="02020603050405020304" pitchFamily="18" charset="0"/>
              </a:rPr>
              <a:t>, although </a:t>
            </a:r>
            <a:r>
              <a:rPr lang="en-US" dirty="0">
                <a:solidFill>
                  <a:srgbClr val="0000FF"/>
                </a:solidFill>
                <a:latin typeface="Times New Roman" panose="02020603050405020304" pitchFamily="18" charset="0"/>
                <a:cs typeface="Times New Roman" panose="02020603050405020304" pitchFamily="18" charset="0"/>
              </a:rPr>
              <a:t>changes</a:t>
            </a:r>
            <a:r>
              <a:rPr lang="en-US" dirty="0">
                <a:latin typeface="Times New Roman" panose="02020603050405020304" pitchFamily="18" charset="0"/>
                <a:cs typeface="Times New Roman" panose="02020603050405020304" pitchFamily="18" charset="0"/>
              </a:rPr>
              <a:t> generally </a:t>
            </a:r>
            <a:r>
              <a:rPr lang="en-US" dirty="0">
                <a:solidFill>
                  <a:srgbClr val="0000FF"/>
                </a:solidFill>
                <a:latin typeface="Times New Roman" panose="02020603050405020304" pitchFamily="18" charset="0"/>
                <a:cs typeface="Times New Roman" panose="02020603050405020304" pitchFamily="18" charset="0"/>
              </a:rPr>
              <a:t>occur</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more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frequently</a:t>
            </a:r>
            <a:r>
              <a:rPr lang="en-US" dirty="0">
                <a:latin typeface="Times New Roman" panose="02020603050405020304" pitchFamily="18" charset="0"/>
                <a:cs typeface="Times New Roman" panose="02020603050405020304" pitchFamily="18" charset="0"/>
              </a:rPr>
              <a:t> than to nodes in the global layer.</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90</a:t>
            </a:fld>
            <a:endParaRPr lang="en-IN" dirty="0"/>
          </a:p>
        </p:txBody>
      </p:sp>
    </p:spTree>
    <p:extLst>
      <p:ext uri="{BB962C8B-B14F-4D97-AF65-F5344CB8AC3E}">
        <p14:creationId xmlns:p14="http://schemas.microsoft.com/office/powerpoint/2010/main" val="284707155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Autofit/>
          </a:bodyPr>
          <a:lstStyle/>
          <a:p>
            <a:pPr marL="0" indent="0" algn="just">
              <a:lnSpc>
                <a:spcPct val="100000"/>
              </a:lnSpc>
              <a:buNone/>
            </a:pPr>
            <a:r>
              <a:rPr lang="en-US" b="1" dirty="0">
                <a:solidFill>
                  <a:srgbClr val="0000FF"/>
                </a:solidFill>
                <a:latin typeface="Times New Roman" panose="02020603050405020304" pitchFamily="18" charset="0"/>
                <a:cs typeface="Times New Roman" panose="02020603050405020304" pitchFamily="18" charset="0"/>
              </a:rPr>
              <a:t>Managerial layer</a:t>
            </a:r>
          </a:p>
          <a:p>
            <a:pPr marL="0" indent="0" algn="just">
              <a:lnSpc>
                <a:spcPct val="100000"/>
              </a:lnSpc>
              <a:buNone/>
            </a:pPr>
            <a:endParaRPr lang="en-US" b="1" dirty="0">
              <a:solidFill>
                <a:srgbClr val="0000FF"/>
              </a:solidFill>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Consists of </a:t>
            </a:r>
            <a:r>
              <a:rPr lang="en-US" dirty="0">
                <a:solidFill>
                  <a:srgbClr val="0000FF"/>
                </a:solidFill>
                <a:latin typeface="Times New Roman" panose="02020603050405020304" pitchFamily="18" charset="0"/>
                <a:cs typeface="Times New Roman" panose="02020603050405020304" pitchFamily="18" charset="0"/>
              </a:rPr>
              <a:t>nodes</a:t>
            </a:r>
            <a:r>
              <a:rPr lang="en-US" dirty="0">
                <a:latin typeface="Times New Roman" panose="02020603050405020304" pitchFamily="18" charset="0"/>
                <a:cs typeface="Times New Roman" panose="02020603050405020304" pitchFamily="18" charset="0"/>
              </a:rPr>
              <a:t> that may typically </a:t>
            </a:r>
            <a:r>
              <a:rPr lang="en-US" dirty="0">
                <a:solidFill>
                  <a:srgbClr val="0000FF"/>
                </a:solidFill>
                <a:latin typeface="Times New Roman" panose="02020603050405020304" pitchFamily="18" charset="0"/>
                <a:cs typeface="Times New Roman" panose="02020603050405020304" pitchFamily="18" charset="0"/>
              </a:rPr>
              <a:t>change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regularly</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b="1" dirty="0">
                <a:solidFill>
                  <a:srgbClr val="0000FF"/>
                </a:solidFill>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Nodes representing </a:t>
            </a:r>
            <a:r>
              <a:rPr lang="en-US" dirty="0">
                <a:solidFill>
                  <a:srgbClr val="0000FF"/>
                </a:solidFill>
                <a:latin typeface="Times New Roman" panose="02020603050405020304" pitchFamily="18" charset="0"/>
                <a:cs typeface="Times New Roman" panose="02020603050405020304" pitchFamily="18" charset="0"/>
              </a:rPr>
              <a:t>hosts</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in</a:t>
            </a:r>
            <a:r>
              <a:rPr lang="en-US" dirty="0">
                <a:latin typeface="Times New Roman" panose="02020603050405020304" pitchFamily="18" charset="0"/>
                <a:cs typeface="Times New Roman" panose="02020603050405020304" pitchFamily="18" charset="0"/>
              </a:rPr>
              <a:t> the </a:t>
            </a:r>
            <a:r>
              <a:rPr lang="en-US" dirty="0">
                <a:solidFill>
                  <a:srgbClr val="0000FF"/>
                </a:solidFill>
                <a:latin typeface="Times New Roman" panose="02020603050405020304" pitchFamily="18" charset="0"/>
                <a:cs typeface="Times New Roman" panose="02020603050405020304" pitchFamily="18" charset="0"/>
              </a:rPr>
              <a:t>local</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network</a:t>
            </a:r>
            <a:r>
              <a:rPr lang="en-US" dirty="0">
                <a:latin typeface="Times New Roman" panose="02020603050405020304" pitchFamily="18" charset="0"/>
                <a:cs typeface="Times New Roman" panose="02020603050405020304" pitchFamily="18" charset="0"/>
              </a:rPr>
              <a:t> belong to this layer. For the same reason, the layer includes </a:t>
            </a:r>
            <a:r>
              <a:rPr lang="en-US" dirty="0">
                <a:solidFill>
                  <a:srgbClr val="0000FF"/>
                </a:solidFill>
                <a:latin typeface="Times New Roman" panose="02020603050405020304" pitchFamily="18" charset="0"/>
                <a:cs typeface="Times New Roman" panose="02020603050405020304" pitchFamily="18" charset="0"/>
              </a:rPr>
              <a:t>nodes representing shared files </a:t>
            </a:r>
            <a:r>
              <a:rPr lang="en-US" dirty="0">
                <a:latin typeface="Times New Roman" panose="02020603050405020304" pitchFamily="18" charset="0"/>
                <a:cs typeface="Times New Roman" panose="02020603050405020304" pitchFamily="18" charset="0"/>
              </a:rPr>
              <a:t>such as those for libraries or binaries. </a:t>
            </a:r>
          </a:p>
          <a:p>
            <a:pPr marL="0" indent="0" algn="just">
              <a:lnSpc>
                <a:spcPct val="100000"/>
              </a:lnSpc>
              <a:buNone/>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Nodes include those that represent </a:t>
            </a:r>
            <a:r>
              <a:rPr lang="en-US" dirty="0">
                <a:solidFill>
                  <a:srgbClr val="0000FF"/>
                </a:solidFill>
                <a:latin typeface="Times New Roman" panose="02020603050405020304" pitchFamily="18" charset="0"/>
                <a:cs typeface="Times New Roman" panose="02020603050405020304" pitchFamily="18" charset="0"/>
              </a:rPr>
              <a:t>user-defined directories and files</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The nodes in the managerial layer are </a:t>
            </a:r>
            <a:r>
              <a:rPr lang="en-US" dirty="0">
                <a:solidFill>
                  <a:srgbClr val="0000FF"/>
                </a:solidFill>
                <a:latin typeface="Times New Roman" panose="02020603050405020304" pitchFamily="18" charset="0"/>
                <a:cs typeface="Times New Roman" panose="02020603050405020304" pitchFamily="18" charset="0"/>
              </a:rPr>
              <a:t>maintained</a:t>
            </a:r>
            <a:r>
              <a:rPr lang="en-US" dirty="0">
                <a:latin typeface="Times New Roman" panose="02020603050405020304" pitchFamily="18" charset="0"/>
                <a:cs typeface="Times New Roman" panose="02020603050405020304" pitchFamily="18" charset="0"/>
              </a:rPr>
              <a:t> not only </a:t>
            </a:r>
            <a:r>
              <a:rPr lang="en-US" dirty="0">
                <a:solidFill>
                  <a:srgbClr val="0000FF"/>
                </a:solidFill>
                <a:latin typeface="Times New Roman" panose="02020603050405020304" pitchFamily="18" charset="0"/>
                <a:cs typeface="Times New Roman" panose="02020603050405020304" pitchFamily="18" charset="0"/>
              </a:rPr>
              <a:t>by</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system</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administrators</a:t>
            </a:r>
            <a:r>
              <a:rPr lang="en-US" dirty="0">
                <a:latin typeface="Times New Roman" panose="02020603050405020304" pitchFamily="18" charset="0"/>
                <a:cs typeface="Times New Roman" panose="02020603050405020304" pitchFamily="18" charset="0"/>
              </a:rPr>
              <a:t>, but also by </a:t>
            </a:r>
            <a:r>
              <a:rPr lang="en-US" dirty="0">
                <a:solidFill>
                  <a:srgbClr val="0000FF"/>
                </a:solidFill>
                <a:latin typeface="Times New Roman" panose="02020603050405020304" pitchFamily="18" charset="0"/>
                <a:cs typeface="Times New Roman" panose="02020603050405020304" pitchFamily="18" charset="0"/>
              </a:rPr>
              <a:t>individual end users </a:t>
            </a:r>
            <a:r>
              <a:rPr lang="en-US" dirty="0">
                <a:latin typeface="Times New Roman" panose="02020603050405020304" pitchFamily="18" charset="0"/>
                <a:cs typeface="Times New Roman" panose="02020603050405020304" pitchFamily="18" charset="0"/>
              </a:rPr>
              <a:t>of a distributed system.</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91</a:t>
            </a:fld>
            <a:endParaRPr lang="en-IN" dirty="0"/>
          </a:p>
        </p:txBody>
      </p:sp>
    </p:spTree>
    <p:extLst>
      <p:ext uri="{BB962C8B-B14F-4D97-AF65-F5344CB8AC3E}">
        <p14:creationId xmlns:p14="http://schemas.microsoft.com/office/powerpoint/2010/main" val="182202270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fontScale="92500" lnSpcReduction="10000"/>
          </a:bodyPr>
          <a:lstStyle/>
          <a:p>
            <a:pPr algn="just">
              <a:lnSpc>
                <a:spcPct val="100000"/>
              </a:lnSpc>
            </a:pPr>
            <a:r>
              <a:rPr lang="en-US" dirty="0">
                <a:solidFill>
                  <a:srgbClr val="0000FF"/>
                </a:solidFill>
                <a:latin typeface="Times New Roman" panose="02020603050405020304" pitchFamily="18" charset="0"/>
                <a:cs typeface="Times New Roman" panose="02020603050405020304" pitchFamily="18" charset="0"/>
              </a:rPr>
              <a:t>Figure 5.15</a:t>
            </a:r>
            <a:r>
              <a:rPr lang="en-US" dirty="0">
                <a:latin typeface="Times New Roman" panose="02020603050405020304" pitchFamily="18" charset="0"/>
                <a:cs typeface="Times New Roman" panose="02020603050405020304" pitchFamily="18" charset="0"/>
              </a:rPr>
              <a:t> shows an example of the </a:t>
            </a:r>
            <a:r>
              <a:rPr lang="en-US" dirty="0">
                <a:solidFill>
                  <a:srgbClr val="0000FF"/>
                </a:solidFill>
                <a:latin typeface="Times New Roman" panose="02020603050405020304" pitchFamily="18" charset="0"/>
                <a:cs typeface="Times New Roman" panose="02020603050405020304" pitchFamily="18" charset="0"/>
              </a:rPr>
              <a:t>partitioning</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of</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part</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of</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the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DNS</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name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space</a:t>
            </a:r>
            <a:r>
              <a:rPr lang="en-US" dirty="0">
                <a:latin typeface="Times New Roman" panose="02020603050405020304" pitchFamily="18" charset="0"/>
                <a:cs typeface="Times New Roman" panose="02020603050405020304" pitchFamily="18" charset="0"/>
              </a:rPr>
              <a:t>, including the names of files within an organization that can be accessed through the Internet, for example, Web pages and transferable files.</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The </a:t>
            </a:r>
            <a:r>
              <a:rPr lang="en-US" dirty="0">
                <a:solidFill>
                  <a:srgbClr val="0000FF"/>
                </a:solidFill>
                <a:latin typeface="Times New Roman" panose="02020603050405020304" pitchFamily="18" charset="0"/>
                <a:cs typeface="Times New Roman" panose="02020603050405020304" pitchFamily="18" charset="0"/>
              </a:rPr>
              <a:t>name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space</a:t>
            </a:r>
            <a:r>
              <a:rPr lang="en-US" dirty="0">
                <a:latin typeface="Times New Roman" panose="02020603050405020304" pitchFamily="18" charset="0"/>
                <a:cs typeface="Times New Roman" panose="02020603050405020304" pitchFamily="18" charset="0"/>
              </a:rPr>
              <a:t> is divided into nonoverlapping parts, called </a:t>
            </a:r>
            <a:r>
              <a:rPr lang="en-US" dirty="0">
                <a:solidFill>
                  <a:srgbClr val="0000FF"/>
                </a:solidFill>
                <a:latin typeface="Times New Roman" panose="02020603050405020304" pitchFamily="18" charset="0"/>
                <a:cs typeface="Times New Roman" panose="02020603050405020304" pitchFamily="18" charset="0"/>
              </a:rPr>
              <a:t>zones</a:t>
            </a:r>
            <a:r>
              <a:rPr lang="en-US" dirty="0">
                <a:latin typeface="Times New Roman" panose="02020603050405020304" pitchFamily="18" charset="0"/>
                <a:cs typeface="Times New Roman" panose="02020603050405020304" pitchFamily="18" charset="0"/>
              </a:rPr>
              <a:t> in </a:t>
            </a:r>
            <a:r>
              <a:rPr lang="en-US" dirty="0">
                <a:solidFill>
                  <a:srgbClr val="0000FF"/>
                </a:solidFill>
                <a:latin typeface="Times New Roman" panose="02020603050405020304" pitchFamily="18" charset="0"/>
                <a:cs typeface="Times New Roman" panose="02020603050405020304" pitchFamily="18" charset="0"/>
              </a:rPr>
              <a:t>DNS</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solidFill>
                  <a:srgbClr val="0000FF"/>
                </a:solidFill>
                <a:latin typeface="Times New Roman" panose="02020603050405020304" pitchFamily="18" charset="0"/>
                <a:cs typeface="Times New Roman" panose="02020603050405020304" pitchFamily="18" charset="0"/>
              </a:rPr>
              <a:t>A zone is a part of the name space that is implemented by a separate name server</a:t>
            </a:r>
            <a:r>
              <a:rPr lang="en-US" dirty="0">
                <a:latin typeface="Times New Roman" panose="02020603050405020304" pitchFamily="18" charset="0"/>
                <a:cs typeface="Times New Roman" panose="02020603050405020304" pitchFamily="18" charset="0"/>
              </a:rPr>
              <a:t>. Some of these zones are illustrated in Figure 5.15.</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If we take a look at </a:t>
            </a:r>
            <a:r>
              <a:rPr lang="en-US" dirty="0">
                <a:solidFill>
                  <a:srgbClr val="0000FF"/>
                </a:solidFill>
                <a:latin typeface="Times New Roman" panose="02020603050405020304" pitchFamily="18" charset="0"/>
                <a:cs typeface="Times New Roman" panose="02020603050405020304" pitchFamily="18" charset="0"/>
              </a:rPr>
              <a:t>availability</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and</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performance</a:t>
            </a:r>
            <a:r>
              <a:rPr lang="en-US" dirty="0">
                <a:latin typeface="Times New Roman" panose="02020603050405020304" pitchFamily="18" charset="0"/>
                <a:cs typeface="Times New Roman" panose="02020603050405020304" pitchFamily="18" charset="0"/>
              </a:rPr>
              <a:t>, name servers in each layer have to meet different requirements.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b="1" dirty="0">
                <a:solidFill>
                  <a:srgbClr val="0000FF"/>
                </a:solidFill>
                <a:latin typeface="Times New Roman" panose="02020603050405020304" pitchFamily="18" charset="0"/>
                <a:cs typeface="Times New Roman" panose="02020603050405020304" pitchFamily="18" charset="0"/>
              </a:rPr>
              <a:t>Availability:</a:t>
            </a:r>
            <a:r>
              <a:rPr lang="en-US" dirty="0">
                <a:solidFill>
                  <a:srgbClr val="0000FF"/>
                </a:solidFill>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High availability </a:t>
            </a:r>
            <a:r>
              <a:rPr lang="en-US" dirty="0">
                <a:latin typeface="Times New Roman" panose="02020603050405020304" pitchFamily="18" charset="0"/>
                <a:cs typeface="Times New Roman" panose="02020603050405020304" pitchFamily="18" charset="0"/>
              </a:rPr>
              <a:t>is especially critical for </a:t>
            </a:r>
            <a:r>
              <a:rPr lang="en-US" dirty="0">
                <a:solidFill>
                  <a:srgbClr val="0000FF"/>
                </a:solidFill>
                <a:latin typeface="Times New Roman" panose="02020603050405020304" pitchFamily="18" charset="0"/>
                <a:cs typeface="Times New Roman" panose="02020603050405020304" pitchFamily="18" charset="0"/>
              </a:rPr>
              <a:t>name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servers</a:t>
            </a:r>
            <a:r>
              <a:rPr lang="en-US" dirty="0">
                <a:latin typeface="Times New Roman" panose="02020603050405020304" pitchFamily="18" charset="0"/>
                <a:cs typeface="Times New Roman" panose="02020603050405020304" pitchFamily="18" charset="0"/>
              </a:rPr>
              <a:t> in the </a:t>
            </a:r>
            <a:r>
              <a:rPr lang="en-US" dirty="0">
                <a:solidFill>
                  <a:srgbClr val="0000FF"/>
                </a:solidFill>
                <a:latin typeface="Times New Roman" panose="02020603050405020304" pitchFamily="18" charset="0"/>
                <a:cs typeface="Times New Roman" panose="02020603050405020304" pitchFamily="18" charset="0"/>
              </a:rPr>
              <a:t>global</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layer</a:t>
            </a:r>
            <a:r>
              <a:rPr lang="en-US" dirty="0">
                <a:latin typeface="Times New Roman" panose="02020603050405020304" pitchFamily="18" charset="0"/>
                <a:cs typeface="Times New Roman" panose="02020603050405020304" pitchFamily="18" charset="0"/>
              </a:rPr>
              <a:t>. If a </a:t>
            </a:r>
            <a:r>
              <a:rPr lang="en-US" dirty="0">
                <a:solidFill>
                  <a:srgbClr val="FF0000"/>
                </a:solidFill>
                <a:latin typeface="Times New Roman" panose="02020603050405020304" pitchFamily="18" charset="0"/>
                <a:cs typeface="Times New Roman" panose="02020603050405020304" pitchFamily="18" charset="0"/>
              </a:rPr>
              <a:t>name</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server</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fails</a:t>
            </a:r>
            <a:r>
              <a:rPr lang="en-US" dirty="0">
                <a:latin typeface="Times New Roman" panose="02020603050405020304" pitchFamily="18" charset="0"/>
                <a:cs typeface="Times New Roman" panose="02020603050405020304" pitchFamily="18" charset="0"/>
              </a:rPr>
              <a:t>, a large part of the name space will be unreachable because </a:t>
            </a:r>
            <a:r>
              <a:rPr lang="en-US" dirty="0">
                <a:solidFill>
                  <a:srgbClr val="FF0000"/>
                </a:solidFill>
                <a:latin typeface="Times New Roman" panose="02020603050405020304" pitchFamily="18" charset="0"/>
                <a:cs typeface="Times New Roman" panose="02020603050405020304" pitchFamily="18" charset="0"/>
              </a:rPr>
              <a:t>name</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resolution</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cannot</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proceed</a:t>
            </a:r>
            <a:r>
              <a:rPr lang="en-US" dirty="0">
                <a:latin typeface="Times New Roman" panose="02020603050405020304" pitchFamily="18" charset="0"/>
                <a:cs typeface="Times New Roman" panose="02020603050405020304" pitchFamily="18" charset="0"/>
              </a:rPr>
              <a:t> beyond the failing server.</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92</a:t>
            </a:fld>
            <a:endParaRPr lang="en-IN" dirty="0"/>
          </a:p>
        </p:txBody>
      </p:sp>
    </p:spTree>
    <p:extLst>
      <p:ext uri="{BB962C8B-B14F-4D97-AF65-F5344CB8AC3E}">
        <p14:creationId xmlns:p14="http://schemas.microsoft.com/office/powerpoint/2010/main" val="414605945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93</a:t>
            </a:fld>
            <a:endParaRPr lang="en-IN" dirty="0"/>
          </a:p>
        </p:txBody>
      </p:sp>
      <p:pic>
        <p:nvPicPr>
          <p:cNvPr id="5" name="Picture 4">
            <a:extLst>
              <a:ext uri="{FF2B5EF4-FFF2-40B4-BE49-F238E27FC236}">
                <a16:creationId xmlns:a16="http://schemas.microsoft.com/office/drawing/2014/main" id="{A12B458A-9DEE-4820-8221-3A233F7606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2951" y="136523"/>
            <a:ext cx="9234641" cy="5940000"/>
          </a:xfrm>
          <a:prstGeom prst="rect">
            <a:avLst/>
          </a:prstGeom>
        </p:spPr>
      </p:pic>
      <p:sp>
        <p:nvSpPr>
          <p:cNvPr id="6" name="Rectangle 5">
            <a:extLst>
              <a:ext uri="{FF2B5EF4-FFF2-40B4-BE49-F238E27FC236}">
                <a16:creationId xmlns:a16="http://schemas.microsoft.com/office/drawing/2014/main" id="{C975F818-B1D7-4C46-9C53-14D2F635FF72}"/>
              </a:ext>
            </a:extLst>
          </p:cNvPr>
          <p:cNvSpPr/>
          <p:nvPr/>
        </p:nvSpPr>
        <p:spPr>
          <a:xfrm>
            <a:off x="0" y="6211483"/>
            <a:ext cx="12120880" cy="400110"/>
          </a:xfrm>
          <a:prstGeom prst="rect">
            <a:avLst/>
          </a:prstGeom>
        </p:spPr>
        <p:txBody>
          <a:bodyPr wrap="square">
            <a:spAutoFit/>
          </a:bodyPr>
          <a:lstStyle/>
          <a:p>
            <a:pPr algn="ctr"/>
            <a:r>
              <a:rPr lang="en-US" sz="2000" b="1" dirty="0">
                <a:solidFill>
                  <a:srgbClr val="0000FF"/>
                </a:solidFill>
                <a:latin typeface="Times New Roman" panose="02020603050405020304" pitchFamily="18" charset="0"/>
                <a:cs typeface="Times New Roman" panose="02020603050405020304" pitchFamily="18" charset="0"/>
              </a:rPr>
              <a:t>Figure 5.15: </a:t>
            </a:r>
            <a:r>
              <a:rPr lang="en-US" sz="2000" dirty="0">
                <a:solidFill>
                  <a:srgbClr val="0000FF"/>
                </a:solidFill>
                <a:latin typeface="Times New Roman" panose="02020603050405020304" pitchFamily="18" charset="0"/>
                <a:cs typeface="Times New Roman" panose="02020603050405020304" pitchFamily="18" charset="0"/>
              </a:rPr>
              <a:t>An example partitioning of the DNS name space, including Internet-accessible files, into three layers.</a:t>
            </a:r>
            <a:endParaRPr lang="en-IN" sz="2000"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77044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b="1" dirty="0">
                <a:solidFill>
                  <a:srgbClr val="0000FF"/>
                </a:solidFill>
                <a:latin typeface="Times New Roman" panose="02020603050405020304" pitchFamily="18" charset="0"/>
                <a:cs typeface="Times New Roman" panose="02020603050405020304" pitchFamily="18" charset="0"/>
              </a:rPr>
              <a:t>Performance:</a:t>
            </a:r>
            <a:r>
              <a:rPr lang="en-US" b="1" dirty="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Due to the </a:t>
            </a:r>
            <a:r>
              <a:rPr lang="en-US" dirty="0">
                <a:solidFill>
                  <a:srgbClr val="FF0000"/>
                </a:solidFill>
                <a:latin typeface="Times New Roman" panose="02020603050405020304" pitchFamily="18" charset="0"/>
                <a:cs typeface="Times New Roman" panose="02020603050405020304" pitchFamily="18" charset="0"/>
              </a:rPr>
              <a:t>low rate of change of nodes </a:t>
            </a:r>
            <a:r>
              <a:rPr lang="en-US" dirty="0">
                <a:latin typeface="Times New Roman" panose="02020603050405020304" pitchFamily="18" charset="0"/>
                <a:cs typeface="Times New Roman" panose="02020603050405020304" pitchFamily="18" charset="0"/>
              </a:rPr>
              <a:t>in the </a:t>
            </a:r>
            <a:r>
              <a:rPr lang="en-US" dirty="0">
                <a:solidFill>
                  <a:srgbClr val="FF0000"/>
                </a:solidFill>
                <a:latin typeface="Times New Roman" panose="02020603050405020304" pitchFamily="18" charset="0"/>
                <a:cs typeface="Times New Roman" panose="02020603050405020304" pitchFamily="18" charset="0"/>
              </a:rPr>
              <a:t>global</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layer</a:t>
            </a:r>
            <a:r>
              <a:rPr lang="en-US" dirty="0">
                <a:latin typeface="Times New Roman" panose="02020603050405020304" pitchFamily="18" charset="0"/>
                <a:cs typeface="Times New Roman" panose="02020603050405020304" pitchFamily="18" charset="0"/>
              </a:rPr>
              <a:t>, the results of lookup operations generally remain valid for a long time.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Consequently, those </a:t>
            </a:r>
            <a:r>
              <a:rPr lang="en-US" dirty="0">
                <a:solidFill>
                  <a:srgbClr val="FF0000"/>
                </a:solidFill>
                <a:latin typeface="Times New Roman" panose="02020603050405020304" pitchFamily="18" charset="0"/>
                <a:cs typeface="Times New Roman" panose="02020603050405020304" pitchFamily="18" charset="0"/>
              </a:rPr>
              <a:t>results</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can</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be</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effectively</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cached</a:t>
            </a:r>
            <a:r>
              <a:rPr lang="en-US" dirty="0">
                <a:latin typeface="Times New Roman" panose="02020603050405020304" pitchFamily="18" charset="0"/>
                <a:cs typeface="Times New Roman" panose="02020603050405020304" pitchFamily="18" charset="0"/>
              </a:rPr>
              <a:t> (i.e., stored locally) </a:t>
            </a:r>
            <a:r>
              <a:rPr lang="en-US" dirty="0">
                <a:solidFill>
                  <a:srgbClr val="FF0000"/>
                </a:solidFill>
                <a:latin typeface="Times New Roman" panose="02020603050405020304" pitchFamily="18" charset="0"/>
                <a:cs typeface="Times New Roman" panose="02020603050405020304" pitchFamily="18" charset="0"/>
              </a:rPr>
              <a:t>by</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the</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clients</a:t>
            </a:r>
            <a:r>
              <a:rPr lang="en-US" dirty="0">
                <a:latin typeface="Times New Roman" panose="02020603050405020304" pitchFamily="18" charset="0"/>
                <a:cs typeface="Times New Roman" panose="02020603050405020304" pitchFamily="18" charset="0"/>
              </a:rPr>
              <a:t>. The next time the same lookup operation is performed, the results can be </a:t>
            </a:r>
            <a:r>
              <a:rPr lang="en-US" dirty="0">
                <a:solidFill>
                  <a:srgbClr val="FF0000"/>
                </a:solidFill>
                <a:latin typeface="Times New Roman" panose="02020603050405020304" pitchFamily="18" charset="0"/>
                <a:cs typeface="Times New Roman" panose="02020603050405020304" pitchFamily="18" charset="0"/>
              </a:rPr>
              <a:t>retrieved from the client’s cache </a:t>
            </a:r>
            <a:r>
              <a:rPr lang="en-US" dirty="0">
                <a:latin typeface="Times New Roman" panose="02020603050405020304" pitchFamily="18" charset="0"/>
                <a:cs typeface="Times New Roman" panose="02020603050405020304" pitchFamily="18" charset="0"/>
              </a:rPr>
              <a:t>instead of letting the name server return the results.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As a result, name servers in the global layer </a:t>
            </a:r>
            <a:r>
              <a:rPr lang="en-US" dirty="0">
                <a:solidFill>
                  <a:srgbClr val="FF0000"/>
                </a:solidFill>
                <a:latin typeface="Times New Roman" panose="02020603050405020304" pitchFamily="18" charset="0"/>
                <a:cs typeface="Times New Roman" panose="02020603050405020304" pitchFamily="18" charset="0"/>
              </a:rPr>
              <a:t>do not have to respond quickly</a:t>
            </a:r>
            <a:r>
              <a:rPr lang="en-US" dirty="0">
                <a:latin typeface="Times New Roman" panose="02020603050405020304" pitchFamily="18" charset="0"/>
                <a:cs typeface="Times New Roman" panose="02020603050405020304" pitchFamily="18" charset="0"/>
              </a:rPr>
              <a:t> to a single lookup request.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b="1" dirty="0">
                <a:solidFill>
                  <a:srgbClr val="0000FF"/>
                </a:solidFill>
                <a:latin typeface="Times New Roman" panose="02020603050405020304" pitchFamily="18" charset="0"/>
                <a:cs typeface="Times New Roman" panose="02020603050405020304" pitchFamily="18" charset="0"/>
              </a:rPr>
              <a:t>Throughput:</a:t>
            </a:r>
            <a:r>
              <a:rPr lang="en-US" dirty="0">
                <a:latin typeface="Times New Roman" panose="02020603050405020304" pitchFamily="18" charset="0"/>
                <a:cs typeface="Times New Roman" panose="02020603050405020304" pitchFamily="18" charset="0"/>
              </a:rPr>
              <a:t> It </a:t>
            </a:r>
            <a:r>
              <a:rPr lang="en-US" dirty="0">
                <a:solidFill>
                  <a:srgbClr val="FF0000"/>
                </a:solidFill>
                <a:latin typeface="Times New Roman" panose="02020603050405020304" pitchFamily="18" charset="0"/>
                <a:cs typeface="Times New Roman" panose="02020603050405020304" pitchFamily="18" charset="0"/>
              </a:rPr>
              <a:t>may</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be</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important</a:t>
            </a:r>
            <a:r>
              <a:rPr lang="en-US" dirty="0">
                <a:latin typeface="Times New Roman" panose="02020603050405020304" pitchFamily="18" charset="0"/>
                <a:cs typeface="Times New Roman" panose="02020603050405020304" pitchFamily="18" charset="0"/>
              </a:rPr>
              <a:t>, especially in large-scale systems with millions of users.</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94</a:t>
            </a:fld>
            <a:endParaRPr lang="en-IN" dirty="0"/>
          </a:p>
        </p:txBody>
      </p:sp>
    </p:spTree>
    <p:extLst>
      <p:ext uri="{BB962C8B-B14F-4D97-AF65-F5344CB8AC3E}">
        <p14:creationId xmlns:p14="http://schemas.microsoft.com/office/powerpoint/2010/main" val="135076539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marL="0" indent="0" algn="just">
              <a:lnSpc>
                <a:spcPct val="100000"/>
              </a:lnSpc>
              <a:buNone/>
            </a:pPr>
            <a:r>
              <a:rPr lang="en-US" b="1" dirty="0">
                <a:solidFill>
                  <a:srgbClr val="0000FF"/>
                </a:solidFill>
                <a:latin typeface="Times New Roman" panose="02020603050405020304" pitchFamily="18" charset="0"/>
                <a:cs typeface="Times New Roman" panose="02020603050405020304" pitchFamily="18" charset="0"/>
              </a:rPr>
              <a:t>Global layer</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The availability and performance requirements for name servers in the </a:t>
            </a:r>
            <a:r>
              <a:rPr lang="en-US" dirty="0">
                <a:solidFill>
                  <a:srgbClr val="FF0000"/>
                </a:solidFill>
                <a:latin typeface="Times New Roman" panose="02020603050405020304" pitchFamily="18" charset="0"/>
                <a:cs typeface="Times New Roman" panose="02020603050405020304" pitchFamily="18" charset="0"/>
              </a:rPr>
              <a:t>global</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layer</a:t>
            </a:r>
            <a:r>
              <a:rPr lang="en-US" dirty="0">
                <a:latin typeface="Times New Roman" panose="02020603050405020304" pitchFamily="18" charset="0"/>
                <a:cs typeface="Times New Roman" panose="02020603050405020304" pitchFamily="18" charset="0"/>
              </a:rPr>
              <a:t> can be met by </a:t>
            </a:r>
            <a:r>
              <a:rPr lang="en-US" dirty="0">
                <a:solidFill>
                  <a:srgbClr val="FF0000"/>
                </a:solidFill>
                <a:latin typeface="Times New Roman" panose="02020603050405020304" pitchFamily="18" charset="0"/>
                <a:cs typeface="Times New Roman" panose="02020603050405020304" pitchFamily="18" charset="0"/>
              </a:rPr>
              <a:t>replicating</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servers</a:t>
            </a:r>
            <a:r>
              <a:rPr lang="en-US" dirty="0">
                <a:latin typeface="Times New Roman" panose="02020603050405020304" pitchFamily="18" charset="0"/>
                <a:cs typeface="Times New Roman" panose="02020603050405020304" pitchFamily="18" charset="0"/>
              </a:rPr>
              <a:t>, in combination with </a:t>
            </a:r>
            <a:r>
              <a:rPr lang="en-US" dirty="0">
                <a:solidFill>
                  <a:srgbClr val="FF0000"/>
                </a:solidFill>
                <a:latin typeface="Times New Roman" panose="02020603050405020304" pitchFamily="18" charset="0"/>
                <a:cs typeface="Times New Roman" panose="02020603050405020304" pitchFamily="18" charset="0"/>
              </a:rPr>
              <a:t>client-side</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caching</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solidFill>
                  <a:srgbClr val="0000FF"/>
                </a:solidFill>
                <a:latin typeface="Times New Roman" panose="02020603050405020304" pitchFamily="18" charset="0"/>
                <a:cs typeface="Times New Roman" panose="02020603050405020304" pitchFamily="18" charset="0"/>
              </a:rPr>
              <a:t>Updates</a:t>
            </a:r>
            <a:r>
              <a:rPr lang="en-US" dirty="0">
                <a:latin typeface="Times New Roman" panose="02020603050405020304" pitchFamily="18" charset="0"/>
                <a:cs typeface="Times New Roman" panose="02020603050405020304" pitchFamily="18" charset="0"/>
              </a:rPr>
              <a:t> in this layer generally do not have to come into effect immediately, making it much easier to keep </a:t>
            </a:r>
            <a:r>
              <a:rPr lang="en-US" dirty="0">
                <a:solidFill>
                  <a:srgbClr val="0000FF"/>
                </a:solidFill>
                <a:latin typeface="Times New Roman" panose="02020603050405020304" pitchFamily="18" charset="0"/>
                <a:cs typeface="Times New Roman" panose="02020603050405020304" pitchFamily="18" charset="0"/>
              </a:rPr>
              <a:t>replicas</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consistent</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latin typeface="Times New Roman" panose="02020603050405020304" pitchFamily="18" charset="0"/>
              <a:cs typeface="Times New Roman" panose="02020603050405020304" pitchFamily="18" charset="0"/>
            </a:endParaRPr>
          </a:p>
          <a:p>
            <a:pPr marL="0" indent="0" algn="just">
              <a:lnSpc>
                <a:spcPct val="200000"/>
              </a:lnSpc>
              <a:buNone/>
            </a:pPr>
            <a:r>
              <a:rPr lang="en-US" b="1" dirty="0">
                <a:solidFill>
                  <a:srgbClr val="0000FF"/>
                </a:solidFill>
                <a:latin typeface="Times New Roman" panose="02020603050405020304" pitchFamily="18" charset="0"/>
                <a:cs typeface="Times New Roman" panose="02020603050405020304" pitchFamily="18" charset="0"/>
              </a:rPr>
              <a:t>Administrational layer</a:t>
            </a:r>
          </a:p>
          <a:p>
            <a:pPr algn="just">
              <a:lnSpc>
                <a:spcPct val="100000"/>
              </a:lnSpc>
            </a:pPr>
            <a:r>
              <a:rPr lang="en-US" dirty="0">
                <a:solidFill>
                  <a:srgbClr val="FF0000"/>
                </a:solidFill>
                <a:latin typeface="Times New Roman" panose="02020603050405020304" pitchFamily="18" charset="0"/>
                <a:cs typeface="Times New Roman" panose="02020603050405020304" pitchFamily="18" charset="0"/>
              </a:rPr>
              <a:t>Availability</a:t>
            </a:r>
            <a:r>
              <a:rPr lang="en-US" dirty="0">
                <a:latin typeface="Times New Roman" panose="02020603050405020304" pitchFamily="18" charset="0"/>
                <a:cs typeface="Times New Roman" panose="02020603050405020304" pitchFamily="18" charset="0"/>
              </a:rPr>
              <a:t> for a name server in the administrational layer </a:t>
            </a:r>
            <a:r>
              <a:rPr lang="en-US" dirty="0">
                <a:solidFill>
                  <a:srgbClr val="FF0000"/>
                </a:solidFill>
                <a:latin typeface="Times New Roman" panose="02020603050405020304" pitchFamily="18" charset="0"/>
                <a:cs typeface="Times New Roman" panose="02020603050405020304" pitchFamily="18" charset="0"/>
              </a:rPr>
              <a:t>is</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primarily</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important</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for</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clients</a:t>
            </a:r>
            <a:r>
              <a:rPr lang="en-US" dirty="0">
                <a:latin typeface="Times New Roman" panose="02020603050405020304" pitchFamily="18" charset="0"/>
                <a:cs typeface="Times New Roman" panose="02020603050405020304" pitchFamily="18" charset="0"/>
              </a:rPr>
              <a:t> in the same organization as the name server. </a:t>
            </a:r>
          </a:p>
          <a:p>
            <a:pPr algn="just">
              <a:lnSpc>
                <a:spcPct val="100000"/>
              </a:lnSpc>
            </a:pP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95</a:t>
            </a:fld>
            <a:endParaRPr lang="en-IN" dirty="0"/>
          </a:p>
        </p:txBody>
      </p:sp>
    </p:spTree>
    <p:extLst>
      <p:ext uri="{BB962C8B-B14F-4D97-AF65-F5344CB8AC3E}">
        <p14:creationId xmlns:p14="http://schemas.microsoft.com/office/powerpoint/2010/main" val="386133172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If the name </a:t>
            </a:r>
            <a:r>
              <a:rPr lang="en-US" dirty="0">
                <a:solidFill>
                  <a:srgbClr val="FF0000"/>
                </a:solidFill>
                <a:latin typeface="Times New Roman" panose="02020603050405020304" pitchFamily="18" charset="0"/>
                <a:cs typeface="Times New Roman" panose="02020603050405020304" pitchFamily="18" charset="0"/>
              </a:rPr>
              <a:t>server</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fails</a:t>
            </a:r>
            <a:r>
              <a:rPr lang="en-US" dirty="0">
                <a:latin typeface="Times New Roman" panose="02020603050405020304" pitchFamily="18" charset="0"/>
                <a:cs typeface="Times New Roman" panose="02020603050405020304" pitchFamily="18" charset="0"/>
              </a:rPr>
              <a:t>, many </a:t>
            </a:r>
            <a:r>
              <a:rPr lang="en-US" dirty="0">
                <a:solidFill>
                  <a:srgbClr val="FF0000"/>
                </a:solidFill>
                <a:latin typeface="Times New Roman" panose="02020603050405020304" pitchFamily="18" charset="0"/>
                <a:cs typeface="Times New Roman" panose="02020603050405020304" pitchFamily="18" charset="0"/>
              </a:rPr>
              <a:t>resources</a:t>
            </a:r>
            <a:r>
              <a:rPr lang="en-US" dirty="0">
                <a:latin typeface="Times New Roman" panose="02020603050405020304" pitchFamily="18" charset="0"/>
                <a:cs typeface="Times New Roman" panose="02020603050405020304" pitchFamily="18" charset="0"/>
              </a:rPr>
              <a:t> within the organization </a:t>
            </a:r>
            <a:r>
              <a:rPr lang="en-US" dirty="0">
                <a:solidFill>
                  <a:srgbClr val="FF0000"/>
                </a:solidFill>
                <a:latin typeface="Times New Roman" panose="02020603050405020304" pitchFamily="18" charset="0"/>
                <a:cs typeface="Times New Roman" panose="02020603050405020304" pitchFamily="18" charset="0"/>
              </a:rPr>
              <a:t>become</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unreachable</a:t>
            </a:r>
            <a:r>
              <a:rPr lang="en-US" dirty="0">
                <a:latin typeface="Times New Roman" panose="02020603050405020304" pitchFamily="18" charset="0"/>
                <a:cs typeface="Times New Roman" panose="02020603050405020304" pitchFamily="18" charset="0"/>
              </a:rPr>
              <a:t> because they cannot be looked up.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On the other hand, it may be </a:t>
            </a:r>
            <a:r>
              <a:rPr lang="en-US" dirty="0">
                <a:solidFill>
                  <a:srgbClr val="FF0000"/>
                </a:solidFill>
                <a:latin typeface="Times New Roman" panose="02020603050405020304" pitchFamily="18" charset="0"/>
                <a:cs typeface="Times New Roman" panose="02020603050405020304" pitchFamily="18" charset="0"/>
              </a:rPr>
              <a:t>less</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important</a:t>
            </a:r>
            <a:r>
              <a:rPr lang="en-US" dirty="0">
                <a:latin typeface="Times New Roman" panose="02020603050405020304" pitchFamily="18" charset="0"/>
                <a:cs typeface="Times New Roman" panose="02020603050405020304" pitchFamily="18" charset="0"/>
              </a:rPr>
              <a:t> that resources in an organization are temporarily </a:t>
            </a:r>
            <a:r>
              <a:rPr lang="en-US" dirty="0">
                <a:solidFill>
                  <a:srgbClr val="FF0000"/>
                </a:solidFill>
                <a:latin typeface="Times New Roman" panose="02020603050405020304" pitchFamily="18" charset="0"/>
                <a:cs typeface="Times New Roman" panose="02020603050405020304" pitchFamily="18" charset="0"/>
              </a:rPr>
              <a:t>unreachable</a:t>
            </a:r>
            <a:r>
              <a:rPr lang="en-US" dirty="0">
                <a:latin typeface="Times New Roman" panose="02020603050405020304" pitchFamily="18" charset="0"/>
                <a:cs typeface="Times New Roman" panose="02020603050405020304" pitchFamily="18" charset="0"/>
              </a:rPr>
              <a:t> for users </a:t>
            </a:r>
            <a:r>
              <a:rPr lang="en-US" dirty="0">
                <a:solidFill>
                  <a:srgbClr val="FF0000"/>
                </a:solidFill>
                <a:latin typeface="Times New Roman" panose="02020603050405020304" pitchFamily="18" charset="0"/>
                <a:cs typeface="Times New Roman" panose="02020603050405020304" pitchFamily="18" charset="0"/>
              </a:rPr>
              <a:t>outside</a:t>
            </a:r>
            <a:r>
              <a:rPr lang="en-US" dirty="0">
                <a:latin typeface="Times New Roman" panose="02020603050405020304" pitchFamily="18" charset="0"/>
                <a:cs typeface="Times New Roman" panose="02020603050405020304" pitchFamily="18" charset="0"/>
              </a:rPr>
              <a:t> that </a:t>
            </a:r>
            <a:r>
              <a:rPr lang="en-US" dirty="0">
                <a:solidFill>
                  <a:srgbClr val="FF0000"/>
                </a:solidFill>
                <a:latin typeface="Times New Roman" panose="02020603050405020304" pitchFamily="18" charset="0"/>
                <a:cs typeface="Times New Roman" panose="02020603050405020304" pitchFamily="18" charset="0"/>
              </a:rPr>
              <a:t>organization</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With respect to </a:t>
            </a:r>
            <a:r>
              <a:rPr lang="en-US" dirty="0">
                <a:solidFill>
                  <a:srgbClr val="0000FF"/>
                </a:solidFill>
                <a:latin typeface="Times New Roman" panose="02020603050405020304" pitchFamily="18" charset="0"/>
                <a:cs typeface="Times New Roman" panose="02020603050405020304" pitchFamily="18" charset="0"/>
              </a:rPr>
              <a:t>performance</a:t>
            </a:r>
            <a:r>
              <a:rPr lang="en-US" dirty="0">
                <a:latin typeface="Times New Roman" panose="02020603050405020304" pitchFamily="18" charset="0"/>
                <a:cs typeface="Times New Roman" panose="02020603050405020304" pitchFamily="18" charset="0"/>
              </a:rPr>
              <a:t>, name servers in the administrational layer have </a:t>
            </a:r>
            <a:r>
              <a:rPr lang="en-US" dirty="0">
                <a:solidFill>
                  <a:srgbClr val="0000FF"/>
                </a:solidFill>
                <a:latin typeface="Times New Roman" panose="02020603050405020304" pitchFamily="18" charset="0"/>
                <a:cs typeface="Times New Roman" panose="02020603050405020304" pitchFamily="18" charset="0"/>
              </a:rPr>
              <a:t>similar</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characteristics</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as</a:t>
            </a:r>
            <a:r>
              <a:rPr lang="en-US" dirty="0">
                <a:latin typeface="Times New Roman" panose="02020603050405020304" pitchFamily="18" charset="0"/>
                <a:cs typeface="Times New Roman" panose="02020603050405020304" pitchFamily="18" charset="0"/>
              </a:rPr>
              <a:t> those in the </a:t>
            </a:r>
            <a:r>
              <a:rPr lang="en-US" dirty="0">
                <a:solidFill>
                  <a:srgbClr val="0000FF"/>
                </a:solidFill>
                <a:latin typeface="Times New Roman" panose="02020603050405020304" pitchFamily="18" charset="0"/>
                <a:cs typeface="Times New Roman" panose="02020603050405020304" pitchFamily="18" charset="0"/>
              </a:rPr>
              <a:t>global</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layer</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Because changes to nodes do not occur all that often, </a:t>
            </a:r>
            <a:r>
              <a:rPr lang="en-US" dirty="0">
                <a:solidFill>
                  <a:srgbClr val="0000FF"/>
                </a:solidFill>
                <a:latin typeface="Times New Roman" panose="02020603050405020304" pitchFamily="18" charset="0"/>
                <a:cs typeface="Times New Roman" panose="02020603050405020304" pitchFamily="18" charset="0"/>
              </a:rPr>
              <a:t>caching lookup results can be highly effective</a:t>
            </a:r>
            <a:r>
              <a:rPr lang="en-US" dirty="0">
                <a:latin typeface="Times New Roman" panose="02020603050405020304" pitchFamily="18" charset="0"/>
                <a:cs typeface="Times New Roman" panose="02020603050405020304" pitchFamily="18" charset="0"/>
              </a:rPr>
              <a:t>, making </a:t>
            </a:r>
            <a:r>
              <a:rPr lang="en-US" dirty="0">
                <a:solidFill>
                  <a:srgbClr val="0000FF"/>
                </a:solidFill>
                <a:latin typeface="Times New Roman" panose="02020603050405020304" pitchFamily="18" charset="0"/>
                <a:cs typeface="Times New Roman" panose="02020603050405020304" pitchFamily="18" charset="0"/>
              </a:rPr>
              <a:t>performance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less</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critical</a:t>
            </a:r>
            <a:r>
              <a:rPr lang="en-US" dirty="0">
                <a:latin typeface="Times New Roman" panose="02020603050405020304" pitchFamily="18" charset="0"/>
                <a:cs typeface="Times New Roman" panose="02020603050405020304" pitchFamily="18" charset="0"/>
              </a:rPr>
              <a:t>.</a:t>
            </a:r>
          </a:p>
          <a:p>
            <a:pPr marL="0" indent="0" algn="just">
              <a:lnSpc>
                <a:spcPct val="100000"/>
              </a:lnSpc>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96</a:t>
            </a:fld>
            <a:endParaRPr lang="en-IN" dirty="0"/>
          </a:p>
        </p:txBody>
      </p:sp>
    </p:spTree>
    <p:extLst>
      <p:ext uri="{BB962C8B-B14F-4D97-AF65-F5344CB8AC3E}">
        <p14:creationId xmlns:p14="http://schemas.microsoft.com/office/powerpoint/2010/main" val="252739114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However, in contrast to the global layer, the administrational layer should take care that </a:t>
            </a:r>
            <a:r>
              <a:rPr lang="en-US" dirty="0">
                <a:solidFill>
                  <a:srgbClr val="0000FF"/>
                </a:solidFill>
                <a:latin typeface="Times New Roman" panose="02020603050405020304" pitchFamily="18" charset="0"/>
                <a:cs typeface="Times New Roman" panose="02020603050405020304" pitchFamily="18" charset="0"/>
              </a:rPr>
              <a:t>lookup results are returned within a few milliseconds</a:t>
            </a:r>
            <a:r>
              <a:rPr lang="en-US" dirty="0">
                <a:latin typeface="Times New Roman" panose="02020603050405020304" pitchFamily="18" charset="0"/>
                <a:cs typeface="Times New Roman" panose="02020603050405020304" pitchFamily="18" charset="0"/>
              </a:rPr>
              <a:t>, either directly from the server or from the client’s local cache.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Likewise, </a:t>
            </a:r>
            <a:r>
              <a:rPr lang="en-US" dirty="0">
                <a:solidFill>
                  <a:srgbClr val="0000FF"/>
                </a:solidFill>
                <a:latin typeface="Times New Roman" panose="02020603050405020304" pitchFamily="18" charset="0"/>
                <a:cs typeface="Times New Roman" panose="02020603050405020304" pitchFamily="18" charset="0"/>
              </a:rPr>
              <a:t>updates should generally be processed quicker</a:t>
            </a:r>
            <a:r>
              <a:rPr lang="en-US" dirty="0">
                <a:latin typeface="Times New Roman" panose="02020603050405020304" pitchFamily="18" charset="0"/>
                <a:cs typeface="Times New Roman" panose="02020603050405020304" pitchFamily="18" charset="0"/>
              </a:rPr>
              <a:t> than those of the global layer.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For example, it is </a:t>
            </a:r>
            <a:r>
              <a:rPr lang="en-US" dirty="0">
                <a:solidFill>
                  <a:srgbClr val="0000FF"/>
                </a:solidFill>
                <a:latin typeface="Times New Roman" panose="02020603050405020304" pitchFamily="18" charset="0"/>
                <a:cs typeface="Times New Roman" panose="02020603050405020304" pitchFamily="18" charset="0"/>
              </a:rPr>
              <a:t>unacceptable</a:t>
            </a:r>
            <a:r>
              <a:rPr lang="en-US" dirty="0">
                <a:latin typeface="Times New Roman" panose="02020603050405020304" pitchFamily="18" charset="0"/>
                <a:cs typeface="Times New Roman" panose="02020603050405020304" pitchFamily="18" charset="0"/>
              </a:rPr>
              <a:t> that an </a:t>
            </a:r>
            <a:r>
              <a:rPr lang="en-US" dirty="0">
                <a:solidFill>
                  <a:srgbClr val="0000FF"/>
                </a:solidFill>
                <a:latin typeface="Times New Roman" panose="02020603050405020304" pitchFamily="18" charset="0"/>
                <a:cs typeface="Times New Roman" panose="02020603050405020304" pitchFamily="18" charset="0"/>
              </a:rPr>
              <a:t>account for a new user takes hours</a:t>
            </a:r>
            <a:r>
              <a:rPr lang="en-US" dirty="0">
                <a:latin typeface="Times New Roman" panose="02020603050405020304" pitchFamily="18" charset="0"/>
                <a:cs typeface="Times New Roman" panose="02020603050405020304" pitchFamily="18" charset="0"/>
              </a:rPr>
              <a:t> to become effective.</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These requirements can often be met by using relatively </a:t>
            </a:r>
            <a:r>
              <a:rPr lang="en-US" dirty="0">
                <a:solidFill>
                  <a:srgbClr val="0000FF"/>
                </a:solidFill>
                <a:latin typeface="Times New Roman" panose="02020603050405020304" pitchFamily="18" charset="0"/>
                <a:cs typeface="Times New Roman" panose="02020603050405020304" pitchFamily="18" charset="0"/>
              </a:rPr>
              <a:t>powerful</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machines</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to</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run</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name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servers</a:t>
            </a:r>
            <a:r>
              <a:rPr lang="en-US" dirty="0">
                <a:latin typeface="Times New Roman" panose="02020603050405020304" pitchFamily="18" charset="0"/>
                <a:cs typeface="Times New Roman" panose="02020603050405020304" pitchFamily="18" charset="0"/>
              </a:rPr>
              <a:t>. In addition, </a:t>
            </a:r>
            <a:r>
              <a:rPr lang="en-US" dirty="0">
                <a:solidFill>
                  <a:srgbClr val="0000FF"/>
                </a:solidFill>
                <a:latin typeface="Times New Roman" panose="02020603050405020304" pitchFamily="18" charset="0"/>
                <a:cs typeface="Times New Roman" panose="02020603050405020304" pitchFamily="18" charset="0"/>
              </a:rPr>
              <a:t>client-side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caching</a:t>
            </a:r>
            <a:r>
              <a:rPr lang="en-US" dirty="0">
                <a:latin typeface="Times New Roman" panose="02020603050405020304" pitchFamily="18" charset="0"/>
                <a:cs typeface="Times New Roman" panose="02020603050405020304" pitchFamily="18" charset="0"/>
              </a:rPr>
              <a:t> should be applied, combined with </a:t>
            </a:r>
            <a:r>
              <a:rPr lang="en-US" dirty="0">
                <a:solidFill>
                  <a:srgbClr val="0000FF"/>
                </a:solidFill>
                <a:latin typeface="Times New Roman" panose="02020603050405020304" pitchFamily="18" charset="0"/>
                <a:cs typeface="Times New Roman" panose="02020603050405020304" pitchFamily="18" charset="0"/>
              </a:rPr>
              <a:t>replication</a:t>
            </a:r>
            <a:r>
              <a:rPr lang="en-US" dirty="0">
                <a:latin typeface="Times New Roman" panose="02020603050405020304" pitchFamily="18" charset="0"/>
                <a:cs typeface="Times New Roman" panose="02020603050405020304" pitchFamily="18" charset="0"/>
              </a:rPr>
              <a:t> for increased overall availability.</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97</a:t>
            </a:fld>
            <a:endParaRPr lang="en-IN" dirty="0"/>
          </a:p>
        </p:txBody>
      </p:sp>
    </p:spTree>
    <p:extLst>
      <p:ext uri="{BB962C8B-B14F-4D97-AF65-F5344CB8AC3E}">
        <p14:creationId xmlns:p14="http://schemas.microsoft.com/office/powerpoint/2010/main" val="97621874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marL="0" indent="0" algn="just">
              <a:lnSpc>
                <a:spcPct val="100000"/>
              </a:lnSpc>
              <a:buNone/>
            </a:pPr>
            <a:r>
              <a:rPr lang="en-US" b="1" dirty="0">
                <a:solidFill>
                  <a:srgbClr val="0000FF"/>
                </a:solidFill>
                <a:latin typeface="Times New Roman" panose="02020603050405020304" pitchFamily="18" charset="0"/>
                <a:cs typeface="Times New Roman" panose="02020603050405020304" pitchFamily="18" charset="0"/>
              </a:rPr>
              <a:t>Managerial layer</a:t>
            </a:r>
            <a:endParaRPr lang="en-US" dirty="0">
              <a:latin typeface="Times New Roman" panose="02020603050405020304" pitchFamily="18" charset="0"/>
              <a:cs typeface="Times New Roman" panose="02020603050405020304" pitchFamily="18" charset="0"/>
            </a:endParaRPr>
          </a:p>
          <a:p>
            <a:pPr algn="just">
              <a:lnSpc>
                <a:spcPct val="100000"/>
              </a:lnSpc>
            </a:pPr>
            <a:endParaRPr lang="en-US" sz="2600" dirty="0">
              <a:latin typeface="Times New Roman" panose="02020603050405020304" pitchFamily="18" charset="0"/>
              <a:cs typeface="Times New Roman" panose="02020603050405020304" pitchFamily="18" charset="0"/>
            </a:endParaRPr>
          </a:p>
          <a:p>
            <a:pPr algn="just">
              <a:lnSpc>
                <a:spcPct val="100000"/>
              </a:lnSpc>
            </a:pPr>
            <a:r>
              <a:rPr lang="en-US" dirty="0">
                <a:solidFill>
                  <a:srgbClr val="0000FF"/>
                </a:solidFill>
                <a:latin typeface="Times New Roman" panose="02020603050405020304" pitchFamily="18" charset="0"/>
                <a:cs typeface="Times New Roman" panose="02020603050405020304" pitchFamily="18" charset="0"/>
              </a:rPr>
              <a:t>Availability</a:t>
            </a:r>
            <a:r>
              <a:rPr lang="en-US" dirty="0">
                <a:latin typeface="Times New Roman" panose="02020603050405020304" pitchFamily="18" charset="0"/>
                <a:cs typeface="Times New Roman" panose="02020603050405020304" pitchFamily="18" charset="0"/>
              </a:rPr>
              <a:t> requirements for name servers at the managerial level are generally </a:t>
            </a:r>
            <a:r>
              <a:rPr lang="en-US" dirty="0">
                <a:solidFill>
                  <a:srgbClr val="0000FF"/>
                </a:solidFill>
                <a:latin typeface="Times New Roman" panose="02020603050405020304" pitchFamily="18" charset="0"/>
                <a:cs typeface="Times New Roman" panose="02020603050405020304" pitchFamily="18" charset="0"/>
              </a:rPr>
              <a:t>less</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demanding</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In particular, it often suffices to use a </a:t>
            </a:r>
            <a:r>
              <a:rPr lang="en-US" dirty="0">
                <a:solidFill>
                  <a:srgbClr val="0000FF"/>
                </a:solidFill>
                <a:latin typeface="Times New Roman" panose="02020603050405020304" pitchFamily="18" charset="0"/>
                <a:cs typeface="Times New Roman" panose="02020603050405020304" pitchFamily="18" charset="0"/>
              </a:rPr>
              <a:t>single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machine</a:t>
            </a:r>
            <a:r>
              <a:rPr lang="en-US" dirty="0">
                <a:latin typeface="Times New Roman" panose="02020603050405020304" pitchFamily="18" charset="0"/>
                <a:cs typeface="Times New Roman" panose="02020603050405020304" pitchFamily="18" charset="0"/>
              </a:rPr>
              <a:t> to run name servers at the risk of </a:t>
            </a:r>
            <a:r>
              <a:rPr lang="en-US" dirty="0">
                <a:solidFill>
                  <a:srgbClr val="0000FF"/>
                </a:solidFill>
                <a:latin typeface="Times New Roman" panose="02020603050405020304" pitchFamily="18" charset="0"/>
                <a:cs typeface="Times New Roman" panose="02020603050405020304" pitchFamily="18" charset="0"/>
              </a:rPr>
              <a:t>temporary</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unavailability</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However, </a:t>
            </a:r>
            <a:r>
              <a:rPr lang="en-US" dirty="0">
                <a:solidFill>
                  <a:srgbClr val="0000FF"/>
                </a:solidFill>
                <a:latin typeface="Times New Roman" panose="02020603050405020304" pitchFamily="18" charset="0"/>
                <a:cs typeface="Times New Roman" panose="02020603050405020304" pitchFamily="18" charset="0"/>
              </a:rPr>
              <a:t>performance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is</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crucial</a:t>
            </a:r>
            <a:r>
              <a:rPr lang="en-US" dirty="0">
                <a:latin typeface="Times New Roman" panose="02020603050405020304" pitchFamily="18" charset="0"/>
                <a:cs typeface="Times New Roman" panose="02020603050405020304" pitchFamily="18" charset="0"/>
              </a:rPr>
              <a:t>: operations must take place </a:t>
            </a:r>
            <a:r>
              <a:rPr lang="en-US" dirty="0">
                <a:solidFill>
                  <a:srgbClr val="0000FF"/>
                </a:solidFill>
                <a:latin typeface="Times New Roman" panose="02020603050405020304" pitchFamily="18" charset="0"/>
                <a:cs typeface="Times New Roman" panose="02020603050405020304" pitchFamily="18" charset="0"/>
              </a:rPr>
              <a:t>immediately</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Because updates occur regularly, </a:t>
            </a:r>
            <a:r>
              <a:rPr lang="en-US" dirty="0">
                <a:solidFill>
                  <a:srgbClr val="0000FF"/>
                </a:solidFill>
                <a:latin typeface="Times New Roman" panose="02020603050405020304" pitchFamily="18" charset="0"/>
                <a:cs typeface="Times New Roman" panose="02020603050405020304" pitchFamily="18" charset="0"/>
              </a:rPr>
              <a:t>client-side</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caching</a:t>
            </a:r>
            <a:r>
              <a:rPr lang="en-US" dirty="0">
                <a:latin typeface="Times New Roman" panose="02020603050405020304" pitchFamily="18" charset="0"/>
                <a:cs typeface="Times New Roman" panose="02020603050405020304" pitchFamily="18" charset="0"/>
              </a:rPr>
              <a:t> is often </a:t>
            </a:r>
            <a:r>
              <a:rPr lang="en-US" dirty="0">
                <a:solidFill>
                  <a:srgbClr val="0000FF"/>
                </a:solidFill>
                <a:latin typeface="Times New Roman" panose="02020603050405020304" pitchFamily="18" charset="0"/>
                <a:cs typeface="Times New Roman" panose="02020603050405020304" pitchFamily="18" charset="0"/>
              </a:rPr>
              <a:t>less</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effective</a:t>
            </a:r>
            <a:r>
              <a:rPr lang="en-US"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98</a:t>
            </a:fld>
            <a:endParaRPr lang="en-IN" dirty="0"/>
          </a:p>
        </p:txBody>
      </p:sp>
    </p:spTree>
    <p:extLst>
      <p:ext uri="{BB962C8B-B14F-4D97-AF65-F5344CB8AC3E}">
        <p14:creationId xmlns:p14="http://schemas.microsoft.com/office/powerpoint/2010/main" val="296345206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A comparison between name servers at different layers is shown in </a:t>
            </a:r>
            <a:r>
              <a:rPr lang="en-US" dirty="0">
                <a:solidFill>
                  <a:srgbClr val="0000FF"/>
                </a:solidFill>
                <a:latin typeface="Times New Roman" panose="02020603050405020304" pitchFamily="18" charset="0"/>
                <a:cs typeface="Times New Roman" panose="02020603050405020304" pitchFamily="18" charset="0"/>
              </a:rPr>
              <a:t>Figure 5.16</a:t>
            </a: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99</a:t>
            </a:fld>
            <a:endParaRPr lang="en-IN" dirty="0"/>
          </a:p>
        </p:txBody>
      </p:sp>
      <p:pic>
        <p:nvPicPr>
          <p:cNvPr id="2" name="Picture 1">
            <a:extLst>
              <a:ext uri="{FF2B5EF4-FFF2-40B4-BE49-F238E27FC236}">
                <a16:creationId xmlns:a16="http://schemas.microsoft.com/office/drawing/2014/main" id="{64E846B4-33F0-44DB-B0F0-68CF0E4F79FC}"/>
              </a:ext>
            </a:extLst>
          </p:cNvPr>
          <p:cNvPicPr>
            <a:picLocks noChangeAspect="1"/>
          </p:cNvPicPr>
          <p:nvPr/>
        </p:nvPicPr>
        <p:blipFill>
          <a:blip r:embed="rId2"/>
          <a:stretch>
            <a:fillRect/>
          </a:stretch>
        </p:blipFill>
        <p:spPr>
          <a:xfrm>
            <a:off x="461792" y="1268999"/>
            <a:ext cx="11520001" cy="4320000"/>
          </a:xfrm>
          <a:prstGeom prst="rect">
            <a:avLst/>
          </a:prstGeom>
        </p:spPr>
      </p:pic>
    </p:spTree>
    <p:extLst>
      <p:ext uri="{BB962C8B-B14F-4D97-AF65-F5344CB8AC3E}">
        <p14:creationId xmlns:p14="http://schemas.microsoft.com/office/powerpoint/2010/main" val="7450513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11367</TotalTime>
  <Words>13397</Words>
  <Application>Microsoft Office PowerPoint</Application>
  <PresentationFormat>Widescreen</PresentationFormat>
  <Paragraphs>1229</Paragraphs>
  <Slides>147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147</vt:i4>
      </vt:variant>
    </vt:vector>
  </HeadingPairs>
  <TitlesOfParts>
    <vt:vector size="153" baseType="lpstr">
      <vt:lpstr>Arial</vt:lpstr>
      <vt:lpstr>Calibri</vt:lpstr>
      <vt:lpstr>Calibri Light</vt:lpstr>
      <vt:lpstr>Times New Roman</vt:lpstr>
      <vt:lpstr>Wingdings</vt:lpstr>
      <vt:lpstr>Office Theme</vt:lpstr>
      <vt:lpstr>  Module - 5  (Chapter 5)  NAMING</vt:lpstr>
      <vt:lpstr>PowerPoint Presentation</vt:lpstr>
      <vt:lpstr>PowerPoint Presentation</vt:lpstr>
      <vt:lpstr>5.1 NAMES, IDENTIFIERS AND ADDRESSES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5.2  FLAT  NAMING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5.3  STRUCTURED NAMING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Module-1 INTRODUCTION</dc:title>
  <dc:creator>Venkatesh A Bhandage [MAHE-MIT]</dc:creator>
  <cp:lastModifiedBy>Venkatesh A Bhandage [MAHE-MIT]</cp:lastModifiedBy>
  <cp:revision>1034</cp:revision>
  <dcterms:created xsi:type="dcterms:W3CDTF">2022-01-13T12:53:43Z</dcterms:created>
  <dcterms:modified xsi:type="dcterms:W3CDTF">2024-02-25T13:11:22Z</dcterms:modified>
</cp:coreProperties>
</file>