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1" r:id="rId6"/>
    <p:sldId id="4782" r:id="rId7"/>
    <p:sldId id="4783" r:id="rId8"/>
    <p:sldId id="4784" r:id="rId9"/>
    <p:sldId id="4785" r:id="rId10"/>
    <p:sldId id="4786" r:id="rId11"/>
    <p:sldId id="4787" r:id="rId12"/>
    <p:sldId id="275"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Light" panose="02000000000000000000" pitchFamily="2" charset="0"/>
      <p:regular r:id="rId23"/>
      <p:italic r:id="rId24"/>
    </p:embeddedFont>
    <p:embeddedFont>
      <p:font typeface="Roboto Medium" panose="02000000000000000000" pitchFamily="2"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 id="4787"/>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1242" autoAdjust="0"/>
  </p:normalViewPr>
  <p:slideViewPr>
    <p:cSldViewPr snapToGrid="0" showGuides="1">
      <p:cViewPr varScale="1">
        <p:scale>
          <a:sx n="63" d="100"/>
          <a:sy n="63" d="100"/>
        </p:scale>
        <p:origin x="187" y="43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11/12/2023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a:p>
            <a:endParaRPr lang="en-AU" dirty="0"/>
          </a:p>
          <a:p>
            <a:r>
              <a:rPr lang="en-AU" dirty="0"/>
              <a:t>Satwik Saurav</a:t>
            </a:r>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11 December 2023</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979A7580-8BAF-C3CF-F65C-38866A3AC1C4}"/>
              </a:ext>
            </a:extLst>
          </p:cNvPr>
          <p:cNvPicPr>
            <a:picLocks noChangeAspect="1"/>
          </p:cNvPicPr>
          <p:nvPr/>
        </p:nvPicPr>
        <p:blipFill rotWithShape="1">
          <a:blip r:embed="rId3"/>
          <a:srcRect l="1577" b="1222"/>
          <a:stretch/>
        </p:blipFill>
        <p:spPr>
          <a:xfrm>
            <a:off x="1655953" y="1277771"/>
            <a:ext cx="9339072" cy="451424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2B14CC-7907-DA95-4F45-39CEEBD400A6}"/>
              </a:ext>
            </a:extLst>
          </p:cNvPr>
          <p:cNvSpPr>
            <a:spLocks noGrp="1"/>
          </p:cNvSpPr>
          <p:nvPr>
            <p:ph type="body" sz="quarter" idx="10"/>
          </p:nvPr>
        </p:nvSpPr>
        <p:spPr/>
        <p:txBody>
          <a:bodyPr/>
          <a:lstStyle/>
          <a:p>
            <a:r>
              <a:rPr lang="en-IN" dirty="0"/>
              <a:t>CONCLUSION</a:t>
            </a:r>
          </a:p>
          <a:p>
            <a:endParaRPr lang="en-IN" dirty="0"/>
          </a:p>
          <a:p>
            <a:endParaRPr lang="en-IN" dirty="0"/>
          </a:p>
          <a:p>
            <a:r>
              <a:rPr lang="en-US" sz="1600" dirty="0"/>
              <a:t>Sales have mainly been due to Budget - older families, Mainstream - young singles/couples, and Mainstream retirees shoppers. The high spend in chips for mainstream young singles/couples and retirees is due to there being more of them than other buyers. Mainstream young singles and couples are 23% more likely to purchase Tyrrells </a:t>
            </a:r>
            <a:r>
              <a:rPr lang="en-US" sz="1600" dirty="0" err="1"/>
              <a:t>chipscompared</a:t>
            </a:r>
            <a:r>
              <a:rPr lang="en-US" sz="1600" dirty="0"/>
              <a:t> to the rest of the population.</a:t>
            </a:r>
          </a:p>
          <a:p>
            <a:r>
              <a:rPr lang="en-US" sz="1600" dirty="0"/>
              <a:t>SMITHS PREFERRED BY BUDGET YOUNG AUDIENCE AND PREMIUM OLDER FAMILIES KETTLE PREFERRED BY EVERYONE ELSE</a:t>
            </a:r>
          </a:p>
          <a:p>
            <a:r>
              <a:rPr lang="en-US" sz="1600" dirty="0"/>
              <a:t>The </a:t>
            </a:r>
            <a:r>
              <a:rPr lang="en-US" sz="1800" dirty="0"/>
              <a:t>Category Manager may want to increase the category’s performance by off-locating some Tyrrells and smaller packs of chips in discretionary space near segments where young singles and couples frequent more often to increase </a:t>
            </a:r>
            <a:r>
              <a:rPr lang="en-US" sz="1800" dirty="0" err="1"/>
              <a:t>visibilty</a:t>
            </a:r>
            <a:r>
              <a:rPr lang="en-US" sz="1800" dirty="0"/>
              <a:t> and impulse </a:t>
            </a:r>
            <a:r>
              <a:rPr lang="en-US" sz="1800" dirty="0" err="1"/>
              <a:t>behaviour</a:t>
            </a:r>
            <a:r>
              <a:rPr lang="en-IN" sz="1800" dirty="0"/>
              <a:t>.</a:t>
            </a:r>
          </a:p>
          <a:p>
            <a:r>
              <a:rPr lang="en-US" sz="1800" dirty="0"/>
              <a:t>Control stores 233, 155, 237 are for trial stores 77, 86 and 88 respectively. The results for trial stores 77 and 88 during the trial period show a significant difference in at least two of the three trial months but this is not the case for trial store 86. We can check with the client if the implementation of the trial was different in trial store 86 but overall, the trial shows a significant increase </a:t>
            </a:r>
            <a:r>
              <a:rPr lang="en-US" sz="1800"/>
              <a:t>in sales.</a:t>
            </a:r>
            <a:endParaRPr lang="en-IN" sz="1800" dirty="0"/>
          </a:p>
        </p:txBody>
      </p:sp>
    </p:spTree>
    <p:extLst>
      <p:ext uri="{BB962C8B-B14F-4D97-AF65-F5344CB8AC3E}">
        <p14:creationId xmlns:p14="http://schemas.microsoft.com/office/powerpoint/2010/main" val="168235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US" sz="1200" dirty="0"/>
              <a:t>Let’s recap what we’ve found! Sales have mainly been due to Budget - older families, Mainstream - young singles/couples, and Mainstream retirees shoppers. The high spend in chips for mainstream young singles/couples and retirees is due to there being more of them than other buyers. Mainstream young singles and couples are 23% more likely to purchase Tyrrells chips compared to the rest of the population. SMITHS PREFERRED BY BUDGET YOUNG AUDIENCE AND PREMIUM OLDER FAMILIES KETTLE PREFERRED BY EVERYONE ELSE The Category Manager may want to increase the category’s performance by off-locating some Tyrrells and smaller packs of chips in discretionary space near segments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US" sz="1200" dirty="0"/>
              <a:t>Control stores 233, 155, 237 are for trial stores 77, 86 and 88 respectively. The results for trial stores 77 and 88 during the trial period show a significant difference in at least two of the three trial months but this is not the case for trial store 86. We can check with the client if the implementation of the trial was different in trial store 86 but overall, the trial shows a significant increase in sales.</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your key callout for the category should be included here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2FC873C3-80D6-4B06-B57C-39A4AB005475}"/>
              </a:ext>
            </a:extLst>
          </p:cNvPr>
          <p:cNvPicPr>
            <a:picLocks noChangeAspect="1"/>
          </p:cNvPicPr>
          <p:nvPr/>
        </p:nvPicPr>
        <p:blipFill>
          <a:blip r:embed="rId3"/>
          <a:stretch>
            <a:fillRect/>
          </a:stretch>
        </p:blipFill>
        <p:spPr>
          <a:xfrm>
            <a:off x="1839321" y="780288"/>
            <a:ext cx="9741082" cy="5355391"/>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12AF0AF9-E3C7-8E99-97C4-CE4838AB1E0C}"/>
              </a:ext>
            </a:extLst>
          </p:cNvPr>
          <p:cNvPicPr>
            <a:picLocks noChangeAspect="1"/>
          </p:cNvPicPr>
          <p:nvPr/>
        </p:nvPicPr>
        <p:blipFill>
          <a:blip r:embed="rId3"/>
          <a:stretch>
            <a:fillRect/>
          </a:stretch>
        </p:blipFill>
        <p:spPr>
          <a:xfrm>
            <a:off x="1761650" y="1632817"/>
            <a:ext cx="8668699" cy="4158383"/>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8E39A8CC-05CF-FA47-E222-E81F54EBDDCF}"/>
              </a:ext>
            </a:extLst>
          </p:cNvPr>
          <p:cNvPicPr>
            <a:picLocks noChangeAspect="1"/>
          </p:cNvPicPr>
          <p:nvPr/>
        </p:nvPicPr>
        <p:blipFill>
          <a:blip r:embed="rId3"/>
          <a:stretch>
            <a:fillRect/>
          </a:stretch>
        </p:blipFill>
        <p:spPr>
          <a:xfrm>
            <a:off x="2049928" y="1277771"/>
            <a:ext cx="8945097" cy="4903089"/>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173F8470-C0B7-A5C9-D9FC-B47E8B35A1EC}"/>
              </a:ext>
            </a:extLst>
          </p:cNvPr>
          <p:cNvPicPr>
            <a:picLocks noChangeAspect="1"/>
          </p:cNvPicPr>
          <p:nvPr/>
        </p:nvPicPr>
        <p:blipFill>
          <a:blip r:embed="rId3"/>
          <a:stretch>
            <a:fillRect/>
          </a:stretch>
        </p:blipFill>
        <p:spPr>
          <a:xfrm>
            <a:off x="1465178" y="1277771"/>
            <a:ext cx="8980655" cy="406770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6449</TotalTime>
  <Words>754</Words>
  <Application>Microsoft Office PowerPoint</Application>
  <PresentationFormat>Widescreen</PresentationFormat>
  <Paragraphs>46</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Roboto Light</vt:lpstr>
      <vt:lpstr>Roboto</vt:lpstr>
      <vt:lpstr>Roboto Medium</vt:lpstr>
      <vt:lpstr>Arial</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Satwik Saurav</cp:lastModifiedBy>
  <cp:revision>468</cp:revision>
  <dcterms:created xsi:type="dcterms:W3CDTF">2018-02-07T23:23:24Z</dcterms:created>
  <dcterms:modified xsi:type="dcterms:W3CDTF">2023-12-11T12:55:09Z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