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753600" cy="7315200"/>
  <p:notesSz cx="6858000" cy="9144000"/>
  <p:embeddedFontLst>
    <p:embeddedFont>
      <p:font typeface="Calibri" panose="020F0502020204030204" pitchFamily="34" charset="0"/>
      <p:regular r:id="rId17"/>
      <p:bold r:id="rId18"/>
      <p:italic r:id="rId19"/>
      <p:boldItalic r:id="rId20"/>
    </p:embeddedFont>
    <p:embeddedFont>
      <p:font typeface="Cinzel Decorative" panose="020B0604020202020204" charset="0"/>
      <p:regular r:id="rId21"/>
    </p:embeddedFont>
    <p:embeddedFont>
      <p:font typeface="Public Sans" panose="020B0604020202020204" charset="0"/>
      <p:regular r:id="rId22"/>
    </p:embeddedFont>
    <p:embeddedFont>
      <p:font typeface="Public Sans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104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080951" cy="7315200"/>
            <a:chOff x="0" y="0"/>
            <a:chExt cx="1561918" cy="3708511"/>
          </a:xfrm>
        </p:grpSpPr>
        <p:sp>
          <p:nvSpPr>
            <p:cNvPr id="3" name="Freeform 3"/>
            <p:cNvSpPr/>
            <p:nvPr/>
          </p:nvSpPr>
          <p:spPr>
            <a:xfrm>
              <a:off x="0" y="0"/>
              <a:ext cx="1561918" cy="3708510"/>
            </a:xfrm>
            <a:custGeom>
              <a:avLst/>
              <a:gdLst/>
              <a:ahLst/>
              <a:cxnLst/>
              <a:rect l="l" t="t" r="r" b="b"/>
              <a:pathLst>
                <a:path w="1561918" h="3708510">
                  <a:moveTo>
                    <a:pt x="0" y="0"/>
                  </a:moveTo>
                  <a:lnTo>
                    <a:pt x="1561918" y="0"/>
                  </a:lnTo>
                  <a:lnTo>
                    <a:pt x="1561918" y="3708510"/>
                  </a:lnTo>
                  <a:lnTo>
                    <a:pt x="0" y="3708510"/>
                  </a:lnTo>
                  <a:close/>
                </a:path>
              </a:pathLst>
            </a:custGeom>
            <a:solidFill>
              <a:srgbClr val="78C4AF"/>
            </a:solidFill>
          </p:spPr>
        </p:sp>
        <p:sp>
          <p:nvSpPr>
            <p:cNvPr id="4" name="TextBox 4"/>
            <p:cNvSpPr txBox="1"/>
            <p:nvPr/>
          </p:nvSpPr>
          <p:spPr>
            <a:xfrm>
              <a:off x="0" y="-19050"/>
              <a:ext cx="1561918" cy="3727561"/>
            </a:xfrm>
            <a:prstGeom prst="rect">
              <a:avLst/>
            </a:prstGeom>
          </p:spPr>
          <p:txBody>
            <a:bodyPr lIns="27093" tIns="27093" rIns="27093" bIns="27093" rtlCol="0" anchor="ctr"/>
            <a:lstStyle/>
            <a:p>
              <a:pPr algn="ctr">
                <a:lnSpc>
                  <a:spcPts val="1493"/>
                </a:lnSpc>
              </a:pPr>
              <a:endParaRPr/>
            </a:p>
          </p:txBody>
        </p:sp>
      </p:grpSp>
      <p:sp>
        <p:nvSpPr>
          <p:cNvPr id="5" name="Freeform 5"/>
          <p:cNvSpPr/>
          <p:nvPr/>
        </p:nvSpPr>
        <p:spPr>
          <a:xfrm>
            <a:off x="731520" y="2464856"/>
            <a:ext cx="3760395" cy="2385487"/>
          </a:xfrm>
          <a:custGeom>
            <a:avLst/>
            <a:gdLst/>
            <a:ahLst/>
            <a:cxnLst/>
            <a:rect l="l" t="t" r="r" b="b"/>
            <a:pathLst>
              <a:path w="3760395" h="2385487">
                <a:moveTo>
                  <a:pt x="0" y="0"/>
                </a:moveTo>
                <a:lnTo>
                  <a:pt x="3760395" y="0"/>
                </a:lnTo>
                <a:lnTo>
                  <a:pt x="3760395" y="2385488"/>
                </a:lnTo>
                <a:lnTo>
                  <a:pt x="0" y="2385488"/>
                </a:lnTo>
                <a:lnTo>
                  <a:pt x="0" y="0"/>
                </a:lnTo>
                <a:close/>
              </a:path>
            </a:pathLst>
          </a:custGeom>
          <a:blipFill>
            <a:blip r:embed="rId2"/>
            <a:stretch>
              <a:fillRect/>
            </a:stretch>
          </a:blipFill>
        </p:spPr>
      </p:sp>
      <p:sp>
        <p:nvSpPr>
          <p:cNvPr id="6" name="TextBox 6"/>
          <p:cNvSpPr txBox="1"/>
          <p:nvPr/>
        </p:nvSpPr>
        <p:spPr>
          <a:xfrm>
            <a:off x="4876800" y="1906905"/>
            <a:ext cx="4880508" cy="3396615"/>
          </a:xfrm>
          <a:prstGeom prst="rect">
            <a:avLst/>
          </a:prstGeom>
        </p:spPr>
        <p:txBody>
          <a:bodyPr lIns="0" tIns="0" rIns="0" bIns="0" rtlCol="0" anchor="t">
            <a:spAutoFit/>
          </a:bodyPr>
          <a:lstStyle/>
          <a:p>
            <a:pPr>
              <a:lnSpc>
                <a:spcPts val="6719"/>
              </a:lnSpc>
            </a:pPr>
            <a:r>
              <a:rPr lang="en-US" sz="4800">
                <a:solidFill>
                  <a:srgbClr val="000000"/>
                </a:solidFill>
                <a:latin typeface="Cinzel Decorative"/>
              </a:rPr>
              <a:t>ai-enhanced waste management system</a:t>
            </a:r>
          </a:p>
        </p:txBody>
      </p:sp>
      <p:sp>
        <p:nvSpPr>
          <p:cNvPr id="7" name="TextBox 7"/>
          <p:cNvSpPr txBox="1"/>
          <p:nvPr/>
        </p:nvSpPr>
        <p:spPr>
          <a:xfrm>
            <a:off x="7236920" y="6260044"/>
            <a:ext cx="4145280" cy="762437"/>
          </a:xfrm>
          <a:prstGeom prst="rect">
            <a:avLst/>
          </a:prstGeom>
        </p:spPr>
        <p:txBody>
          <a:bodyPr lIns="0" tIns="0" rIns="0" bIns="0" rtlCol="0" anchor="t">
            <a:spAutoFit/>
          </a:bodyPr>
          <a:lstStyle/>
          <a:p>
            <a:pPr>
              <a:lnSpc>
                <a:spcPts val="1550"/>
              </a:lnSpc>
            </a:pPr>
            <a:r>
              <a:rPr lang="en-US" sz="1107" spc="110">
                <a:solidFill>
                  <a:srgbClr val="000000"/>
                </a:solidFill>
                <a:latin typeface="Public Sans"/>
              </a:rPr>
              <a:t>                  PRESENTATION BY</a:t>
            </a:r>
          </a:p>
          <a:p>
            <a:pPr>
              <a:lnSpc>
                <a:spcPts val="1550"/>
              </a:lnSpc>
            </a:pPr>
            <a:r>
              <a:rPr lang="en-US" sz="1107" spc="110">
                <a:solidFill>
                  <a:srgbClr val="000000"/>
                </a:solidFill>
                <a:latin typeface="Public Sans"/>
              </a:rPr>
              <a:t>       S.SATWIKA - 20R21A12A6</a:t>
            </a:r>
          </a:p>
          <a:p>
            <a:pPr>
              <a:lnSpc>
                <a:spcPts val="1550"/>
              </a:lnSpc>
            </a:pPr>
            <a:r>
              <a:rPr lang="en-US" sz="1107" spc="110">
                <a:solidFill>
                  <a:srgbClr val="000000"/>
                </a:solidFill>
                <a:latin typeface="Public Sans"/>
              </a:rPr>
              <a:t>      M.SRESHTA - 20R21A1289</a:t>
            </a:r>
          </a:p>
          <a:p>
            <a:pPr>
              <a:lnSpc>
                <a:spcPts val="1550"/>
              </a:lnSpc>
            </a:pPr>
            <a:r>
              <a:rPr lang="en-US" sz="1107" spc="110">
                <a:solidFill>
                  <a:srgbClr val="000000"/>
                </a:solidFill>
                <a:latin typeface="Public Sans"/>
              </a:rPr>
              <a:t>    M.DEVI SREE - 20R21A1288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091791"/>
            <a:ext cx="9753600" cy="940816"/>
            <a:chOff x="0" y="0"/>
            <a:chExt cx="4816593" cy="464601"/>
          </a:xfrm>
        </p:grpSpPr>
        <p:sp>
          <p:nvSpPr>
            <p:cNvPr id="3" name="Freeform 3"/>
            <p:cNvSpPr/>
            <p:nvPr/>
          </p:nvSpPr>
          <p:spPr>
            <a:xfrm>
              <a:off x="0" y="0"/>
              <a:ext cx="4816592" cy="464601"/>
            </a:xfrm>
            <a:custGeom>
              <a:avLst/>
              <a:gdLst/>
              <a:ahLst/>
              <a:cxnLst/>
              <a:rect l="l" t="t" r="r" b="b"/>
              <a:pathLst>
                <a:path w="4816592" h="464601">
                  <a:moveTo>
                    <a:pt x="0" y="0"/>
                  </a:moveTo>
                  <a:lnTo>
                    <a:pt x="4816592" y="0"/>
                  </a:lnTo>
                  <a:lnTo>
                    <a:pt x="4816592" y="464601"/>
                  </a:lnTo>
                  <a:lnTo>
                    <a:pt x="0" y="464601"/>
                  </a:lnTo>
                  <a:close/>
                </a:path>
              </a:pathLst>
            </a:custGeom>
            <a:solidFill>
              <a:srgbClr val="90E1CB"/>
            </a:solidFill>
          </p:spPr>
        </p:sp>
        <p:sp>
          <p:nvSpPr>
            <p:cNvPr id="4" name="TextBox 4"/>
            <p:cNvSpPr txBox="1"/>
            <p:nvPr/>
          </p:nvSpPr>
          <p:spPr>
            <a:xfrm>
              <a:off x="0" y="-19050"/>
              <a:ext cx="4816593" cy="483651"/>
            </a:xfrm>
            <a:prstGeom prst="rect">
              <a:avLst/>
            </a:prstGeom>
          </p:spPr>
          <p:txBody>
            <a:bodyPr lIns="27093" tIns="27093" rIns="27093" bIns="27093" rtlCol="0" anchor="ctr"/>
            <a:lstStyle/>
            <a:p>
              <a:pPr algn="ctr">
                <a:lnSpc>
                  <a:spcPts val="1493"/>
                </a:lnSpc>
              </a:pPr>
              <a:endParaRPr/>
            </a:p>
          </p:txBody>
        </p:sp>
      </p:grpSp>
      <p:sp>
        <p:nvSpPr>
          <p:cNvPr id="5" name="TextBox 5"/>
          <p:cNvSpPr txBox="1"/>
          <p:nvPr/>
        </p:nvSpPr>
        <p:spPr>
          <a:xfrm>
            <a:off x="3102260" y="1211362"/>
            <a:ext cx="3866432"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ARCHITECTURE</a:t>
            </a:r>
          </a:p>
        </p:txBody>
      </p:sp>
      <p:grpSp>
        <p:nvGrpSpPr>
          <p:cNvPr id="6" name="Group 6"/>
          <p:cNvGrpSpPr/>
          <p:nvPr/>
        </p:nvGrpSpPr>
        <p:grpSpPr>
          <a:xfrm>
            <a:off x="1106665" y="2943597"/>
            <a:ext cx="1557694" cy="671079"/>
            <a:chOff x="0" y="0"/>
            <a:chExt cx="576924" cy="248548"/>
          </a:xfrm>
        </p:grpSpPr>
        <p:sp>
          <p:nvSpPr>
            <p:cNvPr id="7" name="Freeform 7"/>
            <p:cNvSpPr/>
            <p:nvPr/>
          </p:nvSpPr>
          <p:spPr>
            <a:xfrm>
              <a:off x="0" y="0"/>
              <a:ext cx="576924" cy="248548"/>
            </a:xfrm>
            <a:custGeom>
              <a:avLst/>
              <a:gdLst/>
              <a:ahLst/>
              <a:cxnLst/>
              <a:rect l="l" t="t" r="r" b="b"/>
              <a:pathLst>
                <a:path w="576924" h="248548">
                  <a:moveTo>
                    <a:pt x="124274" y="0"/>
                  </a:moveTo>
                  <a:lnTo>
                    <a:pt x="452650" y="0"/>
                  </a:lnTo>
                  <a:cubicBezTo>
                    <a:pt x="521284" y="0"/>
                    <a:pt x="576924" y="55639"/>
                    <a:pt x="576924" y="124274"/>
                  </a:cubicBezTo>
                  <a:lnTo>
                    <a:pt x="576924" y="124274"/>
                  </a:lnTo>
                  <a:cubicBezTo>
                    <a:pt x="576924" y="192908"/>
                    <a:pt x="521284" y="248548"/>
                    <a:pt x="452650" y="248548"/>
                  </a:cubicBezTo>
                  <a:lnTo>
                    <a:pt x="124274" y="248548"/>
                  </a:lnTo>
                  <a:cubicBezTo>
                    <a:pt x="55639" y="248548"/>
                    <a:pt x="0" y="192908"/>
                    <a:pt x="0" y="124274"/>
                  </a:cubicBezTo>
                  <a:lnTo>
                    <a:pt x="0" y="124274"/>
                  </a:lnTo>
                  <a:cubicBezTo>
                    <a:pt x="0" y="55639"/>
                    <a:pt x="55639" y="0"/>
                    <a:pt x="124274" y="0"/>
                  </a:cubicBezTo>
                  <a:close/>
                </a:path>
              </a:pathLst>
            </a:custGeom>
            <a:solidFill>
              <a:srgbClr val="F1EFEC"/>
            </a:solidFill>
          </p:spPr>
        </p:sp>
        <p:sp>
          <p:nvSpPr>
            <p:cNvPr id="8" name="TextBox 8"/>
            <p:cNvSpPr txBox="1"/>
            <p:nvPr/>
          </p:nvSpPr>
          <p:spPr>
            <a:xfrm>
              <a:off x="0" y="-28575"/>
              <a:ext cx="576924" cy="277123"/>
            </a:xfrm>
            <a:prstGeom prst="rect">
              <a:avLst/>
            </a:prstGeom>
          </p:spPr>
          <p:txBody>
            <a:bodyPr lIns="50800" tIns="50800" rIns="50800" bIns="50800" rtlCol="0" anchor="ctr"/>
            <a:lstStyle/>
            <a:p>
              <a:pPr algn="ctr">
                <a:lnSpc>
                  <a:spcPts val="1773"/>
                </a:lnSpc>
              </a:pPr>
              <a:r>
                <a:rPr lang="en-US" sz="1266" spc="126">
                  <a:solidFill>
                    <a:srgbClr val="000000"/>
                  </a:solidFill>
                  <a:latin typeface="Public Sans Bold"/>
                </a:rPr>
                <a:t>COLLECTION</a:t>
              </a:r>
            </a:p>
          </p:txBody>
        </p:sp>
      </p:grpSp>
      <p:grpSp>
        <p:nvGrpSpPr>
          <p:cNvPr id="9" name="Group 9"/>
          <p:cNvGrpSpPr/>
          <p:nvPr/>
        </p:nvGrpSpPr>
        <p:grpSpPr>
          <a:xfrm>
            <a:off x="927327" y="4169732"/>
            <a:ext cx="1916370" cy="798374"/>
            <a:chOff x="0" y="0"/>
            <a:chExt cx="709767" cy="295694"/>
          </a:xfrm>
        </p:grpSpPr>
        <p:sp>
          <p:nvSpPr>
            <p:cNvPr id="10" name="Freeform 10"/>
            <p:cNvSpPr/>
            <p:nvPr/>
          </p:nvSpPr>
          <p:spPr>
            <a:xfrm>
              <a:off x="0" y="0"/>
              <a:ext cx="709767" cy="295694"/>
            </a:xfrm>
            <a:custGeom>
              <a:avLst/>
              <a:gdLst/>
              <a:ahLst/>
              <a:cxnLst/>
              <a:rect l="l" t="t" r="r" b="b"/>
              <a:pathLst>
                <a:path w="709767" h="295694">
                  <a:moveTo>
                    <a:pt x="145436" y="0"/>
                  </a:moveTo>
                  <a:lnTo>
                    <a:pt x="564331" y="0"/>
                  </a:lnTo>
                  <a:cubicBezTo>
                    <a:pt x="644653" y="0"/>
                    <a:pt x="709767" y="65114"/>
                    <a:pt x="709767" y="145436"/>
                  </a:cubicBezTo>
                  <a:lnTo>
                    <a:pt x="709767" y="150258"/>
                  </a:lnTo>
                  <a:cubicBezTo>
                    <a:pt x="709767" y="188830"/>
                    <a:pt x="694444" y="225822"/>
                    <a:pt x="667169" y="253097"/>
                  </a:cubicBezTo>
                  <a:cubicBezTo>
                    <a:pt x="639895" y="280372"/>
                    <a:pt x="602903" y="295694"/>
                    <a:pt x="564331" y="295694"/>
                  </a:cubicBezTo>
                  <a:lnTo>
                    <a:pt x="145436" y="295694"/>
                  </a:lnTo>
                  <a:cubicBezTo>
                    <a:pt x="106864" y="295694"/>
                    <a:pt x="69872" y="280372"/>
                    <a:pt x="42597" y="253097"/>
                  </a:cubicBezTo>
                  <a:cubicBezTo>
                    <a:pt x="15323" y="225822"/>
                    <a:pt x="0" y="188830"/>
                    <a:pt x="0" y="150258"/>
                  </a:cubicBezTo>
                  <a:lnTo>
                    <a:pt x="0" y="145436"/>
                  </a:lnTo>
                  <a:cubicBezTo>
                    <a:pt x="0" y="106864"/>
                    <a:pt x="15323" y="69872"/>
                    <a:pt x="42597" y="42597"/>
                  </a:cubicBezTo>
                  <a:cubicBezTo>
                    <a:pt x="69872" y="15323"/>
                    <a:pt x="106864" y="0"/>
                    <a:pt x="145436" y="0"/>
                  </a:cubicBezTo>
                  <a:close/>
                </a:path>
              </a:pathLst>
            </a:custGeom>
            <a:solidFill>
              <a:srgbClr val="F4F1ED"/>
            </a:solidFill>
          </p:spPr>
        </p:sp>
        <p:sp>
          <p:nvSpPr>
            <p:cNvPr id="11" name="TextBox 11"/>
            <p:cNvSpPr txBox="1"/>
            <p:nvPr/>
          </p:nvSpPr>
          <p:spPr>
            <a:xfrm>
              <a:off x="0" y="-28575"/>
              <a:ext cx="709767" cy="324269"/>
            </a:xfrm>
            <a:prstGeom prst="rect">
              <a:avLst/>
            </a:prstGeom>
          </p:spPr>
          <p:txBody>
            <a:bodyPr lIns="50800" tIns="50800" rIns="50800" bIns="50800" rtlCol="0" anchor="ctr"/>
            <a:lstStyle/>
            <a:p>
              <a:pPr algn="ctr">
                <a:lnSpc>
                  <a:spcPts val="1773"/>
                </a:lnSpc>
              </a:pPr>
              <a:r>
                <a:rPr lang="en-US" sz="1266" spc="126">
                  <a:solidFill>
                    <a:srgbClr val="000000"/>
                  </a:solidFill>
                  <a:latin typeface="Public Sans Bold"/>
                </a:rPr>
                <a:t>TRANSPORTATION</a:t>
              </a:r>
            </a:p>
          </p:txBody>
        </p:sp>
      </p:grpSp>
      <p:grpSp>
        <p:nvGrpSpPr>
          <p:cNvPr id="12" name="Group 12"/>
          <p:cNvGrpSpPr/>
          <p:nvPr/>
        </p:nvGrpSpPr>
        <p:grpSpPr>
          <a:xfrm>
            <a:off x="807040" y="5522743"/>
            <a:ext cx="2137895" cy="752589"/>
            <a:chOff x="0" y="0"/>
            <a:chExt cx="791813" cy="278737"/>
          </a:xfrm>
        </p:grpSpPr>
        <p:sp>
          <p:nvSpPr>
            <p:cNvPr id="13" name="Freeform 13"/>
            <p:cNvSpPr/>
            <p:nvPr/>
          </p:nvSpPr>
          <p:spPr>
            <a:xfrm>
              <a:off x="0" y="0"/>
              <a:ext cx="791813" cy="278737"/>
            </a:xfrm>
            <a:custGeom>
              <a:avLst/>
              <a:gdLst/>
              <a:ahLst/>
              <a:cxnLst/>
              <a:rect l="l" t="t" r="r" b="b"/>
              <a:pathLst>
                <a:path w="791813" h="278737">
                  <a:moveTo>
                    <a:pt x="130366" y="0"/>
                  </a:moveTo>
                  <a:lnTo>
                    <a:pt x="661447" y="0"/>
                  </a:lnTo>
                  <a:cubicBezTo>
                    <a:pt x="733446" y="0"/>
                    <a:pt x="791813" y="58367"/>
                    <a:pt x="791813" y="130366"/>
                  </a:cubicBezTo>
                  <a:lnTo>
                    <a:pt x="791813" y="148370"/>
                  </a:lnTo>
                  <a:cubicBezTo>
                    <a:pt x="791813" y="220370"/>
                    <a:pt x="733446" y="278737"/>
                    <a:pt x="661447" y="278737"/>
                  </a:cubicBezTo>
                  <a:lnTo>
                    <a:pt x="130366" y="278737"/>
                  </a:lnTo>
                  <a:cubicBezTo>
                    <a:pt x="58367" y="278737"/>
                    <a:pt x="0" y="220370"/>
                    <a:pt x="0" y="148370"/>
                  </a:cubicBezTo>
                  <a:lnTo>
                    <a:pt x="0" y="130366"/>
                  </a:lnTo>
                  <a:cubicBezTo>
                    <a:pt x="0" y="58367"/>
                    <a:pt x="58367" y="0"/>
                    <a:pt x="130366" y="0"/>
                  </a:cubicBezTo>
                  <a:close/>
                </a:path>
              </a:pathLst>
            </a:custGeom>
            <a:solidFill>
              <a:srgbClr val="F4F1ED"/>
            </a:solidFill>
          </p:spPr>
        </p:sp>
        <p:sp>
          <p:nvSpPr>
            <p:cNvPr id="14" name="TextBox 14"/>
            <p:cNvSpPr txBox="1"/>
            <p:nvPr/>
          </p:nvSpPr>
          <p:spPr>
            <a:xfrm>
              <a:off x="0" y="-28575"/>
              <a:ext cx="791813" cy="307312"/>
            </a:xfrm>
            <a:prstGeom prst="rect">
              <a:avLst/>
            </a:prstGeom>
          </p:spPr>
          <p:txBody>
            <a:bodyPr lIns="50800" tIns="50800" rIns="50800" bIns="50800" rtlCol="0" anchor="ctr"/>
            <a:lstStyle/>
            <a:p>
              <a:pPr algn="ctr">
                <a:lnSpc>
                  <a:spcPts val="1773"/>
                </a:lnSpc>
              </a:pPr>
              <a:r>
                <a:rPr lang="en-US" sz="1266" spc="126">
                  <a:solidFill>
                    <a:srgbClr val="000000"/>
                  </a:solidFill>
                  <a:latin typeface="Public Sans Bold"/>
                </a:rPr>
                <a:t>TRANFER STATIONS</a:t>
              </a:r>
            </a:p>
          </p:txBody>
        </p:sp>
      </p:grpSp>
      <p:grpSp>
        <p:nvGrpSpPr>
          <p:cNvPr id="15" name="Group 15"/>
          <p:cNvGrpSpPr/>
          <p:nvPr/>
        </p:nvGrpSpPr>
        <p:grpSpPr>
          <a:xfrm>
            <a:off x="4040334" y="5448629"/>
            <a:ext cx="1990285" cy="900818"/>
            <a:chOff x="0" y="0"/>
            <a:chExt cx="737143" cy="333636"/>
          </a:xfrm>
        </p:grpSpPr>
        <p:sp>
          <p:nvSpPr>
            <p:cNvPr id="16" name="Freeform 16"/>
            <p:cNvSpPr/>
            <p:nvPr/>
          </p:nvSpPr>
          <p:spPr>
            <a:xfrm>
              <a:off x="0" y="0"/>
              <a:ext cx="737143" cy="333636"/>
            </a:xfrm>
            <a:custGeom>
              <a:avLst/>
              <a:gdLst/>
              <a:ahLst/>
              <a:cxnLst/>
              <a:rect l="l" t="t" r="r" b="b"/>
              <a:pathLst>
                <a:path w="737143" h="333636">
                  <a:moveTo>
                    <a:pt x="140035" y="0"/>
                  </a:moveTo>
                  <a:lnTo>
                    <a:pt x="597108" y="0"/>
                  </a:lnTo>
                  <a:cubicBezTo>
                    <a:pt x="634247" y="0"/>
                    <a:pt x="669866" y="14754"/>
                    <a:pt x="696127" y="41015"/>
                  </a:cubicBezTo>
                  <a:cubicBezTo>
                    <a:pt x="722389" y="67277"/>
                    <a:pt x="737143" y="102895"/>
                    <a:pt x="737143" y="140035"/>
                  </a:cubicBezTo>
                  <a:lnTo>
                    <a:pt x="737143" y="193602"/>
                  </a:lnTo>
                  <a:cubicBezTo>
                    <a:pt x="737143" y="270941"/>
                    <a:pt x="674447" y="333636"/>
                    <a:pt x="597108" y="333636"/>
                  </a:cubicBezTo>
                  <a:lnTo>
                    <a:pt x="140035" y="333636"/>
                  </a:lnTo>
                  <a:cubicBezTo>
                    <a:pt x="62696" y="333636"/>
                    <a:pt x="0" y="270941"/>
                    <a:pt x="0" y="193602"/>
                  </a:cubicBezTo>
                  <a:lnTo>
                    <a:pt x="0" y="140035"/>
                  </a:lnTo>
                  <a:cubicBezTo>
                    <a:pt x="0" y="62696"/>
                    <a:pt x="62696" y="0"/>
                    <a:pt x="140035" y="0"/>
                  </a:cubicBezTo>
                  <a:close/>
                </a:path>
              </a:pathLst>
            </a:custGeom>
            <a:solidFill>
              <a:srgbClr val="F4F1ED"/>
            </a:solidFill>
          </p:spPr>
        </p:sp>
        <p:sp>
          <p:nvSpPr>
            <p:cNvPr id="17" name="TextBox 17"/>
            <p:cNvSpPr txBox="1"/>
            <p:nvPr/>
          </p:nvSpPr>
          <p:spPr>
            <a:xfrm>
              <a:off x="0" y="-28575"/>
              <a:ext cx="737143" cy="362211"/>
            </a:xfrm>
            <a:prstGeom prst="rect">
              <a:avLst/>
            </a:prstGeom>
          </p:spPr>
          <p:txBody>
            <a:bodyPr lIns="50800" tIns="50800" rIns="50800" bIns="50800" rtlCol="0" anchor="ctr"/>
            <a:lstStyle/>
            <a:p>
              <a:pPr algn="ctr">
                <a:lnSpc>
                  <a:spcPts val="1773"/>
                </a:lnSpc>
              </a:pPr>
              <a:r>
                <a:rPr lang="en-US" sz="1266" spc="126">
                  <a:solidFill>
                    <a:srgbClr val="000000"/>
                  </a:solidFill>
                  <a:latin typeface="Public Sans Bold"/>
                </a:rPr>
                <a:t>PROCESSING AND SORTING </a:t>
              </a:r>
            </a:p>
          </p:txBody>
        </p:sp>
      </p:grpSp>
      <p:sp>
        <p:nvSpPr>
          <p:cNvPr id="18" name="AutoShape 18"/>
          <p:cNvSpPr/>
          <p:nvPr/>
        </p:nvSpPr>
        <p:spPr>
          <a:xfrm>
            <a:off x="2944935" y="5899038"/>
            <a:ext cx="1095399" cy="0"/>
          </a:xfrm>
          <a:prstGeom prst="line">
            <a:avLst/>
          </a:prstGeom>
          <a:ln w="19050" cap="flat">
            <a:solidFill>
              <a:srgbClr val="000000"/>
            </a:solidFill>
            <a:prstDash val="solid"/>
            <a:headEnd type="none" w="sm" len="sm"/>
            <a:tailEnd type="arrow" w="med" len="sm"/>
          </a:ln>
        </p:spPr>
      </p:sp>
      <p:sp>
        <p:nvSpPr>
          <p:cNvPr id="19" name="AutoShape 19"/>
          <p:cNvSpPr/>
          <p:nvPr/>
        </p:nvSpPr>
        <p:spPr>
          <a:xfrm flipH="1">
            <a:off x="1875987" y="4968106"/>
            <a:ext cx="9525" cy="554637"/>
          </a:xfrm>
          <a:prstGeom prst="line">
            <a:avLst/>
          </a:prstGeom>
          <a:ln w="19050" cap="flat">
            <a:solidFill>
              <a:srgbClr val="000000"/>
            </a:solidFill>
            <a:prstDash val="solid"/>
            <a:headEnd type="none" w="sm" len="sm"/>
            <a:tailEnd type="arrow" w="med" len="sm"/>
          </a:ln>
        </p:spPr>
      </p:sp>
      <p:sp>
        <p:nvSpPr>
          <p:cNvPr id="20" name="AutoShape 20"/>
          <p:cNvSpPr/>
          <p:nvPr/>
        </p:nvSpPr>
        <p:spPr>
          <a:xfrm>
            <a:off x="1885512" y="3614675"/>
            <a:ext cx="0" cy="555056"/>
          </a:xfrm>
          <a:prstGeom prst="line">
            <a:avLst/>
          </a:prstGeom>
          <a:ln w="19050" cap="flat">
            <a:solidFill>
              <a:srgbClr val="000000"/>
            </a:solidFill>
            <a:prstDash val="solid"/>
            <a:headEnd type="none" w="sm" len="sm"/>
            <a:tailEnd type="arrow" w="med" len="sm"/>
          </a:ln>
        </p:spPr>
      </p:sp>
      <p:grpSp>
        <p:nvGrpSpPr>
          <p:cNvPr id="21" name="Group 21"/>
          <p:cNvGrpSpPr/>
          <p:nvPr/>
        </p:nvGrpSpPr>
        <p:grpSpPr>
          <a:xfrm>
            <a:off x="4128267" y="2735094"/>
            <a:ext cx="1814418" cy="1088084"/>
            <a:chOff x="0" y="0"/>
            <a:chExt cx="672007" cy="402994"/>
          </a:xfrm>
        </p:grpSpPr>
        <p:sp>
          <p:nvSpPr>
            <p:cNvPr id="22" name="Freeform 22"/>
            <p:cNvSpPr/>
            <p:nvPr/>
          </p:nvSpPr>
          <p:spPr>
            <a:xfrm>
              <a:off x="0" y="0"/>
              <a:ext cx="672007" cy="402994"/>
            </a:xfrm>
            <a:custGeom>
              <a:avLst/>
              <a:gdLst/>
              <a:ahLst/>
              <a:cxnLst/>
              <a:rect l="l" t="t" r="r" b="b"/>
              <a:pathLst>
                <a:path w="672007" h="402994">
                  <a:moveTo>
                    <a:pt x="153608" y="0"/>
                  </a:moveTo>
                  <a:lnTo>
                    <a:pt x="518399" y="0"/>
                  </a:lnTo>
                  <a:cubicBezTo>
                    <a:pt x="559138" y="0"/>
                    <a:pt x="598209" y="16184"/>
                    <a:pt x="627016" y="44991"/>
                  </a:cubicBezTo>
                  <a:cubicBezTo>
                    <a:pt x="655823" y="73798"/>
                    <a:pt x="672007" y="112869"/>
                    <a:pt x="672007" y="153608"/>
                  </a:cubicBezTo>
                  <a:lnTo>
                    <a:pt x="672007" y="249386"/>
                  </a:lnTo>
                  <a:cubicBezTo>
                    <a:pt x="672007" y="290125"/>
                    <a:pt x="655823" y="329196"/>
                    <a:pt x="627016" y="358003"/>
                  </a:cubicBezTo>
                  <a:cubicBezTo>
                    <a:pt x="598209" y="386810"/>
                    <a:pt x="559138" y="402994"/>
                    <a:pt x="518399" y="402994"/>
                  </a:cubicBezTo>
                  <a:lnTo>
                    <a:pt x="153608" y="402994"/>
                  </a:lnTo>
                  <a:cubicBezTo>
                    <a:pt x="112869" y="402994"/>
                    <a:pt x="73798" y="386810"/>
                    <a:pt x="44991" y="358003"/>
                  </a:cubicBezTo>
                  <a:cubicBezTo>
                    <a:pt x="16184" y="329196"/>
                    <a:pt x="0" y="290125"/>
                    <a:pt x="0" y="249386"/>
                  </a:cubicBezTo>
                  <a:lnTo>
                    <a:pt x="0" y="153608"/>
                  </a:lnTo>
                  <a:cubicBezTo>
                    <a:pt x="0" y="112869"/>
                    <a:pt x="16184" y="73798"/>
                    <a:pt x="44991" y="44991"/>
                  </a:cubicBezTo>
                  <a:cubicBezTo>
                    <a:pt x="73798" y="16184"/>
                    <a:pt x="112869" y="0"/>
                    <a:pt x="153608" y="0"/>
                  </a:cubicBezTo>
                  <a:close/>
                </a:path>
              </a:pathLst>
            </a:custGeom>
            <a:solidFill>
              <a:srgbClr val="F4F1ED"/>
            </a:solidFill>
          </p:spPr>
        </p:sp>
        <p:sp>
          <p:nvSpPr>
            <p:cNvPr id="23" name="TextBox 23"/>
            <p:cNvSpPr txBox="1"/>
            <p:nvPr/>
          </p:nvSpPr>
          <p:spPr>
            <a:xfrm>
              <a:off x="0" y="-28575"/>
              <a:ext cx="672007" cy="431569"/>
            </a:xfrm>
            <a:prstGeom prst="rect">
              <a:avLst/>
            </a:prstGeom>
          </p:spPr>
          <p:txBody>
            <a:bodyPr lIns="50800" tIns="50800" rIns="50800" bIns="50800" rtlCol="0" anchor="ctr"/>
            <a:lstStyle/>
            <a:p>
              <a:pPr algn="ctr">
                <a:lnSpc>
                  <a:spcPts val="1773"/>
                </a:lnSpc>
              </a:pPr>
              <a:r>
                <a:rPr lang="en-US" sz="1266" spc="126">
                  <a:solidFill>
                    <a:srgbClr val="000000"/>
                  </a:solidFill>
                  <a:latin typeface="Public Sans Bold"/>
                </a:rPr>
                <a:t>RECYCLING COMPOSTING INCINERATION</a:t>
              </a:r>
            </a:p>
          </p:txBody>
        </p:sp>
      </p:grpSp>
      <p:grpSp>
        <p:nvGrpSpPr>
          <p:cNvPr id="24" name="Group 24"/>
          <p:cNvGrpSpPr/>
          <p:nvPr/>
        </p:nvGrpSpPr>
        <p:grpSpPr>
          <a:xfrm>
            <a:off x="6896867" y="2713136"/>
            <a:ext cx="2042160" cy="1131999"/>
            <a:chOff x="0" y="0"/>
            <a:chExt cx="756356" cy="419259"/>
          </a:xfrm>
        </p:grpSpPr>
        <p:sp>
          <p:nvSpPr>
            <p:cNvPr id="25" name="Freeform 25"/>
            <p:cNvSpPr/>
            <p:nvPr/>
          </p:nvSpPr>
          <p:spPr>
            <a:xfrm>
              <a:off x="0" y="0"/>
              <a:ext cx="756356" cy="419259"/>
            </a:xfrm>
            <a:custGeom>
              <a:avLst/>
              <a:gdLst/>
              <a:ahLst/>
              <a:cxnLst/>
              <a:rect l="l" t="t" r="r" b="b"/>
              <a:pathLst>
                <a:path w="756356" h="419259">
                  <a:moveTo>
                    <a:pt x="136478" y="0"/>
                  </a:moveTo>
                  <a:lnTo>
                    <a:pt x="619878" y="0"/>
                  </a:lnTo>
                  <a:cubicBezTo>
                    <a:pt x="695252" y="0"/>
                    <a:pt x="756356" y="61103"/>
                    <a:pt x="756356" y="136478"/>
                  </a:cubicBezTo>
                  <a:lnTo>
                    <a:pt x="756356" y="282781"/>
                  </a:lnTo>
                  <a:cubicBezTo>
                    <a:pt x="756356" y="358156"/>
                    <a:pt x="695252" y="419259"/>
                    <a:pt x="619878" y="419259"/>
                  </a:cubicBezTo>
                  <a:lnTo>
                    <a:pt x="136478" y="419259"/>
                  </a:lnTo>
                  <a:cubicBezTo>
                    <a:pt x="61103" y="419259"/>
                    <a:pt x="0" y="358156"/>
                    <a:pt x="0" y="282781"/>
                  </a:cubicBezTo>
                  <a:lnTo>
                    <a:pt x="0" y="136478"/>
                  </a:lnTo>
                  <a:cubicBezTo>
                    <a:pt x="0" y="61103"/>
                    <a:pt x="61103" y="0"/>
                    <a:pt x="136478" y="0"/>
                  </a:cubicBezTo>
                  <a:close/>
                </a:path>
              </a:pathLst>
            </a:custGeom>
            <a:solidFill>
              <a:srgbClr val="F4F1ED"/>
            </a:solidFill>
          </p:spPr>
        </p:sp>
        <p:sp>
          <p:nvSpPr>
            <p:cNvPr id="26" name="TextBox 26"/>
            <p:cNvSpPr txBox="1"/>
            <p:nvPr/>
          </p:nvSpPr>
          <p:spPr>
            <a:xfrm>
              <a:off x="0" y="-28575"/>
              <a:ext cx="756356" cy="447834"/>
            </a:xfrm>
            <a:prstGeom prst="rect">
              <a:avLst/>
            </a:prstGeom>
          </p:spPr>
          <p:txBody>
            <a:bodyPr lIns="50800" tIns="50800" rIns="50800" bIns="50800" rtlCol="0" anchor="ctr"/>
            <a:lstStyle/>
            <a:p>
              <a:pPr algn="ctr">
                <a:lnSpc>
                  <a:spcPts val="1773"/>
                </a:lnSpc>
              </a:pPr>
              <a:r>
                <a:rPr lang="en-US" sz="1266" spc="126">
                  <a:solidFill>
                    <a:srgbClr val="000000"/>
                  </a:solidFill>
                  <a:latin typeface="Public Sans Bold"/>
                </a:rPr>
                <a:t>LANDFILLS HAZARDOUS WASTE DISPOSAL</a:t>
              </a:r>
            </a:p>
          </p:txBody>
        </p:sp>
      </p:grpSp>
      <p:grpSp>
        <p:nvGrpSpPr>
          <p:cNvPr id="27" name="Group 27"/>
          <p:cNvGrpSpPr/>
          <p:nvPr/>
        </p:nvGrpSpPr>
        <p:grpSpPr>
          <a:xfrm>
            <a:off x="6908383" y="4169732"/>
            <a:ext cx="2038177" cy="947664"/>
            <a:chOff x="0" y="0"/>
            <a:chExt cx="754880" cy="350987"/>
          </a:xfrm>
        </p:grpSpPr>
        <p:sp>
          <p:nvSpPr>
            <p:cNvPr id="28" name="Freeform 28"/>
            <p:cNvSpPr/>
            <p:nvPr/>
          </p:nvSpPr>
          <p:spPr>
            <a:xfrm>
              <a:off x="0" y="0"/>
              <a:ext cx="754880" cy="350987"/>
            </a:xfrm>
            <a:custGeom>
              <a:avLst/>
              <a:gdLst/>
              <a:ahLst/>
              <a:cxnLst/>
              <a:rect l="l" t="t" r="r" b="b"/>
              <a:pathLst>
                <a:path w="754880" h="350987">
                  <a:moveTo>
                    <a:pt x="136744" y="0"/>
                  </a:moveTo>
                  <a:lnTo>
                    <a:pt x="618136" y="0"/>
                  </a:lnTo>
                  <a:cubicBezTo>
                    <a:pt x="693658" y="0"/>
                    <a:pt x="754880" y="61223"/>
                    <a:pt x="754880" y="136744"/>
                  </a:cubicBezTo>
                  <a:lnTo>
                    <a:pt x="754880" y="214242"/>
                  </a:lnTo>
                  <a:cubicBezTo>
                    <a:pt x="754880" y="250509"/>
                    <a:pt x="740473" y="285291"/>
                    <a:pt x="714829" y="310935"/>
                  </a:cubicBezTo>
                  <a:cubicBezTo>
                    <a:pt x="689184" y="336580"/>
                    <a:pt x="654403" y="350987"/>
                    <a:pt x="618136" y="350987"/>
                  </a:cubicBezTo>
                  <a:lnTo>
                    <a:pt x="136744" y="350987"/>
                  </a:lnTo>
                  <a:cubicBezTo>
                    <a:pt x="100477" y="350987"/>
                    <a:pt x="65696" y="336580"/>
                    <a:pt x="40051" y="310935"/>
                  </a:cubicBezTo>
                  <a:cubicBezTo>
                    <a:pt x="14407" y="285291"/>
                    <a:pt x="0" y="250509"/>
                    <a:pt x="0" y="214242"/>
                  </a:cubicBezTo>
                  <a:lnTo>
                    <a:pt x="0" y="136744"/>
                  </a:lnTo>
                  <a:cubicBezTo>
                    <a:pt x="0" y="100477"/>
                    <a:pt x="14407" y="65696"/>
                    <a:pt x="40051" y="40051"/>
                  </a:cubicBezTo>
                  <a:cubicBezTo>
                    <a:pt x="65696" y="14407"/>
                    <a:pt x="100477" y="0"/>
                    <a:pt x="136744" y="0"/>
                  </a:cubicBezTo>
                  <a:close/>
                </a:path>
              </a:pathLst>
            </a:custGeom>
            <a:solidFill>
              <a:srgbClr val="F4F1ED"/>
            </a:solidFill>
          </p:spPr>
        </p:sp>
        <p:sp>
          <p:nvSpPr>
            <p:cNvPr id="29" name="TextBox 29"/>
            <p:cNvSpPr txBox="1"/>
            <p:nvPr/>
          </p:nvSpPr>
          <p:spPr>
            <a:xfrm>
              <a:off x="0" y="-28575"/>
              <a:ext cx="754880" cy="379562"/>
            </a:xfrm>
            <a:prstGeom prst="rect">
              <a:avLst/>
            </a:prstGeom>
          </p:spPr>
          <p:txBody>
            <a:bodyPr lIns="50800" tIns="50800" rIns="50800" bIns="50800" rtlCol="0" anchor="ctr"/>
            <a:lstStyle/>
            <a:p>
              <a:pPr algn="ctr">
                <a:lnSpc>
                  <a:spcPts val="1773"/>
                </a:lnSpc>
              </a:pPr>
              <a:r>
                <a:rPr lang="en-US" sz="1266" spc="126">
                  <a:solidFill>
                    <a:srgbClr val="000000"/>
                  </a:solidFill>
                  <a:latin typeface="Public Sans Bold"/>
                </a:rPr>
                <a:t>PUBLIC EDUCATION AND OUTREACH</a:t>
              </a:r>
            </a:p>
          </p:txBody>
        </p:sp>
      </p:grpSp>
      <p:grpSp>
        <p:nvGrpSpPr>
          <p:cNvPr id="30" name="Group 30"/>
          <p:cNvGrpSpPr/>
          <p:nvPr/>
        </p:nvGrpSpPr>
        <p:grpSpPr>
          <a:xfrm>
            <a:off x="6982592" y="5417073"/>
            <a:ext cx="1889760" cy="944880"/>
            <a:chOff x="0" y="0"/>
            <a:chExt cx="699911" cy="349956"/>
          </a:xfrm>
        </p:grpSpPr>
        <p:sp>
          <p:nvSpPr>
            <p:cNvPr id="31" name="Freeform 31"/>
            <p:cNvSpPr/>
            <p:nvPr/>
          </p:nvSpPr>
          <p:spPr>
            <a:xfrm>
              <a:off x="0" y="0"/>
              <a:ext cx="699911" cy="349956"/>
            </a:xfrm>
            <a:custGeom>
              <a:avLst/>
              <a:gdLst/>
              <a:ahLst/>
              <a:cxnLst/>
              <a:rect l="l" t="t" r="r" b="b"/>
              <a:pathLst>
                <a:path w="699911" h="349956">
                  <a:moveTo>
                    <a:pt x="147484" y="0"/>
                  </a:moveTo>
                  <a:lnTo>
                    <a:pt x="552427" y="0"/>
                  </a:lnTo>
                  <a:cubicBezTo>
                    <a:pt x="633880" y="0"/>
                    <a:pt x="699911" y="66031"/>
                    <a:pt x="699911" y="147484"/>
                  </a:cubicBezTo>
                  <a:lnTo>
                    <a:pt x="699911" y="202472"/>
                  </a:lnTo>
                  <a:cubicBezTo>
                    <a:pt x="699911" y="283925"/>
                    <a:pt x="633880" y="349956"/>
                    <a:pt x="552427" y="349956"/>
                  </a:cubicBezTo>
                  <a:lnTo>
                    <a:pt x="147484" y="349956"/>
                  </a:lnTo>
                  <a:cubicBezTo>
                    <a:pt x="66031" y="349956"/>
                    <a:pt x="0" y="283925"/>
                    <a:pt x="0" y="202472"/>
                  </a:cubicBezTo>
                  <a:lnTo>
                    <a:pt x="0" y="147484"/>
                  </a:lnTo>
                  <a:cubicBezTo>
                    <a:pt x="0" y="66031"/>
                    <a:pt x="66031" y="0"/>
                    <a:pt x="147484" y="0"/>
                  </a:cubicBezTo>
                  <a:close/>
                </a:path>
              </a:pathLst>
            </a:custGeom>
            <a:solidFill>
              <a:srgbClr val="F4F1ED"/>
            </a:solidFill>
          </p:spPr>
        </p:sp>
        <p:sp>
          <p:nvSpPr>
            <p:cNvPr id="32" name="TextBox 32"/>
            <p:cNvSpPr txBox="1"/>
            <p:nvPr/>
          </p:nvSpPr>
          <p:spPr>
            <a:xfrm>
              <a:off x="0" y="-28575"/>
              <a:ext cx="699911" cy="378531"/>
            </a:xfrm>
            <a:prstGeom prst="rect">
              <a:avLst/>
            </a:prstGeom>
          </p:spPr>
          <p:txBody>
            <a:bodyPr lIns="50800" tIns="50800" rIns="50800" bIns="50800" rtlCol="0" anchor="ctr"/>
            <a:lstStyle/>
            <a:p>
              <a:pPr algn="ctr">
                <a:lnSpc>
                  <a:spcPts val="1773"/>
                </a:lnSpc>
              </a:pPr>
              <a:r>
                <a:rPr lang="en-US" sz="1266" spc="126">
                  <a:solidFill>
                    <a:srgbClr val="000000"/>
                  </a:solidFill>
                  <a:latin typeface="Public Sans Bold"/>
                </a:rPr>
                <a:t>MONITORING AND REGULATION</a:t>
              </a:r>
            </a:p>
          </p:txBody>
        </p:sp>
      </p:grpSp>
      <p:sp>
        <p:nvSpPr>
          <p:cNvPr id="33" name="TextBox 33"/>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10</a:t>
            </a:r>
          </a:p>
        </p:txBody>
      </p:sp>
      <p:sp>
        <p:nvSpPr>
          <p:cNvPr id="34" name="TextBox 34"/>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
        <p:nvSpPr>
          <p:cNvPr id="35" name="AutoShape 35"/>
          <p:cNvSpPr/>
          <p:nvPr/>
        </p:nvSpPr>
        <p:spPr>
          <a:xfrm flipV="1">
            <a:off x="6030619" y="5889513"/>
            <a:ext cx="951973" cy="9525"/>
          </a:xfrm>
          <a:prstGeom prst="line">
            <a:avLst/>
          </a:prstGeom>
          <a:ln w="19050" cap="flat">
            <a:solidFill>
              <a:srgbClr val="000000"/>
            </a:solidFill>
            <a:prstDash val="solid"/>
            <a:headEnd type="none" w="sm" len="sm"/>
            <a:tailEnd type="arrow" w="med" len="sm"/>
          </a:ln>
        </p:spPr>
      </p:sp>
      <p:sp>
        <p:nvSpPr>
          <p:cNvPr id="36" name="AutoShape 36"/>
          <p:cNvSpPr/>
          <p:nvPr/>
        </p:nvSpPr>
        <p:spPr>
          <a:xfrm flipV="1">
            <a:off x="7927472" y="5117396"/>
            <a:ext cx="0" cy="299677"/>
          </a:xfrm>
          <a:prstGeom prst="line">
            <a:avLst/>
          </a:prstGeom>
          <a:ln w="19050" cap="flat">
            <a:solidFill>
              <a:srgbClr val="000000"/>
            </a:solidFill>
            <a:prstDash val="solid"/>
            <a:headEnd type="none" w="sm" len="sm"/>
            <a:tailEnd type="arrow" w="med" len="sm"/>
          </a:ln>
        </p:spPr>
      </p:sp>
      <p:sp>
        <p:nvSpPr>
          <p:cNvPr id="37" name="AutoShape 37"/>
          <p:cNvSpPr/>
          <p:nvPr/>
        </p:nvSpPr>
        <p:spPr>
          <a:xfrm flipH="1" flipV="1">
            <a:off x="7917947" y="3845136"/>
            <a:ext cx="9525" cy="324596"/>
          </a:xfrm>
          <a:prstGeom prst="line">
            <a:avLst/>
          </a:prstGeom>
          <a:ln w="19050" cap="flat">
            <a:solidFill>
              <a:srgbClr val="000000"/>
            </a:solidFill>
            <a:prstDash val="solid"/>
            <a:headEnd type="none" w="sm" len="sm"/>
            <a:tailEnd type="arrow" w="med" len="sm"/>
          </a:ln>
        </p:spPr>
      </p:sp>
      <p:sp>
        <p:nvSpPr>
          <p:cNvPr id="38" name="AutoShape 38"/>
          <p:cNvSpPr/>
          <p:nvPr/>
        </p:nvSpPr>
        <p:spPr>
          <a:xfrm flipH="1">
            <a:off x="5942686" y="3279136"/>
            <a:ext cx="954181" cy="0"/>
          </a:xfrm>
          <a:prstGeom prst="line">
            <a:avLst/>
          </a:prstGeom>
          <a:ln w="19050" cap="flat">
            <a:solidFill>
              <a:srgbClr val="000000"/>
            </a:solidFill>
            <a:prstDash val="solid"/>
            <a:headEnd type="none" w="sm" len="sm"/>
            <a:tailEnd type="arrow" w="med" len="sm"/>
          </a:ln>
        </p:spPr>
      </p:sp>
      <p:sp>
        <p:nvSpPr>
          <p:cNvPr id="39" name="AutoShape 39"/>
          <p:cNvSpPr/>
          <p:nvPr/>
        </p:nvSpPr>
        <p:spPr>
          <a:xfrm flipH="1">
            <a:off x="2664359" y="3279136"/>
            <a:ext cx="1463908" cy="0"/>
          </a:xfrm>
          <a:prstGeom prst="line">
            <a:avLst/>
          </a:prstGeom>
          <a:ln w="19050" cap="flat">
            <a:solidFill>
              <a:srgbClr val="000000"/>
            </a:solidFill>
            <a:prstDash val="solid"/>
            <a:headEnd type="none" w="sm" len="sm"/>
            <a:tailEnd type="arrow" w="med" len="sm"/>
          </a:ln>
        </p:spPr>
      </p:sp>
      <p:grpSp>
        <p:nvGrpSpPr>
          <p:cNvPr id="40" name="Group 40"/>
          <p:cNvGrpSpPr/>
          <p:nvPr/>
        </p:nvGrpSpPr>
        <p:grpSpPr>
          <a:xfrm>
            <a:off x="0" y="6838203"/>
            <a:ext cx="9753600" cy="1150366"/>
            <a:chOff x="0" y="0"/>
            <a:chExt cx="4816593" cy="568082"/>
          </a:xfrm>
        </p:grpSpPr>
        <p:sp>
          <p:nvSpPr>
            <p:cNvPr id="41" name="Freeform 41"/>
            <p:cNvSpPr/>
            <p:nvPr/>
          </p:nvSpPr>
          <p:spPr>
            <a:xfrm>
              <a:off x="0" y="0"/>
              <a:ext cx="4816592" cy="568082"/>
            </a:xfrm>
            <a:custGeom>
              <a:avLst/>
              <a:gdLst/>
              <a:ahLst/>
              <a:cxnLst/>
              <a:rect l="l" t="t" r="r" b="b"/>
              <a:pathLst>
                <a:path w="4816592" h="568082">
                  <a:moveTo>
                    <a:pt x="0" y="0"/>
                  </a:moveTo>
                  <a:lnTo>
                    <a:pt x="4816592" y="0"/>
                  </a:lnTo>
                  <a:lnTo>
                    <a:pt x="4816592" y="568082"/>
                  </a:lnTo>
                  <a:lnTo>
                    <a:pt x="0" y="568082"/>
                  </a:lnTo>
                  <a:close/>
                </a:path>
              </a:pathLst>
            </a:custGeom>
            <a:solidFill>
              <a:srgbClr val="90E1CB"/>
            </a:solidFill>
          </p:spPr>
        </p:sp>
        <p:sp>
          <p:nvSpPr>
            <p:cNvPr id="42" name="TextBox 42"/>
            <p:cNvSpPr txBox="1"/>
            <p:nvPr/>
          </p:nvSpPr>
          <p:spPr>
            <a:xfrm>
              <a:off x="0" y="-19050"/>
              <a:ext cx="4816593" cy="587132"/>
            </a:xfrm>
            <a:prstGeom prst="rect">
              <a:avLst/>
            </a:prstGeom>
          </p:spPr>
          <p:txBody>
            <a:bodyPr lIns="27093" tIns="27093" rIns="27093" bIns="27093" rtlCol="0" anchor="ctr"/>
            <a:lstStyle/>
            <a:p>
              <a:pPr algn="ctr">
                <a:lnSpc>
                  <a:spcPts val="1493"/>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3741352"/>
            <a:chOff x="0" y="0"/>
            <a:chExt cx="4816593" cy="1847581"/>
          </a:xfrm>
        </p:grpSpPr>
        <p:sp>
          <p:nvSpPr>
            <p:cNvPr id="3" name="Freeform 3"/>
            <p:cNvSpPr/>
            <p:nvPr/>
          </p:nvSpPr>
          <p:spPr>
            <a:xfrm>
              <a:off x="0" y="0"/>
              <a:ext cx="4816592" cy="1847581"/>
            </a:xfrm>
            <a:custGeom>
              <a:avLst/>
              <a:gdLst/>
              <a:ahLst/>
              <a:cxnLst/>
              <a:rect l="l" t="t" r="r" b="b"/>
              <a:pathLst>
                <a:path w="4816592" h="1847581">
                  <a:moveTo>
                    <a:pt x="0" y="0"/>
                  </a:moveTo>
                  <a:lnTo>
                    <a:pt x="4816592" y="0"/>
                  </a:lnTo>
                  <a:lnTo>
                    <a:pt x="4816592" y="1847581"/>
                  </a:lnTo>
                  <a:lnTo>
                    <a:pt x="0" y="1847581"/>
                  </a:lnTo>
                  <a:close/>
                </a:path>
              </a:pathLst>
            </a:custGeom>
            <a:solidFill>
              <a:srgbClr val="90E1CB"/>
            </a:solidFill>
          </p:spPr>
        </p:sp>
        <p:sp>
          <p:nvSpPr>
            <p:cNvPr id="4" name="TextBox 4"/>
            <p:cNvSpPr txBox="1"/>
            <p:nvPr/>
          </p:nvSpPr>
          <p:spPr>
            <a:xfrm>
              <a:off x="0" y="-19050"/>
              <a:ext cx="4816593" cy="1866631"/>
            </a:xfrm>
            <a:prstGeom prst="rect">
              <a:avLst/>
            </a:prstGeom>
          </p:spPr>
          <p:txBody>
            <a:bodyPr lIns="27093" tIns="27093" rIns="27093" bIns="27093" rtlCol="0" anchor="ctr"/>
            <a:lstStyle/>
            <a:p>
              <a:pPr algn="ctr">
                <a:lnSpc>
                  <a:spcPts val="1493"/>
                </a:lnSpc>
              </a:pPr>
              <a:endParaRPr/>
            </a:p>
          </p:txBody>
        </p:sp>
      </p:grpSp>
      <p:grpSp>
        <p:nvGrpSpPr>
          <p:cNvPr id="5" name="Group 5"/>
          <p:cNvGrpSpPr/>
          <p:nvPr/>
        </p:nvGrpSpPr>
        <p:grpSpPr>
          <a:xfrm>
            <a:off x="3896428" y="2934563"/>
            <a:ext cx="1962700" cy="1613580"/>
            <a:chOff x="0" y="0"/>
            <a:chExt cx="2616933" cy="2151440"/>
          </a:xfrm>
        </p:grpSpPr>
        <p:pic>
          <p:nvPicPr>
            <p:cNvPr id="6" name="Picture 6"/>
            <p:cNvPicPr>
              <a:picLocks noChangeAspect="1"/>
            </p:cNvPicPr>
            <p:nvPr/>
          </p:nvPicPr>
          <p:blipFill>
            <a:blip r:embed="rId2"/>
            <a:srcRect t="2228" b="2228"/>
            <a:stretch>
              <a:fillRect/>
            </a:stretch>
          </p:blipFill>
          <p:spPr>
            <a:xfrm>
              <a:off x="0" y="0"/>
              <a:ext cx="2616933" cy="2151440"/>
            </a:xfrm>
            <a:prstGeom prst="rect">
              <a:avLst/>
            </a:prstGeom>
          </p:spPr>
        </p:pic>
      </p:grpSp>
      <p:grpSp>
        <p:nvGrpSpPr>
          <p:cNvPr id="7" name="Group 7"/>
          <p:cNvGrpSpPr/>
          <p:nvPr/>
        </p:nvGrpSpPr>
        <p:grpSpPr>
          <a:xfrm>
            <a:off x="912613" y="2934563"/>
            <a:ext cx="1962700" cy="1613580"/>
            <a:chOff x="0" y="0"/>
            <a:chExt cx="2616933" cy="2151440"/>
          </a:xfrm>
        </p:grpSpPr>
        <p:pic>
          <p:nvPicPr>
            <p:cNvPr id="8" name="Picture 8"/>
            <p:cNvPicPr>
              <a:picLocks noChangeAspect="1"/>
            </p:cNvPicPr>
            <p:nvPr/>
          </p:nvPicPr>
          <p:blipFill>
            <a:blip r:embed="rId3"/>
            <a:srcRect t="3346" b="3346"/>
            <a:stretch>
              <a:fillRect/>
            </a:stretch>
          </p:blipFill>
          <p:spPr>
            <a:xfrm>
              <a:off x="0" y="0"/>
              <a:ext cx="2616933" cy="2151440"/>
            </a:xfrm>
            <a:prstGeom prst="rect">
              <a:avLst/>
            </a:prstGeom>
          </p:spPr>
        </p:pic>
      </p:grpSp>
      <p:grpSp>
        <p:nvGrpSpPr>
          <p:cNvPr id="9" name="Group 9"/>
          <p:cNvGrpSpPr/>
          <p:nvPr/>
        </p:nvGrpSpPr>
        <p:grpSpPr>
          <a:xfrm>
            <a:off x="6878287" y="2934563"/>
            <a:ext cx="1962700" cy="1613580"/>
            <a:chOff x="0" y="0"/>
            <a:chExt cx="2616933" cy="2151440"/>
          </a:xfrm>
        </p:grpSpPr>
        <p:pic>
          <p:nvPicPr>
            <p:cNvPr id="10" name="Picture 10"/>
            <p:cNvPicPr>
              <a:picLocks noChangeAspect="1"/>
            </p:cNvPicPr>
            <p:nvPr/>
          </p:nvPicPr>
          <p:blipFill>
            <a:blip r:embed="rId4"/>
            <a:srcRect t="6513" b="6513"/>
            <a:stretch>
              <a:fillRect/>
            </a:stretch>
          </p:blipFill>
          <p:spPr>
            <a:xfrm>
              <a:off x="0" y="0"/>
              <a:ext cx="2616933" cy="2151440"/>
            </a:xfrm>
            <a:prstGeom prst="rect">
              <a:avLst/>
            </a:prstGeom>
          </p:spPr>
        </p:pic>
      </p:grpSp>
      <p:sp>
        <p:nvSpPr>
          <p:cNvPr id="11" name="TextBox 11"/>
          <p:cNvSpPr txBox="1"/>
          <p:nvPr/>
        </p:nvSpPr>
        <p:spPr>
          <a:xfrm>
            <a:off x="3896428" y="4960951"/>
            <a:ext cx="2690647" cy="836295"/>
          </a:xfrm>
          <a:prstGeom prst="rect">
            <a:avLst/>
          </a:prstGeom>
        </p:spPr>
        <p:txBody>
          <a:bodyPr lIns="0" tIns="0" rIns="0" bIns="0" rtlCol="0" anchor="t">
            <a:spAutoFit/>
          </a:bodyPr>
          <a:lstStyle/>
          <a:p>
            <a:pPr algn="just">
              <a:lnSpc>
                <a:spcPts val="1679"/>
              </a:lnSpc>
            </a:pPr>
            <a:r>
              <a:rPr lang="en-US" sz="1200">
                <a:solidFill>
                  <a:srgbClr val="000000"/>
                </a:solidFill>
                <a:latin typeface="Public Sans"/>
              </a:rPr>
              <a:t>STEP 02</a:t>
            </a:r>
          </a:p>
          <a:p>
            <a:pPr algn="just">
              <a:lnSpc>
                <a:spcPts val="1679"/>
              </a:lnSpc>
            </a:pPr>
            <a:r>
              <a:rPr lang="en-US" sz="1200">
                <a:solidFill>
                  <a:srgbClr val="000000"/>
                </a:solidFill>
                <a:latin typeface="Public Sans"/>
              </a:rPr>
              <a:t>Explore available services. Find the perfect solution for your recycled waste needs.</a:t>
            </a:r>
          </a:p>
        </p:txBody>
      </p:sp>
      <p:sp>
        <p:nvSpPr>
          <p:cNvPr id="12" name="TextBox 12"/>
          <p:cNvSpPr txBox="1"/>
          <p:nvPr/>
        </p:nvSpPr>
        <p:spPr>
          <a:xfrm>
            <a:off x="6878287" y="4960951"/>
            <a:ext cx="2690647" cy="417195"/>
          </a:xfrm>
          <a:prstGeom prst="rect">
            <a:avLst/>
          </a:prstGeom>
        </p:spPr>
        <p:txBody>
          <a:bodyPr lIns="0" tIns="0" rIns="0" bIns="0" rtlCol="0" anchor="t">
            <a:spAutoFit/>
          </a:bodyPr>
          <a:lstStyle/>
          <a:p>
            <a:pPr algn="just">
              <a:lnSpc>
                <a:spcPts val="1679"/>
              </a:lnSpc>
            </a:pPr>
            <a:r>
              <a:rPr lang="en-US" sz="1200">
                <a:solidFill>
                  <a:srgbClr val="000000"/>
                </a:solidFill>
                <a:latin typeface="Public Sans"/>
              </a:rPr>
              <a:t>STEP 03</a:t>
            </a:r>
          </a:p>
          <a:p>
            <a:pPr algn="just">
              <a:lnSpc>
                <a:spcPts val="1679"/>
              </a:lnSpc>
            </a:pPr>
            <a:r>
              <a:rPr lang="en-US" sz="1200">
                <a:solidFill>
                  <a:srgbClr val="000000"/>
                </a:solidFill>
                <a:latin typeface="Public Sans"/>
              </a:rPr>
              <a:t>Get the service you need.</a:t>
            </a:r>
          </a:p>
        </p:txBody>
      </p:sp>
      <p:sp>
        <p:nvSpPr>
          <p:cNvPr id="13" name="TextBox 13"/>
          <p:cNvSpPr txBox="1"/>
          <p:nvPr/>
        </p:nvSpPr>
        <p:spPr>
          <a:xfrm>
            <a:off x="731520" y="4960951"/>
            <a:ext cx="2690647" cy="948055"/>
          </a:xfrm>
          <a:prstGeom prst="rect">
            <a:avLst/>
          </a:prstGeom>
        </p:spPr>
        <p:txBody>
          <a:bodyPr lIns="0" tIns="0" rIns="0" bIns="0" rtlCol="0" anchor="t">
            <a:spAutoFit/>
          </a:bodyPr>
          <a:lstStyle/>
          <a:p>
            <a:pPr algn="just">
              <a:lnSpc>
                <a:spcPts val="1679"/>
              </a:lnSpc>
            </a:pPr>
            <a:r>
              <a:rPr lang="en-US" sz="1200">
                <a:solidFill>
                  <a:srgbClr val="000000"/>
                </a:solidFill>
                <a:latin typeface="Public Sans"/>
              </a:rPr>
              <a:t>STEP 01</a:t>
            </a:r>
          </a:p>
          <a:p>
            <a:pPr algn="just">
              <a:lnSpc>
                <a:spcPts val="1959"/>
              </a:lnSpc>
            </a:pPr>
            <a:r>
              <a:rPr lang="en-US" sz="1399">
                <a:solidFill>
                  <a:srgbClr val="000000"/>
                </a:solidFill>
                <a:latin typeface="Public Sans"/>
              </a:rPr>
              <a:t>Monitor your route. Input your location details or use GPS to track your route. </a:t>
            </a:r>
          </a:p>
        </p:txBody>
      </p:sp>
      <p:sp>
        <p:nvSpPr>
          <p:cNvPr id="14" name="TextBox 14"/>
          <p:cNvSpPr txBox="1"/>
          <p:nvPr/>
        </p:nvSpPr>
        <p:spPr>
          <a:xfrm>
            <a:off x="548640" y="1519839"/>
            <a:ext cx="4755777"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IMPLEMENTATION</a:t>
            </a:r>
          </a:p>
        </p:txBody>
      </p:sp>
      <p:sp>
        <p:nvSpPr>
          <p:cNvPr id="15" name="TextBox 15"/>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
        <p:nvSpPr>
          <p:cNvPr id="16" name="TextBox 16"/>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7872" y="2093812"/>
            <a:ext cx="9287411" cy="4863652"/>
            <a:chOff x="0" y="0"/>
            <a:chExt cx="4586376" cy="2401804"/>
          </a:xfrm>
        </p:grpSpPr>
        <p:sp>
          <p:nvSpPr>
            <p:cNvPr id="3" name="Freeform 3"/>
            <p:cNvSpPr/>
            <p:nvPr/>
          </p:nvSpPr>
          <p:spPr>
            <a:xfrm>
              <a:off x="0" y="0"/>
              <a:ext cx="4586376" cy="2401804"/>
            </a:xfrm>
            <a:custGeom>
              <a:avLst/>
              <a:gdLst/>
              <a:ahLst/>
              <a:cxnLst/>
              <a:rect l="l" t="t" r="r" b="b"/>
              <a:pathLst>
                <a:path w="4586376" h="2401804">
                  <a:moveTo>
                    <a:pt x="0" y="0"/>
                  </a:moveTo>
                  <a:lnTo>
                    <a:pt x="4586376" y="0"/>
                  </a:lnTo>
                  <a:lnTo>
                    <a:pt x="4586376" y="2401804"/>
                  </a:lnTo>
                  <a:lnTo>
                    <a:pt x="0" y="2401804"/>
                  </a:lnTo>
                  <a:close/>
                </a:path>
              </a:pathLst>
            </a:custGeom>
            <a:solidFill>
              <a:srgbClr val="90E1CB"/>
            </a:solidFill>
          </p:spPr>
        </p:sp>
        <p:sp>
          <p:nvSpPr>
            <p:cNvPr id="4" name="TextBox 4"/>
            <p:cNvSpPr txBox="1"/>
            <p:nvPr/>
          </p:nvSpPr>
          <p:spPr>
            <a:xfrm>
              <a:off x="0" y="-19050"/>
              <a:ext cx="4586376" cy="2420854"/>
            </a:xfrm>
            <a:prstGeom prst="rect">
              <a:avLst/>
            </a:prstGeom>
          </p:spPr>
          <p:txBody>
            <a:bodyPr lIns="27093" tIns="27093" rIns="27093" bIns="27093" rtlCol="0" anchor="ctr"/>
            <a:lstStyle/>
            <a:p>
              <a:pPr algn="ctr">
                <a:lnSpc>
                  <a:spcPts val="1493"/>
                </a:lnSpc>
              </a:pPr>
              <a:endParaRPr/>
            </a:p>
          </p:txBody>
        </p:sp>
      </p:grpSp>
      <p:graphicFrame>
        <p:nvGraphicFramePr>
          <p:cNvPr id="5" name="Table 5"/>
          <p:cNvGraphicFramePr>
            <a:graphicFrameLocks noGrp="1"/>
          </p:cNvGraphicFramePr>
          <p:nvPr/>
        </p:nvGraphicFramePr>
        <p:xfrm>
          <a:off x="473255" y="2337308"/>
          <a:ext cx="8796645" cy="4376661"/>
        </p:xfrm>
        <a:graphic>
          <a:graphicData uri="http://schemas.openxmlformats.org/drawingml/2006/table">
            <a:tbl>
              <a:tblPr/>
              <a:tblGrid>
                <a:gridCol w="2932215">
                  <a:extLst>
                    <a:ext uri="{9D8B030D-6E8A-4147-A177-3AD203B41FA5}">
                      <a16:colId xmlns:a16="http://schemas.microsoft.com/office/drawing/2014/main" val="20000"/>
                    </a:ext>
                  </a:extLst>
                </a:gridCol>
                <a:gridCol w="2932215">
                  <a:extLst>
                    <a:ext uri="{9D8B030D-6E8A-4147-A177-3AD203B41FA5}">
                      <a16:colId xmlns:a16="http://schemas.microsoft.com/office/drawing/2014/main" val="20001"/>
                    </a:ext>
                  </a:extLst>
                </a:gridCol>
                <a:gridCol w="2932215">
                  <a:extLst>
                    <a:ext uri="{9D8B030D-6E8A-4147-A177-3AD203B41FA5}">
                      <a16:colId xmlns:a16="http://schemas.microsoft.com/office/drawing/2014/main" val="20002"/>
                    </a:ext>
                  </a:extLst>
                </a:gridCol>
              </a:tblGrid>
              <a:tr h="931838">
                <a:tc>
                  <a:txBody>
                    <a:bodyPr/>
                    <a:lstStyle/>
                    <a:p>
                      <a:pPr algn="ctr">
                        <a:lnSpc>
                          <a:spcPts val="2520"/>
                        </a:lnSpc>
                        <a:defRPr/>
                      </a:pPr>
                      <a:r>
                        <a:rPr lang="en-US" sz="1800">
                          <a:solidFill>
                            <a:srgbClr val="000000"/>
                          </a:solidFill>
                          <a:latin typeface="Public Sans Bold"/>
                        </a:rPr>
                        <a:t>Name of the Author</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3E4E0"/>
                    </a:solidFill>
                  </a:tcPr>
                </a:tc>
                <a:tc>
                  <a:txBody>
                    <a:bodyPr/>
                    <a:lstStyle/>
                    <a:p>
                      <a:pPr algn="ctr">
                        <a:lnSpc>
                          <a:spcPts val="2520"/>
                        </a:lnSpc>
                        <a:defRPr/>
                      </a:pPr>
                      <a:r>
                        <a:rPr lang="en-US" sz="1800">
                          <a:solidFill>
                            <a:srgbClr val="000000"/>
                          </a:solidFill>
                          <a:latin typeface="Public Sans Bold"/>
                        </a:rPr>
                        <a:t>Method</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3E4E0"/>
                    </a:solidFill>
                  </a:tcPr>
                </a:tc>
                <a:tc>
                  <a:txBody>
                    <a:bodyPr/>
                    <a:lstStyle/>
                    <a:p>
                      <a:pPr algn="ctr">
                        <a:lnSpc>
                          <a:spcPts val="2520"/>
                        </a:lnSpc>
                        <a:defRPr/>
                      </a:pPr>
                      <a:r>
                        <a:rPr lang="en-US" sz="1800">
                          <a:solidFill>
                            <a:srgbClr val="000000"/>
                          </a:solidFill>
                          <a:latin typeface="Public Sans Bold"/>
                        </a:rPr>
                        <a:t>Advantages</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3E4E0"/>
                    </a:solidFill>
                  </a:tcPr>
                </a:tc>
                <a:extLst>
                  <a:ext uri="{0D108BD9-81ED-4DB2-BD59-A6C34878D82A}">
                    <a16:rowId xmlns:a16="http://schemas.microsoft.com/office/drawing/2014/main" val="10000"/>
                  </a:ext>
                </a:extLst>
              </a:tr>
              <a:tr h="1255908">
                <a:tc>
                  <a:txBody>
                    <a:bodyPr/>
                    <a:lstStyle/>
                    <a:p>
                      <a:pPr algn="ctr">
                        <a:lnSpc>
                          <a:spcPts val="2100"/>
                        </a:lnSpc>
                        <a:defRPr/>
                      </a:pPr>
                      <a:r>
                        <a:rPr lang="en-US" sz="1500">
                          <a:solidFill>
                            <a:srgbClr val="000000"/>
                          </a:solidFill>
                          <a:latin typeface="Public Sans"/>
                        </a:rPr>
                        <a:t>Shubham Thakker and R.Narayanamoorthi [2009]</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FEFEF"/>
                    </a:solidFill>
                  </a:tcPr>
                </a:tc>
                <a:tc>
                  <a:txBody>
                    <a:bodyPr/>
                    <a:lstStyle/>
                    <a:p>
                      <a:pPr algn="ctr">
                        <a:lnSpc>
                          <a:spcPts val="2100"/>
                        </a:lnSpc>
                        <a:defRPr/>
                      </a:pPr>
                      <a:r>
                        <a:rPr lang="en-US" sz="1500">
                          <a:solidFill>
                            <a:srgbClr val="000000"/>
                          </a:solidFill>
                          <a:latin typeface="Public Sans"/>
                        </a:rPr>
                        <a:t>GSM System</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FEFEF"/>
                    </a:solidFill>
                  </a:tcPr>
                </a:tc>
                <a:tc>
                  <a:txBody>
                    <a:bodyPr/>
                    <a:lstStyle/>
                    <a:p>
                      <a:pPr algn="ctr">
                        <a:lnSpc>
                          <a:spcPts val="2100"/>
                        </a:lnSpc>
                        <a:defRPr/>
                      </a:pPr>
                      <a:r>
                        <a:rPr lang="en-US" sz="1500">
                          <a:solidFill>
                            <a:srgbClr val="000000"/>
                          </a:solidFill>
                          <a:latin typeface="Public Sans"/>
                        </a:rPr>
                        <a:t>Server whenever a bin is full</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1255908">
                <a:tc>
                  <a:txBody>
                    <a:bodyPr/>
                    <a:lstStyle/>
                    <a:p>
                      <a:pPr algn="ctr">
                        <a:lnSpc>
                          <a:spcPts val="2100"/>
                        </a:lnSpc>
                        <a:defRPr/>
                      </a:pPr>
                      <a:r>
                        <a:rPr lang="en-US" sz="1500">
                          <a:solidFill>
                            <a:srgbClr val="000000"/>
                          </a:solidFill>
                          <a:latin typeface="Public Sans"/>
                        </a:rPr>
                        <a:t>Mohd Helmy Abd Wahab et al [2013]</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FEFEF"/>
                    </a:solidFill>
                  </a:tcPr>
                </a:tc>
                <a:tc>
                  <a:txBody>
                    <a:bodyPr/>
                    <a:lstStyle/>
                    <a:p>
                      <a:pPr algn="ctr">
                        <a:lnSpc>
                          <a:spcPts val="2100"/>
                        </a:lnSpc>
                        <a:defRPr/>
                      </a:pPr>
                      <a:r>
                        <a:rPr lang="en-US" sz="1500">
                          <a:solidFill>
                            <a:srgbClr val="000000"/>
                          </a:solidFill>
                          <a:latin typeface="Public Sans"/>
                        </a:rPr>
                        <a:t>RFID tags</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FEFEF"/>
                    </a:solidFill>
                  </a:tcPr>
                </a:tc>
                <a:tc>
                  <a:txBody>
                    <a:bodyPr/>
                    <a:lstStyle/>
                    <a:p>
                      <a:pPr algn="ctr">
                        <a:lnSpc>
                          <a:spcPts val="2100"/>
                        </a:lnSpc>
                        <a:defRPr/>
                      </a:pPr>
                      <a:r>
                        <a:rPr lang="en-US" sz="1500">
                          <a:solidFill>
                            <a:srgbClr val="000000"/>
                          </a:solidFill>
                          <a:latin typeface="Public Sans"/>
                        </a:rPr>
                        <a:t>Detect the identity of the person throwing the garbage</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933007">
                <a:tc>
                  <a:txBody>
                    <a:bodyPr/>
                    <a:lstStyle/>
                    <a:p>
                      <a:pPr algn="ctr">
                        <a:lnSpc>
                          <a:spcPts val="2100"/>
                        </a:lnSpc>
                        <a:defRPr/>
                      </a:pPr>
                      <a:r>
                        <a:rPr lang="en-US" sz="1500">
                          <a:solidFill>
                            <a:srgbClr val="000000"/>
                          </a:solidFill>
                          <a:latin typeface="Public Sans"/>
                        </a:rPr>
                        <a:t>C.K.M. Lee and Trevor wu [2015]</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FEFEF"/>
                    </a:solidFill>
                  </a:tcPr>
                </a:tc>
                <a:tc>
                  <a:txBody>
                    <a:bodyPr/>
                    <a:lstStyle/>
                    <a:p>
                      <a:pPr algn="ctr">
                        <a:lnSpc>
                          <a:spcPts val="2100"/>
                        </a:lnSpc>
                        <a:defRPr/>
                      </a:pPr>
                      <a:r>
                        <a:rPr lang="en-US" sz="1500">
                          <a:solidFill>
                            <a:srgbClr val="000000"/>
                          </a:solidFill>
                          <a:latin typeface="Public Sans"/>
                        </a:rPr>
                        <a:t>GPRS System</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FEFEF"/>
                    </a:solidFill>
                  </a:tcPr>
                </a:tc>
                <a:tc>
                  <a:txBody>
                    <a:bodyPr/>
                    <a:lstStyle/>
                    <a:p>
                      <a:pPr algn="ctr">
                        <a:lnSpc>
                          <a:spcPts val="2100"/>
                        </a:lnSpc>
                        <a:defRPr/>
                      </a:pPr>
                      <a:r>
                        <a:rPr lang="en-US" sz="1500">
                          <a:solidFill>
                            <a:srgbClr val="000000"/>
                          </a:solidFill>
                          <a:latin typeface="Public Sans"/>
                        </a:rPr>
                        <a:t>Send the sensor data to a mobile app over the cloud</a:t>
                      </a:r>
                      <a:endParaRPr lang="en-US" sz="1100"/>
                    </a:p>
                  </a:txBody>
                  <a:tcPr marL="133350" marR="133350" marT="133350" marB="13335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bl>
          </a:graphicData>
        </a:graphic>
      </p:graphicFrame>
      <p:sp>
        <p:nvSpPr>
          <p:cNvPr id="6" name="TextBox 6"/>
          <p:cNvSpPr txBox="1"/>
          <p:nvPr/>
        </p:nvSpPr>
        <p:spPr>
          <a:xfrm>
            <a:off x="2328425" y="1061829"/>
            <a:ext cx="5096750"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LITERATURE SURVEY</a:t>
            </a:r>
          </a:p>
        </p:txBody>
      </p:sp>
      <p:sp>
        <p:nvSpPr>
          <p:cNvPr id="7" name="TextBox 7"/>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12</a:t>
            </a:r>
          </a:p>
        </p:txBody>
      </p:sp>
      <p:sp>
        <p:nvSpPr>
          <p:cNvPr id="8" name="TextBox 8"/>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28886" y="0"/>
            <a:ext cx="2524714" cy="7315200"/>
            <a:chOff x="0" y="0"/>
            <a:chExt cx="1246772" cy="3612444"/>
          </a:xfrm>
        </p:grpSpPr>
        <p:sp>
          <p:nvSpPr>
            <p:cNvPr id="3" name="Freeform 3"/>
            <p:cNvSpPr/>
            <p:nvPr/>
          </p:nvSpPr>
          <p:spPr>
            <a:xfrm>
              <a:off x="0" y="0"/>
              <a:ext cx="1246772" cy="3612445"/>
            </a:xfrm>
            <a:custGeom>
              <a:avLst/>
              <a:gdLst/>
              <a:ahLst/>
              <a:cxnLst/>
              <a:rect l="l" t="t" r="r" b="b"/>
              <a:pathLst>
                <a:path w="1246772" h="3612445">
                  <a:moveTo>
                    <a:pt x="0" y="0"/>
                  </a:moveTo>
                  <a:lnTo>
                    <a:pt x="1246772" y="0"/>
                  </a:lnTo>
                  <a:lnTo>
                    <a:pt x="1246772" y="3612445"/>
                  </a:lnTo>
                  <a:lnTo>
                    <a:pt x="0" y="3612445"/>
                  </a:lnTo>
                  <a:close/>
                </a:path>
              </a:pathLst>
            </a:custGeom>
            <a:solidFill>
              <a:srgbClr val="78C4AF"/>
            </a:solidFill>
          </p:spPr>
        </p:sp>
        <p:sp>
          <p:nvSpPr>
            <p:cNvPr id="4" name="TextBox 4"/>
            <p:cNvSpPr txBox="1"/>
            <p:nvPr/>
          </p:nvSpPr>
          <p:spPr>
            <a:xfrm>
              <a:off x="0" y="-19050"/>
              <a:ext cx="1246772" cy="3631494"/>
            </a:xfrm>
            <a:prstGeom prst="rect">
              <a:avLst/>
            </a:prstGeom>
          </p:spPr>
          <p:txBody>
            <a:bodyPr lIns="27093" tIns="27093" rIns="27093" bIns="27093" rtlCol="0" anchor="ctr"/>
            <a:lstStyle/>
            <a:p>
              <a:pPr algn="ctr">
                <a:lnSpc>
                  <a:spcPts val="1493"/>
                </a:lnSpc>
              </a:pPr>
              <a:endParaRPr/>
            </a:p>
          </p:txBody>
        </p:sp>
      </p:grpSp>
      <p:sp>
        <p:nvSpPr>
          <p:cNvPr id="5" name="Freeform 5"/>
          <p:cNvSpPr/>
          <p:nvPr/>
        </p:nvSpPr>
        <p:spPr>
          <a:xfrm>
            <a:off x="5227198" y="1512621"/>
            <a:ext cx="4526402" cy="4289958"/>
          </a:xfrm>
          <a:custGeom>
            <a:avLst/>
            <a:gdLst/>
            <a:ahLst/>
            <a:cxnLst/>
            <a:rect l="l" t="t" r="r" b="b"/>
            <a:pathLst>
              <a:path w="4526402" h="4289958">
                <a:moveTo>
                  <a:pt x="0" y="0"/>
                </a:moveTo>
                <a:lnTo>
                  <a:pt x="4526402" y="0"/>
                </a:lnTo>
                <a:lnTo>
                  <a:pt x="4526402" y="4289958"/>
                </a:lnTo>
                <a:lnTo>
                  <a:pt x="0" y="4289958"/>
                </a:lnTo>
                <a:lnTo>
                  <a:pt x="0" y="0"/>
                </a:lnTo>
                <a:close/>
              </a:path>
            </a:pathLst>
          </a:custGeom>
          <a:blipFill>
            <a:blip r:embed="rId2"/>
            <a:stretch>
              <a:fillRect r="-7507"/>
            </a:stretch>
          </a:blipFill>
        </p:spPr>
      </p:sp>
      <p:sp>
        <p:nvSpPr>
          <p:cNvPr id="6" name="TextBox 6"/>
          <p:cNvSpPr txBox="1"/>
          <p:nvPr/>
        </p:nvSpPr>
        <p:spPr>
          <a:xfrm>
            <a:off x="404052" y="896671"/>
            <a:ext cx="5963722"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RESEARCH QUESTIONS</a:t>
            </a:r>
          </a:p>
        </p:txBody>
      </p:sp>
      <p:sp>
        <p:nvSpPr>
          <p:cNvPr id="7" name="TextBox 7"/>
          <p:cNvSpPr txBox="1"/>
          <p:nvPr/>
        </p:nvSpPr>
        <p:spPr>
          <a:xfrm>
            <a:off x="404052" y="1731696"/>
            <a:ext cx="5210448" cy="6494145"/>
          </a:xfrm>
          <a:prstGeom prst="rect">
            <a:avLst/>
          </a:prstGeom>
        </p:spPr>
        <p:txBody>
          <a:bodyPr lIns="0" tIns="0" rIns="0" bIns="0" rtlCol="0" anchor="t">
            <a:spAutoFit/>
          </a:bodyPr>
          <a:lstStyle/>
          <a:p>
            <a:pPr>
              <a:lnSpc>
                <a:spcPts val="1679"/>
              </a:lnSpc>
            </a:pPr>
            <a:r>
              <a:rPr lang="en-US" sz="1200">
                <a:solidFill>
                  <a:srgbClr val="000000"/>
                </a:solidFill>
                <a:latin typeface="Public Sans Bold"/>
              </a:rPr>
              <a:t>1.How can AI be effectively integrated into waste management processes to enhance recycling and reduce environmental impact?</a:t>
            </a:r>
          </a:p>
          <a:p>
            <a:pPr>
              <a:lnSpc>
                <a:spcPts val="1679"/>
              </a:lnSpc>
            </a:pPr>
            <a:r>
              <a:rPr lang="en-US" sz="1200">
                <a:solidFill>
                  <a:srgbClr val="000000"/>
                </a:solidFill>
                <a:latin typeface="Public Sans"/>
              </a:rPr>
              <a:t>The effective integration of AI involves automating waste sorting, optimizing collection routes, and providing recycling education through AI-driven insights.</a:t>
            </a:r>
          </a:p>
          <a:p>
            <a:pPr>
              <a:lnSpc>
                <a:spcPts val="1679"/>
              </a:lnSpc>
            </a:pPr>
            <a:endParaRPr lang="en-US" sz="1200">
              <a:solidFill>
                <a:srgbClr val="000000"/>
              </a:solidFill>
              <a:latin typeface="Public Sans"/>
            </a:endParaRPr>
          </a:p>
          <a:p>
            <a:pPr>
              <a:lnSpc>
                <a:spcPts val="1679"/>
              </a:lnSpc>
            </a:pPr>
            <a:r>
              <a:rPr lang="en-US" sz="1200">
                <a:solidFill>
                  <a:srgbClr val="000000"/>
                </a:solidFill>
                <a:latin typeface="Public Sans Bold"/>
              </a:rPr>
              <a:t>2.What technological advancements and trends are expected to shape the future of AI-enhanced waste management systems?</a:t>
            </a:r>
          </a:p>
          <a:p>
            <a:pPr>
              <a:lnSpc>
                <a:spcPts val="1679"/>
              </a:lnSpc>
            </a:pPr>
            <a:r>
              <a:rPr lang="en-US" sz="1200">
                <a:solidFill>
                  <a:srgbClr val="000000"/>
                </a:solidFill>
                <a:latin typeface="Public Sans"/>
              </a:rPr>
              <a:t>Advancements in sorting technologies, predictive analytics, and circular economy integration are expected to improve efficiency and sustainability in waste management systems.</a:t>
            </a:r>
          </a:p>
          <a:p>
            <a:pPr>
              <a:lnSpc>
                <a:spcPts val="1679"/>
              </a:lnSpc>
            </a:pPr>
            <a:endParaRPr lang="en-US" sz="1200">
              <a:solidFill>
                <a:srgbClr val="000000"/>
              </a:solidFill>
              <a:latin typeface="Public Sans"/>
            </a:endParaRPr>
          </a:p>
          <a:p>
            <a:pPr>
              <a:lnSpc>
                <a:spcPts val="1679"/>
              </a:lnSpc>
            </a:pPr>
            <a:r>
              <a:rPr lang="en-US" sz="1200">
                <a:solidFill>
                  <a:srgbClr val="000000"/>
                </a:solidFill>
                <a:latin typeface="Public Sans Bold"/>
              </a:rPr>
              <a:t>3.What are the environmental and economic benefits of implementing AI in waste management systems?</a:t>
            </a:r>
          </a:p>
          <a:p>
            <a:pPr>
              <a:lnSpc>
                <a:spcPts val="1679"/>
              </a:lnSpc>
            </a:pPr>
            <a:r>
              <a:rPr lang="en-US" sz="1200">
                <a:solidFill>
                  <a:srgbClr val="000000"/>
                </a:solidFill>
                <a:latin typeface="Public Sans"/>
              </a:rPr>
              <a:t>Implementing AI in waste management can lead to reduced carbon emissions, lower operational costs, increased recycling rates, and minimized environmental impact.</a:t>
            </a:r>
          </a:p>
          <a:p>
            <a:pPr>
              <a:lnSpc>
                <a:spcPts val="1679"/>
              </a:lnSpc>
            </a:pPr>
            <a:endParaRPr lang="en-US" sz="1200">
              <a:solidFill>
                <a:srgbClr val="000000"/>
              </a:solidFill>
              <a:latin typeface="Public Sans"/>
            </a:endParaRPr>
          </a:p>
          <a:p>
            <a:pPr>
              <a:lnSpc>
                <a:spcPts val="1679"/>
              </a:lnSpc>
            </a:pPr>
            <a:r>
              <a:rPr lang="en-US" sz="1200">
                <a:solidFill>
                  <a:srgbClr val="000000"/>
                </a:solidFill>
                <a:latin typeface="Public Sans Bold"/>
              </a:rPr>
              <a:t>4.How can public awareness and engagement in responsible waste management practices be effectively increased through AI-generated insights and personalized incentives?</a:t>
            </a:r>
          </a:p>
          <a:p>
            <a:pPr>
              <a:lnSpc>
                <a:spcPts val="1679"/>
              </a:lnSpc>
            </a:pPr>
            <a:r>
              <a:rPr lang="en-US" sz="1200">
                <a:solidFill>
                  <a:srgbClr val="000000"/>
                </a:solidFill>
                <a:latin typeface="Public Sans"/>
              </a:rPr>
              <a:t>AI-generated insights can provide real-time information and recycling tips through user-friendly apps, while personalized incentives can motivate the public to participate in responsible waste management.</a:t>
            </a:r>
          </a:p>
          <a:p>
            <a:pPr>
              <a:lnSpc>
                <a:spcPts val="1679"/>
              </a:lnSpc>
            </a:pPr>
            <a:endParaRPr lang="en-US" sz="1200">
              <a:solidFill>
                <a:srgbClr val="000000"/>
              </a:solidFill>
              <a:latin typeface="Public Sans"/>
            </a:endParaRPr>
          </a:p>
          <a:p>
            <a:pPr>
              <a:lnSpc>
                <a:spcPts val="1679"/>
              </a:lnSpc>
            </a:pPr>
            <a:endParaRPr lang="en-US" sz="1200">
              <a:solidFill>
                <a:srgbClr val="000000"/>
              </a:solidFill>
              <a:latin typeface="Public Sans"/>
            </a:endParaRPr>
          </a:p>
          <a:p>
            <a:pPr>
              <a:lnSpc>
                <a:spcPts val="1679"/>
              </a:lnSpc>
            </a:pPr>
            <a:endParaRPr lang="en-US" sz="1200">
              <a:solidFill>
                <a:srgbClr val="000000"/>
              </a:solidFill>
              <a:latin typeface="Public Sans"/>
            </a:endParaRPr>
          </a:p>
          <a:p>
            <a:pPr>
              <a:lnSpc>
                <a:spcPts val="1679"/>
              </a:lnSpc>
            </a:pPr>
            <a:endParaRPr lang="en-US" sz="1200">
              <a:solidFill>
                <a:srgbClr val="000000"/>
              </a:solidFill>
              <a:latin typeface="Public Sans"/>
            </a:endParaRPr>
          </a:p>
          <a:p>
            <a:pPr>
              <a:lnSpc>
                <a:spcPts val="1679"/>
              </a:lnSpc>
            </a:pPr>
            <a:endParaRPr lang="en-US" sz="1200">
              <a:solidFill>
                <a:srgbClr val="000000"/>
              </a:solidFill>
              <a:latin typeface="Public Sans"/>
            </a:endParaRPr>
          </a:p>
          <a:p>
            <a:pPr>
              <a:lnSpc>
                <a:spcPts val="1679"/>
              </a:lnSpc>
            </a:pPr>
            <a:endParaRPr lang="en-US" sz="1200">
              <a:solidFill>
                <a:srgbClr val="000000"/>
              </a:solidFill>
              <a:latin typeface="Public Sans"/>
            </a:endParaRPr>
          </a:p>
          <a:p>
            <a:pPr>
              <a:lnSpc>
                <a:spcPts val="1679"/>
              </a:lnSpc>
            </a:pPr>
            <a:endParaRPr lang="en-US" sz="1200">
              <a:solidFill>
                <a:srgbClr val="000000"/>
              </a:solidFill>
              <a:latin typeface="Public Sans"/>
            </a:endParaRPr>
          </a:p>
        </p:txBody>
      </p:sp>
      <p:sp>
        <p:nvSpPr>
          <p:cNvPr id="8" name="TextBox 8"/>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13</a:t>
            </a:r>
          </a:p>
        </p:txBody>
      </p:sp>
      <p:sp>
        <p:nvSpPr>
          <p:cNvPr id="9" name="TextBox 9"/>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8736" y="2936623"/>
            <a:ext cx="1867524" cy="1850443"/>
          </a:xfrm>
          <a:custGeom>
            <a:avLst/>
            <a:gdLst/>
            <a:ahLst/>
            <a:cxnLst/>
            <a:rect l="l" t="t" r="r" b="b"/>
            <a:pathLst>
              <a:path w="1867524" h="1850443">
                <a:moveTo>
                  <a:pt x="0" y="0"/>
                </a:moveTo>
                <a:lnTo>
                  <a:pt x="1867523" y="0"/>
                </a:lnTo>
                <a:lnTo>
                  <a:pt x="1867523" y="1850443"/>
                </a:lnTo>
                <a:lnTo>
                  <a:pt x="0" y="1850443"/>
                </a:lnTo>
                <a:lnTo>
                  <a:pt x="0" y="0"/>
                </a:lnTo>
                <a:close/>
              </a:path>
            </a:pathLst>
          </a:custGeom>
          <a:blipFill>
            <a:blip r:embed="rId2"/>
            <a:stretch>
              <a:fillRect/>
            </a:stretch>
          </a:blipFill>
        </p:spPr>
      </p:sp>
      <p:grpSp>
        <p:nvGrpSpPr>
          <p:cNvPr id="3" name="Group 3"/>
          <p:cNvGrpSpPr/>
          <p:nvPr/>
        </p:nvGrpSpPr>
        <p:grpSpPr>
          <a:xfrm>
            <a:off x="0" y="6164834"/>
            <a:ext cx="9753600" cy="1150366"/>
            <a:chOff x="0" y="0"/>
            <a:chExt cx="4816593" cy="568082"/>
          </a:xfrm>
        </p:grpSpPr>
        <p:sp>
          <p:nvSpPr>
            <p:cNvPr id="4" name="Freeform 4"/>
            <p:cNvSpPr/>
            <p:nvPr/>
          </p:nvSpPr>
          <p:spPr>
            <a:xfrm>
              <a:off x="0" y="0"/>
              <a:ext cx="4816592" cy="568082"/>
            </a:xfrm>
            <a:custGeom>
              <a:avLst/>
              <a:gdLst/>
              <a:ahLst/>
              <a:cxnLst/>
              <a:rect l="l" t="t" r="r" b="b"/>
              <a:pathLst>
                <a:path w="4816592" h="568082">
                  <a:moveTo>
                    <a:pt x="0" y="0"/>
                  </a:moveTo>
                  <a:lnTo>
                    <a:pt x="4816592" y="0"/>
                  </a:lnTo>
                  <a:lnTo>
                    <a:pt x="4816592" y="568082"/>
                  </a:lnTo>
                  <a:lnTo>
                    <a:pt x="0" y="568082"/>
                  </a:lnTo>
                  <a:close/>
                </a:path>
              </a:pathLst>
            </a:custGeom>
            <a:solidFill>
              <a:srgbClr val="90E1CB"/>
            </a:solidFill>
          </p:spPr>
        </p:sp>
        <p:sp>
          <p:nvSpPr>
            <p:cNvPr id="5" name="TextBox 5"/>
            <p:cNvSpPr txBox="1"/>
            <p:nvPr/>
          </p:nvSpPr>
          <p:spPr>
            <a:xfrm>
              <a:off x="0" y="-19050"/>
              <a:ext cx="4816593" cy="587132"/>
            </a:xfrm>
            <a:prstGeom prst="rect">
              <a:avLst/>
            </a:prstGeom>
          </p:spPr>
          <p:txBody>
            <a:bodyPr lIns="27093" tIns="27093" rIns="27093" bIns="27093" rtlCol="0" anchor="ctr"/>
            <a:lstStyle/>
            <a:p>
              <a:pPr algn="ctr">
                <a:lnSpc>
                  <a:spcPts val="1493"/>
                </a:lnSpc>
              </a:pPr>
              <a:endParaRPr/>
            </a:p>
          </p:txBody>
        </p:sp>
      </p:grpSp>
      <p:sp>
        <p:nvSpPr>
          <p:cNvPr id="6" name="Freeform 6"/>
          <p:cNvSpPr/>
          <p:nvPr/>
        </p:nvSpPr>
        <p:spPr>
          <a:xfrm>
            <a:off x="4155147" y="2098423"/>
            <a:ext cx="5178354" cy="3431709"/>
          </a:xfrm>
          <a:custGeom>
            <a:avLst/>
            <a:gdLst/>
            <a:ahLst/>
            <a:cxnLst/>
            <a:rect l="l" t="t" r="r" b="b"/>
            <a:pathLst>
              <a:path w="5178354" h="3431709">
                <a:moveTo>
                  <a:pt x="0" y="0"/>
                </a:moveTo>
                <a:lnTo>
                  <a:pt x="5178354" y="0"/>
                </a:lnTo>
                <a:lnTo>
                  <a:pt x="5178354" y="3431709"/>
                </a:lnTo>
                <a:lnTo>
                  <a:pt x="0" y="3431709"/>
                </a:lnTo>
                <a:lnTo>
                  <a:pt x="0" y="0"/>
                </a:lnTo>
                <a:close/>
              </a:path>
            </a:pathLst>
          </a:custGeom>
          <a:blipFill>
            <a:blip r:embed="rId3"/>
            <a:stretch>
              <a:fillRect/>
            </a:stretch>
          </a:blipFill>
        </p:spPr>
      </p:sp>
      <p:sp>
        <p:nvSpPr>
          <p:cNvPr id="7" name="TextBox 7"/>
          <p:cNvSpPr txBox="1"/>
          <p:nvPr/>
        </p:nvSpPr>
        <p:spPr>
          <a:xfrm>
            <a:off x="731520" y="1284635"/>
            <a:ext cx="4789479"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GITHUB URL</a:t>
            </a:r>
          </a:p>
        </p:txBody>
      </p:sp>
      <p:sp>
        <p:nvSpPr>
          <p:cNvPr id="8" name="TextBox 8"/>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14</a:t>
            </a:r>
          </a:p>
        </p:txBody>
      </p:sp>
      <p:sp>
        <p:nvSpPr>
          <p:cNvPr id="9" name="TextBox 9"/>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246650">
            <a:off x="5860835" y="4162216"/>
            <a:ext cx="4480415" cy="4766399"/>
          </a:xfrm>
          <a:custGeom>
            <a:avLst/>
            <a:gdLst/>
            <a:ahLst/>
            <a:cxnLst/>
            <a:rect l="l" t="t" r="r" b="b"/>
            <a:pathLst>
              <a:path w="4480415" h="4766399">
                <a:moveTo>
                  <a:pt x="0" y="0"/>
                </a:moveTo>
                <a:lnTo>
                  <a:pt x="4480415" y="0"/>
                </a:lnTo>
                <a:lnTo>
                  <a:pt x="4480415" y="4766400"/>
                </a:lnTo>
                <a:lnTo>
                  <a:pt x="0" y="476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107484" y="3826418"/>
            <a:ext cx="2646116" cy="1604208"/>
          </a:xfrm>
          <a:custGeom>
            <a:avLst/>
            <a:gdLst/>
            <a:ahLst/>
            <a:cxnLst/>
            <a:rect l="l" t="t" r="r" b="b"/>
            <a:pathLst>
              <a:path w="2646116" h="1604208">
                <a:moveTo>
                  <a:pt x="0" y="0"/>
                </a:moveTo>
                <a:lnTo>
                  <a:pt x="2646116" y="0"/>
                </a:lnTo>
                <a:lnTo>
                  <a:pt x="2646116" y="1604207"/>
                </a:lnTo>
                <a:lnTo>
                  <a:pt x="0" y="1604207"/>
                </a:lnTo>
                <a:lnTo>
                  <a:pt x="0" y="0"/>
                </a:lnTo>
                <a:close/>
              </a:path>
            </a:pathLst>
          </a:custGeom>
          <a:blipFill>
            <a:blip r:embed="rId4"/>
            <a:stretch>
              <a:fillRect/>
            </a:stretch>
          </a:blipFill>
        </p:spPr>
      </p:sp>
      <p:sp>
        <p:nvSpPr>
          <p:cNvPr id="4" name="Freeform 4"/>
          <p:cNvSpPr/>
          <p:nvPr/>
        </p:nvSpPr>
        <p:spPr>
          <a:xfrm>
            <a:off x="3208282" y="5430625"/>
            <a:ext cx="3663866" cy="1884575"/>
          </a:xfrm>
          <a:custGeom>
            <a:avLst/>
            <a:gdLst/>
            <a:ahLst/>
            <a:cxnLst/>
            <a:rect l="l" t="t" r="r" b="b"/>
            <a:pathLst>
              <a:path w="3663866" h="1884575">
                <a:moveTo>
                  <a:pt x="0" y="0"/>
                </a:moveTo>
                <a:lnTo>
                  <a:pt x="3663866" y="0"/>
                </a:lnTo>
                <a:lnTo>
                  <a:pt x="3663866" y="1884575"/>
                </a:lnTo>
                <a:lnTo>
                  <a:pt x="0" y="1884575"/>
                </a:lnTo>
                <a:lnTo>
                  <a:pt x="0" y="0"/>
                </a:lnTo>
                <a:close/>
              </a:path>
            </a:pathLst>
          </a:custGeom>
          <a:blipFill>
            <a:blip r:embed="rId5"/>
            <a:stretch>
              <a:fillRect/>
            </a:stretch>
          </a:blipFill>
        </p:spPr>
      </p:sp>
      <p:sp>
        <p:nvSpPr>
          <p:cNvPr id="5" name="TextBox 5"/>
          <p:cNvSpPr txBox="1"/>
          <p:nvPr/>
        </p:nvSpPr>
        <p:spPr>
          <a:xfrm>
            <a:off x="548640" y="2230443"/>
            <a:ext cx="6694637" cy="2221865"/>
          </a:xfrm>
          <a:prstGeom prst="rect">
            <a:avLst/>
          </a:prstGeom>
        </p:spPr>
        <p:txBody>
          <a:bodyPr lIns="0" tIns="0" rIns="0" bIns="0" rtlCol="0" anchor="t">
            <a:spAutoFit/>
          </a:bodyPr>
          <a:lstStyle/>
          <a:p>
            <a:pPr>
              <a:lnSpc>
                <a:spcPts val="1959"/>
              </a:lnSpc>
            </a:pPr>
            <a:r>
              <a:rPr lang="en-US" sz="1399">
                <a:solidFill>
                  <a:srgbClr val="000000"/>
                </a:solidFill>
                <a:latin typeface="Public Sans"/>
              </a:rPr>
              <a:t>The implementation of an AI-enhanced waste management system offers a transformative solution to the complex challenges of modern waste management. By harnessing the power of real-time data analytics and machine learning, this system promises enhanced efficiency, reduced operational costs, and a substantial reduction in environmental impact. Moreover, it empowers communities to actively participate in sustainable waste reduction and recycling practices. Ultimately, the integration of AI in waste management marks a significant step towards creating cleaner, more sustainable, and environmentally responsible urban environments.</a:t>
            </a:r>
          </a:p>
        </p:txBody>
      </p:sp>
      <p:sp>
        <p:nvSpPr>
          <p:cNvPr id="6" name="TextBox 6"/>
          <p:cNvSpPr txBox="1"/>
          <p:nvPr/>
        </p:nvSpPr>
        <p:spPr>
          <a:xfrm>
            <a:off x="548640" y="1178115"/>
            <a:ext cx="4328160"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CONCLUSION</a:t>
            </a:r>
          </a:p>
        </p:txBody>
      </p:sp>
      <p:sp>
        <p:nvSpPr>
          <p:cNvPr id="7" name="TextBox 7"/>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15</a:t>
            </a:r>
          </a:p>
        </p:txBody>
      </p:sp>
      <p:sp>
        <p:nvSpPr>
          <p:cNvPr id="8" name="TextBox 8"/>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744324" y="0"/>
            <a:ext cx="3009276" cy="7315200"/>
            <a:chOff x="0" y="0"/>
            <a:chExt cx="1486062" cy="3612444"/>
          </a:xfrm>
        </p:grpSpPr>
        <p:sp>
          <p:nvSpPr>
            <p:cNvPr id="3" name="Freeform 3"/>
            <p:cNvSpPr/>
            <p:nvPr/>
          </p:nvSpPr>
          <p:spPr>
            <a:xfrm>
              <a:off x="0" y="0"/>
              <a:ext cx="1486062" cy="3612445"/>
            </a:xfrm>
            <a:custGeom>
              <a:avLst/>
              <a:gdLst/>
              <a:ahLst/>
              <a:cxnLst/>
              <a:rect l="l" t="t" r="r" b="b"/>
              <a:pathLst>
                <a:path w="1486062" h="3612445">
                  <a:moveTo>
                    <a:pt x="0" y="0"/>
                  </a:moveTo>
                  <a:lnTo>
                    <a:pt x="1486062" y="0"/>
                  </a:lnTo>
                  <a:lnTo>
                    <a:pt x="1486062" y="3612445"/>
                  </a:lnTo>
                  <a:lnTo>
                    <a:pt x="0" y="3612445"/>
                  </a:lnTo>
                  <a:close/>
                </a:path>
              </a:pathLst>
            </a:custGeom>
            <a:solidFill>
              <a:srgbClr val="90E1CB"/>
            </a:solidFill>
          </p:spPr>
        </p:sp>
        <p:sp>
          <p:nvSpPr>
            <p:cNvPr id="4" name="TextBox 4"/>
            <p:cNvSpPr txBox="1"/>
            <p:nvPr/>
          </p:nvSpPr>
          <p:spPr>
            <a:xfrm>
              <a:off x="0" y="-19050"/>
              <a:ext cx="1486062" cy="3631494"/>
            </a:xfrm>
            <a:prstGeom prst="rect">
              <a:avLst/>
            </a:prstGeom>
          </p:spPr>
          <p:txBody>
            <a:bodyPr lIns="27093" tIns="27093" rIns="27093" bIns="27093" rtlCol="0" anchor="ctr"/>
            <a:lstStyle/>
            <a:p>
              <a:pPr algn="ctr">
                <a:lnSpc>
                  <a:spcPts val="1493"/>
                </a:lnSpc>
              </a:pPr>
              <a:endParaRPr/>
            </a:p>
          </p:txBody>
        </p:sp>
      </p:grpSp>
      <p:sp>
        <p:nvSpPr>
          <p:cNvPr id="5" name="Freeform 5"/>
          <p:cNvSpPr/>
          <p:nvPr/>
        </p:nvSpPr>
        <p:spPr>
          <a:xfrm>
            <a:off x="5271937" y="2521395"/>
            <a:ext cx="3434393" cy="2654399"/>
          </a:xfrm>
          <a:custGeom>
            <a:avLst/>
            <a:gdLst/>
            <a:ahLst/>
            <a:cxnLst/>
            <a:rect l="l" t="t" r="r" b="b"/>
            <a:pathLst>
              <a:path w="3434393" h="2654399">
                <a:moveTo>
                  <a:pt x="0" y="0"/>
                </a:moveTo>
                <a:lnTo>
                  <a:pt x="3434393" y="0"/>
                </a:lnTo>
                <a:lnTo>
                  <a:pt x="3434393" y="2654400"/>
                </a:lnTo>
                <a:lnTo>
                  <a:pt x="0" y="2654400"/>
                </a:lnTo>
                <a:lnTo>
                  <a:pt x="0" y="0"/>
                </a:lnTo>
                <a:close/>
              </a:path>
            </a:pathLst>
          </a:custGeom>
          <a:blipFill>
            <a:blip r:embed="rId2"/>
            <a:stretch>
              <a:fillRect/>
            </a:stretch>
          </a:blipFill>
        </p:spPr>
      </p:sp>
      <p:sp>
        <p:nvSpPr>
          <p:cNvPr id="6" name="TextBox 6"/>
          <p:cNvSpPr txBox="1"/>
          <p:nvPr/>
        </p:nvSpPr>
        <p:spPr>
          <a:xfrm>
            <a:off x="548640" y="1286321"/>
            <a:ext cx="4285225" cy="1235075"/>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PROBLEM STATEMENT</a:t>
            </a:r>
          </a:p>
        </p:txBody>
      </p:sp>
      <p:sp>
        <p:nvSpPr>
          <p:cNvPr id="7" name="TextBox 7"/>
          <p:cNvSpPr txBox="1"/>
          <p:nvPr/>
        </p:nvSpPr>
        <p:spPr>
          <a:xfrm>
            <a:off x="548640" y="3121470"/>
            <a:ext cx="4723297" cy="2667000"/>
          </a:xfrm>
          <a:prstGeom prst="rect">
            <a:avLst/>
          </a:prstGeom>
        </p:spPr>
        <p:txBody>
          <a:bodyPr lIns="0" tIns="0" rIns="0" bIns="0" rtlCol="0" anchor="t">
            <a:spAutoFit/>
          </a:bodyPr>
          <a:lstStyle/>
          <a:p>
            <a:pPr>
              <a:lnSpc>
                <a:spcPts val="2100"/>
              </a:lnSpc>
            </a:pPr>
            <a:r>
              <a:rPr lang="en-US" sz="1500">
                <a:solidFill>
                  <a:srgbClr val="000000"/>
                </a:solidFill>
                <a:latin typeface="Public Sans"/>
              </a:rPr>
              <a:t>Waste management is a critical challenge in urban environments, as the world grapples with rising population densities and increased waste generation. Traditional waste management systems often suffer from inefficiencies, such as irregular collection schedules, high operational costs, and an adverse environmental impact. The lack of real-time data and decision support tools hampers the optimization of waste collection, recycling, and disposal processes.</a:t>
            </a:r>
          </a:p>
        </p:txBody>
      </p:sp>
      <p:sp>
        <p:nvSpPr>
          <p:cNvPr id="8" name="TextBox 8"/>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
        <p:nvSpPr>
          <p:cNvPr id="9" name="TextBox 9"/>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2542" y="2536585"/>
            <a:ext cx="9321219" cy="3700749"/>
            <a:chOff x="0" y="0"/>
            <a:chExt cx="4725481" cy="1876130"/>
          </a:xfrm>
        </p:grpSpPr>
        <p:sp>
          <p:nvSpPr>
            <p:cNvPr id="3" name="Freeform 3"/>
            <p:cNvSpPr/>
            <p:nvPr/>
          </p:nvSpPr>
          <p:spPr>
            <a:xfrm>
              <a:off x="0" y="0"/>
              <a:ext cx="4725481" cy="1876130"/>
            </a:xfrm>
            <a:custGeom>
              <a:avLst/>
              <a:gdLst/>
              <a:ahLst/>
              <a:cxnLst/>
              <a:rect l="l" t="t" r="r" b="b"/>
              <a:pathLst>
                <a:path w="4725481" h="1876130">
                  <a:moveTo>
                    <a:pt x="0" y="0"/>
                  </a:moveTo>
                  <a:lnTo>
                    <a:pt x="4725481" y="0"/>
                  </a:lnTo>
                  <a:lnTo>
                    <a:pt x="4725481" y="1876130"/>
                  </a:lnTo>
                  <a:lnTo>
                    <a:pt x="0" y="1876130"/>
                  </a:lnTo>
                  <a:close/>
                </a:path>
              </a:pathLst>
            </a:custGeom>
            <a:solidFill>
              <a:srgbClr val="90E1CB"/>
            </a:solidFill>
          </p:spPr>
        </p:sp>
        <p:sp>
          <p:nvSpPr>
            <p:cNvPr id="4" name="TextBox 4"/>
            <p:cNvSpPr txBox="1"/>
            <p:nvPr/>
          </p:nvSpPr>
          <p:spPr>
            <a:xfrm>
              <a:off x="0" y="-19050"/>
              <a:ext cx="4725481" cy="1895180"/>
            </a:xfrm>
            <a:prstGeom prst="rect">
              <a:avLst/>
            </a:prstGeom>
          </p:spPr>
          <p:txBody>
            <a:bodyPr lIns="27093" tIns="27093" rIns="27093" bIns="27093" rtlCol="0" anchor="ctr"/>
            <a:lstStyle/>
            <a:p>
              <a:pPr algn="ctr">
                <a:lnSpc>
                  <a:spcPts val="1493"/>
                </a:lnSpc>
              </a:pPr>
              <a:endParaRPr/>
            </a:p>
          </p:txBody>
        </p:sp>
      </p:grpSp>
      <p:sp>
        <p:nvSpPr>
          <p:cNvPr id="5" name="Freeform 5"/>
          <p:cNvSpPr/>
          <p:nvPr/>
        </p:nvSpPr>
        <p:spPr>
          <a:xfrm>
            <a:off x="5678682" y="2708601"/>
            <a:ext cx="3875079" cy="3875079"/>
          </a:xfrm>
          <a:custGeom>
            <a:avLst/>
            <a:gdLst/>
            <a:ahLst/>
            <a:cxnLst/>
            <a:rect l="l" t="t" r="r" b="b"/>
            <a:pathLst>
              <a:path w="3875079" h="3875079">
                <a:moveTo>
                  <a:pt x="0" y="0"/>
                </a:moveTo>
                <a:lnTo>
                  <a:pt x="3875079" y="0"/>
                </a:lnTo>
                <a:lnTo>
                  <a:pt x="3875079" y="3875079"/>
                </a:lnTo>
                <a:lnTo>
                  <a:pt x="0" y="3875079"/>
                </a:lnTo>
                <a:lnTo>
                  <a:pt x="0" y="0"/>
                </a:lnTo>
                <a:close/>
              </a:path>
            </a:pathLst>
          </a:custGeom>
          <a:blipFill>
            <a:blip r:embed="rId2"/>
            <a:stretch>
              <a:fillRect/>
            </a:stretch>
          </a:blipFill>
        </p:spPr>
      </p:sp>
      <p:sp>
        <p:nvSpPr>
          <p:cNvPr id="6" name="TextBox 6"/>
          <p:cNvSpPr txBox="1"/>
          <p:nvPr/>
        </p:nvSpPr>
        <p:spPr>
          <a:xfrm>
            <a:off x="481721" y="1283215"/>
            <a:ext cx="3889809"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INTRODUCTION</a:t>
            </a:r>
          </a:p>
        </p:txBody>
      </p:sp>
      <p:sp>
        <p:nvSpPr>
          <p:cNvPr id="7" name="TextBox 7"/>
          <p:cNvSpPr txBox="1"/>
          <p:nvPr/>
        </p:nvSpPr>
        <p:spPr>
          <a:xfrm>
            <a:off x="481721" y="2928082"/>
            <a:ext cx="5147001" cy="3076575"/>
          </a:xfrm>
          <a:prstGeom prst="rect">
            <a:avLst/>
          </a:prstGeom>
        </p:spPr>
        <p:txBody>
          <a:bodyPr lIns="0" tIns="0" rIns="0" bIns="0" rtlCol="0" anchor="t">
            <a:spAutoFit/>
          </a:bodyPr>
          <a:lstStyle/>
          <a:p>
            <a:pPr>
              <a:lnSpc>
                <a:spcPts val="2099"/>
              </a:lnSpc>
            </a:pPr>
            <a:r>
              <a:rPr lang="en-US" sz="1499">
                <a:solidFill>
                  <a:srgbClr val="000000"/>
                </a:solidFill>
                <a:latin typeface="Public Sans"/>
              </a:rPr>
              <a:t>The management of waste has emerged as one of the foremost challenges in our increasingly urbanized and technologically advanced world. As urban populations grow, so does the volume of waste generated, placing immense pressure on traditional waste management systems. To combat this issue and strive for a cleaner, more sustainable future, the integration of artificial intelligence (AI) into waste management has become a transformative solution. AI, with its ability to process vast amounts of data and make intelligent decisions, offers a paradigm shift in the way we approach waste collection, sorting, and disposal. </a:t>
            </a:r>
          </a:p>
        </p:txBody>
      </p:sp>
      <p:sp>
        <p:nvSpPr>
          <p:cNvPr id="8" name="TextBox 8"/>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
        <p:nvSpPr>
          <p:cNvPr id="9" name="TextBox 9"/>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96476" y="4846960"/>
            <a:ext cx="4657124" cy="2468240"/>
            <a:chOff x="0" y="0"/>
            <a:chExt cx="2360974" cy="1251298"/>
          </a:xfrm>
        </p:grpSpPr>
        <p:sp>
          <p:nvSpPr>
            <p:cNvPr id="3" name="Freeform 3"/>
            <p:cNvSpPr/>
            <p:nvPr/>
          </p:nvSpPr>
          <p:spPr>
            <a:xfrm>
              <a:off x="0" y="0"/>
              <a:ext cx="2360974" cy="1251298"/>
            </a:xfrm>
            <a:custGeom>
              <a:avLst/>
              <a:gdLst/>
              <a:ahLst/>
              <a:cxnLst/>
              <a:rect l="l" t="t" r="r" b="b"/>
              <a:pathLst>
                <a:path w="2360974" h="1251298">
                  <a:moveTo>
                    <a:pt x="0" y="0"/>
                  </a:moveTo>
                  <a:lnTo>
                    <a:pt x="2360974" y="0"/>
                  </a:lnTo>
                  <a:lnTo>
                    <a:pt x="2360974" y="1251298"/>
                  </a:lnTo>
                  <a:lnTo>
                    <a:pt x="0" y="1251298"/>
                  </a:lnTo>
                  <a:close/>
                </a:path>
              </a:pathLst>
            </a:custGeom>
            <a:solidFill>
              <a:srgbClr val="90E1CB"/>
            </a:solidFill>
          </p:spPr>
        </p:sp>
        <p:sp>
          <p:nvSpPr>
            <p:cNvPr id="4" name="TextBox 4"/>
            <p:cNvSpPr txBox="1"/>
            <p:nvPr/>
          </p:nvSpPr>
          <p:spPr>
            <a:xfrm>
              <a:off x="0" y="-19050"/>
              <a:ext cx="2360974" cy="1270348"/>
            </a:xfrm>
            <a:prstGeom prst="rect">
              <a:avLst/>
            </a:prstGeom>
          </p:spPr>
          <p:txBody>
            <a:bodyPr lIns="27093" tIns="27093" rIns="27093" bIns="27093" rtlCol="0" anchor="ctr"/>
            <a:lstStyle/>
            <a:p>
              <a:pPr algn="ctr">
                <a:lnSpc>
                  <a:spcPts val="1493"/>
                </a:lnSpc>
              </a:pPr>
              <a:endParaRPr/>
            </a:p>
          </p:txBody>
        </p:sp>
      </p:grpSp>
      <p:sp>
        <p:nvSpPr>
          <p:cNvPr id="5" name="Freeform 5"/>
          <p:cNvSpPr/>
          <p:nvPr/>
        </p:nvSpPr>
        <p:spPr>
          <a:xfrm>
            <a:off x="5160504" y="2528170"/>
            <a:ext cx="4593096" cy="2891408"/>
          </a:xfrm>
          <a:custGeom>
            <a:avLst/>
            <a:gdLst/>
            <a:ahLst/>
            <a:cxnLst/>
            <a:rect l="l" t="t" r="r" b="b"/>
            <a:pathLst>
              <a:path w="4593096" h="2891408">
                <a:moveTo>
                  <a:pt x="0" y="0"/>
                </a:moveTo>
                <a:lnTo>
                  <a:pt x="4593096" y="0"/>
                </a:lnTo>
                <a:lnTo>
                  <a:pt x="4593096" y="2891408"/>
                </a:lnTo>
                <a:lnTo>
                  <a:pt x="0" y="2891408"/>
                </a:lnTo>
                <a:lnTo>
                  <a:pt x="0" y="0"/>
                </a:lnTo>
                <a:close/>
              </a:path>
            </a:pathLst>
          </a:custGeom>
          <a:blipFill>
            <a:blip r:embed="rId2"/>
            <a:stretch>
              <a:fillRect l="-6181" r="-6725"/>
            </a:stretch>
          </a:blipFill>
        </p:spPr>
      </p:sp>
      <p:sp>
        <p:nvSpPr>
          <p:cNvPr id="6" name="TextBox 6"/>
          <p:cNvSpPr txBox="1"/>
          <p:nvPr/>
        </p:nvSpPr>
        <p:spPr>
          <a:xfrm>
            <a:off x="529068" y="1192226"/>
            <a:ext cx="3889809"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ABSTRACT</a:t>
            </a:r>
          </a:p>
        </p:txBody>
      </p:sp>
      <p:sp>
        <p:nvSpPr>
          <p:cNvPr id="7" name="TextBox 7"/>
          <p:cNvSpPr txBox="1"/>
          <p:nvPr/>
        </p:nvSpPr>
        <p:spPr>
          <a:xfrm>
            <a:off x="529068" y="2380615"/>
            <a:ext cx="4202634" cy="4203065"/>
          </a:xfrm>
          <a:prstGeom prst="rect">
            <a:avLst/>
          </a:prstGeom>
        </p:spPr>
        <p:txBody>
          <a:bodyPr lIns="0" tIns="0" rIns="0" bIns="0" rtlCol="0" anchor="t">
            <a:spAutoFit/>
          </a:bodyPr>
          <a:lstStyle/>
          <a:p>
            <a:pPr>
              <a:lnSpc>
                <a:spcPts val="1959"/>
              </a:lnSpc>
            </a:pPr>
            <a:r>
              <a:rPr lang="en-US" sz="1399">
                <a:solidFill>
                  <a:srgbClr val="000000"/>
                </a:solidFill>
                <a:latin typeface="Public Sans"/>
              </a:rPr>
              <a:t>The AI-Enhanced Waste Management System represents a cutting-edge approach to addressing the global challenge of waste disposal and environmental sustainability. With the rapid increase in urbanization and population growth, traditional waste management methods have become inadequate and inefficient. This innovative system leverages artificial intelligence (AI) technologies, including machine learning and computer vision, to optimize every aspect of waste management. It starts with smart waste collection, where sensors and cameras installed in waste bins monitor their fill levels and contents in real-time. The AI algorithm then schedules collection routes dynamically, reducing unnecessary trips and fuel consumption while ensuring timely pickups.</a:t>
            </a:r>
          </a:p>
        </p:txBody>
      </p:sp>
      <p:sp>
        <p:nvSpPr>
          <p:cNvPr id="8" name="TextBox 8"/>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04</a:t>
            </a:r>
          </a:p>
        </p:txBody>
      </p:sp>
      <p:sp>
        <p:nvSpPr>
          <p:cNvPr id="9" name="TextBox 9"/>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2772" y="2221230"/>
            <a:ext cx="8702188" cy="4362450"/>
          </a:xfrm>
          <a:prstGeom prst="rect">
            <a:avLst/>
          </a:prstGeom>
        </p:spPr>
        <p:txBody>
          <a:bodyPr lIns="0" tIns="0" rIns="0" bIns="0" rtlCol="0" anchor="t">
            <a:spAutoFit/>
          </a:bodyPr>
          <a:lstStyle/>
          <a:p>
            <a:pPr>
              <a:lnSpc>
                <a:spcPts val="2099"/>
              </a:lnSpc>
            </a:pPr>
            <a:r>
              <a:rPr lang="en-US" sz="1499">
                <a:solidFill>
                  <a:srgbClr val="000000"/>
                </a:solidFill>
                <a:latin typeface="Public Sans Bold"/>
              </a:rPr>
              <a:t>1.Resource Conservation</a:t>
            </a:r>
            <a:r>
              <a:rPr lang="en-US" sz="1499">
                <a:solidFill>
                  <a:srgbClr val="000000"/>
                </a:solidFill>
                <a:latin typeface="Public Sans"/>
              </a:rPr>
              <a:t>: </a:t>
            </a:r>
          </a:p>
          <a:p>
            <a:pPr>
              <a:lnSpc>
                <a:spcPts val="2099"/>
              </a:lnSpc>
            </a:pPr>
            <a:r>
              <a:rPr lang="en-US" sz="1499">
                <a:solidFill>
                  <a:srgbClr val="000000"/>
                </a:solidFill>
                <a:latin typeface="Public Sans"/>
              </a:rPr>
              <a:t>AI-powered sorting systems can accurately identify recyclable materials from mixed waste streams. This promotes higher recycling rates, reduces contamination, and conserves valuable resources.</a:t>
            </a:r>
          </a:p>
          <a:p>
            <a:pPr>
              <a:lnSpc>
                <a:spcPts val="2099"/>
              </a:lnSpc>
            </a:pPr>
            <a:r>
              <a:rPr lang="en-US" sz="1499">
                <a:solidFill>
                  <a:srgbClr val="000000"/>
                </a:solidFill>
                <a:latin typeface="Public Sans Bold"/>
              </a:rPr>
              <a:t>2.Environmental Impact Reduction</a:t>
            </a:r>
            <a:r>
              <a:rPr lang="en-US" sz="1499">
                <a:solidFill>
                  <a:srgbClr val="000000"/>
                </a:solidFill>
                <a:latin typeface="Public Sans"/>
              </a:rPr>
              <a:t>: </a:t>
            </a:r>
          </a:p>
          <a:p>
            <a:pPr>
              <a:lnSpc>
                <a:spcPts val="2099"/>
              </a:lnSpc>
            </a:pPr>
            <a:r>
              <a:rPr lang="en-US" sz="1499">
                <a:solidFill>
                  <a:srgbClr val="000000"/>
                </a:solidFill>
                <a:latin typeface="Public Sans"/>
              </a:rPr>
              <a:t>Optimized waste collection routes and increased recycling rates directly lead to a reduction in carbon emissions, contributing to a cleaner environment and helping combat climate change</a:t>
            </a:r>
          </a:p>
          <a:p>
            <a:pPr>
              <a:lnSpc>
                <a:spcPts val="2099"/>
              </a:lnSpc>
            </a:pPr>
            <a:r>
              <a:rPr lang="en-US" sz="1499">
                <a:solidFill>
                  <a:srgbClr val="000000"/>
                </a:solidFill>
                <a:latin typeface="Public Sans Bold"/>
              </a:rPr>
              <a:t>3.Efficiency and Optimization</a:t>
            </a:r>
            <a:r>
              <a:rPr lang="en-US" sz="1499">
                <a:solidFill>
                  <a:srgbClr val="000000"/>
                </a:solidFill>
                <a:latin typeface="Public Sans"/>
              </a:rPr>
              <a:t>:</a:t>
            </a:r>
          </a:p>
          <a:p>
            <a:pPr>
              <a:lnSpc>
                <a:spcPts val="2099"/>
              </a:lnSpc>
            </a:pPr>
            <a:r>
              <a:rPr lang="en-US" sz="1499">
                <a:solidFill>
                  <a:srgbClr val="000000"/>
                </a:solidFill>
                <a:latin typeface="Public Sans"/>
              </a:rPr>
              <a:t>AI algorithms can analyze data from sensors and cameras in real-time, allowing waste collection routes to be dynamically optimized. This reduces fuel consumption, minimizes operational costs, and ensures timely waste pickups. </a:t>
            </a:r>
          </a:p>
          <a:p>
            <a:pPr>
              <a:lnSpc>
                <a:spcPts val="2099"/>
              </a:lnSpc>
            </a:pPr>
            <a:r>
              <a:rPr lang="en-US" sz="1499">
                <a:solidFill>
                  <a:srgbClr val="000000"/>
                </a:solidFill>
                <a:latin typeface="Public Sans Bold"/>
              </a:rPr>
              <a:t>4.Resource Conservation</a:t>
            </a:r>
            <a:r>
              <a:rPr lang="en-US" sz="1499">
                <a:solidFill>
                  <a:srgbClr val="000000"/>
                </a:solidFill>
                <a:latin typeface="Public Sans"/>
              </a:rPr>
              <a:t>:</a:t>
            </a:r>
          </a:p>
          <a:p>
            <a:pPr>
              <a:lnSpc>
                <a:spcPts val="2099"/>
              </a:lnSpc>
            </a:pPr>
            <a:r>
              <a:rPr lang="en-US" sz="1499">
                <a:solidFill>
                  <a:srgbClr val="000000"/>
                </a:solidFill>
                <a:latin typeface="Public Sans"/>
              </a:rPr>
              <a:t>AI-powered sorting systems can accurately identify recyclable materials from mixed waste streams. This promotes higher recycling rates, reduces contamination, and conserves valuable resources. </a:t>
            </a:r>
          </a:p>
          <a:p>
            <a:pPr>
              <a:lnSpc>
                <a:spcPts val="2099"/>
              </a:lnSpc>
            </a:pPr>
            <a:r>
              <a:rPr lang="en-US" sz="1499">
                <a:solidFill>
                  <a:srgbClr val="000000"/>
                </a:solidFill>
                <a:latin typeface="Public Sans"/>
              </a:rPr>
              <a:t> </a:t>
            </a:r>
          </a:p>
          <a:p>
            <a:pPr>
              <a:lnSpc>
                <a:spcPts val="2099"/>
              </a:lnSpc>
            </a:pPr>
            <a:endParaRPr lang="en-US" sz="1499">
              <a:solidFill>
                <a:srgbClr val="000000"/>
              </a:solidFill>
              <a:latin typeface="Public Sans"/>
            </a:endParaRPr>
          </a:p>
        </p:txBody>
      </p:sp>
      <p:sp>
        <p:nvSpPr>
          <p:cNvPr id="3" name="TextBox 3"/>
          <p:cNvSpPr txBox="1"/>
          <p:nvPr/>
        </p:nvSpPr>
        <p:spPr>
          <a:xfrm>
            <a:off x="502772" y="1139825"/>
            <a:ext cx="3247258"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OBJECTIVES</a:t>
            </a:r>
          </a:p>
        </p:txBody>
      </p:sp>
      <p:sp>
        <p:nvSpPr>
          <p:cNvPr id="4" name="TextBox 4"/>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
        <p:nvSpPr>
          <p:cNvPr id="5" name="TextBox 5"/>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05</a:t>
            </a:r>
          </a:p>
        </p:txBody>
      </p:sp>
      <p:grpSp>
        <p:nvGrpSpPr>
          <p:cNvPr id="6" name="Group 6"/>
          <p:cNvGrpSpPr/>
          <p:nvPr/>
        </p:nvGrpSpPr>
        <p:grpSpPr>
          <a:xfrm>
            <a:off x="0" y="6387402"/>
            <a:ext cx="9753600" cy="1150366"/>
            <a:chOff x="0" y="0"/>
            <a:chExt cx="4816593" cy="568082"/>
          </a:xfrm>
        </p:grpSpPr>
        <p:sp>
          <p:nvSpPr>
            <p:cNvPr id="7" name="Freeform 7"/>
            <p:cNvSpPr/>
            <p:nvPr/>
          </p:nvSpPr>
          <p:spPr>
            <a:xfrm>
              <a:off x="0" y="0"/>
              <a:ext cx="4816592" cy="568082"/>
            </a:xfrm>
            <a:custGeom>
              <a:avLst/>
              <a:gdLst/>
              <a:ahLst/>
              <a:cxnLst/>
              <a:rect l="l" t="t" r="r" b="b"/>
              <a:pathLst>
                <a:path w="4816592" h="568082">
                  <a:moveTo>
                    <a:pt x="0" y="0"/>
                  </a:moveTo>
                  <a:lnTo>
                    <a:pt x="4816592" y="0"/>
                  </a:lnTo>
                  <a:lnTo>
                    <a:pt x="4816592" y="568082"/>
                  </a:lnTo>
                  <a:lnTo>
                    <a:pt x="0" y="568082"/>
                  </a:lnTo>
                  <a:close/>
                </a:path>
              </a:pathLst>
            </a:custGeom>
            <a:solidFill>
              <a:srgbClr val="90E1CB"/>
            </a:solidFill>
          </p:spPr>
        </p:sp>
        <p:sp>
          <p:nvSpPr>
            <p:cNvPr id="8" name="TextBox 8"/>
            <p:cNvSpPr txBox="1"/>
            <p:nvPr/>
          </p:nvSpPr>
          <p:spPr>
            <a:xfrm>
              <a:off x="0" y="-19050"/>
              <a:ext cx="4816593" cy="587132"/>
            </a:xfrm>
            <a:prstGeom prst="rect">
              <a:avLst/>
            </a:prstGeom>
          </p:spPr>
          <p:txBody>
            <a:bodyPr lIns="27093" tIns="27093" rIns="27093" bIns="27093" rtlCol="0" anchor="ctr"/>
            <a:lstStyle/>
            <a:p>
              <a:pPr algn="ctr">
                <a:lnSpc>
                  <a:spcPts val="1493"/>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89982" cy="7315200"/>
            <a:chOff x="0" y="0"/>
            <a:chExt cx="933325" cy="3612444"/>
          </a:xfrm>
        </p:grpSpPr>
        <p:sp>
          <p:nvSpPr>
            <p:cNvPr id="3" name="Freeform 3"/>
            <p:cNvSpPr/>
            <p:nvPr/>
          </p:nvSpPr>
          <p:spPr>
            <a:xfrm>
              <a:off x="0" y="0"/>
              <a:ext cx="933325" cy="3612445"/>
            </a:xfrm>
            <a:custGeom>
              <a:avLst/>
              <a:gdLst/>
              <a:ahLst/>
              <a:cxnLst/>
              <a:rect l="l" t="t" r="r" b="b"/>
              <a:pathLst>
                <a:path w="933325" h="3612445">
                  <a:moveTo>
                    <a:pt x="0" y="0"/>
                  </a:moveTo>
                  <a:lnTo>
                    <a:pt x="933325" y="0"/>
                  </a:lnTo>
                  <a:lnTo>
                    <a:pt x="933325" y="3612445"/>
                  </a:lnTo>
                  <a:lnTo>
                    <a:pt x="0" y="3612445"/>
                  </a:lnTo>
                  <a:close/>
                </a:path>
              </a:pathLst>
            </a:custGeom>
            <a:solidFill>
              <a:srgbClr val="78C4AF"/>
            </a:solidFill>
          </p:spPr>
        </p:sp>
        <p:sp>
          <p:nvSpPr>
            <p:cNvPr id="4" name="TextBox 4"/>
            <p:cNvSpPr txBox="1"/>
            <p:nvPr/>
          </p:nvSpPr>
          <p:spPr>
            <a:xfrm>
              <a:off x="0" y="-19050"/>
              <a:ext cx="933325" cy="3631494"/>
            </a:xfrm>
            <a:prstGeom prst="rect">
              <a:avLst/>
            </a:prstGeom>
          </p:spPr>
          <p:txBody>
            <a:bodyPr lIns="27093" tIns="27093" rIns="27093" bIns="27093" rtlCol="0" anchor="ctr"/>
            <a:lstStyle/>
            <a:p>
              <a:pPr algn="ctr">
                <a:lnSpc>
                  <a:spcPts val="1493"/>
                </a:lnSpc>
              </a:pPr>
              <a:endParaRPr/>
            </a:p>
          </p:txBody>
        </p:sp>
      </p:grpSp>
      <p:sp>
        <p:nvSpPr>
          <p:cNvPr id="5" name="Freeform 5"/>
          <p:cNvSpPr/>
          <p:nvPr/>
        </p:nvSpPr>
        <p:spPr>
          <a:xfrm>
            <a:off x="207358" y="1723437"/>
            <a:ext cx="5266987" cy="4596284"/>
          </a:xfrm>
          <a:custGeom>
            <a:avLst/>
            <a:gdLst/>
            <a:ahLst/>
            <a:cxnLst/>
            <a:rect l="l" t="t" r="r" b="b"/>
            <a:pathLst>
              <a:path w="5266987" h="4596284">
                <a:moveTo>
                  <a:pt x="0" y="0"/>
                </a:moveTo>
                <a:lnTo>
                  <a:pt x="5266987" y="0"/>
                </a:lnTo>
                <a:lnTo>
                  <a:pt x="5266987" y="4596285"/>
                </a:lnTo>
                <a:lnTo>
                  <a:pt x="0" y="4596285"/>
                </a:lnTo>
                <a:lnTo>
                  <a:pt x="0" y="0"/>
                </a:lnTo>
                <a:close/>
              </a:path>
            </a:pathLst>
          </a:custGeom>
          <a:blipFill>
            <a:blip r:embed="rId2"/>
            <a:stretch>
              <a:fillRect/>
            </a:stretch>
          </a:blipFill>
        </p:spPr>
      </p:sp>
      <p:sp>
        <p:nvSpPr>
          <p:cNvPr id="6" name="TextBox 6"/>
          <p:cNvSpPr txBox="1"/>
          <p:nvPr/>
        </p:nvSpPr>
        <p:spPr>
          <a:xfrm>
            <a:off x="5990758" y="2994898"/>
            <a:ext cx="4280666" cy="1552576"/>
          </a:xfrm>
          <a:prstGeom prst="rect">
            <a:avLst/>
          </a:prstGeom>
        </p:spPr>
        <p:txBody>
          <a:bodyPr lIns="0" tIns="0" rIns="0" bIns="0" rtlCol="0" anchor="t">
            <a:spAutoFit/>
          </a:bodyPr>
          <a:lstStyle/>
          <a:p>
            <a:pPr>
              <a:lnSpc>
                <a:spcPts val="6299"/>
              </a:lnSpc>
            </a:pPr>
            <a:r>
              <a:rPr lang="en-US" sz="4499" spc="224">
                <a:solidFill>
                  <a:srgbClr val="000000"/>
                </a:solidFill>
                <a:latin typeface="Public Sans Bold"/>
              </a:rPr>
              <a:t>PROPOSED SYSTEM</a:t>
            </a:r>
          </a:p>
        </p:txBody>
      </p:sp>
      <p:sp>
        <p:nvSpPr>
          <p:cNvPr id="7" name="TextBox 7"/>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
        <p:nvSpPr>
          <p:cNvPr id="8" name="TextBox 8"/>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3354" y="4291062"/>
            <a:ext cx="5946893" cy="2614106"/>
          </a:xfrm>
          <a:custGeom>
            <a:avLst/>
            <a:gdLst/>
            <a:ahLst/>
            <a:cxnLst/>
            <a:rect l="l" t="t" r="r" b="b"/>
            <a:pathLst>
              <a:path w="5946893" h="2614106">
                <a:moveTo>
                  <a:pt x="0" y="0"/>
                </a:moveTo>
                <a:lnTo>
                  <a:pt x="5946892" y="0"/>
                </a:lnTo>
                <a:lnTo>
                  <a:pt x="5946892" y="2614106"/>
                </a:lnTo>
                <a:lnTo>
                  <a:pt x="0" y="2614106"/>
                </a:lnTo>
                <a:lnTo>
                  <a:pt x="0" y="0"/>
                </a:lnTo>
                <a:close/>
              </a:path>
            </a:pathLst>
          </a:custGeom>
          <a:blipFill>
            <a:blip r:embed="rId2"/>
            <a:stretch>
              <a:fillRect/>
            </a:stretch>
          </a:blipFill>
        </p:spPr>
      </p:sp>
      <p:sp>
        <p:nvSpPr>
          <p:cNvPr id="3" name="TextBox 3"/>
          <p:cNvSpPr txBox="1"/>
          <p:nvPr/>
        </p:nvSpPr>
        <p:spPr>
          <a:xfrm>
            <a:off x="731520" y="2324100"/>
            <a:ext cx="7725210" cy="1333500"/>
          </a:xfrm>
          <a:prstGeom prst="rect">
            <a:avLst/>
          </a:prstGeom>
        </p:spPr>
        <p:txBody>
          <a:bodyPr lIns="0" tIns="0" rIns="0" bIns="0" rtlCol="0" anchor="t">
            <a:spAutoFit/>
          </a:bodyPr>
          <a:lstStyle/>
          <a:p>
            <a:pPr>
              <a:lnSpc>
                <a:spcPts val="2100"/>
              </a:lnSpc>
            </a:pPr>
            <a:r>
              <a:rPr lang="en-US" sz="1500">
                <a:solidFill>
                  <a:srgbClr val="000000"/>
                </a:solidFill>
                <a:latin typeface="Public Sans"/>
              </a:rPr>
              <a:t>For route optimization in waste collection, algorithms like the Vehicle Routing Problem (VRP) with constraints. VRP algorithms, including variants like the Capacitated VRP (CVRP) and the Time-Window VRP (TSP), are designed to optimize vehicle routes subject to capacity and time constraints. Depending on the constraints and scale of the problem, we can choose the most appropriate VRP variant.</a:t>
            </a:r>
          </a:p>
        </p:txBody>
      </p:sp>
      <p:sp>
        <p:nvSpPr>
          <p:cNvPr id="4" name="TextBox 4"/>
          <p:cNvSpPr txBox="1"/>
          <p:nvPr/>
        </p:nvSpPr>
        <p:spPr>
          <a:xfrm>
            <a:off x="731520" y="1196023"/>
            <a:ext cx="3247258"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COLLECTION</a:t>
            </a:r>
          </a:p>
        </p:txBody>
      </p:sp>
      <p:grpSp>
        <p:nvGrpSpPr>
          <p:cNvPr id="5" name="Group 5"/>
          <p:cNvGrpSpPr/>
          <p:nvPr/>
        </p:nvGrpSpPr>
        <p:grpSpPr>
          <a:xfrm>
            <a:off x="0" y="6669405"/>
            <a:ext cx="9753600" cy="1150366"/>
            <a:chOff x="0" y="0"/>
            <a:chExt cx="4816593" cy="568082"/>
          </a:xfrm>
        </p:grpSpPr>
        <p:sp>
          <p:nvSpPr>
            <p:cNvPr id="6" name="Freeform 6"/>
            <p:cNvSpPr/>
            <p:nvPr/>
          </p:nvSpPr>
          <p:spPr>
            <a:xfrm>
              <a:off x="0" y="0"/>
              <a:ext cx="4816592" cy="568082"/>
            </a:xfrm>
            <a:custGeom>
              <a:avLst/>
              <a:gdLst/>
              <a:ahLst/>
              <a:cxnLst/>
              <a:rect l="l" t="t" r="r" b="b"/>
              <a:pathLst>
                <a:path w="4816592" h="568082">
                  <a:moveTo>
                    <a:pt x="0" y="0"/>
                  </a:moveTo>
                  <a:lnTo>
                    <a:pt x="4816592" y="0"/>
                  </a:lnTo>
                  <a:lnTo>
                    <a:pt x="4816592" y="568082"/>
                  </a:lnTo>
                  <a:lnTo>
                    <a:pt x="0" y="568082"/>
                  </a:lnTo>
                  <a:close/>
                </a:path>
              </a:pathLst>
            </a:custGeom>
            <a:solidFill>
              <a:srgbClr val="90E1CB"/>
            </a:solidFill>
          </p:spPr>
        </p:sp>
        <p:sp>
          <p:nvSpPr>
            <p:cNvPr id="7" name="TextBox 7"/>
            <p:cNvSpPr txBox="1"/>
            <p:nvPr/>
          </p:nvSpPr>
          <p:spPr>
            <a:xfrm>
              <a:off x="0" y="-19050"/>
              <a:ext cx="4816593" cy="587132"/>
            </a:xfrm>
            <a:prstGeom prst="rect">
              <a:avLst/>
            </a:prstGeom>
          </p:spPr>
          <p:txBody>
            <a:bodyPr lIns="27093" tIns="27093" rIns="27093" bIns="27093" rtlCol="0" anchor="ctr"/>
            <a:lstStyle/>
            <a:p>
              <a:pPr algn="ctr">
                <a:lnSpc>
                  <a:spcPts val="1493"/>
                </a:lnSpc>
              </a:pPr>
              <a:endParaRPr/>
            </a:p>
          </p:txBody>
        </p:sp>
      </p:grpSp>
      <p:sp>
        <p:nvSpPr>
          <p:cNvPr id="8" name="TextBox 8"/>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
        <p:nvSpPr>
          <p:cNvPr id="9" name="TextBox 9"/>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89982" cy="7315200"/>
            <a:chOff x="0" y="0"/>
            <a:chExt cx="933325" cy="3612444"/>
          </a:xfrm>
        </p:grpSpPr>
        <p:sp>
          <p:nvSpPr>
            <p:cNvPr id="3" name="Freeform 3"/>
            <p:cNvSpPr/>
            <p:nvPr/>
          </p:nvSpPr>
          <p:spPr>
            <a:xfrm>
              <a:off x="0" y="0"/>
              <a:ext cx="933325" cy="3612445"/>
            </a:xfrm>
            <a:custGeom>
              <a:avLst/>
              <a:gdLst/>
              <a:ahLst/>
              <a:cxnLst/>
              <a:rect l="l" t="t" r="r" b="b"/>
              <a:pathLst>
                <a:path w="933325" h="3612445">
                  <a:moveTo>
                    <a:pt x="0" y="0"/>
                  </a:moveTo>
                  <a:lnTo>
                    <a:pt x="933325" y="0"/>
                  </a:lnTo>
                  <a:lnTo>
                    <a:pt x="933325" y="3612445"/>
                  </a:lnTo>
                  <a:lnTo>
                    <a:pt x="0" y="3612445"/>
                  </a:lnTo>
                  <a:close/>
                </a:path>
              </a:pathLst>
            </a:custGeom>
            <a:solidFill>
              <a:srgbClr val="90E1CB"/>
            </a:solidFill>
          </p:spPr>
        </p:sp>
        <p:sp>
          <p:nvSpPr>
            <p:cNvPr id="4" name="TextBox 4"/>
            <p:cNvSpPr txBox="1"/>
            <p:nvPr/>
          </p:nvSpPr>
          <p:spPr>
            <a:xfrm>
              <a:off x="0" y="-19050"/>
              <a:ext cx="933325" cy="3631494"/>
            </a:xfrm>
            <a:prstGeom prst="rect">
              <a:avLst/>
            </a:prstGeom>
          </p:spPr>
          <p:txBody>
            <a:bodyPr lIns="27093" tIns="27093" rIns="27093" bIns="27093" rtlCol="0" anchor="ctr"/>
            <a:lstStyle/>
            <a:p>
              <a:pPr algn="ctr">
                <a:lnSpc>
                  <a:spcPts val="1493"/>
                </a:lnSpc>
              </a:pPr>
              <a:endParaRPr/>
            </a:p>
          </p:txBody>
        </p:sp>
      </p:grpSp>
      <p:sp>
        <p:nvSpPr>
          <p:cNvPr id="5" name="Freeform 5"/>
          <p:cNvSpPr/>
          <p:nvPr/>
        </p:nvSpPr>
        <p:spPr>
          <a:xfrm>
            <a:off x="0" y="2321726"/>
            <a:ext cx="4192786" cy="3500752"/>
          </a:xfrm>
          <a:custGeom>
            <a:avLst/>
            <a:gdLst/>
            <a:ahLst/>
            <a:cxnLst/>
            <a:rect l="l" t="t" r="r" b="b"/>
            <a:pathLst>
              <a:path w="4192786" h="3500752">
                <a:moveTo>
                  <a:pt x="0" y="0"/>
                </a:moveTo>
                <a:lnTo>
                  <a:pt x="4192786" y="0"/>
                </a:lnTo>
                <a:lnTo>
                  <a:pt x="4192786" y="3500752"/>
                </a:lnTo>
                <a:lnTo>
                  <a:pt x="0" y="3500752"/>
                </a:lnTo>
                <a:lnTo>
                  <a:pt x="0" y="0"/>
                </a:lnTo>
                <a:close/>
              </a:path>
            </a:pathLst>
          </a:custGeom>
          <a:blipFill>
            <a:blip r:embed="rId2"/>
            <a:stretch>
              <a:fillRect l="-5684"/>
            </a:stretch>
          </a:blipFill>
        </p:spPr>
      </p:sp>
      <p:sp>
        <p:nvSpPr>
          <p:cNvPr id="6" name="TextBox 6"/>
          <p:cNvSpPr txBox="1"/>
          <p:nvPr/>
        </p:nvSpPr>
        <p:spPr>
          <a:xfrm>
            <a:off x="4679624" y="3119602"/>
            <a:ext cx="4694958" cy="1866900"/>
          </a:xfrm>
          <a:prstGeom prst="rect">
            <a:avLst/>
          </a:prstGeom>
        </p:spPr>
        <p:txBody>
          <a:bodyPr lIns="0" tIns="0" rIns="0" bIns="0" rtlCol="0" anchor="t">
            <a:spAutoFit/>
          </a:bodyPr>
          <a:lstStyle/>
          <a:p>
            <a:pPr>
              <a:lnSpc>
                <a:spcPts val="2100"/>
              </a:lnSpc>
            </a:pPr>
            <a:r>
              <a:rPr lang="en-US" sz="1500">
                <a:solidFill>
                  <a:srgbClr val="000000"/>
                </a:solidFill>
                <a:latin typeface="Public Sans"/>
              </a:rPr>
              <a:t>For waste sorting, we implement AI and computer vision-based algorithms, such as Convolutional Neural Networks (CNNs). CNNs are highly effective for image classification tasks, including recognizing and sorting different types of waste materials. Training a CNN on a diverse dataset of waste images can help achieve high accuracy in waste sorting.</a:t>
            </a:r>
          </a:p>
        </p:txBody>
      </p:sp>
      <p:sp>
        <p:nvSpPr>
          <p:cNvPr id="7" name="TextBox 7"/>
          <p:cNvSpPr txBox="1"/>
          <p:nvPr/>
        </p:nvSpPr>
        <p:spPr>
          <a:xfrm>
            <a:off x="4679624" y="1970888"/>
            <a:ext cx="4533209"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SEGGREGATION</a:t>
            </a:r>
          </a:p>
        </p:txBody>
      </p:sp>
      <p:sp>
        <p:nvSpPr>
          <p:cNvPr id="8" name="TextBox 8"/>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
        <p:nvSpPr>
          <p:cNvPr id="9" name="TextBox 9"/>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08</a:t>
            </a:r>
          </a:p>
        </p:txBody>
      </p:sp>
      <p:grpSp>
        <p:nvGrpSpPr>
          <p:cNvPr id="10" name="Group 10"/>
          <p:cNvGrpSpPr/>
          <p:nvPr/>
        </p:nvGrpSpPr>
        <p:grpSpPr>
          <a:xfrm>
            <a:off x="6336173" y="6583680"/>
            <a:ext cx="3798427" cy="1150366"/>
            <a:chOff x="0" y="0"/>
            <a:chExt cx="4816593" cy="568082"/>
          </a:xfrm>
        </p:grpSpPr>
        <p:sp>
          <p:nvSpPr>
            <p:cNvPr id="11" name="Freeform 11"/>
            <p:cNvSpPr/>
            <p:nvPr/>
          </p:nvSpPr>
          <p:spPr>
            <a:xfrm>
              <a:off x="0" y="0"/>
              <a:ext cx="4816592" cy="568082"/>
            </a:xfrm>
            <a:custGeom>
              <a:avLst/>
              <a:gdLst/>
              <a:ahLst/>
              <a:cxnLst/>
              <a:rect l="l" t="t" r="r" b="b"/>
              <a:pathLst>
                <a:path w="4816592" h="568082">
                  <a:moveTo>
                    <a:pt x="0" y="0"/>
                  </a:moveTo>
                  <a:lnTo>
                    <a:pt x="4816592" y="0"/>
                  </a:lnTo>
                  <a:lnTo>
                    <a:pt x="4816592" y="568082"/>
                  </a:lnTo>
                  <a:lnTo>
                    <a:pt x="0" y="568082"/>
                  </a:lnTo>
                  <a:close/>
                </a:path>
              </a:pathLst>
            </a:custGeom>
            <a:solidFill>
              <a:srgbClr val="90E1CB"/>
            </a:solidFill>
          </p:spPr>
        </p:sp>
        <p:sp>
          <p:nvSpPr>
            <p:cNvPr id="12" name="TextBox 12"/>
            <p:cNvSpPr txBox="1"/>
            <p:nvPr/>
          </p:nvSpPr>
          <p:spPr>
            <a:xfrm>
              <a:off x="0" y="-19050"/>
              <a:ext cx="4816593" cy="587132"/>
            </a:xfrm>
            <a:prstGeom prst="rect">
              <a:avLst/>
            </a:prstGeom>
          </p:spPr>
          <p:txBody>
            <a:bodyPr lIns="27093" tIns="27093" rIns="27093" bIns="27093" rtlCol="0" anchor="ctr"/>
            <a:lstStyle/>
            <a:p>
              <a:pPr algn="ctr">
                <a:lnSpc>
                  <a:spcPts val="1493"/>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3123107"/>
            <a:chOff x="0" y="0"/>
            <a:chExt cx="4816593" cy="1542275"/>
          </a:xfrm>
        </p:grpSpPr>
        <p:sp>
          <p:nvSpPr>
            <p:cNvPr id="3" name="Freeform 3"/>
            <p:cNvSpPr/>
            <p:nvPr/>
          </p:nvSpPr>
          <p:spPr>
            <a:xfrm>
              <a:off x="0" y="0"/>
              <a:ext cx="4816592" cy="1542275"/>
            </a:xfrm>
            <a:custGeom>
              <a:avLst/>
              <a:gdLst/>
              <a:ahLst/>
              <a:cxnLst/>
              <a:rect l="l" t="t" r="r" b="b"/>
              <a:pathLst>
                <a:path w="4816592" h="1542275">
                  <a:moveTo>
                    <a:pt x="0" y="0"/>
                  </a:moveTo>
                  <a:lnTo>
                    <a:pt x="4816592" y="0"/>
                  </a:lnTo>
                  <a:lnTo>
                    <a:pt x="4816592" y="1542275"/>
                  </a:lnTo>
                  <a:lnTo>
                    <a:pt x="0" y="1542275"/>
                  </a:lnTo>
                  <a:close/>
                </a:path>
              </a:pathLst>
            </a:custGeom>
            <a:solidFill>
              <a:srgbClr val="90E1CB"/>
            </a:solidFill>
          </p:spPr>
        </p:sp>
        <p:sp>
          <p:nvSpPr>
            <p:cNvPr id="4" name="TextBox 4"/>
            <p:cNvSpPr txBox="1"/>
            <p:nvPr/>
          </p:nvSpPr>
          <p:spPr>
            <a:xfrm>
              <a:off x="0" y="-19050"/>
              <a:ext cx="4816593" cy="1561325"/>
            </a:xfrm>
            <a:prstGeom prst="rect">
              <a:avLst/>
            </a:prstGeom>
          </p:spPr>
          <p:txBody>
            <a:bodyPr lIns="27093" tIns="27093" rIns="27093" bIns="27093" rtlCol="0" anchor="ctr"/>
            <a:lstStyle/>
            <a:p>
              <a:pPr algn="ctr">
                <a:lnSpc>
                  <a:spcPts val="1493"/>
                </a:lnSpc>
              </a:pPr>
              <a:endParaRPr/>
            </a:p>
          </p:txBody>
        </p:sp>
      </p:grpSp>
      <p:grpSp>
        <p:nvGrpSpPr>
          <p:cNvPr id="5" name="Group 5"/>
          <p:cNvGrpSpPr/>
          <p:nvPr/>
        </p:nvGrpSpPr>
        <p:grpSpPr>
          <a:xfrm>
            <a:off x="3713463" y="2829788"/>
            <a:ext cx="2377363" cy="2319643"/>
            <a:chOff x="0" y="0"/>
            <a:chExt cx="3169818" cy="3092857"/>
          </a:xfrm>
        </p:grpSpPr>
        <p:pic>
          <p:nvPicPr>
            <p:cNvPr id="6" name="Picture 6"/>
            <p:cNvPicPr>
              <a:picLocks noChangeAspect="1"/>
            </p:cNvPicPr>
            <p:nvPr/>
          </p:nvPicPr>
          <p:blipFill>
            <a:blip r:embed="rId2"/>
            <a:srcRect l="3548" r="3548"/>
            <a:stretch>
              <a:fillRect/>
            </a:stretch>
          </p:blipFill>
          <p:spPr>
            <a:xfrm>
              <a:off x="0" y="0"/>
              <a:ext cx="3169818" cy="3092857"/>
            </a:xfrm>
            <a:prstGeom prst="rect">
              <a:avLst/>
            </a:prstGeom>
          </p:spPr>
        </p:pic>
      </p:grpSp>
      <p:grpSp>
        <p:nvGrpSpPr>
          <p:cNvPr id="7" name="Group 7"/>
          <p:cNvGrpSpPr/>
          <p:nvPr/>
        </p:nvGrpSpPr>
        <p:grpSpPr>
          <a:xfrm>
            <a:off x="617645" y="2829788"/>
            <a:ext cx="2322626" cy="2319643"/>
            <a:chOff x="0" y="0"/>
            <a:chExt cx="3096835" cy="3092857"/>
          </a:xfrm>
        </p:grpSpPr>
        <p:pic>
          <p:nvPicPr>
            <p:cNvPr id="8" name="Picture 8"/>
            <p:cNvPicPr>
              <a:picLocks noChangeAspect="1"/>
            </p:cNvPicPr>
            <p:nvPr/>
          </p:nvPicPr>
          <p:blipFill>
            <a:blip r:embed="rId3"/>
            <a:srcRect l="6240" r="6240"/>
            <a:stretch>
              <a:fillRect/>
            </a:stretch>
          </p:blipFill>
          <p:spPr>
            <a:xfrm>
              <a:off x="0" y="0"/>
              <a:ext cx="3096835" cy="3092857"/>
            </a:xfrm>
            <a:prstGeom prst="rect">
              <a:avLst/>
            </a:prstGeom>
          </p:spPr>
        </p:pic>
      </p:grpSp>
      <p:grpSp>
        <p:nvGrpSpPr>
          <p:cNvPr id="9" name="Group 9"/>
          <p:cNvGrpSpPr/>
          <p:nvPr/>
        </p:nvGrpSpPr>
        <p:grpSpPr>
          <a:xfrm>
            <a:off x="6878287" y="2829788"/>
            <a:ext cx="2326673" cy="2319643"/>
            <a:chOff x="0" y="0"/>
            <a:chExt cx="3102231" cy="3092857"/>
          </a:xfrm>
        </p:grpSpPr>
        <p:pic>
          <p:nvPicPr>
            <p:cNvPr id="10" name="Picture 10"/>
            <p:cNvPicPr>
              <a:picLocks noChangeAspect="1"/>
            </p:cNvPicPr>
            <p:nvPr/>
          </p:nvPicPr>
          <p:blipFill>
            <a:blip r:embed="rId4"/>
            <a:srcRect t="425" b="425"/>
            <a:stretch>
              <a:fillRect/>
            </a:stretch>
          </p:blipFill>
          <p:spPr>
            <a:xfrm>
              <a:off x="0" y="0"/>
              <a:ext cx="3102231" cy="3092857"/>
            </a:xfrm>
            <a:prstGeom prst="rect">
              <a:avLst/>
            </a:prstGeom>
          </p:spPr>
        </p:pic>
      </p:grpSp>
      <p:sp>
        <p:nvSpPr>
          <p:cNvPr id="11" name="TextBox 11"/>
          <p:cNvSpPr txBox="1"/>
          <p:nvPr/>
        </p:nvSpPr>
        <p:spPr>
          <a:xfrm>
            <a:off x="3713463" y="5559121"/>
            <a:ext cx="2690647" cy="983615"/>
          </a:xfrm>
          <a:prstGeom prst="rect">
            <a:avLst/>
          </a:prstGeom>
        </p:spPr>
        <p:txBody>
          <a:bodyPr lIns="0" tIns="0" rIns="0" bIns="0" rtlCol="0" anchor="t">
            <a:spAutoFit/>
          </a:bodyPr>
          <a:lstStyle/>
          <a:p>
            <a:pPr algn="just">
              <a:lnSpc>
                <a:spcPts val="1959"/>
              </a:lnSpc>
            </a:pPr>
            <a:r>
              <a:rPr lang="en-US" sz="1399">
                <a:solidFill>
                  <a:srgbClr val="000000"/>
                </a:solidFill>
                <a:latin typeface="Public Sans"/>
              </a:rPr>
              <a:t>Facilitate collaboration with small businesses that make products with recycled materials.</a:t>
            </a:r>
          </a:p>
        </p:txBody>
      </p:sp>
      <p:sp>
        <p:nvSpPr>
          <p:cNvPr id="12" name="TextBox 12"/>
          <p:cNvSpPr txBox="1"/>
          <p:nvPr/>
        </p:nvSpPr>
        <p:spPr>
          <a:xfrm>
            <a:off x="7273964" y="5559121"/>
            <a:ext cx="2690647" cy="240665"/>
          </a:xfrm>
          <a:prstGeom prst="rect">
            <a:avLst/>
          </a:prstGeom>
        </p:spPr>
        <p:txBody>
          <a:bodyPr lIns="0" tIns="0" rIns="0" bIns="0" rtlCol="0" anchor="t">
            <a:spAutoFit/>
          </a:bodyPr>
          <a:lstStyle/>
          <a:p>
            <a:pPr algn="just">
              <a:lnSpc>
                <a:spcPts val="1959"/>
              </a:lnSpc>
            </a:pPr>
            <a:r>
              <a:rPr lang="en-US" sz="1399">
                <a:solidFill>
                  <a:srgbClr val="000000"/>
                </a:solidFill>
                <a:latin typeface="Public Sans"/>
              </a:rPr>
              <a:t>Education on recycling</a:t>
            </a:r>
          </a:p>
        </p:txBody>
      </p:sp>
      <p:sp>
        <p:nvSpPr>
          <p:cNvPr id="13" name="TextBox 13"/>
          <p:cNvSpPr txBox="1"/>
          <p:nvPr/>
        </p:nvSpPr>
        <p:spPr>
          <a:xfrm>
            <a:off x="826945" y="5559121"/>
            <a:ext cx="2690647" cy="240665"/>
          </a:xfrm>
          <a:prstGeom prst="rect">
            <a:avLst/>
          </a:prstGeom>
        </p:spPr>
        <p:txBody>
          <a:bodyPr lIns="0" tIns="0" rIns="0" bIns="0" rtlCol="0" anchor="t">
            <a:spAutoFit/>
          </a:bodyPr>
          <a:lstStyle/>
          <a:p>
            <a:pPr algn="just">
              <a:lnSpc>
                <a:spcPts val="1959"/>
              </a:lnSpc>
            </a:pPr>
            <a:r>
              <a:rPr lang="en-US" sz="1399">
                <a:solidFill>
                  <a:srgbClr val="000000"/>
                </a:solidFill>
                <a:latin typeface="Public Sans"/>
              </a:rPr>
              <a:t>Buy recyclable waste</a:t>
            </a:r>
          </a:p>
        </p:txBody>
      </p:sp>
      <p:sp>
        <p:nvSpPr>
          <p:cNvPr id="14" name="TextBox 14"/>
          <p:cNvSpPr txBox="1"/>
          <p:nvPr/>
        </p:nvSpPr>
        <p:spPr>
          <a:xfrm>
            <a:off x="548640" y="1429816"/>
            <a:ext cx="3247258" cy="615950"/>
          </a:xfrm>
          <a:prstGeom prst="rect">
            <a:avLst/>
          </a:prstGeom>
        </p:spPr>
        <p:txBody>
          <a:bodyPr lIns="0" tIns="0" rIns="0" bIns="0" rtlCol="0" anchor="t">
            <a:spAutoFit/>
          </a:bodyPr>
          <a:lstStyle/>
          <a:p>
            <a:pPr>
              <a:lnSpc>
                <a:spcPts val="4900"/>
              </a:lnSpc>
            </a:pPr>
            <a:r>
              <a:rPr lang="en-US" sz="3500" spc="175">
                <a:solidFill>
                  <a:srgbClr val="000000"/>
                </a:solidFill>
                <a:latin typeface="Public Sans Bold"/>
              </a:rPr>
              <a:t>SERVICES</a:t>
            </a:r>
          </a:p>
        </p:txBody>
      </p:sp>
      <p:sp>
        <p:nvSpPr>
          <p:cNvPr id="15" name="TextBox 15"/>
          <p:cNvSpPr txBox="1"/>
          <p:nvPr/>
        </p:nvSpPr>
        <p:spPr>
          <a:xfrm>
            <a:off x="548640" y="551603"/>
            <a:ext cx="3870237" cy="179917"/>
          </a:xfrm>
          <a:prstGeom prst="rect">
            <a:avLst/>
          </a:prstGeom>
        </p:spPr>
        <p:txBody>
          <a:bodyPr lIns="0" tIns="0" rIns="0" bIns="0" rtlCol="0" anchor="t">
            <a:spAutoFit/>
          </a:bodyPr>
          <a:lstStyle/>
          <a:p>
            <a:pPr>
              <a:lnSpc>
                <a:spcPts val="1493"/>
              </a:lnSpc>
            </a:pPr>
            <a:r>
              <a:rPr lang="en-US" sz="1066" spc="106">
                <a:solidFill>
                  <a:srgbClr val="000000"/>
                </a:solidFill>
                <a:latin typeface="Public Sans"/>
              </a:rPr>
              <a:t>AI - ENHANCED WASTE MANAGEMENT SYSTEM</a:t>
            </a:r>
          </a:p>
        </p:txBody>
      </p:sp>
      <p:sp>
        <p:nvSpPr>
          <p:cNvPr id="16" name="TextBox 16"/>
          <p:cNvSpPr txBox="1"/>
          <p:nvPr/>
        </p:nvSpPr>
        <p:spPr>
          <a:xfrm>
            <a:off x="6744324" y="551603"/>
            <a:ext cx="2460636" cy="179917"/>
          </a:xfrm>
          <a:prstGeom prst="rect">
            <a:avLst/>
          </a:prstGeom>
        </p:spPr>
        <p:txBody>
          <a:bodyPr lIns="0" tIns="0" rIns="0" bIns="0" rtlCol="0" anchor="t">
            <a:spAutoFit/>
          </a:bodyPr>
          <a:lstStyle/>
          <a:p>
            <a:pPr algn="r">
              <a:lnSpc>
                <a:spcPts val="1493"/>
              </a:lnSpc>
            </a:pPr>
            <a:r>
              <a:rPr lang="en-US" sz="1066" spc="106">
                <a:solidFill>
                  <a:srgbClr val="000000"/>
                </a:solidFill>
                <a:latin typeface="Public Sans"/>
              </a:rPr>
              <a:t>PAGE 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Custom</PresentationFormat>
  <Paragraphs>107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Cinzel Decorative</vt:lpstr>
      <vt:lpstr>Public Sans Bold</vt:lpstr>
      <vt:lpstr>Calibri</vt:lpstr>
      <vt:lpstr>Arial</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ai-enhanced waste management system</dc:title>
  <cp:lastModifiedBy>Suru Satwika</cp:lastModifiedBy>
  <cp:revision>2</cp:revision>
  <dcterms:created xsi:type="dcterms:W3CDTF">2006-08-16T00:00:00Z</dcterms:created>
  <dcterms:modified xsi:type="dcterms:W3CDTF">2023-11-03T22:25:06Z</dcterms:modified>
  <dc:identifier>DAFzG3Vdvrw</dc:identifier>
</cp:coreProperties>
</file>