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1"/>
    <p:sldId id="257" r:id="rId32"/>
    <p:sldId id="258" r:id="rId33"/>
    <p:sldId id="259" r:id="rId34"/>
    <p:sldId id="260" r:id="rId35"/>
    <p:sldId id="261" r:id="rId36"/>
    <p:sldId id="262" r:id="rId37"/>
    <p:sldId id="263" r:id="rId38"/>
    <p:sldId id="264" r:id="rId39"/>
    <p:sldId id="265" r:id="rId40"/>
    <p:sldId id="266" r:id="rId41"/>
    <p:sldId id="267" r:id="rId42"/>
    <p:sldId id="268" r:id="rId43"/>
    <p:sldId id="269" r:id="rId4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rittany" charset="1" panose="00000000000000000000"/>
      <p:regular r:id="rId10"/>
    </p:embeddedFont>
    <p:embeddedFont>
      <p:font typeface="Gotham" charset="1" panose="00000000000000000000"/>
      <p:regular r:id="rId11"/>
    </p:embeddedFont>
    <p:embeddedFont>
      <p:font typeface="Gotham Bold" charset="1" panose="00000000000000000000"/>
      <p:regular r:id="rId12"/>
    </p:embeddedFont>
    <p:embeddedFont>
      <p:font typeface="Gotham Italics" charset="1" panose="00000000000000000000"/>
      <p:regular r:id="rId13"/>
    </p:embeddedFont>
    <p:embeddedFont>
      <p:font typeface="Gotham Bold Italics" charset="1" panose="02000000000000000000"/>
      <p:regular r:id="rId14"/>
    </p:embeddedFont>
    <p:embeddedFont>
      <p:font typeface="Gotham Light" charset="1" panose="00000000000000000000"/>
      <p:regular r:id="rId15"/>
    </p:embeddedFont>
    <p:embeddedFont>
      <p:font typeface="Gotham Light Italics" charset="1" panose="00000000000000000000"/>
      <p:regular r:id="rId16"/>
    </p:embeddedFont>
    <p:embeddedFont>
      <p:font typeface="Gotham Heavy" charset="1" panose="02000900000000000000"/>
      <p:regular r:id="rId17"/>
    </p:embeddedFont>
    <p:embeddedFont>
      <p:font typeface="Gotham Heavy Italics" charset="1" panose="02000900000000000000"/>
      <p:regular r:id="rId18"/>
    </p:embeddedFont>
    <p:embeddedFont>
      <p:font typeface="Agrandir Narrow" charset="1" panose="00000506000000000000"/>
      <p:regular r:id="rId19"/>
    </p:embeddedFont>
    <p:embeddedFont>
      <p:font typeface="Agrandir Narrow Bold" charset="1" panose="00000806000000000000"/>
      <p:regular r:id="rId20"/>
    </p:embeddedFont>
    <p:embeddedFont>
      <p:font typeface="Agrandir Narrow Italics" charset="1" panose="00000506000000000000"/>
      <p:regular r:id="rId21"/>
    </p:embeddedFont>
    <p:embeddedFont>
      <p:font typeface="Agrandir Narrow Bold Italics" charset="1" panose="00000806000000000000"/>
      <p:regular r:id="rId22"/>
    </p:embeddedFont>
    <p:embeddedFont>
      <p:font typeface="Agrandir Narrow Thin" charset="1" panose="00000206000000000000"/>
      <p:regular r:id="rId23"/>
    </p:embeddedFont>
    <p:embeddedFont>
      <p:font typeface="Agrandir Narrow Thin Italics" charset="1" panose="00000206000000000000"/>
      <p:regular r:id="rId24"/>
    </p:embeddedFont>
    <p:embeddedFont>
      <p:font typeface="Agrandir Narrow Medium" charset="1" panose="00000606000000000000"/>
      <p:regular r:id="rId25"/>
    </p:embeddedFont>
    <p:embeddedFont>
      <p:font typeface="Agrandir Narrow Medium Italics" charset="1" panose="00000606000000000000"/>
      <p:regular r:id="rId26"/>
    </p:embeddedFont>
    <p:embeddedFont>
      <p:font typeface="Agrandir Narrow Ultra-Bold" charset="1" panose="00000906000000000000"/>
      <p:regular r:id="rId27"/>
    </p:embeddedFont>
    <p:embeddedFont>
      <p:font typeface="Agrandir Narrow Ultra-Bold Italics" charset="1" panose="00000906000000000000"/>
      <p:regular r:id="rId28"/>
    </p:embeddedFont>
    <p:embeddedFont>
      <p:font typeface="Agrandir Narrow Heavy" charset="1" panose="00000A06000000000000"/>
      <p:regular r:id="rId29"/>
    </p:embeddedFont>
    <p:embeddedFont>
      <p:font typeface="Agrandir Narrow Heavy Italics" charset="1" panose="00000A06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slides/slide1.xml" Type="http://schemas.openxmlformats.org/officeDocument/2006/relationships/slide"/><Relationship Id="rId32" Target="slides/slide2.xml" Type="http://schemas.openxmlformats.org/officeDocument/2006/relationships/slide"/><Relationship Id="rId33" Target="slides/slide3.xml" Type="http://schemas.openxmlformats.org/officeDocument/2006/relationships/slide"/><Relationship Id="rId34" Target="slides/slide4.xml" Type="http://schemas.openxmlformats.org/officeDocument/2006/relationships/slide"/><Relationship Id="rId35" Target="slides/slide5.xml" Type="http://schemas.openxmlformats.org/officeDocument/2006/relationships/slide"/><Relationship Id="rId36" Target="slides/slide6.xml" Type="http://schemas.openxmlformats.org/officeDocument/2006/relationships/slide"/><Relationship Id="rId37" Target="slides/slide7.xml" Type="http://schemas.openxmlformats.org/officeDocument/2006/relationships/slide"/><Relationship Id="rId38" Target="slides/slide8.xml" Type="http://schemas.openxmlformats.org/officeDocument/2006/relationships/slide"/><Relationship Id="rId39" Target="slides/slide9.xml" Type="http://schemas.openxmlformats.org/officeDocument/2006/relationships/slide"/><Relationship Id="rId4" Target="theme/theme1.xml" Type="http://schemas.openxmlformats.org/officeDocument/2006/relationships/theme"/><Relationship Id="rId40" Target="slides/slide10.xml" Type="http://schemas.openxmlformats.org/officeDocument/2006/relationships/slide"/><Relationship Id="rId41" Target="slides/slide11.xml" Type="http://schemas.openxmlformats.org/officeDocument/2006/relationships/slide"/><Relationship Id="rId42" Target="slides/slide12.xml" Type="http://schemas.openxmlformats.org/officeDocument/2006/relationships/slide"/><Relationship Id="rId43" Target="slides/slide13.xml" Type="http://schemas.openxmlformats.org/officeDocument/2006/relationships/slide"/><Relationship Id="rId44" Target="slides/slide14.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 Id="rId4"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4468512" y="-353712"/>
            <a:ext cx="10994424" cy="1099442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5725" cap="sq">
              <a:solidFill>
                <a:srgbClr val="FD6220"/>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028700" y="9140065"/>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6384897" y="5379918"/>
            <a:ext cx="6059445" cy="605944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5720762" y="6964430"/>
            <a:ext cx="2000810" cy="4114800"/>
          </a:xfrm>
          <a:custGeom>
            <a:avLst/>
            <a:gdLst/>
            <a:ahLst/>
            <a:cxnLst/>
            <a:rect r="r" b="b" t="t" l="l"/>
            <a:pathLst>
              <a:path h="4114800" w="2000810">
                <a:moveTo>
                  <a:pt x="0" y="0"/>
                </a:moveTo>
                <a:lnTo>
                  <a:pt x="2000810" y="0"/>
                </a:lnTo>
                <a:lnTo>
                  <a:pt x="2000810" y="4114800"/>
                </a:lnTo>
                <a:lnTo>
                  <a:pt x="0" y="4114800"/>
                </a:lnTo>
                <a:lnTo>
                  <a:pt x="0" y="0"/>
                </a:lnTo>
                <a:close/>
              </a:path>
            </a:pathLst>
          </a:custGeom>
          <a:blipFill>
            <a:blip r:embed="rId4">
              <a:alphaModFix amt="53000"/>
              <a:extLst>
                <a:ext uri="{96DAC541-7B7A-43D3-8B79-37D633B846F1}">
                  <asvg:svgBlip xmlns:asvg="http://schemas.microsoft.com/office/drawing/2016/SVG/main" r:embed="rId5"/>
                </a:ext>
              </a:extLst>
            </a:blip>
            <a:stretch>
              <a:fillRect l="0" t="0" r="-204881" b="0"/>
            </a:stretch>
          </a:blipFill>
        </p:spPr>
      </p:sp>
      <p:grpSp>
        <p:nvGrpSpPr>
          <p:cNvPr name="Group 10" id="10"/>
          <p:cNvGrpSpPr/>
          <p:nvPr/>
        </p:nvGrpSpPr>
        <p:grpSpPr>
          <a:xfrm rot="0">
            <a:off x="11762088" y="-9632634"/>
            <a:ext cx="10994424" cy="1099442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3373132" y="4114076"/>
            <a:ext cx="12198237" cy="2291464"/>
            <a:chOff x="0" y="0"/>
            <a:chExt cx="3212705" cy="603513"/>
          </a:xfrm>
        </p:grpSpPr>
        <p:sp>
          <p:nvSpPr>
            <p:cNvPr name="Freeform 14" id="14"/>
            <p:cNvSpPr/>
            <p:nvPr/>
          </p:nvSpPr>
          <p:spPr>
            <a:xfrm flipH="false" flipV="false" rot="0">
              <a:off x="0" y="0"/>
              <a:ext cx="3212704" cy="603513"/>
            </a:xfrm>
            <a:custGeom>
              <a:avLst/>
              <a:gdLst/>
              <a:ahLst/>
              <a:cxnLst/>
              <a:rect r="r" b="b" t="t" l="l"/>
              <a:pathLst>
                <a:path h="603513" w="3212704">
                  <a:moveTo>
                    <a:pt x="0" y="0"/>
                  </a:moveTo>
                  <a:lnTo>
                    <a:pt x="3212704" y="0"/>
                  </a:lnTo>
                  <a:lnTo>
                    <a:pt x="3212704" y="603513"/>
                  </a:lnTo>
                  <a:lnTo>
                    <a:pt x="0" y="603513"/>
                  </a:lnTo>
                  <a:close/>
                </a:path>
              </a:pathLst>
            </a:custGeom>
            <a:solidFill>
              <a:srgbClr val="FFFEFE"/>
            </a:solidFill>
          </p:spPr>
        </p:sp>
        <p:sp>
          <p:nvSpPr>
            <p:cNvPr name="TextBox 15" id="15"/>
            <p:cNvSpPr txBox="true"/>
            <p:nvPr/>
          </p:nvSpPr>
          <p:spPr>
            <a:xfrm>
              <a:off x="0" y="-28575"/>
              <a:ext cx="3212705" cy="632088"/>
            </a:xfrm>
            <a:prstGeom prst="rect">
              <a:avLst/>
            </a:prstGeom>
          </p:spPr>
          <p:txBody>
            <a:bodyPr anchor="ctr" rtlCol="false" tIns="50800" lIns="50800" bIns="50800" rIns="50800"/>
            <a:lstStyle/>
            <a:p>
              <a:pPr algn="ctr">
                <a:lnSpc>
                  <a:spcPts val="2380"/>
                </a:lnSpc>
              </a:pPr>
            </a:p>
          </p:txBody>
        </p:sp>
      </p:grpSp>
      <p:sp>
        <p:nvSpPr>
          <p:cNvPr name="TextBox 16" id="16"/>
          <p:cNvSpPr txBox="true"/>
          <p:nvPr/>
        </p:nvSpPr>
        <p:spPr>
          <a:xfrm rot="0">
            <a:off x="6068500" y="5021683"/>
            <a:ext cx="7245213" cy="1953856"/>
          </a:xfrm>
          <a:prstGeom prst="rect">
            <a:avLst/>
          </a:prstGeom>
        </p:spPr>
        <p:txBody>
          <a:bodyPr anchor="t" rtlCol="false" tIns="0" lIns="0" bIns="0" rIns="0">
            <a:spAutoFit/>
          </a:bodyPr>
          <a:lstStyle/>
          <a:p>
            <a:pPr algn="ctr">
              <a:lnSpc>
                <a:spcPts val="7282"/>
              </a:lnSpc>
            </a:pPr>
            <a:r>
              <a:rPr lang="en-US" sz="5201" spc="291">
                <a:solidFill>
                  <a:srgbClr val="191919"/>
                </a:solidFill>
                <a:latin typeface="Agrandir Narrow"/>
              </a:rPr>
              <a:t>Satwik Belaldavar</a:t>
            </a:r>
          </a:p>
          <a:p>
            <a:pPr algn="ctr">
              <a:lnSpc>
                <a:spcPts val="7282"/>
              </a:lnSpc>
              <a:spcBef>
                <a:spcPct val="0"/>
              </a:spcBef>
            </a:pPr>
            <a:r>
              <a:rPr lang="en-US" sz="5201" spc="291">
                <a:solidFill>
                  <a:srgbClr val="191919"/>
                </a:solidFill>
                <a:latin typeface="Agrandir Narrow"/>
              </a:rPr>
              <a:t>SU ID: 429747172</a:t>
            </a:r>
          </a:p>
        </p:txBody>
      </p:sp>
      <p:sp>
        <p:nvSpPr>
          <p:cNvPr name="TextBox 17" id="17"/>
          <p:cNvSpPr txBox="true"/>
          <p:nvPr/>
        </p:nvSpPr>
        <p:spPr>
          <a:xfrm rot="0">
            <a:off x="1335207" y="4035634"/>
            <a:ext cx="15617586" cy="1157396"/>
          </a:xfrm>
          <a:prstGeom prst="rect">
            <a:avLst/>
          </a:prstGeom>
        </p:spPr>
        <p:txBody>
          <a:bodyPr anchor="t" rtlCol="false" tIns="0" lIns="0" bIns="0" rIns="0">
            <a:spAutoFit/>
          </a:bodyPr>
          <a:lstStyle/>
          <a:p>
            <a:pPr algn="ctr">
              <a:lnSpc>
                <a:spcPts val="8131"/>
              </a:lnSpc>
              <a:spcBef>
                <a:spcPct val="0"/>
              </a:spcBef>
            </a:pPr>
            <a:r>
              <a:rPr lang="en-US" sz="5808" spc="813">
                <a:solidFill>
                  <a:srgbClr val="191919"/>
                </a:solidFill>
                <a:latin typeface="Agrandir Narrow Bold"/>
              </a:rPr>
              <a:t>APPLIED DATA SCIENCE PORTFOLIO</a:t>
            </a:r>
          </a:p>
        </p:txBody>
      </p:sp>
      <p:sp>
        <p:nvSpPr>
          <p:cNvPr name="TextBox 18" id="18"/>
          <p:cNvSpPr txBox="true"/>
          <p:nvPr/>
        </p:nvSpPr>
        <p:spPr>
          <a:xfrm rot="0">
            <a:off x="6068500" y="8623065"/>
            <a:ext cx="6151000" cy="439420"/>
          </a:xfrm>
          <a:prstGeom prst="rect">
            <a:avLst/>
          </a:prstGeom>
        </p:spPr>
        <p:txBody>
          <a:bodyPr anchor="t" rtlCol="false" tIns="0" lIns="0" bIns="0" rIns="0">
            <a:spAutoFit/>
          </a:bodyPr>
          <a:lstStyle/>
          <a:p>
            <a:pPr algn="ctr">
              <a:lnSpc>
                <a:spcPts val="3079"/>
              </a:lnSpc>
              <a:spcBef>
                <a:spcPct val="0"/>
              </a:spcBef>
            </a:pPr>
            <a:r>
              <a:rPr lang="en-US" sz="2199" spc="1346">
                <a:solidFill>
                  <a:srgbClr val="191919"/>
                </a:solidFill>
                <a:latin typeface="Agrandir Narrow"/>
              </a:rPr>
              <a:t>SPRING 2024</a:t>
            </a:r>
          </a:p>
        </p:txBody>
      </p:sp>
      <p:grpSp>
        <p:nvGrpSpPr>
          <p:cNvPr name="Group 19" id="19"/>
          <p:cNvGrpSpPr/>
          <p:nvPr/>
        </p:nvGrpSpPr>
        <p:grpSpPr>
          <a:xfrm rot="0">
            <a:off x="-9965724" y="-1383136"/>
            <a:ext cx="10994424" cy="10994424"/>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21" id="21"/>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542632"/>
            <a:ext cx="10994424" cy="1099442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19125" cap="sq">
              <a:solidFill>
                <a:srgbClr val="FD6220">
                  <a:alpha val="11765"/>
                </a:srgbClr>
              </a:solid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3469204" y="5782894"/>
            <a:ext cx="13749599" cy="4612318"/>
          </a:xfrm>
          <a:custGeom>
            <a:avLst/>
            <a:gdLst/>
            <a:ahLst/>
            <a:cxnLst/>
            <a:rect r="r" b="b" t="t" l="l"/>
            <a:pathLst>
              <a:path h="4612318" w="13749599">
                <a:moveTo>
                  <a:pt x="0" y="0"/>
                </a:moveTo>
                <a:lnTo>
                  <a:pt x="13749599" y="0"/>
                </a:lnTo>
                <a:lnTo>
                  <a:pt x="13749599" y="4612318"/>
                </a:lnTo>
                <a:lnTo>
                  <a:pt x="0" y="4612318"/>
                </a:lnTo>
                <a:lnTo>
                  <a:pt x="0" y="0"/>
                </a:lnTo>
                <a:close/>
              </a:path>
            </a:pathLst>
          </a:custGeom>
          <a:blipFill>
            <a:blip r:embed="rId2"/>
            <a:stretch>
              <a:fillRect l="0" t="0" r="0" b="0"/>
            </a:stretch>
          </a:blipFill>
        </p:spPr>
      </p:sp>
      <p:sp>
        <p:nvSpPr>
          <p:cNvPr name="TextBox 9" id="9"/>
          <p:cNvSpPr txBox="true"/>
          <p:nvPr/>
        </p:nvSpPr>
        <p:spPr>
          <a:xfrm rot="0">
            <a:off x="2126549" y="670596"/>
            <a:ext cx="13374934" cy="1225896"/>
          </a:xfrm>
          <a:prstGeom prst="rect">
            <a:avLst/>
          </a:prstGeom>
        </p:spPr>
        <p:txBody>
          <a:bodyPr anchor="t" rtlCol="false" tIns="0" lIns="0" bIns="0" rIns="0">
            <a:spAutoFit/>
          </a:bodyPr>
          <a:lstStyle/>
          <a:p>
            <a:pPr algn="just">
              <a:lnSpc>
                <a:spcPts val="8556"/>
              </a:lnSpc>
              <a:spcBef>
                <a:spcPct val="0"/>
              </a:spcBef>
            </a:pPr>
            <a:r>
              <a:rPr lang="en-US" sz="6111">
                <a:solidFill>
                  <a:srgbClr val="191919"/>
                </a:solidFill>
                <a:latin typeface="Agrandir Narrow Bold"/>
              </a:rPr>
              <a:t>IST 722 Data Warehouse</a:t>
            </a:r>
          </a:p>
        </p:txBody>
      </p:sp>
      <p:sp>
        <p:nvSpPr>
          <p:cNvPr name="TextBox 10" id="10"/>
          <p:cNvSpPr txBox="true"/>
          <p:nvPr/>
        </p:nvSpPr>
        <p:spPr>
          <a:xfrm rot="0">
            <a:off x="2235828" y="1864761"/>
            <a:ext cx="14914193" cy="2913097"/>
          </a:xfrm>
          <a:prstGeom prst="rect">
            <a:avLst/>
          </a:prstGeom>
        </p:spPr>
        <p:txBody>
          <a:bodyPr anchor="t" rtlCol="false" tIns="0" lIns="0" bIns="0" rIns="0">
            <a:spAutoFit/>
          </a:bodyPr>
          <a:lstStyle/>
          <a:p>
            <a:pPr algn="just">
              <a:lnSpc>
                <a:spcPts val="3760"/>
              </a:lnSpc>
              <a:spcBef>
                <a:spcPct val="0"/>
              </a:spcBef>
            </a:pPr>
            <a:r>
              <a:rPr lang="en-US" sz="2686">
                <a:solidFill>
                  <a:srgbClr val="191919"/>
                </a:solidFill>
                <a:latin typeface="Agrandir Narrow"/>
              </a:rPr>
              <a:t>Goal: Our project aimed to gain a deep insight into university operations through a data-driven approach. We explored online and offline courses, profiles of instructors and students, departmental structures, and external data from S3 containing course ratings and reviews. Choosing Snowflake as our data warehousing platform, we laid the foundation for a modern data management system.</a:t>
            </a:r>
          </a:p>
          <a:p>
            <a:pPr algn="just">
              <a:lnSpc>
                <a:spcPts val="3760"/>
              </a:lnSpc>
              <a:spcBef>
                <a:spcPct val="0"/>
              </a:spcBef>
            </a:pPr>
          </a:p>
          <a:p>
            <a:pPr algn="just">
              <a:lnSpc>
                <a:spcPts val="3760"/>
              </a:lnSpc>
              <a:spcBef>
                <a:spcPct val="0"/>
              </a:spcBef>
            </a:pPr>
            <a:r>
              <a:rPr lang="en-US" sz="2686">
                <a:solidFill>
                  <a:srgbClr val="191919"/>
                </a:solidFill>
                <a:latin typeface="Agrandir Narrow"/>
              </a:rPr>
              <a:t>Software Used: Snowflake, dbt, Azure Data Studio, Power BI</a:t>
            </a:r>
          </a:p>
        </p:txBody>
      </p:sp>
      <p:sp>
        <p:nvSpPr>
          <p:cNvPr name="TextBox 11" id="11"/>
          <p:cNvSpPr txBox="true"/>
          <p:nvPr/>
        </p:nvSpPr>
        <p:spPr>
          <a:xfrm rot="0">
            <a:off x="2235828" y="5140273"/>
            <a:ext cx="2466752" cy="642621"/>
          </a:xfrm>
          <a:prstGeom prst="rect">
            <a:avLst/>
          </a:prstGeom>
        </p:spPr>
        <p:txBody>
          <a:bodyPr anchor="t" rtlCol="false" tIns="0" lIns="0" bIns="0" rIns="0">
            <a:spAutoFit/>
          </a:bodyPr>
          <a:lstStyle/>
          <a:p>
            <a:pPr algn="ctr">
              <a:lnSpc>
                <a:spcPts val="4479"/>
              </a:lnSpc>
              <a:spcBef>
                <a:spcPct val="0"/>
              </a:spcBef>
            </a:pPr>
            <a:r>
              <a:rPr lang="en-US" sz="3199">
                <a:solidFill>
                  <a:srgbClr val="191919"/>
                </a:solidFill>
                <a:latin typeface="Agrandir Narrow"/>
              </a:rPr>
              <a:t>Data Profiling:</a:t>
            </a:r>
          </a:p>
        </p:txBody>
      </p:sp>
      <p:grpSp>
        <p:nvGrpSpPr>
          <p:cNvPr name="Group 12" id="12"/>
          <p:cNvGrpSpPr/>
          <p:nvPr/>
        </p:nvGrpSpPr>
        <p:grpSpPr>
          <a:xfrm rot="0">
            <a:off x="376715" y="5933146"/>
            <a:ext cx="992463" cy="99246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9</a:t>
              </a:r>
            </a:p>
          </p:txBody>
        </p:sp>
      </p:grpSp>
      <p:grpSp>
        <p:nvGrpSpPr>
          <p:cNvPr name="Group 15" id="15"/>
          <p:cNvGrpSpPr/>
          <p:nvPr/>
        </p:nvGrpSpPr>
        <p:grpSpPr>
          <a:xfrm rot="0">
            <a:off x="618868" y="1958546"/>
            <a:ext cx="508158" cy="543805"/>
            <a:chOff x="0" y="0"/>
            <a:chExt cx="812800" cy="869819"/>
          </a:xfrm>
        </p:grpSpPr>
        <p:sp>
          <p:nvSpPr>
            <p:cNvPr name="Freeform 16" id="16"/>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7" id="17"/>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3</a:t>
              </a:r>
            </a:p>
          </p:txBody>
        </p:sp>
      </p:grpSp>
      <p:grpSp>
        <p:nvGrpSpPr>
          <p:cNvPr name="Group 18" id="18"/>
          <p:cNvGrpSpPr/>
          <p:nvPr/>
        </p:nvGrpSpPr>
        <p:grpSpPr>
          <a:xfrm rot="0">
            <a:off x="618868" y="484895"/>
            <a:ext cx="508158" cy="543805"/>
            <a:chOff x="0" y="0"/>
            <a:chExt cx="812800" cy="869819"/>
          </a:xfrm>
        </p:grpSpPr>
        <p:sp>
          <p:nvSpPr>
            <p:cNvPr name="Freeform 19" id="1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0" id="2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a:t>
              </a:r>
            </a:p>
          </p:txBody>
        </p:sp>
      </p:grpSp>
      <p:grpSp>
        <p:nvGrpSpPr>
          <p:cNvPr name="Group 21" id="21"/>
          <p:cNvGrpSpPr/>
          <p:nvPr/>
        </p:nvGrpSpPr>
        <p:grpSpPr>
          <a:xfrm rot="0">
            <a:off x="618868" y="2626960"/>
            <a:ext cx="508158" cy="543805"/>
            <a:chOff x="0" y="0"/>
            <a:chExt cx="812800" cy="869819"/>
          </a:xfrm>
        </p:grpSpPr>
        <p:sp>
          <p:nvSpPr>
            <p:cNvPr name="Freeform 22" id="2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3" id="2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4</a:t>
              </a:r>
            </a:p>
          </p:txBody>
        </p:sp>
      </p:grpSp>
      <p:grpSp>
        <p:nvGrpSpPr>
          <p:cNvPr name="Group 24" id="24"/>
          <p:cNvGrpSpPr/>
          <p:nvPr/>
        </p:nvGrpSpPr>
        <p:grpSpPr>
          <a:xfrm rot="0">
            <a:off x="618868" y="1287693"/>
            <a:ext cx="508158" cy="543805"/>
            <a:chOff x="0" y="0"/>
            <a:chExt cx="812800" cy="869819"/>
          </a:xfrm>
        </p:grpSpPr>
        <p:sp>
          <p:nvSpPr>
            <p:cNvPr name="Freeform 25" id="2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6" id="2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2</a:t>
              </a:r>
            </a:p>
          </p:txBody>
        </p:sp>
      </p:grpSp>
      <p:grpSp>
        <p:nvGrpSpPr>
          <p:cNvPr name="Group 27" id="27"/>
          <p:cNvGrpSpPr/>
          <p:nvPr/>
        </p:nvGrpSpPr>
        <p:grpSpPr>
          <a:xfrm rot="0">
            <a:off x="618868" y="3966937"/>
            <a:ext cx="508158" cy="543805"/>
            <a:chOff x="0" y="0"/>
            <a:chExt cx="812800" cy="869819"/>
          </a:xfrm>
        </p:grpSpPr>
        <p:sp>
          <p:nvSpPr>
            <p:cNvPr name="Freeform 28" id="2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9" id="2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grpSp>
        <p:nvGrpSpPr>
          <p:cNvPr name="Group 30" id="30"/>
          <p:cNvGrpSpPr/>
          <p:nvPr/>
        </p:nvGrpSpPr>
        <p:grpSpPr>
          <a:xfrm rot="0">
            <a:off x="618868" y="3296084"/>
            <a:ext cx="508158" cy="543805"/>
            <a:chOff x="0" y="0"/>
            <a:chExt cx="812800" cy="869819"/>
          </a:xfrm>
        </p:grpSpPr>
        <p:sp>
          <p:nvSpPr>
            <p:cNvPr name="Freeform 31" id="3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2" id="3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grpSp>
        <p:nvGrpSpPr>
          <p:cNvPr name="Group 33" id="33"/>
          <p:cNvGrpSpPr/>
          <p:nvPr/>
        </p:nvGrpSpPr>
        <p:grpSpPr>
          <a:xfrm rot="0">
            <a:off x="618868" y="4634568"/>
            <a:ext cx="508158" cy="543805"/>
            <a:chOff x="0" y="0"/>
            <a:chExt cx="812800" cy="869819"/>
          </a:xfrm>
        </p:grpSpPr>
        <p:sp>
          <p:nvSpPr>
            <p:cNvPr name="Freeform 34" id="3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5" id="3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7</a:t>
              </a:r>
            </a:p>
          </p:txBody>
        </p:sp>
      </p:grpSp>
      <p:grpSp>
        <p:nvGrpSpPr>
          <p:cNvPr name="Group 36" id="36"/>
          <p:cNvGrpSpPr/>
          <p:nvPr/>
        </p:nvGrpSpPr>
        <p:grpSpPr>
          <a:xfrm rot="0">
            <a:off x="618868" y="5302198"/>
            <a:ext cx="508158" cy="543805"/>
            <a:chOff x="0" y="0"/>
            <a:chExt cx="812800" cy="869819"/>
          </a:xfrm>
        </p:grpSpPr>
        <p:sp>
          <p:nvSpPr>
            <p:cNvPr name="Freeform 37" id="3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8" id="3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8</a:t>
              </a:r>
            </a:p>
          </p:txBody>
        </p:sp>
      </p:grpSp>
      <p:grpSp>
        <p:nvGrpSpPr>
          <p:cNvPr name="Group 39" id="39"/>
          <p:cNvGrpSpPr/>
          <p:nvPr/>
        </p:nvGrpSpPr>
        <p:grpSpPr>
          <a:xfrm rot="0">
            <a:off x="618868" y="7012751"/>
            <a:ext cx="508158" cy="543805"/>
            <a:chOff x="0" y="0"/>
            <a:chExt cx="812800" cy="869819"/>
          </a:xfrm>
        </p:grpSpPr>
        <p:sp>
          <p:nvSpPr>
            <p:cNvPr name="Freeform 40" id="4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1" id="4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10</a:t>
              </a:r>
            </a:p>
          </p:txBody>
        </p:sp>
      </p:grpSp>
      <p:grpSp>
        <p:nvGrpSpPr>
          <p:cNvPr name="Group 42" id="42"/>
          <p:cNvGrpSpPr/>
          <p:nvPr/>
        </p:nvGrpSpPr>
        <p:grpSpPr>
          <a:xfrm rot="0">
            <a:off x="618868" y="7680382"/>
            <a:ext cx="508158" cy="543805"/>
            <a:chOff x="0" y="0"/>
            <a:chExt cx="812800" cy="869819"/>
          </a:xfrm>
        </p:grpSpPr>
        <p:sp>
          <p:nvSpPr>
            <p:cNvPr name="Freeform 43" id="43"/>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4" id="44"/>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11</a:t>
              </a:r>
            </a:p>
          </p:txBody>
        </p:sp>
      </p:grpSp>
      <p:grpSp>
        <p:nvGrpSpPr>
          <p:cNvPr name="Group 45" id="45"/>
          <p:cNvGrpSpPr/>
          <p:nvPr/>
        </p:nvGrpSpPr>
        <p:grpSpPr>
          <a:xfrm rot="0">
            <a:off x="618868" y="8348012"/>
            <a:ext cx="508158" cy="543805"/>
            <a:chOff x="0" y="0"/>
            <a:chExt cx="812800" cy="869819"/>
          </a:xfrm>
        </p:grpSpPr>
        <p:sp>
          <p:nvSpPr>
            <p:cNvPr name="Freeform 46" id="46"/>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7" id="47"/>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12</a:t>
              </a:r>
            </a:p>
          </p:txBody>
        </p:sp>
      </p:grpSp>
      <p:grpSp>
        <p:nvGrpSpPr>
          <p:cNvPr name="Group 48" id="48"/>
          <p:cNvGrpSpPr/>
          <p:nvPr/>
        </p:nvGrpSpPr>
        <p:grpSpPr>
          <a:xfrm rot="0">
            <a:off x="618868" y="9015643"/>
            <a:ext cx="508158" cy="543805"/>
            <a:chOff x="0" y="0"/>
            <a:chExt cx="812800" cy="869819"/>
          </a:xfrm>
        </p:grpSpPr>
        <p:sp>
          <p:nvSpPr>
            <p:cNvPr name="Freeform 49" id="4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50" id="5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13</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542632"/>
            <a:ext cx="10994424" cy="1099442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19125" cap="sq">
              <a:solidFill>
                <a:srgbClr val="FD6220">
                  <a:alpha val="11765"/>
                </a:srgbClr>
              </a:solid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696497" y="1290909"/>
            <a:ext cx="3953203" cy="8214319"/>
          </a:xfrm>
          <a:custGeom>
            <a:avLst/>
            <a:gdLst/>
            <a:ahLst/>
            <a:cxnLst/>
            <a:rect r="r" b="b" t="t" l="l"/>
            <a:pathLst>
              <a:path h="8214319" w="3953203">
                <a:moveTo>
                  <a:pt x="0" y="0"/>
                </a:moveTo>
                <a:lnTo>
                  <a:pt x="3953203" y="0"/>
                </a:lnTo>
                <a:lnTo>
                  <a:pt x="3953203" y="8214319"/>
                </a:lnTo>
                <a:lnTo>
                  <a:pt x="0" y="8214319"/>
                </a:lnTo>
                <a:lnTo>
                  <a:pt x="0" y="0"/>
                </a:lnTo>
                <a:close/>
              </a:path>
            </a:pathLst>
          </a:custGeom>
          <a:blipFill>
            <a:blip r:embed="rId2"/>
            <a:stretch>
              <a:fillRect l="0" t="0" r="0" b="0"/>
            </a:stretch>
          </a:blipFill>
        </p:spPr>
      </p:sp>
      <p:sp>
        <p:nvSpPr>
          <p:cNvPr name="Freeform 9" id="9"/>
          <p:cNvSpPr/>
          <p:nvPr/>
        </p:nvSpPr>
        <p:spPr>
          <a:xfrm flipH="false" flipV="false" rot="0">
            <a:off x="7478454" y="1290909"/>
            <a:ext cx="3958350" cy="8214319"/>
          </a:xfrm>
          <a:custGeom>
            <a:avLst/>
            <a:gdLst/>
            <a:ahLst/>
            <a:cxnLst/>
            <a:rect r="r" b="b" t="t" l="l"/>
            <a:pathLst>
              <a:path h="8214319" w="3958350">
                <a:moveTo>
                  <a:pt x="0" y="0"/>
                </a:moveTo>
                <a:lnTo>
                  <a:pt x="3958349" y="0"/>
                </a:lnTo>
                <a:lnTo>
                  <a:pt x="3958349" y="8214319"/>
                </a:lnTo>
                <a:lnTo>
                  <a:pt x="0" y="8214319"/>
                </a:lnTo>
                <a:lnTo>
                  <a:pt x="0" y="0"/>
                </a:lnTo>
                <a:close/>
              </a:path>
            </a:pathLst>
          </a:custGeom>
          <a:blipFill>
            <a:blip r:embed="rId3"/>
            <a:stretch>
              <a:fillRect l="0" t="0" r="0" b="0"/>
            </a:stretch>
          </a:blipFill>
        </p:spPr>
      </p:sp>
      <p:sp>
        <p:nvSpPr>
          <p:cNvPr name="Freeform 10" id="10"/>
          <p:cNvSpPr/>
          <p:nvPr/>
        </p:nvSpPr>
        <p:spPr>
          <a:xfrm flipH="false" flipV="false" rot="0">
            <a:off x="12361034" y="1279712"/>
            <a:ext cx="3974034" cy="8214319"/>
          </a:xfrm>
          <a:custGeom>
            <a:avLst/>
            <a:gdLst/>
            <a:ahLst/>
            <a:cxnLst/>
            <a:rect r="r" b="b" t="t" l="l"/>
            <a:pathLst>
              <a:path h="8214319" w="3974034">
                <a:moveTo>
                  <a:pt x="0" y="0"/>
                </a:moveTo>
                <a:lnTo>
                  <a:pt x="3974035" y="0"/>
                </a:lnTo>
                <a:lnTo>
                  <a:pt x="3974035" y="8214319"/>
                </a:lnTo>
                <a:lnTo>
                  <a:pt x="0" y="8214319"/>
                </a:lnTo>
                <a:lnTo>
                  <a:pt x="0" y="0"/>
                </a:lnTo>
                <a:close/>
              </a:path>
            </a:pathLst>
          </a:custGeom>
          <a:blipFill>
            <a:blip r:embed="rId4"/>
            <a:stretch>
              <a:fillRect l="0" t="0" r="0" b="0"/>
            </a:stretch>
          </a:blipFill>
        </p:spPr>
      </p:sp>
      <p:sp>
        <p:nvSpPr>
          <p:cNvPr name="TextBox 11" id="11"/>
          <p:cNvSpPr txBox="true"/>
          <p:nvPr/>
        </p:nvSpPr>
        <p:spPr>
          <a:xfrm rot="0">
            <a:off x="2126549" y="-39460"/>
            <a:ext cx="8806458" cy="1072338"/>
          </a:xfrm>
          <a:prstGeom prst="rect">
            <a:avLst/>
          </a:prstGeom>
        </p:spPr>
        <p:txBody>
          <a:bodyPr anchor="t" rtlCol="false" tIns="0" lIns="0" bIns="0" rIns="0">
            <a:spAutoFit/>
          </a:bodyPr>
          <a:lstStyle/>
          <a:p>
            <a:pPr algn="ctr">
              <a:lnSpc>
                <a:spcPts val="7569"/>
              </a:lnSpc>
              <a:spcBef>
                <a:spcPct val="0"/>
              </a:spcBef>
            </a:pPr>
            <a:r>
              <a:rPr lang="en-US" sz="5406">
                <a:solidFill>
                  <a:srgbClr val="000000"/>
                </a:solidFill>
                <a:latin typeface="Agrandir Narrow"/>
              </a:rPr>
              <a:t>Transformation and Analytics </a:t>
            </a:r>
          </a:p>
        </p:txBody>
      </p:sp>
      <p:grpSp>
        <p:nvGrpSpPr>
          <p:cNvPr name="Group 12" id="12"/>
          <p:cNvGrpSpPr/>
          <p:nvPr/>
        </p:nvGrpSpPr>
        <p:grpSpPr>
          <a:xfrm rot="0">
            <a:off x="376715" y="6559944"/>
            <a:ext cx="992463" cy="99246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10</a:t>
              </a:r>
            </a:p>
          </p:txBody>
        </p:sp>
      </p:grpSp>
      <p:grpSp>
        <p:nvGrpSpPr>
          <p:cNvPr name="Group 15" id="15"/>
          <p:cNvGrpSpPr/>
          <p:nvPr/>
        </p:nvGrpSpPr>
        <p:grpSpPr>
          <a:xfrm rot="0">
            <a:off x="618868" y="1881031"/>
            <a:ext cx="508158" cy="543805"/>
            <a:chOff x="0" y="0"/>
            <a:chExt cx="812800" cy="869819"/>
          </a:xfrm>
        </p:grpSpPr>
        <p:sp>
          <p:nvSpPr>
            <p:cNvPr name="Freeform 16" id="16"/>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7" id="17"/>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3</a:t>
              </a:r>
            </a:p>
          </p:txBody>
        </p:sp>
      </p:grpSp>
      <p:grpSp>
        <p:nvGrpSpPr>
          <p:cNvPr name="Group 18" id="18"/>
          <p:cNvGrpSpPr/>
          <p:nvPr/>
        </p:nvGrpSpPr>
        <p:grpSpPr>
          <a:xfrm rot="0">
            <a:off x="618868" y="484895"/>
            <a:ext cx="508158" cy="543805"/>
            <a:chOff x="0" y="0"/>
            <a:chExt cx="812800" cy="869819"/>
          </a:xfrm>
        </p:grpSpPr>
        <p:sp>
          <p:nvSpPr>
            <p:cNvPr name="Freeform 19" id="1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0" id="2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a:t>
              </a:r>
            </a:p>
          </p:txBody>
        </p:sp>
      </p:grpSp>
      <p:grpSp>
        <p:nvGrpSpPr>
          <p:cNvPr name="Group 21" id="21"/>
          <p:cNvGrpSpPr/>
          <p:nvPr/>
        </p:nvGrpSpPr>
        <p:grpSpPr>
          <a:xfrm rot="0">
            <a:off x="618868" y="2549446"/>
            <a:ext cx="508158" cy="543805"/>
            <a:chOff x="0" y="0"/>
            <a:chExt cx="812800" cy="869819"/>
          </a:xfrm>
        </p:grpSpPr>
        <p:sp>
          <p:nvSpPr>
            <p:cNvPr name="Freeform 22" id="2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3" id="2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4</a:t>
              </a:r>
            </a:p>
          </p:txBody>
        </p:sp>
      </p:grpSp>
      <p:grpSp>
        <p:nvGrpSpPr>
          <p:cNvPr name="Group 24" id="24"/>
          <p:cNvGrpSpPr/>
          <p:nvPr/>
        </p:nvGrpSpPr>
        <p:grpSpPr>
          <a:xfrm rot="0">
            <a:off x="618868" y="1210178"/>
            <a:ext cx="508158" cy="543805"/>
            <a:chOff x="0" y="0"/>
            <a:chExt cx="812800" cy="869819"/>
          </a:xfrm>
        </p:grpSpPr>
        <p:sp>
          <p:nvSpPr>
            <p:cNvPr name="Freeform 25" id="2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6" id="2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2</a:t>
              </a:r>
            </a:p>
          </p:txBody>
        </p:sp>
      </p:grpSp>
      <p:grpSp>
        <p:nvGrpSpPr>
          <p:cNvPr name="Group 27" id="27"/>
          <p:cNvGrpSpPr/>
          <p:nvPr/>
        </p:nvGrpSpPr>
        <p:grpSpPr>
          <a:xfrm rot="0">
            <a:off x="618868" y="3889423"/>
            <a:ext cx="508158" cy="543805"/>
            <a:chOff x="0" y="0"/>
            <a:chExt cx="812800" cy="869819"/>
          </a:xfrm>
        </p:grpSpPr>
        <p:sp>
          <p:nvSpPr>
            <p:cNvPr name="Freeform 28" id="2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9" id="2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grpSp>
        <p:nvGrpSpPr>
          <p:cNvPr name="Group 30" id="30"/>
          <p:cNvGrpSpPr/>
          <p:nvPr/>
        </p:nvGrpSpPr>
        <p:grpSpPr>
          <a:xfrm rot="0">
            <a:off x="618868" y="3218570"/>
            <a:ext cx="508158" cy="543805"/>
            <a:chOff x="0" y="0"/>
            <a:chExt cx="812800" cy="869819"/>
          </a:xfrm>
        </p:grpSpPr>
        <p:sp>
          <p:nvSpPr>
            <p:cNvPr name="Freeform 31" id="3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2" id="3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grpSp>
        <p:nvGrpSpPr>
          <p:cNvPr name="Group 33" id="33"/>
          <p:cNvGrpSpPr/>
          <p:nvPr/>
        </p:nvGrpSpPr>
        <p:grpSpPr>
          <a:xfrm rot="0">
            <a:off x="618868" y="4557053"/>
            <a:ext cx="508158" cy="543805"/>
            <a:chOff x="0" y="0"/>
            <a:chExt cx="812800" cy="869819"/>
          </a:xfrm>
        </p:grpSpPr>
        <p:sp>
          <p:nvSpPr>
            <p:cNvPr name="Freeform 34" id="3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5" id="3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7</a:t>
              </a:r>
            </a:p>
          </p:txBody>
        </p:sp>
      </p:grpSp>
      <p:grpSp>
        <p:nvGrpSpPr>
          <p:cNvPr name="Group 36" id="36"/>
          <p:cNvGrpSpPr/>
          <p:nvPr/>
        </p:nvGrpSpPr>
        <p:grpSpPr>
          <a:xfrm rot="0">
            <a:off x="618868" y="5224683"/>
            <a:ext cx="508158" cy="543805"/>
            <a:chOff x="0" y="0"/>
            <a:chExt cx="812800" cy="869819"/>
          </a:xfrm>
        </p:grpSpPr>
        <p:sp>
          <p:nvSpPr>
            <p:cNvPr name="Freeform 37" id="3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8" id="3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8</a:t>
              </a:r>
            </a:p>
          </p:txBody>
        </p:sp>
      </p:grpSp>
      <p:grpSp>
        <p:nvGrpSpPr>
          <p:cNvPr name="Group 39" id="39"/>
          <p:cNvGrpSpPr/>
          <p:nvPr/>
        </p:nvGrpSpPr>
        <p:grpSpPr>
          <a:xfrm rot="0">
            <a:off x="618868" y="5892314"/>
            <a:ext cx="508158" cy="543805"/>
            <a:chOff x="0" y="0"/>
            <a:chExt cx="812800" cy="869819"/>
          </a:xfrm>
        </p:grpSpPr>
        <p:sp>
          <p:nvSpPr>
            <p:cNvPr name="Freeform 40" id="4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1" id="4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9</a:t>
              </a:r>
            </a:p>
          </p:txBody>
        </p:sp>
      </p:grpSp>
      <p:grpSp>
        <p:nvGrpSpPr>
          <p:cNvPr name="Group 42" id="42"/>
          <p:cNvGrpSpPr/>
          <p:nvPr/>
        </p:nvGrpSpPr>
        <p:grpSpPr>
          <a:xfrm rot="0">
            <a:off x="618868" y="7680382"/>
            <a:ext cx="508158" cy="543805"/>
            <a:chOff x="0" y="0"/>
            <a:chExt cx="812800" cy="869819"/>
          </a:xfrm>
        </p:grpSpPr>
        <p:sp>
          <p:nvSpPr>
            <p:cNvPr name="Freeform 43" id="43"/>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4" id="44"/>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11</a:t>
              </a:r>
            </a:p>
          </p:txBody>
        </p:sp>
      </p:grpSp>
      <p:grpSp>
        <p:nvGrpSpPr>
          <p:cNvPr name="Group 45" id="45"/>
          <p:cNvGrpSpPr/>
          <p:nvPr/>
        </p:nvGrpSpPr>
        <p:grpSpPr>
          <a:xfrm rot="0">
            <a:off x="618868" y="8348012"/>
            <a:ext cx="508158" cy="543805"/>
            <a:chOff x="0" y="0"/>
            <a:chExt cx="812800" cy="869819"/>
          </a:xfrm>
        </p:grpSpPr>
        <p:sp>
          <p:nvSpPr>
            <p:cNvPr name="Freeform 46" id="46"/>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7" id="47"/>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12</a:t>
              </a:r>
            </a:p>
          </p:txBody>
        </p:sp>
      </p:grpSp>
      <p:grpSp>
        <p:nvGrpSpPr>
          <p:cNvPr name="Group 48" id="48"/>
          <p:cNvGrpSpPr/>
          <p:nvPr/>
        </p:nvGrpSpPr>
        <p:grpSpPr>
          <a:xfrm rot="0">
            <a:off x="618868" y="9015643"/>
            <a:ext cx="508158" cy="543805"/>
            <a:chOff x="0" y="0"/>
            <a:chExt cx="812800" cy="869819"/>
          </a:xfrm>
        </p:grpSpPr>
        <p:sp>
          <p:nvSpPr>
            <p:cNvPr name="Freeform 49" id="4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50" id="5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13</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504869" y="-707424"/>
            <a:ext cx="10994424" cy="1099442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19125" cap="sq">
              <a:solidFill>
                <a:srgbClr val="FD6220">
                  <a:alpha val="11765"/>
                </a:srgbClr>
              </a:solid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278972" y="1154836"/>
            <a:ext cx="7424000" cy="4112576"/>
          </a:xfrm>
          <a:custGeom>
            <a:avLst/>
            <a:gdLst/>
            <a:ahLst/>
            <a:cxnLst/>
            <a:rect r="r" b="b" t="t" l="l"/>
            <a:pathLst>
              <a:path h="4112576" w="7424000">
                <a:moveTo>
                  <a:pt x="0" y="0"/>
                </a:moveTo>
                <a:lnTo>
                  <a:pt x="7424000" y="0"/>
                </a:lnTo>
                <a:lnTo>
                  <a:pt x="7424000" y="4112575"/>
                </a:lnTo>
                <a:lnTo>
                  <a:pt x="0" y="4112575"/>
                </a:lnTo>
                <a:lnTo>
                  <a:pt x="0" y="0"/>
                </a:lnTo>
                <a:close/>
              </a:path>
            </a:pathLst>
          </a:custGeom>
          <a:blipFill>
            <a:blip r:embed="rId2"/>
            <a:stretch>
              <a:fillRect l="0" t="0" r="0" b="0"/>
            </a:stretch>
          </a:blipFill>
        </p:spPr>
      </p:sp>
      <p:sp>
        <p:nvSpPr>
          <p:cNvPr name="Freeform 9" id="9"/>
          <p:cNvSpPr/>
          <p:nvPr/>
        </p:nvSpPr>
        <p:spPr>
          <a:xfrm flipH="false" flipV="false" rot="0">
            <a:off x="9855372" y="1152611"/>
            <a:ext cx="7497097" cy="4114800"/>
          </a:xfrm>
          <a:custGeom>
            <a:avLst/>
            <a:gdLst/>
            <a:ahLst/>
            <a:cxnLst/>
            <a:rect r="r" b="b" t="t" l="l"/>
            <a:pathLst>
              <a:path h="4114800" w="7497097">
                <a:moveTo>
                  <a:pt x="0" y="0"/>
                </a:moveTo>
                <a:lnTo>
                  <a:pt x="7497097" y="0"/>
                </a:lnTo>
                <a:lnTo>
                  <a:pt x="7497097" y="4114800"/>
                </a:lnTo>
                <a:lnTo>
                  <a:pt x="0" y="4114800"/>
                </a:lnTo>
                <a:lnTo>
                  <a:pt x="0" y="0"/>
                </a:lnTo>
                <a:close/>
              </a:path>
            </a:pathLst>
          </a:custGeom>
          <a:blipFill>
            <a:blip r:embed="rId3"/>
            <a:stretch>
              <a:fillRect l="0" t="0" r="0" b="0"/>
            </a:stretch>
          </a:blipFill>
        </p:spPr>
      </p:sp>
      <p:sp>
        <p:nvSpPr>
          <p:cNvPr name="Freeform 10" id="10"/>
          <p:cNvSpPr/>
          <p:nvPr/>
        </p:nvSpPr>
        <p:spPr>
          <a:xfrm flipH="false" flipV="false" rot="0">
            <a:off x="2278972" y="5432521"/>
            <a:ext cx="7424000" cy="4139938"/>
          </a:xfrm>
          <a:custGeom>
            <a:avLst/>
            <a:gdLst/>
            <a:ahLst/>
            <a:cxnLst/>
            <a:rect r="r" b="b" t="t" l="l"/>
            <a:pathLst>
              <a:path h="4139938" w="7424000">
                <a:moveTo>
                  <a:pt x="0" y="0"/>
                </a:moveTo>
                <a:lnTo>
                  <a:pt x="7424000" y="0"/>
                </a:lnTo>
                <a:lnTo>
                  <a:pt x="7424000" y="4139938"/>
                </a:lnTo>
                <a:lnTo>
                  <a:pt x="0" y="4139938"/>
                </a:lnTo>
                <a:lnTo>
                  <a:pt x="0" y="0"/>
                </a:lnTo>
                <a:close/>
              </a:path>
            </a:pathLst>
          </a:custGeom>
          <a:blipFill>
            <a:blip r:embed="rId4"/>
            <a:stretch>
              <a:fillRect l="0" t="0" r="0" b="0"/>
            </a:stretch>
          </a:blipFill>
        </p:spPr>
      </p:sp>
      <p:sp>
        <p:nvSpPr>
          <p:cNvPr name="TextBox 11" id="11"/>
          <p:cNvSpPr txBox="true"/>
          <p:nvPr/>
        </p:nvSpPr>
        <p:spPr>
          <a:xfrm rot="0">
            <a:off x="2278972" y="-81652"/>
            <a:ext cx="8345880" cy="1072338"/>
          </a:xfrm>
          <a:prstGeom prst="rect">
            <a:avLst/>
          </a:prstGeom>
        </p:spPr>
        <p:txBody>
          <a:bodyPr anchor="t" rtlCol="false" tIns="0" lIns="0" bIns="0" rIns="0">
            <a:spAutoFit/>
          </a:bodyPr>
          <a:lstStyle/>
          <a:p>
            <a:pPr>
              <a:lnSpc>
                <a:spcPts val="7569"/>
              </a:lnSpc>
              <a:spcBef>
                <a:spcPct val="0"/>
              </a:spcBef>
            </a:pPr>
            <a:r>
              <a:rPr lang="en-US" sz="5406">
                <a:solidFill>
                  <a:srgbClr val="000000"/>
                </a:solidFill>
                <a:latin typeface="Agrandir Narrow"/>
              </a:rPr>
              <a:t>Visualization and Analysis</a:t>
            </a:r>
          </a:p>
        </p:txBody>
      </p:sp>
      <p:sp>
        <p:nvSpPr>
          <p:cNvPr name="TextBox 12" id="12"/>
          <p:cNvSpPr txBox="true"/>
          <p:nvPr/>
        </p:nvSpPr>
        <p:spPr>
          <a:xfrm rot="0">
            <a:off x="10023157" y="5327746"/>
            <a:ext cx="7329312" cy="4240370"/>
          </a:xfrm>
          <a:prstGeom prst="rect">
            <a:avLst/>
          </a:prstGeom>
        </p:spPr>
        <p:txBody>
          <a:bodyPr anchor="t" rtlCol="false" tIns="0" lIns="0" bIns="0" rIns="0">
            <a:spAutoFit/>
          </a:bodyPr>
          <a:lstStyle/>
          <a:p>
            <a:pPr algn="just">
              <a:lnSpc>
                <a:spcPts val="3053"/>
              </a:lnSpc>
            </a:pPr>
            <a:r>
              <a:rPr lang="en-US" sz="2181">
                <a:solidFill>
                  <a:srgbClr val="000000"/>
                </a:solidFill>
                <a:latin typeface="Agrandir Narrow"/>
              </a:rPr>
              <a:t>Conclusion:</a:t>
            </a:r>
          </a:p>
          <a:p>
            <a:pPr algn="just">
              <a:lnSpc>
                <a:spcPts val="3053"/>
              </a:lnSpc>
              <a:spcBef>
                <a:spcPct val="0"/>
              </a:spcBef>
            </a:pPr>
            <a:r>
              <a:rPr lang="en-US" sz="2181">
                <a:solidFill>
                  <a:srgbClr val="000000"/>
                </a:solidFill>
                <a:latin typeface="Agrandir Narrow"/>
              </a:rPr>
              <a:t>By combining Snowflake, dbt, and Power BI, our project converged technological tools, providing a holistic understanding of university dynamics. We learned fundamentals behind data warehousing and with this project we were able to create a complete data warehouse workflow. Visualizations acted as windows into course scheduling and student performance, offering actionable insights. This project serves as a foundational platform for ongoing enhancements and advanced analytics, contributing significantly to informed decision-making within the university.</a:t>
            </a:r>
          </a:p>
        </p:txBody>
      </p:sp>
      <p:grpSp>
        <p:nvGrpSpPr>
          <p:cNvPr name="Group 13" id="13"/>
          <p:cNvGrpSpPr/>
          <p:nvPr/>
        </p:nvGrpSpPr>
        <p:grpSpPr>
          <a:xfrm rot="0">
            <a:off x="376715" y="7231724"/>
            <a:ext cx="992463" cy="99246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11</a:t>
              </a:r>
            </a:p>
          </p:txBody>
        </p:sp>
      </p:grpSp>
      <p:grpSp>
        <p:nvGrpSpPr>
          <p:cNvPr name="Group 16" id="16"/>
          <p:cNvGrpSpPr/>
          <p:nvPr/>
        </p:nvGrpSpPr>
        <p:grpSpPr>
          <a:xfrm rot="0">
            <a:off x="618868" y="1825689"/>
            <a:ext cx="508158" cy="543805"/>
            <a:chOff x="0" y="0"/>
            <a:chExt cx="812800" cy="869819"/>
          </a:xfrm>
        </p:grpSpPr>
        <p:sp>
          <p:nvSpPr>
            <p:cNvPr name="Freeform 17" id="1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8" id="1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3</a:t>
              </a:r>
            </a:p>
          </p:txBody>
        </p:sp>
      </p:grpSp>
      <p:grpSp>
        <p:nvGrpSpPr>
          <p:cNvPr name="Group 19" id="19"/>
          <p:cNvGrpSpPr/>
          <p:nvPr/>
        </p:nvGrpSpPr>
        <p:grpSpPr>
          <a:xfrm rot="0">
            <a:off x="618868" y="484895"/>
            <a:ext cx="508158" cy="543805"/>
            <a:chOff x="0" y="0"/>
            <a:chExt cx="812800" cy="869819"/>
          </a:xfrm>
        </p:grpSpPr>
        <p:sp>
          <p:nvSpPr>
            <p:cNvPr name="Freeform 20" id="2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1" id="2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a:t>
              </a:r>
            </a:p>
          </p:txBody>
        </p:sp>
      </p:grpSp>
      <p:grpSp>
        <p:nvGrpSpPr>
          <p:cNvPr name="Group 22" id="22"/>
          <p:cNvGrpSpPr/>
          <p:nvPr/>
        </p:nvGrpSpPr>
        <p:grpSpPr>
          <a:xfrm rot="0">
            <a:off x="618868" y="2494103"/>
            <a:ext cx="508158" cy="543805"/>
            <a:chOff x="0" y="0"/>
            <a:chExt cx="812800" cy="869819"/>
          </a:xfrm>
        </p:grpSpPr>
        <p:sp>
          <p:nvSpPr>
            <p:cNvPr name="Freeform 23" id="23"/>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4" id="24"/>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4</a:t>
              </a:r>
            </a:p>
          </p:txBody>
        </p:sp>
      </p:grpSp>
      <p:grpSp>
        <p:nvGrpSpPr>
          <p:cNvPr name="Group 25" id="25"/>
          <p:cNvGrpSpPr/>
          <p:nvPr/>
        </p:nvGrpSpPr>
        <p:grpSpPr>
          <a:xfrm rot="0">
            <a:off x="618868" y="1158058"/>
            <a:ext cx="508158" cy="543805"/>
            <a:chOff x="0" y="0"/>
            <a:chExt cx="812800" cy="869819"/>
          </a:xfrm>
        </p:grpSpPr>
        <p:sp>
          <p:nvSpPr>
            <p:cNvPr name="Freeform 26" id="26"/>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7" id="27"/>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2</a:t>
              </a:r>
            </a:p>
          </p:txBody>
        </p:sp>
      </p:grpSp>
      <p:grpSp>
        <p:nvGrpSpPr>
          <p:cNvPr name="Group 28" id="28"/>
          <p:cNvGrpSpPr/>
          <p:nvPr/>
        </p:nvGrpSpPr>
        <p:grpSpPr>
          <a:xfrm rot="0">
            <a:off x="618868" y="3834080"/>
            <a:ext cx="508158" cy="543805"/>
            <a:chOff x="0" y="0"/>
            <a:chExt cx="812800" cy="869819"/>
          </a:xfrm>
        </p:grpSpPr>
        <p:sp>
          <p:nvSpPr>
            <p:cNvPr name="Freeform 29" id="2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0" id="3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grpSp>
        <p:nvGrpSpPr>
          <p:cNvPr name="Group 31" id="31"/>
          <p:cNvGrpSpPr/>
          <p:nvPr/>
        </p:nvGrpSpPr>
        <p:grpSpPr>
          <a:xfrm rot="0">
            <a:off x="618868" y="3163227"/>
            <a:ext cx="508158" cy="543805"/>
            <a:chOff x="0" y="0"/>
            <a:chExt cx="812800" cy="869819"/>
          </a:xfrm>
        </p:grpSpPr>
        <p:sp>
          <p:nvSpPr>
            <p:cNvPr name="Freeform 32" id="3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3" id="3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grpSp>
        <p:nvGrpSpPr>
          <p:cNvPr name="Group 34" id="34"/>
          <p:cNvGrpSpPr/>
          <p:nvPr/>
        </p:nvGrpSpPr>
        <p:grpSpPr>
          <a:xfrm rot="0">
            <a:off x="618868" y="4501711"/>
            <a:ext cx="508158" cy="543805"/>
            <a:chOff x="0" y="0"/>
            <a:chExt cx="812800" cy="869819"/>
          </a:xfrm>
        </p:grpSpPr>
        <p:sp>
          <p:nvSpPr>
            <p:cNvPr name="Freeform 35" id="3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6" id="3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grpSp>
        <p:nvGrpSpPr>
          <p:cNvPr name="Group 37" id="37"/>
          <p:cNvGrpSpPr/>
          <p:nvPr/>
        </p:nvGrpSpPr>
        <p:grpSpPr>
          <a:xfrm rot="0">
            <a:off x="618868" y="5169341"/>
            <a:ext cx="508158" cy="543805"/>
            <a:chOff x="0" y="0"/>
            <a:chExt cx="812800" cy="869819"/>
          </a:xfrm>
        </p:grpSpPr>
        <p:sp>
          <p:nvSpPr>
            <p:cNvPr name="Freeform 38" id="3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9" id="3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8</a:t>
              </a:r>
            </a:p>
          </p:txBody>
        </p:sp>
      </p:grpSp>
      <p:grpSp>
        <p:nvGrpSpPr>
          <p:cNvPr name="Group 40" id="40"/>
          <p:cNvGrpSpPr/>
          <p:nvPr/>
        </p:nvGrpSpPr>
        <p:grpSpPr>
          <a:xfrm rot="0">
            <a:off x="618868" y="5836972"/>
            <a:ext cx="508158" cy="543805"/>
            <a:chOff x="0" y="0"/>
            <a:chExt cx="812800" cy="869819"/>
          </a:xfrm>
        </p:grpSpPr>
        <p:sp>
          <p:nvSpPr>
            <p:cNvPr name="Freeform 41" id="4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2" id="4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9</a:t>
              </a:r>
            </a:p>
          </p:txBody>
        </p:sp>
      </p:grpSp>
      <p:grpSp>
        <p:nvGrpSpPr>
          <p:cNvPr name="Group 43" id="43"/>
          <p:cNvGrpSpPr/>
          <p:nvPr/>
        </p:nvGrpSpPr>
        <p:grpSpPr>
          <a:xfrm rot="0">
            <a:off x="618868" y="6504602"/>
            <a:ext cx="508158" cy="543805"/>
            <a:chOff x="0" y="0"/>
            <a:chExt cx="812800" cy="869819"/>
          </a:xfrm>
        </p:grpSpPr>
        <p:sp>
          <p:nvSpPr>
            <p:cNvPr name="Freeform 44" id="4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5" id="4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10</a:t>
              </a:r>
            </a:p>
          </p:txBody>
        </p:sp>
      </p:grpSp>
      <p:grpSp>
        <p:nvGrpSpPr>
          <p:cNvPr name="Group 46" id="46"/>
          <p:cNvGrpSpPr/>
          <p:nvPr/>
        </p:nvGrpSpPr>
        <p:grpSpPr>
          <a:xfrm rot="0">
            <a:off x="618868" y="8348012"/>
            <a:ext cx="508158" cy="543805"/>
            <a:chOff x="0" y="0"/>
            <a:chExt cx="812800" cy="869819"/>
          </a:xfrm>
        </p:grpSpPr>
        <p:sp>
          <p:nvSpPr>
            <p:cNvPr name="Freeform 47" id="4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8" id="4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12</a:t>
              </a:r>
            </a:p>
          </p:txBody>
        </p:sp>
      </p:grpSp>
      <p:grpSp>
        <p:nvGrpSpPr>
          <p:cNvPr name="Group 49" id="49"/>
          <p:cNvGrpSpPr/>
          <p:nvPr/>
        </p:nvGrpSpPr>
        <p:grpSpPr>
          <a:xfrm rot="0">
            <a:off x="618868" y="9015643"/>
            <a:ext cx="508158" cy="543805"/>
            <a:chOff x="0" y="0"/>
            <a:chExt cx="812800" cy="869819"/>
          </a:xfrm>
        </p:grpSpPr>
        <p:sp>
          <p:nvSpPr>
            <p:cNvPr name="Freeform 50" id="5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51" id="5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13</a:t>
              </a:r>
            </a:p>
          </p:txBody>
        </p:sp>
      </p:gr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786360" y="-353712"/>
            <a:ext cx="10994424" cy="1099442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19125" cap="sq">
              <a:solidFill>
                <a:srgbClr val="FD6220">
                  <a:alpha val="11765"/>
                </a:srgbClr>
              </a:solid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376715" y="7924186"/>
            <a:ext cx="992463" cy="99246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12</a:t>
              </a:r>
            </a:p>
          </p:txBody>
        </p:sp>
      </p:grpSp>
      <p:grpSp>
        <p:nvGrpSpPr>
          <p:cNvPr name="Group 11" id="11"/>
          <p:cNvGrpSpPr/>
          <p:nvPr/>
        </p:nvGrpSpPr>
        <p:grpSpPr>
          <a:xfrm rot="0">
            <a:off x="618868" y="1934843"/>
            <a:ext cx="508158" cy="543805"/>
            <a:chOff x="0" y="0"/>
            <a:chExt cx="812800" cy="869819"/>
          </a:xfrm>
        </p:grpSpPr>
        <p:sp>
          <p:nvSpPr>
            <p:cNvPr name="Freeform 12" id="1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3" id="1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3</a:t>
              </a:r>
            </a:p>
          </p:txBody>
        </p:sp>
      </p:grpSp>
      <p:grpSp>
        <p:nvGrpSpPr>
          <p:cNvPr name="Group 14" id="14"/>
          <p:cNvGrpSpPr/>
          <p:nvPr/>
        </p:nvGrpSpPr>
        <p:grpSpPr>
          <a:xfrm rot="0">
            <a:off x="618868" y="484895"/>
            <a:ext cx="508158" cy="543805"/>
            <a:chOff x="0" y="0"/>
            <a:chExt cx="812800" cy="869819"/>
          </a:xfrm>
        </p:grpSpPr>
        <p:sp>
          <p:nvSpPr>
            <p:cNvPr name="Freeform 15" id="1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6" id="1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a:t>
              </a:r>
            </a:p>
          </p:txBody>
        </p:sp>
      </p:grpSp>
      <p:grpSp>
        <p:nvGrpSpPr>
          <p:cNvPr name="Group 17" id="17"/>
          <p:cNvGrpSpPr/>
          <p:nvPr/>
        </p:nvGrpSpPr>
        <p:grpSpPr>
          <a:xfrm rot="0">
            <a:off x="618868" y="2603257"/>
            <a:ext cx="508158" cy="543805"/>
            <a:chOff x="0" y="0"/>
            <a:chExt cx="812800" cy="869819"/>
          </a:xfrm>
        </p:grpSpPr>
        <p:sp>
          <p:nvSpPr>
            <p:cNvPr name="Freeform 18" id="1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9" id="1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4</a:t>
              </a:r>
            </a:p>
          </p:txBody>
        </p:sp>
      </p:grpSp>
      <p:grpSp>
        <p:nvGrpSpPr>
          <p:cNvPr name="Group 20" id="20"/>
          <p:cNvGrpSpPr/>
          <p:nvPr/>
        </p:nvGrpSpPr>
        <p:grpSpPr>
          <a:xfrm rot="0">
            <a:off x="618868" y="1209869"/>
            <a:ext cx="508158" cy="543805"/>
            <a:chOff x="0" y="0"/>
            <a:chExt cx="812800" cy="869819"/>
          </a:xfrm>
        </p:grpSpPr>
        <p:sp>
          <p:nvSpPr>
            <p:cNvPr name="Freeform 21" id="2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2" id="2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2</a:t>
              </a:r>
            </a:p>
          </p:txBody>
        </p:sp>
      </p:grpSp>
      <p:grpSp>
        <p:nvGrpSpPr>
          <p:cNvPr name="Group 23" id="23"/>
          <p:cNvGrpSpPr/>
          <p:nvPr/>
        </p:nvGrpSpPr>
        <p:grpSpPr>
          <a:xfrm rot="0">
            <a:off x="618868" y="3943234"/>
            <a:ext cx="508158" cy="543805"/>
            <a:chOff x="0" y="0"/>
            <a:chExt cx="812800" cy="869819"/>
          </a:xfrm>
        </p:grpSpPr>
        <p:sp>
          <p:nvSpPr>
            <p:cNvPr name="Freeform 24" id="2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5" id="2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grpSp>
        <p:nvGrpSpPr>
          <p:cNvPr name="Group 26" id="26"/>
          <p:cNvGrpSpPr/>
          <p:nvPr/>
        </p:nvGrpSpPr>
        <p:grpSpPr>
          <a:xfrm rot="0">
            <a:off x="618868" y="3272381"/>
            <a:ext cx="508158" cy="543805"/>
            <a:chOff x="0" y="0"/>
            <a:chExt cx="812800" cy="869819"/>
          </a:xfrm>
        </p:grpSpPr>
        <p:sp>
          <p:nvSpPr>
            <p:cNvPr name="Freeform 27" id="2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8" id="2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grpSp>
        <p:nvGrpSpPr>
          <p:cNvPr name="Group 29" id="29"/>
          <p:cNvGrpSpPr/>
          <p:nvPr/>
        </p:nvGrpSpPr>
        <p:grpSpPr>
          <a:xfrm rot="0">
            <a:off x="618868" y="4610865"/>
            <a:ext cx="508158" cy="543805"/>
            <a:chOff x="0" y="0"/>
            <a:chExt cx="812800" cy="869819"/>
          </a:xfrm>
        </p:grpSpPr>
        <p:sp>
          <p:nvSpPr>
            <p:cNvPr name="Freeform 30" id="3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1" id="3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7</a:t>
              </a:r>
            </a:p>
          </p:txBody>
        </p:sp>
      </p:grpSp>
      <p:grpSp>
        <p:nvGrpSpPr>
          <p:cNvPr name="Group 32" id="32"/>
          <p:cNvGrpSpPr/>
          <p:nvPr/>
        </p:nvGrpSpPr>
        <p:grpSpPr>
          <a:xfrm rot="0">
            <a:off x="618868" y="5278495"/>
            <a:ext cx="508158" cy="543805"/>
            <a:chOff x="0" y="0"/>
            <a:chExt cx="812800" cy="869819"/>
          </a:xfrm>
        </p:grpSpPr>
        <p:sp>
          <p:nvSpPr>
            <p:cNvPr name="Freeform 33" id="33"/>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4" id="34"/>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8</a:t>
              </a:r>
            </a:p>
          </p:txBody>
        </p:sp>
      </p:grpSp>
      <p:grpSp>
        <p:nvGrpSpPr>
          <p:cNvPr name="Group 35" id="35"/>
          <p:cNvGrpSpPr/>
          <p:nvPr/>
        </p:nvGrpSpPr>
        <p:grpSpPr>
          <a:xfrm rot="0">
            <a:off x="618868" y="5946126"/>
            <a:ext cx="508158" cy="543805"/>
            <a:chOff x="0" y="0"/>
            <a:chExt cx="812800" cy="869819"/>
          </a:xfrm>
        </p:grpSpPr>
        <p:sp>
          <p:nvSpPr>
            <p:cNvPr name="Freeform 36" id="36"/>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7" id="37"/>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9</a:t>
              </a:r>
            </a:p>
          </p:txBody>
        </p:sp>
      </p:grpSp>
      <p:grpSp>
        <p:nvGrpSpPr>
          <p:cNvPr name="Group 38" id="38"/>
          <p:cNvGrpSpPr/>
          <p:nvPr/>
        </p:nvGrpSpPr>
        <p:grpSpPr>
          <a:xfrm rot="0">
            <a:off x="618868" y="6613756"/>
            <a:ext cx="508158" cy="543805"/>
            <a:chOff x="0" y="0"/>
            <a:chExt cx="812800" cy="869819"/>
          </a:xfrm>
        </p:grpSpPr>
        <p:sp>
          <p:nvSpPr>
            <p:cNvPr name="Freeform 39" id="3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0" id="4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10</a:t>
              </a:r>
            </a:p>
          </p:txBody>
        </p:sp>
      </p:grpSp>
      <p:grpSp>
        <p:nvGrpSpPr>
          <p:cNvPr name="Group 41" id="41"/>
          <p:cNvGrpSpPr/>
          <p:nvPr/>
        </p:nvGrpSpPr>
        <p:grpSpPr>
          <a:xfrm rot="0">
            <a:off x="618868" y="7281387"/>
            <a:ext cx="508158" cy="543805"/>
            <a:chOff x="0" y="0"/>
            <a:chExt cx="812800" cy="869819"/>
          </a:xfrm>
        </p:grpSpPr>
        <p:sp>
          <p:nvSpPr>
            <p:cNvPr name="Freeform 42" id="4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3" id="4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11</a:t>
              </a:r>
            </a:p>
          </p:txBody>
        </p:sp>
      </p:grpSp>
      <p:grpSp>
        <p:nvGrpSpPr>
          <p:cNvPr name="Group 44" id="44"/>
          <p:cNvGrpSpPr/>
          <p:nvPr/>
        </p:nvGrpSpPr>
        <p:grpSpPr>
          <a:xfrm rot="0">
            <a:off x="618868" y="9015643"/>
            <a:ext cx="508158" cy="543805"/>
            <a:chOff x="0" y="0"/>
            <a:chExt cx="812800" cy="869819"/>
          </a:xfrm>
        </p:grpSpPr>
        <p:sp>
          <p:nvSpPr>
            <p:cNvPr name="Freeform 45" id="4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6" id="4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13</a:t>
              </a:r>
            </a:p>
          </p:txBody>
        </p:sp>
      </p:grpSp>
      <p:sp>
        <p:nvSpPr>
          <p:cNvPr name="TextBox 47" id="47"/>
          <p:cNvSpPr txBox="true"/>
          <p:nvPr/>
        </p:nvSpPr>
        <p:spPr>
          <a:xfrm rot="0">
            <a:off x="2224433" y="449283"/>
            <a:ext cx="13374934" cy="1225896"/>
          </a:xfrm>
          <a:prstGeom prst="rect">
            <a:avLst/>
          </a:prstGeom>
        </p:spPr>
        <p:txBody>
          <a:bodyPr anchor="t" rtlCol="false" tIns="0" lIns="0" bIns="0" rIns="0">
            <a:spAutoFit/>
          </a:bodyPr>
          <a:lstStyle/>
          <a:p>
            <a:pPr algn="just">
              <a:lnSpc>
                <a:spcPts val="8556"/>
              </a:lnSpc>
              <a:spcBef>
                <a:spcPct val="0"/>
              </a:spcBef>
            </a:pPr>
            <a:r>
              <a:rPr lang="en-US" sz="6111">
                <a:solidFill>
                  <a:srgbClr val="191919"/>
                </a:solidFill>
                <a:latin typeface="Agrandir Narrow Bold"/>
              </a:rPr>
              <a:t>Reflection on the Program</a:t>
            </a:r>
          </a:p>
        </p:txBody>
      </p:sp>
      <p:sp>
        <p:nvSpPr>
          <p:cNvPr name="TextBox 48" id="48"/>
          <p:cNvSpPr txBox="true"/>
          <p:nvPr/>
        </p:nvSpPr>
        <p:spPr>
          <a:xfrm rot="0">
            <a:off x="2224433" y="1890438"/>
            <a:ext cx="14464044" cy="2630537"/>
          </a:xfrm>
          <a:prstGeom prst="rect">
            <a:avLst/>
          </a:prstGeom>
        </p:spPr>
        <p:txBody>
          <a:bodyPr anchor="t" rtlCol="false" tIns="0" lIns="0" bIns="0" rIns="0">
            <a:spAutoFit/>
          </a:bodyPr>
          <a:lstStyle/>
          <a:p>
            <a:pPr algn="just">
              <a:lnSpc>
                <a:spcPts val="4109"/>
              </a:lnSpc>
              <a:spcBef>
                <a:spcPct val="0"/>
              </a:spcBef>
            </a:pPr>
            <a:r>
              <a:rPr lang="en-US" sz="2935">
                <a:solidFill>
                  <a:srgbClr val="191919"/>
                </a:solidFill>
                <a:latin typeface="Agrandir Narrow"/>
              </a:rPr>
              <a:t>Throughout my studies in this program, I developed the skills to extract insights from data and provide recommendations to businesses using visualizations, statistical analysis, machine learning, and other analytical techniques. I am grateful to all my professors, classmates, and advisors for their guidance and support, which has equipped me for a successful career in data science.</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786360" y="-353712"/>
            <a:ext cx="10994424" cy="1099442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19125" cap="sq">
              <a:solidFill>
                <a:srgbClr val="FD6220">
                  <a:alpha val="11765"/>
                </a:srgbClr>
              </a:solid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376715" y="8673797"/>
            <a:ext cx="992463" cy="99246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13</a:t>
              </a:r>
            </a:p>
          </p:txBody>
        </p:sp>
      </p:grpSp>
      <p:grpSp>
        <p:nvGrpSpPr>
          <p:cNvPr name="Group 11" id="11"/>
          <p:cNvGrpSpPr/>
          <p:nvPr/>
        </p:nvGrpSpPr>
        <p:grpSpPr>
          <a:xfrm rot="0">
            <a:off x="618868" y="1934843"/>
            <a:ext cx="508158" cy="543805"/>
            <a:chOff x="0" y="0"/>
            <a:chExt cx="812800" cy="869819"/>
          </a:xfrm>
        </p:grpSpPr>
        <p:sp>
          <p:nvSpPr>
            <p:cNvPr name="Freeform 12" id="1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3" id="1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3</a:t>
              </a:r>
            </a:p>
          </p:txBody>
        </p:sp>
      </p:grpSp>
      <p:grpSp>
        <p:nvGrpSpPr>
          <p:cNvPr name="Group 14" id="14"/>
          <p:cNvGrpSpPr/>
          <p:nvPr/>
        </p:nvGrpSpPr>
        <p:grpSpPr>
          <a:xfrm rot="0">
            <a:off x="618868" y="484895"/>
            <a:ext cx="508158" cy="543805"/>
            <a:chOff x="0" y="0"/>
            <a:chExt cx="812800" cy="869819"/>
          </a:xfrm>
        </p:grpSpPr>
        <p:sp>
          <p:nvSpPr>
            <p:cNvPr name="Freeform 15" id="1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6" id="1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a:t>
              </a:r>
            </a:p>
          </p:txBody>
        </p:sp>
      </p:grpSp>
      <p:grpSp>
        <p:nvGrpSpPr>
          <p:cNvPr name="Group 17" id="17"/>
          <p:cNvGrpSpPr/>
          <p:nvPr/>
        </p:nvGrpSpPr>
        <p:grpSpPr>
          <a:xfrm rot="0">
            <a:off x="618868" y="2603257"/>
            <a:ext cx="508158" cy="543805"/>
            <a:chOff x="0" y="0"/>
            <a:chExt cx="812800" cy="869819"/>
          </a:xfrm>
        </p:grpSpPr>
        <p:sp>
          <p:nvSpPr>
            <p:cNvPr name="Freeform 18" id="1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9" id="1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4</a:t>
              </a:r>
            </a:p>
          </p:txBody>
        </p:sp>
      </p:grpSp>
      <p:grpSp>
        <p:nvGrpSpPr>
          <p:cNvPr name="Group 20" id="20"/>
          <p:cNvGrpSpPr/>
          <p:nvPr/>
        </p:nvGrpSpPr>
        <p:grpSpPr>
          <a:xfrm rot="0">
            <a:off x="618868" y="1209869"/>
            <a:ext cx="508158" cy="543805"/>
            <a:chOff x="0" y="0"/>
            <a:chExt cx="812800" cy="869819"/>
          </a:xfrm>
        </p:grpSpPr>
        <p:sp>
          <p:nvSpPr>
            <p:cNvPr name="Freeform 21" id="2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2" id="2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2</a:t>
              </a:r>
            </a:p>
          </p:txBody>
        </p:sp>
      </p:grpSp>
      <p:grpSp>
        <p:nvGrpSpPr>
          <p:cNvPr name="Group 23" id="23"/>
          <p:cNvGrpSpPr/>
          <p:nvPr/>
        </p:nvGrpSpPr>
        <p:grpSpPr>
          <a:xfrm rot="0">
            <a:off x="618868" y="3943234"/>
            <a:ext cx="508158" cy="543805"/>
            <a:chOff x="0" y="0"/>
            <a:chExt cx="812800" cy="869819"/>
          </a:xfrm>
        </p:grpSpPr>
        <p:sp>
          <p:nvSpPr>
            <p:cNvPr name="Freeform 24" id="2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5" id="2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grpSp>
        <p:nvGrpSpPr>
          <p:cNvPr name="Group 26" id="26"/>
          <p:cNvGrpSpPr/>
          <p:nvPr/>
        </p:nvGrpSpPr>
        <p:grpSpPr>
          <a:xfrm rot="0">
            <a:off x="618868" y="3272381"/>
            <a:ext cx="508158" cy="543805"/>
            <a:chOff x="0" y="0"/>
            <a:chExt cx="812800" cy="869819"/>
          </a:xfrm>
        </p:grpSpPr>
        <p:sp>
          <p:nvSpPr>
            <p:cNvPr name="Freeform 27" id="2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8" id="2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grpSp>
        <p:nvGrpSpPr>
          <p:cNvPr name="Group 29" id="29"/>
          <p:cNvGrpSpPr/>
          <p:nvPr/>
        </p:nvGrpSpPr>
        <p:grpSpPr>
          <a:xfrm rot="0">
            <a:off x="618868" y="4610865"/>
            <a:ext cx="508158" cy="543805"/>
            <a:chOff x="0" y="0"/>
            <a:chExt cx="812800" cy="869819"/>
          </a:xfrm>
        </p:grpSpPr>
        <p:sp>
          <p:nvSpPr>
            <p:cNvPr name="Freeform 30" id="3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1" id="3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7</a:t>
              </a:r>
            </a:p>
          </p:txBody>
        </p:sp>
      </p:grpSp>
      <p:grpSp>
        <p:nvGrpSpPr>
          <p:cNvPr name="Group 32" id="32"/>
          <p:cNvGrpSpPr/>
          <p:nvPr/>
        </p:nvGrpSpPr>
        <p:grpSpPr>
          <a:xfrm rot="0">
            <a:off x="618868" y="5278495"/>
            <a:ext cx="508158" cy="543805"/>
            <a:chOff x="0" y="0"/>
            <a:chExt cx="812800" cy="869819"/>
          </a:xfrm>
        </p:grpSpPr>
        <p:sp>
          <p:nvSpPr>
            <p:cNvPr name="Freeform 33" id="33"/>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4" id="34"/>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8</a:t>
              </a:r>
            </a:p>
          </p:txBody>
        </p:sp>
      </p:grpSp>
      <p:grpSp>
        <p:nvGrpSpPr>
          <p:cNvPr name="Group 35" id="35"/>
          <p:cNvGrpSpPr/>
          <p:nvPr/>
        </p:nvGrpSpPr>
        <p:grpSpPr>
          <a:xfrm rot="0">
            <a:off x="618868" y="5946126"/>
            <a:ext cx="508158" cy="543805"/>
            <a:chOff x="0" y="0"/>
            <a:chExt cx="812800" cy="869819"/>
          </a:xfrm>
        </p:grpSpPr>
        <p:sp>
          <p:nvSpPr>
            <p:cNvPr name="Freeform 36" id="36"/>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7" id="37"/>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9</a:t>
              </a:r>
            </a:p>
          </p:txBody>
        </p:sp>
      </p:grpSp>
      <p:grpSp>
        <p:nvGrpSpPr>
          <p:cNvPr name="Group 38" id="38"/>
          <p:cNvGrpSpPr/>
          <p:nvPr/>
        </p:nvGrpSpPr>
        <p:grpSpPr>
          <a:xfrm rot="0">
            <a:off x="618868" y="6613756"/>
            <a:ext cx="508158" cy="543805"/>
            <a:chOff x="0" y="0"/>
            <a:chExt cx="812800" cy="869819"/>
          </a:xfrm>
        </p:grpSpPr>
        <p:sp>
          <p:nvSpPr>
            <p:cNvPr name="Freeform 39" id="3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0" id="4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10</a:t>
              </a:r>
            </a:p>
          </p:txBody>
        </p:sp>
      </p:grpSp>
      <p:grpSp>
        <p:nvGrpSpPr>
          <p:cNvPr name="Group 41" id="41"/>
          <p:cNvGrpSpPr/>
          <p:nvPr/>
        </p:nvGrpSpPr>
        <p:grpSpPr>
          <a:xfrm rot="0">
            <a:off x="618868" y="7281387"/>
            <a:ext cx="508158" cy="543805"/>
            <a:chOff x="0" y="0"/>
            <a:chExt cx="812800" cy="869819"/>
          </a:xfrm>
        </p:grpSpPr>
        <p:sp>
          <p:nvSpPr>
            <p:cNvPr name="Freeform 42" id="4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3" id="4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11</a:t>
              </a:r>
            </a:p>
          </p:txBody>
        </p:sp>
      </p:grpSp>
      <p:grpSp>
        <p:nvGrpSpPr>
          <p:cNvPr name="Group 44" id="44"/>
          <p:cNvGrpSpPr/>
          <p:nvPr/>
        </p:nvGrpSpPr>
        <p:grpSpPr>
          <a:xfrm rot="0">
            <a:off x="618868" y="7949017"/>
            <a:ext cx="508158" cy="543805"/>
            <a:chOff x="0" y="0"/>
            <a:chExt cx="812800" cy="869819"/>
          </a:xfrm>
        </p:grpSpPr>
        <p:sp>
          <p:nvSpPr>
            <p:cNvPr name="Freeform 45" id="4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6" id="4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12</a:t>
              </a:r>
            </a:p>
          </p:txBody>
        </p:sp>
      </p:grpSp>
      <p:sp>
        <p:nvSpPr>
          <p:cNvPr name="TextBox 47" id="47"/>
          <p:cNvSpPr txBox="true"/>
          <p:nvPr/>
        </p:nvSpPr>
        <p:spPr>
          <a:xfrm rot="0">
            <a:off x="5605835" y="3828400"/>
            <a:ext cx="7076331" cy="1993901"/>
          </a:xfrm>
          <a:prstGeom prst="rect">
            <a:avLst/>
          </a:prstGeom>
        </p:spPr>
        <p:txBody>
          <a:bodyPr anchor="t" rtlCol="false" tIns="0" lIns="0" bIns="0" rIns="0">
            <a:spAutoFit/>
          </a:bodyPr>
          <a:lstStyle/>
          <a:p>
            <a:pPr algn="ctr">
              <a:lnSpc>
                <a:spcPts val="13999"/>
              </a:lnSpc>
              <a:spcBef>
                <a:spcPct val="0"/>
              </a:spcBef>
            </a:pPr>
            <a:r>
              <a:rPr lang="en-US" sz="9999">
                <a:solidFill>
                  <a:srgbClr val="000000"/>
                </a:solidFill>
                <a:latin typeface="Agrandir Narrow Bold"/>
              </a:rPr>
              <a:t>THANK 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76715" y="506333"/>
            <a:ext cx="992463" cy="9924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1</a:t>
              </a:r>
            </a:p>
          </p:txBody>
        </p:sp>
      </p:grpSp>
      <p:grpSp>
        <p:nvGrpSpPr>
          <p:cNvPr name="Group 8" id="8"/>
          <p:cNvGrpSpPr/>
          <p:nvPr/>
        </p:nvGrpSpPr>
        <p:grpSpPr>
          <a:xfrm rot="0">
            <a:off x="618868" y="3001468"/>
            <a:ext cx="508158" cy="543805"/>
            <a:chOff x="0" y="0"/>
            <a:chExt cx="812800" cy="869819"/>
          </a:xfrm>
        </p:grpSpPr>
        <p:sp>
          <p:nvSpPr>
            <p:cNvPr name="Freeform 9" id="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0" id="1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4</a:t>
              </a:r>
            </a:p>
          </p:txBody>
        </p:sp>
      </p:grpSp>
      <p:grpSp>
        <p:nvGrpSpPr>
          <p:cNvPr name="Group 11" id="11"/>
          <p:cNvGrpSpPr/>
          <p:nvPr/>
        </p:nvGrpSpPr>
        <p:grpSpPr>
          <a:xfrm rot="0">
            <a:off x="618868" y="1661491"/>
            <a:ext cx="508158" cy="543805"/>
            <a:chOff x="0" y="0"/>
            <a:chExt cx="812800" cy="869819"/>
          </a:xfrm>
        </p:grpSpPr>
        <p:sp>
          <p:nvSpPr>
            <p:cNvPr name="Freeform 12" id="1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3" id="1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2</a:t>
              </a:r>
            </a:p>
          </p:txBody>
        </p:sp>
      </p:grpSp>
      <p:grpSp>
        <p:nvGrpSpPr>
          <p:cNvPr name="Group 14" id="14"/>
          <p:cNvGrpSpPr/>
          <p:nvPr/>
        </p:nvGrpSpPr>
        <p:grpSpPr>
          <a:xfrm rot="0">
            <a:off x="618868" y="3669883"/>
            <a:ext cx="508158" cy="543805"/>
            <a:chOff x="0" y="0"/>
            <a:chExt cx="812800" cy="869819"/>
          </a:xfrm>
        </p:grpSpPr>
        <p:sp>
          <p:nvSpPr>
            <p:cNvPr name="Freeform 15" id="1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6" id="1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grpSp>
        <p:nvGrpSpPr>
          <p:cNvPr name="Group 17" id="17"/>
          <p:cNvGrpSpPr/>
          <p:nvPr/>
        </p:nvGrpSpPr>
        <p:grpSpPr>
          <a:xfrm rot="0">
            <a:off x="618868" y="2330615"/>
            <a:ext cx="508158" cy="543805"/>
            <a:chOff x="0" y="0"/>
            <a:chExt cx="812800" cy="869819"/>
          </a:xfrm>
        </p:grpSpPr>
        <p:sp>
          <p:nvSpPr>
            <p:cNvPr name="Freeform 18" id="1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9" id="1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3</a:t>
              </a:r>
            </a:p>
          </p:txBody>
        </p:sp>
      </p:grpSp>
      <p:grpSp>
        <p:nvGrpSpPr>
          <p:cNvPr name="Group 20" id="20"/>
          <p:cNvGrpSpPr/>
          <p:nvPr/>
        </p:nvGrpSpPr>
        <p:grpSpPr>
          <a:xfrm rot="0">
            <a:off x="618868" y="5009860"/>
            <a:ext cx="508158" cy="543805"/>
            <a:chOff x="0" y="0"/>
            <a:chExt cx="812800" cy="869819"/>
          </a:xfrm>
        </p:grpSpPr>
        <p:sp>
          <p:nvSpPr>
            <p:cNvPr name="Freeform 21" id="2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2" id="2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7</a:t>
              </a:r>
            </a:p>
          </p:txBody>
        </p:sp>
      </p:grpSp>
      <p:grpSp>
        <p:nvGrpSpPr>
          <p:cNvPr name="Group 23" id="23"/>
          <p:cNvGrpSpPr/>
          <p:nvPr/>
        </p:nvGrpSpPr>
        <p:grpSpPr>
          <a:xfrm rot="0">
            <a:off x="618868" y="4339007"/>
            <a:ext cx="508158" cy="543805"/>
            <a:chOff x="0" y="0"/>
            <a:chExt cx="812800" cy="869819"/>
          </a:xfrm>
        </p:grpSpPr>
        <p:sp>
          <p:nvSpPr>
            <p:cNvPr name="Freeform 24" id="2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5" id="2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sp>
        <p:nvSpPr>
          <p:cNvPr name="TextBox 26" id="26"/>
          <p:cNvSpPr txBox="true"/>
          <p:nvPr/>
        </p:nvSpPr>
        <p:spPr>
          <a:xfrm rot="0">
            <a:off x="2126549" y="-14066"/>
            <a:ext cx="13909782" cy="1587499"/>
          </a:xfrm>
          <a:prstGeom prst="rect">
            <a:avLst/>
          </a:prstGeom>
        </p:spPr>
        <p:txBody>
          <a:bodyPr anchor="t" rtlCol="false" tIns="0" lIns="0" bIns="0" rIns="0">
            <a:spAutoFit/>
          </a:bodyPr>
          <a:lstStyle/>
          <a:p>
            <a:pPr>
              <a:lnSpc>
                <a:spcPts val="9699"/>
              </a:lnSpc>
            </a:pPr>
            <a:r>
              <a:rPr lang="en-US" sz="9999" spc="499">
                <a:solidFill>
                  <a:srgbClr val="191919"/>
                </a:solidFill>
                <a:latin typeface="Agrandir Narrow Bold"/>
              </a:rPr>
              <a:t>Introduction</a:t>
            </a:r>
          </a:p>
        </p:txBody>
      </p:sp>
      <p:grpSp>
        <p:nvGrpSpPr>
          <p:cNvPr name="Group 27" id="27"/>
          <p:cNvGrpSpPr/>
          <p:nvPr/>
        </p:nvGrpSpPr>
        <p:grpSpPr>
          <a:xfrm rot="0">
            <a:off x="618868" y="5677490"/>
            <a:ext cx="508158" cy="543805"/>
            <a:chOff x="0" y="0"/>
            <a:chExt cx="812800" cy="869819"/>
          </a:xfrm>
        </p:grpSpPr>
        <p:sp>
          <p:nvSpPr>
            <p:cNvPr name="Freeform 28" id="2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9" id="2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8</a:t>
              </a:r>
            </a:p>
          </p:txBody>
        </p:sp>
      </p:grpSp>
      <p:grpSp>
        <p:nvGrpSpPr>
          <p:cNvPr name="Group 30" id="30"/>
          <p:cNvGrpSpPr/>
          <p:nvPr/>
        </p:nvGrpSpPr>
        <p:grpSpPr>
          <a:xfrm rot="0">
            <a:off x="618868" y="6345121"/>
            <a:ext cx="508158" cy="543805"/>
            <a:chOff x="0" y="0"/>
            <a:chExt cx="812800" cy="869819"/>
          </a:xfrm>
        </p:grpSpPr>
        <p:sp>
          <p:nvSpPr>
            <p:cNvPr name="Freeform 31" id="3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2" id="3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9</a:t>
              </a:r>
            </a:p>
          </p:txBody>
        </p:sp>
      </p:grpSp>
      <p:sp>
        <p:nvSpPr>
          <p:cNvPr name="TextBox 33" id="33"/>
          <p:cNvSpPr txBox="true"/>
          <p:nvPr/>
        </p:nvSpPr>
        <p:spPr>
          <a:xfrm rot="0">
            <a:off x="2482091" y="1893737"/>
            <a:ext cx="14966831" cy="6824345"/>
          </a:xfrm>
          <a:prstGeom prst="rect">
            <a:avLst/>
          </a:prstGeom>
        </p:spPr>
        <p:txBody>
          <a:bodyPr anchor="t" rtlCol="false" tIns="0" lIns="0" bIns="0" rIns="0">
            <a:spAutoFit/>
          </a:bodyPr>
          <a:lstStyle/>
          <a:p>
            <a:pPr algn="just">
              <a:lnSpc>
                <a:spcPts val="4479"/>
              </a:lnSpc>
            </a:pPr>
            <a:r>
              <a:rPr lang="en-US" sz="3199">
                <a:solidFill>
                  <a:srgbClr val="191919"/>
                </a:solidFill>
                <a:latin typeface="Agrandir Narrow"/>
              </a:rPr>
              <a:t>The Applied Data Science program at Syracuse University equips students with the essential competencies required to excel as data professionals adept at resolving issues through data analysis. The program focuses on:</a:t>
            </a:r>
          </a:p>
          <a:p>
            <a:pPr algn="just" marL="690879" indent="-345439" lvl="1">
              <a:lnSpc>
                <a:spcPts val="4479"/>
              </a:lnSpc>
              <a:buFont typeface="Arial"/>
              <a:buChar char="•"/>
            </a:pPr>
            <a:r>
              <a:rPr lang="en-US" sz="3199">
                <a:solidFill>
                  <a:srgbClr val="191919"/>
                </a:solidFill>
                <a:latin typeface="Agrandir Narrow"/>
              </a:rPr>
              <a:t>Gathering, transforming, and storing data effectively. </a:t>
            </a:r>
          </a:p>
          <a:p>
            <a:pPr algn="just" marL="690879" indent="-345439" lvl="1">
              <a:lnSpc>
                <a:spcPts val="4479"/>
              </a:lnSpc>
              <a:buFont typeface="Arial"/>
              <a:buChar char="•"/>
            </a:pPr>
            <a:r>
              <a:rPr lang="en-US" sz="3199">
                <a:solidFill>
                  <a:srgbClr val="191919"/>
                </a:solidFill>
                <a:latin typeface="Agrandir Narrow"/>
              </a:rPr>
              <a:t>Mastering data visualization techniques to identify trends, patterns, and to effectively communicate insights. </a:t>
            </a:r>
          </a:p>
          <a:p>
            <a:pPr algn="just" marL="690879" indent="-345439" lvl="1">
              <a:lnSpc>
                <a:spcPts val="4479"/>
              </a:lnSpc>
              <a:buFont typeface="Arial"/>
              <a:buChar char="•"/>
            </a:pPr>
            <a:r>
              <a:rPr lang="en-US" sz="3199">
                <a:solidFill>
                  <a:srgbClr val="191919"/>
                </a:solidFill>
                <a:latin typeface="Agrandir Narrow"/>
              </a:rPr>
              <a:t>Applying both supervised and unsupervised machine learning methods to comprehend data and forecast outcomes. </a:t>
            </a:r>
          </a:p>
          <a:p>
            <a:pPr algn="just" marL="690879" indent="-345439" lvl="1">
              <a:lnSpc>
                <a:spcPts val="4479"/>
              </a:lnSpc>
              <a:buFont typeface="Arial"/>
              <a:buChar char="•"/>
            </a:pPr>
            <a:r>
              <a:rPr lang="en-US" sz="3199">
                <a:solidFill>
                  <a:srgbClr val="191919"/>
                </a:solidFill>
                <a:latin typeface="Agrandir Narrow"/>
              </a:rPr>
              <a:t>Presenting analytical results in a manner that is accessible to audiences with diverse levels of technical expertise.</a:t>
            </a:r>
          </a:p>
          <a:p>
            <a:pPr algn="just" marL="690879" indent="-345439" lvl="1">
              <a:lnSpc>
                <a:spcPts val="4479"/>
              </a:lnSpc>
              <a:buFont typeface="Arial"/>
              <a:buChar char="•"/>
            </a:pPr>
            <a:r>
              <a:rPr lang="en-US" sz="3199">
                <a:solidFill>
                  <a:srgbClr val="191919"/>
                </a:solidFill>
                <a:latin typeface="Agrandir Narrow"/>
              </a:rPr>
              <a:t> Formulating actionable recommendations based on data analysis for businesses, organizations, management, or shareholders.</a:t>
            </a:r>
          </a:p>
        </p:txBody>
      </p:sp>
      <p:grpSp>
        <p:nvGrpSpPr>
          <p:cNvPr name="Group 34" id="34"/>
          <p:cNvGrpSpPr/>
          <p:nvPr/>
        </p:nvGrpSpPr>
        <p:grpSpPr>
          <a:xfrm rot="0">
            <a:off x="618868" y="7050851"/>
            <a:ext cx="508158" cy="543805"/>
            <a:chOff x="0" y="0"/>
            <a:chExt cx="812800" cy="869819"/>
          </a:xfrm>
        </p:grpSpPr>
        <p:sp>
          <p:nvSpPr>
            <p:cNvPr name="Freeform 35" id="3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6" id="3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10</a:t>
              </a:r>
            </a:p>
          </p:txBody>
        </p:sp>
      </p:grpSp>
      <p:grpSp>
        <p:nvGrpSpPr>
          <p:cNvPr name="Group 37" id="37"/>
          <p:cNvGrpSpPr/>
          <p:nvPr/>
        </p:nvGrpSpPr>
        <p:grpSpPr>
          <a:xfrm rot="0">
            <a:off x="618868" y="7756582"/>
            <a:ext cx="508158" cy="543805"/>
            <a:chOff x="0" y="0"/>
            <a:chExt cx="812800" cy="869819"/>
          </a:xfrm>
        </p:grpSpPr>
        <p:sp>
          <p:nvSpPr>
            <p:cNvPr name="Freeform 38" id="3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9" id="3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11</a:t>
              </a:r>
            </a:p>
          </p:txBody>
        </p:sp>
      </p:grpSp>
      <p:grpSp>
        <p:nvGrpSpPr>
          <p:cNvPr name="Group 40" id="40"/>
          <p:cNvGrpSpPr/>
          <p:nvPr/>
        </p:nvGrpSpPr>
        <p:grpSpPr>
          <a:xfrm rot="0">
            <a:off x="618868" y="8462312"/>
            <a:ext cx="508158" cy="543805"/>
            <a:chOff x="0" y="0"/>
            <a:chExt cx="812800" cy="869819"/>
          </a:xfrm>
        </p:grpSpPr>
        <p:sp>
          <p:nvSpPr>
            <p:cNvPr name="Freeform 41" id="4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2" id="4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12</a:t>
              </a:r>
            </a:p>
          </p:txBody>
        </p:sp>
      </p:grpSp>
      <p:grpSp>
        <p:nvGrpSpPr>
          <p:cNvPr name="Group 43" id="43"/>
          <p:cNvGrpSpPr/>
          <p:nvPr/>
        </p:nvGrpSpPr>
        <p:grpSpPr>
          <a:xfrm rot="0">
            <a:off x="618868" y="9168043"/>
            <a:ext cx="508158" cy="543805"/>
            <a:chOff x="0" y="0"/>
            <a:chExt cx="812800" cy="869819"/>
          </a:xfrm>
        </p:grpSpPr>
        <p:sp>
          <p:nvSpPr>
            <p:cNvPr name="Freeform 44" id="4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5" id="4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13</a:t>
              </a: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349049" y="1763206"/>
            <a:ext cx="14090421" cy="3452496"/>
          </a:xfrm>
          <a:prstGeom prst="rect">
            <a:avLst/>
          </a:prstGeom>
        </p:spPr>
        <p:txBody>
          <a:bodyPr anchor="t" rtlCol="false" tIns="0" lIns="0" bIns="0" rIns="0">
            <a:spAutoFit/>
          </a:bodyPr>
          <a:lstStyle/>
          <a:p>
            <a:pPr algn="just">
              <a:lnSpc>
                <a:spcPts val="4479"/>
              </a:lnSpc>
            </a:pPr>
            <a:r>
              <a:rPr lang="en-US" sz="3199">
                <a:solidFill>
                  <a:srgbClr val="191919"/>
                </a:solidFill>
                <a:latin typeface="Agrandir Narrow"/>
              </a:rPr>
              <a:t> The following projects demonstrate the skills I have learned in various classes of my program:</a:t>
            </a:r>
          </a:p>
          <a:p>
            <a:pPr algn="just" marL="690876" indent="-345438" lvl="1">
              <a:lnSpc>
                <a:spcPts val="4479"/>
              </a:lnSpc>
              <a:buFont typeface="Arial"/>
              <a:buChar char="•"/>
            </a:pPr>
            <a:r>
              <a:rPr lang="en-US" sz="3199">
                <a:solidFill>
                  <a:srgbClr val="191919"/>
                </a:solidFill>
                <a:latin typeface="Agrandir Narrow"/>
              </a:rPr>
              <a:t>IST 687 Introduction to Data Science </a:t>
            </a:r>
          </a:p>
          <a:p>
            <a:pPr algn="just" marL="690876" indent="-345438" lvl="1">
              <a:lnSpc>
                <a:spcPts val="4479"/>
              </a:lnSpc>
              <a:buFont typeface="Arial"/>
              <a:buChar char="•"/>
            </a:pPr>
            <a:r>
              <a:rPr lang="en-US" sz="3199">
                <a:solidFill>
                  <a:srgbClr val="191919"/>
                </a:solidFill>
                <a:latin typeface="Agrandir Narrow"/>
              </a:rPr>
              <a:t>IST 718 Big Data Analytics</a:t>
            </a:r>
          </a:p>
          <a:p>
            <a:pPr algn="just" marL="690876" indent="-345438" lvl="1">
              <a:lnSpc>
                <a:spcPts val="4479"/>
              </a:lnSpc>
              <a:buFont typeface="Arial"/>
              <a:buChar char="•"/>
            </a:pPr>
            <a:r>
              <a:rPr lang="en-US" sz="3199">
                <a:solidFill>
                  <a:srgbClr val="191919"/>
                </a:solidFill>
                <a:latin typeface="Agrandir Narrow"/>
              </a:rPr>
              <a:t>IST 722 Data Warehouse</a:t>
            </a:r>
          </a:p>
          <a:p>
            <a:pPr algn="just">
              <a:lnSpc>
                <a:spcPts val="4479"/>
              </a:lnSpc>
            </a:pPr>
          </a:p>
        </p:txBody>
      </p:sp>
      <p:grpSp>
        <p:nvGrpSpPr>
          <p:cNvPr name="Group 6" id="6"/>
          <p:cNvGrpSpPr/>
          <p:nvPr/>
        </p:nvGrpSpPr>
        <p:grpSpPr>
          <a:xfrm rot="0">
            <a:off x="16439471" y="8737362"/>
            <a:ext cx="3697059" cy="3697059"/>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126549" y="-4541"/>
            <a:ext cx="13909782" cy="1378086"/>
          </a:xfrm>
          <a:prstGeom prst="rect">
            <a:avLst/>
          </a:prstGeom>
        </p:spPr>
        <p:txBody>
          <a:bodyPr anchor="t" rtlCol="false" tIns="0" lIns="0" bIns="0" rIns="0">
            <a:spAutoFit/>
          </a:bodyPr>
          <a:lstStyle/>
          <a:p>
            <a:pPr>
              <a:lnSpc>
                <a:spcPts val="8439"/>
              </a:lnSpc>
            </a:pPr>
            <a:r>
              <a:rPr lang="en-US" sz="8700" spc="435">
                <a:solidFill>
                  <a:srgbClr val="191919"/>
                </a:solidFill>
                <a:latin typeface="Agrandir Narrow Bold"/>
              </a:rPr>
              <a:t>Introduction(cont)</a:t>
            </a:r>
          </a:p>
        </p:txBody>
      </p:sp>
      <p:grpSp>
        <p:nvGrpSpPr>
          <p:cNvPr name="Group 10" id="10"/>
          <p:cNvGrpSpPr/>
          <p:nvPr/>
        </p:nvGrpSpPr>
        <p:grpSpPr>
          <a:xfrm rot="0">
            <a:off x="376715" y="1214327"/>
            <a:ext cx="992463" cy="99246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2" id="12"/>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2</a:t>
              </a:r>
            </a:p>
          </p:txBody>
        </p:sp>
      </p:grpSp>
      <p:grpSp>
        <p:nvGrpSpPr>
          <p:cNvPr name="Group 13" id="13"/>
          <p:cNvGrpSpPr/>
          <p:nvPr/>
        </p:nvGrpSpPr>
        <p:grpSpPr>
          <a:xfrm rot="0">
            <a:off x="618868" y="3001468"/>
            <a:ext cx="508158" cy="543805"/>
            <a:chOff x="0" y="0"/>
            <a:chExt cx="812800" cy="869819"/>
          </a:xfrm>
        </p:grpSpPr>
        <p:sp>
          <p:nvSpPr>
            <p:cNvPr name="Freeform 14" id="1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5" id="1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4</a:t>
              </a:r>
            </a:p>
          </p:txBody>
        </p:sp>
      </p:grpSp>
      <p:grpSp>
        <p:nvGrpSpPr>
          <p:cNvPr name="Group 16" id="16"/>
          <p:cNvGrpSpPr/>
          <p:nvPr/>
        </p:nvGrpSpPr>
        <p:grpSpPr>
          <a:xfrm rot="0">
            <a:off x="618868" y="484895"/>
            <a:ext cx="508158" cy="543805"/>
            <a:chOff x="0" y="0"/>
            <a:chExt cx="812800" cy="869819"/>
          </a:xfrm>
        </p:grpSpPr>
        <p:sp>
          <p:nvSpPr>
            <p:cNvPr name="Freeform 17" id="1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8" id="1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a:t>
              </a:r>
            </a:p>
          </p:txBody>
        </p:sp>
      </p:grpSp>
      <p:grpSp>
        <p:nvGrpSpPr>
          <p:cNvPr name="Group 19" id="19"/>
          <p:cNvGrpSpPr/>
          <p:nvPr/>
        </p:nvGrpSpPr>
        <p:grpSpPr>
          <a:xfrm rot="0">
            <a:off x="618868" y="3669883"/>
            <a:ext cx="508158" cy="543805"/>
            <a:chOff x="0" y="0"/>
            <a:chExt cx="812800" cy="869819"/>
          </a:xfrm>
        </p:grpSpPr>
        <p:sp>
          <p:nvSpPr>
            <p:cNvPr name="Freeform 20" id="2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1" id="2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grpSp>
        <p:nvGrpSpPr>
          <p:cNvPr name="Group 22" id="22"/>
          <p:cNvGrpSpPr/>
          <p:nvPr/>
        </p:nvGrpSpPr>
        <p:grpSpPr>
          <a:xfrm rot="0">
            <a:off x="618868" y="2330615"/>
            <a:ext cx="508158" cy="543805"/>
            <a:chOff x="0" y="0"/>
            <a:chExt cx="812800" cy="869819"/>
          </a:xfrm>
        </p:grpSpPr>
        <p:sp>
          <p:nvSpPr>
            <p:cNvPr name="Freeform 23" id="23"/>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4" id="24"/>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3</a:t>
              </a:r>
            </a:p>
          </p:txBody>
        </p:sp>
      </p:grpSp>
      <p:grpSp>
        <p:nvGrpSpPr>
          <p:cNvPr name="Group 25" id="25"/>
          <p:cNvGrpSpPr/>
          <p:nvPr/>
        </p:nvGrpSpPr>
        <p:grpSpPr>
          <a:xfrm rot="0">
            <a:off x="618868" y="5009860"/>
            <a:ext cx="508158" cy="543805"/>
            <a:chOff x="0" y="0"/>
            <a:chExt cx="812800" cy="869819"/>
          </a:xfrm>
        </p:grpSpPr>
        <p:sp>
          <p:nvSpPr>
            <p:cNvPr name="Freeform 26" id="26"/>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7" id="27"/>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7</a:t>
              </a:r>
            </a:p>
          </p:txBody>
        </p:sp>
      </p:grpSp>
      <p:grpSp>
        <p:nvGrpSpPr>
          <p:cNvPr name="Group 28" id="28"/>
          <p:cNvGrpSpPr/>
          <p:nvPr/>
        </p:nvGrpSpPr>
        <p:grpSpPr>
          <a:xfrm rot="0">
            <a:off x="618868" y="4339007"/>
            <a:ext cx="508158" cy="543805"/>
            <a:chOff x="0" y="0"/>
            <a:chExt cx="812800" cy="869819"/>
          </a:xfrm>
        </p:grpSpPr>
        <p:sp>
          <p:nvSpPr>
            <p:cNvPr name="Freeform 29" id="2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0" id="3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grpSp>
        <p:nvGrpSpPr>
          <p:cNvPr name="Group 31" id="31"/>
          <p:cNvGrpSpPr/>
          <p:nvPr/>
        </p:nvGrpSpPr>
        <p:grpSpPr>
          <a:xfrm rot="0">
            <a:off x="618868" y="5677490"/>
            <a:ext cx="508158" cy="543805"/>
            <a:chOff x="0" y="0"/>
            <a:chExt cx="812800" cy="869819"/>
          </a:xfrm>
        </p:grpSpPr>
        <p:sp>
          <p:nvSpPr>
            <p:cNvPr name="Freeform 32" id="3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3" id="3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8</a:t>
              </a:r>
            </a:p>
          </p:txBody>
        </p:sp>
      </p:grpSp>
      <p:grpSp>
        <p:nvGrpSpPr>
          <p:cNvPr name="Group 34" id="34"/>
          <p:cNvGrpSpPr/>
          <p:nvPr/>
        </p:nvGrpSpPr>
        <p:grpSpPr>
          <a:xfrm rot="0">
            <a:off x="618868" y="6345121"/>
            <a:ext cx="508158" cy="543805"/>
            <a:chOff x="0" y="0"/>
            <a:chExt cx="812800" cy="869819"/>
          </a:xfrm>
        </p:grpSpPr>
        <p:sp>
          <p:nvSpPr>
            <p:cNvPr name="Freeform 35" id="3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6" id="3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9</a:t>
              </a:r>
            </a:p>
          </p:txBody>
        </p:sp>
      </p:grpSp>
      <p:grpSp>
        <p:nvGrpSpPr>
          <p:cNvPr name="Group 37" id="37"/>
          <p:cNvGrpSpPr/>
          <p:nvPr/>
        </p:nvGrpSpPr>
        <p:grpSpPr>
          <a:xfrm rot="0">
            <a:off x="618868" y="7012751"/>
            <a:ext cx="508158" cy="543805"/>
            <a:chOff x="0" y="0"/>
            <a:chExt cx="812800" cy="869819"/>
          </a:xfrm>
        </p:grpSpPr>
        <p:sp>
          <p:nvSpPr>
            <p:cNvPr name="Freeform 38" id="3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9" id="3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10</a:t>
              </a:r>
            </a:p>
          </p:txBody>
        </p:sp>
      </p:grpSp>
      <p:grpSp>
        <p:nvGrpSpPr>
          <p:cNvPr name="Group 40" id="40"/>
          <p:cNvGrpSpPr/>
          <p:nvPr/>
        </p:nvGrpSpPr>
        <p:grpSpPr>
          <a:xfrm rot="0">
            <a:off x="618868" y="7680382"/>
            <a:ext cx="508158" cy="543805"/>
            <a:chOff x="0" y="0"/>
            <a:chExt cx="812800" cy="869819"/>
          </a:xfrm>
        </p:grpSpPr>
        <p:sp>
          <p:nvSpPr>
            <p:cNvPr name="Freeform 41" id="4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2" id="4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11</a:t>
              </a:r>
            </a:p>
          </p:txBody>
        </p:sp>
      </p:grpSp>
      <p:grpSp>
        <p:nvGrpSpPr>
          <p:cNvPr name="Group 43" id="43"/>
          <p:cNvGrpSpPr/>
          <p:nvPr/>
        </p:nvGrpSpPr>
        <p:grpSpPr>
          <a:xfrm rot="0">
            <a:off x="618868" y="8348012"/>
            <a:ext cx="508158" cy="543805"/>
            <a:chOff x="0" y="0"/>
            <a:chExt cx="812800" cy="869819"/>
          </a:xfrm>
        </p:grpSpPr>
        <p:sp>
          <p:nvSpPr>
            <p:cNvPr name="Freeform 44" id="4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5" id="4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12</a:t>
              </a:r>
            </a:p>
          </p:txBody>
        </p:sp>
      </p:grpSp>
      <p:grpSp>
        <p:nvGrpSpPr>
          <p:cNvPr name="Group 46" id="46"/>
          <p:cNvGrpSpPr/>
          <p:nvPr/>
        </p:nvGrpSpPr>
        <p:grpSpPr>
          <a:xfrm rot="0">
            <a:off x="618868" y="9015643"/>
            <a:ext cx="508158" cy="543805"/>
            <a:chOff x="0" y="0"/>
            <a:chExt cx="812800" cy="869819"/>
          </a:xfrm>
        </p:grpSpPr>
        <p:sp>
          <p:nvSpPr>
            <p:cNvPr name="Freeform 47" id="4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8" id="4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13</a:t>
              </a:r>
            </a:p>
          </p:txBody>
        </p:sp>
      </p:grpSp>
    </p:spTree>
  </p:cSld>
  <p:clrMapOvr>
    <a:masterClrMapping/>
  </p:clrMapOvr>
</p:sld>
</file>

<file path=ppt/slides/slide4.xml><?xml version="1.0" encoding="utf-8"?>
<p:sld xmlns:p="http://schemas.openxmlformats.org/presentationml/2006/main" xmlns:a="http://schemas.openxmlformats.org/drawingml/2006/main">
  <p:cSld>
    <p:bg>
      <p:bgPr>
        <a:solidFill>
          <a:srgbClr val="FFFFFE"/>
        </a:solidFill>
      </p:bgPr>
    </p:bg>
    <p:spTree>
      <p:nvGrpSpPr>
        <p:cNvPr id="1" name=""/>
        <p:cNvGrpSpPr/>
        <p:nvPr/>
      </p:nvGrpSpPr>
      <p:grpSpPr>
        <a:xfrm>
          <a:off x="0" y="0"/>
          <a:ext cx="0" cy="0"/>
          <a:chOff x="0" y="0"/>
          <a:chExt cx="0" cy="0"/>
        </a:xfrm>
      </p:grpSpPr>
      <p:sp>
        <p:nvSpPr>
          <p:cNvPr name="TextBox 2" id="2"/>
          <p:cNvSpPr txBox="true"/>
          <p:nvPr/>
        </p:nvSpPr>
        <p:spPr>
          <a:xfrm rot="0">
            <a:off x="2126549" y="670596"/>
            <a:ext cx="13374934" cy="1225896"/>
          </a:xfrm>
          <a:prstGeom prst="rect">
            <a:avLst/>
          </a:prstGeom>
        </p:spPr>
        <p:txBody>
          <a:bodyPr anchor="t" rtlCol="false" tIns="0" lIns="0" bIns="0" rIns="0">
            <a:spAutoFit/>
          </a:bodyPr>
          <a:lstStyle/>
          <a:p>
            <a:pPr algn="just">
              <a:lnSpc>
                <a:spcPts val="8556"/>
              </a:lnSpc>
              <a:spcBef>
                <a:spcPct val="0"/>
              </a:spcBef>
            </a:pPr>
            <a:r>
              <a:rPr lang="en-US" sz="6111">
                <a:solidFill>
                  <a:srgbClr val="191919"/>
                </a:solidFill>
                <a:latin typeface="Agrandir Narrow Bold"/>
              </a:rPr>
              <a:t>IST 687 Introduction to Data Science</a:t>
            </a:r>
            <a:r>
              <a:rPr lang="en-US" sz="6111">
                <a:solidFill>
                  <a:srgbClr val="191919"/>
                </a:solidFill>
                <a:latin typeface="Agrandir Narrow Bold"/>
              </a:rPr>
              <a:t> </a:t>
            </a:r>
          </a:p>
        </p:txBody>
      </p:sp>
      <p:sp>
        <p:nvSpPr>
          <p:cNvPr name="TextBox 3" id="3"/>
          <p:cNvSpPr txBox="true"/>
          <p:nvPr/>
        </p:nvSpPr>
        <p:spPr>
          <a:xfrm rot="0">
            <a:off x="2386866" y="1974817"/>
            <a:ext cx="15443412" cy="6243320"/>
          </a:xfrm>
          <a:prstGeom prst="rect">
            <a:avLst/>
          </a:prstGeom>
        </p:spPr>
        <p:txBody>
          <a:bodyPr anchor="t" rtlCol="false" tIns="0" lIns="0" bIns="0" rIns="0">
            <a:spAutoFit/>
          </a:bodyPr>
          <a:lstStyle/>
          <a:p>
            <a:pPr>
              <a:lnSpc>
                <a:spcPts val="4480"/>
              </a:lnSpc>
            </a:pPr>
            <a:r>
              <a:rPr lang="en-US" sz="3200">
                <a:solidFill>
                  <a:srgbClr val="000000"/>
                </a:solidFill>
                <a:latin typeface="Agrandir Narrow"/>
              </a:rPr>
              <a:t>Goal: Analyze healthcare cost data to identify and predict high-cost individuals, providing the Health Management Organization with actionable insights and recommendations to reduce healthcare expenses.</a:t>
            </a:r>
          </a:p>
          <a:p>
            <a:pPr>
              <a:lnSpc>
                <a:spcPts val="4480"/>
              </a:lnSpc>
            </a:pPr>
          </a:p>
          <a:p>
            <a:pPr>
              <a:lnSpc>
                <a:spcPts val="4480"/>
              </a:lnSpc>
            </a:pPr>
            <a:r>
              <a:rPr lang="en-US" sz="3200">
                <a:solidFill>
                  <a:srgbClr val="000000"/>
                </a:solidFill>
                <a:latin typeface="Agrandir Narrow"/>
              </a:rPr>
              <a:t>Software used: Rstudio.</a:t>
            </a:r>
          </a:p>
          <a:p>
            <a:pPr>
              <a:lnSpc>
                <a:spcPts val="4480"/>
              </a:lnSpc>
            </a:pPr>
          </a:p>
          <a:p>
            <a:pPr>
              <a:lnSpc>
                <a:spcPts val="4480"/>
              </a:lnSpc>
            </a:pPr>
            <a:r>
              <a:rPr lang="en-US" sz="3200">
                <a:solidFill>
                  <a:srgbClr val="000000"/>
                </a:solidFill>
                <a:latin typeface="Agrandir Narrow"/>
              </a:rPr>
              <a:t>About the data: The dataset for this project contains healthcare cost information from an HMO, where each row represents an individual. It encompasses variables such as age, location, lifestyle factors like exercise and smoking habits, BMI, medical history, and the total healthcare costs for the year. This comprehensive data set allows for an in-depth analysis of the factors influencing healthcare expenses.</a:t>
            </a:r>
          </a:p>
        </p:txBody>
      </p:sp>
      <p:grpSp>
        <p:nvGrpSpPr>
          <p:cNvPr name="Group 4" id="4"/>
          <p:cNvGrpSpPr/>
          <p:nvPr/>
        </p:nvGrpSpPr>
        <p:grpSpPr>
          <a:xfrm rot="0">
            <a:off x="-1373119" y="-1315898"/>
            <a:ext cx="3499668" cy="13405540"/>
            <a:chOff x="0" y="0"/>
            <a:chExt cx="212191" cy="812800"/>
          </a:xfrm>
        </p:grpSpPr>
        <p:sp>
          <p:nvSpPr>
            <p:cNvPr name="Freeform 5" id="5"/>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6" id="6"/>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1762088" y="-9632634"/>
            <a:ext cx="10994424" cy="1099442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376715" y="1885180"/>
            <a:ext cx="992463" cy="99246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2" id="12"/>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3</a:t>
              </a:r>
            </a:p>
          </p:txBody>
        </p:sp>
      </p:grpSp>
      <p:grpSp>
        <p:nvGrpSpPr>
          <p:cNvPr name="Group 13" id="13"/>
          <p:cNvGrpSpPr/>
          <p:nvPr/>
        </p:nvGrpSpPr>
        <p:grpSpPr>
          <a:xfrm rot="0">
            <a:off x="618868" y="3001468"/>
            <a:ext cx="508158" cy="543805"/>
            <a:chOff x="0" y="0"/>
            <a:chExt cx="812800" cy="869819"/>
          </a:xfrm>
        </p:grpSpPr>
        <p:sp>
          <p:nvSpPr>
            <p:cNvPr name="Freeform 14" id="1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5" id="1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4</a:t>
              </a:r>
            </a:p>
          </p:txBody>
        </p:sp>
      </p:grpSp>
      <p:grpSp>
        <p:nvGrpSpPr>
          <p:cNvPr name="Group 16" id="16"/>
          <p:cNvGrpSpPr/>
          <p:nvPr/>
        </p:nvGrpSpPr>
        <p:grpSpPr>
          <a:xfrm rot="0">
            <a:off x="618868" y="484895"/>
            <a:ext cx="508158" cy="543805"/>
            <a:chOff x="0" y="0"/>
            <a:chExt cx="812800" cy="869819"/>
          </a:xfrm>
        </p:grpSpPr>
        <p:sp>
          <p:nvSpPr>
            <p:cNvPr name="Freeform 17" id="1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8" id="1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a:t>
              </a:r>
            </a:p>
          </p:txBody>
        </p:sp>
      </p:grpSp>
      <p:grpSp>
        <p:nvGrpSpPr>
          <p:cNvPr name="Group 19" id="19"/>
          <p:cNvGrpSpPr/>
          <p:nvPr/>
        </p:nvGrpSpPr>
        <p:grpSpPr>
          <a:xfrm rot="0">
            <a:off x="618868" y="3669883"/>
            <a:ext cx="508158" cy="543805"/>
            <a:chOff x="0" y="0"/>
            <a:chExt cx="812800" cy="869819"/>
          </a:xfrm>
        </p:grpSpPr>
        <p:sp>
          <p:nvSpPr>
            <p:cNvPr name="Freeform 20" id="2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1" id="2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grpSp>
        <p:nvGrpSpPr>
          <p:cNvPr name="Group 22" id="22"/>
          <p:cNvGrpSpPr/>
          <p:nvPr/>
        </p:nvGrpSpPr>
        <p:grpSpPr>
          <a:xfrm rot="0">
            <a:off x="618868" y="1217550"/>
            <a:ext cx="508158" cy="543805"/>
            <a:chOff x="0" y="0"/>
            <a:chExt cx="812800" cy="869819"/>
          </a:xfrm>
        </p:grpSpPr>
        <p:sp>
          <p:nvSpPr>
            <p:cNvPr name="Freeform 23" id="23"/>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4" id="24"/>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2</a:t>
              </a:r>
            </a:p>
          </p:txBody>
        </p:sp>
      </p:grpSp>
      <p:grpSp>
        <p:nvGrpSpPr>
          <p:cNvPr name="Group 25" id="25"/>
          <p:cNvGrpSpPr/>
          <p:nvPr/>
        </p:nvGrpSpPr>
        <p:grpSpPr>
          <a:xfrm rot="0">
            <a:off x="618868" y="5009860"/>
            <a:ext cx="508158" cy="543805"/>
            <a:chOff x="0" y="0"/>
            <a:chExt cx="812800" cy="869819"/>
          </a:xfrm>
        </p:grpSpPr>
        <p:sp>
          <p:nvSpPr>
            <p:cNvPr name="Freeform 26" id="26"/>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7" id="27"/>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7</a:t>
              </a:r>
            </a:p>
          </p:txBody>
        </p:sp>
      </p:grpSp>
      <p:grpSp>
        <p:nvGrpSpPr>
          <p:cNvPr name="Group 28" id="28"/>
          <p:cNvGrpSpPr/>
          <p:nvPr/>
        </p:nvGrpSpPr>
        <p:grpSpPr>
          <a:xfrm rot="0">
            <a:off x="618868" y="4339007"/>
            <a:ext cx="508158" cy="543805"/>
            <a:chOff x="0" y="0"/>
            <a:chExt cx="812800" cy="869819"/>
          </a:xfrm>
        </p:grpSpPr>
        <p:sp>
          <p:nvSpPr>
            <p:cNvPr name="Freeform 29" id="2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0" id="3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grpSp>
        <p:nvGrpSpPr>
          <p:cNvPr name="Group 31" id="31"/>
          <p:cNvGrpSpPr/>
          <p:nvPr/>
        </p:nvGrpSpPr>
        <p:grpSpPr>
          <a:xfrm rot="0">
            <a:off x="618868" y="5677490"/>
            <a:ext cx="508158" cy="543805"/>
            <a:chOff x="0" y="0"/>
            <a:chExt cx="812800" cy="869819"/>
          </a:xfrm>
        </p:grpSpPr>
        <p:sp>
          <p:nvSpPr>
            <p:cNvPr name="Freeform 32" id="3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3" id="3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8</a:t>
              </a:r>
            </a:p>
          </p:txBody>
        </p:sp>
      </p:grpSp>
      <p:grpSp>
        <p:nvGrpSpPr>
          <p:cNvPr name="Group 34" id="34"/>
          <p:cNvGrpSpPr/>
          <p:nvPr/>
        </p:nvGrpSpPr>
        <p:grpSpPr>
          <a:xfrm rot="0">
            <a:off x="618868" y="6345121"/>
            <a:ext cx="508158" cy="543805"/>
            <a:chOff x="0" y="0"/>
            <a:chExt cx="812800" cy="869819"/>
          </a:xfrm>
        </p:grpSpPr>
        <p:sp>
          <p:nvSpPr>
            <p:cNvPr name="Freeform 35" id="3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6" id="3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9</a:t>
              </a:r>
            </a:p>
          </p:txBody>
        </p:sp>
      </p:grpSp>
      <p:grpSp>
        <p:nvGrpSpPr>
          <p:cNvPr name="Group 37" id="37"/>
          <p:cNvGrpSpPr/>
          <p:nvPr/>
        </p:nvGrpSpPr>
        <p:grpSpPr>
          <a:xfrm rot="0">
            <a:off x="618868" y="7012751"/>
            <a:ext cx="508158" cy="543805"/>
            <a:chOff x="0" y="0"/>
            <a:chExt cx="812800" cy="869819"/>
          </a:xfrm>
        </p:grpSpPr>
        <p:sp>
          <p:nvSpPr>
            <p:cNvPr name="Freeform 38" id="3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9" id="3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10</a:t>
              </a:r>
            </a:p>
          </p:txBody>
        </p:sp>
      </p:grpSp>
      <p:grpSp>
        <p:nvGrpSpPr>
          <p:cNvPr name="Group 40" id="40"/>
          <p:cNvGrpSpPr/>
          <p:nvPr/>
        </p:nvGrpSpPr>
        <p:grpSpPr>
          <a:xfrm rot="0">
            <a:off x="618868" y="7680382"/>
            <a:ext cx="508158" cy="543805"/>
            <a:chOff x="0" y="0"/>
            <a:chExt cx="812800" cy="869819"/>
          </a:xfrm>
        </p:grpSpPr>
        <p:sp>
          <p:nvSpPr>
            <p:cNvPr name="Freeform 41" id="4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2" id="4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11</a:t>
              </a:r>
            </a:p>
          </p:txBody>
        </p:sp>
      </p:grpSp>
      <p:grpSp>
        <p:nvGrpSpPr>
          <p:cNvPr name="Group 43" id="43"/>
          <p:cNvGrpSpPr/>
          <p:nvPr/>
        </p:nvGrpSpPr>
        <p:grpSpPr>
          <a:xfrm rot="0">
            <a:off x="618868" y="8348012"/>
            <a:ext cx="508158" cy="543805"/>
            <a:chOff x="0" y="0"/>
            <a:chExt cx="812800" cy="869819"/>
          </a:xfrm>
        </p:grpSpPr>
        <p:sp>
          <p:nvSpPr>
            <p:cNvPr name="Freeform 44" id="4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5" id="4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12</a:t>
              </a:r>
            </a:p>
          </p:txBody>
        </p:sp>
      </p:grpSp>
      <p:grpSp>
        <p:nvGrpSpPr>
          <p:cNvPr name="Group 46" id="46"/>
          <p:cNvGrpSpPr/>
          <p:nvPr/>
        </p:nvGrpSpPr>
        <p:grpSpPr>
          <a:xfrm rot="0">
            <a:off x="618868" y="9015643"/>
            <a:ext cx="508158" cy="543805"/>
            <a:chOff x="0" y="0"/>
            <a:chExt cx="812800" cy="869819"/>
          </a:xfrm>
        </p:grpSpPr>
        <p:sp>
          <p:nvSpPr>
            <p:cNvPr name="Freeform 47" id="4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8" id="4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13</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1762088" y="-9632634"/>
            <a:ext cx="10994424" cy="1099442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515500" y="1075861"/>
            <a:ext cx="13069910" cy="4311010"/>
          </a:xfrm>
          <a:custGeom>
            <a:avLst/>
            <a:gdLst/>
            <a:ahLst/>
            <a:cxnLst/>
            <a:rect r="r" b="b" t="t" l="l"/>
            <a:pathLst>
              <a:path h="4311010" w="13069910">
                <a:moveTo>
                  <a:pt x="0" y="0"/>
                </a:moveTo>
                <a:lnTo>
                  <a:pt x="13069910" y="0"/>
                </a:lnTo>
                <a:lnTo>
                  <a:pt x="13069910" y="4311011"/>
                </a:lnTo>
                <a:lnTo>
                  <a:pt x="0" y="4311011"/>
                </a:lnTo>
                <a:lnTo>
                  <a:pt x="0" y="0"/>
                </a:lnTo>
                <a:close/>
              </a:path>
            </a:pathLst>
          </a:custGeom>
          <a:blipFill>
            <a:blip r:embed="rId2"/>
            <a:stretch>
              <a:fillRect l="0" t="-2408" r="0" b="-2408"/>
            </a:stretch>
          </a:blipFill>
        </p:spPr>
      </p:sp>
      <p:sp>
        <p:nvSpPr>
          <p:cNvPr name="Freeform 9" id="9"/>
          <p:cNvSpPr/>
          <p:nvPr/>
        </p:nvSpPr>
        <p:spPr>
          <a:xfrm flipH="false" flipV="false" rot="0">
            <a:off x="9144000" y="5567163"/>
            <a:ext cx="6681190" cy="4130190"/>
          </a:xfrm>
          <a:custGeom>
            <a:avLst/>
            <a:gdLst/>
            <a:ahLst/>
            <a:cxnLst/>
            <a:rect r="r" b="b" t="t" l="l"/>
            <a:pathLst>
              <a:path h="4130190" w="6681190">
                <a:moveTo>
                  <a:pt x="0" y="0"/>
                </a:moveTo>
                <a:lnTo>
                  <a:pt x="6681190" y="0"/>
                </a:lnTo>
                <a:lnTo>
                  <a:pt x="6681190" y="4130191"/>
                </a:lnTo>
                <a:lnTo>
                  <a:pt x="0" y="4130191"/>
                </a:lnTo>
                <a:lnTo>
                  <a:pt x="0" y="0"/>
                </a:lnTo>
                <a:close/>
              </a:path>
            </a:pathLst>
          </a:custGeom>
          <a:blipFill>
            <a:blip r:embed="rId3"/>
            <a:stretch>
              <a:fillRect l="0" t="0" r="0" b="0"/>
            </a:stretch>
          </a:blipFill>
        </p:spPr>
      </p:sp>
      <p:sp>
        <p:nvSpPr>
          <p:cNvPr name="TextBox 10" id="10"/>
          <p:cNvSpPr txBox="true"/>
          <p:nvPr/>
        </p:nvSpPr>
        <p:spPr>
          <a:xfrm rot="0">
            <a:off x="2475316" y="-45107"/>
            <a:ext cx="5772820" cy="1072338"/>
          </a:xfrm>
          <a:prstGeom prst="rect">
            <a:avLst/>
          </a:prstGeom>
        </p:spPr>
        <p:txBody>
          <a:bodyPr anchor="t" rtlCol="false" tIns="0" lIns="0" bIns="0" rIns="0">
            <a:spAutoFit/>
          </a:bodyPr>
          <a:lstStyle/>
          <a:p>
            <a:pPr algn="ctr">
              <a:lnSpc>
                <a:spcPts val="7569"/>
              </a:lnSpc>
              <a:spcBef>
                <a:spcPct val="0"/>
              </a:spcBef>
            </a:pPr>
            <a:r>
              <a:rPr lang="en-US" sz="5406">
                <a:solidFill>
                  <a:srgbClr val="000000"/>
                </a:solidFill>
                <a:latin typeface="Agrandir Narrow"/>
              </a:rPr>
              <a:t>Visualizing the data </a:t>
            </a:r>
          </a:p>
        </p:txBody>
      </p:sp>
      <p:sp>
        <p:nvSpPr>
          <p:cNvPr name="TextBox 11" id="11"/>
          <p:cNvSpPr txBox="true"/>
          <p:nvPr/>
        </p:nvSpPr>
        <p:spPr>
          <a:xfrm rot="0">
            <a:off x="2147715" y="6683745"/>
            <a:ext cx="6780163" cy="1072338"/>
          </a:xfrm>
          <a:prstGeom prst="rect">
            <a:avLst/>
          </a:prstGeom>
        </p:spPr>
        <p:txBody>
          <a:bodyPr anchor="t" rtlCol="false" tIns="0" lIns="0" bIns="0" rIns="0">
            <a:spAutoFit/>
          </a:bodyPr>
          <a:lstStyle/>
          <a:p>
            <a:pPr algn="ctr">
              <a:lnSpc>
                <a:spcPts val="7569"/>
              </a:lnSpc>
              <a:spcBef>
                <a:spcPct val="0"/>
              </a:spcBef>
            </a:pPr>
            <a:r>
              <a:rPr lang="en-US" sz="5406">
                <a:solidFill>
                  <a:srgbClr val="000000"/>
                </a:solidFill>
                <a:latin typeface="Agrandir Narrow"/>
              </a:rPr>
              <a:t>Create and test model </a:t>
            </a:r>
          </a:p>
        </p:txBody>
      </p:sp>
      <p:grpSp>
        <p:nvGrpSpPr>
          <p:cNvPr name="Group 12" id="12"/>
          <p:cNvGrpSpPr/>
          <p:nvPr/>
        </p:nvGrpSpPr>
        <p:grpSpPr>
          <a:xfrm rot="0">
            <a:off x="376715" y="2553595"/>
            <a:ext cx="992463" cy="99246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4</a:t>
              </a:r>
            </a:p>
          </p:txBody>
        </p:sp>
      </p:grpSp>
      <p:grpSp>
        <p:nvGrpSpPr>
          <p:cNvPr name="Group 15" id="15"/>
          <p:cNvGrpSpPr/>
          <p:nvPr/>
        </p:nvGrpSpPr>
        <p:grpSpPr>
          <a:xfrm rot="0">
            <a:off x="618868" y="1885964"/>
            <a:ext cx="508158" cy="543805"/>
            <a:chOff x="0" y="0"/>
            <a:chExt cx="812800" cy="869819"/>
          </a:xfrm>
        </p:grpSpPr>
        <p:sp>
          <p:nvSpPr>
            <p:cNvPr name="Freeform 16" id="16"/>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7" id="17"/>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3</a:t>
              </a:r>
            </a:p>
          </p:txBody>
        </p:sp>
      </p:grpSp>
      <p:grpSp>
        <p:nvGrpSpPr>
          <p:cNvPr name="Group 18" id="18"/>
          <p:cNvGrpSpPr/>
          <p:nvPr/>
        </p:nvGrpSpPr>
        <p:grpSpPr>
          <a:xfrm rot="0">
            <a:off x="618868" y="484895"/>
            <a:ext cx="508158" cy="543805"/>
            <a:chOff x="0" y="0"/>
            <a:chExt cx="812800" cy="869819"/>
          </a:xfrm>
        </p:grpSpPr>
        <p:sp>
          <p:nvSpPr>
            <p:cNvPr name="Freeform 19" id="1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0" id="2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a:t>
              </a:r>
            </a:p>
          </p:txBody>
        </p:sp>
      </p:grpSp>
      <p:grpSp>
        <p:nvGrpSpPr>
          <p:cNvPr name="Group 21" id="21"/>
          <p:cNvGrpSpPr/>
          <p:nvPr/>
        </p:nvGrpSpPr>
        <p:grpSpPr>
          <a:xfrm rot="0">
            <a:off x="618868" y="3669883"/>
            <a:ext cx="508158" cy="543805"/>
            <a:chOff x="0" y="0"/>
            <a:chExt cx="812800" cy="869819"/>
          </a:xfrm>
        </p:grpSpPr>
        <p:sp>
          <p:nvSpPr>
            <p:cNvPr name="Freeform 22" id="2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3" id="2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grpSp>
        <p:nvGrpSpPr>
          <p:cNvPr name="Group 24" id="24"/>
          <p:cNvGrpSpPr/>
          <p:nvPr/>
        </p:nvGrpSpPr>
        <p:grpSpPr>
          <a:xfrm rot="0">
            <a:off x="618868" y="1218334"/>
            <a:ext cx="508158" cy="543805"/>
            <a:chOff x="0" y="0"/>
            <a:chExt cx="812800" cy="869819"/>
          </a:xfrm>
        </p:grpSpPr>
        <p:sp>
          <p:nvSpPr>
            <p:cNvPr name="Freeform 25" id="2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6" id="2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2</a:t>
              </a:r>
            </a:p>
          </p:txBody>
        </p:sp>
      </p:grpSp>
      <p:grpSp>
        <p:nvGrpSpPr>
          <p:cNvPr name="Group 27" id="27"/>
          <p:cNvGrpSpPr/>
          <p:nvPr/>
        </p:nvGrpSpPr>
        <p:grpSpPr>
          <a:xfrm rot="0">
            <a:off x="618868" y="5009860"/>
            <a:ext cx="508158" cy="543805"/>
            <a:chOff x="0" y="0"/>
            <a:chExt cx="812800" cy="869819"/>
          </a:xfrm>
        </p:grpSpPr>
        <p:sp>
          <p:nvSpPr>
            <p:cNvPr name="Freeform 28" id="2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9" id="2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7</a:t>
              </a:r>
            </a:p>
          </p:txBody>
        </p:sp>
      </p:grpSp>
      <p:grpSp>
        <p:nvGrpSpPr>
          <p:cNvPr name="Group 30" id="30"/>
          <p:cNvGrpSpPr/>
          <p:nvPr/>
        </p:nvGrpSpPr>
        <p:grpSpPr>
          <a:xfrm rot="0">
            <a:off x="618868" y="4339007"/>
            <a:ext cx="508158" cy="543805"/>
            <a:chOff x="0" y="0"/>
            <a:chExt cx="812800" cy="869819"/>
          </a:xfrm>
        </p:grpSpPr>
        <p:sp>
          <p:nvSpPr>
            <p:cNvPr name="Freeform 31" id="3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2" id="3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grpSp>
        <p:nvGrpSpPr>
          <p:cNvPr name="Group 33" id="33"/>
          <p:cNvGrpSpPr/>
          <p:nvPr/>
        </p:nvGrpSpPr>
        <p:grpSpPr>
          <a:xfrm rot="0">
            <a:off x="618868" y="5677490"/>
            <a:ext cx="508158" cy="543805"/>
            <a:chOff x="0" y="0"/>
            <a:chExt cx="812800" cy="869819"/>
          </a:xfrm>
        </p:grpSpPr>
        <p:sp>
          <p:nvSpPr>
            <p:cNvPr name="Freeform 34" id="3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5" id="3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8</a:t>
              </a:r>
            </a:p>
          </p:txBody>
        </p:sp>
      </p:grpSp>
      <p:grpSp>
        <p:nvGrpSpPr>
          <p:cNvPr name="Group 36" id="36"/>
          <p:cNvGrpSpPr/>
          <p:nvPr/>
        </p:nvGrpSpPr>
        <p:grpSpPr>
          <a:xfrm rot="0">
            <a:off x="618868" y="6345121"/>
            <a:ext cx="508158" cy="543805"/>
            <a:chOff x="0" y="0"/>
            <a:chExt cx="812800" cy="869819"/>
          </a:xfrm>
        </p:grpSpPr>
        <p:sp>
          <p:nvSpPr>
            <p:cNvPr name="Freeform 37" id="3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8" id="3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9</a:t>
              </a:r>
            </a:p>
          </p:txBody>
        </p:sp>
      </p:grpSp>
      <p:grpSp>
        <p:nvGrpSpPr>
          <p:cNvPr name="Group 39" id="39"/>
          <p:cNvGrpSpPr/>
          <p:nvPr/>
        </p:nvGrpSpPr>
        <p:grpSpPr>
          <a:xfrm rot="0">
            <a:off x="618868" y="7012751"/>
            <a:ext cx="508158" cy="543805"/>
            <a:chOff x="0" y="0"/>
            <a:chExt cx="812800" cy="869819"/>
          </a:xfrm>
        </p:grpSpPr>
        <p:sp>
          <p:nvSpPr>
            <p:cNvPr name="Freeform 40" id="4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1" id="4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10</a:t>
              </a:r>
            </a:p>
          </p:txBody>
        </p:sp>
      </p:grpSp>
      <p:grpSp>
        <p:nvGrpSpPr>
          <p:cNvPr name="Group 42" id="42"/>
          <p:cNvGrpSpPr/>
          <p:nvPr/>
        </p:nvGrpSpPr>
        <p:grpSpPr>
          <a:xfrm rot="0">
            <a:off x="618868" y="7680382"/>
            <a:ext cx="508158" cy="543805"/>
            <a:chOff x="0" y="0"/>
            <a:chExt cx="812800" cy="869819"/>
          </a:xfrm>
        </p:grpSpPr>
        <p:sp>
          <p:nvSpPr>
            <p:cNvPr name="Freeform 43" id="43"/>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4" id="44"/>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11</a:t>
              </a:r>
            </a:p>
          </p:txBody>
        </p:sp>
      </p:grpSp>
      <p:grpSp>
        <p:nvGrpSpPr>
          <p:cNvPr name="Group 45" id="45"/>
          <p:cNvGrpSpPr/>
          <p:nvPr/>
        </p:nvGrpSpPr>
        <p:grpSpPr>
          <a:xfrm rot="0">
            <a:off x="618868" y="8348012"/>
            <a:ext cx="508158" cy="543805"/>
            <a:chOff x="0" y="0"/>
            <a:chExt cx="812800" cy="869819"/>
          </a:xfrm>
        </p:grpSpPr>
        <p:sp>
          <p:nvSpPr>
            <p:cNvPr name="Freeform 46" id="46"/>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7" id="47"/>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12</a:t>
              </a:r>
            </a:p>
          </p:txBody>
        </p:sp>
      </p:grpSp>
      <p:grpSp>
        <p:nvGrpSpPr>
          <p:cNvPr name="Group 48" id="48"/>
          <p:cNvGrpSpPr/>
          <p:nvPr/>
        </p:nvGrpSpPr>
        <p:grpSpPr>
          <a:xfrm rot="0">
            <a:off x="618868" y="9015643"/>
            <a:ext cx="508158" cy="543805"/>
            <a:chOff x="0" y="0"/>
            <a:chExt cx="812800" cy="869819"/>
          </a:xfrm>
        </p:grpSpPr>
        <p:sp>
          <p:nvSpPr>
            <p:cNvPr name="Freeform 49" id="4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50" id="5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13</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1762088" y="-9632634"/>
            <a:ext cx="10994424" cy="1099442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518861" y="944414"/>
            <a:ext cx="3843544" cy="5366682"/>
          </a:xfrm>
          <a:custGeom>
            <a:avLst/>
            <a:gdLst/>
            <a:ahLst/>
            <a:cxnLst/>
            <a:rect r="r" b="b" t="t" l="l"/>
            <a:pathLst>
              <a:path h="5366682" w="3843544">
                <a:moveTo>
                  <a:pt x="0" y="0"/>
                </a:moveTo>
                <a:lnTo>
                  <a:pt x="3843544" y="0"/>
                </a:lnTo>
                <a:lnTo>
                  <a:pt x="3843544" y="5366683"/>
                </a:lnTo>
                <a:lnTo>
                  <a:pt x="0" y="5366683"/>
                </a:lnTo>
                <a:lnTo>
                  <a:pt x="0" y="0"/>
                </a:lnTo>
                <a:close/>
              </a:path>
            </a:pathLst>
          </a:custGeom>
          <a:blipFill>
            <a:blip r:embed="rId2"/>
            <a:stretch>
              <a:fillRect l="0" t="0" r="0" b="0"/>
            </a:stretch>
          </a:blipFill>
        </p:spPr>
      </p:sp>
      <p:sp>
        <p:nvSpPr>
          <p:cNvPr name="Freeform 9" id="9"/>
          <p:cNvSpPr/>
          <p:nvPr/>
        </p:nvSpPr>
        <p:spPr>
          <a:xfrm flipH="false" flipV="false" rot="0">
            <a:off x="6752930" y="866674"/>
            <a:ext cx="3856210" cy="5441941"/>
          </a:xfrm>
          <a:custGeom>
            <a:avLst/>
            <a:gdLst/>
            <a:ahLst/>
            <a:cxnLst/>
            <a:rect r="r" b="b" t="t" l="l"/>
            <a:pathLst>
              <a:path h="5441941" w="3856210">
                <a:moveTo>
                  <a:pt x="0" y="0"/>
                </a:moveTo>
                <a:lnTo>
                  <a:pt x="3856210" y="0"/>
                </a:lnTo>
                <a:lnTo>
                  <a:pt x="3856210" y="5441941"/>
                </a:lnTo>
                <a:lnTo>
                  <a:pt x="0" y="5441941"/>
                </a:lnTo>
                <a:lnTo>
                  <a:pt x="0" y="0"/>
                </a:lnTo>
                <a:close/>
              </a:path>
            </a:pathLst>
          </a:custGeom>
          <a:blipFill>
            <a:blip r:embed="rId3"/>
            <a:stretch>
              <a:fillRect l="0" t="0" r="0" b="0"/>
            </a:stretch>
          </a:blipFill>
        </p:spPr>
      </p:sp>
      <p:sp>
        <p:nvSpPr>
          <p:cNvPr name="TextBox 10" id="10"/>
          <p:cNvSpPr txBox="true"/>
          <p:nvPr/>
        </p:nvSpPr>
        <p:spPr>
          <a:xfrm rot="0">
            <a:off x="10775060" y="1247491"/>
            <a:ext cx="7157993" cy="5256530"/>
          </a:xfrm>
          <a:prstGeom prst="rect">
            <a:avLst/>
          </a:prstGeom>
        </p:spPr>
        <p:txBody>
          <a:bodyPr anchor="t" rtlCol="false" tIns="0" lIns="0" bIns="0" rIns="0">
            <a:spAutoFit/>
          </a:bodyPr>
          <a:lstStyle/>
          <a:p>
            <a:pPr algn="just">
              <a:lnSpc>
                <a:spcPts val="3219"/>
              </a:lnSpc>
            </a:pPr>
            <a:r>
              <a:rPr lang="en-US" sz="2299">
                <a:solidFill>
                  <a:srgbClr val="000000"/>
                </a:solidFill>
                <a:latin typeface="Agrandir Narrow"/>
              </a:rPr>
              <a:t>Conclusion:</a:t>
            </a:r>
          </a:p>
          <a:p>
            <a:pPr algn="just">
              <a:lnSpc>
                <a:spcPts val="3219"/>
              </a:lnSpc>
              <a:spcBef>
                <a:spcPct val="0"/>
              </a:spcBef>
            </a:pPr>
            <a:r>
              <a:rPr lang="en-US" sz="2299">
                <a:solidFill>
                  <a:srgbClr val="000000"/>
                </a:solidFill>
                <a:latin typeface="Agrandir Narrow"/>
              </a:rPr>
              <a:t>Upon visualizing the initial data, we developed a multiple linear regression model incorporating all available variables to estimate healthcare costs. The analysis revealed that factors such as age, BMI, number of children, smoking status, and residency in New York significantly contribute to increased insurance costs at a 0.05 significance level. An uptick in any of these variables was associated with a rise in costs, with smoking and New York residency being particularly impactful. Consequently, a refined model was constructed with only these significant predictors, leading to a more streamlined analysis of cost drivers.</a:t>
            </a:r>
          </a:p>
        </p:txBody>
      </p:sp>
      <p:sp>
        <p:nvSpPr>
          <p:cNvPr name="TextBox 11" id="11"/>
          <p:cNvSpPr txBox="true"/>
          <p:nvPr/>
        </p:nvSpPr>
        <p:spPr>
          <a:xfrm rot="0">
            <a:off x="2518861" y="6816991"/>
            <a:ext cx="15414192" cy="2737430"/>
          </a:xfrm>
          <a:prstGeom prst="rect">
            <a:avLst/>
          </a:prstGeom>
        </p:spPr>
        <p:txBody>
          <a:bodyPr anchor="t" rtlCol="false" tIns="0" lIns="0" bIns="0" rIns="0">
            <a:spAutoFit/>
          </a:bodyPr>
          <a:lstStyle/>
          <a:p>
            <a:pPr algn="just">
              <a:lnSpc>
                <a:spcPts val="4256"/>
              </a:lnSpc>
            </a:pPr>
            <a:r>
              <a:rPr lang="en-US" sz="3040">
                <a:solidFill>
                  <a:srgbClr val="000000"/>
                </a:solidFill>
                <a:latin typeface="Agrandir Narrow"/>
              </a:rPr>
              <a:t>Skills learned from this project: </a:t>
            </a:r>
          </a:p>
          <a:p>
            <a:pPr algn="just">
              <a:lnSpc>
                <a:spcPts val="4256"/>
              </a:lnSpc>
            </a:pPr>
            <a:r>
              <a:rPr lang="en-US" sz="3040">
                <a:solidFill>
                  <a:srgbClr val="000000"/>
                </a:solidFill>
                <a:latin typeface="Agrandir Narrow"/>
              </a:rPr>
              <a:t>• Loaded, cleansed, and prepped the dataset for comprehensive analysis. </a:t>
            </a:r>
          </a:p>
          <a:p>
            <a:pPr algn="just">
              <a:lnSpc>
                <a:spcPts val="4256"/>
              </a:lnSpc>
            </a:pPr>
            <a:r>
              <a:rPr lang="en-US" sz="3040">
                <a:solidFill>
                  <a:srgbClr val="000000"/>
                </a:solidFill>
                <a:latin typeface="Agrandir Narrow"/>
              </a:rPr>
              <a:t>• Developed insightful visual representations from the dataset to identify key patterns. </a:t>
            </a:r>
          </a:p>
          <a:p>
            <a:pPr algn="just">
              <a:lnSpc>
                <a:spcPts val="4256"/>
              </a:lnSpc>
            </a:pPr>
            <a:r>
              <a:rPr lang="en-US" sz="3040">
                <a:solidFill>
                  <a:srgbClr val="000000"/>
                </a:solidFill>
                <a:latin typeface="Agrandir Narrow"/>
              </a:rPr>
              <a:t>• Trained and evaluated Linear and SVM models, assessing the influence of different variables. </a:t>
            </a:r>
          </a:p>
          <a:p>
            <a:pPr algn="just">
              <a:lnSpc>
                <a:spcPts val="4256"/>
              </a:lnSpc>
              <a:spcBef>
                <a:spcPct val="0"/>
              </a:spcBef>
            </a:pPr>
            <a:r>
              <a:rPr lang="en-US" sz="3040">
                <a:solidFill>
                  <a:srgbClr val="000000"/>
                </a:solidFill>
                <a:latin typeface="Agrandir Narrow"/>
              </a:rPr>
              <a:t>• Formulated strategic recommendations based on the outcomes of the data analysis.</a:t>
            </a:r>
          </a:p>
        </p:txBody>
      </p:sp>
      <p:sp>
        <p:nvSpPr>
          <p:cNvPr name="TextBox 12" id="12"/>
          <p:cNvSpPr txBox="true"/>
          <p:nvPr/>
        </p:nvSpPr>
        <p:spPr>
          <a:xfrm rot="0">
            <a:off x="2126549" y="163093"/>
            <a:ext cx="3856210" cy="581026"/>
          </a:xfrm>
          <a:prstGeom prst="rect">
            <a:avLst/>
          </a:prstGeom>
        </p:spPr>
        <p:txBody>
          <a:bodyPr anchor="t" rtlCol="false" tIns="0" lIns="0" bIns="0" rIns="0">
            <a:spAutoFit/>
          </a:bodyPr>
          <a:lstStyle/>
          <a:p>
            <a:pPr>
              <a:lnSpc>
                <a:spcPts val="4199"/>
              </a:lnSpc>
              <a:spcBef>
                <a:spcPct val="0"/>
              </a:spcBef>
            </a:pPr>
            <a:r>
              <a:rPr lang="en-US" sz="2999">
                <a:solidFill>
                  <a:srgbClr val="000000"/>
                </a:solidFill>
                <a:latin typeface="Agrandir Narrow"/>
              </a:rPr>
              <a:t>Results:</a:t>
            </a:r>
          </a:p>
        </p:txBody>
      </p:sp>
      <p:grpSp>
        <p:nvGrpSpPr>
          <p:cNvPr name="Group 13" id="13"/>
          <p:cNvGrpSpPr/>
          <p:nvPr/>
        </p:nvGrpSpPr>
        <p:grpSpPr>
          <a:xfrm rot="0">
            <a:off x="388641" y="3222719"/>
            <a:ext cx="992463" cy="99246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5</a:t>
              </a:r>
            </a:p>
          </p:txBody>
        </p:sp>
      </p:grpSp>
      <p:grpSp>
        <p:nvGrpSpPr>
          <p:cNvPr name="Group 16" id="16"/>
          <p:cNvGrpSpPr/>
          <p:nvPr/>
        </p:nvGrpSpPr>
        <p:grpSpPr>
          <a:xfrm rot="0">
            <a:off x="630794" y="2555088"/>
            <a:ext cx="508158" cy="543805"/>
            <a:chOff x="0" y="0"/>
            <a:chExt cx="812800" cy="869819"/>
          </a:xfrm>
        </p:grpSpPr>
        <p:sp>
          <p:nvSpPr>
            <p:cNvPr name="Freeform 17" id="1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8" id="1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4</a:t>
              </a:r>
            </a:p>
          </p:txBody>
        </p:sp>
      </p:grpSp>
      <p:grpSp>
        <p:nvGrpSpPr>
          <p:cNvPr name="Group 19" id="19"/>
          <p:cNvGrpSpPr/>
          <p:nvPr/>
        </p:nvGrpSpPr>
        <p:grpSpPr>
          <a:xfrm rot="0">
            <a:off x="630794" y="570335"/>
            <a:ext cx="508158" cy="543805"/>
            <a:chOff x="0" y="0"/>
            <a:chExt cx="812800" cy="869819"/>
          </a:xfrm>
        </p:grpSpPr>
        <p:sp>
          <p:nvSpPr>
            <p:cNvPr name="Freeform 20" id="2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1" id="2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a:t>
              </a:r>
            </a:p>
          </p:txBody>
        </p:sp>
      </p:grpSp>
      <p:grpSp>
        <p:nvGrpSpPr>
          <p:cNvPr name="Group 22" id="22"/>
          <p:cNvGrpSpPr/>
          <p:nvPr/>
        </p:nvGrpSpPr>
        <p:grpSpPr>
          <a:xfrm rot="0">
            <a:off x="618868" y="1237966"/>
            <a:ext cx="508158" cy="543805"/>
            <a:chOff x="0" y="0"/>
            <a:chExt cx="812800" cy="869819"/>
          </a:xfrm>
        </p:grpSpPr>
        <p:sp>
          <p:nvSpPr>
            <p:cNvPr name="Freeform 23" id="23"/>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4" id="24"/>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2</a:t>
              </a:r>
            </a:p>
          </p:txBody>
        </p:sp>
      </p:grpSp>
      <p:grpSp>
        <p:nvGrpSpPr>
          <p:cNvPr name="Group 25" id="25"/>
          <p:cNvGrpSpPr/>
          <p:nvPr/>
        </p:nvGrpSpPr>
        <p:grpSpPr>
          <a:xfrm rot="0">
            <a:off x="630794" y="1905596"/>
            <a:ext cx="508158" cy="543805"/>
            <a:chOff x="0" y="0"/>
            <a:chExt cx="812800" cy="869819"/>
          </a:xfrm>
        </p:grpSpPr>
        <p:sp>
          <p:nvSpPr>
            <p:cNvPr name="Freeform 26" id="26"/>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7" id="27"/>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3</a:t>
              </a:r>
            </a:p>
          </p:txBody>
        </p:sp>
      </p:grpSp>
      <p:grpSp>
        <p:nvGrpSpPr>
          <p:cNvPr name="Group 28" id="28"/>
          <p:cNvGrpSpPr/>
          <p:nvPr/>
        </p:nvGrpSpPr>
        <p:grpSpPr>
          <a:xfrm rot="0">
            <a:off x="618868" y="5009860"/>
            <a:ext cx="508158" cy="543805"/>
            <a:chOff x="0" y="0"/>
            <a:chExt cx="812800" cy="869819"/>
          </a:xfrm>
        </p:grpSpPr>
        <p:sp>
          <p:nvSpPr>
            <p:cNvPr name="Freeform 29" id="2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0" id="3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7</a:t>
              </a:r>
            </a:p>
          </p:txBody>
        </p:sp>
      </p:grpSp>
      <p:grpSp>
        <p:nvGrpSpPr>
          <p:cNvPr name="Group 31" id="31"/>
          <p:cNvGrpSpPr/>
          <p:nvPr/>
        </p:nvGrpSpPr>
        <p:grpSpPr>
          <a:xfrm rot="0">
            <a:off x="618868" y="4339007"/>
            <a:ext cx="508158" cy="543805"/>
            <a:chOff x="0" y="0"/>
            <a:chExt cx="812800" cy="869819"/>
          </a:xfrm>
        </p:grpSpPr>
        <p:sp>
          <p:nvSpPr>
            <p:cNvPr name="Freeform 32" id="3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3" id="3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grpSp>
        <p:nvGrpSpPr>
          <p:cNvPr name="Group 34" id="34"/>
          <p:cNvGrpSpPr/>
          <p:nvPr/>
        </p:nvGrpSpPr>
        <p:grpSpPr>
          <a:xfrm rot="0">
            <a:off x="618868" y="5677490"/>
            <a:ext cx="508158" cy="543805"/>
            <a:chOff x="0" y="0"/>
            <a:chExt cx="812800" cy="869819"/>
          </a:xfrm>
        </p:grpSpPr>
        <p:sp>
          <p:nvSpPr>
            <p:cNvPr name="Freeform 35" id="3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6" id="3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8</a:t>
              </a:r>
            </a:p>
          </p:txBody>
        </p:sp>
      </p:grpSp>
      <p:grpSp>
        <p:nvGrpSpPr>
          <p:cNvPr name="Group 37" id="37"/>
          <p:cNvGrpSpPr/>
          <p:nvPr/>
        </p:nvGrpSpPr>
        <p:grpSpPr>
          <a:xfrm rot="0">
            <a:off x="618868" y="6345121"/>
            <a:ext cx="508158" cy="543805"/>
            <a:chOff x="0" y="0"/>
            <a:chExt cx="812800" cy="869819"/>
          </a:xfrm>
        </p:grpSpPr>
        <p:sp>
          <p:nvSpPr>
            <p:cNvPr name="Freeform 38" id="3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9" id="3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9</a:t>
              </a:r>
            </a:p>
          </p:txBody>
        </p:sp>
      </p:grpSp>
      <p:grpSp>
        <p:nvGrpSpPr>
          <p:cNvPr name="Group 40" id="40"/>
          <p:cNvGrpSpPr/>
          <p:nvPr/>
        </p:nvGrpSpPr>
        <p:grpSpPr>
          <a:xfrm rot="0">
            <a:off x="618868" y="7012751"/>
            <a:ext cx="508158" cy="543805"/>
            <a:chOff x="0" y="0"/>
            <a:chExt cx="812800" cy="869819"/>
          </a:xfrm>
        </p:grpSpPr>
        <p:sp>
          <p:nvSpPr>
            <p:cNvPr name="Freeform 41" id="4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2" id="4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10</a:t>
              </a:r>
            </a:p>
          </p:txBody>
        </p:sp>
      </p:grpSp>
      <p:grpSp>
        <p:nvGrpSpPr>
          <p:cNvPr name="Group 43" id="43"/>
          <p:cNvGrpSpPr/>
          <p:nvPr/>
        </p:nvGrpSpPr>
        <p:grpSpPr>
          <a:xfrm rot="0">
            <a:off x="618868" y="7680382"/>
            <a:ext cx="508158" cy="543805"/>
            <a:chOff x="0" y="0"/>
            <a:chExt cx="812800" cy="869819"/>
          </a:xfrm>
        </p:grpSpPr>
        <p:sp>
          <p:nvSpPr>
            <p:cNvPr name="Freeform 44" id="4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5" id="4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11</a:t>
              </a:r>
            </a:p>
          </p:txBody>
        </p:sp>
      </p:grpSp>
      <p:grpSp>
        <p:nvGrpSpPr>
          <p:cNvPr name="Group 46" id="46"/>
          <p:cNvGrpSpPr/>
          <p:nvPr/>
        </p:nvGrpSpPr>
        <p:grpSpPr>
          <a:xfrm rot="0">
            <a:off x="618868" y="8348012"/>
            <a:ext cx="508158" cy="543805"/>
            <a:chOff x="0" y="0"/>
            <a:chExt cx="812800" cy="869819"/>
          </a:xfrm>
        </p:grpSpPr>
        <p:sp>
          <p:nvSpPr>
            <p:cNvPr name="Freeform 47" id="4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8" id="4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12</a:t>
              </a:r>
            </a:p>
          </p:txBody>
        </p:sp>
      </p:grpSp>
      <p:grpSp>
        <p:nvGrpSpPr>
          <p:cNvPr name="Group 49" id="49"/>
          <p:cNvGrpSpPr/>
          <p:nvPr/>
        </p:nvGrpSpPr>
        <p:grpSpPr>
          <a:xfrm rot="0">
            <a:off x="618868" y="9015643"/>
            <a:ext cx="508158" cy="543805"/>
            <a:chOff x="0" y="0"/>
            <a:chExt cx="812800" cy="869819"/>
          </a:xfrm>
        </p:grpSpPr>
        <p:sp>
          <p:nvSpPr>
            <p:cNvPr name="Freeform 50" id="5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51" id="5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13</a:t>
              </a:r>
            </a:p>
          </p:txBody>
        </p:sp>
      </p:grpSp>
    </p:spTree>
  </p:cSld>
  <p:clrMapOvr>
    <a:masterClrMapping/>
  </p:clrMapOvr>
</p:sld>
</file>

<file path=ppt/slides/slide7.xml><?xml version="1.0" encoding="utf-8"?>
<p:sld xmlns:p="http://schemas.openxmlformats.org/presentationml/2006/main" xmlns:a="http://schemas.openxmlformats.org/drawingml/2006/main">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1762088" y="-9632634"/>
            <a:ext cx="10994424" cy="1099442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126549" y="670596"/>
            <a:ext cx="13374934" cy="1225896"/>
          </a:xfrm>
          <a:prstGeom prst="rect">
            <a:avLst/>
          </a:prstGeom>
        </p:spPr>
        <p:txBody>
          <a:bodyPr anchor="t" rtlCol="false" tIns="0" lIns="0" bIns="0" rIns="0">
            <a:spAutoFit/>
          </a:bodyPr>
          <a:lstStyle/>
          <a:p>
            <a:pPr algn="just">
              <a:lnSpc>
                <a:spcPts val="8556"/>
              </a:lnSpc>
              <a:spcBef>
                <a:spcPct val="0"/>
              </a:spcBef>
            </a:pPr>
            <a:r>
              <a:rPr lang="en-US" sz="6111">
                <a:solidFill>
                  <a:srgbClr val="191919"/>
                </a:solidFill>
                <a:latin typeface="Agrandir Narrow Bold"/>
              </a:rPr>
              <a:t>IST 718 Big Data Analytics</a:t>
            </a:r>
          </a:p>
        </p:txBody>
      </p:sp>
      <p:sp>
        <p:nvSpPr>
          <p:cNvPr name="TextBox 9" id="9"/>
          <p:cNvSpPr txBox="true"/>
          <p:nvPr/>
        </p:nvSpPr>
        <p:spPr>
          <a:xfrm rot="0">
            <a:off x="2276875" y="1953148"/>
            <a:ext cx="15634903" cy="6351503"/>
          </a:xfrm>
          <a:prstGeom prst="rect">
            <a:avLst/>
          </a:prstGeom>
        </p:spPr>
        <p:txBody>
          <a:bodyPr anchor="t" rtlCol="false" tIns="0" lIns="0" bIns="0" rIns="0">
            <a:spAutoFit/>
          </a:bodyPr>
          <a:lstStyle/>
          <a:p>
            <a:pPr algn="just">
              <a:lnSpc>
                <a:spcPts val="3827"/>
              </a:lnSpc>
            </a:pPr>
            <a:r>
              <a:rPr lang="en-US" sz="2734">
                <a:solidFill>
                  <a:srgbClr val="191919"/>
                </a:solidFill>
                <a:latin typeface="Agrandir Narrow"/>
              </a:rPr>
              <a:t>Goal: To develop a model to predict and analyze customer churn in the telecom sector, aiming to enhance retention strategies by identifying customers at high risk of contract cancellation. The initiative is designed to enable targeted retention campaigns, offering special incentives to those identified customers to reduce churn rates and understand the underlying reasons for their potential departure.</a:t>
            </a:r>
          </a:p>
          <a:p>
            <a:pPr algn="just">
              <a:lnSpc>
                <a:spcPts val="3827"/>
              </a:lnSpc>
            </a:pPr>
          </a:p>
          <a:p>
            <a:pPr algn="just">
              <a:lnSpc>
                <a:spcPts val="3827"/>
              </a:lnSpc>
            </a:pPr>
            <a:r>
              <a:rPr lang="en-US" sz="2734">
                <a:solidFill>
                  <a:srgbClr val="191919"/>
                </a:solidFill>
                <a:latin typeface="Agrandir Narrow"/>
              </a:rPr>
              <a:t>Software used: Anaconda Jupyter Notebook</a:t>
            </a:r>
          </a:p>
          <a:p>
            <a:pPr algn="just">
              <a:lnSpc>
                <a:spcPts val="3827"/>
              </a:lnSpc>
            </a:pPr>
          </a:p>
          <a:p>
            <a:pPr algn="just">
              <a:lnSpc>
                <a:spcPts val="3827"/>
              </a:lnSpc>
              <a:spcBef>
                <a:spcPct val="0"/>
              </a:spcBef>
            </a:pPr>
            <a:r>
              <a:rPr lang="en-US" sz="2734">
                <a:solidFill>
                  <a:srgbClr val="191919"/>
                </a:solidFill>
                <a:latin typeface="Agrandir Narrow"/>
              </a:rPr>
              <a:t>About the data: The dataset, sourced from the Teradata Center for Customer Relationship Management at Duke University, focuses on customer churn within the telecom sector. It includes 51,047 entries and 58 attributes, detailing various aspects such as customer satisfaction, behavior, and profitability. This comprehensive dataset provides a foundation for analyzing and predicting customer churn, enabling analysts to identify potential churners and understand the factors contributing to their decision to switch service providers.</a:t>
            </a:r>
          </a:p>
        </p:txBody>
      </p:sp>
      <p:grpSp>
        <p:nvGrpSpPr>
          <p:cNvPr name="Group 10" id="10"/>
          <p:cNvGrpSpPr/>
          <p:nvPr/>
        </p:nvGrpSpPr>
        <p:grpSpPr>
          <a:xfrm rot="0">
            <a:off x="393301" y="3928519"/>
            <a:ext cx="992463" cy="99246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2" id="12"/>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6</a:t>
              </a:r>
            </a:p>
          </p:txBody>
        </p:sp>
      </p:grpSp>
      <p:grpSp>
        <p:nvGrpSpPr>
          <p:cNvPr name="Group 13" id="13"/>
          <p:cNvGrpSpPr/>
          <p:nvPr/>
        </p:nvGrpSpPr>
        <p:grpSpPr>
          <a:xfrm rot="0">
            <a:off x="635453" y="1923350"/>
            <a:ext cx="508158" cy="543805"/>
            <a:chOff x="0" y="0"/>
            <a:chExt cx="812800" cy="869819"/>
          </a:xfrm>
        </p:grpSpPr>
        <p:sp>
          <p:nvSpPr>
            <p:cNvPr name="Freeform 14" id="1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5" id="1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3</a:t>
              </a:r>
            </a:p>
          </p:txBody>
        </p:sp>
      </p:grpSp>
      <p:grpSp>
        <p:nvGrpSpPr>
          <p:cNvPr name="Group 16" id="16"/>
          <p:cNvGrpSpPr/>
          <p:nvPr/>
        </p:nvGrpSpPr>
        <p:grpSpPr>
          <a:xfrm rot="0">
            <a:off x="618868" y="484895"/>
            <a:ext cx="508158" cy="543805"/>
            <a:chOff x="0" y="0"/>
            <a:chExt cx="812800" cy="869819"/>
          </a:xfrm>
        </p:grpSpPr>
        <p:sp>
          <p:nvSpPr>
            <p:cNvPr name="Freeform 17" id="1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8" id="1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a:t>
              </a:r>
            </a:p>
          </p:txBody>
        </p:sp>
      </p:grpSp>
      <p:grpSp>
        <p:nvGrpSpPr>
          <p:cNvPr name="Group 19" id="19"/>
          <p:cNvGrpSpPr/>
          <p:nvPr/>
        </p:nvGrpSpPr>
        <p:grpSpPr>
          <a:xfrm rot="0">
            <a:off x="635453" y="2591764"/>
            <a:ext cx="508158" cy="543805"/>
            <a:chOff x="0" y="0"/>
            <a:chExt cx="812800" cy="869819"/>
          </a:xfrm>
        </p:grpSpPr>
        <p:sp>
          <p:nvSpPr>
            <p:cNvPr name="Freeform 20" id="2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1" id="2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4</a:t>
              </a:r>
            </a:p>
          </p:txBody>
        </p:sp>
      </p:grpSp>
      <p:grpSp>
        <p:nvGrpSpPr>
          <p:cNvPr name="Group 22" id="22"/>
          <p:cNvGrpSpPr/>
          <p:nvPr/>
        </p:nvGrpSpPr>
        <p:grpSpPr>
          <a:xfrm rot="0">
            <a:off x="625928" y="1252497"/>
            <a:ext cx="508158" cy="543805"/>
            <a:chOff x="0" y="0"/>
            <a:chExt cx="812800" cy="869819"/>
          </a:xfrm>
        </p:grpSpPr>
        <p:sp>
          <p:nvSpPr>
            <p:cNvPr name="Freeform 23" id="23"/>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4" id="24"/>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2</a:t>
              </a:r>
            </a:p>
          </p:txBody>
        </p:sp>
      </p:grpSp>
      <p:grpSp>
        <p:nvGrpSpPr>
          <p:cNvPr name="Group 25" id="25"/>
          <p:cNvGrpSpPr/>
          <p:nvPr/>
        </p:nvGrpSpPr>
        <p:grpSpPr>
          <a:xfrm rot="0">
            <a:off x="635453" y="5009860"/>
            <a:ext cx="508158" cy="543805"/>
            <a:chOff x="0" y="0"/>
            <a:chExt cx="812800" cy="869819"/>
          </a:xfrm>
        </p:grpSpPr>
        <p:sp>
          <p:nvSpPr>
            <p:cNvPr name="Freeform 26" id="26"/>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7" id="27"/>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7</a:t>
              </a:r>
            </a:p>
          </p:txBody>
        </p:sp>
      </p:grpSp>
      <p:grpSp>
        <p:nvGrpSpPr>
          <p:cNvPr name="Group 28" id="28"/>
          <p:cNvGrpSpPr/>
          <p:nvPr/>
        </p:nvGrpSpPr>
        <p:grpSpPr>
          <a:xfrm rot="0">
            <a:off x="625928" y="3260888"/>
            <a:ext cx="508158" cy="543805"/>
            <a:chOff x="0" y="0"/>
            <a:chExt cx="812800" cy="869819"/>
          </a:xfrm>
        </p:grpSpPr>
        <p:sp>
          <p:nvSpPr>
            <p:cNvPr name="Freeform 29" id="2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0" id="3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grpSp>
        <p:nvGrpSpPr>
          <p:cNvPr name="Group 31" id="31"/>
          <p:cNvGrpSpPr/>
          <p:nvPr/>
        </p:nvGrpSpPr>
        <p:grpSpPr>
          <a:xfrm rot="0">
            <a:off x="618868" y="5677490"/>
            <a:ext cx="508158" cy="543805"/>
            <a:chOff x="0" y="0"/>
            <a:chExt cx="812800" cy="869819"/>
          </a:xfrm>
        </p:grpSpPr>
        <p:sp>
          <p:nvSpPr>
            <p:cNvPr name="Freeform 32" id="3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3" id="3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8</a:t>
              </a:r>
            </a:p>
          </p:txBody>
        </p:sp>
      </p:grpSp>
      <p:grpSp>
        <p:nvGrpSpPr>
          <p:cNvPr name="Group 34" id="34"/>
          <p:cNvGrpSpPr/>
          <p:nvPr/>
        </p:nvGrpSpPr>
        <p:grpSpPr>
          <a:xfrm rot="0">
            <a:off x="618868" y="6345121"/>
            <a:ext cx="508158" cy="543805"/>
            <a:chOff x="0" y="0"/>
            <a:chExt cx="812800" cy="869819"/>
          </a:xfrm>
        </p:grpSpPr>
        <p:sp>
          <p:nvSpPr>
            <p:cNvPr name="Freeform 35" id="3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6" id="3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9</a:t>
              </a:r>
            </a:p>
          </p:txBody>
        </p:sp>
      </p:grpSp>
      <p:grpSp>
        <p:nvGrpSpPr>
          <p:cNvPr name="Group 37" id="37"/>
          <p:cNvGrpSpPr/>
          <p:nvPr/>
        </p:nvGrpSpPr>
        <p:grpSpPr>
          <a:xfrm rot="0">
            <a:off x="618868" y="7012751"/>
            <a:ext cx="508158" cy="543805"/>
            <a:chOff x="0" y="0"/>
            <a:chExt cx="812800" cy="869819"/>
          </a:xfrm>
        </p:grpSpPr>
        <p:sp>
          <p:nvSpPr>
            <p:cNvPr name="Freeform 38" id="3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9" id="3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10</a:t>
              </a:r>
            </a:p>
          </p:txBody>
        </p:sp>
      </p:grpSp>
      <p:grpSp>
        <p:nvGrpSpPr>
          <p:cNvPr name="Group 40" id="40"/>
          <p:cNvGrpSpPr/>
          <p:nvPr/>
        </p:nvGrpSpPr>
        <p:grpSpPr>
          <a:xfrm rot="0">
            <a:off x="618868" y="7680382"/>
            <a:ext cx="508158" cy="543805"/>
            <a:chOff x="0" y="0"/>
            <a:chExt cx="812800" cy="869819"/>
          </a:xfrm>
        </p:grpSpPr>
        <p:sp>
          <p:nvSpPr>
            <p:cNvPr name="Freeform 41" id="4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2" id="4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11</a:t>
              </a:r>
            </a:p>
          </p:txBody>
        </p:sp>
      </p:grpSp>
      <p:grpSp>
        <p:nvGrpSpPr>
          <p:cNvPr name="Group 43" id="43"/>
          <p:cNvGrpSpPr/>
          <p:nvPr/>
        </p:nvGrpSpPr>
        <p:grpSpPr>
          <a:xfrm rot="0">
            <a:off x="618868" y="8348012"/>
            <a:ext cx="508158" cy="543805"/>
            <a:chOff x="0" y="0"/>
            <a:chExt cx="812800" cy="869819"/>
          </a:xfrm>
        </p:grpSpPr>
        <p:sp>
          <p:nvSpPr>
            <p:cNvPr name="Freeform 44" id="4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5" id="4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12</a:t>
              </a:r>
            </a:p>
          </p:txBody>
        </p:sp>
      </p:grpSp>
      <p:grpSp>
        <p:nvGrpSpPr>
          <p:cNvPr name="Group 46" id="46"/>
          <p:cNvGrpSpPr/>
          <p:nvPr/>
        </p:nvGrpSpPr>
        <p:grpSpPr>
          <a:xfrm rot="0">
            <a:off x="618868" y="9015643"/>
            <a:ext cx="508158" cy="543805"/>
            <a:chOff x="0" y="0"/>
            <a:chExt cx="812800" cy="869819"/>
          </a:xfrm>
        </p:grpSpPr>
        <p:sp>
          <p:nvSpPr>
            <p:cNvPr name="Freeform 47" id="4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8" id="4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13</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170670" y="-178579"/>
            <a:ext cx="10994424" cy="1099442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341647" y="1323304"/>
            <a:ext cx="6802353" cy="4934863"/>
          </a:xfrm>
          <a:custGeom>
            <a:avLst/>
            <a:gdLst/>
            <a:ahLst/>
            <a:cxnLst/>
            <a:rect r="r" b="b" t="t" l="l"/>
            <a:pathLst>
              <a:path h="4934863" w="6802353">
                <a:moveTo>
                  <a:pt x="0" y="0"/>
                </a:moveTo>
                <a:lnTo>
                  <a:pt x="6802353" y="0"/>
                </a:lnTo>
                <a:lnTo>
                  <a:pt x="6802353" y="4934863"/>
                </a:lnTo>
                <a:lnTo>
                  <a:pt x="0" y="4934863"/>
                </a:lnTo>
                <a:lnTo>
                  <a:pt x="0" y="0"/>
                </a:lnTo>
                <a:close/>
              </a:path>
            </a:pathLst>
          </a:custGeom>
          <a:blipFill>
            <a:blip r:embed="rId2"/>
            <a:stretch>
              <a:fillRect l="0" t="0" r="0" b="0"/>
            </a:stretch>
          </a:blipFill>
        </p:spPr>
      </p:sp>
      <p:sp>
        <p:nvSpPr>
          <p:cNvPr name="Freeform 9" id="9"/>
          <p:cNvSpPr/>
          <p:nvPr/>
        </p:nvSpPr>
        <p:spPr>
          <a:xfrm flipH="false" flipV="false" rot="0">
            <a:off x="9439832" y="1398657"/>
            <a:ext cx="7435007" cy="4784156"/>
          </a:xfrm>
          <a:custGeom>
            <a:avLst/>
            <a:gdLst/>
            <a:ahLst/>
            <a:cxnLst/>
            <a:rect r="r" b="b" t="t" l="l"/>
            <a:pathLst>
              <a:path h="4784156" w="7435007">
                <a:moveTo>
                  <a:pt x="0" y="0"/>
                </a:moveTo>
                <a:lnTo>
                  <a:pt x="7435007" y="0"/>
                </a:lnTo>
                <a:lnTo>
                  <a:pt x="7435007" y="4784156"/>
                </a:lnTo>
                <a:lnTo>
                  <a:pt x="0" y="4784156"/>
                </a:lnTo>
                <a:lnTo>
                  <a:pt x="0" y="0"/>
                </a:lnTo>
                <a:close/>
              </a:path>
            </a:pathLst>
          </a:custGeom>
          <a:blipFill>
            <a:blip r:embed="rId3"/>
            <a:stretch>
              <a:fillRect l="0" t="0" r="0" b="0"/>
            </a:stretch>
          </a:blipFill>
        </p:spPr>
      </p:sp>
      <p:sp>
        <p:nvSpPr>
          <p:cNvPr name="Freeform 10" id="10"/>
          <p:cNvSpPr/>
          <p:nvPr/>
        </p:nvSpPr>
        <p:spPr>
          <a:xfrm flipH="false" flipV="false" rot="0">
            <a:off x="6892987" y="7357915"/>
            <a:ext cx="9378568" cy="1814306"/>
          </a:xfrm>
          <a:custGeom>
            <a:avLst/>
            <a:gdLst/>
            <a:ahLst/>
            <a:cxnLst/>
            <a:rect r="r" b="b" t="t" l="l"/>
            <a:pathLst>
              <a:path h="1814306" w="9378568">
                <a:moveTo>
                  <a:pt x="0" y="0"/>
                </a:moveTo>
                <a:lnTo>
                  <a:pt x="9378568" y="0"/>
                </a:lnTo>
                <a:lnTo>
                  <a:pt x="9378568" y="1814307"/>
                </a:lnTo>
                <a:lnTo>
                  <a:pt x="0" y="1814307"/>
                </a:lnTo>
                <a:lnTo>
                  <a:pt x="0" y="0"/>
                </a:lnTo>
                <a:close/>
              </a:path>
            </a:pathLst>
          </a:custGeom>
          <a:blipFill>
            <a:blip r:embed="rId4"/>
            <a:stretch>
              <a:fillRect l="0" t="0" r="0" b="0"/>
            </a:stretch>
          </a:blipFill>
        </p:spPr>
      </p:sp>
      <p:sp>
        <p:nvSpPr>
          <p:cNvPr name="TextBox 11" id="11"/>
          <p:cNvSpPr txBox="true"/>
          <p:nvPr/>
        </p:nvSpPr>
        <p:spPr>
          <a:xfrm rot="0">
            <a:off x="2079854" y="-43638"/>
            <a:ext cx="5772820" cy="1072338"/>
          </a:xfrm>
          <a:prstGeom prst="rect">
            <a:avLst/>
          </a:prstGeom>
        </p:spPr>
        <p:txBody>
          <a:bodyPr anchor="t" rtlCol="false" tIns="0" lIns="0" bIns="0" rIns="0">
            <a:spAutoFit/>
          </a:bodyPr>
          <a:lstStyle/>
          <a:p>
            <a:pPr algn="ctr">
              <a:lnSpc>
                <a:spcPts val="7569"/>
              </a:lnSpc>
              <a:spcBef>
                <a:spcPct val="0"/>
              </a:spcBef>
            </a:pPr>
            <a:r>
              <a:rPr lang="en-US" sz="5406">
                <a:solidFill>
                  <a:srgbClr val="000000"/>
                </a:solidFill>
                <a:latin typeface="Agrandir Narrow"/>
              </a:rPr>
              <a:t>Visualizing the data </a:t>
            </a:r>
          </a:p>
        </p:txBody>
      </p:sp>
      <p:sp>
        <p:nvSpPr>
          <p:cNvPr name="TextBox 12" id="12"/>
          <p:cNvSpPr txBox="true"/>
          <p:nvPr/>
        </p:nvSpPr>
        <p:spPr>
          <a:xfrm rot="0">
            <a:off x="2341647" y="6142702"/>
            <a:ext cx="6815807" cy="1072338"/>
          </a:xfrm>
          <a:prstGeom prst="rect">
            <a:avLst/>
          </a:prstGeom>
        </p:spPr>
        <p:txBody>
          <a:bodyPr anchor="t" rtlCol="false" tIns="0" lIns="0" bIns="0" rIns="0">
            <a:spAutoFit/>
          </a:bodyPr>
          <a:lstStyle/>
          <a:p>
            <a:pPr>
              <a:lnSpc>
                <a:spcPts val="7569"/>
              </a:lnSpc>
              <a:spcBef>
                <a:spcPct val="0"/>
              </a:spcBef>
            </a:pPr>
            <a:r>
              <a:rPr lang="en-US" sz="5406">
                <a:solidFill>
                  <a:srgbClr val="000000"/>
                </a:solidFill>
                <a:latin typeface="Agrandir Narrow"/>
              </a:rPr>
              <a:t>Predictions and results:</a:t>
            </a:r>
          </a:p>
        </p:txBody>
      </p:sp>
      <p:sp>
        <p:nvSpPr>
          <p:cNvPr name="TextBox 13" id="13"/>
          <p:cNvSpPr txBox="true"/>
          <p:nvPr/>
        </p:nvSpPr>
        <p:spPr>
          <a:xfrm rot="0">
            <a:off x="2341647" y="7825528"/>
            <a:ext cx="3870722" cy="783832"/>
          </a:xfrm>
          <a:prstGeom prst="rect">
            <a:avLst/>
          </a:prstGeom>
        </p:spPr>
        <p:txBody>
          <a:bodyPr anchor="t" rtlCol="false" tIns="0" lIns="0" bIns="0" rIns="0">
            <a:spAutoFit/>
          </a:bodyPr>
          <a:lstStyle/>
          <a:p>
            <a:pPr algn="just">
              <a:lnSpc>
                <a:spcPts val="2996"/>
              </a:lnSpc>
            </a:pPr>
            <a:r>
              <a:rPr lang="en-US" sz="2140">
                <a:solidFill>
                  <a:srgbClr val="000000"/>
                </a:solidFill>
                <a:latin typeface="Agrandir Narrow"/>
              </a:rPr>
              <a:t>1. Customer Churn Prediction</a:t>
            </a:r>
          </a:p>
          <a:p>
            <a:pPr algn="just">
              <a:lnSpc>
                <a:spcPts val="2996"/>
              </a:lnSpc>
              <a:spcBef>
                <a:spcPct val="0"/>
              </a:spcBef>
            </a:pPr>
            <a:r>
              <a:rPr lang="en-US" sz="2140">
                <a:solidFill>
                  <a:srgbClr val="000000"/>
                </a:solidFill>
                <a:latin typeface="Agrandir Narrow"/>
              </a:rPr>
              <a:t>Model: Random Forest Classifier </a:t>
            </a:r>
            <a:r>
              <a:rPr lang="en-US" sz="2140">
                <a:solidFill>
                  <a:srgbClr val="000000"/>
                </a:solidFill>
                <a:latin typeface="Agrandir Narrow"/>
              </a:rPr>
              <a:t> </a:t>
            </a:r>
          </a:p>
        </p:txBody>
      </p:sp>
      <p:grpSp>
        <p:nvGrpSpPr>
          <p:cNvPr name="Group 14" id="14"/>
          <p:cNvGrpSpPr/>
          <p:nvPr/>
        </p:nvGrpSpPr>
        <p:grpSpPr>
          <a:xfrm rot="0">
            <a:off x="376715" y="4561202"/>
            <a:ext cx="992463" cy="99246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7</a:t>
              </a:r>
            </a:p>
          </p:txBody>
        </p:sp>
      </p:grpSp>
      <p:grpSp>
        <p:nvGrpSpPr>
          <p:cNvPr name="Group 17" id="17"/>
          <p:cNvGrpSpPr/>
          <p:nvPr/>
        </p:nvGrpSpPr>
        <p:grpSpPr>
          <a:xfrm rot="0">
            <a:off x="618868" y="1854279"/>
            <a:ext cx="508158" cy="543805"/>
            <a:chOff x="0" y="0"/>
            <a:chExt cx="812800" cy="869819"/>
          </a:xfrm>
        </p:grpSpPr>
        <p:sp>
          <p:nvSpPr>
            <p:cNvPr name="Freeform 18" id="1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9" id="1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3</a:t>
              </a:r>
            </a:p>
          </p:txBody>
        </p:sp>
      </p:grpSp>
      <p:grpSp>
        <p:nvGrpSpPr>
          <p:cNvPr name="Group 20" id="20"/>
          <p:cNvGrpSpPr/>
          <p:nvPr/>
        </p:nvGrpSpPr>
        <p:grpSpPr>
          <a:xfrm rot="0">
            <a:off x="618868" y="484895"/>
            <a:ext cx="508158" cy="543805"/>
            <a:chOff x="0" y="0"/>
            <a:chExt cx="812800" cy="869819"/>
          </a:xfrm>
        </p:grpSpPr>
        <p:sp>
          <p:nvSpPr>
            <p:cNvPr name="Freeform 21" id="2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2" id="2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a:t>
              </a:r>
            </a:p>
          </p:txBody>
        </p:sp>
      </p:grpSp>
      <p:grpSp>
        <p:nvGrpSpPr>
          <p:cNvPr name="Group 23" id="23"/>
          <p:cNvGrpSpPr/>
          <p:nvPr/>
        </p:nvGrpSpPr>
        <p:grpSpPr>
          <a:xfrm rot="0">
            <a:off x="618868" y="2522694"/>
            <a:ext cx="508158" cy="543805"/>
            <a:chOff x="0" y="0"/>
            <a:chExt cx="812800" cy="869819"/>
          </a:xfrm>
        </p:grpSpPr>
        <p:sp>
          <p:nvSpPr>
            <p:cNvPr name="Freeform 24" id="2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5" id="2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4</a:t>
              </a:r>
            </a:p>
          </p:txBody>
        </p:sp>
      </p:grpSp>
      <p:grpSp>
        <p:nvGrpSpPr>
          <p:cNvPr name="Group 26" id="26"/>
          <p:cNvGrpSpPr/>
          <p:nvPr/>
        </p:nvGrpSpPr>
        <p:grpSpPr>
          <a:xfrm rot="0">
            <a:off x="618868" y="1183426"/>
            <a:ext cx="508158" cy="543805"/>
            <a:chOff x="0" y="0"/>
            <a:chExt cx="812800" cy="869819"/>
          </a:xfrm>
        </p:grpSpPr>
        <p:sp>
          <p:nvSpPr>
            <p:cNvPr name="Freeform 27" id="2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8" id="2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2</a:t>
              </a:r>
            </a:p>
          </p:txBody>
        </p:sp>
      </p:grpSp>
      <p:grpSp>
        <p:nvGrpSpPr>
          <p:cNvPr name="Group 29" id="29"/>
          <p:cNvGrpSpPr/>
          <p:nvPr/>
        </p:nvGrpSpPr>
        <p:grpSpPr>
          <a:xfrm rot="0">
            <a:off x="618868" y="3862671"/>
            <a:ext cx="508158" cy="543805"/>
            <a:chOff x="0" y="0"/>
            <a:chExt cx="812800" cy="869819"/>
          </a:xfrm>
        </p:grpSpPr>
        <p:sp>
          <p:nvSpPr>
            <p:cNvPr name="Freeform 30" id="3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1" id="3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grpSp>
        <p:nvGrpSpPr>
          <p:cNvPr name="Group 32" id="32"/>
          <p:cNvGrpSpPr/>
          <p:nvPr/>
        </p:nvGrpSpPr>
        <p:grpSpPr>
          <a:xfrm rot="0">
            <a:off x="618868" y="3191818"/>
            <a:ext cx="508158" cy="543805"/>
            <a:chOff x="0" y="0"/>
            <a:chExt cx="812800" cy="869819"/>
          </a:xfrm>
        </p:grpSpPr>
        <p:sp>
          <p:nvSpPr>
            <p:cNvPr name="Freeform 33" id="33"/>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4" id="34"/>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grpSp>
        <p:nvGrpSpPr>
          <p:cNvPr name="Group 35" id="35"/>
          <p:cNvGrpSpPr/>
          <p:nvPr/>
        </p:nvGrpSpPr>
        <p:grpSpPr>
          <a:xfrm rot="0">
            <a:off x="618868" y="5677490"/>
            <a:ext cx="508158" cy="543805"/>
            <a:chOff x="0" y="0"/>
            <a:chExt cx="812800" cy="869819"/>
          </a:xfrm>
        </p:grpSpPr>
        <p:sp>
          <p:nvSpPr>
            <p:cNvPr name="Freeform 36" id="36"/>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7" id="37"/>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8</a:t>
              </a:r>
            </a:p>
          </p:txBody>
        </p:sp>
      </p:grpSp>
      <p:grpSp>
        <p:nvGrpSpPr>
          <p:cNvPr name="Group 38" id="38"/>
          <p:cNvGrpSpPr/>
          <p:nvPr/>
        </p:nvGrpSpPr>
        <p:grpSpPr>
          <a:xfrm rot="0">
            <a:off x="618868" y="6345121"/>
            <a:ext cx="508158" cy="543805"/>
            <a:chOff x="0" y="0"/>
            <a:chExt cx="812800" cy="869819"/>
          </a:xfrm>
        </p:grpSpPr>
        <p:sp>
          <p:nvSpPr>
            <p:cNvPr name="Freeform 39" id="3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0" id="4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9</a:t>
              </a:r>
            </a:p>
          </p:txBody>
        </p:sp>
      </p:grpSp>
      <p:grpSp>
        <p:nvGrpSpPr>
          <p:cNvPr name="Group 41" id="41"/>
          <p:cNvGrpSpPr/>
          <p:nvPr/>
        </p:nvGrpSpPr>
        <p:grpSpPr>
          <a:xfrm rot="0">
            <a:off x="618868" y="7012751"/>
            <a:ext cx="508158" cy="543805"/>
            <a:chOff x="0" y="0"/>
            <a:chExt cx="812800" cy="869819"/>
          </a:xfrm>
        </p:grpSpPr>
        <p:sp>
          <p:nvSpPr>
            <p:cNvPr name="Freeform 42" id="4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3" id="4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10</a:t>
              </a:r>
            </a:p>
          </p:txBody>
        </p:sp>
      </p:grpSp>
      <p:grpSp>
        <p:nvGrpSpPr>
          <p:cNvPr name="Group 44" id="44"/>
          <p:cNvGrpSpPr/>
          <p:nvPr/>
        </p:nvGrpSpPr>
        <p:grpSpPr>
          <a:xfrm rot="0">
            <a:off x="618868" y="7680382"/>
            <a:ext cx="508158" cy="543805"/>
            <a:chOff x="0" y="0"/>
            <a:chExt cx="812800" cy="869819"/>
          </a:xfrm>
        </p:grpSpPr>
        <p:sp>
          <p:nvSpPr>
            <p:cNvPr name="Freeform 45" id="4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6" id="4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11</a:t>
              </a:r>
            </a:p>
          </p:txBody>
        </p:sp>
      </p:grpSp>
      <p:grpSp>
        <p:nvGrpSpPr>
          <p:cNvPr name="Group 47" id="47"/>
          <p:cNvGrpSpPr/>
          <p:nvPr/>
        </p:nvGrpSpPr>
        <p:grpSpPr>
          <a:xfrm rot="0">
            <a:off x="618868" y="8348012"/>
            <a:ext cx="508158" cy="543805"/>
            <a:chOff x="0" y="0"/>
            <a:chExt cx="812800" cy="869819"/>
          </a:xfrm>
        </p:grpSpPr>
        <p:sp>
          <p:nvSpPr>
            <p:cNvPr name="Freeform 48" id="4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9" id="4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12</a:t>
              </a:r>
            </a:p>
          </p:txBody>
        </p:sp>
      </p:grpSp>
      <p:grpSp>
        <p:nvGrpSpPr>
          <p:cNvPr name="Group 50" id="50"/>
          <p:cNvGrpSpPr/>
          <p:nvPr/>
        </p:nvGrpSpPr>
        <p:grpSpPr>
          <a:xfrm rot="0">
            <a:off x="618868" y="9015643"/>
            <a:ext cx="508158" cy="543805"/>
            <a:chOff x="0" y="0"/>
            <a:chExt cx="812800" cy="869819"/>
          </a:xfrm>
        </p:grpSpPr>
        <p:sp>
          <p:nvSpPr>
            <p:cNvPr name="Freeform 51" id="5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52" id="5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13</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112234"/>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542632"/>
            <a:ext cx="10994424" cy="1099442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19125" cap="sq">
              <a:solidFill>
                <a:srgbClr val="FD6220">
                  <a:alpha val="11765"/>
                </a:srgbClr>
              </a:solid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6796798" y="760764"/>
            <a:ext cx="10288264" cy="1754588"/>
          </a:xfrm>
          <a:custGeom>
            <a:avLst/>
            <a:gdLst/>
            <a:ahLst/>
            <a:cxnLst/>
            <a:rect r="r" b="b" t="t" l="l"/>
            <a:pathLst>
              <a:path h="1754588" w="10288264">
                <a:moveTo>
                  <a:pt x="0" y="0"/>
                </a:moveTo>
                <a:lnTo>
                  <a:pt x="10288263" y="0"/>
                </a:lnTo>
                <a:lnTo>
                  <a:pt x="10288263" y="1754587"/>
                </a:lnTo>
                <a:lnTo>
                  <a:pt x="0" y="1754587"/>
                </a:lnTo>
                <a:lnTo>
                  <a:pt x="0" y="0"/>
                </a:lnTo>
                <a:close/>
              </a:path>
            </a:pathLst>
          </a:custGeom>
          <a:blipFill>
            <a:blip r:embed="rId2"/>
            <a:stretch>
              <a:fillRect l="0" t="0" r="0" b="0"/>
            </a:stretch>
          </a:blipFill>
        </p:spPr>
      </p:sp>
      <p:sp>
        <p:nvSpPr>
          <p:cNvPr name="Freeform 9" id="9"/>
          <p:cNvSpPr/>
          <p:nvPr/>
        </p:nvSpPr>
        <p:spPr>
          <a:xfrm flipH="false" flipV="false" rot="0">
            <a:off x="6796798" y="3315742"/>
            <a:ext cx="10288264" cy="1638838"/>
          </a:xfrm>
          <a:custGeom>
            <a:avLst/>
            <a:gdLst/>
            <a:ahLst/>
            <a:cxnLst/>
            <a:rect r="r" b="b" t="t" l="l"/>
            <a:pathLst>
              <a:path h="1638838" w="10288264">
                <a:moveTo>
                  <a:pt x="0" y="0"/>
                </a:moveTo>
                <a:lnTo>
                  <a:pt x="10288263" y="0"/>
                </a:lnTo>
                <a:lnTo>
                  <a:pt x="10288263" y="1638839"/>
                </a:lnTo>
                <a:lnTo>
                  <a:pt x="0" y="1638839"/>
                </a:lnTo>
                <a:lnTo>
                  <a:pt x="0" y="0"/>
                </a:lnTo>
                <a:close/>
              </a:path>
            </a:pathLst>
          </a:custGeom>
          <a:blipFill>
            <a:blip r:embed="rId3"/>
            <a:stretch>
              <a:fillRect l="0" t="0" r="0" b="0"/>
            </a:stretch>
          </a:blipFill>
        </p:spPr>
      </p:sp>
      <p:sp>
        <p:nvSpPr>
          <p:cNvPr name="TextBox 10" id="10"/>
          <p:cNvSpPr txBox="true"/>
          <p:nvPr/>
        </p:nvSpPr>
        <p:spPr>
          <a:xfrm rot="0">
            <a:off x="2341647" y="3743346"/>
            <a:ext cx="3870722" cy="783832"/>
          </a:xfrm>
          <a:prstGeom prst="rect">
            <a:avLst/>
          </a:prstGeom>
        </p:spPr>
        <p:txBody>
          <a:bodyPr anchor="t" rtlCol="false" tIns="0" lIns="0" bIns="0" rIns="0">
            <a:spAutoFit/>
          </a:bodyPr>
          <a:lstStyle/>
          <a:p>
            <a:pPr algn="just">
              <a:lnSpc>
                <a:spcPts val="2996"/>
              </a:lnSpc>
            </a:pPr>
            <a:r>
              <a:rPr lang="en-US" sz="2140">
                <a:solidFill>
                  <a:srgbClr val="000000"/>
                </a:solidFill>
                <a:latin typeface="Agrandir Narrow"/>
              </a:rPr>
              <a:t>3. Customer Churn Prediction</a:t>
            </a:r>
          </a:p>
          <a:p>
            <a:pPr algn="just">
              <a:lnSpc>
                <a:spcPts val="2996"/>
              </a:lnSpc>
              <a:spcBef>
                <a:spcPct val="0"/>
              </a:spcBef>
            </a:pPr>
            <a:r>
              <a:rPr lang="en-US" sz="2140">
                <a:solidFill>
                  <a:srgbClr val="000000"/>
                </a:solidFill>
                <a:latin typeface="Agrandir Narrow"/>
              </a:rPr>
              <a:t>Model: Random Forest Classifier </a:t>
            </a:r>
            <a:r>
              <a:rPr lang="en-US" sz="2140">
                <a:solidFill>
                  <a:srgbClr val="000000"/>
                </a:solidFill>
                <a:latin typeface="Agrandir Narrow"/>
              </a:rPr>
              <a:t> </a:t>
            </a:r>
          </a:p>
        </p:txBody>
      </p:sp>
      <p:sp>
        <p:nvSpPr>
          <p:cNvPr name="TextBox 11" id="11"/>
          <p:cNvSpPr txBox="true"/>
          <p:nvPr/>
        </p:nvSpPr>
        <p:spPr>
          <a:xfrm rot="0">
            <a:off x="2341647" y="1198517"/>
            <a:ext cx="3870722" cy="783832"/>
          </a:xfrm>
          <a:prstGeom prst="rect">
            <a:avLst/>
          </a:prstGeom>
        </p:spPr>
        <p:txBody>
          <a:bodyPr anchor="t" rtlCol="false" tIns="0" lIns="0" bIns="0" rIns="0">
            <a:spAutoFit/>
          </a:bodyPr>
          <a:lstStyle/>
          <a:p>
            <a:pPr algn="just">
              <a:lnSpc>
                <a:spcPts val="2996"/>
              </a:lnSpc>
            </a:pPr>
            <a:r>
              <a:rPr lang="en-US" sz="2140">
                <a:solidFill>
                  <a:srgbClr val="000000"/>
                </a:solidFill>
                <a:latin typeface="Agrandir Narrow"/>
              </a:rPr>
              <a:t>2. Customer Churn Prediction</a:t>
            </a:r>
          </a:p>
          <a:p>
            <a:pPr algn="just">
              <a:lnSpc>
                <a:spcPts val="2996"/>
              </a:lnSpc>
              <a:spcBef>
                <a:spcPct val="0"/>
              </a:spcBef>
            </a:pPr>
            <a:r>
              <a:rPr lang="en-US" sz="2140">
                <a:solidFill>
                  <a:srgbClr val="000000"/>
                </a:solidFill>
                <a:latin typeface="Agrandir Narrow"/>
              </a:rPr>
              <a:t>Model: Random Forest Classifier </a:t>
            </a:r>
            <a:r>
              <a:rPr lang="en-US" sz="2140">
                <a:solidFill>
                  <a:srgbClr val="000000"/>
                </a:solidFill>
                <a:latin typeface="Agrandir Narrow"/>
              </a:rPr>
              <a:t> </a:t>
            </a:r>
          </a:p>
        </p:txBody>
      </p:sp>
      <p:sp>
        <p:nvSpPr>
          <p:cNvPr name="TextBox 12" id="12"/>
          <p:cNvSpPr txBox="true"/>
          <p:nvPr/>
        </p:nvSpPr>
        <p:spPr>
          <a:xfrm rot="0">
            <a:off x="2403540" y="5457186"/>
            <a:ext cx="13805161" cy="4266264"/>
          </a:xfrm>
          <a:prstGeom prst="rect">
            <a:avLst/>
          </a:prstGeom>
        </p:spPr>
        <p:txBody>
          <a:bodyPr anchor="t" rtlCol="false" tIns="0" lIns="0" bIns="0" rIns="0">
            <a:spAutoFit/>
          </a:bodyPr>
          <a:lstStyle/>
          <a:p>
            <a:pPr algn="just">
              <a:lnSpc>
                <a:spcPts val="3726"/>
              </a:lnSpc>
            </a:pPr>
            <a:r>
              <a:rPr lang="en-US" sz="2661">
                <a:solidFill>
                  <a:srgbClr val="000000"/>
                </a:solidFill>
                <a:latin typeface="Agrandir Narrow"/>
              </a:rPr>
              <a:t>Conclusion:</a:t>
            </a:r>
          </a:p>
          <a:p>
            <a:pPr algn="just">
              <a:lnSpc>
                <a:spcPts val="3726"/>
              </a:lnSpc>
            </a:pPr>
            <a:r>
              <a:rPr lang="en-US" sz="2661">
                <a:solidFill>
                  <a:srgbClr val="000000"/>
                </a:solidFill>
                <a:latin typeface="Agrandir Narrow"/>
              </a:rPr>
              <a:t>Our project achieved its prediction and inference goals with moderate success. The churn</a:t>
            </a:r>
          </a:p>
          <a:p>
            <a:pPr algn="just">
              <a:lnSpc>
                <a:spcPts val="3726"/>
              </a:lnSpc>
            </a:pPr>
            <a:r>
              <a:rPr lang="en-US" sz="2661">
                <a:solidFill>
                  <a:srgbClr val="000000"/>
                </a:solidFill>
                <a:latin typeface="Agrandir Narrow"/>
              </a:rPr>
              <a:t>prediction model, using a Random Forest Classifier, attained a 61.74% accuracy, suggesting a</a:t>
            </a:r>
          </a:p>
          <a:p>
            <a:pPr algn="just">
              <a:lnSpc>
                <a:spcPts val="3726"/>
              </a:lnSpc>
            </a:pPr>
            <a:r>
              <a:rPr lang="en-US" sz="2661">
                <a:solidFill>
                  <a:srgbClr val="000000"/>
                </a:solidFill>
                <a:latin typeface="Agrandir Narrow"/>
              </a:rPr>
              <a:t>foundation for targeted retention actions but also highlighting room for optimization. Revenue</a:t>
            </a:r>
          </a:p>
          <a:p>
            <a:pPr algn="just">
              <a:lnSpc>
                <a:spcPts val="3726"/>
              </a:lnSpc>
            </a:pPr>
            <a:r>
              <a:rPr lang="en-US" sz="2661">
                <a:solidFill>
                  <a:srgbClr val="000000"/>
                </a:solidFill>
                <a:latin typeface="Agrandir Narrow"/>
              </a:rPr>
              <a:t>forecasting with a Random Forest Regressor yielded an RMSE of 6.80, indicating a reasonable</a:t>
            </a:r>
          </a:p>
          <a:p>
            <a:pPr algn="just">
              <a:lnSpc>
                <a:spcPts val="3726"/>
              </a:lnSpc>
            </a:pPr>
            <a:r>
              <a:rPr lang="en-US" sz="2661">
                <a:solidFill>
                  <a:srgbClr val="000000"/>
                </a:solidFill>
                <a:latin typeface="Agrandir Narrow"/>
              </a:rPr>
              <a:t>prediction accuracy, while overage minutes prediction achieved an RMSE of 48.92%, pointing to</a:t>
            </a:r>
          </a:p>
          <a:p>
            <a:pPr algn="just">
              <a:lnSpc>
                <a:spcPts val="3726"/>
              </a:lnSpc>
            </a:pPr>
            <a:r>
              <a:rPr lang="en-US" sz="2661">
                <a:solidFill>
                  <a:srgbClr val="000000"/>
                </a:solidFill>
                <a:latin typeface="Agrandir Narrow"/>
              </a:rPr>
              <a:t>further opportunities for model tuning. These results show a good starting point for practical</a:t>
            </a:r>
          </a:p>
          <a:p>
            <a:pPr algn="just">
              <a:lnSpc>
                <a:spcPts val="3726"/>
              </a:lnSpc>
            </a:pPr>
            <a:r>
              <a:rPr lang="en-US" sz="2661">
                <a:solidFill>
                  <a:srgbClr val="000000"/>
                </a:solidFill>
                <a:latin typeface="Agrandir Narrow"/>
              </a:rPr>
              <a:t>applications and future enhancements in churn prediction and revenue forecasting within the</a:t>
            </a:r>
          </a:p>
          <a:p>
            <a:pPr algn="just">
              <a:lnSpc>
                <a:spcPts val="3726"/>
              </a:lnSpc>
              <a:spcBef>
                <a:spcPct val="0"/>
              </a:spcBef>
            </a:pPr>
            <a:r>
              <a:rPr lang="en-US" sz="2661">
                <a:solidFill>
                  <a:srgbClr val="000000"/>
                </a:solidFill>
                <a:latin typeface="Agrandir Narrow"/>
              </a:rPr>
              <a:t>telecom industry.</a:t>
            </a:r>
          </a:p>
        </p:txBody>
      </p:sp>
      <p:grpSp>
        <p:nvGrpSpPr>
          <p:cNvPr name="Group 13" id="13"/>
          <p:cNvGrpSpPr/>
          <p:nvPr/>
        </p:nvGrpSpPr>
        <p:grpSpPr>
          <a:xfrm rot="0">
            <a:off x="376715" y="5267325"/>
            <a:ext cx="992463" cy="99246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8</a:t>
              </a:r>
            </a:p>
          </p:txBody>
        </p:sp>
      </p:grpSp>
      <p:grpSp>
        <p:nvGrpSpPr>
          <p:cNvPr name="Group 16" id="16"/>
          <p:cNvGrpSpPr/>
          <p:nvPr/>
        </p:nvGrpSpPr>
        <p:grpSpPr>
          <a:xfrm rot="0">
            <a:off x="618868" y="1923673"/>
            <a:ext cx="508158" cy="543805"/>
            <a:chOff x="0" y="0"/>
            <a:chExt cx="812800" cy="869819"/>
          </a:xfrm>
        </p:grpSpPr>
        <p:sp>
          <p:nvSpPr>
            <p:cNvPr name="Freeform 17" id="1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8" id="1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3</a:t>
              </a:r>
            </a:p>
          </p:txBody>
        </p:sp>
      </p:grpSp>
      <p:grpSp>
        <p:nvGrpSpPr>
          <p:cNvPr name="Group 19" id="19"/>
          <p:cNvGrpSpPr/>
          <p:nvPr/>
        </p:nvGrpSpPr>
        <p:grpSpPr>
          <a:xfrm rot="0">
            <a:off x="618868" y="484895"/>
            <a:ext cx="508158" cy="543805"/>
            <a:chOff x="0" y="0"/>
            <a:chExt cx="812800" cy="869819"/>
          </a:xfrm>
        </p:grpSpPr>
        <p:sp>
          <p:nvSpPr>
            <p:cNvPr name="Freeform 20" id="2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1" id="2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a:t>
              </a:r>
            </a:p>
          </p:txBody>
        </p:sp>
      </p:grpSp>
      <p:grpSp>
        <p:nvGrpSpPr>
          <p:cNvPr name="Group 22" id="22"/>
          <p:cNvGrpSpPr/>
          <p:nvPr/>
        </p:nvGrpSpPr>
        <p:grpSpPr>
          <a:xfrm rot="0">
            <a:off x="618868" y="2592087"/>
            <a:ext cx="508158" cy="543805"/>
            <a:chOff x="0" y="0"/>
            <a:chExt cx="812800" cy="869819"/>
          </a:xfrm>
        </p:grpSpPr>
        <p:sp>
          <p:nvSpPr>
            <p:cNvPr name="Freeform 23" id="23"/>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4" id="24"/>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4</a:t>
              </a:r>
            </a:p>
          </p:txBody>
        </p:sp>
      </p:grpSp>
      <p:grpSp>
        <p:nvGrpSpPr>
          <p:cNvPr name="Group 25" id="25"/>
          <p:cNvGrpSpPr/>
          <p:nvPr/>
        </p:nvGrpSpPr>
        <p:grpSpPr>
          <a:xfrm rot="0">
            <a:off x="618868" y="1252820"/>
            <a:ext cx="508158" cy="543805"/>
            <a:chOff x="0" y="0"/>
            <a:chExt cx="812800" cy="869819"/>
          </a:xfrm>
        </p:grpSpPr>
        <p:sp>
          <p:nvSpPr>
            <p:cNvPr name="Freeform 26" id="26"/>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7" id="27"/>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2</a:t>
              </a:r>
            </a:p>
          </p:txBody>
        </p:sp>
      </p:grpSp>
      <p:grpSp>
        <p:nvGrpSpPr>
          <p:cNvPr name="Group 28" id="28"/>
          <p:cNvGrpSpPr/>
          <p:nvPr/>
        </p:nvGrpSpPr>
        <p:grpSpPr>
          <a:xfrm rot="0">
            <a:off x="618868" y="3932064"/>
            <a:ext cx="508158" cy="543805"/>
            <a:chOff x="0" y="0"/>
            <a:chExt cx="812800" cy="869819"/>
          </a:xfrm>
        </p:grpSpPr>
        <p:sp>
          <p:nvSpPr>
            <p:cNvPr name="Freeform 29" id="2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0" id="3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grpSp>
        <p:nvGrpSpPr>
          <p:cNvPr name="Group 31" id="31"/>
          <p:cNvGrpSpPr/>
          <p:nvPr/>
        </p:nvGrpSpPr>
        <p:grpSpPr>
          <a:xfrm rot="0">
            <a:off x="618868" y="3261211"/>
            <a:ext cx="508158" cy="543805"/>
            <a:chOff x="0" y="0"/>
            <a:chExt cx="812800" cy="869819"/>
          </a:xfrm>
        </p:grpSpPr>
        <p:sp>
          <p:nvSpPr>
            <p:cNvPr name="Freeform 32" id="3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3" id="3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grpSp>
        <p:nvGrpSpPr>
          <p:cNvPr name="Group 34" id="34"/>
          <p:cNvGrpSpPr/>
          <p:nvPr/>
        </p:nvGrpSpPr>
        <p:grpSpPr>
          <a:xfrm rot="0">
            <a:off x="618868" y="4599695"/>
            <a:ext cx="508158" cy="543805"/>
            <a:chOff x="0" y="0"/>
            <a:chExt cx="812800" cy="869819"/>
          </a:xfrm>
        </p:grpSpPr>
        <p:sp>
          <p:nvSpPr>
            <p:cNvPr name="Freeform 35" id="3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6" id="3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7</a:t>
              </a:r>
            </a:p>
          </p:txBody>
        </p:sp>
      </p:grpSp>
      <p:grpSp>
        <p:nvGrpSpPr>
          <p:cNvPr name="Group 37" id="37"/>
          <p:cNvGrpSpPr/>
          <p:nvPr/>
        </p:nvGrpSpPr>
        <p:grpSpPr>
          <a:xfrm rot="0">
            <a:off x="618868" y="6345121"/>
            <a:ext cx="508158" cy="543805"/>
            <a:chOff x="0" y="0"/>
            <a:chExt cx="812800" cy="869819"/>
          </a:xfrm>
        </p:grpSpPr>
        <p:sp>
          <p:nvSpPr>
            <p:cNvPr name="Freeform 38" id="3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9" id="3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9</a:t>
              </a:r>
            </a:p>
          </p:txBody>
        </p:sp>
      </p:grpSp>
      <p:grpSp>
        <p:nvGrpSpPr>
          <p:cNvPr name="Group 40" id="40"/>
          <p:cNvGrpSpPr/>
          <p:nvPr/>
        </p:nvGrpSpPr>
        <p:grpSpPr>
          <a:xfrm rot="0">
            <a:off x="618868" y="7012751"/>
            <a:ext cx="508158" cy="543805"/>
            <a:chOff x="0" y="0"/>
            <a:chExt cx="812800" cy="869819"/>
          </a:xfrm>
        </p:grpSpPr>
        <p:sp>
          <p:nvSpPr>
            <p:cNvPr name="Freeform 41" id="4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2" id="4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10</a:t>
              </a:r>
            </a:p>
          </p:txBody>
        </p:sp>
      </p:grpSp>
      <p:grpSp>
        <p:nvGrpSpPr>
          <p:cNvPr name="Group 43" id="43"/>
          <p:cNvGrpSpPr/>
          <p:nvPr/>
        </p:nvGrpSpPr>
        <p:grpSpPr>
          <a:xfrm rot="0">
            <a:off x="618868" y="7680382"/>
            <a:ext cx="508158" cy="543805"/>
            <a:chOff x="0" y="0"/>
            <a:chExt cx="812800" cy="869819"/>
          </a:xfrm>
        </p:grpSpPr>
        <p:sp>
          <p:nvSpPr>
            <p:cNvPr name="Freeform 44" id="4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5" id="4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11</a:t>
              </a:r>
            </a:p>
          </p:txBody>
        </p:sp>
      </p:grpSp>
      <p:grpSp>
        <p:nvGrpSpPr>
          <p:cNvPr name="Group 46" id="46"/>
          <p:cNvGrpSpPr/>
          <p:nvPr/>
        </p:nvGrpSpPr>
        <p:grpSpPr>
          <a:xfrm rot="0">
            <a:off x="618868" y="8348012"/>
            <a:ext cx="508158" cy="543805"/>
            <a:chOff x="0" y="0"/>
            <a:chExt cx="812800" cy="869819"/>
          </a:xfrm>
        </p:grpSpPr>
        <p:sp>
          <p:nvSpPr>
            <p:cNvPr name="Freeform 47" id="4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8" id="4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12</a:t>
              </a:r>
            </a:p>
          </p:txBody>
        </p:sp>
      </p:grpSp>
      <p:grpSp>
        <p:nvGrpSpPr>
          <p:cNvPr name="Group 49" id="49"/>
          <p:cNvGrpSpPr/>
          <p:nvPr/>
        </p:nvGrpSpPr>
        <p:grpSpPr>
          <a:xfrm rot="0">
            <a:off x="618868" y="9015643"/>
            <a:ext cx="508158" cy="543805"/>
            <a:chOff x="0" y="0"/>
            <a:chExt cx="812800" cy="869819"/>
          </a:xfrm>
        </p:grpSpPr>
        <p:sp>
          <p:nvSpPr>
            <p:cNvPr name="Freeform 50" id="5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51" id="5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13</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DAGD5VmkE7M</dc:identifier>
  <dcterms:modified xsi:type="dcterms:W3CDTF">2011-08-01T06:04:30Z</dcterms:modified>
  <cp:revision>1</cp:revision>
  <dc:title>Applied data Science portfolio</dc:title>
</cp:coreProperties>
</file>