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58"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B2A9F8-DBB8-45E7-9E90-4A5D4B54C79D}">
          <p14:sldIdLst>
            <p14:sldId id="256"/>
            <p14:sldId id="257"/>
            <p14:sldId id="260"/>
            <p14:sldId id="261"/>
            <p14:sldId id="262"/>
            <p14:sldId id="263"/>
            <p14:sldId id="264"/>
            <p14:sldId id="265"/>
            <p14:sldId id="266"/>
            <p14:sldId id="267"/>
            <p14:sldId id="268"/>
            <p14:sldId id="269"/>
            <p14:sldId id="270"/>
            <p14:sldId id="271"/>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A473007-B84E-46AF-A065-B49E02F8941B}" type="datetimeFigureOut">
              <a:rPr lang="en-IN" smtClean="0"/>
              <a:t>16-07-2023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0B7D8A3-7EDD-4DCD-B9D9-901820F5272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849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73007-B84E-46AF-A065-B49E02F8941B}"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7D8A3-7EDD-4DCD-B9D9-901820F52724}" type="slidenum">
              <a:rPr lang="en-IN" smtClean="0"/>
              <a:t>‹#›</a:t>
            </a:fld>
            <a:endParaRPr lang="en-IN"/>
          </a:p>
        </p:txBody>
      </p:sp>
    </p:spTree>
    <p:extLst>
      <p:ext uri="{BB962C8B-B14F-4D97-AF65-F5344CB8AC3E}">
        <p14:creationId xmlns:p14="http://schemas.microsoft.com/office/powerpoint/2010/main" val="31837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73007-B84E-46AF-A065-B49E02F8941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7D8A3-7EDD-4DCD-B9D9-901820F5272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4008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73007-B84E-46AF-A065-B49E02F8941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7D8A3-7EDD-4DCD-B9D9-901820F5272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6783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73007-B84E-46AF-A065-B49E02F8941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7D8A3-7EDD-4DCD-B9D9-901820F52724}" type="slidenum">
              <a:rPr lang="en-IN" smtClean="0"/>
              <a:t>‹#›</a:t>
            </a:fld>
            <a:endParaRPr lang="en-IN"/>
          </a:p>
        </p:txBody>
      </p:sp>
    </p:spTree>
    <p:extLst>
      <p:ext uri="{BB962C8B-B14F-4D97-AF65-F5344CB8AC3E}">
        <p14:creationId xmlns:p14="http://schemas.microsoft.com/office/powerpoint/2010/main" val="639113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73007-B84E-46AF-A065-B49E02F8941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7D8A3-7EDD-4DCD-B9D9-901820F5272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0359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73007-B84E-46AF-A065-B49E02F8941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7D8A3-7EDD-4DCD-B9D9-901820F5272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3407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73007-B84E-46AF-A065-B49E02F8941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7D8A3-7EDD-4DCD-B9D9-901820F5272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7987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73007-B84E-46AF-A065-B49E02F8941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7D8A3-7EDD-4DCD-B9D9-901820F5272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01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73007-B84E-46AF-A065-B49E02F8941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7D8A3-7EDD-4DCD-B9D9-901820F52724}" type="slidenum">
              <a:rPr lang="en-IN" smtClean="0"/>
              <a:t>‹#›</a:t>
            </a:fld>
            <a:endParaRPr lang="en-IN"/>
          </a:p>
        </p:txBody>
      </p:sp>
    </p:spTree>
    <p:extLst>
      <p:ext uri="{BB962C8B-B14F-4D97-AF65-F5344CB8AC3E}">
        <p14:creationId xmlns:p14="http://schemas.microsoft.com/office/powerpoint/2010/main" val="300922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73007-B84E-46AF-A065-B49E02F8941B}" type="datetimeFigureOut">
              <a:rPr lang="en-IN" smtClean="0"/>
              <a:t>16-07-2023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7D8A3-7EDD-4DCD-B9D9-901820F5272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1418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73007-B84E-46AF-A065-B49E02F8941B}"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7D8A3-7EDD-4DCD-B9D9-901820F52724}" type="slidenum">
              <a:rPr lang="en-IN" smtClean="0"/>
              <a:t>‹#›</a:t>
            </a:fld>
            <a:endParaRPr lang="en-IN"/>
          </a:p>
        </p:txBody>
      </p:sp>
    </p:spTree>
    <p:extLst>
      <p:ext uri="{BB962C8B-B14F-4D97-AF65-F5344CB8AC3E}">
        <p14:creationId xmlns:p14="http://schemas.microsoft.com/office/powerpoint/2010/main" val="2022584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73007-B84E-46AF-A065-B49E02F8941B}" type="datetimeFigureOut">
              <a:rPr lang="en-IN" smtClean="0"/>
              <a:t>16-07-2023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B7D8A3-7EDD-4DCD-B9D9-901820F5272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758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73007-B84E-46AF-A065-B49E02F8941B}" type="datetimeFigureOut">
              <a:rPr lang="en-IN" smtClean="0"/>
              <a:t>16-07-2023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B7D8A3-7EDD-4DCD-B9D9-901820F5272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3096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73007-B84E-46AF-A065-B49E02F8941B}" type="datetimeFigureOut">
              <a:rPr lang="en-IN" smtClean="0"/>
              <a:t>16-07-2023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B7D8A3-7EDD-4DCD-B9D9-901820F52724}" type="slidenum">
              <a:rPr lang="en-IN" smtClean="0"/>
              <a:t>‹#›</a:t>
            </a:fld>
            <a:endParaRPr lang="en-IN"/>
          </a:p>
        </p:txBody>
      </p:sp>
    </p:spTree>
    <p:extLst>
      <p:ext uri="{BB962C8B-B14F-4D97-AF65-F5344CB8AC3E}">
        <p14:creationId xmlns:p14="http://schemas.microsoft.com/office/powerpoint/2010/main" val="1304522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73007-B84E-46AF-A065-B49E02F8941B}"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7D8A3-7EDD-4DCD-B9D9-901820F5272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655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73007-B84E-46AF-A065-B49E02F8941B}" type="datetimeFigureOut">
              <a:rPr lang="en-IN" smtClean="0"/>
              <a:t>16-07-2023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7D8A3-7EDD-4DCD-B9D9-901820F52724}" type="slidenum">
              <a:rPr lang="en-IN" smtClean="0"/>
              <a:t>‹#›</a:t>
            </a:fld>
            <a:endParaRPr lang="en-IN"/>
          </a:p>
        </p:txBody>
      </p:sp>
    </p:spTree>
    <p:extLst>
      <p:ext uri="{BB962C8B-B14F-4D97-AF65-F5344CB8AC3E}">
        <p14:creationId xmlns:p14="http://schemas.microsoft.com/office/powerpoint/2010/main" val="951957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473007-B84E-46AF-A065-B49E02F8941B}" type="datetimeFigureOut">
              <a:rPr lang="en-IN" smtClean="0"/>
              <a:t>16-07-2023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B7D8A3-7EDD-4DCD-B9D9-901820F52724}" type="slidenum">
              <a:rPr lang="en-IN" smtClean="0"/>
              <a:t>‹#›</a:t>
            </a:fld>
            <a:endParaRPr lang="en-IN"/>
          </a:p>
        </p:txBody>
      </p:sp>
    </p:spTree>
    <p:extLst>
      <p:ext uri="{BB962C8B-B14F-4D97-AF65-F5344CB8AC3E}">
        <p14:creationId xmlns:p14="http://schemas.microsoft.com/office/powerpoint/2010/main" val="31822364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hyperlink" Target="https://www.programiz.com/" TargetMode="External"/><Relationship Id="rId7" Type="http://schemas.openxmlformats.org/officeDocument/2006/relationships/image" Target="../media/image35.jpeg"/><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hyperlink" Target="https://www.youtube.com/" TargetMode="External"/><Relationship Id="rId4" Type="http://schemas.openxmlformats.org/officeDocument/2006/relationships/hyperlink" Target="https://github.com/" TargetMode="External"/><Relationship Id="rId9" Type="http://schemas.openxmlformats.org/officeDocument/2006/relationships/image" Target="../media/image37.jpeg"/></Relationships>
</file>

<file path=ppt/slides/_rels/slide1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icpedia.org/lever-arch/c/client-billing.html" TargetMode="External"/><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hyperlink" Target="https://commons.wikimedia.org/wiki/File:T&amp;T_Supermarket.jpg" TargetMode="Externa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hyperlink" Target="https://www.pngall.com/c-plus-plus-png/"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F9DBC-ECCD-765C-E5BD-9072202FD39F}"/>
              </a:ext>
            </a:extLst>
          </p:cNvPr>
          <p:cNvSpPr>
            <a:spLocks noGrp="1"/>
          </p:cNvSpPr>
          <p:nvPr>
            <p:ph type="ctrTitle"/>
          </p:nvPr>
        </p:nvSpPr>
        <p:spPr>
          <a:xfrm>
            <a:off x="2375240" y="1385740"/>
            <a:ext cx="7441519" cy="1659118"/>
          </a:xfrm>
        </p:spPr>
        <p:txBody>
          <a:bodyPr>
            <a:normAutofit fontScale="90000"/>
          </a:bodyPr>
          <a:lstStyle/>
          <a:p>
            <a:r>
              <a:rPr lang="en-US" dirty="0">
                <a:latin typeface="Algerian" panose="04020705040A02060702" pitchFamily="82" charset="0"/>
              </a:rPr>
              <a:t>Mini Project</a:t>
            </a:r>
            <a:br>
              <a:rPr lang="en-US" dirty="0">
                <a:latin typeface="Algerian" panose="04020705040A02060702" pitchFamily="82" charset="0"/>
              </a:rPr>
            </a:br>
            <a:r>
              <a:rPr lang="en-US" dirty="0">
                <a:latin typeface="Algerian" panose="04020705040A02060702" pitchFamily="82" charset="0"/>
              </a:rPr>
              <a:t>Presentation</a:t>
            </a:r>
            <a:endParaRPr lang="en-IN" sz="3200" dirty="0">
              <a:latin typeface="Algerian" panose="04020705040A02060702" pitchFamily="82" charset="0"/>
            </a:endParaRPr>
          </a:p>
        </p:txBody>
      </p:sp>
      <p:sp>
        <p:nvSpPr>
          <p:cNvPr id="4" name="TextBox 3">
            <a:extLst>
              <a:ext uri="{FF2B5EF4-FFF2-40B4-BE49-F238E27FC236}">
                <a16:creationId xmlns:a16="http://schemas.microsoft.com/office/drawing/2014/main" id="{A52CAEE7-CA30-519B-F421-A9B21FA307C5}"/>
              </a:ext>
            </a:extLst>
          </p:cNvPr>
          <p:cNvSpPr txBox="1"/>
          <p:nvPr/>
        </p:nvSpPr>
        <p:spPr>
          <a:xfrm>
            <a:off x="2667784" y="2967335"/>
            <a:ext cx="6856430" cy="461665"/>
          </a:xfrm>
          <a:prstGeom prst="rect">
            <a:avLst/>
          </a:prstGeom>
          <a:noFill/>
        </p:spPr>
        <p:txBody>
          <a:bodyPr wrap="square" rtlCol="0">
            <a:spAutoFit/>
          </a:bodyPr>
          <a:lstStyle/>
          <a:p>
            <a:r>
              <a:rPr lang="en-US" sz="2400" dirty="0">
                <a:solidFill>
                  <a:schemeClr val="accent3">
                    <a:lumMod val="75000"/>
                  </a:schemeClr>
                </a:solidFill>
                <a:latin typeface="Times New Roman" panose="02020603050405020304" pitchFamily="18" charset="0"/>
                <a:cs typeface="Times New Roman" panose="02020603050405020304" pitchFamily="18" charset="0"/>
              </a:rPr>
              <a:t> Supermarket Billing Management System Using C++</a:t>
            </a:r>
            <a:endParaRPr lang="en-IN" sz="2400" dirty="0">
              <a:solidFill>
                <a:schemeClr val="accent3">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8FF555C-585E-ADBD-F5BF-18E1E5B1B068}"/>
                  </a:ext>
                </a:extLst>
              </p:cNvPr>
              <p:cNvSpPr txBox="1"/>
              <p:nvPr/>
            </p:nvSpPr>
            <p:spPr>
              <a:xfrm>
                <a:off x="4865801" y="3608321"/>
                <a:ext cx="2460396" cy="2036263"/>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Name: Satwik Negi</a:t>
                </a:r>
              </a:p>
              <a:p>
                <a:pPr algn="ctr"/>
                <a:r>
                  <a:rPr lang="en-US" dirty="0">
                    <a:latin typeface="Times New Roman" panose="02020603050405020304" pitchFamily="18" charset="0"/>
                    <a:cs typeface="Times New Roman" panose="02020603050405020304" pitchFamily="18" charset="0"/>
                  </a:rPr>
                  <a:t>Univ Roll No: 2119136</a:t>
                </a:r>
              </a:p>
              <a:p>
                <a:pPr algn="ctr"/>
                <a:r>
                  <a:rPr lang="en-US" dirty="0">
                    <a:latin typeface="Times New Roman" panose="02020603050405020304" pitchFamily="18" charset="0"/>
                    <a:cs typeface="Times New Roman" panose="02020603050405020304" pitchFamily="18" charset="0"/>
                  </a:rPr>
                  <a:t>Student ID: 210111230</a:t>
                </a:r>
              </a:p>
              <a:p>
                <a:pPr algn="ctr"/>
                <a:r>
                  <a:rPr lang="en-US" dirty="0">
                    <a:latin typeface="Times New Roman" panose="02020603050405020304" pitchFamily="18" charset="0"/>
                    <a:cs typeface="Times New Roman" panose="02020603050405020304" pitchFamily="18" charset="0"/>
                  </a:rPr>
                  <a:t>Class Roll No: 62</a:t>
                </a:r>
              </a:p>
              <a:p>
                <a:pPr algn="ctr"/>
                <a:r>
                  <a:rPr lang="en-US" dirty="0">
                    <a:latin typeface="Times New Roman" panose="02020603050405020304" pitchFamily="18" charset="0"/>
                    <a:cs typeface="Times New Roman" panose="02020603050405020304" pitchFamily="18" charset="0"/>
                  </a:rPr>
                  <a:t>Section: ‘D’</a:t>
                </a:r>
              </a:p>
              <a:p>
                <a:pPr algn="ctr"/>
                <a:r>
                  <a:rPr lang="en-US" dirty="0" err="1">
                    <a:latin typeface="Times New Roman" panose="02020603050405020304" pitchFamily="18" charset="0"/>
                    <a:cs typeface="Times New Roman" panose="02020603050405020304" pitchFamily="18" charset="0"/>
                  </a:rPr>
                  <a:t>B.Tech</a:t>
                </a:r>
                <a:r>
                  <a:rPr lang="en-US" dirty="0">
                    <a:latin typeface="Times New Roman" panose="02020603050405020304" pitchFamily="18" charset="0"/>
                    <a:cs typeface="Times New Roman" panose="02020603050405020304" pitchFamily="18" charset="0"/>
                  </a:rPr>
                  <a:t> CSE </a:t>
                </a:r>
                <a14:m>
                  <m:oMath xmlns:m="http://schemas.openxmlformats.org/officeDocument/2006/math">
                    <m:sSup>
                      <m:sSupPr>
                        <m:ctrlPr>
                          <a:rPr lang="en-US"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𝐼𝐼𝐼</m:t>
                        </m:r>
                      </m:e>
                      <m:sup>
                        <m:r>
                          <a:rPr lang="en-US" b="0" i="1" smtClean="0">
                            <a:latin typeface="Cambria Math" panose="02040503050406030204" pitchFamily="18" charset="0"/>
                            <a:cs typeface="Times New Roman" panose="02020603050405020304" pitchFamily="18" charset="0"/>
                          </a:rPr>
                          <m:t>𝑟𝑑</m:t>
                        </m:r>
                      </m:sup>
                    </m:sSup>
                  </m:oMath>
                </a14:m>
                <a:r>
                  <a:rPr lang="en-US" dirty="0">
                    <a:latin typeface="Times New Roman" panose="02020603050405020304" pitchFamily="18" charset="0"/>
                    <a:cs typeface="Times New Roman" panose="02020603050405020304" pitchFamily="18" charset="0"/>
                  </a:rPr>
                  <a:t> SEM</a:t>
                </a:r>
              </a:p>
              <a:p>
                <a:endParaRPr lang="en-IN" dirty="0"/>
              </a:p>
            </p:txBody>
          </p:sp>
        </mc:Choice>
        <mc:Fallback>
          <p:sp>
            <p:nvSpPr>
              <p:cNvPr id="5" name="TextBox 4">
                <a:extLst>
                  <a:ext uri="{FF2B5EF4-FFF2-40B4-BE49-F238E27FC236}">
                    <a16:creationId xmlns:a16="http://schemas.microsoft.com/office/drawing/2014/main" id="{C8FF555C-585E-ADBD-F5BF-18E1E5B1B068}"/>
                  </a:ext>
                </a:extLst>
              </p:cNvPr>
              <p:cNvSpPr txBox="1">
                <a:spLocks noRot="1" noChangeAspect="1" noMove="1" noResize="1" noEditPoints="1" noAdjustHandles="1" noChangeArrowheads="1" noChangeShapeType="1" noTextEdit="1"/>
              </p:cNvSpPr>
              <p:nvPr/>
            </p:nvSpPr>
            <p:spPr>
              <a:xfrm>
                <a:off x="4865801" y="3608321"/>
                <a:ext cx="2460396" cy="2036263"/>
              </a:xfrm>
              <a:prstGeom prst="rect">
                <a:avLst/>
              </a:prstGeom>
              <a:blipFill>
                <a:blip r:embed="rId2"/>
                <a:stretch>
                  <a:fillRect l="-495" t="-1796" r="-495"/>
                </a:stretch>
              </a:blipFill>
            </p:spPr>
            <p:txBody>
              <a:bodyPr/>
              <a:lstStyle/>
              <a:p>
                <a:r>
                  <a:rPr lang="en-IN">
                    <a:noFill/>
                  </a:rPr>
                  <a:t> </a:t>
                </a:r>
              </a:p>
            </p:txBody>
          </p:sp>
        </mc:Fallback>
      </mc:AlternateContent>
    </p:spTree>
    <p:extLst>
      <p:ext uri="{BB962C8B-B14F-4D97-AF65-F5344CB8AC3E}">
        <p14:creationId xmlns:p14="http://schemas.microsoft.com/office/powerpoint/2010/main" val="278253526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997B61-F9AE-01CC-55C7-DD01A2A55DFC}"/>
              </a:ext>
            </a:extLst>
          </p:cNvPr>
          <p:cNvPicPr>
            <a:picLocks noChangeAspect="1"/>
          </p:cNvPicPr>
          <p:nvPr/>
        </p:nvPicPr>
        <p:blipFill>
          <a:blip r:embed="rId2"/>
          <a:stretch>
            <a:fillRect/>
          </a:stretch>
        </p:blipFill>
        <p:spPr>
          <a:xfrm>
            <a:off x="217723" y="66482"/>
            <a:ext cx="5694928" cy="4203861"/>
          </a:xfrm>
          <a:prstGeom prst="rect">
            <a:avLst/>
          </a:prstGeom>
        </p:spPr>
      </p:pic>
      <p:pic>
        <p:nvPicPr>
          <p:cNvPr id="3" name="Picture 2">
            <a:extLst>
              <a:ext uri="{FF2B5EF4-FFF2-40B4-BE49-F238E27FC236}">
                <a16:creationId xmlns:a16="http://schemas.microsoft.com/office/drawing/2014/main" id="{75BE0C88-59E8-EC0A-0F00-B9924A959496}"/>
              </a:ext>
            </a:extLst>
          </p:cNvPr>
          <p:cNvPicPr>
            <a:picLocks noChangeAspect="1"/>
          </p:cNvPicPr>
          <p:nvPr/>
        </p:nvPicPr>
        <p:blipFill>
          <a:blip r:embed="rId3"/>
          <a:stretch>
            <a:fillRect/>
          </a:stretch>
        </p:blipFill>
        <p:spPr>
          <a:xfrm>
            <a:off x="217723" y="4336329"/>
            <a:ext cx="5474970" cy="2455189"/>
          </a:xfrm>
          <a:prstGeom prst="rect">
            <a:avLst/>
          </a:prstGeom>
        </p:spPr>
      </p:pic>
      <p:pic>
        <p:nvPicPr>
          <p:cNvPr id="4" name="Picture 3">
            <a:extLst>
              <a:ext uri="{FF2B5EF4-FFF2-40B4-BE49-F238E27FC236}">
                <a16:creationId xmlns:a16="http://schemas.microsoft.com/office/drawing/2014/main" id="{2E1B605F-0B9C-A91F-076C-D9BBC657BBA1}"/>
              </a:ext>
            </a:extLst>
          </p:cNvPr>
          <p:cNvPicPr>
            <a:picLocks noChangeAspect="1"/>
          </p:cNvPicPr>
          <p:nvPr/>
        </p:nvPicPr>
        <p:blipFill>
          <a:blip r:embed="rId4"/>
          <a:stretch>
            <a:fillRect/>
          </a:stretch>
        </p:blipFill>
        <p:spPr>
          <a:xfrm>
            <a:off x="6206130" y="66482"/>
            <a:ext cx="5694929" cy="2811050"/>
          </a:xfrm>
          <a:prstGeom prst="rect">
            <a:avLst/>
          </a:prstGeom>
        </p:spPr>
      </p:pic>
      <p:pic>
        <p:nvPicPr>
          <p:cNvPr id="5" name="Picture 4">
            <a:extLst>
              <a:ext uri="{FF2B5EF4-FFF2-40B4-BE49-F238E27FC236}">
                <a16:creationId xmlns:a16="http://schemas.microsoft.com/office/drawing/2014/main" id="{4E044D55-254F-AF47-693A-0A116E9AEF13}"/>
              </a:ext>
            </a:extLst>
          </p:cNvPr>
          <p:cNvPicPr>
            <a:picLocks noChangeAspect="1"/>
          </p:cNvPicPr>
          <p:nvPr/>
        </p:nvPicPr>
        <p:blipFill>
          <a:blip r:embed="rId5"/>
          <a:stretch>
            <a:fillRect/>
          </a:stretch>
        </p:blipFill>
        <p:spPr>
          <a:xfrm>
            <a:off x="6059390" y="2951085"/>
            <a:ext cx="5841669" cy="3840433"/>
          </a:xfrm>
          <a:prstGeom prst="rect">
            <a:avLst/>
          </a:prstGeom>
        </p:spPr>
      </p:pic>
    </p:spTree>
    <p:extLst>
      <p:ext uri="{BB962C8B-B14F-4D97-AF65-F5344CB8AC3E}">
        <p14:creationId xmlns:p14="http://schemas.microsoft.com/office/powerpoint/2010/main" val="425741922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2FD6-3D87-09E2-3406-BFB07677A3D8}"/>
              </a:ext>
            </a:extLst>
          </p:cNvPr>
          <p:cNvSpPr>
            <a:spLocks noGrp="1"/>
          </p:cNvSpPr>
          <p:nvPr>
            <p:ph type="title"/>
          </p:nvPr>
        </p:nvSpPr>
        <p:spPr/>
        <p:txBody>
          <a:bodyPr/>
          <a:lstStyle/>
          <a:p>
            <a:r>
              <a:rPr lang="en-US" i="1" dirty="0">
                <a:latin typeface="Arial Rounded MT Bold" panose="020F0704030504030204" pitchFamily="34" charset="0"/>
              </a:rPr>
              <a:t>Output</a:t>
            </a:r>
            <a:endParaRPr lang="en-IN" i="1" dirty="0">
              <a:latin typeface="Arial Rounded MT Bold" panose="020F0704030504030204" pitchFamily="34" charset="0"/>
            </a:endParaRPr>
          </a:p>
        </p:txBody>
      </p:sp>
      <p:pic>
        <p:nvPicPr>
          <p:cNvPr id="3" name="Picture 2">
            <a:extLst>
              <a:ext uri="{FF2B5EF4-FFF2-40B4-BE49-F238E27FC236}">
                <a16:creationId xmlns:a16="http://schemas.microsoft.com/office/drawing/2014/main" id="{898003A4-9ECC-0B2F-2F2A-9AFD696832A1}"/>
              </a:ext>
            </a:extLst>
          </p:cNvPr>
          <p:cNvPicPr>
            <a:picLocks noChangeAspect="1"/>
          </p:cNvPicPr>
          <p:nvPr/>
        </p:nvPicPr>
        <p:blipFill>
          <a:blip r:embed="rId2"/>
          <a:stretch>
            <a:fillRect/>
          </a:stretch>
        </p:blipFill>
        <p:spPr>
          <a:xfrm>
            <a:off x="3196109" y="2493223"/>
            <a:ext cx="5799782" cy="3711959"/>
          </a:xfrm>
          <a:prstGeom prst="rect">
            <a:avLst/>
          </a:prstGeom>
        </p:spPr>
      </p:pic>
    </p:spTree>
    <p:extLst>
      <p:ext uri="{BB962C8B-B14F-4D97-AF65-F5344CB8AC3E}">
        <p14:creationId xmlns:p14="http://schemas.microsoft.com/office/powerpoint/2010/main" val="260521213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5BE14B-9ED6-D239-ABFD-8E1BF2279C45}"/>
              </a:ext>
            </a:extLst>
          </p:cNvPr>
          <p:cNvPicPr>
            <a:picLocks noChangeAspect="1"/>
          </p:cNvPicPr>
          <p:nvPr/>
        </p:nvPicPr>
        <p:blipFill>
          <a:blip r:embed="rId2"/>
          <a:stretch>
            <a:fillRect/>
          </a:stretch>
        </p:blipFill>
        <p:spPr>
          <a:xfrm>
            <a:off x="2903456" y="611056"/>
            <a:ext cx="5360710" cy="2676542"/>
          </a:xfrm>
          <a:prstGeom prst="rect">
            <a:avLst/>
          </a:prstGeom>
        </p:spPr>
      </p:pic>
      <p:pic>
        <p:nvPicPr>
          <p:cNvPr id="3" name="Picture 2">
            <a:extLst>
              <a:ext uri="{FF2B5EF4-FFF2-40B4-BE49-F238E27FC236}">
                <a16:creationId xmlns:a16="http://schemas.microsoft.com/office/drawing/2014/main" id="{67DADC1F-4833-DB99-1093-DDF3F1761E01}"/>
              </a:ext>
            </a:extLst>
          </p:cNvPr>
          <p:cNvPicPr>
            <a:picLocks noChangeAspect="1"/>
          </p:cNvPicPr>
          <p:nvPr/>
        </p:nvPicPr>
        <p:blipFill>
          <a:blip r:embed="rId3"/>
          <a:stretch>
            <a:fillRect/>
          </a:stretch>
        </p:blipFill>
        <p:spPr>
          <a:xfrm>
            <a:off x="631596" y="3703827"/>
            <a:ext cx="2743006" cy="2206779"/>
          </a:xfrm>
          <a:prstGeom prst="rect">
            <a:avLst/>
          </a:prstGeom>
        </p:spPr>
      </p:pic>
      <p:pic>
        <p:nvPicPr>
          <p:cNvPr id="4" name="Picture 3">
            <a:extLst>
              <a:ext uri="{FF2B5EF4-FFF2-40B4-BE49-F238E27FC236}">
                <a16:creationId xmlns:a16="http://schemas.microsoft.com/office/drawing/2014/main" id="{FD0CE974-0B8B-036B-4033-38D1BFA4D4BD}"/>
              </a:ext>
            </a:extLst>
          </p:cNvPr>
          <p:cNvPicPr>
            <a:picLocks noChangeAspect="1"/>
          </p:cNvPicPr>
          <p:nvPr/>
        </p:nvPicPr>
        <p:blipFill>
          <a:blip r:embed="rId4"/>
          <a:stretch>
            <a:fillRect/>
          </a:stretch>
        </p:blipFill>
        <p:spPr>
          <a:xfrm>
            <a:off x="2480248" y="5303226"/>
            <a:ext cx="2273257" cy="922020"/>
          </a:xfrm>
          <a:prstGeom prst="rect">
            <a:avLst/>
          </a:prstGeom>
        </p:spPr>
      </p:pic>
      <p:pic>
        <p:nvPicPr>
          <p:cNvPr id="5" name="Picture 4">
            <a:extLst>
              <a:ext uri="{FF2B5EF4-FFF2-40B4-BE49-F238E27FC236}">
                <a16:creationId xmlns:a16="http://schemas.microsoft.com/office/drawing/2014/main" id="{A6E1EE84-ECF0-82BF-6F39-EB72A12C786C}"/>
              </a:ext>
            </a:extLst>
          </p:cNvPr>
          <p:cNvPicPr>
            <a:picLocks noChangeAspect="1"/>
          </p:cNvPicPr>
          <p:nvPr/>
        </p:nvPicPr>
        <p:blipFill>
          <a:blip r:embed="rId5"/>
          <a:stretch>
            <a:fillRect/>
          </a:stretch>
        </p:blipFill>
        <p:spPr>
          <a:xfrm>
            <a:off x="4864233" y="3701184"/>
            <a:ext cx="3044856" cy="2209422"/>
          </a:xfrm>
          <a:prstGeom prst="rect">
            <a:avLst/>
          </a:prstGeom>
        </p:spPr>
      </p:pic>
      <p:pic>
        <p:nvPicPr>
          <p:cNvPr id="6" name="Picture 5">
            <a:extLst>
              <a:ext uri="{FF2B5EF4-FFF2-40B4-BE49-F238E27FC236}">
                <a16:creationId xmlns:a16="http://schemas.microsoft.com/office/drawing/2014/main" id="{DE4C5448-0E2F-5907-1387-84ADD674998F}"/>
              </a:ext>
            </a:extLst>
          </p:cNvPr>
          <p:cNvPicPr>
            <a:picLocks noChangeAspect="1"/>
          </p:cNvPicPr>
          <p:nvPr/>
        </p:nvPicPr>
        <p:blipFill>
          <a:blip r:embed="rId6"/>
          <a:stretch>
            <a:fillRect/>
          </a:stretch>
        </p:blipFill>
        <p:spPr>
          <a:xfrm>
            <a:off x="6386661" y="5303226"/>
            <a:ext cx="2209165" cy="922020"/>
          </a:xfrm>
          <a:prstGeom prst="rect">
            <a:avLst/>
          </a:prstGeom>
        </p:spPr>
      </p:pic>
      <p:pic>
        <p:nvPicPr>
          <p:cNvPr id="7" name="Picture 6">
            <a:extLst>
              <a:ext uri="{FF2B5EF4-FFF2-40B4-BE49-F238E27FC236}">
                <a16:creationId xmlns:a16="http://schemas.microsoft.com/office/drawing/2014/main" id="{A5844B19-9116-CF28-4345-32BC7C006C8F}"/>
              </a:ext>
            </a:extLst>
          </p:cNvPr>
          <p:cNvPicPr>
            <a:picLocks noChangeAspect="1"/>
          </p:cNvPicPr>
          <p:nvPr/>
        </p:nvPicPr>
        <p:blipFill>
          <a:blip r:embed="rId7"/>
          <a:stretch>
            <a:fillRect/>
          </a:stretch>
        </p:blipFill>
        <p:spPr>
          <a:xfrm>
            <a:off x="8643860" y="3701184"/>
            <a:ext cx="2425045" cy="1602042"/>
          </a:xfrm>
          <a:prstGeom prst="rect">
            <a:avLst/>
          </a:prstGeom>
        </p:spPr>
      </p:pic>
      <p:pic>
        <p:nvPicPr>
          <p:cNvPr id="8" name="Picture 7">
            <a:extLst>
              <a:ext uri="{FF2B5EF4-FFF2-40B4-BE49-F238E27FC236}">
                <a16:creationId xmlns:a16="http://schemas.microsoft.com/office/drawing/2014/main" id="{897A904E-EEB5-85E9-0D3D-3B813A9CE1AB}"/>
              </a:ext>
            </a:extLst>
          </p:cNvPr>
          <p:cNvPicPr>
            <a:picLocks noChangeAspect="1"/>
          </p:cNvPicPr>
          <p:nvPr/>
        </p:nvPicPr>
        <p:blipFill>
          <a:blip r:embed="rId8"/>
          <a:stretch>
            <a:fillRect/>
          </a:stretch>
        </p:blipFill>
        <p:spPr>
          <a:xfrm>
            <a:off x="9711752" y="5303226"/>
            <a:ext cx="1574694" cy="915938"/>
          </a:xfrm>
          <a:prstGeom prst="rect">
            <a:avLst/>
          </a:prstGeom>
        </p:spPr>
      </p:pic>
    </p:spTree>
    <p:extLst>
      <p:ext uri="{BB962C8B-B14F-4D97-AF65-F5344CB8AC3E}">
        <p14:creationId xmlns:p14="http://schemas.microsoft.com/office/powerpoint/2010/main" val="130871376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817389-5C36-815D-B7CE-93820C062287}"/>
              </a:ext>
            </a:extLst>
          </p:cNvPr>
          <p:cNvPicPr>
            <a:picLocks noChangeAspect="1"/>
          </p:cNvPicPr>
          <p:nvPr/>
        </p:nvPicPr>
        <p:blipFill>
          <a:blip r:embed="rId2"/>
          <a:stretch>
            <a:fillRect/>
          </a:stretch>
        </p:blipFill>
        <p:spPr>
          <a:xfrm>
            <a:off x="3861846" y="615020"/>
            <a:ext cx="4468305" cy="2439080"/>
          </a:xfrm>
          <a:prstGeom prst="rect">
            <a:avLst/>
          </a:prstGeom>
        </p:spPr>
      </p:pic>
      <p:pic>
        <p:nvPicPr>
          <p:cNvPr id="3" name="Picture 2">
            <a:extLst>
              <a:ext uri="{FF2B5EF4-FFF2-40B4-BE49-F238E27FC236}">
                <a16:creationId xmlns:a16="http://schemas.microsoft.com/office/drawing/2014/main" id="{F7343894-340D-D32E-D098-EF997EECC648}"/>
              </a:ext>
            </a:extLst>
          </p:cNvPr>
          <p:cNvPicPr>
            <a:picLocks noChangeAspect="1"/>
          </p:cNvPicPr>
          <p:nvPr/>
        </p:nvPicPr>
        <p:blipFill>
          <a:blip r:embed="rId3"/>
          <a:stretch>
            <a:fillRect/>
          </a:stretch>
        </p:blipFill>
        <p:spPr>
          <a:xfrm>
            <a:off x="229869" y="3203149"/>
            <a:ext cx="5866130" cy="3581400"/>
          </a:xfrm>
          <a:prstGeom prst="rect">
            <a:avLst/>
          </a:prstGeom>
        </p:spPr>
      </p:pic>
      <p:pic>
        <p:nvPicPr>
          <p:cNvPr id="4" name="Picture 3">
            <a:extLst>
              <a:ext uri="{FF2B5EF4-FFF2-40B4-BE49-F238E27FC236}">
                <a16:creationId xmlns:a16="http://schemas.microsoft.com/office/drawing/2014/main" id="{C5C92A4F-A8DD-8E63-DACF-7DD5CD733205}"/>
              </a:ext>
            </a:extLst>
          </p:cNvPr>
          <p:cNvPicPr>
            <a:picLocks noChangeAspect="1"/>
          </p:cNvPicPr>
          <p:nvPr/>
        </p:nvPicPr>
        <p:blipFill>
          <a:blip r:embed="rId4"/>
          <a:stretch>
            <a:fillRect/>
          </a:stretch>
        </p:blipFill>
        <p:spPr>
          <a:xfrm>
            <a:off x="6288405" y="3203149"/>
            <a:ext cx="5673726" cy="3581400"/>
          </a:xfrm>
          <a:prstGeom prst="rect">
            <a:avLst/>
          </a:prstGeom>
        </p:spPr>
      </p:pic>
    </p:spTree>
    <p:extLst>
      <p:ext uri="{BB962C8B-B14F-4D97-AF65-F5344CB8AC3E}">
        <p14:creationId xmlns:p14="http://schemas.microsoft.com/office/powerpoint/2010/main" val="37670892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B6A23A-A396-C4D2-E093-8C4564110CDC}"/>
              </a:ext>
            </a:extLst>
          </p:cNvPr>
          <p:cNvPicPr>
            <a:picLocks noChangeAspect="1"/>
          </p:cNvPicPr>
          <p:nvPr/>
        </p:nvPicPr>
        <p:blipFill>
          <a:blip r:embed="rId2"/>
          <a:stretch>
            <a:fillRect/>
          </a:stretch>
        </p:blipFill>
        <p:spPr>
          <a:xfrm>
            <a:off x="1690946" y="1081726"/>
            <a:ext cx="8810107" cy="4694548"/>
          </a:xfrm>
          <a:prstGeom prst="rect">
            <a:avLst/>
          </a:prstGeom>
        </p:spPr>
      </p:pic>
    </p:spTree>
    <p:extLst>
      <p:ext uri="{BB962C8B-B14F-4D97-AF65-F5344CB8AC3E}">
        <p14:creationId xmlns:p14="http://schemas.microsoft.com/office/powerpoint/2010/main" val="28557903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5EE31-7CA2-87F6-69F0-312974896AC8}"/>
              </a:ext>
            </a:extLst>
          </p:cNvPr>
          <p:cNvSpPr>
            <a:spLocks noGrp="1"/>
          </p:cNvSpPr>
          <p:nvPr>
            <p:ph type="title"/>
          </p:nvPr>
        </p:nvSpPr>
        <p:spPr/>
        <p:txBody>
          <a:bodyPr/>
          <a:lstStyle/>
          <a:p>
            <a:r>
              <a:rPr lang="en-IN" sz="4400" b="1" i="1" dirty="0">
                <a:latin typeface="Arial Rounded MT Bold" panose="020F0704030504030204" pitchFamily="34" charset="0"/>
              </a:rPr>
              <a:t>References</a:t>
            </a:r>
            <a:endParaRPr lang="en-IN" dirty="0"/>
          </a:p>
        </p:txBody>
      </p:sp>
      <p:sp>
        <p:nvSpPr>
          <p:cNvPr id="3" name="Content Placeholder 2">
            <a:extLst>
              <a:ext uri="{FF2B5EF4-FFF2-40B4-BE49-F238E27FC236}">
                <a16:creationId xmlns:a16="http://schemas.microsoft.com/office/drawing/2014/main" id="{B3B2C786-07FC-2F50-8E09-F7B8018C25B4}"/>
              </a:ext>
            </a:extLst>
          </p:cNvPr>
          <p:cNvSpPr>
            <a:spLocks noGrp="1"/>
          </p:cNvSpPr>
          <p:nvPr>
            <p:ph idx="1"/>
          </p:nvPr>
        </p:nvSpPr>
        <p:spPr>
          <a:xfrm>
            <a:off x="2955794" y="2627416"/>
            <a:ext cx="6280412" cy="3014309"/>
          </a:xfrm>
        </p:spPr>
        <p:txBody>
          <a:bodyPr>
            <a:normAutofit/>
          </a:bodyPr>
          <a:lstStyle/>
          <a:p>
            <a:r>
              <a:rPr lang="en-IN" sz="3200" dirty="0">
                <a:effectLst/>
                <a:latin typeface="Times New Roman" panose="02020603050405020304" pitchFamily="18" charset="0"/>
                <a:ea typeface="Times New Roman" panose="02020603050405020304" pitchFamily="18" charset="0"/>
              </a:rPr>
              <a:t>&gt;&gt; </a:t>
            </a:r>
            <a:r>
              <a:rPr lang="en-IN" sz="3200" u="sng" dirty="0">
                <a:solidFill>
                  <a:srgbClr val="0000FF"/>
                </a:solidFill>
                <a:effectLst/>
                <a:latin typeface="Times New Roman" panose="02020603050405020304" pitchFamily="18" charset="0"/>
                <a:ea typeface="Times New Roman" panose="02020603050405020304" pitchFamily="18" charset="0"/>
                <a:hlinkClick r:id="rId2"/>
              </a:rPr>
              <a:t>https://www.geeksforgeeks.org</a:t>
            </a:r>
            <a:r>
              <a:rPr lang="en-IN" sz="3200" dirty="0">
                <a:effectLst/>
                <a:latin typeface="Times New Roman" panose="02020603050405020304" pitchFamily="18" charset="0"/>
                <a:ea typeface="Times New Roman" panose="02020603050405020304" pitchFamily="18" charset="0"/>
              </a:rPr>
              <a:t>/</a:t>
            </a:r>
          </a:p>
          <a:p>
            <a:r>
              <a:rPr lang="en-IN" sz="3200" dirty="0">
                <a:effectLst/>
                <a:latin typeface="Times New Roman" panose="02020603050405020304" pitchFamily="18" charset="0"/>
                <a:ea typeface="Times New Roman" panose="02020603050405020304" pitchFamily="18" charset="0"/>
              </a:rPr>
              <a:t>&gt;&gt; </a:t>
            </a:r>
            <a:r>
              <a:rPr lang="en-US" sz="3200" u="sng" dirty="0">
                <a:solidFill>
                  <a:srgbClr val="0000FF"/>
                </a:solidFill>
                <a:effectLst/>
                <a:latin typeface="Times New Roman" panose="02020603050405020304" pitchFamily="18" charset="0"/>
                <a:ea typeface="Times New Roman" panose="02020603050405020304" pitchFamily="18" charset="0"/>
                <a:hlinkClick r:id="rId3"/>
              </a:rPr>
              <a:t>https://www.programiz.com/</a:t>
            </a:r>
            <a:endParaRPr lang="en-IN" sz="3200" dirty="0">
              <a:effectLst/>
              <a:latin typeface="Times New Roman" panose="02020603050405020304" pitchFamily="18" charset="0"/>
              <a:ea typeface="Times New Roman" panose="02020603050405020304" pitchFamily="18" charset="0"/>
            </a:endParaRPr>
          </a:p>
          <a:p>
            <a:r>
              <a:rPr lang="en-US" sz="3200" dirty="0">
                <a:effectLst/>
                <a:latin typeface="Times New Roman" panose="02020603050405020304" pitchFamily="18" charset="0"/>
                <a:ea typeface="Times New Roman" panose="02020603050405020304" pitchFamily="18" charset="0"/>
              </a:rPr>
              <a:t>&gt;&gt; </a:t>
            </a:r>
            <a:r>
              <a:rPr lang="en-US" sz="3200" u="sng" dirty="0">
                <a:solidFill>
                  <a:srgbClr val="0000FF"/>
                </a:solidFill>
                <a:effectLst/>
                <a:latin typeface="Times New Roman" panose="02020603050405020304" pitchFamily="18" charset="0"/>
                <a:ea typeface="Times New Roman" panose="02020603050405020304" pitchFamily="18" charset="0"/>
                <a:hlinkClick r:id="rId4"/>
              </a:rPr>
              <a:t>https://github.com/</a:t>
            </a:r>
            <a:endParaRPr lang="en-IN" sz="3200" dirty="0">
              <a:effectLst/>
              <a:latin typeface="Times New Roman" panose="02020603050405020304" pitchFamily="18" charset="0"/>
              <a:ea typeface="Times New Roman" panose="02020603050405020304" pitchFamily="18" charset="0"/>
            </a:endParaRPr>
          </a:p>
          <a:p>
            <a:r>
              <a:rPr lang="en-IN" sz="3200" dirty="0">
                <a:effectLst/>
                <a:latin typeface="Times New Roman" panose="02020603050405020304" pitchFamily="18" charset="0"/>
                <a:ea typeface="Times New Roman" panose="02020603050405020304" pitchFamily="18" charset="0"/>
              </a:rPr>
              <a:t>&gt;&gt; </a:t>
            </a:r>
            <a:r>
              <a:rPr lang="en-IN" sz="3200" u="sng" dirty="0">
                <a:solidFill>
                  <a:srgbClr val="0000FF"/>
                </a:solidFill>
                <a:effectLst/>
                <a:latin typeface="Times New Roman" panose="02020603050405020304" pitchFamily="18" charset="0"/>
                <a:ea typeface="Times New Roman" panose="02020603050405020304" pitchFamily="18" charset="0"/>
                <a:hlinkClick r:id="rId5"/>
              </a:rPr>
              <a:t>https://www.youtube.com/</a:t>
            </a:r>
            <a:endParaRPr lang="en-IN" sz="3200" dirty="0">
              <a:effectLst/>
              <a:latin typeface="Times New Roman" panose="02020603050405020304" pitchFamily="18" charset="0"/>
              <a:ea typeface="Times New Roman" panose="02020603050405020304" pitchFamily="18" charset="0"/>
            </a:endParaRPr>
          </a:p>
        </p:txBody>
      </p:sp>
      <p:pic>
        <p:nvPicPr>
          <p:cNvPr id="4" name="Picture 4" descr="GeeksforGeeks - YouTube">
            <a:extLst>
              <a:ext uri="{FF2B5EF4-FFF2-40B4-BE49-F238E27FC236}">
                <a16:creationId xmlns:a16="http://schemas.microsoft.com/office/drawing/2014/main" id="{814351F6-EF50-8CEF-D792-69723E5C0E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775" y="722414"/>
            <a:ext cx="1823301" cy="18233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Programiz | LinkedIn">
            <a:extLst>
              <a:ext uri="{FF2B5EF4-FFF2-40B4-BE49-F238E27FC236}">
                <a16:creationId xmlns:a16="http://schemas.microsoft.com/office/drawing/2014/main" id="{342295D9-E6A1-017D-598B-EA1E64382F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54225" y="640715"/>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GitHub | Programming Resources - YouTube">
            <a:extLst>
              <a:ext uri="{FF2B5EF4-FFF2-40B4-BE49-F238E27FC236}">
                <a16:creationId xmlns:a16="http://schemas.microsoft.com/office/drawing/2014/main" id="{CC416B12-5015-0799-8310-1CE11208BF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365" y="5106810"/>
            <a:ext cx="2734429" cy="15381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484A0A57-B82F-B600-CB71-93DF94F025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49644" y="4265482"/>
            <a:ext cx="2809581" cy="1930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18009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HD Thank You Wallpapers - Wallpaper Cave">
            <a:extLst>
              <a:ext uri="{FF2B5EF4-FFF2-40B4-BE49-F238E27FC236}">
                <a16:creationId xmlns:a16="http://schemas.microsoft.com/office/drawing/2014/main" id="{F517D31B-1889-3102-0D5D-5EB23F08B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75" y="0"/>
            <a:ext cx="1239624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8399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BD452-B19F-3F5B-60F4-EA147F3C40BF}"/>
              </a:ext>
            </a:extLst>
          </p:cNvPr>
          <p:cNvSpPr>
            <a:spLocks noGrp="1"/>
          </p:cNvSpPr>
          <p:nvPr>
            <p:ph type="title"/>
          </p:nvPr>
        </p:nvSpPr>
        <p:spPr/>
        <p:txBody>
          <a:bodyPr/>
          <a:lstStyle/>
          <a:p>
            <a:r>
              <a:rPr lang="en-US" i="1" dirty="0">
                <a:latin typeface="Arial Rounded MT Bold" panose="020F0704030504030204" pitchFamily="34" charset="0"/>
              </a:rPr>
              <a:t>Table Of Contents</a:t>
            </a:r>
            <a:endParaRPr lang="en-IN" i="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6DEAFCE4-5258-59A6-AD89-9DED2B34091C}"/>
              </a:ext>
            </a:extLst>
          </p:cNvPr>
          <p:cNvSpPr>
            <a:spLocks noGrp="1"/>
          </p:cNvSpPr>
          <p:nvPr>
            <p:ph idx="1"/>
          </p:nvPr>
        </p:nvSpPr>
        <p:spPr>
          <a:xfrm>
            <a:off x="3696878" y="2481517"/>
            <a:ext cx="4798244" cy="3796734"/>
          </a:xfrm>
        </p:spPr>
        <p:txBody>
          <a:bodyPr>
            <a:normAutofit lnSpcReduction="10000"/>
          </a:bodyPr>
          <a:lstStyle/>
          <a:p>
            <a:r>
              <a:rPr lang="en-US" sz="3200" dirty="0">
                <a:latin typeface="Bell MT" panose="02020503060305020303" pitchFamily="18" charset="0"/>
              </a:rPr>
              <a:t>About The Project</a:t>
            </a:r>
          </a:p>
          <a:p>
            <a:r>
              <a:rPr lang="en-US" sz="3200" dirty="0">
                <a:latin typeface="Bell MT" panose="02020503060305020303" pitchFamily="18" charset="0"/>
              </a:rPr>
              <a:t>Language Used C++</a:t>
            </a:r>
          </a:p>
          <a:p>
            <a:r>
              <a:rPr lang="en-US" sz="3200" dirty="0">
                <a:latin typeface="Bell MT" panose="02020503060305020303" pitchFamily="18" charset="0"/>
              </a:rPr>
              <a:t>About The Source Code</a:t>
            </a:r>
          </a:p>
          <a:p>
            <a:r>
              <a:rPr lang="en-US" sz="3200" dirty="0">
                <a:latin typeface="Bell MT" panose="02020503060305020303" pitchFamily="18" charset="0"/>
              </a:rPr>
              <a:t>Screenshots Of Code</a:t>
            </a:r>
          </a:p>
          <a:p>
            <a:r>
              <a:rPr lang="en-US" sz="3200" dirty="0">
                <a:latin typeface="Bell MT" panose="02020503060305020303" pitchFamily="18" charset="0"/>
              </a:rPr>
              <a:t>Output</a:t>
            </a:r>
          </a:p>
          <a:p>
            <a:r>
              <a:rPr lang="en-US" sz="3200" dirty="0">
                <a:latin typeface="Bell MT" panose="02020503060305020303" pitchFamily="18" charset="0"/>
              </a:rPr>
              <a:t>References </a:t>
            </a:r>
            <a:endParaRPr lang="en-IN" sz="3200" dirty="0">
              <a:latin typeface="Bell MT" panose="02020503060305020303" pitchFamily="18" charset="0"/>
            </a:endParaRPr>
          </a:p>
        </p:txBody>
      </p:sp>
    </p:spTree>
    <p:extLst>
      <p:ext uri="{BB962C8B-B14F-4D97-AF65-F5344CB8AC3E}">
        <p14:creationId xmlns:p14="http://schemas.microsoft.com/office/powerpoint/2010/main" val="17553177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AC95-20E4-E957-1EE6-D8A733ABBF19}"/>
              </a:ext>
            </a:extLst>
          </p:cNvPr>
          <p:cNvSpPr>
            <a:spLocks noGrp="1"/>
          </p:cNvSpPr>
          <p:nvPr>
            <p:ph type="title"/>
          </p:nvPr>
        </p:nvSpPr>
        <p:spPr/>
        <p:txBody>
          <a:bodyPr/>
          <a:lstStyle/>
          <a:p>
            <a:r>
              <a:rPr lang="en-US" i="1" dirty="0">
                <a:latin typeface="Arial Rounded MT Bold" panose="020F0704030504030204" pitchFamily="34" charset="0"/>
              </a:rPr>
              <a:t>About The Project</a:t>
            </a:r>
            <a:endParaRPr lang="en-IN" i="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A51261A-134D-4611-E9AE-4D6599FD3409}"/>
              </a:ext>
            </a:extLst>
          </p:cNvPr>
          <p:cNvSpPr>
            <a:spLocks noGrp="1"/>
          </p:cNvSpPr>
          <p:nvPr>
            <p:ph idx="1"/>
          </p:nvPr>
        </p:nvSpPr>
        <p:spPr>
          <a:xfrm>
            <a:off x="1295401" y="2564090"/>
            <a:ext cx="9601196" cy="3582185"/>
          </a:xfrm>
        </p:spPr>
        <p:txBody>
          <a:bodyPr>
            <a:normAutofit fontScale="92500"/>
          </a:bodyPr>
          <a:lstStyle/>
          <a:p>
            <a:pPr marL="0" indent="0">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SimSun" panose="02010600030101010101" pitchFamily="2" charset="-122"/>
              </a:rPr>
              <a:t>My topic is Supermarket Billing Management System using C++.</a:t>
            </a:r>
            <a:r>
              <a:rPr lang="en-IN" sz="2000" dirty="0">
                <a:latin typeface="Calibri" panose="020F0502020204030204" pitchFamily="34" charset="0"/>
                <a:ea typeface="Calibri" panose="020F0502020204030204" pitchFamily="34" charset="0"/>
                <a:cs typeface="SimSun" panose="02010600030101010101" pitchFamily="2" charset="-122"/>
              </a:rPr>
              <a:t> </a:t>
            </a:r>
            <a:r>
              <a:rPr lang="en-IN" sz="2000" dirty="0">
                <a:solidFill>
                  <a:srgbClr val="333333"/>
                </a:solidFill>
                <a:effectLst/>
                <a:latin typeface="Times New Roman" panose="02020603050405020304" pitchFamily="18" charset="0"/>
                <a:ea typeface="Calibri" panose="020F0502020204030204" pitchFamily="34" charset="0"/>
                <a:cs typeface="SimSun" panose="02010600030101010101" pitchFamily="2" charset="-122"/>
              </a:rPr>
              <a:t>The supermarket billing system is intended to help supermarkets calculate and show invoices, as well as provides faster and more effective customer service. The user interface of this software solution is both efficient and user-friendly, helping staff members with customer service and bill calculation.</a:t>
            </a:r>
          </a:p>
          <a:p>
            <a:pPr marL="0" indent="0">
              <a:lnSpc>
                <a:spcPct val="107000"/>
              </a:lnSpc>
              <a:spcAft>
                <a:spcPts val="800"/>
              </a:spcAft>
              <a:buNone/>
            </a:pPr>
            <a:r>
              <a:rPr lang="en-IN" sz="2000" dirty="0">
                <a:solidFill>
                  <a:srgbClr val="333333"/>
                </a:solidFill>
                <a:effectLst/>
                <a:latin typeface="Times New Roman" panose="02020603050405020304" pitchFamily="18" charset="0"/>
                <a:ea typeface="Calibri" panose="020F0502020204030204" pitchFamily="34" charset="0"/>
                <a:cs typeface="SimSun" panose="02010600030101010101" pitchFamily="2" charset="-122"/>
              </a:rPr>
              <a:t>They can keep their money in order since billing software is one of the greatest options for all kinds of grocery store enterprises. A good billing program can retain accurate financial records and eliminate human data entry mistakes. By ensuring that the billing system is transparent and that the precise amount has been stated for the purchases, the supermarket billing system helps to preserve a good connection between the customer and the shop management. It enables and guarantees consumer payment.</a:t>
            </a:r>
            <a:endParaRPr lang="en-IN" sz="20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endParaRPr lang="en-IN" dirty="0"/>
          </a:p>
        </p:txBody>
      </p:sp>
      <p:pic>
        <p:nvPicPr>
          <p:cNvPr id="5" name="Picture 4">
            <a:extLst>
              <a:ext uri="{FF2B5EF4-FFF2-40B4-BE49-F238E27FC236}">
                <a16:creationId xmlns:a16="http://schemas.microsoft.com/office/drawing/2014/main" id="{A22B730C-37AA-0EF3-8B7A-35117020FD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1022" y="644861"/>
            <a:ext cx="2573518" cy="1715679"/>
          </a:xfrm>
          <a:prstGeom prst="rect">
            <a:avLst/>
          </a:prstGeom>
        </p:spPr>
      </p:pic>
      <p:pic>
        <p:nvPicPr>
          <p:cNvPr id="8" name="Picture 7">
            <a:extLst>
              <a:ext uri="{FF2B5EF4-FFF2-40B4-BE49-F238E27FC236}">
                <a16:creationId xmlns:a16="http://schemas.microsoft.com/office/drawing/2014/main" id="{E5EA85CA-4B08-A405-A866-4A8F39365F5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844373" y="649148"/>
            <a:ext cx="2573519" cy="1711391"/>
          </a:xfrm>
          <a:prstGeom prst="rect">
            <a:avLst/>
          </a:prstGeom>
        </p:spPr>
      </p:pic>
    </p:spTree>
    <p:extLst>
      <p:ext uri="{BB962C8B-B14F-4D97-AF65-F5344CB8AC3E}">
        <p14:creationId xmlns:p14="http://schemas.microsoft.com/office/powerpoint/2010/main" val="374242521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63C07-2E2E-D1DA-7B06-905AF9C5A994}"/>
              </a:ext>
            </a:extLst>
          </p:cNvPr>
          <p:cNvSpPr>
            <a:spLocks noGrp="1"/>
          </p:cNvSpPr>
          <p:nvPr>
            <p:ph type="title"/>
          </p:nvPr>
        </p:nvSpPr>
        <p:spPr/>
        <p:txBody>
          <a:bodyPr/>
          <a:lstStyle/>
          <a:p>
            <a:pPr algn="l"/>
            <a:r>
              <a:rPr lang="en-US" i="1" dirty="0">
                <a:latin typeface="Arial Rounded MT Bold" panose="020F0704030504030204" pitchFamily="34" charset="0"/>
              </a:rPr>
              <a:t>			Language Used: </a:t>
            </a:r>
            <a:endParaRPr lang="en-IN" i="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9DB308D5-F64C-DB21-22A3-9D2784BB53BD}"/>
              </a:ext>
            </a:extLst>
          </p:cNvPr>
          <p:cNvSpPr>
            <a:spLocks noGrp="1"/>
          </p:cNvSpPr>
          <p:nvPr>
            <p:ph idx="1"/>
          </p:nvPr>
        </p:nvSpPr>
        <p:spPr>
          <a:xfrm>
            <a:off x="763571" y="2413263"/>
            <a:ext cx="10803118" cy="3978110"/>
          </a:xfrm>
        </p:spPr>
        <p:txBody>
          <a:bodyPr>
            <a:normAutofit lnSpcReduction="10000"/>
          </a:bodyPr>
          <a:lstStyle/>
          <a:p>
            <a:pPr marL="0" indent="0">
              <a:buNone/>
            </a:pPr>
            <a:r>
              <a:rPr lang="en-IN" sz="2000" dirty="0">
                <a:effectLst/>
                <a:latin typeface="Times New Roman" panose="02020603050405020304" pitchFamily="18" charset="0"/>
                <a:ea typeface="Calibri" panose="020F0502020204030204" pitchFamily="34" charset="0"/>
                <a:cs typeface="SimSun" panose="02010600030101010101" pitchFamily="2" charset="-122"/>
              </a:rPr>
              <a:t>C++ was initially known as </a:t>
            </a:r>
            <a:r>
              <a:rPr lang="en-IN" sz="2000" b="1" dirty="0">
                <a:effectLst/>
                <a:latin typeface="Times New Roman" panose="02020603050405020304" pitchFamily="18" charset="0"/>
                <a:ea typeface="Calibri" panose="020F0502020204030204" pitchFamily="34" charset="0"/>
                <a:cs typeface="SimSun" panose="02010600030101010101" pitchFamily="2" charset="-122"/>
              </a:rPr>
              <a:t>“C with classes</a:t>
            </a:r>
            <a:r>
              <a:rPr lang="en-IN" sz="2000" dirty="0">
                <a:effectLst/>
                <a:latin typeface="Times New Roman" panose="02020603050405020304" pitchFamily="18" charset="0"/>
                <a:ea typeface="Calibri" panose="020F0502020204030204" pitchFamily="34" charset="0"/>
                <a:cs typeface="SimSun" panose="02010600030101010101" pitchFamily="2" charset="-122"/>
              </a:rPr>
              <a:t>, ” and was renamed C++ in </a:t>
            </a:r>
            <a:r>
              <a:rPr lang="en-IN" sz="2000" b="1" dirty="0">
                <a:effectLst/>
                <a:latin typeface="Times New Roman" panose="02020603050405020304" pitchFamily="18" charset="0"/>
                <a:ea typeface="Calibri" panose="020F0502020204030204" pitchFamily="34" charset="0"/>
                <a:cs typeface="SimSun" panose="02010600030101010101" pitchFamily="2" charset="-122"/>
              </a:rPr>
              <a:t>1983</a:t>
            </a:r>
            <a:r>
              <a:rPr lang="en-IN" sz="2000" dirty="0">
                <a:effectLst/>
                <a:latin typeface="Times New Roman" panose="02020603050405020304" pitchFamily="18" charset="0"/>
                <a:ea typeface="Calibri" panose="020F0502020204030204" pitchFamily="34" charset="0"/>
                <a:cs typeface="SimSun" panose="02010600030101010101" pitchFamily="2" charset="-122"/>
              </a:rPr>
              <a:t>. ++ is shorthand for adding one to variety in programming; therefore C++ roughly means that </a:t>
            </a:r>
            <a:r>
              <a:rPr lang="en-IN" sz="2000" b="1" dirty="0">
                <a:effectLst/>
                <a:latin typeface="Times New Roman" panose="02020603050405020304" pitchFamily="18" charset="0"/>
                <a:ea typeface="Calibri" panose="020F0502020204030204" pitchFamily="34" charset="0"/>
                <a:cs typeface="SimSun" panose="02010600030101010101" pitchFamily="2" charset="-122"/>
              </a:rPr>
              <a:t>“one higher than C.”</a:t>
            </a:r>
            <a:endParaRPr lang="en-IN" sz="2000" b="1"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r>
              <a:rPr lang="en-IN" sz="2000" dirty="0">
                <a:effectLst/>
                <a:latin typeface="Times New Roman" panose="02020603050405020304" pitchFamily="18" charset="0"/>
                <a:ea typeface="Calibri" panose="020F0502020204030204" pitchFamily="34" charset="0"/>
                <a:cs typeface="SimSun" panose="02010600030101010101" pitchFamily="2" charset="-122"/>
              </a:rPr>
              <a:t>C++ is a general-purpose, middle-level language that was originally developed by Danish computer scientist, </a:t>
            </a:r>
            <a:r>
              <a:rPr lang="en-IN" sz="2000" b="1" dirty="0">
                <a:effectLst/>
                <a:latin typeface="Times New Roman" panose="02020603050405020304" pitchFamily="18" charset="0"/>
                <a:ea typeface="Calibri" panose="020F0502020204030204" pitchFamily="34" charset="0"/>
                <a:cs typeface="SimSun" panose="02010600030101010101" pitchFamily="2" charset="-122"/>
              </a:rPr>
              <a:t>Bjarne </a:t>
            </a:r>
            <a:r>
              <a:rPr lang="en-IN" sz="2000" b="1" dirty="0" err="1">
                <a:effectLst/>
                <a:latin typeface="Times New Roman" panose="02020603050405020304" pitchFamily="18" charset="0"/>
                <a:ea typeface="Calibri" panose="020F0502020204030204" pitchFamily="34" charset="0"/>
                <a:cs typeface="SimSun" panose="02010600030101010101" pitchFamily="2" charset="-122"/>
              </a:rPr>
              <a:t>Stroustrup</a:t>
            </a:r>
            <a:r>
              <a:rPr lang="en-IN" sz="2000" b="1" dirty="0">
                <a:effectLst/>
                <a:latin typeface="Times New Roman" panose="02020603050405020304" pitchFamily="18" charset="0"/>
                <a:ea typeface="Calibri" panose="020F0502020204030204" pitchFamily="34" charset="0"/>
                <a:cs typeface="SimSun" panose="02010600030101010101" pitchFamily="2" charset="-122"/>
              </a:rPr>
              <a:t> in 1979 </a:t>
            </a:r>
            <a:r>
              <a:rPr lang="en-IN" sz="2000" dirty="0">
                <a:effectLst/>
                <a:latin typeface="Times New Roman" panose="02020603050405020304" pitchFamily="18" charset="0"/>
                <a:ea typeface="Calibri" panose="020F0502020204030204" pitchFamily="34" charset="0"/>
                <a:cs typeface="SimSun" panose="02010600030101010101" pitchFamily="2" charset="-122"/>
              </a:rPr>
              <a:t>at </a:t>
            </a:r>
            <a:r>
              <a:rPr lang="en-IN" sz="2000" b="1" dirty="0">
                <a:effectLst/>
                <a:latin typeface="Times New Roman" panose="02020603050405020304" pitchFamily="18" charset="0"/>
                <a:ea typeface="Calibri" panose="020F0502020204030204" pitchFamily="34" charset="0"/>
                <a:cs typeface="SimSun" panose="02010600030101010101" pitchFamily="2" charset="-122"/>
              </a:rPr>
              <a:t>Bell Laboratories USA</a:t>
            </a:r>
            <a:r>
              <a:rPr lang="en-IN" sz="2000" dirty="0">
                <a:effectLst/>
                <a:latin typeface="Times New Roman" panose="02020603050405020304" pitchFamily="18" charset="0"/>
                <a:ea typeface="Calibri" panose="020F0502020204030204" pitchFamily="34" charset="0"/>
                <a:cs typeface="SimSun" panose="02010600030101010101" pitchFamily="2" charset="-122"/>
              </a:rPr>
              <a:t>. As many of you must know, a mid-level programming language is a combination of low-level &amp; high-level programming languages.</a:t>
            </a:r>
            <a:endParaRPr lang="en-IN" sz="20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r>
              <a:rPr lang="en-IN" sz="2000" dirty="0">
                <a:effectLst/>
                <a:latin typeface="Times New Roman" panose="02020603050405020304" pitchFamily="18" charset="0"/>
                <a:ea typeface="Calibri" panose="020F0502020204030204" pitchFamily="34" charset="0"/>
                <a:cs typeface="SimSun" panose="02010600030101010101" pitchFamily="2" charset="-122"/>
              </a:rPr>
              <a:t>C++ is a powerful general-purpose programming language. It can be used to develop </a:t>
            </a:r>
            <a:r>
              <a:rPr lang="en-IN" sz="2000" b="1" dirty="0">
                <a:effectLst/>
                <a:latin typeface="Times New Roman" panose="02020603050405020304" pitchFamily="18" charset="0"/>
                <a:ea typeface="Calibri" panose="020F0502020204030204" pitchFamily="34" charset="0"/>
                <a:cs typeface="SimSun" panose="02010600030101010101" pitchFamily="2" charset="-122"/>
              </a:rPr>
              <a:t>operating systems</a:t>
            </a:r>
            <a:r>
              <a:rPr lang="en-IN" sz="2000" dirty="0">
                <a:effectLst/>
                <a:latin typeface="Times New Roman" panose="02020603050405020304" pitchFamily="18" charset="0"/>
                <a:ea typeface="Calibri" panose="020F0502020204030204" pitchFamily="34" charset="0"/>
                <a:cs typeface="SimSun" panose="02010600030101010101" pitchFamily="2" charset="-122"/>
              </a:rPr>
              <a:t>, </a:t>
            </a:r>
            <a:r>
              <a:rPr lang="en-IN" sz="2000" b="1" dirty="0">
                <a:effectLst/>
                <a:latin typeface="Times New Roman" panose="02020603050405020304" pitchFamily="18" charset="0"/>
                <a:ea typeface="Calibri" panose="020F0502020204030204" pitchFamily="34" charset="0"/>
                <a:cs typeface="SimSun" panose="02010600030101010101" pitchFamily="2" charset="-122"/>
              </a:rPr>
              <a:t>browsers</a:t>
            </a:r>
            <a:r>
              <a:rPr lang="en-IN" sz="2000" dirty="0">
                <a:effectLst/>
                <a:latin typeface="Times New Roman" panose="02020603050405020304" pitchFamily="18" charset="0"/>
                <a:ea typeface="Calibri" panose="020F0502020204030204" pitchFamily="34" charset="0"/>
                <a:cs typeface="SimSun" panose="02010600030101010101" pitchFamily="2" charset="-122"/>
              </a:rPr>
              <a:t>, </a:t>
            </a:r>
            <a:r>
              <a:rPr lang="en-IN" sz="2000" b="1" dirty="0">
                <a:effectLst/>
                <a:latin typeface="Times New Roman" panose="02020603050405020304" pitchFamily="18" charset="0"/>
                <a:ea typeface="Calibri" panose="020F0502020204030204" pitchFamily="34" charset="0"/>
                <a:cs typeface="SimSun" panose="02010600030101010101" pitchFamily="2" charset="-122"/>
              </a:rPr>
              <a:t>games</a:t>
            </a:r>
            <a:r>
              <a:rPr lang="en-IN" sz="2000" dirty="0">
                <a:effectLst/>
                <a:latin typeface="Times New Roman" panose="02020603050405020304" pitchFamily="18" charset="0"/>
                <a:ea typeface="Calibri" panose="020F0502020204030204" pitchFamily="34" charset="0"/>
                <a:cs typeface="SimSun" panose="02010600030101010101" pitchFamily="2" charset="-122"/>
              </a:rPr>
              <a:t>, and so on. C++ supports different ways of programming like procedural, </a:t>
            </a:r>
            <a:r>
              <a:rPr lang="en-IN" sz="2000" b="1" dirty="0">
                <a:effectLst/>
                <a:latin typeface="Times New Roman" panose="02020603050405020304" pitchFamily="18" charset="0"/>
                <a:ea typeface="Calibri" panose="020F0502020204030204" pitchFamily="34" charset="0"/>
                <a:cs typeface="SimSun" panose="02010600030101010101" pitchFamily="2" charset="-122"/>
              </a:rPr>
              <a:t>object-oriented</a:t>
            </a:r>
            <a:r>
              <a:rPr lang="en-IN" sz="2000" dirty="0">
                <a:effectLst/>
                <a:latin typeface="Times New Roman" panose="02020603050405020304" pitchFamily="18" charset="0"/>
                <a:ea typeface="Calibri" panose="020F0502020204030204" pitchFamily="34" charset="0"/>
                <a:cs typeface="SimSun" panose="02010600030101010101" pitchFamily="2" charset="-122"/>
              </a:rPr>
              <a:t>, functional, and so on. This makes C++ powerful as well as</a:t>
            </a:r>
            <a:r>
              <a:rPr lang="en-IN" sz="2000" b="1" dirty="0">
                <a:effectLst/>
                <a:latin typeface="Times New Roman" panose="02020603050405020304" pitchFamily="18" charset="0"/>
                <a:ea typeface="Calibri" panose="020F0502020204030204" pitchFamily="34" charset="0"/>
                <a:cs typeface="SimSun" panose="02010600030101010101" pitchFamily="2" charset="-122"/>
              </a:rPr>
              <a:t> flexible</a:t>
            </a:r>
            <a:r>
              <a:rPr lang="en-IN" sz="2000" dirty="0">
                <a:effectLst/>
                <a:latin typeface="Times New Roman" panose="02020603050405020304" pitchFamily="18" charset="0"/>
                <a:ea typeface="Calibri" panose="020F0502020204030204" pitchFamily="34" charset="0"/>
                <a:cs typeface="SimSun" panose="02010600030101010101" pitchFamily="2" charset="-122"/>
              </a:rPr>
              <a:t>.</a:t>
            </a:r>
            <a:endParaRPr lang="en-IN" sz="2000" dirty="0">
              <a:effectLst/>
              <a:latin typeface="Calibri" panose="020F0502020204030204" pitchFamily="34" charset="0"/>
              <a:ea typeface="Calibri" panose="020F0502020204030204" pitchFamily="34" charset="0"/>
              <a:cs typeface="SimSun" panose="02010600030101010101" pitchFamily="2" charset="-122"/>
            </a:endParaRPr>
          </a:p>
          <a:p>
            <a:pPr marL="0" indent="0">
              <a:buNone/>
            </a:pPr>
            <a:r>
              <a:rPr lang="en-IN" sz="2000" kern="0" dirty="0">
                <a:effectLst/>
                <a:latin typeface="Times New Roman" panose="02020603050405020304" pitchFamily="18" charset="0"/>
                <a:ea typeface="Calibri" panose="020F0502020204030204" pitchFamily="34" charset="0"/>
              </a:rPr>
              <a:t>The main advantages of C++ are that it is a </a:t>
            </a:r>
            <a:r>
              <a:rPr lang="en-IN" sz="2000" b="1" kern="0" dirty="0">
                <a:effectLst/>
                <a:latin typeface="Times New Roman" panose="02020603050405020304" pitchFamily="18" charset="0"/>
                <a:ea typeface="Calibri" panose="020F0502020204030204" pitchFamily="34" charset="0"/>
              </a:rPr>
              <a:t>highly efficient</a:t>
            </a:r>
            <a:r>
              <a:rPr lang="en-IN" sz="2000" kern="0" dirty="0">
                <a:effectLst/>
                <a:latin typeface="Times New Roman" panose="02020603050405020304" pitchFamily="18" charset="0"/>
                <a:ea typeface="Calibri" panose="020F0502020204030204" pitchFamily="34" charset="0"/>
              </a:rPr>
              <a:t> language, has </a:t>
            </a:r>
            <a:r>
              <a:rPr lang="en-IN" sz="2000" b="1" kern="0" dirty="0">
                <a:effectLst/>
                <a:latin typeface="Times New Roman" panose="02020603050405020304" pitchFamily="18" charset="0"/>
                <a:ea typeface="Calibri" panose="020F0502020204030204" pitchFamily="34" charset="0"/>
              </a:rPr>
              <a:t>excellent performance</a:t>
            </a:r>
            <a:r>
              <a:rPr lang="en-IN" sz="2000" kern="0" dirty="0">
                <a:effectLst/>
                <a:latin typeface="Times New Roman" panose="02020603050405020304" pitchFamily="18" charset="0"/>
                <a:ea typeface="Calibri" panose="020F0502020204030204" pitchFamily="34" charset="0"/>
              </a:rPr>
              <a:t>, and boasts great </a:t>
            </a:r>
            <a:r>
              <a:rPr lang="en-IN" sz="2000" b="1" kern="0" dirty="0">
                <a:effectLst/>
                <a:latin typeface="Times New Roman" panose="02020603050405020304" pitchFamily="18" charset="0"/>
                <a:ea typeface="Calibri" panose="020F0502020204030204" pitchFamily="34" charset="0"/>
              </a:rPr>
              <a:t>memory management</a:t>
            </a:r>
            <a:r>
              <a:rPr lang="en-IN" sz="2000" kern="0" dirty="0">
                <a:effectLst/>
                <a:latin typeface="Times New Roman" panose="02020603050405020304" pitchFamily="18" charset="0"/>
                <a:ea typeface="Calibri" panose="020F0502020204030204" pitchFamily="34" charset="0"/>
              </a:rPr>
              <a:t>. C++ also supports object-oriented programming principles, making development more </a:t>
            </a:r>
            <a:r>
              <a:rPr lang="en-IN" sz="2000" b="1" kern="0" dirty="0">
                <a:effectLst/>
                <a:latin typeface="Times New Roman" panose="02020603050405020304" pitchFamily="18" charset="0"/>
                <a:ea typeface="Calibri" panose="020F0502020204030204" pitchFamily="34" charset="0"/>
              </a:rPr>
              <a:t>manageable</a:t>
            </a:r>
            <a:r>
              <a:rPr lang="en-IN" sz="2000" kern="0" dirty="0">
                <a:effectLst/>
                <a:latin typeface="Times New Roman" panose="02020603050405020304" pitchFamily="18" charset="0"/>
                <a:ea typeface="Calibri" panose="020F0502020204030204" pitchFamily="34" charset="0"/>
              </a:rPr>
              <a:t> and </a:t>
            </a:r>
            <a:r>
              <a:rPr lang="en-IN" sz="2000" b="1" kern="0" dirty="0">
                <a:effectLst/>
                <a:latin typeface="Times New Roman" panose="02020603050405020304" pitchFamily="18" charset="0"/>
                <a:ea typeface="Calibri" panose="020F0502020204030204" pitchFamily="34" charset="0"/>
              </a:rPr>
              <a:t>organized</a:t>
            </a:r>
            <a:r>
              <a:rPr lang="en-IN" sz="2000" kern="0" dirty="0">
                <a:effectLst/>
                <a:latin typeface="Times New Roman" panose="02020603050405020304" pitchFamily="18" charset="0"/>
                <a:ea typeface="Calibri" panose="020F0502020204030204" pitchFamily="34" charset="0"/>
              </a:rPr>
              <a:t>.</a:t>
            </a:r>
            <a:r>
              <a:rPr lang="en-IN" sz="2000" kern="0" dirty="0">
                <a:effectLst/>
                <a:latin typeface="Calibri" panose="020F0502020204030204" pitchFamily="34" charset="0"/>
                <a:ea typeface="Calibri" panose="020F0502020204030204" pitchFamily="34" charset="0"/>
                <a:cs typeface="SimSun" panose="02010600030101010101" pitchFamily="2" charset="-122"/>
              </a:rPr>
              <a:t> </a:t>
            </a:r>
            <a:r>
              <a:rPr lang="en-IN" sz="2000" kern="0" dirty="0">
                <a:effectLst/>
                <a:latin typeface="Times New Roman" panose="02020603050405020304" pitchFamily="18" charset="0"/>
                <a:ea typeface="Calibri" panose="020F0502020204030204" pitchFamily="34" charset="0"/>
              </a:rPr>
              <a:t>It can </a:t>
            </a:r>
            <a:r>
              <a:rPr lang="en-IN" sz="2000" b="1" kern="0" dirty="0">
                <a:effectLst/>
                <a:latin typeface="Times New Roman" panose="02020603050405020304" pitchFamily="18" charset="0"/>
                <a:ea typeface="Calibri" panose="020F0502020204030204" pitchFamily="34" charset="0"/>
              </a:rPr>
              <a:t>create/destroy objects while programming</a:t>
            </a:r>
            <a:r>
              <a:rPr lang="en-IN" sz="2000" kern="0" dirty="0">
                <a:effectLst/>
                <a:latin typeface="Times New Roman" panose="02020603050405020304" pitchFamily="18" charset="0"/>
                <a:ea typeface="Calibri" panose="020F0502020204030204" pitchFamily="34" charset="0"/>
              </a:rPr>
              <a:t>. Also, It can create blueprints with which objects can be created.</a:t>
            </a:r>
            <a:endParaRPr lang="en-IN" sz="2800" dirty="0"/>
          </a:p>
        </p:txBody>
      </p:sp>
      <p:pic>
        <p:nvPicPr>
          <p:cNvPr id="5" name="Picture 4">
            <a:extLst>
              <a:ext uri="{FF2B5EF4-FFF2-40B4-BE49-F238E27FC236}">
                <a16:creationId xmlns:a16="http://schemas.microsoft.com/office/drawing/2014/main" id="{AEAAD56E-901E-65DA-CDB7-84E55C9608F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21920" y="744718"/>
            <a:ext cx="1668545" cy="1668545"/>
          </a:xfrm>
          <a:prstGeom prst="rect">
            <a:avLst/>
          </a:prstGeom>
        </p:spPr>
      </p:pic>
    </p:spTree>
    <p:extLst>
      <p:ext uri="{BB962C8B-B14F-4D97-AF65-F5344CB8AC3E}">
        <p14:creationId xmlns:p14="http://schemas.microsoft.com/office/powerpoint/2010/main" val="2642199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CCE12-19DD-E4DC-7B22-C2CDCB806746}"/>
              </a:ext>
            </a:extLst>
          </p:cNvPr>
          <p:cNvSpPr>
            <a:spLocks noGrp="1"/>
          </p:cNvSpPr>
          <p:nvPr>
            <p:ph type="title"/>
          </p:nvPr>
        </p:nvSpPr>
        <p:spPr/>
        <p:txBody>
          <a:bodyPr/>
          <a:lstStyle/>
          <a:p>
            <a:r>
              <a:rPr lang="en-US" i="1" dirty="0">
                <a:latin typeface="Arial Rounded MT Bold" panose="020F0704030504030204" pitchFamily="34" charset="0"/>
              </a:rPr>
              <a:t>About The Source Code</a:t>
            </a:r>
            <a:endParaRPr lang="en-IN" i="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A842F594-2F94-3A3C-9DBA-570EC52ECB60}"/>
              </a:ext>
            </a:extLst>
          </p:cNvPr>
          <p:cNvSpPr>
            <a:spLocks noGrp="1"/>
          </p:cNvSpPr>
          <p:nvPr>
            <p:ph idx="1"/>
          </p:nvPr>
        </p:nvSpPr>
        <p:spPr/>
        <p:txBody>
          <a:bodyPr>
            <a:normAutofit lnSpcReduction="10000"/>
          </a:bodyPr>
          <a:lstStyle/>
          <a:p>
            <a:r>
              <a:rPr lang="en-US" b="1" i="1" u="sng" dirty="0">
                <a:latin typeface="Times New Roman" panose="02020603050405020304" pitchFamily="18" charset="0"/>
                <a:cs typeface="Times New Roman" panose="02020603050405020304" pitchFamily="18" charset="0"/>
              </a:rPr>
              <a:t>Header Files:</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#include &lt;iostream&gt;</a:t>
            </a:r>
            <a:r>
              <a:rPr lang="en-US" dirty="0">
                <a:latin typeface="Times New Roman" panose="02020603050405020304" pitchFamily="18" charset="0"/>
                <a:cs typeface="Times New Roman" panose="02020603050405020304" pitchFamily="18" charset="0"/>
              </a:rPr>
              <a:t> </a:t>
            </a:r>
            <a:r>
              <a:rPr lang="en-IN" sz="1800" kern="0" dirty="0">
                <a:effectLst/>
                <a:latin typeface="Times New Roman" panose="02020603050405020304" pitchFamily="18" charset="0"/>
                <a:ea typeface="Calibri" panose="020F0502020204030204" pitchFamily="34" charset="0"/>
              </a:rPr>
              <a:t>It stands for standard input-output stream. #include iostream 							declares objects that control reading from and writing to the 								standard streams. In other words, the iostream library is an object-							oriented library that provides input and output functionality using 							streams.</a:t>
            </a: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#include &lt;</a:t>
            </a:r>
            <a:r>
              <a:rPr lang="en-IN" i="1" dirty="0" err="1">
                <a:latin typeface="Times New Roman" panose="02020603050405020304" pitchFamily="18" charset="0"/>
                <a:cs typeface="Times New Roman" panose="02020603050405020304" pitchFamily="18" charset="0"/>
              </a:rPr>
              <a:t>fstream</a:t>
            </a:r>
            <a:r>
              <a:rPr lang="en-IN" i="1" dirty="0">
                <a:latin typeface="Times New Roman" panose="02020603050405020304" pitchFamily="18" charset="0"/>
                <a:cs typeface="Times New Roman" panose="02020603050405020304" pitchFamily="18" charset="0"/>
              </a:rPr>
              <a:t>&gt;</a:t>
            </a:r>
            <a:r>
              <a:rPr lang="en-IN" sz="1800" kern="0" dirty="0">
                <a:effectLst/>
                <a:latin typeface="Times New Roman" panose="02020603050405020304" pitchFamily="18" charset="0"/>
                <a:ea typeface="Calibri" panose="020F0502020204030204" pitchFamily="34" charset="0"/>
              </a:rPr>
              <a:t>  </a:t>
            </a:r>
            <a:r>
              <a:rPr lang="en-IN" sz="1800" kern="0" dirty="0" err="1">
                <a:effectLst/>
                <a:latin typeface="Times New Roman" panose="02020603050405020304" pitchFamily="18" charset="0"/>
                <a:ea typeface="Calibri" panose="020F0502020204030204" pitchFamily="34" charset="0"/>
              </a:rPr>
              <a:t>Fstream</a:t>
            </a:r>
            <a:r>
              <a:rPr lang="en-IN" sz="1800" kern="0" dirty="0">
                <a:effectLst/>
                <a:latin typeface="Times New Roman" panose="02020603050405020304" pitchFamily="18" charset="0"/>
                <a:ea typeface="Calibri" panose="020F0502020204030204" pitchFamily="34" charset="0"/>
              </a:rPr>
              <a:t> is a library that consists of both, </a:t>
            </a:r>
            <a:r>
              <a:rPr lang="en-IN" sz="1800" kern="0" dirty="0" err="1">
                <a:effectLst/>
                <a:latin typeface="Times New Roman" panose="02020603050405020304" pitchFamily="18" charset="0"/>
                <a:ea typeface="Calibri" panose="020F0502020204030204" pitchFamily="34" charset="0"/>
              </a:rPr>
              <a:t>ofstream</a:t>
            </a:r>
            <a:r>
              <a:rPr lang="en-IN" sz="1800" kern="0" dirty="0">
                <a:effectLst/>
                <a:latin typeface="Times New Roman" panose="02020603050405020304" pitchFamily="18" charset="0"/>
                <a:ea typeface="Calibri" panose="020F0502020204030204" pitchFamily="34" charset="0"/>
              </a:rPr>
              <a:t> and </a:t>
            </a:r>
            <a:r>
              <a:rPr lang="en-IN" sz="1800" kern="0" dirty="0" err="1">
                <a:effectLst/>
                <a:latin typeface="Times New Roman" panose="02020603050405020304" pitchFamily="18" charset="0"/>
                <a:ea typeface="Calibri" panose="020F0502020204030204" pitchFamily="34" charset="0"/>
              </a:rPr>
              <a:t>ifstream</a:t>
            </a:r>
            <a:r>
              <a:rPr lang="en-IN" sz="1800" kern="0" dirty="0">
                <a:effectLst/>
                <a:latin typeface="Times New Roman" panose="02020603050405020304" pitchFamily="18" charset="0"/>
                <a:ea typeface="Calibri" panose="020F0502020204030204" pitchFamily="34" charset="0"/>
              </a:rPr>
              <a:t> 						which means it can create files, write information to files, and read 							information from files. This header file is generally used as a data type 						that represents the file stream.</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7BFF9BF-845C-C3A2-0DDB-BFE2000CB6AA}"/>
              </a:ext>
            </a:extLst>
          </p:cNvPr>
          <p:cNvPicPr>
            <a:picLocks noChangeAspect="1"/>
          </p:cNvPicPr>
          <p:nvPr/>
        </p:nvPicPr>
        <p:blipFill>
          <a:blip r:embed="rId2"/>
          <a:stretch>
            <a:fillRect/>
          </a:stretch>
        </p:blipFill>
        <p:spPr>
          <a:xfrm>
            <a:off x="910572" y="4973307"/>
            <a:ext cx="2963844" cy="1059180"/>
          </a:xfrm>
          <a:prstGeom prst="rect">
            <a:avLst/>
          </a:prstGeom>
        </p:spPr>
      </p:pic>
    </p:spTree>
    <p:extLst>
      <p:ext uri="{BB962C8B-B14F-4D97-AF65-F5344CB8AC3E}">
        <p14:creationId xmlns:p14="http://schemas.microsoft.com/office/powerpoint/2010/main" val="150597988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4712C5-DBEF-FEF6-8E8B-2E8B9B203C31}"/>
              </a:ext>
            </a:extLst>
          </p:cNvPr>
          <p:cNvSpPr txBox="1"/>
          <p:nvPr/>
        </p:nvSpPr>
        <p:spPr>
          <a:xfrm>
            <a:off x="772998" y="659876"/>
            <a:ext cx="10642862" cy="3046988"/>
          </a:xfrm>
          <a:prstGeom prst="rect">
            <a:avLst/>
          </a:prstGeom>
          <a:noFill/>
        </p:spPr>
        <p:txBody>
          <a:bodyPr wrap="square" rtlCol="0">
            <a:spAutoFit/>
          </a:bodyPr>
          <a:lstStyle/>
          <a:p>
            <a:pPr marL="342900" indent="-342900">
              <a:buFont typeface="Arial" panose="020B0604020202020204" pitchFamily="34" charset="0"/>
              <a:buChar char="•"/>
            </a:pPr>
            <a:r>
              <a:rPr lang="en-US" sz="2400" b="1" i="1" u="sng" dirty="0">
                <a:latin typeface="Times New Roman" panose="02020603050405020304" pitchFamily="18" charset="0"/>
                <a:cs typeface="Times New Roman" panose="02020603050405020304" pitchFamily="18" charset="0"/>
              </a:rPr>
              <a:t>Class:</a:t>
            </a:r>
            <a:r>
              <a:rPr lang="en-US" sz="2400" dirty="0">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SimSun" panose="02010600030101010101" pitchFamily="2" charset="-122"/>
              </a:rPr>
              <a:t>In C++ programming, a Class is a fundamental block of a program that has its own set of methods 		and variables. You can access these methods and variables by creating an object or the instance of the 		class. C++ was built entirely with objects in mind, C++ uses classes to make it easy to work with 			objects. Classes and objects became the building blocks C++ uses for creating streamlined and easy-to-		read code. In object-oriented programming, a class is an extensible program-code-template for creating 		objects, providing initial values for state (member variables) and implementations of </a:t>
            </a:r>
            <a:r>
              <a:rPr lang="en-IN" sz="1800" dirty="0" err="1">
                <a:effectLst/>
                <a:latin typeface="Times New Roman" panose="02020603050405020304" pitchFamily="18" charset="0"/>
                <a:ea typeface="Calibri" panose="020F0502020204030204" pitchFamily="34" charset="0"/>
                <a:cs typeface="SimSun" panose="02010600030101010101" pitchFamily="2" charset="-122"/>
              </a:rPr>
              <a:t>behavior</a:t>
            </a:r>
            <a:r>
              <a:rPr lang="en-IN" sz="1800" dirty="0">
                <a:effectLst/>
                <a:latin typeface="Times New Roman" panose="02020603050405020304" pitchFamily="18" charset="0"/>
                <a:ea typeface="Calibri" panose="020F0502020204030204" pitchFamily="34" charset="0"/>
                <a:cs typeface="SimSun" panose="02010600030101010101" pitchFamily="2" charset="-122"/>
              </a:rPr>
              <a:t> (member 		functions or methods).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endParaRPr lang="en-IN" sz="1800" dirty="0">
              <a:effectLst/>
              <a:latin typeface="Calibri" panose="020F0502020204030204" pitchFamily="34" charset="0"/>
              <a:ea typeface="Calibri" panose="020F0502020204030204" pitchFamily="34" charset="0"/>
              <a:cs typeface="SimSun" panose="02010600030101010101" pitchFamily="2" charset="-122"/>
            </a:endParaRPr>
          </a:p>
          <a:p>
            <a:endParaRPr lang="en-IN" sz="1800" dirty="0">
              <a:effectLst/>
              <a:latin typeface="Calibri" panose="020F0502020204030204" pitchFamily="34" charset="0"/>
              <a:ea typeface="Calibri" panose="020F0502020204030204" pitchFamily="34" charset="0"/>
              <a:cs typeface="SimSun" panose="02010600030101010101" pitchFamily="2" charset="-122"/>
            </a:endParaRPr>
          </a:p>
          <a:p>
            <a:r>
              <a:rPr lang="en-US" sz="2400" b="1" i="1" u="sng" dirty="0">
                <a:latin typeface="Times New Roman" panose="02020603050405020304" pitchFamily="18" charset="0"/>
                <a:cs typeface="Times New Roman" panose="02020603050405020304" pitchFamily="18" charset="0"/>
              </a:rPr>
              <a:t> </a:t>
            </a:r>
            <a:endParaRPr lang="en-IN" sz="2400" b="1" i="1" u="sng"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E5E6078-5596-E0BB-05BF-22459A8480A0}"/>
              </a:ext>
            </a:extLst>
          </p:cNvPr>
          <p:cNvPicPr>
            <a:picLocks noChangeAspect="1"/>
          </p:cNvPicPr>
          <p:nvPr/>
        </p:nvPicPr>
        <p:blipFill>
          <a:blip r:embed="rId2"/>
          <a:stretch>
            <a:fillRect/>
          </a:stretch>
        </p:blipFill>
        <p:spPr>
          <a:xfrm>
            <a:off x="5613661" y="2545551"/>
            <a:ext cx="5085761" cy="3652573"/>
          </a:xfrm>
          <a:prstGeom prst="rect">
            <a:avLst/>
          </a:prstGeom>
        </p:spPr>
      </p:pic>
    </p:spTree>
    <p:extLst>
      <p:ext uri="{BB962C8B-B14F-4D97-AF65-F5344CB8AC3E}">
        <p14:creationId xmlns:p14="http://schemas.microsoft.com/office/powerpoint/2010/main" val="1953764971"/>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1F967A-3FCF-9C8D-2887-9FAF3BA97575}"/>
              </a:ext>
            </a:extLst>
          </p:cNvPr>
          <p:cNvSpPr txBox="1"/>
          <p:nvPr/>
        </p:nvSpPr>
        <p:spPr>
          <a:xfrm>
            <a:off x="845270" y="622169"/>
            <a:ext cx="10501459" cy="6133154"/>
          </a:xfrm>
          <a:prstGeom prst="rect">
            <a:avLst/>
          </a:prstGeom>
          <a:noFill/>
        </p:spPr>
        <p:txBody>
          <a:bodyPr wrap="square" rtlCol="0">
            <a:spAutoFit/>
          </a:bodyPr>
          <a:lstStyle/>
          <a:p>
            <a:pPr marL="342900" indent="-342900">
              <a:buFont typeface="Arial" panose="020B0604020202020204" pitchFamily="34" charset="0"/>
              <a:buChar char="•"/>
            </a:pPr>
            <a:r>
              <a:rPr lang="en-US" sz="2400" b="1" i="1" u="sng" dirty="0">
                <a:latin typeface="Times New Roman" panose="02020603050405020304" pitchFamily="18" charset="0"/>
                <a:cs typeface="Times New Roman" panose="02020603050405020304" pitchFamily="18" charset="0"/>
              </a:rPr>
              <a:t>Functions: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void menu():</a:t>
            </a:r>
            <a:r>
              <a:rPr lang="en-US" sz="2400" dirty="0">
                <a:latin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SimSun" panose="02010600030101010101" pitchFamily="2" charset="-122"/>
              </a:rPr>
              <a:t>It will display the basic structure for the Supermarket Billing System.</a:t>
            </a:r>
            <a:endParaRPr lang="en-IN" sz="2000" dirty="0">
              <a:effectLst/>
              <a:latin typeface="Calibri" panose="020F0502020204030204" pitchFamily="34" charset="0"/>
              <a:ea typeface="Calibri" panose="020F0502020204030204" pitchFamily="34" charset="0"/>
              <a:cs typeface="SimSun" panose="02010600030101010101" pitchFamily="2" charset="-122"/>
            </a:endParaRPr>
          </a:p>
          <a:p>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void administrator(): </a:t>
            </a:r>
            <a:r>
              <a:rPr lang="en-IN" sz="2000" dirty="0">
                <a:effectLst/>
                <a:latin typeface="Times New Roman" panose="02020603050405020304" pitchFamily="18" charset="0"/>
                <a:ea typeface="Calibri" panose="020F0502020204030204" pitchFamily="34" charset="0"/>
                <a:cs typeface="SimSun" panose="02010600030101010101" pitchFamily="2" charset="-122"/>
              </a:rPr>
              <a:t>This function will help you to Add, Modify and Remove the 							products that you want to in your list.</a:t>
            </a:r>
            <a:endParaRPr lang="en-IN" sz="2000" dirty="0">
              <a:effectLst/>
              <a:latin typeface="Calibri" panose="020F0502020204030204" pitchFamily="34" charset="0"/>
              <a:ea typeface="Calibri" panose="020F0502020204030204" pitchFamily="34" charset="0"/>
              <a:cs typeface="SimSun" panose="02010600030101010101" pitchFamily="2" charset="-122"/>
            </a:endParaRPr>
          </a:p>
          <a:p>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void buyer():</a:t>
            </a:r>
            <a:r>
              <a:rPr lang="en-IN" sz="2400" dirty="0">
                <a:latin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SimSun" panose="02010600030101010101" pitchFamily="2" charset="-122"/>
              </a:rPr>
              <a:t>This function will help you to buy the products that are in the list and also 						will tell you about the at what quantity you want to buy the product.</a:t>
            </a:r>
            <a:endParaRPr lang="en-IN" sz="2000" dirty="0">
              <a:effectLst/>
              <a:latin typeface="Calibri" panose="020F0502020204030204" pitchFamily="34" charset="0"/>
              <a:ea typeface="Calibri" panose="020F0502020204030204" pitchFamily="34" charset="0"/>
              <a:cs typeface="SimSun" panose="02010600030101010101" pitchFamily="2" charset="-122"/>
            </a:endParaRPr>
          </a:p>
          <a:p>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void add(): </a:t>
            </a:r>
            <a:r>
              <a:rPr lang="en-IN" sz="2000" kern="0" dirty="0">
                <a:effectLst/>
                <a:latin typeface="Times New Roman" panose="02020603050405020304" pitchFamily="18" charset="0"/>
                <a:ea typeface="Calibri" panose="020F0502020204030204" pitchFamily="34" charset="0"/>
              </a:rPr>
              <a:t>In this function the user will add the product into the list and a file will be 							created for the data of all the products.</a:t>
            </a:r>
          </a:p>
          <a:p>
            <a:r>
              <a:rPr lang="en-IN" kern="0" dirty="0">
                <a:latin typeface="Times New Roman" panose="02020603050405020304" pitchFamily="18" charset="0"/>
                <a:ea typeface="Calibri" panose="020F0502020204030204" pitchFamily="34" charset="0"/>
                <a:cs typeface="Times New Roman" panose="02020603050405020304" pitchFamily="18" charset="0"/>
              </a:rPr>
              <a:t>		</a:t>
            </a:r>
            <a:r>
              <a:rPr lang="en-IN" sz="2400" i="1" kern="0" dirty="0">
                <a:latin typeface="Times New Roman" panose="02020603050405020304" pitchFamily="18" charset="0"/>
                <a:ea typeface="Calibri" panose="020F0502020204030204" pitchFamily="34" charset="0"/>
                <a:cs typeface="Times New Roman" panose="02020603050405020304" pitchFamily="18" charset="0"/>
              </a:rPr>
              <a:t>void edit():</a:t>
            </a:r>
            <a:r>
              <a:rPr lang="en-IN" sz="2400" kern="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SimSun" panose="02010600030101010101" pitchFamily="2" charset="-122"/>
              </a:rPr>
              <a:t>This function will help you to modify a product that you have already 								inserted.</a:t>
            </a:r>
            <a:endParaRPr lang="en-IN" sz="2000" dirty="0">
              <a:effectLst/>
              <a:latin typeface="Calibri" panose="020F0502020204030204" pitchFamily="34" charset="0"/>
              <a:ea typeface="Calibri" panose="020F0502020204030204" pitchFamily="34" charset="0"/>
              <a:cs typeface="SimSun" panose="02010600030101010101" pitchFamily="2" charset="-122"/>
            </a:endParaRPr>
          </a:p>
          <a:p>
            <a:r>
              <a:rPr lang="en-IN" sz="2400" kern="0" dirty="0">
                <a:latin typeface="Times New Roman" panose="02020603050405020304" pitchFamily="18" charset="0"/>
                <a:ea typeface="Calibri" panose="020F0502020204030204" pitchFamily="34" charset="0"/>
                <a:cs typeface="Times New Roman" panose="02020603050405020304" pitchFamily="18" charset="0"/>
              </a:rPr>
              <a:t>		</a:t>
            </a:r>
            <a:r>
              <a:rPr lang="en-IN" sz="2400" i="1" kern="0" dirty="0">
                <a:latin typeface="Times New Roman" panose="02020603050405020304" pitchFamily="18" charset="0"/>
                <a:ea typeface="Calibri" panose="020F0502020204030204" pitchFamily="34" charset="0"/>
                <a:cs typeface="Times New Roman" panose="02020603050405020304" pitchFamily="18" charset="0"/>
              </a:rPr>
              <a:t>void rem():</a:t>
            </a:r>
            <a:r>
              <a:rPr lang="en-IN" sz="2400" kern="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SimSun" panose="02010600030101010101" pitchFamily="2" charset="-122"/>
              </a:rPr>
              <a:t>This function will remove the product that you don’t need.</a:t>
            </a:r>
            <a:endParaRPr lang="en-IN" sz="2000" dirty="0">
              <a:effectLst/>
              <a:latin typeface="Calibri" panose="020F0502020204030204" pitchFamily="34" charset="0"/>
              <a:ea typeface="Calibri" panose="020F0502020204030204" pitchFamily="34" charset="0"/>
              <a:cs typeface="SimSun" panose="02010600030101010101" pitchFamily="2" charset="-122"/>
            </a:endParaRPr>
          </a:p>
          <a:p>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void </a:t>
            </a:r>
            <a:r>
              <a:rPr lang="en-IN" sz="2400" i="1" dirty="0" err="1">
                <a:latin typeface="Times New Roman" panose="02020603050405020304" pitchFamily="18" charset="0"/>
                <a:cs typeface="Times New Roman" panose="02020603050405020304" pitchFamily="18" charset="0"/>
              </a:rPr>
              <a:t>plist</a:t>
            </a:r>
            <a:r>
              <a:rPr lang="en-IN" sz="2400" i="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SimSun" panose="02010600030101010101" pitchFamily="2" charset="-122"/>
              </a:rPr>
              <a:t>In this function a list will be generated of the products that you have inserted.</a:t>
            </a:r>
            <a:endParaRPr lang="en-IN" sz="20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void receipt():</a:t>
            </a:r>
            <a:r>
              <a:rPr lang="en-IN" sz="2400" dirty="0">
                <a:latin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SimSun" panose="02010600030101010101" pitchFamily="2" charset="-122"/>
              </a:rPr>
              <a:t>Here a list will display of all the items that you have inserted. In this 							function it will ask you to enter the product code of the product that you 						want to buy. It will also ask you about how much quantity will you buy.</a:t>
            </a:r>
            <a:r>
              <a:rPr lang="en-IN" sz="2000" dirty="0">
                <a:latin typeface="Calibri" panose="020F0502020204030204" pitchFamily="34" charset="0"/>
                <a:ea typeface="Calibri" panose="020F0502020204030204" pitchFamily="34" charset="0"/>
                <a:cs typeface="SimSun" panose="02010600030101010101" pitchFamily="2" charset="-122"/>
              </a:rPr>
              <a:t> 						</a:t>
            </a:r>
            <a:r>
              <a:rPr lang="en-IN" sz="2000" dirty="0">
                <a:effectLst/>
                <a:latin typeface="Times New Roman" panose="02020603050405020304" pitchFamily="18" charset="0"/>
                <a:ea typeface="Calibri" panose="020F0502020204030204" pitchFamily="34" charset="0"/>
                <a:cs typeface="SimSun" panose="02010600030101010101" pitchFamily="2" charset="-122"/>
              </a:rPr>
              <a:t>After following this it will generate a receipt of the total billing.</a:t>
            </a:r>
            <a:endParaRPr lang="en-IN" sz="2000" dirty="0">
              <a:effectLst/>
              <a:latin typeface="Calibri" panose="020F0502020204030204" pitchFamily="34" charset="0"/>
              <a:ea typeface="Calibri" panose="020F0502020204030204" pitchFamily="34" charset="0"/>
              <a:cs typeface="SimSun" panose="02010600030101010101" pitchFamily="2" charset="-122"/>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35957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50096-558F-0195-4D07-BC271B81CBB9}"/>
              </a:ext>
            </a:extLst>
          </p:cNvPr>
          <p:cNvSpPr>
            <a:spLocks noGrp="1"/>
          </p:cNvSpPr>
          <p:nvPr>
            <p:ph type="title"/>
          </p:nvPr>
        </p:nvSpPr>
        <p:spPr>
          <a:xfrm>
            <a:off x="1295402" y="518474"/>
            <a:ext cx="9601196" cy="1027523"/>
          </a:xfrm>
        </p:spPr>
        <p:txBody>
          <a:bodyPr>
            <a:normAutofit/>
          </a:bodyPr>
          <a:lstStyle/>
          <a:p>
            <a:r>
              <a:rPr lang="en-US" i="1" dirty="0">
                <a:latin typeface="Arial Rounded MT Bold" panose="020F0704030504030204" pitchFamily="34" charset="0"/>
              </a:rPr>
              <a:t>Screenshots Of Code</a:t>
            </a:r>
            <a:endParaRPr lang="en-IN" i="1" dirty="0">
              <a:latin typeface="Arial Rounded MT Bold" panose="020F0704030504030204" pitchFamily="34" charset="0"/>
            </a:endParaRPr>
          </a:p>
        </p:txBody>
      </p:sp>
      <p:pic>
        <p:nvPicPr>
          <p:cNvPr id="3" name="Picture 2">
            <a:extLst>
              <a:ext uri="{FF2B5EF4-FFF2-40B4-BE49-F238E27FC236}">
                <a16:creationId xmlns:a16="http://schemas.microsoft.com/office/drawing/2014/main" id="{094E850D-8C01-A9CB-BB1F-D280A0556B48}"/>
              </a:ext>
            </a:extLst>
          </p:cNvPr>
          <p:cNvPicPr>
            <a:picLocks noChangeAspect="1"/>
          </p:cNvPicPr>
          <p:nvPr/>
        </p:nvPicPr>
        <p:blipFill>
          <a:blip r:embed="rId2"/>
          <a:stretch>
            <a:fillRect/>
          </a:stretch>
        </p:blipFill>
        <p:spPr>
          <a:xfrm>
            <a:off x="65988" y="1423446"/>
            <a:ext cx="4254552" cy="5363853"/>
          </a:xfrm>
          <a:prstGeom prst="rect">
            <a:avLst/>
          </a:prstGeom>
        </p:spPr>
      </p:pic>
      <p:pic>
        <p:nvPicPr>
          <p:cNvPr id="4" name="Picture 3">
            <a:extLst>
              <a:ext uri="{FF2B5EF4-FFF2-40B4-BE49-F238E27FC236}">
                <a16:creationId xmlns:a16="http://schemas.microsoft.com/office/drawing/2014/main" id="{D3D21B9B-4878-7FE5-0D99-CAE687287DD5}"/>
              </a:ext>
            </a:extLst>
          </p:cNvPr>
          <p:cNvPicPr>
            <a:picLocks noChangeAspect="1"/>
          </p:cNvPicPr>
          <p:nvPr/>
        </p:nvPicPr>
        <p:blipFill>
          <a:blip r:embed="rId3"/>
          <a:stretch>
            <a:fillRect/>
          </a:stretch>
        </p:blipFill>
        <p:spPr>
          <a:xfrm>
            <a:off x="4499610" y="1423446"/>
            <a:ext cx="3371852" cy="5363854"/>
          </a:xfrm>
          <a:prstGeom prst="rect">
            <a:avLst/>
          </a:prstGeom>
        </p:spPr>
      </p:pic>
      <p:pic>
        <p:nvPicPr>
          <p:cNvPr id="5" name="Picture 4">
            <a:extLst>
              <a:ext uri="{FF2B5EF4-FFF2-40B4-BE49-F238E27FC236}">
                <a16:creationId xmlns:a16="http://schemas.microsoft.com/office/drawing/2014/main" id="{58279B51-FED4-7C1F-D32C-843C301EC9B5}"/>
              </a:ext>
            </a:extLst>
          </p:cNvPr>
          <p:cNvPicPr>
            <a:picLocks noChangeAspect="1"/>
          </p:cNvPicPr>
          <p:nvPr/>
        </p:nvPicPr>
        <p:blipFill>
          <a:blip r:embed="rId4"/>
          <a:stretch>
            <a:fillRect/>
          </a:stretch>
        </p:blipFill>
        <p:spPr>
          <a:xfrm>
            <a:off x="8050532" y="1696548"/>
            <a:ext cx="4075480" cy="4817647"/>
          </a:xfrm>
          <a:prstGeom prst="rect">
            <a:avLst/>
          </a:prstGeom>
        </p:spPr>
      </p:pic>
    </p:spTree>
    <p:extLst>
      <p:ext uri="{BB962C8B-B14F-4D97-AF65-F5344CB8AC3E}">
        <p14:creationId xmlns:p14="http://schemas.microsoft.com/office/powerpoint/2010/main" val="10994526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9F0B66-DA5F-37D6-BE2D-FD11BC5F93D4}"/>
              </a:ext>
            </a:extLst>
          </p:cNvPr>
          <p:cNvPicPr>
            <a:picLocks noChangeAspect="1"/>
          </p:cNvPicPr>
          <p:nvPr/>
        </p:nvPicPr>
        <p:blipFill>
          <a:blip r:embed="rId2"/>
          <a:stretch>
            <a:fillRect/>
          </a:stretch>
        </p:blipFill>
        <p:spPr>
          <a:xfrm>
            <a:off x="179109" y="138574"/>
            <a:ext cx="5791199" cy="6580851"/>
          </a:xfrm>
          <a:prstGeom prst="rect">
            <a:avLst/>
          </a:prstGeom>
        </p:spPr>
      </p:pic>
      <p:pic>
        <p:nvPicPr>
          <p:cNvPr id="3" name="Picture 2">
            <a:extLst>
              <a:ext uri="{FF2B5EF4-FFF2-40B4-BE49-F238E27FC236}">
                <a16:creationId xmlns:a16="http://schemas.microsoft.com/office/drawing/2014/main" id="{3D7F2532-0AAB-72DD-4639-260CAC7B8F8E}"/>
              </a:ext>
            </a:extLst>
          </p:cNvPr>
          <p:cNvPicPr>
            <a:picLocks noChangeAspect="1"/>
          </p:cNvPicPr>
          <p:nvPr/>
        </p:nvPicPr>
        <p:blipFill>
          <a:blip r:embed="rId3"/>
          <a:stretch>
            <a:fillRect/>
          </a:stretch>
        </p:blipFill>
        <p:spPr>
          <a:xfrm>
            <a:off x="6221691" y="138573"/>
            <a:ext cx="5791200" cy="6580852"/>
          </a:xfrm>
          <a:prstGeom prst="rect">
            <a:avLst/>
          </a:prstGeom>
        </p:spPr>
      </p:pic>
    </p:spTree>
    <p:extLst>
      <p:ext uri="{BB962C8B-B14F-4D97-AF65-F5344CB8AC3E}">
        <p14:creationId xmlns:p14="http://schemas.microsoft.com/office/powerpoint/2010/main" val="8445076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272</TotalTime>
  <Words>1033</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Arial Rounded MT Bold</vt:lpstr>
      <vt:lpstr>Bell MT</vt:lpstr>
      <vt:lpstr>Calibri</vt:lpstr>
      <vt:lpstr>Cambria Math</vt:lpstr>
      <vt:lpstr>Garamond</vt:lpstr>
      <vt:lpstr>Times New Roman</vt:lpstr>
      <vt:lpstr>Organic</vt:lpstr>
      <vt:lpstr>Mini Project Presentation</vt:lpstr>
      <vt:lpstr>Table Of Contents</vt:lpstr>
      <vt:lpstr>About The Project</vt:lpstr>
      <vt:lpstr>   Language Used: </vt:lpstr>
      <vt:lpstr>About The Source Code</vt:lpstr>
      <vt:lpstr>PowerPoint Presentation</vt:lpstr>
      <vt:lpstr>PowerPoint Presentation</vt:lpstr>
      <vt:lpstr>Screenshots Of Code</vt:lpstr>
      <vt:lpstr>PowerPoint Presentation</vt:lpstr>
      <vt:lpstr>PowerPoint Presentation</vt:lpstr>
      <vt:lpstr>Output</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Presentation</dc:title>
  <dc:creator>Satwik Negi</dc:creator>
  <cp:lastModifiedBy>Satwik Negi</cp:lastModifiedBy>
  <cp:revision>4</cp:revision>
  <dcterms:created xsi:type="dcterms:W3CDTF">2023-07-16T05:05:06Z</dcterms:created>
  <dcterms:modified xsi:type="dcterms:W3CDTF">2023-07-16T11:21:06Z</dcterms:modified>
</cp:coreProperties>
</file>