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7" r:id="rId8"/>
    <p:sldId id="308" r:id="rId9"/>
    <p:sldId id="306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19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42" r:id="rId41"/>
    <p:sldId id="339" r:id="rId42"/>
    <p:sldId id="343" r:id="rId43"/>
    <p:sldId id="369" r:id="rId44"/>
    <p:sldId id="340" r:id="rId45"/>
    <p:sldId id="341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058-94A7-13BE-3728-7DC95232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D4D5E-F8BF-D879-FF75-1292F057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7DC9-AB29-4E5A-136E-ADB4C2EE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C02A-09D3-0989-3A85-7F8CDA01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1045-EA9E-564B-D88B-B3E34069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A92A-7AF9-40A7-AE82-48ED90D2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C4C2-16D7-C234-A0A7-F8F37E83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69FD-9212-65F3-032C-863A93D3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69EC2-B337-BA2D-109F-D701C2F5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D504-8BBA-ED9E-3163-EEE12146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3BC5B-E13F-4BB1-B707-49C568B0D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B1B30-64C1-E782-3F72-319139B20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BFA0-B7D8-39AE-8635-1E79DD59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B825-7239-40BF-7DC9-0F89CDA2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1559-1C77-16AC-D6FC-EF69016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7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3F36-F00B-3709-0197-BCF95F42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CA4F-07C6-108E-B89C-4AC28F47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B3D1-5AFA-E26B-B4B2-C9D2B75A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B7A2-1B71-3429-D1F9-CC1D381C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ADF9-3202-04FD-1D75-55E2BFC5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E75C-1765-13B4-8BD1-C4A71870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D79E-6CF5-CB12-B22E-5FECFBFF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1221-0689-A27B-91D1-84A8902F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F15B-2570-4E57-B632-A3567A3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FFC6F-8CDB-56D3-B261-C0C7D51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36CA-94B8-BFB9-915B-AF2CA9A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5EA4-02B3-CD5F-6A6B-6323D3EE6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0027-8849-554B-582F-9640CE9D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33FE-E3AB-BFEE-B717-AAB3B7B0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0582-26C5-1389-640F-E7DED90A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6EC4-8690-246B-7F90-858D5CA0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0202-AEF7-E7FA-8337-DF207770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F3397-E835-F68B-2223-B6E489920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C403A-6FB3-2AA2-9015-2BF7A443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07D59-E385-68C1-2815-5339601C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EE7C8-2D10-38B7-BB4A-F79602752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62142-938B-A4CF-6E71-D3865BC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72092-55DB-706F-ABA4-C7238DAC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8E5B8-19D1-DBED-A191-5E43F6AD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7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F22B-C7F0-FBA1-69A3-35B739FF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37F7E-6796-A4D9-5B04-49EF6504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73D96-73F4-B5C0-CD2E-4F86665C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A3909-026A-4AD7-BF13-12E927E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7D84-D94C-C952-E550-EA2FDBA7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45BF2-F81E-66D4-7A00-DAB54E30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37BB5-FCBC-3DCE-2390-37E32932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8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85C3-CC0A-3E4B-04A7-FACD9580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5851-3F75-3775-FF0A-AAB21AE9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6AE95-3B0E-7B7F-A3C8-72B556A72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C0A65-CF30-3F8F-61F8-8F125D7D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5AD19-379A-7131-E4AB-82B62C4B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373E-8AF5-2E44-C391-1252BED1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C8BC-2418-98F7-124A-76386664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25CC3-BDBD-D530-2D7C-6CEB7B7B8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520E3-AD20-2220-5E35-025FCD08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945D-B1E2-0CC3-8232-EB3CA0CF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8D0D6-976C-3E84-40F9-9FD8A577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68ADC-47D8-EFA7-8399-00A51C4F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8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2CD97-E70B-8DE6-BFC9-14E54455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32B5-32EA-52F8-0919-F89FC801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8DDD-E224-0F43-53E7-C16A716D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7DCC-7790-4914-9394-1FB24A8C230E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3EEE-6F94-3E20-CE69-FC64926E4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E5CD-6FCD-C0C9-8082-BCD71A389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9B16-0F75-439B-8448-917640AD7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3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C312B5-34C4-D194-A6CA-93F76FD3D910}"/>
              </a:ext>
            </a:extLst>
          </p:cNvPr>
          <p:cNvSpPr txBox="1">
            <a:spLocks/>
          </p:cNvSpPr>
          <p:nvPr/>
        </p:nvSpPr>
        <p:spPr>
          <a:xfrm>
            <a:off x="1981200" y="2073443"/>
            <a:ext cx="822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– IV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Application</a:t>
            </a:r>
          </a:p>
          <a:p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Authentication Applications: Kerberos – X.509 Authentication Service – Electronic Mail Security –PGP – S/MIME - IP Security- Policy, Encapsulating Security Payload, Combining Security Associations, Internet Key Exchange, Authentication Header.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6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5DA58B5-F385-43D0-0087-72F79C12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Exchanges of Kerberos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EF3DD75-FF31-55DC-593A-95F5F3763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8A67-CE23-BF75-AF0E-DD44B0853D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6E68CF-80AE-4278-B3F7-D3A172DF51E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CFB4-D8EB-9A88-5727-D6204A9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C5B25026-6816-3284-A162-5D62F0D44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11208-8C9C-483F-B018-706B0742510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11" name="Picture 2">
            <a:extLst>
              <a:ext uri="{FF2B5EF4-FFF2-40B4-BE49-F238E27FC236}">
                <a16:creationId xmlns:a16="http://schemas.microsoft.com/office/drawing/2014/main" id="{EEEE07F5-8C48-E26E-1187-7000D0D40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219200"/>
            <a:ext cx="8143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>
            <a:extLst>
              <a:ext uri="{FF2B5EF4-FFF2-40B4-BE49-F238E27FC236}">
                <a16:creationId xmlns:a16="http://schemas.microsoft.com/office/drawing/2014/main" id="{AC9C3B7C-C1AC-E970-7A23-CF393BB0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17826"/>
            <a:ext cx="80010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388C8DE-BC01-3237-9CA9-1633CB79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Shortcomings &amp; Technical Deficiencies in V4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56732BD-1609-A5ED-E4C2-6000A3B4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lnSpcReduction="10000"/>
          </a:bodyPr>
          <a:lstStyle/>
          <a:p>
            <a:pPr marL="514350" indent="-514350"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Shortcomings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System Dependence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Dependence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Message Byte Ordering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Ticket Lifetime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Forwarding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Interrealm Authentication</a:t>
            </a:r>
          </a:p>
          <a:p>
            <a:pPr marL="514350" indent="-514350"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Deficiencies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Double Encryption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PCBC Encryption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Session Keys</a:t>
            </a:r>
          </a:p>
          <a:p>
            <a:pPr marL="514350" indent="-514350" algn="just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Password Attacks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08FD-DA95-581E-7D30-31FB8E0C41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07C614-F246-4543-9BD6-E5D4E27775B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5021-A645-881B-CFDD-5135C55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80E13D51-113F-D10F-926C-AB23A9D2D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AAAA1-C2F2-4788-BFC2-80CD5F00BCE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78C454B-9F9D-BC8B-F34F-8548B378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 V5 Authentication Dialogue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B8D08DC-238B-76F3-4B7F-CEB8FC4A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BF12-0032-2333-E9B1-C82E2E1E6C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C96F1F-616A-4A80-AD60-FAC0255435B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70C4-AB22-A803-4310-5AC66FDB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2E076C3F-90B5-DB08-C597-4F8D5A0EE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1A948-525F-4D97-A2A3-FC343DD1302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3559" name="Picture 2">
            <a:extLst>
              <a:ext uri="{FF2B5EF4-FFF2-40B4-BE49-F238E27FC236}">
                <a16:creationId xmlns:a16="http://schemas.microsoft.com/office/drawing/2014/main" id="{3F088D0D-88F8-D45A-C575-EAAE724A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4" y="1066801"/>
            <a:ext cx="8258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3">
            <a:extLst>
              <a:ext uri="{FF2B5EF4-FFF2-40B4-BE49-F238E27FC236}">
                <a16:creationId xmlns:a16="http://schemas.microsoft.com/office/drawing/2014/main" id="{CCE90A09-F4EE-E0FB-3D80-BBF1E3C1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286000"/>
            <a:ext cx="82486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FCC581D-CE5C-E466-3A4E-070F233C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 V5 Authentication Dialogue</a:t>
            </a:r>
            <a:endParaRPr lang="en-US" altLang="en-US" sz="280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E4E4BA2-6DE5-8E72-33E5-9DF6A08F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02" y="2187574"/>
            <a:ext cx="10515600" cy="4351338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service exchange. Message (1) is a client request for a ticket granting service ticket. This includes the ID of the user and the TGS, realm, options, times and Nonce.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Message(2) returns a ticket-granting ticket, identifying information for the client, and a block encrypted using the encryption key based on the user's password.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7AEE-310D-11BE-8B8E-8A2E6E8563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09D2E9-87CF-49B6-9A1B-C7A41986841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5891-A081-E398-C3C8-36AEC2B7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4582" name="Slide Number Placeholder 5">
            <a:extLst>
              <a:ext uri="{FF2B5EF4-FFF2-40B4-BE49-F238E27FC236}">
                <a16:creationId xmlns:a16="http://schemas.microsoft.com/office/drawing/2014/main" id="{397F61A2-9429-C6B4-4F66-181D9B98F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000DA-4BD5-49B8-9625-EF94A3101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3" name="Picture 2">
            <a:extLst>
              <a:ext uri="{FF2B5EF4-FFF2-40B4-BE49-F238E27FC236}">
                <a16:creationId xmlns:a16="http://schemas.microsoft.com/office/drawing/2014/main" id="{547CE901-4AA6-099F-7910-08FB82BD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4" y="1447801"/>
            <a:ext cx="82581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932115C-D697-7A04-1F85-C4237C9C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Exchange in V5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F4F6868-6923-92CA-6F9C-E276BB06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session key to be used between the client and the TGS, times specified in message (1), the nonce from message (1), and TGS identifying information.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Message(3) includes an authenticator, a ticket, and the name of the requested service, requested times and options for the ticket and a nonce.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Message (4) has the same structure as message (2), returning a ticket plus information needed by the client, the latter encrypted with the session key now shared by the client and the TGS.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message (5), the client may request as an option that mutual authentication is required.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271D-12C2-E712-326D-5FB6043CC9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A78951-658D-4DF4-B4A4-66E6330454B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ED6F-8203-4CB3-A0D7-F33A787A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5606" name="Slide Number Placeholder 5">
            <a:extLst>
              <a:ext uri="{FF2B5EF4-FFF2-40B4-BE49-F238E27FC236}">
                <a16:creationId xmlns:a16="http://schemas.microsoft.com/office/drawing/2014/main" id="{4EF666D3-E544-0739-3AD7-4AFF0D4986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5B1A3-AE98-4667-82F4-7D4ACAC7010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78A20AF-661D-CEA9-FC76-5A170E58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2.X.509 Authentication Services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0C1AD8B-3C17-F76F-7261-3EE1964C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ITU-T recommendation X.509 is part of the X.500 series of recommendations that define a directory service.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set of servers that maintains a database of information about users.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Mapping from user name to network address, other attributes and information about the users.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X.509 defines a framework for the provision of authentication services by the X.500 directory to its users.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certificate structure and authentication protocols defined in X.509 are used in a variety of contexts.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X.509 was initially issued in 1988. Revised later at 1993. A third version was issued in 1995 and final revision in 2000.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6FE8-38C2-DB28-8AE5-2D4A12F144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2FED2E-A60F-4637-B30A-C2CB988666EE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4227-5AE7-B860-A45D-0FA0EE86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13EB16C0-FC89-CFF6-7236-0A9415FACB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88E65-98E9-4EB1-8C50-102E48EC627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444945C-32F0-6EAC-81BC-46A63AA2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 Certificate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1196-1338-711E-E776-75BB974FBC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CB2F17-26D1-4A47-B1AC-4719E655275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7FF1-202E-629F-1D58-8BD23167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457C5312-A477-C720-B89E-F1EFABB03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A6E7C-72DF-41B5-A5EA-F5E83B11280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7655" name="Picture 2">
            <a:extLst>
              <a:ext uri="{FF2B5EF4-FFF2-40B4-BE49-F238E27FC236}">
                <a16:creationId xmlns:a16="http://schemas.microsoft.com/office/drawing/2014/main" id="{FA1B102D-4358-716F-58F6-3C89D05B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04900"/>
            <a:ext cx="7010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">
            <a:extLst>
              <a:ext uri="{FF2B5EF4-FFF2-40B4-BE49-F238E27FC236}">
                <a16:creationId xmlns:a16="http://schemas.microsoft.com/office/drawing/2014/main" id="{B7B185B5-7530-EC11-3F4A-52452361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543550"/>
            <a:ext cx="1438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8">
            <a:extLst>
              <a:ext uri="{FF2B5EF4-FFF2-40B4-BE49-F238E27FC236}">
                <a16:creationId xmlns:a16="http://schemas.microsoft.com/office/drawing/2014/main" id="{5CD57C77-B7C9-471B-0E55-86070531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343401"/>
            <a:ext cx="1752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Time New Roman"/>
              </a:rPr>
              <a:t>Certificate Authority</a:t>
            </a:r>
            <a:endParaRPr lang="en-US" altLang="en-US" sz="1800" b="1">
              <a:latin typeface="Time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CDB0929-8C31-E400-D7A4-A7286F7F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4971859-9930-DA2E-4E44-820440E2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534400" cy="5287963"/>
          </a:xfrm>
        </p:spPr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Version – Mentions the version used.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Serial Number - an integer value unique for a issuing CA.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Signature Algorithm Identifier - algorithm to sign the certificate.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Issuer Name - X.500 name of the CA created &amp; signed this certificate.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Period of Validity - First &amp; last date for the certificate.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 - Name of the user.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Subject’s Public key Information - public key of user + identifier for the algorithm  used.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Issuer Unique Identifier - an optional bit string field to mention CA.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Subject Unique Identifier - an optional bit string field to mention the subject. 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- set of one or more extension fields.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Signature – Covers all other fields of the certificate.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48B2-1915-DA84-6487-7F8414EE1A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980759-3D1E-47F6-8423-DA110799D73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187D-1885-C520-C832-7B412650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8678" name="Slide Number Placeholder 5">
            <a:extLst>
              <a:ext uri="{FF2B5EF4-FFF2-40B4-BE49-F238E27FC236}">
                <a16:creationId xmlns:a16="http://schemas.microsoft.com/office/drawing/2014/main" id="{55B0F094-4274-21DC-5C2C-AE73FFD4B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243A4F-F2F5-4F67-93DA-F2343DCED4F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A3B30C0-5608-CEF9-8CC7-4A31C90F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X.509 Formats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E675-B97F-D526-C8D0-E3D565514D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0E01D4-C411-4713-A3AA-4E3DBA4AAD9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4FD7-A969-6E11-8285-3B8A0E88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C86BB2ED-E142-60B7-53F3-C8F6E9086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D8F36-4F95-47D7-ABA4-0519D21DB39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9703" name="Picture 2">
            <a:extLst>
              <a:ext uri="{FF2B5EF4-FFF2-40B4-BE49-F238E27FC236}">
                <a16:creationId xmlns:a16="http://schemas.microsoft.com/office/drawing/2014/main" id="{FA286DC9-50F0-8699-5B68-5E309396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483BB00-D386-EA70-9BDB-D09EE1B0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X.509 Authentication Procedures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4B80549-FF9A-35C0-457F-0423D4CE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X.509 also includes three alternative authentication procedures that are intended for use across a variety of applications.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All these procedures make use of public-key signatures.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One-Way Authentication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One way authentication involves a single transfer of information from one user (A) to another (B), and establishes the following: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1.The identity of A and that the message was generated by A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2.That the message was intended for B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3.The integrity and originality (it has not been sent multiple times) of the message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7CE1-C659-CD3A-4A3C-6D966776FC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042E01-354F-48FA-A358-C3D37B6CA3F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52D0-7350-D3BC-0CA4-CBD451A2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0726" name="Slide Number Placeholder 5">
            <a:extLst>
              <a:ext uri="{FF2B5EF4-FFF2-40B4-BE49-F238E27FC236}">
                <a16:creationId xmlns:a16="http://schemas.microsoft.com/office/drawing/2014/main" id="{E9A6F707-0789-DB0F-B1D3-D3F997D1D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87480-1CCD-4098-9D6E-46660612A93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863-BD61-0782-DD63-67044F89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1.Authentication Applications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939C94D-B545-B46E-ACA3-393864D9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Kerberos is an authentication service developed as part of Project Athena at MIT.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 distributed environment in which users at workstations wish to access services on servers distributed throughout the network.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threats exists: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user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pretend to be another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operates from a workstation.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may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the network address of a workstation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eavesdrop on exchanges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 a replay attack.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of these cases, an unauthorized user may be able to gain access to services.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B9FA-D2A4-C97F-6311-07C0F2775E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309748-C943-4768-A2E9-0A838078536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7A91-15A5-FB76-DBB4-7DE22128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81FB0067-00C4-D888-EB5B-A444FD209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96F3A-7F74-449D-9BF5-63CD8F35A5A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F796E3B-C113-E318-036A-06327675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&amp; Three Way Authentication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DDFE90D-799D-F896-B011-B1F7FED5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Way Authentication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three elements just listed, two-way authentication establishes the following elements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4.The identity of B and that the reply message was generated by B.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5.That the message was intended for A.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6.The integrity and originality of the reply.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Way Authentication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7. A final message from A to B is included, which contains a signed copy of the nonce r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intent of this design is that timestamps need not be checked.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Both nonces are echoed back by the other side, each side can check the returned nonce to detect replay attacks.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F43D-6776-BA04-D36B-4A3AEC1245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0AED28-83EE-47BB-9E2C-5F362B673824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F307-DC41-B092-B504-4EA23CCA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1750" name="Slide Number Placeholder 5">
            <a:extLst>
              <a:ext uri="{FF2B5EF4-FFF2-40B4-BE49-F238E27FC236}">
                <a16:creationId xmlns:a16="http://schemas.microsoft.com/office/drawing/2014/main" id="{B74209FD-CF89-6EE7-D8AC-D3E52CF24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202906-EF9C-474E-B346-364330B2129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AB89357-913E-87FD-62B4-923B36CC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X.509 Strong Authentication Procedures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F5D8-4AB3-B43D-AC1C-391FF0699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667C7F-6DB6-448F-B17E-09E00EEFA6A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FD06-B602-5DFB-6B00-4CA9AABD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49139AAA-EC1D-CCA5-35BD-0B818EBD3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A467F5-2D39-4D1A-A091-3ACAD0A3750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2775" name="Picture 3">
            <a:extLst>
              <a:ext uri="{FF2B5EF4-FFF2-40B4-BE49-F238E27FC236}">
                <a16:creationId xmlns:a16="http://schemas.microsoft.com/office/drawing/2014/main" id="{1C0F0FAA-F04D-7685-C23B-D256BAF2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70104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A5DAE80-D4C5-C89B-749F-5201F71C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X.509 Key &amp; Policy Information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5BEF339-E43C-F61E-3028-3D69B997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Authority Key Identifier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Identifies the public key to be used to verify the signature on this certificate or CRL.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Subject Key Identifier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Identifies the public key being certified. Useful for subject key pair updating.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Usage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Indicates a restriction imposed as to the purposes for which, and the policies under which, the certified public key may be used.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Private-key Usage period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the period of use of the private key corresponding to the public key.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policies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used in environments where multiple policies recognized for supporting, together with optional qualifier information.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mappings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Used only in certificates for CAs issued by other CAs.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1B35-619D-7B95-D274-55E98768F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0BB0E2-01C0-4C4B-9AE6-219A492C5FF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2E41-DE11-E344-D3D6-99F2C752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3798" name="Slide Number Placeholder 5">
            <a:extLst>
              <a:ext uri="{FF2B5EF4-FFF2-40B4-BE49-F238E27FC236}">
                <a16:creationId xmlns:a16="http://schemas.microsoft.com/office/drawing/2014/main" id="{AB7D047F-E415-E013-7E35-BC013C8AAC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0087B3-54C1-43BB-BA8C-DF29DEB8798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6A69704-5FC2-6538-CD22-C44EADEC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Subject &amp; Issuer Attributes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A192950-87EC-076A-F079-456BCBE8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Subject alternative name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one or more alternative names for the subject.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Issuer alternative name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one or more alternative names for the issuer.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Subject directory attributes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Conveys any desired X.500 directory attribute values for the subject of this certificate.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Path Constraints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Basic Constraints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Indicates if the subject may act as a CA.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 Constraints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Indicates a name space within which all subject names in subsequent certificates in a certification path must be located.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 Constraints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- may require explicit certificate policy identification or inhibit policy mapping.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D191-7570-45E7-8CB2-443B02563F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A8C0A3-8E3D-47E0-A5DC-19AE377422D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14D3-3714-3BE1-C428-308CADEA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4822" name="Slide Number Placeholder 5">
            <a:extLst>
              <a:ext uri="{FF2B5EF4-FFF2-40B4-BE49-F238E27FC236}">
                <a16:creationId xmlns:a16="http://schemas.microsoft.com/office/drawing/2014/main" id="{426BA146-C18B-359F-C2F1-A6888D4DA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ABABD-871F-4FD6-AB69-46981E17D69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126823D-82C1-46C2-D7FE-9EE62CDA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3.E-Mail Security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4B93FAA-3BC4-54B8-B4BC-FB9E590A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A.Pretty Good Privacy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Phil Zimmermann's PGP provides a confidentiality and authentication service that can be used for electronic mail and file storage applications.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best available cryptographic algorithms as building blocks.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that is independent of os and processor and that is based on a small set of easy-to-use commands.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Made the package and its documentation, including the source code, freely available.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Agreement with Viacrypt to provide a fully compatible, low-cost commercial version of PGP.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3BE8-B50F-260F-94DA-67FB22A15B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CABFBB-53EF-4BAC-BC46-5AC678AFCF1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9E38-A3D7-1325-5CCB-5BB33A0C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3D209BE9-6036-4F3A-EEA2-971D85FD7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32C4BF-A05A-41E6-B11D-83E0029D468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10FD8A1-7929-630D-BBE8-76C4EC75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PGP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1DF5-6650-E08B-90C4-F6992E2824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6EA30A-F630-4D89-86E0-0E20F3E063E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762A-55F7-CD86-8CA5-ACE9C691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5D011DDD-3CAD-A944-E4DE-B0EE834C3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6A96E-DCEB-40FF-AC76-BB48E2D209F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6871" name="Picture 2">
            <a:extLst>
              <a:ext uri="{FF2B5EF4-FFF2-40B4-BE49-F238E27FC236}">
                <a16:creationId xmlns:a16="http://schemas.microsoft.com/office/drawing/2014/main" id="{BFD7DA88-2AA0-B517-A3B1-47700E9D0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807243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FA60831-60B4-4499-290D-40E68AE0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PGP Cryptographic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E472-CDBC-0614-EF45-3654396A0C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86BCB5-1B3D-4611-BDD1-F89F3CE30ED5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AFE8-E1E6-268C-8D80-3FABCE22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7894" name="Slide Number Placeholder 5">
            <a:extLst>
              <a:ext uri="{FF2B5EF4-FFF2-40B4-BE49-F238E27FC236}">
                <a16:creationId xmlns:a16="http://schemas.microsoft.com/office/drawing/2014/main" id="{43CFC979-85DF-5217-BF71-0317320F6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1E8D2-3981-4AD4-BF0E-6FEDCE4FC4B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7895" name="Picture 2">
            <a:extLst>
              <a:ext uri="{FF2B5EF4-FFF2-40B4-BE49-F238E27FC236}">
                <a16:creationId xmlns:a16="http://schemas.microsoft.com/office/drawing/2014/main" id="{C09FFA60-EEFF-4622-2B2B-E2F7A9329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6200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2BAC339-2C9C-0B39-7045-E7FC04D2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 used in PGP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A432-12D4-094B-78B0-DD857DAC0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F87C19-81A4-4B59-A0C9-B27D66CB4E1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3180-3CB5-8E4B-4BB1-540CA0F8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8918" name="Slide Number Placeholder 5">
            <a:extLst>
              <a:ext uri="{FF2B5EF4-FFF2-40B4-BE49-F238E27FC236}">
                <a16:creationId xmlns:a16="http://schemas.microsoft.com/office/drawing/2014/main" id="{A098E4D8-673F-51D6-E45A-B8748D91D3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BF93F-6AC0-4A14-9DD2-8BCAD912342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8919" name="Picture 2">
            <a:extLst>
              <a:ext uri="{FF2B5EF4-FFF2-40B4-BE49-F238E27FC236}">
                <a16:creationId xmlns:a16="http://schemas.microsoft.com/office/drawing/2014/main" id="{1439AE9A-C4CF-090F-4DAE-E5222FE22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6781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35C8F13-7AFC-34C7-7A7B-1152BA6C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&amp; Reception of PGP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F6A5-2A8C-8B3F-C295-A3DA7E5EE9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04052-D163-499E-B935-AFA76E1AD044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4812-045E-8F8F-50C1-D338AC3E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39942" name="Slide Number Placeholder 5">
            <a:extLst>
              <a:ext uri="{FF2B5EF4-FFF2-40B4-BE49-F238E27FC236}">
                <a16:creationId xmlns:a16="http://schemas.microsoft.com/office/drawing/2014/main" id="{64FFB19A-1BC1-99B6-1FA2-9FEA50BB1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347EA2-3445-4A57-9FE8-5CE744C18FA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9943" name="Picture 2">
            <a:extLst>
              <a:ext uri="{FF2B5EF4-FFF2-40B4-BE49-F238E27FC236}">
                <a16:creationId xmlns:a16="http://schemas.microsoft.com/office/drawing/2014/main" id="{50152EEE-EDC3-12DC-32CE-5D2BA18E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73723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6171F26-DD9A-6A1C-653A-7397096C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 of PGP Message (From A to B)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C018-B5DB-8130-0A92-527BB96D46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6495B2-E977-46E9-A23F-2725EC0A3A9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009D-400F-0F55-C9A4-D663A34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0966" name="Slide Number Placeholder 5">
            <a:extLst>
              <a:ext uri="{FF2B5EF4-FFF2-40B4-BE49-F238E27FC236}">
                <a16:creationId xmlns:a16="http://schemas.microsoft.com/office/drawing/2014/main" id="{3EAF6017-0810-C014-F5F8-E2DD3FB0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7B374-9F79-400A-86B5-98FB2BF2533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0967" name="Picture 2">
            <a:extLst>
              <a:ext uri="{FF2B5EF4-FFF2-40B4-BE49-F238E27FC236}">
                <a16:creationId xmlns:a16="http://schemas.microsoft.com/office/drawing/2014/main" id="{FF3DE9A9-7BC7-1313-35D9-14B92DAC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095376"/>
            <a:ext cx="54578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3">
            <a:extLst>
              <a:ext uri="{FF2B5EF4-FFF2-40B4-BE49-F238E27FC236}">
                <a16:creationId xmlns:a16="http://schemas.microsoft.com/office/drawing/2014/main" id="{7AF20B0B-6F55-EE2F-83C2-68C569B1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105400"/>
            <a:ext cx="30845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E1E9-0587-2C33-DAB2-99464F3F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Kerberos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6BCC547-491A-D024-383D-C4909CE0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Kerberos provides a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authentication server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whose function is to authenticate users to servers and servers to users.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Kerberos relies exclusively on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encryption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making no use of public-key encryption.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Kerberos are in common use. Version 4 &amp; Version 5.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Three approaches to security can be envisioned: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Individual client workstation has to be assured on the identity of its user or users -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identification (ID)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Require that client systems authenticate themselves to servers. 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but trusts the client system concerning the identity of its user.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- Require the user to prove his or her identity for each service invoked. Also require that servers prove their identity to clients.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4401-9AED-5203-4AD1-DAA898662E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60679F-09E6-4EF4-9C2B-FD189AB1FF30}" type="datetime1">
              <a:rPr lang="en-US"/>
              <a:pPr>
                <a:defRPr/>
              </a:pPr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AF3C-2086-FEDC-B4CB-0712A6C0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4342" name="Slide Number Placeholder 5">
            <a:extLst>
              <a:ext uri="{FF2B5EF4-FFF2-40B4-BE49-F238E27FC236}">
                <a16:creationId xmlns:a16="http://schemas.microsoft.com/office/drawing/2014/main" id="{FD08EBD8-53F1-CE0C-ECF2-04C8C2AD1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58951-F746-4653-8CD4-1751A013995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18615F6-8445-12FD-6603-B88451E8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B.S/MIME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138240A-7CD6-FE66-CEC7-BC499B53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S/MIME (Secure/Multipurpose Internet Mail Extension) is a security enhancement to the MIME Internet email format standard, based on technology from RSA Data Security.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E-mail format standard, RFC 822 followed in S/MIME.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RFC 822 defines a format for text messages that are sent using electronic mail.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envelope contains whatever information is needed to accomplish transmission and delivery.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structure of a message that conforms to RFC 822 is very simple.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42B4-7970-0EDB-00D6-8B98662693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493A38-6D54-4069-AF68-0C4BE177548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950B-9353-6C96-EE39-60B2F1A1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1990" name="Slide Number Placeholder 5">
            <a:extLst>
              <a:ext uri="{FF2B5EF4-FFF2-40B4-BE49-F238E27FC236}">
                <a16:creationId xmlns:a16="http://schemas.microsoft.com/office/drawing/2014/main" id="{0EFFE37B-2865-DA91-BA04-0ABA6D7A8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EE6904-6E44-4317-B98E-06E53584497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1991" name="Picture 2">
            <a:extLst>
              <a:ext uri="{FF2B5EF4-FFF2-40B4-BE49-F238E27FC236}">
                <a16:creationId xmlns:a16="http://schemas.microsoft.com/office/drawing/2014/main" id="{8E99B770-E880-DAFF-6E37-2FB4C476B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495800"/>
            <a:ext cx="49752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3638B06-F635-2092-F454-62CF7A81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RFC822 &amp; SMTP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FAA8B93-F801-2A23-CE5A-E00A185A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transmit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files or other binary objects.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Cannot transmit text data that includes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language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 because these are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8-bit codes with values of 128 decimal or higher, and SMTP is limited to 7-bit ASCII.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Servers may reject mail message over a certain size.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Gateways that translate between ASCII and the character code EBCDIC do not use a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set of mappings, resulting in translation problems.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Gateways to X.400 electronic mail networks cannot handle nontextual data included in X.400 messages.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 not adhere completely to the SMTP standards defined in RFC 821.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5006-511F-B395-EDC4-9F9AABA0BB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85E3A5-F267-476E-98D8-ACF5CA99C26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046A-BF60-159B-B0F8-434CE474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6F5141BD-C831-407E-0459-D8BDD2D60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44B988-EFCD-4419-A3D1-1B8DF94326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0762679-9ABC-4146-7AB5-5471EE1B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 Inclusions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0091135-FC8F-6850-15E5-1489A87E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MIME-Version: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Must have the parameter value 1.0. This field indicates that the message conforms to RFCs 2045 and 2046.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data contained in the body with sufficient details.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Content-Transfer-Encoding: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type of transformation that has been used to represent the body of the message.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Content-ID: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Used to identify MIME entities uniquely in multiple contexts.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Content-Description: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text description of the object with the body; this is useful when the object is not readable (e.g., audio data).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0FB1-1898-F487-7EF9-8C9D943963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0B14C5-9472-4766-9198-4C045AF94D6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E898-6049-3AD5-16A2-BE669AD4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4038" name="Slide Number Placeholder 5">
            <a:extLst>
              <a:ext uri="{FF2B5EF4-FFF2-40B4-BE49-F238E27FC236}">
                <a16:creationId xmlns:a16="http://schemas.microsoft.com/office/drawing/2014/main" id="{61CB6C5A-3A58-E70A-001C-B1BE3EF5E7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B9961-A3EF-42FF-A01A-21E2AA79EA6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DAC6068-9218-720F-4DFB-C40BCFDE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 Content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5265-7B14-153F-4AD3-27FE357D85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089E62-46F3-4966-9FCB-61C3565ABB3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3D71-F36F-A8C4-F8A9-7D97A3C1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5062" name="Slide Number Placeholder 5">
            <a:extLst>
              <a:ext uri="{FF2B5EF4-FFF2-40B4-BE49-F238E27FC236}">
                <a16:creationId xmlns:a16="http://schemas.microsoft.com/office/drawing/2014/main" id="{336AA8F6-054B-B1FB-9424-DFDEAF8FBB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65307A-DB2A-4267-9F1C-17A01EA3F9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5063" name="Picture 2">
            <a:extLst>
              <a:ext uri="{FF2B5EF4-FFF2-40B4-BE49-F238E27FC236}">
                <a16:creationId xmlns:a16="http://schemas.microsoft.com/office/drawing/2014/main" id="{44F2B111-22ED-BFE8-F1A2-858077BA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14426"/>
            <a:ext cx="8001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18845FE-E439-3846-AD64-83C9C772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Subtypes of MIME</a:t>
            </a:r>
            <a:endParaRPr lang="en-US" altLang="en-US" sz="280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6739A74-61FB-329A-C9A0-CB984B30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 / mixed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subtype is used when there are multiple independent body parts that need to be bundled in a particular order.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 / parallel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subtype, the order of the parts is not significant.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 / alternative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subtype, the various parts are different representations of the same information.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multipart/digest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subtype is used when each of the body parts is interpreted as an RFC 822 message with headers.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257D-2CB3-EC8B-AD03-3D51F7856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024C3C-6B0D-40D4-9AE6-24D673E18F6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2A88-784B-843C-A99C-919DFA3F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A3E5D363-1CF6-E26C-BA8F-133D49D42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35673-5F49-4445-8026-94EDFA707C1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6087" name="Picture 2">
            <a:extLst>
              <a:ext uri="{FF2B5EF4-FFF2-40B4-BE49-F238E27FC236}">
                <a16:creationId xmlns:a16="http://schemas.microsoft.com/office/drawing/2014/main" id="{F0C5554C-52AA-85D2-BA6A-705AFC9C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4297362"/>
            <a:ext cx="5403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99733FA-155E-2145-C628-8D8C8A78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 Transfer Encoding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B026A-20EB-3F56-3474-6CA79C7116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62539D-9DF0-47E4-AC0E-E34794F5CF0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EB52-E1D1-2566-7A3F-53786148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7110" name="Slide Number Placeholder 5">
            <a:extLst>
              <a:ext uri="{FF2B5EF4-FFF2-40B4-BE49-F238E27FC236}">
                <a16:creationId xmlns:a16="http://schemas.microsoft.com/office/drawing/2014/main" id="{03722CDE-B359-CFA3-87FE-829AAF3AD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D02229-25DF-4D3C-A9F6-3B4F0F26601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11" name="Picture 2">
            <a:extLst>
              <a:ext uri="{FF2B5EF4-FFF2-40B4-BE49-F238E27FC236}">
                <a16:creationId xmlns:a16="http://schemas.microsoft.com/office/drawing/2014/main" id="{66981DBB-1E12-4D42-CB06-6449135B5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83137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3">
            <a:extLst>
              <a:ext uri="{FF2B5EF4-FFF2-40B4-BE49-F238E27FC236}">
                <a16:creationId xmlns:a16="http://schemas.microsoft.com/office/drawing/2014/main" id="{2F35CCC8-86CF-9A4A-69A3-759F252F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8305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5D10A1A-C29E-7A70-2B30-EC737675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S/MIME Functionality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FD8B9F83-0E5A-07C6-F3C0-00B606CE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6638"/>
            <a:ext cx="8229600" cy="5135562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Enveloped data - consists of encrypted content of any type and encryption keys for one or more recipients.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Signed data - Digital signature is formed by taking the message digest of the content to be signed.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that with the private key of the signer (base64 encoding).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Clear-signed data - recipients without S/ MIME capability can view the message content, although they cannot verify the signature.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Signed and enveloped data - Signed-only and encrypted-only entities may be nested.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 may be signed and signed data or clear-signed data may be encrypted.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33E1B-BBC9-75CC-C268-A8ED9D41A5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7FA3E6-201C-460A-AD48-B03E14D189A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92F0-C620-7E45-F70A-845237DC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8134" name="Slide Number Placeholder 5">
            <a:extLst>
              <a:ext uri="{FF2B5EF4-FFF2-40B4-BE49-F238E27FC236}">
                <a16:creationId xmlns:a16="http://schemas.microsoft.com/office/drawing/2014/main" id="{684AACB1-A08E-94B5-2EC9-73DBF89274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9BCF36-32DD-4ED8-BB83-7AB1047B69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5E26773-3421-D30F-850C-5BFB4E4E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Algorithms Used in S/MIME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7686-2A48-7AB9-42AB-F3A4D44EEC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4F6286-8088-4DB0-A6C9-A55DC7817ACF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D015-2C5E-305F-FC3A-7D16EDAF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49158" name="Slide Number Placeholder 5">
            <a:extLst>
              <a:ext uri="{FF2B5EF4-FFF2-40B4-BE49-F238E27FC236}">
                <a16:creationId xmlns:a16="http://schemas.microsoft.com/office/drawing/2014/main" id="{29B836A8-393E-64C8-47B0-A91133FC77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90BE1-5330-4AF4-9C19-84D2F9A02FE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9159" name="Picture 2">
            <a:extLst>
              <a:ext uri="{FF2B5EF4-FFF2-40B4-BE49-F238E27FC236}">
                <a16:creationId xmlns:a16="http://schemas.microsoft.com/office/drawing/2014/main" id="{B92FE383-772C-F99B-AF4A-51FC1B01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65532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3">
            <a:extLst>
              <a:ext uri="{FF2B5EF4-FFF2-40B4-BE49-F238E27FC236}">
                <a16:creationId xmlns:a16="http://schemas.microsoft.com/office/drawing/2014/main" id="{712C4B24-4FE7-8726-36B8-6216F9E9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6" y="4576765"/>
            <a:ext cx="6562725" cy="177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F817265-55AB-D016-3B0B-C59D331D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S/MIME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E5FB-1717-35BB-9CDF-E6A1E71A87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CE0E95-B3D7-4E6D-B549-E67D94038CF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A69B-89CF-85D8-27D0-02E3D7DA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0182" name="Slide Number Placeholder 5">
            <a:extLst>
              <a:ext uri="{FF2B5EF4-FFF2-40B4-BE49-F238E27FC236}">
                <a16:creationId xmlns:a16="http://schemas.microsoft.com/office/drawing/2014/main" id="{5F30073D-8EB6-237D-59CE-92A228D71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9E3385-B97C-477C-98C5-7641007832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0183" name="Picture 2">
            <a:extLst>
              <a:ext uri="{FF2B5EF4-FFF2-40B4-BE49-F238E27FC236}">
                <a16:creationId xmlns:a16="http://schemas.microsoft.com/office/drawing/2014/main" id="{93D05A23-8CE6-BB8C-1FFC-1D2E4436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1"/>
            <a:ext cx="8281988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248026E-297D-DA2F-A1B8-C1602B20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4.IP Security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6D626A7-5E85-925B-097A-4D2E05C4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IAB included authentication and encryption as necessary security features in the next-generation IP, which has been issued as IPv6.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Usable both with the current IPv4 and the future IPv6.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IPSec.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Secure branch office connectivity over the Internet.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Secure remote access over the Internet.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extranet and intranet connectivity with partners.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electronic commerce security.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E8A9-4A5F-27AD-3831-EE206021B6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4142C1-E557-4A04-A85B-C412D169712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5597-A6FE-E640-7BF6-107D52BD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1206" name="Slide Number Placeholder 5">
            <a:extLst>
              <a:ext uri="{FF2B5EF4-FFF2-40B4-BE49-F238E27FC236}">
                <a16:creationId xmlns:a16="http://schemas.microsoft.com/office/drawing/2014/main" id="{E9355919-A068-C97A-2D09-351C30E97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2AABD-D7DB-41AD-B514-C26922048E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5455-3B59-42DE-955A-D1BB1536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Requirements of Kerberos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57B4A5C-762B-6043-3D73-F849275A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Secure – Safe from Eavesdroppers.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Reliable – Service should be readily available.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– Authentication be simple but convenient.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Scalable - capable of supporting large numbers of clients and servers.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Version 4 of Kerberos makes use of DES, in a rather elaborate protocol, to provide the authentication service.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an unprotected network environment, any client can apply to any server for service.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2FB8-8F92-E210-9D9D-B995B730F4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B00A90-4EBA-4406-9C95-9F882B012191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3649-9A2D-E005-A9B6-0C75B397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23B41708-2E11-4A39-5F05-665A9906AD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2470B-77AF-4AF7-8655-2ACBCE17CF1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03FDBB5-6539-1BDF-5A8D-7B8C26F1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2005F22A-10E5-1FBE-A6CD-89AF9E37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General IP Security mechanisms provides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authentication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confidentiality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key management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use over LANs, across public &amp; private WANs, &amp; for the Internet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4DD3-32CA-2663-DD38-118DEB998A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005AE9-0CD6-435A-AE37-8DFCA90011F0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327F-B982-442C-600F-084F27FC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2230" name="Slide Number Placeholder 5">
            <a:extLst>
              <a:ext uri="{FF2B5EF4-FFF2-40B4-BE49-F238E27FC236}">
                <a16:creationId xmlns:a16="http://schemas.microsoft.com/office/drawing/2014/main" id="{F4119B56-C36B-1A04-593D-DFB19068B9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E726A-42E7-48DC-8ECF-38ADCC1FA55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B37B60C-B68D-1EF9-DA34-720693C7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Security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84AA-88C9-5CD1-7A26-0BA1D1323D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EDFA0D-7E8E-42D6-9E60-E8FBA0AD4E7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54C6-9763-958D-EDBF-DBD28F7C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3254" name="Slide Number Placeholder 5">
            <a:extLst>
              <a:ext uri="{FF2B5EF4-FFF2-40B4-BE49-F238E27FC236}">
                <a16:creationId xmlns:a16="http://schemas.microsoft.com/office/drawing/2014/main" id="{3D2A54D6-30E0-8A85-B372-A052F6B84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0EB54-B0C3-47C0-8606-829E3A7471B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21E76628-622A-1FC9-DA0A-A3795FFD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143000"/>
            <a:ext cx="79565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C430273-B760-281E-13E9-D3578E5B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IPSec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E9907597-269B-9773-FF06-8E5A2CA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a firewall/router provides strong security to all traffic crossing the perimeter.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 resistant to bypass.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 below transport layer, hence transparent to applications.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be transparent to end users.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security for individual users if desired.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3D8C-7639-C095-D8BF-805913DE13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CD3855-1D72-41B1-A320-0374E4041F6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BF6B-05E5-803C-542F-4134B087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4D157FFD-4A3A-DDD9-A76F-45399EDDE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C0AC43-187D-4A1A-A3E6-FFEDD32E91A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75A0917-AA49-C090-83D6-1DE918F2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Applications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2E96A8B3-BFC2-2984-F417-817073BB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IPSec can assure that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router advertisement (a new router advertises its presence) comes from an authorized router.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neighbor advertisement (a router seeks to establish or maintain a neighbor relationship with a router in another routing domain) comes from an authorized router.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redirect message comes from the router to which the initial packet was sent.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routing update is not forged.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E8B9-93F4-E058-43D1-9C94AFE616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17E82A-1AF2-4B06-879F-EDF9E235F60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B548-CB32-1588-3402-604A0F5B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5302" name="Slide Number Placeholder 5">
            <a:extLst>
              <a:ext uri="{FF2B5EF4-FFF2-40B4-BE49-F238E27FC236}">
                <a16:creationId xmlns:a16="http://schemas.microsoft.com/office/drawing/2014/main" id="{95EC60BB-CC89-36D9-EB55-D0C4A093CF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FE7D3-3E9C-4D76-8EAA-99CC8F00FB2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CD67386-EF74-2D1F-668E-1D2FDF90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Security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E9ED-916C-439A-0C70-32E4906500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595344-D95A-4556-888D-56987EF6075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2EA6-ABB8-A852-C499-E8EE96C8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98D1F7A1-D8D7-76D6-4271-7A293CF4E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BF42C-9018-49C2-BDFE-5C9D943DB9E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6327" name="Picture 2">
            <a:extLst>
              <a:ext uri="{FF2B5EF4-FFF2-40B4-BE49-F238E27FC236}">
                <a16:creationId xmlns:a16="http://schemas.microsoft.com/office/drawing/2014/main" id="{78551E86-5FD3-9E59-EB72-E2BC3BD9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23926"/>
            <a:ext cx="57150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E8DDCA4-6865-2D83-2461-B923B305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 Services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CED96A39-659C-A0C6-72F8-4E3E08DD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 integrity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Data origin authentication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Rejection of replayed packets (a form of partial sequence integrity)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(encryption)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traffic flow confidentiality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BE07-7977-BEED-561A-BDEB88E935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C1AD45-C7EA-4610-A165-B3A38DB088E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997A-DDF0-B701-DB32-82D06470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B295ED41-CBD0-7DA7-5411-503788E27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7E4740-EE1A-404D-8FA5-A528A0081C2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C341C010-8248-FD8F-0748-A4078114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Associations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37501C02-A0EF-4145-4704-BBCE3FF6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one-way relationship between sender &amp; receiver that affords security for traffic flow.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3 parameters: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Security Parameters Index (SPI)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IP Destination Address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Security Protocol Identifier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a number of other parameters.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seq no, AH &amp; EH info, lifetime etc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a database of Security Associations.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D6E-FC0C-4178-B86A-A2F23B6B6B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558EE9-86A9-4511-A48B-5E1AC636175B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0075-0091-F46A-69C7-A8C2DA43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8374" name="Slide Number Placeholder 5">
            <a:extLst>
              <a:ext uri="{FF2B5EF4-FFF2-40B4-BE49-F238E27FC236}">
                <a16:creationId xmlns:a16="http://schemas.microsoft.com/office/drawing/2014/main" id="{54D96657-D07A-97C7-F3FF-F3785009B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0FCD4-249F-4703-AC9C-C659669C22E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665AAEC3-871C-D48F-8FB7-79F5A5AA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Header (AH)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8045570-82B0-3CEA-8643-69C9D7C3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support for data integrity &amp; authentication of IP packets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end system/router can authenticate user/app.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prevents address spoofing attacks by tracking sequence numbers.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Based on use of a MAC.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HMAC-MD5-96 or HMAC-SHA-1-96.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parties must share a secret key.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BF48-0B78-CD29-0FF3-1CA04B7874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E2D965-4372-4BA7-96B4-6F4FF9747818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FAE5E-B5F6-E16E-B0B5-32C942A4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59398" name="Slide Number Placeholder 5">
            <a:extLst>
              <a:ext uri="{FF2B5EF4-FFF2-40B4-BE49-F238E27FC236}">
                <a16:creationId xmlns:a16="http://schemas.microsoft.com/office/drawing/2014/main" id="{D76C4F2C-28A3-26E4-CB44-1600F80A9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FABFA-1567-4DF8-8D14-8175DF5D7E7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9399" name="Picture 2">
            <a:extLst>
              <a:ext uri="{FF2B5EF4-FFF2-40B4-BE49-F238E27FC236}">
                <a16:creationId xmlns:a16="http://schemas.microsoft.com/office/drawing/2014/main" id="{AD50DE34-BB68-60FB-E57D-922EDFE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1"/>
            <a:ext cx="56864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03EE668-EDE9-F8EA-6646-868B8A77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&amp; Tunnel Modes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07A5-2B69-3C7D-C184-60ACBFBB5C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306E08-0C7B-4257-BE29-DC4F95B0C763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4AC-90B7-A739-4D2A-ED56EE3B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0422" name="Slide Number Placeholder 5">
            <a:extLst>
              <a:ext uri="{FF2B5EF4-FFF2-40B4-BE49-F238E27FC236}">
                <a16:creationId xmlns:a16="http://schemas.microsoft.com/office/drawing/2014/main" id="{8733C895-E985-1407-6A68-3ED912D76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DAE89-F387-4985-AEA3-A112C1F6566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0423" name="Picture 2">
            <a:extLst>
              <a:ext uri="{FF2B5EF4-FFF2-40B4-BE49-F238E27FC236}">
                <a16:creationId xmlns:a16="http://schemas.microsoft.com/office/drawing/2014/main" id="{FC9D42EB-CD39-C7F4-308B-7D9F3797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066800"/>
            <a:ext cx="72771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998A509-7167-471F-1CAB-07279B56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Encapsulating Security Payload (ESP)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938B09B-CEA3-58C3-30B3-40F33737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message content confidentiality &amp; limited traffic flow confidentiality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optionally provide the same authentication services as AH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Supports range of ciphers, modes, padding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incl. DES, Triple-DES, RC5, IDEA, CAST etc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CBC most common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pad to meet blocksize, for traffic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E034-8208-0D84-0BFC-8EBD334EF2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D33CD9-8C0E-49B9-B7DF-DDCC7C60DCCA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F60ED-7EC8-3766-2657-4D4D0F7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1446" name="Slide Number Placeholder 5">
            <a:extLst>
              <a:ext uri="{FF2B5EF4-FFF2-40B4-BE49-F238E27FC236}">
                <a16:creationId xmlns:a16="http://schemas.microsoft.com/office/drawing/2014/main" id="{2DAFE493-B0D1-4271-AB00-DBF20B334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9C37CD-B48E-4490-9C83-3DC2BC074E8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1447" name="Picture 2">
            <a:extLst>
              <a:ext uri="{FF2B5EF4-FFF2-40B4-BE49-F238E27FC236}">
                <a16:creationId xmlns:a16="http://schemas.microsoft.com/office/drawing/2014/main" id="{6E096B38-EC08-8052-E95D-A650BF29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3902075"/>
            <a:ext cx="5797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DFF3-E838-DFD2-7A79-6A7354CB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Kerberos Version 4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73CAEE0-C495-3BE4-77D3-A556B5BD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obvious security risk is that of impersonation.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opponent can pretend to be another client and obtain unauthorized privileges on server machines.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Servers must be able to confirm the identities of clients who request service.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authentication server (AS) that knows the passwords of all users and stores these in a centralized database. Also maintains client(C)/server(V) interactions.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9E11-1B10-DF00-0D99-13F05DB88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EC4EE6-0676-4F2C-972E-A6EE71A79007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591E-3788-538C-8E58-026D823B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53661CEA-501A-A4C3-0D18-95222A881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14F7F-0405-4EF5-B805-973F38C3BB8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91" name="Picture 2">
            <a:extLst>
              <a:ext uri="{FF2B5EF4-FFF2-40B4-BE49-F238E27FC236}">
                <a16:creationId xmlns:a16="http://schemas.microsoft.com/office/drawing/2014/main" id="{7F93E972-C9B4-59C7-5A23-E7866FF1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362450"/>
            <a:ext cx="30670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3">
            <a:extLst>
              <a:ext uri="{FF2B5EF4-FFF2-40B4-BE49-F238E27FC236}">
                <a16:creationId xmlns:a16="http://schemas.microsoft.com/office/drawing/2014/main" id="{0302A1D0-D20A-1D94-5DF0-EF4DAB1F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71926"/>
            <a:ext cx="3810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AF942946-1E74-EE86-7B48-B94BB4E7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Security Associations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7EA8C65-B143-6041-A557-AC62B1D4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SA’s can implement either AH or ESP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both need to combine SA’s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form a security bundle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Have 4 cases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EB30-35D4-1F9A-7C11-2BE188B745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96135C-E710-4C05-A15A-E75299C69FA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5973-CA8B-8497-C738-1D3AE7C4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2470" name="Slide Number Placeholder 5">
            <a:extLst>
              <a:ext uri="{FF2B5EF4-FFF2-40B4-BE49-F238E27FC236}">
                <a16:creationId xmlns:a16="http://schemas.microsoft.com/office/drawing/2014/main" id="{1E593E7C-0DA6-452A-A66E-1A655D157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414D71-4911-4BBE-8EC8-5C227DEC87D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2471" name="Picture 2">
            <a:extLst>
              <a:ext uri="{FF2B5EF4-FFF2-40B4-BE49-F238E27FC236}">
                <a16:creationId xmlns:a16="http://schemas.microsoft.com/office/drawing/2014/main" id="{9C1896CC-567D-051C-E6E9-AE195C49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85" y="2654300"/>
            <a:ext cx="7239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A9FFBDE-BD1B-B724-CA7C-D29A95E5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Management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066B41E-9D21-E0F6-F2A3-2FF70CF3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Handles key generation &amp; distribution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Typically need 2 pairs of keys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2 per direction for AH &amp; ESP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Manual key management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sysadmin manually configures every system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key management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automated system for on demand creation of keys for SA’s in large systems.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– has Oakley &amp; ISAKMP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2F37-216D-9EAC-2DFD-5F59E03A79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572667-3C21-468E-BC83-069637034C6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C2C5-BFDA-102D-428C-366D2FA2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3494" name="Slide Number Placeholder 5">
            <a:extLst>
              <a:ext uri="{FF2B5EF4-FFF2-40B4-BE49-F238E27FC236}">
                <a16:creationId xmlns:a16="http://schemas.microsoft.com/office/drawing/2014/main" id="{FC1BC63D-22F2-F405-F2B7-17039DA35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F8337-6E39-4C5C-8048-9D4E8525A27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A32BA71-E09E-9AFD-B80B-59BCE4E2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Oakley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6A129D77-5847-DEAC-B246-3307AE81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key exchange protocol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Based on Diffie-Hellman key exchange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Adds features to address weaknesses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– cookies, groups (global params), nonces, DH key exchange with authentication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Can use arithmetic in prime fields or elliptic curve fields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3681-587C-F063-AB72-7105AD30B3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B15275-734B-4581-82F4-F9B74B10FCF6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426DF-420E-E69B-FAC3-B8AA555E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4518" name="Slide Number Placeholder 5">
            <a:extLst>
              <a:ext uri="{FF2B5EF4-FFF2-40B4-BE49-F238E27FC236}">
                <a16:creationId xmlns:a16="http://schemas.microsoft.com/office/drawing/2014/main" id="{FBB16A5B-9A39-3615-2BA5-C279E3F291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CFFB1-246C-49AF-8A85-F6B69B90B99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6A184937-6B6D-0485-6F9F-EA339FC9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ISAKMP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05ACB1C0-205A-B961-1DAD-2953D200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Security Association and Key Management Protocol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Provides framework for key management.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Defines procedures and packet formats to establish, negotiate, modify, &amp; delete SAs.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key exchange protocol, encryption alg, &amp; authentication 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89C3-B999-2014-6F91-1BAC0C10B8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1466D4-1675-481E-95A1-318B6C10FDBC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45FC-E33C-5471-BB92-5EADD39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65542" name="Slide Number Placeholder 5">
            <a:extLst>
              <a:ext uri="{FF2B5EF4-FFF2-40B4-BE49-F238E27FC236}">
                <a16:creationId xmlns:a16="http://schemas.microsoft.com/office/drawing/2014/main" id="{1E5A3F3C-8B68-C7A5-752C-50047ECF3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81A04-E17E-4E50-833F-CC925377523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5543" name="Picture 2">
            <a:extLst>
              <a:ext uri="{FF2B5EF4-FFF2-40B4-BE49-F238E27FC236}">
                <a16:creationId xmlns:a16="http://schemas.microsoft.com/office/drawing/2014/main" id="{B6FB03D7-77C8-9813-5D02-A19FC7D3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32" y="3558382"/>
            <a:ext cx="6477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41D249F-5613-A806-B1B2-14FEEDA7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 Version 4</a:t>
            </a:r>
            <a:endParaRPr lang="en-US" altLang="en-US" sz="280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0F14753-5D70-0C0A-04FC-4FB68876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problem is that an eavesdropper could capture the password and use any service accessible to the victim.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a scheme for avoiding plaintext passwords and a new server, known as the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ticket-granting server (TGS).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8673-F2A6-C88B-DC79-F0E01695F1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7F64CB-2335-4DB3-BD68-FEB2933C1F7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5E45-536A-C3A1-798F-E236D426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36AF69A8-DD7D-175A-8E50-2EF7DCB15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613F0-BF4E-482F-99CA-887CC39CFFA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5" name="Picture 2">
            <a:extLst>
              <a:ext uri="{FF2B5EF4-FFF2-40B4-BE49-F238E27FC236}">
                <a16:creationId xmlns:a16="http://schemas.microsoft.com/office/drawing/2014/main" id="{E66A855C-313D-6926-2199-C17F966B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90800"/>
            <a:ext cx="5943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9FF1358-C356-B739-49DE-208944CB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V4 Authentication Dialogue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B2CA-6681-635E-BC41-5C0F32CAB8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9CC7B4-D430-44F1-B253-CF65A96407CD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DE42-727C-4506-142E-C2CB484C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E19846CF-5278-1103-12C7-C6E74F63D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615F2-178E-430E-8B05-6C6250052BC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9" name="Picture 7">
            <a:extLst>
              <a:ext uri="{FF2B5EF4-FFF2-40B4-BE49-F238E27FC236}">
                <a16:creationId xmlns:a16="http://schemas.microsoft.com/office/drawing/2014/main" id="{CE49B764-3103-EB55-5D8E-BC29DCAB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8374A9E3-B5CB-0B7C-7A9D-DEA43F54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505200"/>
            <a:ext cx="834390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386F7C6-E670-F05B-FF59-437B3E4C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V4 Authentication Dialogue</a:t>
            </a:r>
            <a:endParaRPr lang="en-US" alt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B0AB-09F7-4DA2-5190-B078746251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B2FBAC-CC7D-4692-A301-689B03D6FDE2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F5-E235-6210-AFD7-2DF2CBFF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4A482A2D-9448-90CA-F4F4-B6CDAAE91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C80C7-EDF5-4746-9814-9E170C1C2E5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9463" name="Picture 2">
            <a:extLst>
              <a:ext uri="{FF2B5EF4-FFF2-40B4-BE49-F238E27FC236}">
                <a16:creationId xmlns:a16="http://schemas.microsoft.com/office/drawing/2014/main" id="{D4F31E9A-1CBB-E9B0-4E58-0D622A9B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371601"/>
            <a:ext cx="83439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3">
            <a:extLst>
              <a:ext uri="{FF2B5EF4-FFF2-40B4-BE49-F238E27FC236}">
                <a16:creationId xmlns:a16="http://schemas.microsoft.com/office/drawing/2014/main" id="{263E6D11-2453-0A64-D782-46A8C111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286000"/>
            <a:ext cx="8343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8A212B7-59F2-A9FA-476A-1F06F55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 Realm &amp; Multiple Kerberi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91E62D6-8A73-7E55-D729-F49758FA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AD6F-04C8-2F3C-282A-1496D0B2F5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A8E505-90C6-4353-8F9D-D8D1EC5DACB9}" type="datetime1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0D21-4B1A-1C0C-2EDB-D8B19D02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Contributed by Himanshu (@nycanshu)</a:t>
            </a: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AF439646-8C3D-910D-8B38-1B60089C0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66C9A3-8262-4F3A-ADD5-F13640DE4C3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7" name="Picture 2">
            <a:extLst>
              <a:ext uri="{FF2B5EF4-FFF2-40B4-BE49-F238E27FC236}">
                <a16:creationId xmlns:a16="http://schemas.microsoft.com/office/drawing/2014/main" id="{00EDA4E8-89D5-8CF8-443A-3FA7439F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3085</Words>
  <Application>Microsoft Office PowerPoint</Application>
  <PresentationFormat>Widescreen</PresentationFormat>
  <Paragraphs>411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Time New Roman</vt:lpstr>
      <vt:lpstr>Times New Roman</vt:lpstr>
      <vt:lpstr>Wingdings</vt:lpstr>
      <vt:lpstr>Office Theme</vt:lpstr>
      <vt:lpstr>PowerPoint Presentation</vt:lpstr>
      <vt:lpstr>1.Authentication Applications</vt:lpstr>
      <vt:lpstr>Kerberos</vt:lpstr>
      <vt:lpstr>Requirements of Kerberos</vt:lpstr>
      <vt:lpstr>Kerberos Version 4</vt:lpstr>
      <vt:lpstr>Kerberos Version 4</vt:lpstr>
      <vt:lpstr>V4 Authentication Dialogue</vt:lpstr>
      <vt:lpstr>V4 Authentication Dialogue</vt:lpstr>
      <vt:lpstr>Kerberos Realm &amp; Multiple Kerberi</vt:lpstr>
      <vt:lpstr>Overall Exchanges of Kerberos</vt:lpstr>
      <vt:lpstr>Environmental Shortcomings &amp; Technical Deficiencies in V4</vt:lpstr>
      <vt:lpstr>Kerberos V5 Authentication Dialogue</vt:lpstr>
      <vt:lpstr>Kerberos V5 Authentication Dialogue</vt:lpstr>
      <vt:lpstr>Message Exchange in V5</vt:lpstr>
      <vt:lpstr>2.X.509 Authentication Services</vt:lpstr>
      <vt:lpstr>Public Key Certificate</vt:lpstr>
      <vt:lpstr>Certificates</vt:lpstr>
      <vt:lpstr>X.509 Formats</vt:lpstr>
      <vt:lpstr>X.509 Authentication Procedures</vt:lpstr>
      <vt:lpstr>Two &amp; Three Way Authentication</vt:lpstr>
      <vt:lpstr>X.509 Strong Authentication Procedures</vt:lpstr>
      <vt:lpstr>X.509 Key &amp; Policy Information</vt:lpstr>
      <vt:lpstr>Certificate Subject &amp; Issuer Attributes</vt:lpstr>
      <vt:lpstr>3.E-Mail Security</vt:lpstr>
      <vt:lpstr>Summary of PGP Services</vt:lpstr>
      <vt:lpstr>PGP Cryptographic Functions</vt:lpstr>
      <vt:lpstr>Notations used in PGP</vt:lpstr>
      <vt:lpstr>Transmission &amp; Reception of PGP Messages</vt:lpstr>
      <vt:lpstr>General Format of PGP Message (From A to B)</vt:lpstr>
      <vt:lpstr>B.S/MIME</vt:lpstr>
      <vt:lpstr>RFC822 &amp; SMTP</vt:lpstr>
      <vt:lpstr>MIME Inclusions</vt:lpstr>
      <vt:lpstr>MIME Content Types</vt:lpstr>
      <vt:lpstr>Four Subtypes of MIME</vt:lpstr>
      <vt:lpstr>MIME Transfer Encoding</vt:lpstr>
      <vt:lpstr>S/MIME Functionality</vt:lpstr>
      <vt:lpstr>Cryptographic Algorithms Used in S/MIME</vt:lpstr>
      <vt:lpstr>S/MIME Messages</vt:lpstr>
      <vt:lpstr>4.IP Security</vt:lpstr>
      <vt:lpstr>IPSec</vt:lpstr>
      <vt:lpstr>IP Security Scenario</vt:lpstr>
      <vt:lpstr>Benefits of IPSec</vt:lpstr>
      <vt:lpstr>Routing Applications</vt:lpstr>
      <vt:lpstr>IP Security Architecture</vt:lpstr>
      <vt:lpstr>IPSec Services</vt:lpstr>
      <vt:lpstr>Security Associations</vt:lpstr>
      <vt:lpstr>Authentication Header (AH)</vt:lpstr>
      <vt:lpstr>Transport &amp; Tunnel Modes</vt:lpstr>
      <vt:lpstr>Encapsulating Security Payload (ESP)</vt:lpstr>
      <vt:lpstr>Combining Security Associations</vt:lpstr>
      <vt:lpstr>Key Management</vt:lpstr>
      <vt:lpstr>Oakley</vt:lpstr>
      <vt:lpstr>ISAKMP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Kumar</dc:creator>
  <cp:lastModifiedBy>Himanshu Kumar</cp:lastModifiedBy>
  <cp:revision>42</cp:revision>
  <dcterms:created xsi:type="dcterms:W3CDTF">2024-10-02T09:55:25Z</dcterms:created>
  <dcterms:modified xsi:type="dcterms:W3CDTF">2024-10-02T10:02:19Z</dcterms:modified>
</cp:coreProperties>
</file>