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7" r:id="rId26"/>
    <p:sldId id="324" r:id="rId27"/>
    <p:sldId id="328" r:id="rId28"/>
    <p:sldId id="325" r:id="rId29"/>
    <p:sldId id="326" r:id="rId30"/>
    <p:sldId id="329" r:id="rId31"/>
    <p:sldId id="330" r:id="rId32"/>
    <p:sldId id="332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64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65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6" r:id="rId68"/>
    <p:sldId id="367" r:id="rId69"/>
    <p:sldId id="370" r:id="rId70"/>
    <p:sldId id="368" r:id="rId71"/>
    <p:sldId id="371" r:id="rId72"/>
    <p:sldId id="369" r:id="rId73"/>
    <p:sldId id="372" r:id="rId74"/>
    <p:sldId id="373" r:id="rId75"/>
    <p:sldId id="374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7" r:id="rId86"/>
    <p:sldId id="391" r:id="rId87"/>
    <p:sldId id="385" r:id="rId88"/>
    <p:sldId id="386" r:id="rId89"/>
    <p:sldId id="388" r:id="rId90"/>
    <p:sldId id="389" r:id="rId91"/>
    <p:sldId id="390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DB44-878B-156B-CDD5-DCC22DA4A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72AED-C225-A0DF-D0FA-30AB0185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7D20-CC31-AE53-7446-0E52B10E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E719-D3F3-EA49-D6D4-CF52B1E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AAF0-A283-0A50-7B6D-2C77F588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5FF-799E-9CF7-B76A-F9D35E2E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77818-AE95-A354-0F0C-52264A44D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EBD7-27A8-C162-D808-1A4A49E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AD32-A4FD-DE76-3588-B5C16E4D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EBC6-F557-3D75-9970-46A1C9C1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5816-F23F-386F-2D9F-DC83243E6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F7EC-9FA9-D12A-CE71-CC059987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80EB-3606-376C-DB7F-C6C42294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9074-9D2D-43DE-FEEF-D32778A2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14CC-04C4-DBC5-11B7-253E2945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4E4-6CC1-5C1D-5B66-A4C59EEA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B8F2-3F3E-6B47-86F1-880064FB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E7-765D-C214-8E08-29CE7C2D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3712-EAD1-B7D0-6BA9-D0604783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0E8A-1967-93D2-E2DB-027635A7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DB3A-E059-BCDD-5221-82369D10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5375E-1BEF-2DFF-3C0C-7A8E773F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0384-7401-35C8-3941-E5AD39C2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6E99-107F-EC38-D913-E17DFB5E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3771-4A11-C970-F5EC-C132593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751-3FAC-B7C2-23AA-4D4AC2B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A45-10F2-DF55-5BCD-35B8DC80B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69FB-CCB1-3FE4-BFF5-BCF5359A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63EF-03C8-B866-23FF-E26FC10D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193D-90BB-B0EB-1815-9C3CBCFE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CD4E-5D1D-1DC8-3E51-8D81295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7CF7-5864-7D4A-C238-64C74BB8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F9A6A-45DA-E70C-B8B4-ACACE485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7E73-9BB4-0E92-6913-DF56B4FB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DCB23-D89D-045F-90DC-B2C7F5895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B7731-DE00-6F26-BD2E-067B56B7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592D1-2DF0-C6AF-BE89-6213A8F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BDEB8-71A8-7EA6-1A6A-CD995E4E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90995-6D70-16EE-95C3-DD0F865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4D9D-1E2B-577B-252D-8940E09B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B2907-B890-E26F-D094-07FF3795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CD577-793E-23B1-1B66-4EF77267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09D7C-3CA7-99EA-CF61-0C90F44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3C737-5A07-BC51-5E51-6FE8A9F0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8A366-C8E5-19C0-76CD-DA8088B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90F0-1270-C9B5-0681-8EB42D4A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7ED0-4BE5-5395-249C-4ECC4411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B487-2897-196A-4216-6E85D506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B8C38-61B7-7621-D9BA-88A23527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E6C0-D790-ECB6-F65C-C695B3C8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1B74-5C04-51C2-B5C8-E876C09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79191-992A-3F77-FCC2-5F9F3CE9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DFE5-DA0F-8187-2EE2-6269C7E7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C758-50A5-DFBC-CFCC-70E485AF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97E23-29D8-8597-8141-B3DFD28F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F401-571D-C891-2436-5AE8AE0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3BB3-9F1F-FEC7-DB09-3ED8B844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0D3B8-ED83-35EF-9310-E54840B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1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1CCD2-9831-E578-F043-A563C09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256E-3B56-E047-F5CE-7DB033ED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FCC5-7405-FE5C-53BA-7FF72F26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9082-88BA-4DD9-98EB-0EEF38CF651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B5FB-701C-4362-5CA9-92F53AB0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94ED-C833-6264-B76D-3E0DC4B6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D12F-6FC0-4877-A8D8-D789D2BDB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69D74-289B-4F87-5EF3-2734E24773F1}"/>
              </a:ext>
            </a:extLst>
          </p:cNvPr>
          <p:cNvSpPr txBox="1">
            <a:spLocks/>
          </p:cNvSpPr>
          <p:nvPr/>
        </p:nvSpPr>
        <p:spPr>
          <a:xfrm>
            <a:off x="1981200" y="1896979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– V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Management</a:t>
            </a:r>
          </a:p>
          <a:p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Intrusion Detection - Password Management - Viruses and related Threats -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Virus Countermeasures- Worms Security Risks –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Firewall Design Principles - Trusted Systems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-Systems- Log Management. Case study on Biometric deployment for secure password management.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34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1742-CA79-8DE0-C554-B012EF7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Approaches to Intrusion Detection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28978D1-E14B-8BCC-4EFA-736216C8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Anomaly Detection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collection of data relating to 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of legitimate users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over a period of time.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defining thresholds, independent of user, for the frequency of occurrence of various events.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Profile based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each user is developed and used to detect changes in the behavior of individual accounts.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Rule-based detection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attempt to define a set of rules that can be used to decide that a given behavior is that of an intruder.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Rules are developed to detect deviation from previous usage patterns.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Identification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An expert system approach that searches for suspicious behavior.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D31B-2F0B-1B04-29E3-12550F3E6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E887FA-1C33-4906-BE26-00EF19B5A46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4FC6-5170-247B-D276-333FE257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F5E886BF-F3EA-EAB6-95BA-E1A46402A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0F001-28D2-4BAF-80AB-ACDD7E29045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93F4-8DF8-F7B7-8E12-7CC1F22F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Audit Records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F0FD29B-A21D-C1F0-93D8-6E0221E0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Native Audit Records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part of all common multi-user O/S.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include accounting software that collects information on user activity.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already present for use.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may not have info wanted in desired form.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Detection-Specific Audit Records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created specifically to collect wanted info.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could be made vendor independent and ported to a variety of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Two accounting packages running on a machine at cost of additional overhead on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14FE-DD3E-7E74-33AD-FCD429DD05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B70B4B-3A3D-49EE-9D56-AA3D2B47EA0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90F9-1016-C47B-3DBA-87A1EDEF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61B023B9-FDD4-7AF0-74BB-E8AB2E495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09EB1-4FC5-424A-B09A-84BBF8C35F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43C8-D2B1-E262-F4D1-7EC10857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Fields in Audit Records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8BC1ADD-58D2-741F-1624-D541C9B2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Initiators of actions(a terminal user).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performed by the subject on or with an object.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Receptors of actions. Examples include files, programs etc.,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Exception-Condition: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Denotes which, if any, exception condition is raised on return.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Resource-Usage: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list of quantitative elements in which each element gives the amount used of some resource.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Time-Stamp: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Unique time-and-date stamp identifying when the action took place.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8DA7-7EA8-348B-D243-2AAB9848AC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F10457-1F84-40AF-A0F0-8F12373D5B5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BAC9-AEBF-854D-5B76-2B3F4501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C33EB24E-65BA-DD94-5779-A52F1F3ED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F5B6EF-368C-4E5A-B0B4-06D9B42277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3A43-8559-97E8-C854-335C1B47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Sample Audit Record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5E11-D785-440E-143F-ED1E60C310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7537A0-5A7A-4D29-B0E9-E7D8B7E1230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2C2C-1AC3-4924-73FD-1784D4D3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id="{35BD7C5D-5EA1-C063-2CD9-B640697E4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481B8-6D57-47C0-9876-AA4A85B3EE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3" name="Picture 2" descr="f:\Pictures\CNS\2.PNG">
            <a:extLst>
              <a:ext uri="{FF2B5EF4-FFF2-40B4-BE49-F238E27FC236}">
                <a16:creationId xmlns:a16="http://schemas.microsoft.com/office/drawing/2014/main" id="{D0071CBD-27C0-1D42-F124-D165520D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153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E8B9-FC5A-A66E-45D9-5E5C93B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A.Statistical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Anomaly Detection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A2F9F1-CC57-36A8-4B10-A1E7AC5D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Threshold Detection.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Count occurrences of specific event over time.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If exceed reasonable value assume intrusion.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Alone is a crude &amp; ineffective detector.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Profile Based.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Characterize past behavior of users.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Detect significant deviations from this.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Profile usually multi-parameter.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9862-654D-F514-5AE5-E4C0184D58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9048AB-35CE-4762-8A5B-682F3B57D53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CF9-7593-94EB-64F0-6BE3951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550FC297-F053-EEA3-417A-E0C715051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C7DC6-C18D-4159-A2AD-5561A52B7AE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B94-4759-F8B2-7B4C-B8750859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Metrics for Profile-Based Intrusion Detection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BC4C753-2FB0-3635-7519-0F26D4EA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Counter: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nonnegative integer that may be incremented but not decremented until it is reset by management action.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counts certain event types over a particular period of time.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Gauge: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nonnegative integer that may be incremented or decremented.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used to measure the current value of some entity.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Interval timer: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time between two related events.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Quantity of resources consumed during a specified period.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C95C-8D72-C426-AF72-0526306DF9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CBBC82-58E2-4ED5-A97F-E4D1836B47C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5E23-70BE-BE28-60EB-6B6728F5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929CC5EC-68A3-1193-A239-950A2C917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3B013-87E0-421D-BF23-2C3B46C3E02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2F59-AE5A-B0BF-96D3-C88A5A63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Various Tests Performed for Intrusion Detection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BC2F0955-6281-D3DF-9841-2275617A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Performed to determine whether current activity fits within acceptable limits.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Mean and standard deviation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gives a reflection of the average behavior and its variability.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correlations between two or more variables.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Markov 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used to establish transition probabilities among various states.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focuses on time intervals, looking for sequences of events that happen too rapidly or too slowly.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a judgment of what is considered abnormal, rather than an automated analysis of past audit records.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803D-0B4F-65D0-BD98-E755ED9D4A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E63BDA-A349-4BFC-AC11-184688DBDF7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4789-A6D1-46CE-2955-F7C60EBE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E1C3B1E8-323D-9D18-3F1B-22878F5A0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929CB-63BD-4FA3-9BE9-FE34A453AD2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46A9-1025-B356-BEF9-9D24D7AC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Tests used for different Activities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5F44-F39F-207A-B5DC-02163FBD36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A98804-4707-4D1D-9E53-FD6F78456FD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8AFC-A901-789B-4A20-89C1DE3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C315F479-FB57-A873-FD68-9465B937A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383A7-8FF8-4978-9ED2-D161C78ADD2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9" name="Picture 2" descr="f:\Pictures\CNS\3.PNG">
            <a:extLst>
              <a:ext uri="{FF2B5EF4-FFF2-40B4-BE49-F238E27FC236}">
                <a16:creationId xmlns:a16="http://schemas.microsoft.com/office/drawing/2014/main" id="{6876BECA-A01D-12F2-1DD6-EF05030A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1143000"/>
            <a:ext cx="785971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3" descr="f:\Pictures\CNS\4.PNG">
            <a:extLst>
              <a:ext uri="{FF2B5EF4-FFF2-40B4-BE49-F238E27FC236}">
                <a16:creationId xmlns:a16="http://schemas.microsoft.com/office/drawing/2014/main" id="{1028BC31-33F7-99CE-9349-0DB8DA26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78486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CFF3457-C1E9-DBF9-2C4E-01EAE13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used for different Activities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0418-4B70-6500-44F7-55B7F8BCD2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9FFB30-D6C1-4141-91E9-9DCCF981E20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160-683D-7D15-7F5E-26F7872C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E830633D-3F22-DF9D-6B15-579F83F7D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7B760-B50A-4A1C-8788-E38246B5973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3" name="Picture 2" descr="f:\Pictures\CNS\5.PNG">
            <a:extLst>
              <a:ext uri="{FF2B5EF4-FFF2-40B4-BE49-F238E27FC236}">
                <a16:creationId xmlns:a16="http://schemas.microsoft.com/office/drawing/2014/main" id="{10F3B69F-BA3C-B32C-457D-46944C38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7614"/>
            <a:ext cx="79248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3" descr="f:\Pictures\CNS\6.PNG">
            <a:extLst>
              <a:ext uri="{FF2B5EF4-FFF2-40B4-BE49-F238E27FC236}">
                <a16:creationId xmlns:a16="http://schemas.microsoft.com/office/drawing/2014/main" id="{433931A0-4216-F350-28AE-9C35E1C2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4114800"/>
            <a:ext cx="7885112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B86CC98-C174-6CCD-4027-6AFC28D0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B.Rule-Based Intrusion Detection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61819A0-7B79-F5AA-263E-4F453C89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Observe events on system &amp; apply rules to decide if activity is suspicious or not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Anomaly Detection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analyze historical audit records to identify usage patterns &amp; auto-generate rules for them.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then observe current behavior &amp; match against rules to see if conforms.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like statistical anomaly detection does not require prior knowledge of security flaws.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5418-6EF4-ABAF-F55E-ED6EF4F997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08E22-32A9-4D76-9428-26307EE07A8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E588-81FF-702E-08AE-74751C4E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6929AFC4-206F-8472-6C0E-71C2A1F5C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C158B-84A5-41BD-B26A-610692E0D00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C72-824F-8B01-79EA-CEC925D1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1.Intrusion Detection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A286EED-09AF-6143-BEDD-9C5AAB51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Intruders -  tries to gain access to a system or to increase the range of privileges accessible on a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issue for networked systems is hostile or unwanted access - either via network or local.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 Intruders: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Masquerader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access controls to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 a legitimate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user's account.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Misfeasor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A legitimate user who accesses data, programs, or resources for which such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is not authorized.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Clandestine user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An individual who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seizes supervisory control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1168-C649-19D2-B27B-FD08E1567B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A3182E-886A-461C-B84D-03DE949DC99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AF98-344C-400D-3C06-CDD454A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C454A512-78CF-B106-E461-76F3BCE01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FFFE9-3A4C-4AAE-BA96-8381C91D69B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3BAC32E-7210-FD77-C901-EB2EAE7F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Intrusion Detection</a:t>
            </a:r>
            <a:endParaRPr lang="en-US" altLang="en-US" sz="280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F454A99-9554-818E-46F3-754A9355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Penetration Identification.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uses expert systems technology.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with rules identifying known penetration, weakness patterns, or suspicious behavior.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compare audit records or states against rules.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rules usually machine &amp; O/S specific.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rules are generated by experts who interview &amp; codify knowledge of security admins.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quality depends on how well this is done.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EB6A-B26A-C0F9-387C-C6026D407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2D1631-09FF-4917-B803-B8279E4BEF2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9108-9D81-C8BF-DA50-4E32AC30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1750" name="Slide Number Placeholder 5">
            <a:extLst>
              <a:ext uri="{FF2B5EF4-FFF2-40B4-BE49-F238E27FC236}">
                <a16:creationId xmlns:a16="http://schemas.microsoft.com/office/drawing/2014/main" id="{B39D47E3-0EDA-A23A-67C7-55361A605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EE0B17-559F-4AF7-8B37-7D0283BDFCB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1B340A3-C62B-F3F7-A722-FF5F48BB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- Type of Heuristic rules in NIDX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8C66672-CD44-92C8-5A4C-657F73BB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Users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not read files in other users'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personal directories.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Users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not write other users' files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Users who log in after hours often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same files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they used earlier.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Users do not generally open disk devices directly but rely on higher-level operating system utilities.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5. Users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logged in more than once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the same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6. Users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make copies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system programs.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E962-6257-2BDB-0298-60F39A315C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2B356C-3662-4377-BC8C-EB9586DBC80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AE18-6F0E-9F57-4C58-EFAFAE0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C0DB3F06-8734-234F-B8BF-F1B43B470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6C576-5875-4554-8ABE-13E34ED1FD1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DAC0BCB-7FAE-28C9-5747-A6BFD232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fr-FR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USTAT Actions versus SunOS Event Types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EDA1-5350-9340-5AC0-DF4794B441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367422-2588-4478-8582-599C6DCBA6A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B4CD-6EA4-2B3D-B2B0-09E30CC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9B1A63E9-D056-C08B-617F-F908B17A1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C6B23-4BD6-4B1F-8134-80D46C888E2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3799" name="Picture 2" descr="f:\Pictures\CNS\7.PNG">
            <a:extLst>
              <a:ext uri="{FF2B5EF4-FFF2-40B4-BE49-F238E27FC236}">
                <a16:creationId xmlns:a16="http://schemas.microsoft.com/office/drawing/2014/main" id="{53B80F3F-6657-38FF-1372-AB80645E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8269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A76DAEC-1BD1-28B1-97B7-7BE4BC82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Base-Rate Fallacy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CFCAE3-8349-0174-9A6A-F7D5D430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intrusion detection system must detect proper intrusion.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Needs to detect a substantial percentage of intrusions with few false alarms.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If too few intrusions detected -&gt; false security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If too many false alarms -&gt; ignore / waste time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This is very hard to do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Existing systems seem not to have a good record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D512-DA4B-BAFA-19F5-75D38A1C53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156487-D41A-4A1F-B234-E87336B386F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5E3D-42BC-2535-284C-9D62F83B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4822" name="Slide Number Placeholder 5">
            <a:extLst>
              <a:ext uri="{FF2B5EF4-FFF2-40B4-BE49-F238E27FC236}">
                <a16:creationId xmlns:a16="http://schemas.microsoft.com/office/drawing/2014/main" id="{B38084FB-522E-00ED-BE0C-ABED8E159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35AA6-ACFE-4A3C-BC11-EB52B8FF39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50BC57D-26D9-E7A2-D981-F1B6A8F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Intrusion Detection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B913184-8EBC-236B-2763-48AEA6D9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focus is on single systems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but typically have networked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more effective defense has these working together to detect intrusions.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dealing with varying audit record formats.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integrity &amp; confidentiality of networked data.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centralized or decentralized architecture.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8A8-B04C-6798-B05D-13C70A5519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8E18FB-6BAE-4295-823D-03838C83C78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5A83-24E8-D472-98A8-2ED8565F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67035A82-E27D-14DD-6AE4-DBA15760E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AF087-F911-4757-8372-3E99D58F17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C4479E7-957F-8960-0536-B3ABAA50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Distributed ID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61342EB-428E-9450-E1EC-609E10D5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Host agent module: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 audit collection module operating as a background process on a monitored system.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Its purpose is to collect data on security-related events on the host and transmit these to the central manager.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LAN monitor agent module: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the same fashion as a host agent module except that it analyzes LAN traffic and reports the results to the central manager.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Central manager module: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Receives reports from LAN monitor and host agents and processes and correlates these reports to detect intrusion.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4FDB-CB57-69F6-4F8A-84C5357A69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7D158A-1657-48FA-AE6D-AFECB338B05E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16FE-9637-E1B5-F854-843F7984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9A06CF42-705C-73FC-E0F5-B84E6FB05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C48E5-DA8E-41D9-92E4-C0C3901AC06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46CC53A-F766-0AEC-B619-027309BA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Intrusion Detection -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0B36-7D9B-3DFB-6355-A68D638F34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EA3E5F-2D7C-434E-8012-3ACD9FDE82A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28C7-6CB6-6EC5-276C-1F639CC5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5DEBEDAF-4323-820E-F637-8300C6C21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1FAE9-662C-4B8A-BBC7-4B9B837CD48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7895" name="Picture 2" descr="f:\Pictures\CNS\8.PNG">
            <a:extLst>
              <a:ext uri="{FF2B5EF4-FFF2-40B4-BE49-F238E27FC236}">
                <a16:creationId xmlns:a16="http://schemas.microsoft.com/office/drawing/2014/main" id="{FC368AF7-DF8D-906E-BB5F-8B97E876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7776"/>
            <a:ext cx="825023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8202773-F2C5-AD33-E7B3-6939261B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Intrusion Detection – Agent Implementation</a:t>
            </a:r>
            <a:endParaRPr lang="en-US" altLang="en-US" sz="280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2434B37-09A3-ADE7-D873-30E1C80C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suspicious activity is detected, an alert is sent to the central manager.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manager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an expert system that can draw inferences from received data.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May also query individual systems for copies of Host Audit Reports to correlate with those from other agents.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LAN monitor agent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also supplies information to the central manager.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Audits host-host connections, services used, and volume of traffic.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It searches for sudden changes in network load, the use of security related services, and network activities such as rlogin.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6814-F656-78B8-895E-07584B32A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25C319-6CA7-40A0-9601-2B538F06C11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5E59-5F81-1221-9DF6-CEA9F29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BA43E340-2864-8A7B-35EB-8CD8962F0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AD3EF1-737B-4418-8BB0-42B69D39751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F43C797-849A-F18E-D67D-6855542A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Intrusion Detection – Agent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CF9E-EE2C-18D3-1133-8B88F48583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6CD25C-ECD8-402B-854F-4F7431F3AB2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901F-A20A-4C6B-0F78-982AF851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9942" name="Slide Number Placeholder 5">
            <a:extLst>
              <a:ext uri="{FF2B5EF4-FFF2-40B4-BE49-F238E27FC236}">
                <a16:creationId xmlns:a16="http://schemas.microsoft.com/office/drawing/2014/main" id="{C0771DAE-4492-164D-8E56-EB9F11600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7FB64-7072-40AF-9F1D-311DB926BDC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43" name="Picture 2" descr="f:\Pictures\CNS\9.PNG">
            <a:extLst>
              <a:ext uri="{FF2B5EF4-FFF2-40B4-BE49-F238E27FC236}">
                <a16:creationId xmlns:a16="http://schemas.microsoft.com/office/drawing/2014/main" id="{7EDAE5EB-499A-5E74-05EA-AD5B9B26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71626"/>
            <a:ext cx="566578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BC1B0E9-1F94-FB15-C219-700DCAC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Honeypots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F0B40D9-6638-E0BB-4C44-9DE5683F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Decoy systems to lure attackers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Away from accessing critical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To collect information of their activities.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To encourage attacker to stay on system so administrator can respond.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Are filled with fabricated information.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Instrumented to collect detailed information on attackers activities.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Single or multiple networked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cf IETF Intrusion Detection WG standards.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5307-A9DA-8A9E-4438-FB5D8690FA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E2B9E9-8B6C-4FD3-89D7-5008DCEE198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82E5-E35A-6E57-EA6D-4E976C6E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04DC740A-B0D9-1AFC-D2DD-3CC6DBF7A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18991-AAFC-48CD-BE0F-4FB72D3023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A216-1D48-8E0E-ACA4-AAE4C6FE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Intruders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DC46168-8AD3-F29E-34CF-D98BE35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Intruder attacks range from the benign to the serious.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 end of the scale - wish to explore internets and see what is out there.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 end - attempting to read privileged data, perform unauthorized modifications to data, or disrupt the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Intrusion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remote root compromise of an e-mail server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Defacing a Web server.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Guessing and cracking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a database containing credit card numbers.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C95C-0BEE-8538-7726-316512A96A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E72B30-2463-432A-B8F4-82FE13180D37}" type="datetime1">
              <a:rPr lang="en-US"/>
              <a:pPr>
                <a:defRPr/>
              </a:pPr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BB3F-0BC6-0664-899E-A095C049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C423F22E-0CAB-6CD9-76C2-2B58799A1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8B0D57-128A-45F9-8A3F-347CBDDE668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520A7BD-E79E-BCC6-573F-CE19D4EE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Exchange Format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2AE05DC-3800-9BF7-E08E-DBAC1504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11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A requirements document, which describes the high-level functional requirements: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Communication between intrusion detection systems.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Requirements for communication between intrusion detection systems and with management systems.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Scenarios will be used to illustrate the requirements.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A common intrusion language specification - describes data formats that satisfy the requirements.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A framework document - identifies existing protocols best used for communication between intrusion detection systems.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Describes how the devised data formats relate to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CF0D-CADB-9A62-2478-208BB5C70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A76EDE-6F76-4CCE-893C-AC6EA006397E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82F4-9A6D-76B8-7A70-CAA91A03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56660EEB-6E5B-3C6C-D6FA-9A9B4780D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B3FC3-D669-476C-97B6-FD6158D35BD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091CCB5-8835-5F47-6F86-4B18DC4C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2.Password Management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E07C405-FDAC-3A6D-4007-785475F2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Front-line defense against intruders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supply both: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login – determines privileges of that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password – to identify them.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Passwords often stored encrypted.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Unix uses multiple DES (variant with salt)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Recent systems uses crypto hash function.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Should protect password file on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509B-9407-8C14-41D7-9016A3C078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B3E525-98C1-40E6-8366-FB937A87008E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3F8D-82CE-D36A-1688-2F5B11B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B5314C54-4F46-BDC0-C3CB-9068D712E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6AA67-6919-4C4D-A744-4ECFA5823F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5D8CBEC-32C4-F542-E5FB-B379F8DA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Password Scheme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D27-308F-2B1E-C0B8-2A4E085215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DEC5-51BF-4298-A3C5-FFCD7D188F0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8745-97E3-0DB8-57F6-1C67F4E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DC6B0315-E06F-D690-1A3C-755B88746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490F6-C71F-4EC2-916A-2C3DD09B634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4039" name="Picture 2" descr="f:\Pictures\CNS\10.PNG">
            <a:extLst>
              <a:ext uri="{FF2B5EF4-FFF2-40B4-BE49-F238E27FC236}">
                <a16:creationId xmlns:a16="http://schemas.microsoft.com/office/drawing/2014/main" id="{AA5A74F2-7E06-C7E9-D25D-1910DED8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70754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0E93B68-D43F-B1EF-DDD3-2AC378F3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Password Scheme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492A174E-F93A-C656-DBD7-A378EE59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Salt in Unix: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duplicate passwords from being visible in the password file.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Even if two users choose the same password, those passwords will be assigned at different times.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effectively increases the length of the password without requiring the user to remember two additional characters.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The number of possible passwords is increased by a factor of 4096, increasing the difficulty of guessing a password.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the use of a hardware implementation of DES, which would ease the difficulty of a brute-force guessing attack.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54D5-C9F4-21AA-4278-54439EEEFB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2FFC09-8C41-4623-8AB6-93A4E100A234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F9C4-C794-280A-22D2-3DDEC02E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5062" name="Slide Number Placeholder 5">
            <a:extLst>
              <a:ext uri="{FF2B5EF4-FFF2-40B4-BE49-F238E27FC236}">
                <a16:creationId xmlns:a16="http://schemas.microsoft.com/office/drawing/2014/main" id="{7666CFEA-0BB8-1021-DA81-6BEB08E8A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644F-A3E4-4821-917A-1EED320D96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52A62B3-A89A-9CE6-BDEB-2F3C5B88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Password Scheme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5155-9759-4910-2E25-E89933990A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92BA67-87EC-4975-8A27-235B23AD0CC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69ED-6283-B5F0-E7C8-CCFB158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6AAF6ABE-BC87-A893-CCDC-CCE57BD29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04364-42A2-4E6D-B3EA-8B46E1C13C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6087" name="Picture 2" descr="f:\Pictures\CNS\11.PNG">
            <a:extLst>
              <a:ext uri="{FF2B5EF4-FFF2-40B4-BE49-F238E27FC236}">
                <a16:creationId xmlns:a16="http://schemas.microsoft.com/office/drawing/2014/main" id="{3CF40BBC-E44F-76D0-A496-9638A70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962026"/>
            <a:ext cx="7091362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C706F73-03BF-9A35-E929-EC7FA2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Studies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ACF9DCB0-D106-B3F4-AE77-6D347532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Purdue 1992 - many short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Klein 1990 - many guessable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is that users choose poor passwords too often.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some approach to counter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12C5-C710-51BC-5CE9-5A107027F9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2925DA-4424-40AD-BC37-08393E9436D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FC12-469D-37A1-7C14-D02592A6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0E49360E-F802-64A8-C7B7-E53730C9D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12551-1668-4A26-A164-E90A3C597BD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CADCBF1-5ABF-41BE-1BD4-CD5AF546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Passwords - Education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B487CEB-0166-78AE-318F-B594165D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use policies and good user education.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Educate on importance of good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 guidelines for good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Minimum length (&gt;6)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 a mix of upper &amp; lower case letters, numbers, punctuation.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Not dictionary 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Likely to be ignored by many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A05A-0D64-24BA-5F0E-3F36A70768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5D1D1A-C1C4-4450-BFDD-D7789E09814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E12C-6F57-E14C-B37F-1C0523F7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C6BEEAC5-6CB6-4AAC-8B1C-2AB02364A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7C50A-0F0C-48E4-8990-02C56912BB1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65106D6-E9F4-C0F1-AAC2-78AB503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Passwords - Computer Generated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D309274-DAEF-5822-07ED-B2FCF9E7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Let computer create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random likely not memorisable, so will be written down (sticky label syndrome)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 pronounceable not remembered.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history of poor user acceptance.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FIPS PUB 181 one of best generators.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both description &amp; sample code.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Generates words from concatenating random pronounceable syllables.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A6FE-BF06-8657-8C3E-9FEE71AA03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1174A2-1AD3-4DEC-90F6-0E056446B9F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655D-44CE-1E75-E0BF-744CA914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D8974839-04DF-8B16-C3E9-C6AB23551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0D1-9AD8-4543-B270-4A8CF18A78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2657836-EF20-E032-E111-0D69D1FB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Passwords - Reactive Checking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62996645-BE48-C5B1-4FF9-8E0B92F6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Reactively run password guessing tools.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Note that good dictionaries exist for almost any language/interest group.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Cracked passwords are disabled.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is resource intensive.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Bad passwords are vulnerable till found.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CE09-4668-E67D-E3B0-7BA529B400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C9775E-5CD6-4CDA-A454-7BBD0D1A1EC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CCB7-F7F5-3701-AE06-00155C3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50718406-B61F-2017-0B08-B5D950DC0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CE8F55-51FD-4EAD-A157-CA6577EA85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08C76EB-082D-7E33-12A7-2FDA90EA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Passwords - Proactive Checking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B7F6BDB-0046-15AF-7D2B-4D6A2762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Most promising approach to improving password security.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select own password.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have system verify it is acceptable.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Simple rule enforcement (see earlier slide).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dictionary of bad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algorithmic (Markov model or bloom filter) to detect poor choices.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24F5-412F-0CB1-CA6F-90F4E7F3F5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925F3-7E7E-4AC2-A0FE-445EB2B8921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105E-AF60-D87E-E502-44E6BA83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AF6CD5FB-C118-B41A-92DB-61003604D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AD3AE5-2585-423F-A3B3-2D1CDDE3D15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E40B-BCD3-3E35-F144-5D8FAF0D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Examples of Intrusion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B3FAF8C-A659-EBF7-34FF-8DDB70EF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Viewing sensitive data, including payroll records and medical information, without authorization.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Running a packet sniffer on a workstation to capture usernames and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a permission error on an anonymous FTP server to distribute pirated software and music files.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Dialing into an unsecured modem and gaining internal network access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Posing as an executive, calling the help desk, resetting the executive’s e-mail password, and learning the new password.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an unattended, logged-in workstation without permission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B11-FB0A-8CBD-24CD-3BA16DC35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A5EF8B-CF01-4BDB-ABED-25E66E7B9BE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EBE9-B35F-A841-2D97-929A0DB9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A7D8F668-950F-A2D5-A861-C155294CA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6A360-6189-4F03-98C2-1EB22B3C263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BA8450A-F762-B55C-8597-B826A72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3.Viruses and Other Related Threats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6CC0F38-BDE1-EAEE-8A8F-92356A6D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viruses have got a lot of publicity.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One of a family of malicious software.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Effects usually obvious.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figured in news reports, fiction, movies. (often exaggerated)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getting more attention than deserved are a concern though.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54D7-EA05-178A-4D2F-8D401D615A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8E6AB1-F270-4C68-B4E2-CB996F9B52B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9126-C07B-A59C-4088-EE0014B9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2230" name="Slide Number Placeholder 5">
            <a:extLst>
              <a:ext uri="{FF2B5EF4-FFF2-40B4-BE49-F238E27FC236}">
                <a16:creationId xmlns:a16="http://schemas.microsoft.com/office/drawing/2014/main" id="{2AF8A3BE-9AED-5C52-D98C-44DE5C1C5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ACE0A-8804-43C7-8CBA-83A83712B83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5438F3D-A189-0760-6069-F8DB56D8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BC06-A833-8039-962C-11B7177BE8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9E197B-8378-4F74-BA68-BFC3BD08223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A027-4AA2-FF99-28DF-6861CA40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61617C84-5CF3-557B-07E3-79DE84DF3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7C912-23FA-47CC-94EF-FF391C03B0D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5" name="Picture 2" descr="f:\Pictures\CNS\12.PNG">
            <a:extLst>
              <a:ext uri="{FF2B5EF4-FFF2-40B4-BE49-F238E27FC236}">
                <a16:creationId xmlns:a16="http://schemas.microsoft.com/office/drawing/2014/main" id="{5E4BF0B6-440D-4DA6-16CB-5E06371C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219200"/>
            <a:ext cx="83804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1786766-26D5-6AAE-2E00-85822E9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16A8-77D4-2267-4F6C-9FEDADE851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B52F85-9A2C-4107-95CF-71E90D8CCEE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09F6-E631-4794-EC2C-CBAD74E2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D78B987C-99FB-6656-15EF-DAA138741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264BB-0C10-4F6D-B986-56B6F160C87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4279" name="Picture 2" descr="f:\Pictures\CNS\15.PNG">
            <a:extLst>
              <a:ext uri="{FF2B5EF4-FFF2-40B4-BE49-F238E27FC236}">
                <a16:creationId xmlns:a16="http://schemas.microsoft.com/office/drawing/2014/main" id="{2040415C-C068-8C63-A10F-FB9D0B051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23938"/>
            <a:ext cx="73215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3" descr="f:\Pictures\CNS\16.PNG">
            <a:extLst>
              <a:ext uri="{FF2B5EF4-FFF2-40B4-BE49-F238E27FC236}">
                <a16:creationId xmlns:a16="http://schemas.microsoft.com/office/drawing/2014/main" id="{7BED9027-901E-8C23-E336-09882EA8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37238"/>
            <a:ext cx="7315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9B81E63-8EE1-9C31-6ACB-D69E7DFE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Backdoor or Trapdoor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3E72FBE-D226-4409-7448-FEBD8440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Secret entry point into a program.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Allows those who know access bypassing usual security procedures.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commonly used by developers.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threat when left in production programs allowing exploited by attackers.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Very hard to block in O/S.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Requires good software development &amp; update.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77CA-73E5-4E19-CD33-03B0815DC9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2BAAD5-069A-43C3-9C30-B6358036402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A8A2-6DEE-9CF5-07B5-4915B76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F210A51D-C10B-B4AA-4436-00BCEC11B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15BBA-B3C3-461C-932E-3E62D0A07B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99A19E-69A8-FD01-5A2A-469854DC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Bomb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5948B1F-BAC2-59BB-DC79-5740C541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One of oldest types of malicious software.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embedded in legitimate program.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Activated when specified conditions met.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presence / absence of some file.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date / time.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user.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triggered typically damage system.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Modify / delete files / disks, halt machine,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CA02-C46E-87B1-57A5-7523DCF5F2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2EAF17-4C75-472F-98A6-2F3A0CF085A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F15D-AB36-AE90-DC0B-DAAE3D0A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C5A18163-C195-2D99-237E-06192121D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90F38-A0FB-4FD1-8C12-A434E6B6504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7177D38-EFE5-381E-DA52-2BE69133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 Horse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62E6B79-D59B-BF1F-A990-1CAEB038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Program with hidden side-effects.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usually superficially attractive.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game, software upgrade etc.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run performs some additional tasks.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Allows attacker to indirectly gain access they do not have directly.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to propagate a virus/worm or install a backdoor.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Simply to destroy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2DD3-A88B-41BE-6FCA-0414CABBF3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CE50-96BC-40DF-86B7-82F4CF3F236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385A-1974-1377-6A0A-B05BFE79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124A4477-BCFE-47A5-6BA4-56FA141B3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DD3494-25F5-42BF-A6C3-B4888244396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3F4195-73DF-6745-BCBE-E13F3B4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Zombie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CD12A09E-538E-8170-1FF9-7B1E8EFC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Program which secretly takes over another networked computer.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it to indirectly launch attacks.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to launch distributed denial of service (DDoS) attacks.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Exploits known flaws in network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6490-5903-2452-412F-979A18627E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C20C20-4B11-4FAA-B6A3-C1B84FFA6D8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5BCD-1755-06F9-69A7-BF66D3A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050B82DE-68DC-8B52-8943-45F617FA3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A4CBD-9D8B-4D15-9FE4-F5C5894AFD5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6FAFEF97-D6EF-F0C9-60F5-79E1E4F0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EA99A32E-04E9-B38E-D16C-55CFB6ED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piece of self-replicating code attached to some other code.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in function with biological virus.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Both propagates itself &amp; carries a payload.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Carries code to make copies of itself.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code to perform some covert task.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807C-2603-1150-86DB-1F9C3E5165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D1FEE7-B307-46D1-83F9-641BF2FA3C1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FA61-B9C9-644B-5401-6520CB7C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9398" name="Slide Number Placeholder 5">
            <a:extLst>
              <a:ext uri="{FF2B5EF4-FFF2-40B4-BE49-F238E27FC236}">
                <a16:creationId xmlns:a16="http://schemas.microsoft.com/office/drawing/2014/main" id="{384E0DA6-B38A-C467-B0FF-3260DC0C8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4A80-3389-4A83-8F48-8D88BFBD71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0BAD154-8B10-6569-5AA8-85C3B4F9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Phases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4318C435-709B-233D-CB02-872D9960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Dormant – The virus is idle. Waiting for trigger event.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– Replicating to programs/disks. places an identical copy of itself into other programs or into certain system areas on the disk.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– by event to execute payload. Virus is activated to perform the function for which it was intended.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Execution – The function is performed.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details usually machine/OS specific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exploiting features/weaknesses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B1B9-6556-EF45-9625-D02AA95AC1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817677-255E-4DD3-B0D1-A2B80316172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5ED2-01A9-4BBB-D7FA-29C9B6F3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2E310202-5DBB-7FC3-EE67-F719F30A8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2E947-1646-4B18-B0AE-176445C320A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3BB608C-243B-2354-135A-0337B93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Viruses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94DB7801-7EFC-1292-8FA8-2EE82FD3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Parasitic virus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– attaches itself to executable files and replicates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Memory-resident virus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Lodges in main memory as part of a resident system program.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 sector virus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Infects a master boot record or boot record. Spreads when a system is booted from the disk containing the virus.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Stealth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explicitly designed to hide itself from detection by antivirus software.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Polymorphic virus -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Mutates with every infection, making detection by the "signature" of the virus impossible.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Metamorphic virus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change their behavior as well as their appearance.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25F8-0D27-A41C-504D-33ACF69370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AD9D39-EF19-4518-8FCE-1F5BC7CA57D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4A7F-A841-2F7E-16A9-0CFB2AC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26870051-97B5-B8F5-C85D-80CF6418E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C81B4-A86D-4095-913E-D9A31478D6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E528-5843-7B7A-82F3-BB8ECEE6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Intrusion Techniques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DA13AEA-E7FE-B158-5FF8-CB3357CF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Aims to gain access and/or increase privileges on a system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Basic attack methodology includes: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Target acquisition and information gathering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Initial access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Privilege escalation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Covering tracks.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Key goal often is to acquire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Exercise access rights of owner.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F289-45E3-BBAF-AE7D-F0FBAE29CF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E01441-94C4-4C6F-B306-6EE273311BD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D862-3EF9-C93C-8265-ADF2752A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3E258F0C-C09D-D977-0A8D-DFBC16660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FC2410-30FB-4C53-B5D8-281C489311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945DDE98-66AE-7DD3-7F6C-0010FA90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Virus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C9709E95-CC1D-9B5E-95A9-F809C013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Macro code attached to some data file.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by program using file.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Word / Excel macros.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auto command &amp; command macros.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is now platform independent.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major source of new viral infections.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Blur distinction between data and program files.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classic trade-off: "ease of use" vs "security”.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improving security in Word etc.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longer dominant virus threat.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41F6-02CE-0BDD-F728-9808E53ECA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2DD3BE-0CA5-4FBC-8439-ABE6053FF7B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A45-62E3-CFCA-CFC3-477F989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2470" name="Slide Number Placeholder 5">
            <a:extLst>
              <a:ext uri="{FF2B5EF4-FFF2-40B4-BE49-F238E27FC236}">
                <a16:creationId xmlns:a16="http://schemas.microsoft.com/office/drawing/2014/main" id="{AC97232F-967F-2EB4-B946-F7BF09C7F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9BFD67-6A0C-43E3-956F-1BE6CB1EEF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D7D2627-C1B8-1967-B838-A59BE5B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Virus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7242B86B-5F6C-3A7F-F1A1-D5887393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Spread using email with attachment containing a macro virus.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Example: Melissa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Triggered when user opens attachment.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 when mail viewed by using scripting features in mail agent.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Hence propagate very quickly.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Usually targeted at Microsoft Outlook mail agent &amp; Word/Excel documents.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better O/S &amp; application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8513-8930-9345-DDF7-E25A005457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7F6B9E-FBD3-403D-9968-B48EC2138E6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FBEE-7C6C-5A95-620B-CC70ED82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3494" name="Slide Number Placeholder 5">
            <a:extLst>
              <a:ext uri="{FF2B5EF4-FFF2-40B4-BE49-F238E27FC236}">
                <a16:creationId xmlns:a16="http://schemas.microsoft.com/office/drawing/2014/main" id="{1FEC5E94-7277-C324-CD28-163C91DDF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9FA0F-27CB-433A-B9E6-762CE057845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1D3C159-E559-423B-4986-43892093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12B6633-9842-8845-F77C-8050022F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Replicating but not infecting program.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Typically spreads over a network.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Example: Morris Internet Worm in 1988.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Led to creation of CERTs.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distributed privileges or by exploiting system vulnerabilities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by hackers to create zombie PC's, subsequently used for further attacks, especially DoS.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 is lack of security of permanently connected systems, especially PC's.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0726-200B-4103-3848-F490B7C901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39F0B2-3FB5-4FBC-B090-DF4488A84BC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C7A7-63A8-FC48-561C-F816A3C9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FA4CC40F-C8C8-D4EC-13C1-0F8D9A0AF7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7A332-EB07-44FD-A774-5A6D29CF393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305A8C9-F8AA-9FCA-9A25-94DA197A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 Ability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AC1551B-5DE2-174C-DA58-CD133CBF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 facility: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worm mails a copy of itself to other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Remote execution capability: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worm executes a copy of itself on another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Remote login capability: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worm logs onto a remote system as a user and then uses commands to copy itself from one system to the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7F80-6826-0024-3918-5FF1439CE9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2353D1-1373-469D-A393-3B815EB2868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900-F690-0B71-EA6A-F2782848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18E7F8C1-967D-5C29-0B93-A3CEC0D64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1966C-E260-415E-A015-C0C5AA5193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2A9E2C8-BD5F-7EAD-F595-FF323B1F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 Operation Phases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C8EB0213-8807-60A1-4687-FC22154F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Worm phases like those of viruses: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Dormant.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Propagation - search for other systems to infect, establish connection to target remote system and replicate self onto remote system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Triggering.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E11A-D097-FF32-4923-E1F74692E1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B5C8AE-2326-4956-B7FC-ABED685AAFC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43E-1015-9B32-7DBF-23D700C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6566" name="Slide Number Placeholder 5">
            <a:extLst>
              <a:ext uri="{FF2B5EF4-FFF2-40B4-BE49-F238E27FC236}">
                <a16:creationId xmlns:a16="http://schemas.microsoft.com/office/drawing/2014/main" id="{1F56F791-8FA9-29B6-587A-77342BBF5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8A3C3-1DFE-468E-B489-016DBF72C5C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63BCE211-E65F-3069-6579-6D2074F2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Morris Worm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62993698-019E-C078-09A7-1B3ADDC4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Best known classic worm.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Released by Robert Morris in 1988.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Targeted Unix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several propagation techniques.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Simple password cracking of local password file.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Exploit bug in finger daemon.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Exploit debug trapdoor in send mail daemon.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any attack succeeds then replicated self.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8AB9-1677-1432-DC35-514C27368F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D68B22-0183-4714-AB7F-31813CFC1AD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F821-AF7D-7E1C-0405-7F2E576F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7590" name="Slide Number Placeholder 5">
            <a:extLst>
              <a:ext uri="{FF2B5EF4-FFF2-40B4-BE49-F238E27FC236}">
                <a16:creationId xmlns:a16="http://schemas.microsoft.com/office/drawing/2014/main" id="{02D14A7F-A8DB-2367-710B-84159333A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37503-81B3-4556-846E-AB17215ADB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D8583EA3-3099-27F0-5DBF-8A8A7FB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Worm Attacks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35D74782-3AAA-84BE-3A9B-4F9629A5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New spate of attacks from mid-2001.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Red - used MS IIS bug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probes random IPs for systems running IIS.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had trigger time for denial-of-service attack.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- 2nd wave infected 360000 servers in 14 hours.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Red 2 - installed backdoor.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Nimda - multiple infection mechanisms.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SQL Slammer - attacked MS SQL server.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Sobig.f - attacked open proxy servers.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Mydoom - mass email worm + backdoor.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1B10-DAB4-1937-1D33-64A503451F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373B4B-FCD9-4405-8CAD-4998BB1C82F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4CE0-F57C-9CF4-EF6D-F975A6C2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8614" name="Slide Number Placeholder 5">
            <a:extLst>
              <a:ext uri="{FF2B5EF4-FFF2-40B4-BE49-F238E27FC236}">
                <a16:creationId xmlns:a16="http://schemas.microsoft.com/office/drawing/2014/main" id="{B6DF2ED9-97ED-FAB4-DA4D-3D82793A6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25146-A068-4409-94E9-FD397AEE7E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4A20DB9-0FE7-5459-7FE5-2253E535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 Techology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085EDC7-2E59-7161-5FAF-0C9B2E9F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Multiplatform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can attack a variety of platforms.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Multiexploit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penetrate systems in a variety of ways.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Ultrafast spreading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to accelerate the spread of a worm is to conduct a prior Internet scan to accumulate Internet addresses of vulnerable machines.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To evade detection, skip past filters, and foil real-time analysis.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Metamorphic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– changes appearance and behavior patterns.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 vehicles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rapidly compromise a large number of systems, they are ideal for spreading other distributed attack tools.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Zero-day exploit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exploit an unknown vulnerability that is only discovered by the general network community.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A25-0787-8F06-F727-9A34E9C7F3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E9321E-C102-423F-B494-07A98E9387B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B679-F22F-9F8F-CFE3-EA76EA7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9638" name="Slide Number Placeholder 5">
            <a:extLst>
              <a:ext uri="{FF2B5EF4-FFF2-40B4-BE49-F238E27FC236}">
                <a16:creationId xmlns:a16="http://schemas.microsoft.com/office/drawing/2014/main" id="{3582BF2C-4810-F0C5-73B2-D20B4A9B7D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CA408-0A71-45F1-9D0F-A3621D40AD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EFAC2E96-76FE-36BD-E555-15624A01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Countermeasures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5FAE5C85-D8F9-A042-8DD3-60A0A924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Best countermeasure against virus is prevention.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in general not possible.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to do one or more of the following actions: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Detection - of viruses in infected system.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Identification - of specific infecting virus.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Removal - restoring system to clean state by eliminating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C7B1-FA48-C901-E21F-E8ABEEBFF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53A19-213A-4F32-B94F-3FAE39DE799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E6DFF-907C-435F-0F06-E79665A6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866A20A3-E428-A645-3800-B2D948A9B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D0ADDA-DACB-4A1C-B498-10F2118C118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E36526D5-83F5-2D95-ABFA-CA488A82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Anti-Virus Software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E48BC494-E45B-52DE-A4BC-940505D9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First-generation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Scanner uses virus signature to identify virus.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Change in length of programs.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Second-generation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heuristic rules to spot viral infection.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Crypto hash of program to spot changes.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Third-generation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Memory-resident programs identify virus by actions.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Fourth-generation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Packages with a variety of antivirus techniques.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scanning &amp; activity traps, access-controls.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Arms race continues.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A427-8A58-BCAF-4086-9C87AA0244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C35F81-62F7-4776-B147-C01AB4323AB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06CD-AC34-2E0E-69E4-5E4A3FC9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1686" name="Slide Number Placeholder 5">
            <a:extLst>
              <a:ext uri="{FF2B5EF4-FFF2-40B4-BE49-F238E27FC236}">
                <a16:creationId xmlns:a16="http://schemas.microsoft.com/office/drawing/2014/main" id="{79A5C4AF-CD97-2F52-A78E-4F4096987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6B5D8-0D0B-4E7C-A2AE-865E4EFE12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5A5F-9CB6-A738-296C-A3D5D752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Password Guessing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35714A1-6F54-6823-9F58-E57E441D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Attacker knows a login (from email/web page etc)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guess password for 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Defaults, short passwords, common word searches.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 info (variations on names, birthday, phone, common words/interests)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Exhaustively searching all possible passwords.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Check by login or against stolen password file.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Success depends on password chosen by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Surveys show many users choose poorly.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E9EB-172E-52C5-EC47-58C38F7136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4E7709-80F6-4B14-AE95-422733172EE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E40A-1496-F9BF-3F12-2716285A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C067B17D-C145-B504-AA79-5EC0E6697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ABC0F-BE42-4689-BB3F-C8392D1B11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DFB2C74-6D60-893E-02A1-A1F867EE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Anti-Virus Techniques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C7F4B6BC-21D7-220C-D0C4-DDDE15EF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Generic Decryption.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Emulator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check program signature &amp; behavior before actually running 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Uses Virus Signature Scanner and Emulation Control Module.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Digital Immune System (IBM).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Integrated Mail system and Mobile program systems are two major trends in internet technology.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Other general purpose emulation &amp; virus detection.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Any virus entering org is captured, analyzed, detection / shielding created for it and finally removed.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5B9B-8206-16CC-867D-56EF481CB7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65DE65-3FC0-475D-BEC0-3F406633169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06E3-C8EE-D6DD-5A59-C9063756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2710" name="Slide Number Placeholder 5">
            <a:extLst>
              <a:ext uri="{FF2B5EF4-FFF2-40B4-BE49-F238E27FC236}">
                <a16:creationId xmlns:a16="http://schemas.microsoft.com/office/drawing/2014/main" id="{CD78914D-F970-9DB7-347B-6EF5A7FE4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3EFF3-9F59-4553-89B5-842083D397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A1CFD59-8A44-9379-E350-0EC6C09F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Immune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8AC9-5676-BD4C-C334-19FD6E626B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2C4AD6-E4E6-4333-9C7F-777B5200F96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A8BC-BCBB-8BE3-4BCB-C07BAC67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3734" name="Slide Number Placeholder 5">
            <a:extLst>
              <a:ext uri="{FF2B5EF4-FFF2-40B4-BE49-F238E27FC236}">
                <a16:creationId xmlns:a16="http://schemas.microsoft.com/office/drawing/2014/main" id="{1C9D54D1-D181-94A0-3C49-909617AD1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97A80-17B6-4ACE-9BE0-B113CB0C08F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3735" name="Picture 2" descr="f:\Pictures\CNS\13.PNG">
            <a:extLst>
              <a:ext uri="{FF2B5EF4-FFF2-40B4-BE49-F238E27FC236}">
                <a16:creationId xmlns:a16="http://schemas.microsoft.com/office/drawing/2014/main" id="{E12A7D75-1747-C606-0733-53013C4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84582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6AB76966-171C-0FAF-A11F-2E7944E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Behavior-Blocking Software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31BE4A9D-86CF-209D-7328-EBD6B90B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host O/S.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Monitors program behavior in real-time.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Eg. File Access, Disk Format, Executable Modes, system settings changes, network access.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possibly malicious actions.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detected can block, terminate, or seek ok.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advantage over scanners.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Malicious code runs before detection.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F285-962B-EEBA-8E75-A4AEBBB6A0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FA09F9-9C59-4992-B931-9510C7F1183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C640-48F1-8574-DEB9-7B06D809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4758" name="Slide Number Placeholder 5">
            <a:extLst>
              <a:ext uri="{FF2B5EF4-FFF2-40B4-BE49-F238E27FC236}">
                <a16:creationId xmlns:a16="http://schemas.microsoft.com/office/drawing/2014/main" id="{B2BE06A9-3626-D952-7E2C-9B2B4413FC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61513-92E7-4553-B752-CCB7FE552AB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4F1E986-8C57-A47E-39B8-FE089479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Attacks (DDoS)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1E2D3103-5BF7-8927-3DFC-DCC0B1C1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(DDoS) attacks form a significant security threat.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Making networked systems unavailable.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By flooding with useless traffic.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large numbers of “zombies”.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Growing sophistication of attacks.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Defense technologies struggling to cope.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1C0D-056B-6521-50B0-49B98ABFAF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3119C1-A36C-4A32-BB16-D37EE944F26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39AE-96A7-6DB2-FCEA-79F635D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5782" name="Slide Number Placeholder 5">
            <a:extLst>
              <a:ext uri="{FF2B5EF4-FFF2-40B4-BE49-F238E27FC236}">
                <a16:creationId xmlns:a16="http://schemas.microsoft.com/office/drawing/2014/main" id="{6F5F0561-6A35-9719-61E2-B2A75B9B0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20EFB-0A49-456A-8FF2-48CC48C6CFA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66E65D34-F491-22A2-2249-3AD42654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Attacks (DDoS)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BD30-EB34-E498-0446-B6DE17743E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F2BDB6-7A71-4699-9FF3-F43718EE643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98BB-7AD5-2F85-5362-05BF4AEE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6806" name="Slide Number Placeholder 5">
            <a:extLst>
              <a:ext uri="{FF2B5EF4-FFF2-40B4-BE49-F238E27FC236}">
                <a16:creationId xmlns:a16="http://schemas.microsoft.com/office/drawing/2014/main" id="{1368F7DB-1EC8-ACEF-127D-6C3055726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57FF1-A370-421D-8E64-692D547D682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6807" name="Picture 3" descr="f:\Pictures\CNS\14.PNG">
            <a:extLst>
              <a:ext uri="{FF2B5EF4-FFF2-40B4-BE49-F238E27FC236}">
                <a16:creationId xmlns:a16="http://schemas.microsoft.com/office/drawing/2014/main" id="{49A6B52B-7092-DE18-B8EE-ABA17F6C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63614"/>
            <a:ext cx="7391400" cy="536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02DC65A9-87CD-A7D1-C7A0-AE49F246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DDoS Attack Network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C30E1F5B-151B-50EB-799C-69E5B4BC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Must infect large number of zombies.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1. Software to implement the DDoS attack.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2. An unpatched vulnerability on many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3. Scanning strategy to find vulnerable systems.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Random, hit-list, topological, local subnet.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62BB-A8EF-3245-37F8-A443C8A5D5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1DA856-C4A1-453E-8BBA-1626049D193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F15E-3F0D-B850-0E21-D75061BF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7830" name="Slide Number Placeholder 5">
            <a:extLst>
              <a:ext uri="{FF2B5EF4-FFF2-40B4-BE49-F238E27FC236}">
                <a16:creationId xmlns:a16="http://schemas.microsoft.com/office/drawing/2014/main" id="{676466D8-4AC7-D4FC-E8CA-EE9036733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8875F9-57C4-4061-9C41-3A07804ED5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7C20074-85B6-3A66-FCB5-55904121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Countermeasures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F6A7893-1403-7FA1-4F39-5EF33B09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Three broad lines of defense: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1. Attack prevention &amp; preemption (before)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2. Attack detection &amp; filtering (during)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3. Attack source traceback &amp; ident (after)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Huge range of attack possibilities.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Hence evolving countermeasures.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1464-913F-087E-07C6-D26C28B6FF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058CCD-3D3B-4A52-A1E8-8C8B1FF8648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3696-D455-3901-AA10-0FFDC4F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8854" name="Slide Number Placeholder 5">
            <a:extLst>
              <a:ext uri="{FF2B5EF4-FFF2-40B4-BE49-F238E27FC236}">
                <a16:creationId xmlns:a16="http://schemas.microsoft.com/office/drawing/2014/main" id="{A93EE9EB-A0C9-1DDB-FCEC-B6D5EC1EE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34231-63A0-4AFA-B7D6-D9C1250901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B9A84849-54B8-80AC-6F29-A8137FD0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4.Firewall Design Principles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5B4C1C3D-F997-B371-655C-B4732540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Seen evolution of information systems.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Now everyone want to be on the Internet and to interconnect networks.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persistent security concerns.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Can’t easily secure every system in organisation.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"harm minimisation“.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Firewall usually part of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A752-7FD8-DCBC-3E84-59B24785DA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1C642A-A496-45C9-A6BC-7B68CD46927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9DEC-D789-4A76-71C5-0A5FC64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79878" name="Slide Number Placeholder 5">
            <a:extLst>
              <a:ext uri="{FF2B5EF4-FFF2-40B4-BE49-F238E27FC236}">
                <a16:creationId xmlns:a16="http://schemas.microsoft.com/office/drawing/2014/main" id="{67A3D7F7-08E8-91E3-7978-FD753B0C3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2A03C-CB77-4264-925E-E3431956A5D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6275CACB-87D7-BC80-F854-0FD4C9CC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Firewall?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00E67387-44ED-5540-AE05-9333E2A0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choke point of control and monitoring.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 networks with differing trust.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Imposes restrictions on network services.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Only authorized traffic is allowed.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Auditing and controlling access.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Can implement alarms for abnormal behavior.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itself immune to penetration.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perimeter defence.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9177-277F-03C8-59DC-928B643661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5B0857-35C9-4779-A92E-73FF239A73DE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5113-86CB-F2ED-C1B4-37A85158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45B0721C-CFFF-99F3-6C83-254512CA2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B818F-BAE9-4B2A-BBE3-A7D04EF50ED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EDA9B1F-A529-20F3-7346-50AB8759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Characteristics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439E908-E056-F420-5FBD-85A38CFA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Firewalls use to control access and enforce the site's security policy.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 control: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types of Internet services that can be accessed.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control: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direction in which particular service requests may be initiated and allowed to flow through the firewall.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Controls access to a service according to which user is attempting to access 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 control: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Controls how particular services are used.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DF28-B4B0-82B3-5952-D025FA1F75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E2A109-C972-49F5-94E5-F3AEE392C63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C2AB-3216-2C71-9777-CE55265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4F00DDFE-29D3-C82D-8BB8-EB8BD2100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9E744-5139-4DD9-80F4-B809246283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B4DC-F7AC-2F3E-FF47-94FC6954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Password Capture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14CF1C4-D7DA-A77A-2B13-93583B02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Watching over shoulder as password is entered.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a trojan horse program to collect.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 insecure network login.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eg. telnet, FTP, web, email.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recorded info after successful login (web history/cache, last number dialed etc).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valid login/password can impersonate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to be educated to use suitable precautions/countermeasures.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D435-932D-6922-293B-47E401860F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182CE3-4A05-46F1-8C22-5F345362EF2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E9BE-E104-5C37-51E2-29DEC7F5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3A47CFFD-B624-8FD3-1459-180E72217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0A5A9-7703-4874-8E1F-8EA2EF7AAF2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E439770B-F57F-30CB-FB98-1FA03E58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Limitations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6B6F333D-2F6B-39E4-FC6D-55F678AB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Cannot protect from attacks bypassing 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sneaker net, utility modems, trusted Organisations, trusted services (eg SSL/SSH).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Cannot protect against internal threats.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eg disgruntled employee.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Cannot protect against transfer of all virus infected programs or files.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because of huge range of O/S &amp; file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6F34-CCAB-0DC7-2214-A6E389CE35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7A2C58-A322-4476-9FAD-DE2473F4738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E987-9CF9-4C62-662C-9B05F92E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2950" name="Slide Number Placeholder 5">
            <a:extLst>
              <a:ext uri="{FF2B5EF4-FFF2-40B4-BE49-F238E27FC236}">
                <a16:creationId xmlns:a16="http://schemas.microsoft.com/office/drawing/2014/main" id="{AFC322BD-2E9C-DAD3-F18E-F8D863BD2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A9AFF-AEC7-401B-B1A4-D1FD442F693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3606F91B-8F5A-434F-BA67-83A02C67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Types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8F0BCF1D-2DFB-E068-8621-97AD903D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common types of firewalls: packet filters, application-level gateways and circuit-level gateways.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A.Packet-Filtering Router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packet-filtering router applies a set of rules to each incoming and outgoing IP packet and then forwards or discards the packet.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router is typically configured to filter packets going in both directions (from and to the internal network).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rules are based on information contained in a network packet.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4C4E-E627-1210-D771-FB9F64F182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82585-FED9-42D9-B5AF-E2F59C1A688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D608-151E-3B35-B4DB-120749B2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3974" name="Slide Number Placeholder 5">
            <a:extLst>
              <a:ext uri="{FF2B5EF4-FFF2-40B4-BE49-F238E27FC236}">
                <a16:creationId xmlns:a16="http://schemas.microsoft.com/office/drawing/2014/main" id="{9FFC3CB5-FB37-CCEE-C027-2DCBCD881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114A1-CA47-4C92-9F70-8CC5EA59E72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2945327-4A9B-A087-4899-D850EAF3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A.Firewalls – Packet Filters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A00E0CEC-10C9-4399-2926-C1FCFD0B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Simplest of components.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of any firewall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Examine each IP packet (no context) and Permit or deny according to rules.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Hence restrict access to services (ports).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Possible default policies.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That not expressly permitted is prohibited.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That not expressly prohibited is permitted.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8C71-DD9B-25E7-A48F-548DADABF5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D48CC-C5F0-4D7E-BF39-9A9B8312647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30AE-CE4F-FDD4-A94D-9F10731F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0769" y="6309833"/>
            <a:ext cx="4037199" cy="408125"/>
          </a:xfrm>
        </p:spPr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4998" name="Slide Number Placeholder 5">
            <a:extLst>
              <a:ext uri="{FF2B5EF4-FFF2-40B4-BE49-F238E27FC236}">
                <a16:creationId xmlns:a16="http://schemas.microsoft.com/office/drawing/2014/main" id="{68345B4B-C010-1BD2-D183-B0FA528BF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67AEE-A598-4768-8DB3-F57D25CD49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4999" name="Picture 3" descr="f:\Pictures\CNS\17.PNG">
            <a:extLst>
              <a:ext uri="{FF2B5EF4-FFF2-40B4-BE49-F238E27FC236}">
                <a16:creationId xmlns:a16="http://schemas.microsoft.com/office/drawing/2014/main" id="{41134802-E952-F0AF-0092-88116FAF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27" y="4908550"/>
            <a:ext cx="6858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24C9AC78-1D5E-A2D6-D988-2EDC9A64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Packet-Filtering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C831-0231-0540-C4C2-E3F7B28B4B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FF532C-C0FD-4397-84F0-4AA01C586A9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5519-16C3-8ECA-A8AD-7091FC80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6022" name="Slide Number Placeholder 5">
            <a:extLst>
              <a:ext uri="{FF2B5EF4-FFF2-40B4-BE49-F238E27FC236}">
                <a16:creationId xmlns:a16="http://schemas.microsoft.com/office/drawing/2014/main" id="{41A5FC3B-70A0-CAE4-5EE4-BE4693894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11E9B-8BBE-4B09-889E-1E8F63A9E49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6023" name="Picture 2" descr="f:\Pictures\CNS\18.PNG">
            <a:extLst>
              <a:ext uri="{FF2B5EF4-FFF2-40B4-BE49-F238E27FC236}">
                <a16:creationId xmlns:a16="http://schemas.microsoft.com/office/drawing/2014/main" id="{6CEA9989-72B2-0C7E-7EF4-A9CC0F98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6" y="990600"/>
            <a:ext cx="757396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3" descr="f:\Pictures\CNS\19.PNG">
            <a:extLst>
              <a:ext uri="{FF2B5EF4-FFF2-40B4-BE49-F238E27FC236}">
                <a16:creationId xmlns:a16="http://schemas.microsoft.com/office/drawing/2014/main" id="{F6CEE306-45E5-76B1-F014-9EFBD220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9" y="5029200"/>
            <a:ext cx="75644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B559CB83-A302-939D-9E5A-C3973FC8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on Packet Filters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FD487B9-D68F-BB90-5EA7-7BDA1DF2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spoofing.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Fake source address to be trusted.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Add filters on router to block.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Source routing attacks.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Attacker sets a route other than default.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Block source routed packets.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Tiny fragment attacks.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Split header info over several tiny packets.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Either discard or reassemble before check.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BAE8-3202-E8CD-D973-A2602A5A1D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4ABB39-C2C1-4A24-88D4-457D8C4B088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1E8F-CF0F-C7DD-59E6-4D5F2C5B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7046" name="Slide Number Placeholder 5">
            <a:extLst>
              <a:ext uri="{FF2B5EF4-FFF2-40B4-BE49-F238E27FC236}">
                <a16:creationId xmlns:a16="http://schemas.microsoft.com/office/drawing/2014/main" id="{7807407D-29C8-473A-36B3-1D896645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E6CEC-ABF0-4623-9CDC-98FB093B83D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7A76EDE-A11B-0100-2551-3C77D2A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 – Stateful Packet Filters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76FC696F-6769-17EC-900C-16E53BA5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Examine each IP packet in context.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tracks of client-server sessions.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Checks each packet validly belongs to one.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Better able to detect bogus packets out of context.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22B1-60D3-839F-2085-A5F552F477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A392E6-03E4-44F7-818E-F622BC5A423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17F3-A435-5760-69AD-071D2E75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8070" name="Slide Number Placeholder 5">
            <a:extLst>
              <a:ext uri="{FF2B5EF4-FFF2-40B4-BE49-F238E27FC236}">
                <a16:creationId xmlns:a16="http://schemas.microsoft.com/office/drawing/2014/main" id="{4E43A13C-89E3-E196-6A0B-083B4F9DB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DCD3C-44CD-4E19-947D-8FCFC0D59A0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5BFB709B-2CC0-7509-B572-44C7D2EE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B.Firewalls - Application Level Gateway (or Proxy)</a:t>
            </a:r>
            <a:endParaRPr lang="en-US" altLang="en-US" sz="2800"/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9FD14818-7FE4-9EF5-54BE-8916BC96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 proxy server, acts as a relay of application-level traffic.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user contacts the gateway using a TCP/IP application, such as Telnet or FTP.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the gateway does not implement the proxy code for a specific application, the service is not supported.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can be configured to support only specific features of an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717E-2A43-8F24-08A1-F91D556645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B437A3-D7F4-479B-AB5C-7D12F49F7DC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1B83-B720-A068-B880-1B2D311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89094" name="Slide Number Placeholder 5">
            <a:extLst>
              <a:ext uri="{FF2B5EF4-FFF2-40B4-BE49-F238E27FC236}">
                <a16:creationId xmlns:a16="http://schemas.microsoft.com/office/drawing/2014/main" id="{7210D82F-57AA-060C-C048-C39647CEA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BFD799-CF9C-47BE-9CC6-96AD0890A3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9095" name="Picture 2" descr="f:\Pictures\CNS\20.PNG">
            <a:extLst>
              <a:ext uri="{FF2B5EF4-FFF2-40B4-BE49-F238E27FC236}">
                <a16:creationId xmlns:a16="http://schemas.microsoft.com/office/drawing/2014/main" id="{C78DB717-C568-6D23-CB6F-92C7059A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7" y="4294187"/>
            <a:ext cx="65532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E75DABEF-AE1C-E390-1AB7-CD35A020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Gateway (or Proxy)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9C3DB706-4A88-724B-C952-A0683290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an application specific gateway / proxy.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full access to protocol.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User requests service from proxy.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Proxy validates request as legal.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Then actions request and returns result to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 separate proxies for each service.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Some services naturally support proxying.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Others are more problematic.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Custom services generally not supported.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3C52-1B67-A290-0AB0-D9655ECB7D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E90BD9-B30F-40D4-ACDD-7AA2618ED1B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EDE0-DCA6-2CDE-0A89-B030B415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0118" name="Slide Number Placeholder 5">
            <a:extLst>
              <a:ext uri="{FF2B5EF4-FFF2-40B4-BE49-F238E27FC236}">
                <a16:creationId xmlns:a16="http://schemas.microsoft.com/office/drawing/2014/main" id="{E67CE5C1-5C69-E7A6-82B6-BD6092FDC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269F8-FE90-42A4-AD26-BEBA8914334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DF4E92F5-8163-FC93-97B2-C9B68447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C.Firewalls – Circuit Level Gateway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B9208F9E-169B-D262-4760-A40EF2A9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a stand-alone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a specialized function performed by an application-level gateway for certain applications.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circuit-level gateway does not permit an end-to-end TCP connection.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gateway sets up two TCP connections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one between itself and a TCP user on an inner host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one between itself and a TCP user on an outside host.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84CF-AC4E-3BA7-C02E-A41D1C0A48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83A769-3EDD-4A35-8738-1B9ACA9076E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E749-219A-E48D-2313-85F87846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1142" name="Slide Number Placeholder 5">
            <a:extLst>
              <a:ext uri="{FF2B5EF4-FFF2-40B4-BE49-F238E27FC236}">
                <a16:creationId xmlns:a16="http://schemas.microsoft.com/office/drawing/2014/main" id="{AE5924DE-66D5-56CE-C3C4-2C955036B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B6DD6-05F6-4007-B2E9-9964749F082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7D6E089B-CA6A-CB5D-BE7F-7F9134A5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Level Gateway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6B80-F455-B2EA-272C-CECB96BC7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22E68-EE90-4DA5-831F-1C0FC3BAB8C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F1C9-62AD-644D-12DE-6D985F6C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2166" name="Slide Number Placeholder 5">
            <a:extLst>
              <a:ext uri="{FF2B5EF4-FFF2-40B4-BE49-F238E27FC236}">
                <a16:creationId xmlns:a16="http://schemas.microsoft.com/office/drawing/2014/main" id="{1A70A038-F3EE-FE25-9E9E-223953A7B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B991B-BA73-4DB3-BF56-BA1ABD3F0DD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2167" name="Picture 2" descr="f:\Pictures\CNS\21.PNG">
            <a:extLst>
              <a:ext uri="{FF2B5EF4-FFF2-40B4-BE49-F238E27FC236}">
                <a16:creationId xmlns:a16="http://schemas.microsoft.com/office/drawing/2014/main" id="{F646EE60-83DA-A6E1-D40D-328F3C7B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9" y="1295400"/>
            <a:ext cx="7373937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CA0A-82EF-B668-1CF6-BE6DCE93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Intrusion Detection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A7BA726-DBB0-C576-7799-8E3C7D1F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Inevitably will have security failures.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Able to detect and eject intruder, if detected quickly.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Act as deterrent - collect info to improve security.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Assume intruder will behave differently to a legitimate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will have imperfect distinction between different kinds of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B2E7-3C4F-F93E-C91E-7E389C7C7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911D2F-E20F-44AF-8831-CAE6FF6BD51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1C4B-A207-28DC-D2BB-22801D7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DABC7005-B496-7E25-AA29-F50934E83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AEBF7-447D-45B1-B506-3527C191B00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7BDD2E9-1FA0-F30E-F947-71461B01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Level Gateway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3FDDE9E-3C99-0DCB-8662-A2EFC491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Imposes security by limiting which such connections  (among two) are allowed.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Once created usually relays traffic without examining contents.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when trust internal users by allowing general outbound connections.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SOCKS commonly used for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20E6-CACD-D73B-AA1C-85B4315F79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663354-B659-4C6B-BAE3-0A7B8053993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E166-3AC2-804C-00FB-EA591633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3190" name="Slide Number Placeholder 5">
            <a:extLst>
              <a:ext uri="{FF2B5EF4-FFF2-40B4-BE49-F238E27FC236}">
                <a16:creationId xmlns:a16="http://schemas.microsoft.com/office/drawing/2014/main" id="{6E5B00BD-4D35-642C-2B9F-9FF526C19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8F79F-9ABB-4AC3-93D3-B57816ACBED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4D506247-700D-8F98-0734-21558D6B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Bastion Host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56B4AF26-BA31-DE10-DF6F-78CC319E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Highly secure host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exposed to "hostile" elements secured to withstand this.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May support 2 or more net connections.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May be trusted to enforce trusted separation between network connections.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Runs circuit / application level gateways or provides externally accessible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5EF3-F3A0-8646-4FED-6D9CC22CE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52714E-50F0-45AC-BA94-6FFE5B4999A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C595-FD72-C082-5F9B-FDF2711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4214" name="Slide Number Placeholder 5">
            <a:extLst>
              <a:ext uri="{FF2B5EF4-FFF2-40B4-BE49-F238E27FC236}">
                <a16:creationId xmlns:a16="http://schemas.microsoft.com/office/drawing/2014/main" id="{BB6E8C97-106A-6936-1C05-09D08514A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39C43-4A02-4451-92C0-F5FF4C0D7F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79CEE122-F65D-134B-2043-B42A8FDB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Configurations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E821-89C1-BF2A-BCF9-93710F5B89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11903E-EA04-4C66-A2CF-64347C7F4E7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041C-4846-20B0-6120-8D240D39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5238" name="Slide Number Placeholder 5">
            <a:extLst>
              <a:ext uri="{FF2B5EF4-FFF2-40B4-BE49-F238E27FC236}">
                <a16:creationId xmlns:a16="http://schemas.microsoft.com/office/drawing/2014/main" id="{D07C64F2-DCBE-302A-B719-22A6CB1B1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39189-F853-4710-96E7-DB973956D5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5239" name="Picture 2" descr="f:\Pictures\CNS\22.PNG">
            <a:extLst>
              <a:ext uri="{FF2B5EF4-FFF2-40B4-BE49-F238E27FC236}">
                <a16:creationId xmlns:a16="http://schemas.microsoft.com/office/drawing/2014/main" id="{FAF1C185-2F8A-1CB0-68AC-9797B24D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4" y="1066800"/>
            <a:ext cx="856138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97EE6A42-3D06-22CE-7C4F-A2623D5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Configurations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124B-B1D6-38EB-D7FB-DD55B9F12A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F8E4C-3E59-4D1C-8001-81B5B15E3C3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3129-5AD0-BD5F-AC29-D02D0E9B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6262" name="Slide Number Placeholder 5">
            <a:extLst>
              <a:ext uri="{FF2B5EF4-FFF2-40B4-BE49-F238E27FC236}">
                <a16:creationId xmlns:a16="http://schemas.microsoft.com/office/drawing/2014/main" id="{9136C6A9-7389-827E-4549-FA792B0B1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3B4C3-FDC5-4E06-8CDE-CE98DD4E5E6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6263" name="Picture 2" descr="f:\Pictures\CNS\23.PNG">
            <a:extLst>
              <a:ext uri="{FF2B5EF4-FFF2-40B4-BE49-F238E27FC236}">
                <a16:creationId xmlns:a16="http://schemas.microsoft.com/office/drawing/2014/main" id="{E6FE5E2D-4A43-2C86-EEE0-B2396025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04900"/>
            <a:ext cx="8382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35EBD916-C22F-025B-8D9A-307F504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 Configurations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8C06-8906-EF5A-0F13-921F6F5683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049FD-D188-4335-905F-3231533D06B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B8C1-F54F-E26F-32AF-D9B09D1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7286" name="Slide Number Placeholder 5">
            <a:extLst>
              <a:ext uri="{FF2B5EF4-FFF2-40B4-BE49-F238E27FC236}">
                <a16:creationId xmlns:a16="http://schemas.microsoft.com/office/drawing/2014/main" id="{857032AC-A2D1-6ADB-93A2-DC611FAE1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C1354-2693-4046-B45E-D9E35F01C2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7287" name="Picture 2" descr="f:\Pictures\CNS\24.PNG">
            <a:extLst>
              <a:ext uri="{FF2B5EF4-FFF2-40B4-BE49-F238E27FC236}">
                <a16:creationId xmlns:a16="http://schemas.microsoft.com/office/drawing/2014/main" id="{BB9BE34D-0E46-1CAC-A63E-61512034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4" y="1066800"/>
            <a:ext cx="84661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82EBBE43-64B9-BC42-1224-D3F3235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5.Trusted Systems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1E476065-732E-1ACD-59F5-FA8557CE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enhance the ability of a system to defend against intruders and malicious programs.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Look at some basic concepts of data access control.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FDFD-8920-95E8-CDF0-1915A4356B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E58BD6-FBED-4FBC-996E-9F8505D6B4A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0756-07A4-29A7-3840-9690C400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8310" name="Slide Number Placeholder 5">
            <a:extLst>
              <a:ext uri="{FF2B5EF4-FFF2-40B4-BE49-F238E27FC236}">
                <a16:creationId xmlns:a16="http://schemas.microsoft.com/office/drawing/2014/main" id="{080B0F98-9A01-9790-2496-EB99F4E7E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BA7FD-FF0E-4C66-866C-F9E4E0AFA2F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8311" name="Picture 2" descr="f:\Pictures\CNS\26.PNG">
            <a:extLst>
              <a:ext uri="{FF2B5EF4-FFF2-40B4-BE49-F238E27FC236}">
                <a16:creationId xmlns:a16="http://schemas.microsoft.com/office/drawing/2014/main" id="{2355CD0F-C604-7874-740B-443417920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65865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8BB8600-9E6E-CBFA-7FD1-1FC3AEFD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 &amp; Capability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0F2A-0077-4C46-5A55-02B2FB04DB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F8FF7C-C21B-433B-9BE4-7BB2F63E72F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45EF-0D9F-70FB-1B73-E04699E8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99334" name="Slide Number Placeholder 5">
            <a:extLst>
              <a:ext uri="{FF2B5EF4-FFF2-40B4-BE49-F238E27FC236}">
                <a16:creationId xmlns:a16="http://schemas.microsoft.com/office/drawing/2014/main" id="{B4BD4890-348A-C926-5E36-252735B1A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4E5FCF-C483-4669-9C05-BA9C96FB5BF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9335" name="Picture 2" descr="f:\Pictures\CNS\27.PNG">
            <a:extLst>
              <a:ext uri="{FF2B5EF4-FFF2-40B4-BE49-F238E27FC236}">
                <a16:creationId xmlns:a16="http://schemas.microsoft.com/office/drawing/2014/main" id="{77FE6A2B-757E-2B4C-821C-050DF844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7950"/>
            <a:ext cx="45053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3" descr="f:\Pictures\CNS\28.PNG">
            <a:extLst>
              <a:ext uri="{FF2B5EF4-FFF2-40B4-BE49-F238E27FC236}">
                <a16:creationId xmlns:a16="http://schemas.microsoft.com/office/drawing/2014/main" id="{30F61EF7-E9DA-75DC-17C5-4B0F05C5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524000"/>
            <a:ext cx="39481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58344B28-E3E0-F405-797B-37AED98A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F573FB1-B41B-E827-BA25-4D2A5A4F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Given system has identified a user.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resources they can access.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is that of access matrix with.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Subject - active entity (user, process)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Object - passive entity (file or resource)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Access right – way object can be accessed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decompose by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Columns as access control lists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Rows as capability tickets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388-437F-4D41-EE13-DF4D16CB9C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8A5015-925C-4A7B-AF67-5DA79A3E483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41A7-F848-1042-A3F4-37614D8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00358" name="Slide Number Placeholder 5">
            <a:extLst>
              <a:ext uri="{FF2B5EF4-FFF2-40B4-BE49-F238E27FC236}">
                <a16:creationId xmlns:a16="http://schemas.microsoft.com/office/drawing/2014/main" id="{5A4E0997-4317-C34C-F4C9-7B627736B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B0374-1E37-4C5D-B6B3-AD3D03D951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F6EEBEFE-3FAE-1ACB-F440-1072E814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 Computer Systems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F36A25CD-FD87-0BEA-58E3-F767CD3C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is increasingly important.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varying degrees of sensitivity of information.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Military info classifications: confidential, secret etc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Subjects (people or programs) have varying rights of access to objects (information).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Want to consider ways of increasing confidence in systems to enforce these rights.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Known as multilevel security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subjects have maximum &amp; current security level.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objects have a fixed security level classification.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ADC2-7416-80C4-29CA-0F062C35C4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13B507-F37E-42EB-ADB4-85D4530FF8E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C42D-D151-440B-B7E1-9D793F96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01382" name="Slide Number Placeholder 5">
            <a:extLst>
              <a:ext uri="{FF2B5EF4-FFF2-40B4-BE49-F238E27FC236}">
                <a16:creationId xmlns:a16="http://schemas.microsoft.com/office/drawing/2014/main" id="{B2566465-86E1-F842-C64D-716CDA67B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3702EE-78CB-41CC-9929-5C402546C2D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5C062C06-9BF3-9021-AFD3-6E9B173E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 LaPadula (BLP) Model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A368B02C-A7B6-CBB7-4874-5982915F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famous security models.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mandatory policies on system.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two key policies: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No read up (simple security property)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 subject can only read/write an object if the current security level of the subject dominates (&gt;=) the classification of the object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No write down (*-property)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a subject can only append/write to an object if the current security level of the subject is dominated by (&lt;=) the classification of the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E57B-9237-3A29-AD04-4C86E32F58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E5EE8F-329B-42E5-AD5A-937BBED32D7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349A-7415-7BA7-ADFC-B951B1DB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02406" name="Slide Number Placeholder 5">
            <a:extLst>
              <a:ext uri="{FF2B5EF4-FFF2-40B4-BE49-F238E27FC236}">
                <a16:creationId xmlns:a16="http://schemas.microsoft.com/office/drawing/2014/main" id="{BFCDF938-5A12-7971-CF44-9F2E1B2B5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30733-5075-459F-BA01-1771CDD8EF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8D56-CA18-03A2-3B66-8F47F8CA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Behavior of Intruders and Authorized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678F-4E97-AF9F-A703-5F3B8AB24F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78A09-70FB-4EE0-98F5-426265BFB33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1442-A5DF-C74F-6684-FF047D75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E6B42083-5D37-BCFF-0F6D-65F5FA3D7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13959-B7D9-4723-8BAA-8499E6EEF06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7" name="Picture 7" descr="f:\Pictures\CNS\1.PNG">
            <a:extLst>
              <a:ext uri="{FF2B5EF4-FFF2-40B4-BE49-F238E27FC236}">
                <a16:creationId xmlns:a16="http://schemas.microsoft.com/office/drawing/2014/main" id="{2593704F-1A8F-7E39-82EF-4BD9D814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428CC588-E0F5-FECD-69FC-2A039F5A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Monitor Properties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36E90715-A309-9545-2B58-425BB057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 mediation: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security rules are enforced on every access, not just, for example, when a file is opened.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reference monitor and database are protected from unauthorized modification.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Verifiability: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reference monitor's correctness must be provable.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CD9F8-9494-42EB-C416-514DE897A2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7383F0-F639-41E1-9D0D-6263E92468D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3366-3797-4D01-0337-F1B656AD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03430" name="Slide Number Placeholder 5">
            <a:extLst>
              <a:ext uri="{FF2B5EF4-FFF2-40B4-BE49-F238E27FC236}">
                <a16:creationId xmlns:a16="http://schemas.microsoft.com/office/drawing/2014/main" id="{C15163B3-959B-37AB-1647-E828A890D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AF2B7-D413-400E-8667-2186E10479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3431" name="Picture 2" descr="f:\Pictures\CNS\29.PNG">
            <a:extLst>
              <a:ext uri="{FF2B5EF4-FFF2-40B4-BE49-F238E27FC236}">
                <a16:creationId xmlns:a16="http://schemas.microsoft.com/office/drawing/2014/main" id="{DBD7E267-977A-76C6-A7A8-D264A40C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56" y="3520282"/>
            <a:ext cx="6858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C8F2D344-2891-80E5-360B-BB116EEC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Computer Systems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210A2F01-F40D-A9E6-73C4-83E6CE77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can evaluate IT systems against a range of standards: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TCSEC, IPSEC and now Common Criteria.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Define a number of “levels” of evaluation with increasingly stringent checking.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published lists of evaluated products.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Though aimed at government/defense use.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in industry also.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5AE7-AC11-D0D1-CA7F-A701750BDB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0C8CD9-62FB-458E-872D-49C0CB94C8D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FAB0-8CAE-3F4E-87DD-893889C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04454" name="Slide Number Placeholder 5">
            <a:extLst>
              <a:ext uri="{FF2B5EF4-FFF2-40B4-BE49-F238E27FC236}">
                <a16:creationId xmlns:a16="http://schemas.microsoft.com/office/drawing/2014/main" id="{0B42FB81-79CE-2A45-0E93-AF2F999F2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B69E4-F29D-469D-9C48-0C087101456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5713</Words>
  <Application>Microsoft Office PowerPoint</Application>
  <PresentationFormat>Widescreen</PresentationFormat>
  <Paragraphs>819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1.Intrusion Detection</vt:lpstr>
      <vt:lpstr>Intruders</vt:lpstr>
      <vt:lpstr>Examples of Intrusion</vt:lpstr>
      <vt:lpstr>Intrusion Techniques</vt:lpstr>
      <vt:lpstr>Password Guessing</vt:lpstr>
      <vt:lpstr>Password Capture</vt:lpstr>
      <vt:lpstr>Intrusion Detection</vt:lpstr>
      <vt:lpstr>Behavior of Intruders and Authorized Users</vt:lpstr>
      <vt:lpstr>Approaches to Intrusion Detection</vt:lpstr>
      <vt:lpstr>Audit Records</vt:lpstr>
      <vt:lpstr>Fields in Audit Records</vt:lpstr>
      <vt:lpstr>A Sample Audit Record</vt:lpstr>
      <vt:lpstr>A.Statistical Anomaly Detection</vt:lpstr>
      <vt:lpstr>Metrics for Profile-Based Intrusion Detection</vt:lpstr>
      <vt:lpstr>Various Tests Performed for Intrusion Detection</vt:lpstr>
      <vt:lpstr>Tests used for different Activities</vt:lpstr>
      <vt:lpstr>Tests used for different Activities</vt:lpstr>
      <vt:lpstr>B.Rule-Based Intrusion Detection</vt:lpstr>
      <vt:lpstr>Rule-Based Intrusion Detection</vt:lpstr>
      <vt:lpstr>Example - Type of Heuristic rules in NIDX</vt:lpstr>
      <vt:lpstr>USTAT Actions versus SunOS Event Types</vt:lpstr>
      <vt:lpstr>Base-Rate Fallacy</vt:lpstr>
      <vt:lpstr>Distributed Intrusion Detection</vt:lpstr>
      <vt:lpstr>Components of Distributed ID</vt:lpstr>
      <vt:lpstr>Distributed Intrusion Detection - Architecture</vt:lpstr>
      <vt:lpstr>Distributed Intrusion Detection – Agent Implementation</vt:lpstr>
      <vt:lpstr>Distributed Intrusion Detection – Agent Implementation</vt:lpstr>
      <vt:lpstr>Honeypots</vt:lpstr>
      <vt:lpstr>Intrusion Detection Exchange Format</vt:lpstr>
      <vt:lpstr>2.Password Management</vt:lpstr>
      <vt:lpstr>UNIX Password Scheme</vt:lpstr>
      <vt:lpstr>Unix Password Scheme</vt:lpstr>
      <vt:lpstr>Unix Password Scheme</vt:lpstr>
      <vt:lpstr>Password Studies</vt:lpstr>
      <vt:lpstr>Managing Passwords - Education</vt:lpstr>
      <vt:lpstr>Managing Passwords - Computer Generated</vt:lpstr>
      <vt:lpstr>Managing Passwords - Reactive Checking</vt:lpstr>
      <vt:lpstr>Managing Passwords - Proactive Checking</vt:lpstr>
      <vt:lpstr>3.Viruses and Other Related Threats</vt:lpstr>
      <vt:lpstr>Malicious Software</vt:lpstr>
      <vt:lpstr>Malicious Software</vt:lpstr>
      <vt:lpstr>Backdoor or Trapdoor</vt:lpstr>
      <vt:lpstr>Logic Bomb</vt:lpstr>
      <vt:lpstr>Trojan Horse</vt:lpstr>
      <vt:lpstr>Zombie</vt:lpstr>
      <vt:lpstr>Viruses</vt:lpstr>
      <vt:lpstr>Virus Phases</vt:lpstr>
      <vt:lpstr>Types of Viruses</vt:lpstr>
      <vt:lpstr>Macro Virus</vt:lpstr>
      <vt:lpstr>Email Virus</vt:lpstr>
      <vt:lpstr>Worms</vt:lpstr>
      <vt:lpstr>Worm Ability</vt:lpstr>
      <vt:lpstr>Worm Operation Phases</vt:lpstr>
      <vt:lpstr>Morris Worm</vt:lpstr>
      <vt:lpstr>Recent Worm Attacks</vt:lpstr>
      <vt:lpstr>Worm Techology</vt:lpstr>
      <vt:lpstr>Virus Countermeasures</vt:lpstr>
      <vt:lpstr>Anti-Virus Software</vt:lpstr>
      <vt:lpstr>Advanced Anti-Virus Techniques</vt:lpstr>
      <vt:lpstr>Digital Immune System</vt:lpstr>
      <vt:lpstr>Behavior-Blocking Software</vt:lpstr>
      <vt:lpstr>Distributed Denial of Service Attacks (DDoS)</vt:lpstr>
      <vt:lpstr>Distributed Denial of Service Attacks (DDoS)</vt:lpstr>
      <vt:lpstr>Constructing the DDoS Attack Network</vt:lpstr>
      <vt:lpstr>DDoS Countermeasures</vt:lpstr>
      <vt:lpstr>4.Firewall Design Principles</vt:lpstr>
      <vt:lpstr>What is a Firewall?</vt:lpstr>
      <vt:lpstr>Firewall Characteristics</vt:lpstr>
      <vt:lpstr>Firewall Limitations</vt:lpstr>
      <vt:lpstr>Firewall Types</vt:lpstr>
      <vt:lpstr>A.Firewalls – Packet Filters</vt:lpstr>
      <vt:lpstr>Packet-Filtering Examples</vt:lpstr>
      <vt:lpstr>Attacks on Packet Filters</vt:lpstr>
      <vt:lpstr>Firewalls – Stateful Packet Filters</vt:lpstr>
      <vt:lpstr>B.Firewalls - Application Level Gateway (or Proxy)</vt:lpstr>
      <vt:lpstr>Application Level Gateway (or Proxy)</vt:lpstr>
      <vt:lpstr>C.Firewalls – Circuit Level Gateway</vt:lpstr>
      <vt:lpstr>Circuit Level Gateway</vt:lpstr>
      <vt:lpstr>Circuit Level Gateway</vt:lpstr>
      <vt:lpstr>Bastion Host</vt:lpstr>
      <vt:lpstr>Firewall Configurations</vt:lpstr>
      <vt:lpstr>Firewall Configurations</vt:lpstr>
      <vt:lpstr>Firewall Configurations</vt:lpstr>
      <vt:lpstr>5.Trusted Systems</vt:lpstr>
      <vt:lpstr>Access Control List &amp; Capability List</vt:lpstr>
      <vt:lpstr>Access Control</vt:lpstr>
      <vt:lpstr>Trusted Computer Systems</vt:lpstr>
      <vt:lpstr>Bell LaPadula (BLP) Model</vt:lpstr>
      <vt:lpstr>Reference Monitor Properties</vt:lpstr>
      <vt:lpstr>Evaluated Computer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Kumar</dc:creator>
  <cp:lastModifiedBy>Himanshu Kumar</cp:lastModifiedBy>
  <cp:revision>99</cp:revision>
  <dcterms:created xsi:type="dcterms:W3CDTF">2024-10-02T10:03:08Z</dcterms:created>
  <dcterms:modified xsi:type="dcterms:W3CDTF">2024-10-02T10:12:27Z</dcterms:modified>
</cp:coreProperties>
</file>