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0"/>
  </p:notesMasterIdLst>
  <p:sldIdLst>
    <p:sldId id="256" r:id="rId2"/>
    <p:sldId id="257" r:id="rId3"/>
    <p:sldId id="258" r:id="rId4"/>
    <p:sldId id="259" r:id="rId5"/>
    <p:sldId id="270" r:id="rId6"/>
    <p:sldId id="263" r:id="rId7"/>
    <p:sldId id="271" r:id="rId8"/>
    <p:sldId id="260" r:id="rId9"/>
    <p:sldId id="261" r:id="rId10"/>
    <p:sldId id="274" r:id="rId11"/>
    <p:sldId id="268" r:id="rId12"/>
    <p:sldId id="269" r:id="rId13"/>
    <p:sldId id="272" r:id="rId14"/>
    <p:sldId id="262" r:id="rId15"/>
    <p:sldId id="264" r:id="rId16"/>
    <p:sldId id="265" r:id="rId17"/>
    <p:sldId id="273"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7" d="100"/>
          <a:sy n="47" d="100"/>
        </p:scale>
        <p:origin x="14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0A5579-5FAE-4D79-BADB-24F448772159}" type="datetimeFigureOut">
              <a:rPr lang="en-IN" smtClean="0"/>
              <a:t>13-07-2025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2BD690-5D1C-4A22-A83F-72B087D8A357}"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oundRect">
            <a:avLst>
              <a:gd name="adj" fmla="val 10194"/>
            </a:avLst>
          </a:prstGeom>
        </p:spPr>
        <p:style>
          <a:lnRef idx="1">
            <a:schemeClr val="accent4"/>
          </a:lnRef>
          <a:fillRef idx="2">
            <a:schemeClr val="accent4"/>
          </a:fillRef>
          <a:effectRef idx="1">
            <a:schemeClr val="accent4"/>
          </a:effectRef>
          <a:fontRef idx="none"/>
        </p:style>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nchor="ctr">
            <a:normAutofit/>
          </a:bodyPr>
          <a:lstStyle>
            <a:lvl1pPr marL="0" indent="0" algn="ctr">
              <a:buNone/>
              <a:defRPr sz="2800" b="1">
                <a:solidFill>
                  <a:srgbClr val="C000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245C03C-4E4B-456A-82F7-0C8C80F802A4}" type="datetime1">
              <a:rPr lang="en-IN" smtClean="0"/>
              <a:t>13-07-2025</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ADFB7573-0EEC-4F18-B4D8-B9624EC7F9C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A53856-92C1-48E2-A678-16485DB25C68}"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939461-CAE6-476C-8ED6-DBF4B56C1ADD}"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A8749E-3FF3-41B2-B4DE-BB379C572509}"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cxnSp>
        <p:nvCxnSpPr>
          <p:cNvPr id="8" name="Straight Connector 7"/>
          <p:cNvCxnSpPr/>
          <p:nvPr userDrawn="1"/>
        </p:nvCxnSpPr>
        <p:spPr>
          <a:xfrm>
            <a:off x="0" y="6272613"/>
            <a:ext cx="91440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FD6B-8032-4829-B4E8-B5A13942ACB1}"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30B156-E9C2-4089-BE8B-039826BBCF49}" type="datetime1">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BAA8F2-CEBB-42F2-ABB5-DBEDC54A2724}" type="datetime1">
              <a:rPr lang="en-IN" smtClean="0"/>
              <a:t>13-07-2025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A4DCA7-BC2C-498A-8892-C3DA341BAC80}" type="datetime1">
              <a:rPr lang="en-IN" smtClean="0"/>
              <a:t>13-07-2025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288FD7-AC07-442D-84DA-2C9F324FA9B7}" type="datetime1">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D60739-263C-4AC0-908C-23A0496DBB8C}" type="datetime1">
              <a:rPr lang="en-IN" smtClean="0"/>
              <a:t>13-07-2025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DFB7573-0EEC-4F18-B4D8-B9624EC7F9C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007" y="222192"/>
            <a:ext cx="8785077" cy="632387"/>
          </a:xfrm>
          <a:prstGeom prst="roundRect">
            <a:avLst/>
          </a:prstGeom>
        </p:spPr>
        <p:style>
          <a:lnRef idx="1">
            <a:schemeClr val="accent4"/>
          </a:lnRef>
          <a:fillRef idx="2">
            <a:schemeClr val="accent4"/>
          </a:fillRef>
          <a:effectRef idx="1">
            <a:schemeClr val="accent4"/>
          </a:effectRef>
          <a:fontRef idx="none"/>
        </p:style>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88006" y="1008404"/>
            <a:ext cx="8785077" cy="519584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88006" y="6363177"/>
            <a:ext cx="1187867" cy="365125"/>
          </a:xfrm>
          <a:prstGeom prst="rect">
            <a:avLst/>
          </a:prstGeom>
        </p:spPr>
        <p:txBody>
          <a:bodyPr vert="horz" lIns="91440" tIns="45720" rIns="91440" bIns="45720" rtlCol="0" anchor="ctr"/>
          <a:lstStyle>
            <a:lvl1pPr algn="l">
              <a:defRPr sz="1400" b="1">
                <a:solidFill>
                  <a:schemeClr val="tx1"/>
                </a:solidFill>
                <a:latin typeface="Leelawadee" panose="020B0502040204020203" pitchFamily="34" charset="-34"/>
                <a:cs typeface="Leelawadee" panose="020B0502040204020203" pitchFamily="34" charset="-34"/>
              </a:defRPr>
            </a:lvl1pPr>
          </a:lstStyle>
          <a:p>
            <a:fld id="{6AF89DF0-7DAD-40C2-A6C2-6C23C0306B67}" type="datetime1">
              <a:rPr lang="en-IN" smtClean="0"/>
              <a:t>13-07-2025</a:t>
            </a:fld>
            <a:endParaRPr lang="en-IN" dirty="0"/>
          </a:p>
        </p:txBody>
      </p:sp>
      <p:sp>
        <p:nvSpPr>
          <p:cNvPr id="5" name="Footer Placeholder 4"/>
          <p:cNvSpPr>
            <a:spLocks noGrp="1"/>
          </p:cNvSpPr>
          <p:nvPr>
            <p:ph type="ftr" sz="quarter" idx="3"/>
          </p:nvPr>
        </p:nvSpPr>
        <p:spPr>
          <a:xfrm>
            <a:off x="1418603" y="6364897"/>
            <a:ext cx="6905001" cy="365125"/>
          </a:xfrm>
          <a:prstGeom prst="rect">
            <a:avLst/>
          </a:prstGeom>
        </p:spPr>
        <p:txBody>
          <a:bodyPr vert="horz" lIns="91440" tIns="45720" rIns="91440" bIns="45720" rtlCol="0" anchor="ctr"/>
          <a:lstStyle>
            <a:lvl1pPr algn="ctr">
              <a:defRPr sz="1400" b="1">
                <a:solidFill>
                  <a:schemeClr val="tx1"/>
                </a:solidFill>
                <a:latin typeface="Leelawadee" panose="020B0502040204020203" pitchFamily="34" charset="-34"/>
                <a:cs typeface="Leelawadee" panose="020B0502040204020203" pitchFamily="34" charset="-34"/>
              </a:defRPr>
            </a:lvl1pPr>
          </a:lstStyle>
          <a:p>
            <a:endParaRPr lang="en-IN" dirty="0"/>
          </a:p>
        </p:txBody>
      </p:sp>
      <p:sp>
        <p:nvSpPr>
          <p:cNvPr id="6" name="Slide Number Placeholder 5"/>
          <p:cNvSpPr>
            <a:spLocks noGrp="1"/>
          </p:cNvSpPr>
          <p:nvPr>
            <p:ph type="sldNum" sz="quarter" idx="4"/>
          </p:nvPr>
        </p:nvSpPr>
        <p:spPr>
          <a:xfrm>
            <a:off x="8417606" y="6364896"/>
            <a:ext cx="538387" cy="365125"/>
          </a:xfrm>
          <a:prstGeom prst="rect">
            <a:avLst/>
          </a:prstGeom>
        </p:spPr>
        <p:txBody>
          <a:bodyPr vert="horz" lIns="91440" tIns="45720" rIns="91440" bIns="45720" rtlCol="0" anchor="ctr"/>
          <a:lstStyle>
            <a:lvl1pPr algn="r">
              <a:defRPr sz="1400" b="1">
                <a:solidFill>
                  <a:schemeClr val="tx1"/>
                </a:solidFill>
                <a:latin typeface="Leelawadee" panose="020B0502040204020203" pitchFamily="34" charset="-34"/>
                <a:cs typeface="Leelawadee" panose="020B0502040204020203" pitchFamily="34" charset="-34"/>
              </a:defRPr>
            </a:lvl1pPr>
          </a:lstStyle>
          <a:p>
            <a:fld id="{ADFB7573-0EEC-4F18-B4D8-B9624EC7F9C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000" b="1" kern="1200">
          <a:solidFill>
            <a:schemeClr val="tx1"/>
          </a:solidFill>
          <a:latin typeface="Leelawadee" panose="020B0502040204020203" pitchFamily="34" charset="-34"/>
          <a:ea typeface="+mj-ea"/>
          <a:cs typeface="Leelawadee" panose="020B0502040204020203" pitchFamily="34" charset="-34"/>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Book Antiqua" panose="0204060205030503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C00000"/>
          </a:solidFill>
          <a:latin typeface="Book Antiqua" panose="0204060205030503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Book Antiqua" panose="0204060205030503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C00000"/>
          </a:solidFill>
          <a:latin typeface="Book Antiqua" panose="0204060205030503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Book Antiqua" panose="020406020503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pinout.xyz/" TargetMode="External"/><Relationship Id="rId3" Type="http://schemas.openxmlformats.org/officeDocument/2006/relationships/hyperlink" Target="https://www.raspberrypi.com/" TargetMode="External"/><Relationship Id="rId7" Type="http://schemas.openxmlformats.org/officeDocument/2006/relationships/hyperlink" Target="https://components101.com/motor-driver/l298n-motor-driver-module" TargetMode="External"/><Relationship Id="rId2" Type="http://schemas.openxmlformats.org/officeDocument/2006/relationships/hyperlink" Target="https://www.twilio.com/docs/whatsapp" TargetMode="External"/><Relationship Id="rId1" Type="http://schemas.openxmlformats.org/officeDocument/2006/relationships/slideLayout" Target="../slideLayouts/slideLayout2.xml"/><Relationship Id="rId6" Type="http://schemas.openxmlformats.org/officeDocument/2006/relationships/hyperlink" Target="https://ngrok.com/docs" TargetMode="External"/><Relationship Id="rId5" Type="http://schemas.openxmlformats.org/officeDocument/2006/relationships/hyperlink" Target="https://flask.palletsprojects.com/" TargetMode="External"/><Relationship Id="rId10" Type="http://schemas.openxmlformats.org/officeDocument/2006/relationships/hyperlink" Target="https://youtu.be/2bganVdLg5Q?feature=shared" TargetMode="External"/><Relationship Id="rId4" Type="http://schemas.openxmlformats.org/officeDocument/2006/relationships/hyperlink" Target="https://gpiozero.readthedocs.io/en/stable/" TargetMode="External"/><Relationship Id="rId9" Type="http://schemas.openxmlformats.org/officeDocument/2006/relationships/hyperlink" Target="https://search.app/qzKmjbtUBauCtHC46"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5176" y="310896"/>
            <a:ext cx="8641080" cy="1655763"/>
          </a:xfrm>
        </p:spPr>
        <p:style>
          <a:lnRef idx="1">
            <a:schemeClr val="accent4"/>
          </a:lnRef>
          <a:fillRef idx="2">
            <a:schemeClr val="accent4"/>
          </a:fillRef>
          <a:effectRef idx="1">
            <a:schemeClr val="accent4"/>
          </a:effectRef>
          <a:fontRef idx="minor">
            <a:schemeClr val="dk1"/>
          </a:fontRef>
        </p:style>
        <p:txBody>
          <a:bodyPr>
            <a:normAutofit/>
          </a:bodyPr>
          <a:lstStyle/>
          <a:p>
            <a:r>
              <a:rPr lang="en-US" sz="3200" dirty="0">
                <a:solidFill>
                  <a:srgbClr val="FF0000"/>
                </a:solidFill>
                <a:cs typeface="Leelawadee" panose="020B0502040204020203"/>
              </a:rPr>
              <a:t>Applied Internet of Things(CSE 2198)</a:t>
            </a:r>
            <a:br>
              <a:rPr lang="en-US" sz="3200" dirty="0">
                <a:solidFill>
                  <a:srgbClr val="FF0000"/>
                </a:solidFill>
                <a:cs typeface="Leelawadee" panose="020B0502040204020203"/>
              </a:rPr>
            </a:br>
            <a:r>
              <a:rPr lang="en-US" sz="2700" b="0" dirty="0">
                <a:cs typeface="Leelawadee" panose="020B0502040204020203"/>
              </a:rPr>
              <a:t>Project Presentation on</a:t>
            </a:r>
            <a:br>
              <a:rPr lang="en-US" dirty="0">
                <a:cs typeface="Leelawadee" panose="020B0502040204020203"/>
              </a:rPr>
            </a:br>
            <a:r>
              <a:rPr lang="en-US" sz="3600" dirty="0" err="1">
                <a:cs typeface="Leelawadee" panose="020B0502040204020203"/>
              </a:rPr>
              <a:t>Whatsapp</a:t>
            </a:r>
            <a:r>
              <a:rPr lang="en-US" sz="3600" dirty="0">
                <a:cs typeface="Leelawadee" panose="020B0502040204020203"/>
              </a:rPr>
              <a:t> Based Home Automation</a:t>
            </a:r>
            <a:endParaRPr lang="en-IN" dirty="0">
              <a:cs typeface="Leelawadee" panose="020B0502040204020203"/>
            </a:endParaRPr>
          </a:p>
        </p:txBody>
      </p:sp>
      <p:sp>
        <p:nvSpPr>
          <p:cNvPr id="3" name="Subtitle 2"/>
          <p:cNvSpPr>
            <a:spLocks noGrp="1"/>
          </p:cNvSpPr>
          <p:nvPr>
            <p:ph type="subTitle" idx="1"/>
          </p:nvPr>
        </p:nvSpPr>
        <p:spPr>
          <a:xfrm>
            <a:off x="-106326" y="2775901"/>
            <a:ext cx="3803594" cy="1468671"/>
          </a:xfrm>
        </p:spPr>
        <p:txBody>
          <a:bodyPr>
            <a:normAutofit fontScale="85000" lnSpcReduction="10000"/>
          </a:bodyPr>
          <a:lstStyle/>
          <a:p>
            <a:r>
              <a:rPr lang="en-US" b="1" dirty="0">
                <a:solidFill>
                  <a:srgbClr val="FF0000"/>
                </a:solidFill>
              </a:rPr>
              <a:t>Supervisor</a:t>
            </a:r>
          </a:p>
          <a:p>
            <a:r>
              <a:rPr lang="en-US" dirty="0">
                <a:solidFill>
                  <a:schemeClr val="tx1"/>
                </a:solidFill>
              </a:rPr>
              <a:t>Dr. Biswa Ranjan Swain</a:t>
            </a:r>
          </a:p>
          <a:p>
            <a:r>
              <a:rPr lang="en-US" dirty="0">
                <a:solidFill>
                  <a:schemeClr val="tx1"/>
                </a:solidFill>
              </a:rPr>
              <a:t>Dr. Bhanja Kishor Swain</a:t>
            </a:r>
          </a:p>
          <a:p>
            <a:endParaRPr lang="en-US" dirty="0">
              <a:solidFill>
                <a:schemeClr val="tx1"/>
              </a:solidFill>
            </a:endParaRPr>
          </a:p>
        </p:txBody>
      </p:sp>
      <p:sp>
        <p:nvSpPr>
          <p:cNvPr id="4" name="Subtitle 2"/>
          <p:cNvSpPr txBox="1"/>
          <p:nvPr/>
        </p:nvSpPr>
        <p:spPr>
          <a:xfrm>
            <a:off x="5554337" y="2367671"/>
            <a:ext cx="3154680" cy="229514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a:solidFill>
                  <a:srgbClr val="FF0000"/>
                </a:solidFill>
              </a:rPr>
              <a:t>Presented by</a:t>
            </a:r>
          </a:p>
          <a:p>
            <a:r>
              <a:rPr lang="en-US" dirty="0">
                <a:solidFill>
                  <a:schemeClr val="tx1"/>
                </a:solidFill>
              </a:rPr>
              <a:t>Ms. Shruti Sahoo</a:t>
            </a:r>
          </a:p>
          <a:p>
            <a:r>
              <a:rPr lang="en-US" dirty="0">
                <a:solidFill>
                  <a:schemeClr val="tx1"/>
                </a:solidFill>
              </a:rPr>
              <a:t>Mr. Satya Swarup Nayak</a:t>
            </a:r>
          </a:p>
          <a:p>
            <a:r>
              <a:rPr lang="en-US" dirty="0">
                <a:solidFill>
                  <a:schemeClr val="tx1"/>
                </a:solidFill>
              </a:rPr>
              <a:t>Mr. Satyajit Panda</a:t>
            </a:r>
          </a:p>
          <a:p>
            <a:r>
              <a:rPr lang="en-US" dirty="0">
                <a:solidFill>
                  <a:schemeClr val="tx1"/>
                </a:solidFill>
              </a:rPr>
              <a:t>(Group Leader)</a:t>
            </a:r>
          </a:p>
          <a:p>
            <a:endParaRPr lang="en-US" dirty="0">
              <a:solidFill>
                <a:schemeClr val="tx1"/>
              </a:solidFill>
            </a:endParaRPr>
          </a:p>
          <a:p>
            <a:endParaRPr lang="en-US" dirty="0">
              <a:solidFill>
                <a:schemeClr val="tx1"/>
              </a:solidFill>
            </a:endParaRPr>
          </a:p>
        </p:txBody>
      </p:sp>
      <p:pic>
        <p:nvPicPr>
          <p:cNvPr id="5" name="Picture"/>
          <p:cNvPicPr/>
          <p:nvPr/>
        </p:nvPicPr>
        <p:blipFill>
          <a:blip r:embed="rId2"/>
          <a:stretch>
            <a:fillRect/>
          </a:stretch>
        </p:blipFill>
        <p:spPr bwMode="auto">
          <a:xfrm>
            <a:off x="3657527" y="2586628"/>
            <a:ext cx="1847850" cy="1847215"/>
          </a:xfrm>
          <a:prstGeom prst="rect">
            <a:avLst/>
          </a:prstGeom>
          <a:noFill/>
          <a:ln w="9525">
            <a:noFill/>
            <a:miter lim="800000"/>
            <a:headEnd/>
            <a:tailEnd/>
          </a:ln>
        </p:spPr>
      </p:pic>
      <p:sp>
        <p:nvSpPr>
          <p:cNvPr id="6" name="Subtitle 2"/>
          <p:cNvSpPr txBox="1"/>
          <p:nvPr/>
        </p:nvSpPr>
        <p:spPr>
          <a:xfrm>
            <a:off x="265176" y="5175503"/>
            <a:ext cx="8409432" cy="11475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accent5">
                    <a:lumMod val="75000"/>
                  </a:schemeClr>
                </a:solidFill>
                <a:latin typeface="Book Antiqua" panose="02040602050305030304" pitchFamily="18"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Book Antiqua" panose="02040602050305030304" pitchFamily="18" charset="0"/>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5">
                    <a:lumMod val="75000"/>
                  </a:schemeClr>
                </a:solidFill>
                <a:latin typeface="Book Antiqua" panose="02040602050305030304" pitchFamily="18" charset="0"/>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Book Antiqua" panose="02040602050305030304" pitchFamily="18" charset="0"/>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5">
                    <a:lumMod val="75000"/>
                  </a:schemeClr>
                </a:solidFill>
                <a:latin typeface="Book Antiqua" panose="02040602050305030304" pitchFamily="18"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Title 1"/>
          <p:cNvSpPr txBox="1"/>
          <p:nvPr/>
        </p:nvSpPr>
        <p:spPr>
          <a:xfrm>
            <a:off x="265176" y="4782311"/>
            <a:ext cx="8641080" cy="1830863"/>
          </a:xfrm>
          <a:prstGeom prst="roundRect">
            <a:avLst/>
          </a:prstGeom>
        </p:spPr>
        <p:style>
          <a:lnRef idx="1">
            <a:schemeClr val="accent4"/>
          </a:lnRef>
          <a:fillRef idx="2">
            <a:schemeClr val="accent4"/>
          </a:fillRef>
          <a:effectRef idx="1">
            <a:schemeClr val="accent4"/>
          </a:effectRef>
          <a:fontRef idx="minor">
            <a:schemeClr val="dk1"/>
          </a:fontRef>
        </p:style>
        <p:txBody>
          <a:bodyPr vert="horz" lIns="91440" tIns="45720" rIns="91440" bIns="45720" rtlCol="0" anchor="b">
            <a:normAutofit/>
          </a:bodyPr>
          <a:lstStyle>
            <a:lvl1pPr algn="ctr" defTabSz="914400">
              <a:lnSpc>
                <a:spcPct val="90000"/>
              </a:lnSpc>
              <a:spcBef>
                <a:spcPct val="0"/>
              </a:spcBef>
              <a:buNone/>
              <a:defRPr sz="3200" b="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US" sz="2000" dirty="0">
                <a:cs typeface="Leelawadee" panose="020B0502040204020203"/>
              </a:rPr>
              <a:t>Department of Computer Science and Engineering (IOT)</a:t>
            </a:r>
          </a:p>
          <a:p>
            <a:r>
              <a:rPr lang="en-US" sz="2400" b="1" dirty="0">
                <a:cs typeface="Leelawadee" panose="020B0502040204020203"/>
              </a:rPr>
              <a:t>Institute of Technical Education &amp; Research (ITER)</a:t>
            </a:r>
          </a:p>
          <a:p>
            <a:endParaRPr lang="en-US" sz="2400" dirty="0">
              <a:cs typeface="Leelawadee" panose="020B0502040204020203"/>
            </a:endParaRPr>
          </a:p>
          <a:p>
            <a:r>
              <a:rPr lang="en-US" sz="2400" b="1" dirty="0" err="1">
                <a:cs typeface="Leelawadee" panose="020B0502040204020203"/>
              </a:rPr>
              <a:t>Siksha</a:t>
            </a:r>
            <a:r>
              <a:rPr lang="en-US" sz="2400" b="1" dirty="0">
                <a:cs typeface="Leelawadee" panose="020B0502040204020203"/>
              </a:rPr>
              <a:t> ‘O’ </a:t>
            </a:r>
            <a:r>
              <a:rPr lang="en-US" sz="2400" b="1" dirty="0" err="1">
                <a:cs typeface="Leelawadee" panose="020B0502040204020203"/>
              </a:rPr>
              <a:t>Anusandhan</a:t>
            </a:r>
            <a:r>
              <a:rPr lang="en-US" sz="2400" b="1" dirty="0">
                <a:cs typeface="Leelawadee" panose="020B0502040204020203"/>
              </a:rPr>
              <a:t> Deemed to be University, Bhubaneswar</a:t>
            </a:r>
          </a:p>
          <a:p>
            <a:r>
              <a:rPr lang="en-US" sz="1800" dirty="0">
                <a:cs typeface="Leelawadee" panose="020B0502040204020203"/>
              </a:rPr>
              <a:t>May, 2025</a:t>
            </a:r>
            <a:endParaRPr lang="en-IN" sz="1800" dirty="0">
              <a:cs typeface="Leelawadee" panose="020B0502040204020203"/>
            </a:endParaRPr>
          </a:p>
        </p:txBody>
      </p:sp>
      <p:sp>
        <p:nvSpPr>
          <p:cNvPr id="8" name="TextBox 7"/>
          <p:cNvSpPr txBox="1"/>
          <p:nvPr/>
        </p:nvSpPr>
        <p:spPr>
          <a:xfrm>
            <a:off x="3752705" y="2015033"/>
            <a:ext cx="1638590" cy="523220"/>
          </a:xfrm>
          <a:prstGeom prst="rect">
            <a:avLst/>
          </a:prstGeom>
          <a:noFill/>
        </p:spPr>
        <p:txBody>
          <a:bodyPr wrap="none" rtlCol="0">
            <a:spAutoFit/>
          </a:bodyPr>
          <a:lstStyle/>
          <a:p>
            <a:r>
              <a:rPr lang="en-IN" sz="2800" dirty="0">
                <a:latin typeface="Algerian" panose="04020705040A02060702" pitchFamily="82" charset="0"/>
              </a:rPr>
              <a:t>Group-5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(Breadboard Implementation)	</a:t>
            </a:r>
            <a:endParaRPr lang="en-IN" dirty="0"/>
          </a:p>
        </p:txBody>
      </p:sp>
      <p:sp>
        <p:nvSpPr>
          <p:cNvPr id="4" name="Date Placeholder 3"/>
          <p:cNvSpPr>
            <a:spLocks noGrp="1"/>
          </p:cNvSpPr>
          <p:nvPr>
            <p:ph type="dt" sz="half" idx="10"/>
          </p:nvPr>
        </p:nvSpPr>
        <p:spPr/>
        <p:txBody>
          <a:bodyPr/>
          <a:lstStyle/>
          <a:p>
            <a:fld id="{BF859030-E9C7-4BF7-BDDE-D8A9DA1DC43E}"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10</a:t>
            </a:fld>
            <a:endParaRPr lang="en-IN"/>
          </a:p>
        </p:txBody>
      </p:sp>
      <p:pic>
        <p:nvPicPr>
          <p:cNvPr id="9" name="Content Placeholder 8"/>
          <p:cNvPicPr>
            <a:picLocks noGrp="1" noChangeAspect="1"/>
          </p:cNvPicPr>
          <p:nvPr>
            <p:ph idx="1"/>
          </p:nvPr>
        </p:nvPicPr>
        <p:blipFill>
          <a:blip r:embed="rId2"/>
          <a:stretch>
            <a:fillRect/>
          </a:stretch>
        </p:blipFill>
        <p:spPr>
          <a:xfrm>
            <a:off x="170916" y="854579"/>
            <a:ext cx="3896915" cy="5195887"/>
          </a:xfrm>
          <a:prstGeom prst="rect">
            <a:avLst/>
          </a:prstGeom>
        </p:spPr>
      </p:pic>
      <p:pic>
        <p:nvPicPr>
          <p:cNvPr id="10" name="Picture 9"/>
          <p:cNvPicPr>
            <a:picLocks noChangeAspect="1"/>
          </p:cNvPicPr>
          <p:nvPr/>
        </p:nvPicPr>
        <p:blipFill>
          <a:blip r:embed="rId3"/>
          <a:stretch>
            <a:fillRect/>
          </a:stretch>
        </p:blipFill>
        <p:spPr>
          <a:xfrm>
            <a:off x="4067831" y="854579"/>
            <a:ext cx="4888162" cy="5195887"/>
          </a:xfrm>
          <a:prstGeom prst="rect">
            <a:avLst/>
          </a:prstGeom>
        </p:spPr>
      </p:pic>
      <p:sp>
        <p:nvSpPr>
          <p:cNvPr id="7" name="TextBox 6"/>
          <p:cNvSpPr txBox="1"/>
          <p:nvPr/>
        </p:nvSpPr>
        <p:spPr>
          <a:xfrm>
            <a:off x="444208" y="3063240"/>
            <a:ext cx="931665" cy="923330"/>
          </a:xfrm>
          <a:prstGeom prst="rect">
            <a:avLst/>
          </a:prstGeom>
          <a:noFill/>
        </p:spPr>
        <p:txBody>
          <a:bodyPr wrap="none" rtlCol="0">
            <a:spAutoFit/>
          </a:bodyPr>
          <a:lstStyle/>
          <a:p>
            <a:r>
              <a:rPr lang="en-IN" dirty="0"/>
              <a:t>L298N </a:t>
            </a:r>
          </a:p>
          <a:p>
            <a:r>
              <a:rPr lang="en-IN" dirty="0"/>
              <a:t>MOTOR</a:t>
            </a:r>
          </a:p>
          <a:p>
            <a:r>
              <a:rPr lang="en-IN" dirty="0"/>
              <a:t> DRIVER</a:t>
            </a:r>
          </a:p>
        </p:txBody>
      </p:sp>
      <p:sp>
        <p:nvSpPr>
          <p:cNvPr id="8" name="TextBox 7"/>
          <p:cNvSpPr txBox="1"/>
          <p:nvPr/>
        </p:nvSpPr>
        <p:spPr>
          <a:xfrm>
            <a:off x="2605761" y="2416909"/>
            <a:ext cx="1336584" cy="646331"/>
          </a:xfrm>
          <a:prstGeom prst="rect">
            <a:avLst/>
          </a:prstGeom>
          <a:noFill/>
        </p:spPr>
        <p:txBody>
          <a:bodyPr wrap="none" rtlCol="0">
            <a:spAutoFit/>
          </a:bodyPr>
          <a:lstStyle/>
          <a:p>
            <a:r>
              <a:rPr lang="en-IN" dirty="0">
                <a:solidFill>
                  <a:srgbClr val="FF0000"/>
                </a:solidFill>
              </a:rPr>
              <a:t>RASPBERRY</a:t>
            </a:r>
          </a:p>
          <a:p>
            <a:r>
              <a:rPr lang="en-IN" dirty="0"/>
              <a:t> </a:t>
            </a:r>
            <a:r>
              <a:rPr lang="en-IN" dirty="0">
                <a:solidFill>
                  <a:srgbClr val="FF0000"/>
                </a:solidFill>
              </a:rPr>
              <a:t>PI</a:t>
            </a:r>
            <a:r>
              <a:rPr lang="en-IN" dirty="0"/>
              <a:t> </a:t>
            </a:r>
            <a:r>
              <a:rPr lang="en-IN" dirty="0">
                <a:solidFill>
                  <a:srgbClr val="FF0000"/>
                </a:solidFill>
              </a:rPr>
              <a:t>ZERO</a:t>
            </a:r>
            <a:r>
              <a:rPr lang="en-IN" dirty="0"/>
              <a:t> </a:t>
            </a:r>
            <a:r>
              <a:rPr lang="en-IN" dirty="0">
                <a:solidFill>
                  <a:srgbClr val="FF0000"/>
                </a:solidFill>
              </a:rPr>
              <a:t>2W</a:t>
            </a:r>
          </a:p>
        </p:txBody>
      </p:sp>
      <p:sp>
        <p:nvSpPr>
          <p:cNvPr id="11" name="TextBox 10"/>
          <p:cNvSpPr txBox="1"/>
          <p:nvPr/>
        </p:nvSpPr>
        <p:spPr>
          <a:xfrm>
            <a:off x="2837943" y="4334164"/>
            <a:ext cx="1229888" cy="369332"/>
          </a:xfrm>
          <a:prstGeom prst="rect">
            <a:avLst/>
          </a:prstGeom>
          <a:noFill/>
        </p:spPr>
        <p:txBody>
          <a:bodyPr wrap="none" rtlCol="0">
            <a:spAutoFit/>
          </a:bodyPr>
          <a:lstStyle/>
          <a:p>
            <a:r>
              <a:rPr lang="en-IN" dirty="0">
                <a:solidFill>
                  <a:srgbClr val="FF0000"/>
                </a:solidFill>
              </a:rPr>
              <a:t>DC</a:t>
            </a:r>
            <a:r>
              <a:rPr lang="en-IN" dirty="0"/>
              <a:t> </a:t>
            </a:r>
            <a:r>
              <a:rPr lang="en-IN" dirty="0">
                <a:solidFill>
                  <a:srgbClr val="FF0000"/>
                </a:solidFill>
              </a:rPr>
              <a:t>MOTOR</a:t>
            </a:r>
          </a:p>
        </p:txBody>
      </p:sp>
      <p:sp>
        <p:nvSpPr>
          <p:cNvPr id="12" name="TextBox 11"/>
          <p:cNvSpPr txBox="1"/>
          <p:nvPr/>
        </p:nvSpPr>
        <p:spPr>
          <a:xfrm>
            <a:off x="5017899" y="3055739"/>
            <a:ext cx="559640" cy="369332"/>
          </a:xfrm>
          <a:prstGeom prst="rect">
            <a:avLst/>
          </a:prstGeom>
          <a:noFill/>
        </p:spPr>
        <p:txBody>
          <a:bodyPr wrap="none" rtlCol="0">
            <a:spAutoFit/>
          </a:bodyPr>
          <a:lstStyle/>
          <a:p>
            <a:r>
              <a:rPr lang="en-IN" dirty="0"/>
              <a:t>FAN</a:t>
            </a:r>
          </a:p>
        </p:txBody>
      </p:sp>
      <p:sp>
        <p:nvSpPr>
          <p:cNvPr id="13" name="TextBox 12"/>
          <p:cNvSpPr txBox="1"/>
          <p:nvPr/>
        </p:nvSpPr>
        <p:spPr>
          <a:xfrm>
            <a:off x="7593490" y="2898524"/>
            <a:ext cx="742511" cy="369332"/>
          </a:xfrm>
          <a:prstGeom prst="rect">
            <a:avLst/>
          </a:prstGeom>
          <a:noFill/>
        </p:spPr>
        <p:txBody>
          <a:bodyPr wrap="none" rtlCol="0">
            <a:spAutoFit/>
          </a:bodyPr>
          <a:lstStyle/>
          <a:p>
            <a:r>
              <a:rPr lang="en-IN" dirty="0"/>
              <a:t>LIGHT</a:t>
            </a:r>
          </a:p>
        </p:txBody>
      </p:sp>
      <p:sp>
        <p:nvSpPr>
          <p:cNvPr id="14" name="TextBox 13"/>
          <p:cNvSpPr txBox="1"/>
          <p:nvPr/>
        </p:nvSpPr>
        <p:spPr>
          <a:xfrm>
            <a:off x="7056737" y="4474495"/>
            <a:ext cx="1630062" cy="369332"/>
          </a:xfrm>
          <a:prstGeom prst="rect">
            <a:avLst/>
          </a:prstGeom>
          <a:noFill/>
        </p:spPr>
        <p:txBody>
          <a:bodyPr wrap="none" rtlCol="0">
            <a:spAutoFit/>
          </a:bodyPr>
          <a:lstStyle/>
          <a:p>
            <a:r>
              <a:rPr lang="en-IN" dirty="0"/>
              <a:t>POWER SUPPLY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p:cNvSpPr>
            <a:spLocks noGrp="1"/>
          </p:cNvSpPr>
          <p:nvPr>
            <p:ph idx="1"/>
          </p:nvPr>
        </p:nvSpPr>
        <p:spPr/>
        <p:txBody>
          <a:bodyPr/>
          <a:lstStyle/>
          <a:p>
            <a:pPr>
              <a:buNone/>
            </a:pPr>
            <a:r>
              <a:rPr lang="en-US" dirty="0"/>
              <a:t>  </a:t>
            </a:r>
            <a:r>
              <a:rPr lang="en-US" b="1" dirty="0"/>
              <a:t>✅ Results:</a:t>
            </a:r>
          </a:p>
          <a:p>
            <a:pPr>
              <a:buFont typeface="Arial" panose="020B0604020202020204" pitchFamily="34" charset="0"/>
              <a:buChar char="•"/>
            </a:pPr>
            <a:r>
              <a:rPr lang="en-US" dirty="0"/>
              <a:t>Successfully controlled </a:t>
            </a:r>
            <a:r>
              <a:rPr lang="en-US" b="1" dirty="0"/>
              <a:t>LED (light)</a:t>
            </a:r>
            <a:r>
              <a:rPr lang="en-US" dirty="0"/>
              <a:t> and </a:t>
            </a:r>
            <a:r>
              <a:rPr lang="en-US" b="1" dirty="0"/>
              <a:t>DC Motor (fan)</a:t>
            </a:r>
            <a:r>
              <a:rPr lang="en-US" dirty="0"/>
              <a:t> via WhatsApp.</a:t>
            </a:r>
          </a:p>
          <a:p>
            <a:pPr>
              <a:buFont typeface="Arial" panose="020B0604020202020204" pitchFamily="34" charset="0"/>
              <a:buChar char="•"/>
            </a:pPr>
            <a:r>
              <a:rPr lang="en-US" dirty="0"/>
              <a:t>Commands like </a:t>
            </a:r>
            <a:r>
              <a:rPr lang="en-US" b="1" dirty="0"/>
              <a:t>“light on/off”</a:t>
            </a:r>
            <a:r>
              <a:rPr lang="en-US" dirty="0"/>
              <a:t> and </a:t>
            </a:r>
            <a:r>
              <a:rPr lang="en-US" b="1" dirty="0"/>
              <a:t>“fan on/off”</a:t>
            </a:r>
            <a:r>
              <a:rPr lang="en-US" dirty="0"/>
              <a:t> were processed in </a:t>
            </a:r>
            <a:r>
              <a:rPr lang="en-US" b="1" dirty="0"/>
              <a:t>real-time</a:t>
            </a:r>
            <a:r>
              <a:rPr lang="en-US" dirty="0"/>
              <a:t>.</a:t>
            </a:r>
          </a:p>
          <a:p>
            <a:pPr>
              <a:buFont typeface="Arial" panose="020B0604020202020204" pitchFamily="34" charset="0"/>
              <a:buChar char="•"/>
            </a:pPr>
            <a:r>
              <a:rPr lang="en-US" dirty="0"/>
              <a:t>System responded with confirmation messages using </a:t>
            </a:r>
            <a:r>
              <a:rPr lang="en-US" b="1" dirty="0"/>
              <a:t>Twilio WhatsApp API</a:t>
            </a:r>
            <a:r>
              <a:rPr lang="en-US" dirty="0"/>
              <a:t>.</a:t>
            </a:r>
          </a:p>
          <a:p>
            <a:pPr>
              <a:buFont typeface="Arial" panose="020B0604020202020204" pitchFamily="34" charset="0"/>
              <a:buChar char="•"/>
            </a:pPr>
            <a:r>
              <a:rPr lang="en-US" dirty="0"/>
              <a:t>Raspberry Pi GPIO pins correctly triggered </a:t>
            </a:r>
            <a:r>
              <a:rPr lang="en-US" b="1" dirty="0"/>
              <a:t>L298N motor driver</a:t>
            </a:r>
            <a:r>
              <a:rPr lang="en-US" dirty="0"/>
              <a:t> and LED.</a:t>
            </a:r>
          </a:p>
          <a:p>
            <a:pPr marL="0" indent="0">
              <a:buNone/>
            </a:pP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p:cNvSpPr>
            <a:spLocks noGrp="1"/>
          </p:cNvSpPr>
          <p:nvPr>
            <p:ph idx="1"/>
          </p:nvPr>
        </p:nvSpPr>
        <p:spPr/>
        <p:txBody>
          <a:bodyPr/>
          <a:lstStyle/>
          <a:p>
            <a:pPr>
              <a:buNone/>
            </a:pPr>
            <a:r>
              <a:rPr lang="en-US" b="1" dirty="0"/>
              <a:t>📊 Analysis:</a:t>
            </a:r>
          </a:p>
          <a:p>
            <a:pPr>
              <a:buFont typeface="Arial" panose="020B0604020202020204" pitchFamily="34" charset="0"/>
              <a:buChar char="•"/>
            </a:pPr>
            <a:r>
              <a:rPr lang="en-US" b="1" dirty="0"/>
              <a:t>Accuracy:</a:t>
            </a:r>
            <a:r>
              <a:rPr lang="en-US" dirty="0"/>
              <a:t> Commands interpreted correctly in 100% of test cases.</a:t>
            </a:r>
          </a:p>
          <a:p>
            <a:pPr>
              <a:buFont typeface="Arial" panose="020B0604020202020204" pitchFamily="34" charset="0"/>
              <a:buChar char="•"/>
            </a:pPr>
            <a:r>
              <a:rPr lang="en-US" b="1" dirty="0"/>
              <a:t>Speed:</a:t>
            </a:r>
            <a:r>
              <a:rPr lang="en-US" dirty="0"/>
              <a:t> Response time ranged between </a:t>
            </a:r>
            <a:r>
              <a:rPr lang="en-US" b="1" dirty="0"/>
              <a:t>1–2 seconds</a:t>
            </a:r>
            <a:r>
              <a:rPr lang="en-US" dirty="0"/>
              <a:t> per command.</a:t>
            </a:r>
          </a:p>
          <a:p>
            <a:pPr>
              <a:buFont typeface="Arial" panose="020B0604020202020204" pitchFamily="34" charset="0"/>
              <a:buChar char="•"/>
            </a:pPr>
            <a:r>
              <a:rPr lang="en-US" b="1" dirty="0"/>
              <a:t>Reliability:</a:t>
            </a:r>
            <a:r>
              <a:rPr lang="en-US" dirty="0"/>
              <a:t> System was stable during continuous testing over 1 hour.</a:t>
            </a:r>
          </a:p>
          <a:p>
            <a:pPr>
              <a:buFont typeface="Arial" panose="020B0604020202020204" pitchFamily="34" charset="0"/>
              <a:buChar char="•"/>
            </a:pPr>
            <a:r>
              <a:rPr lang="en-US" b="1" dirty="0"/>
              <a:t>Power Efficiency:</a:t>
            </a:r>
            <a:r>
              <a:rPr lang="en-US" dirty="0"/>
              <a:t> 5V 2A adapter provided adequate power without overheating.</a:t>
            </a:r>
          </a:p>
          <a:p>
            <a:pPr marL="0" indent="0">
              <a:buNone/>
            </a:pP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Results, Analysis and Evaluation</a:t>
            </a:r>
            <a:endParaRPr lang="en-IN" dirty="0"/>
          </a:p>
        </p:txBody>
      </p:sp>
      <p:sp>
        <p:nvSpPr>
          <p:cNvPr id="3" name="Content Placeholder 2"/>
          <p:cNvSpPr>
            <a:spLocks noGrp="1"/>
          </p:cNvSpPr>
          <p:nvPr>
            <p:ph idx="1"/>
          </p:nvPr>
        </p:nvSpPr>
        <p:spPr/>
        <p:txBody>
          <a:bodyPr/>
          <a:lstStyle/>
          <a:p>
            <a:pPr>
              <a:buNone/>
            </a:pPr>
            <a:r>
              <a:rPr lang="en-US" b="1" dirty="0"/>
              <a:t>🧪 Evaluation:</a:t>
            </a:r>
          </a:p>
          <a:p>
            <a:pPr>
              <a:buFont typeface="Arial" panose="020B0604020202020204" pitchFamily="34" charset="0"/>
              <a:buChar char="•"/>
            </a:pPr>
            <a:r>
              <a:rPr lang="en-US" dirty="0"/>
              <a:t>System performed well for </a:t>
            </a:r>
            <a:r>
              <a:rPr lang="en-US" b="1" dirty="0"/>
              <a:t>basic smart home control</a:t>
            </a:r>
            <a:r>
              <a:rPr lang="en-US" dirty="0"/>
              <a:t>.</a:t>
            </a:r>
          </a:p>
          <a:p>
            <a:pPr>
              <a:buFont typeface="Arial" panose="020B0604020202020204" pitchFamily="34" charset="0"/>
              <a:buChar char="•"/>
            </a:pPr>
            <a:r>
              <a:rPr lang="en-US" b="1" dirty="0"/>
              <a:t>User-friendly</a:t>
            </a:r>
            <a:r>
              <a:rPr lang="en-US" dirty="0"/>
              <a:t> (no separate app needed, just WhatsApp).</a:t>
            </a:r>
          </a:p>
          <a:p>
            <a:pPr>
              <a:buFont typeface="Arial" panose="020B0604020202020204" pitchFamily="34" charset="0"/>
              <a:buChar char="•"/>
            </a:pPr>
            <a:r>
              <a:rPr lang="en-US" dirty="0"/>
              <a:t>Minor challenges (e.g., motor vibration) resolved by using proper power supply.</a:t>
            </a:r>
          </a:p>
          <a:p>
            <a:pPr>
              <a:buFont typeface="Arial" panose="020B0604020202020204" pitchFamily="34" charset="0"/>
              <a:buChar char="•"/>
            </a:pPr>
            <a:r>
              <a:rPr lang="en-US" dirty="0"/>
              <a:t>Easily </a:t>
            </a:r>
            <a:r>
              <a:rPr lang="en-US" b="1" dirty="0"/>
              <a:t>extendable</a:t>
            </a:r>
            <a:r>
              <a:rPr lang="en-US" dirty="0"/>
              <a:t> to multiple devices and sensors.</a:t>
            </a:r>
          </a:p>
          <a:p>
            <a:pPr marL="0" indent="0">
              <a:buNone/>
            </a:pP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700" dirty="0"/>
              <a:t>Socio-economic Issues Associated With The Project</a:t>
            </a:r>
            <a:endParaRPr lang="en-IN" sz="2700"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IN" sz="3200" dirty="0"/>
              <a:t>Cost and Accessibility Issue</a:t>
            </a:r>
          </a:p>
          <a:p>
            <a:pPr marL="514350" indent="-514350">
              <a:buFont typeface="+mj-lt"/>
              <a:buAutoNum type="arabicPeriod"/>
            </a:pPr>
            <a:r>
              <a:rPr lang="en-IN" sz="3200" dirty="0"/>
              <a:t>Digital Literacy Gap</a:t>
            </a:r>
          </a:p>
          <a:p>
            <a:pPr marL="514350" indent="-514350">
              <a:buFont typeface="+mj-lt"/>
              <a:buAutoNum type="arabicPeriod"/>
            </a:pPr>
            <a:r>
              <a:rPr lang="en-IN" sz="3200" dirty="0"/>
              <a:t>Data Privacy and Security</a:t>
            </a:r>
          </a:p>
          <a:p>
            <a:pPr marL="514350" indent="-514350">
              <a:buFont typeface="+mj-lt"/>
              <a:buAutoNum type="arabicPeriod"/>
            </a:pPr>
            <a:r>
              <a:rPr lang="en-IN" sz="3200" dirty="0"/>
              <a:t>Dependence on Internet Infrastructure</a:t>
            </a:r>
          </a:p>
          <a:p>
            <a:pPr marL="514350" indent="-514350">
              <a:buFont typeface="+mj-lt"/>
              <a:buAutoNum type="arabicPeriod"/>
            </a:pPr>
            <a:r>
              <a:rPr lang="en-IN" sz="3200" dirty="0"/>
              <a:t>Displacement of Manual Labor</a:t>
            </a:r>
          </a:p>
          <a:p>
            <a:pPr marL="514350" indent="-514350">
              <a:buFont typeface="+mj-lt"/>
              <a:buAutoNum type="arabicPeriod"/>
            </a:pPr>
            <a:r>
              <a:rPr lang="en-IN" sz="3200" dirty="0"/>
              <a:t>Environmental Concerns</a:t>
            </a:r>
          </a:p>
          <a:p>
            <a:pPr marL="514350" indent="-514350">
              <a:buFont typeface="+mj-lt"/>
              <a:buAutoNum type="arabicPeriod"/>
            </a:pPr>
            <a:r>
              <a:rPr lang="en-IN" sz="3200" dirty="0"/>
              <a:t>Inequality in Technology Adoption</a:t>
            </a:r>
          </a:p>
        </p:txBody>
      </p:sp>
      <p:sp>
        <p:nvSpPr>
          <p:cNvPr id="4" name="Date Placeholder 3"/>
          <p:cNvSpPr>
            <a:spLocks noGrp="1"/>
          </p:cNvSpPr>
          <p:nvPr>
            <p:ph type="dt" sz="half" idx="10"/>
          </p:nvPr>
        </p:nvSpPr>
        <p:spPr/>
        <p:txBody>
          <a:bodyPr/>
          <a:lstStyle/>
          <a:p>
            <a:fld id="{971EF6EB-ED59-4773-A66C-8FC357B65427}"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Conclusion</a:t>
            </a:r>
            <a:endParaRPr lang="en-IN" dirty="0"/>
          </a:p>
        </p:txBody>
      </p:sp>
      <p:sp>
        <p:nvSpPr>
          <p:cNvPr id="3" name="Content Placeholder 2"/>
          <p:cNvSpPr>
            <a:spLocks noGrp="1"/>
          </p:cNvSpPr>
          <p:nvPr>
            <p:ph idx="1"/>
          </p:nvPr>
        </p:nvSpPr>
        <p:spPr/>
        <p:txBody>
          <a:bodyPr/>
          <a:lstStyle/>
          <a:p>
            <a:r>
              <a:rPr lang="en-US" dirty="0"/>
              <a:t>Developed a smart, user-friendly home automation system controlled via WhatsApp.</a:t>
            </a:r>
          </a:p>
          <a:p>
            <a:r>
              <a:rPr lang="en-US" dirty="0"/>
              <a:t>Used Python for command processing and Raspberry Pi as the control hub.</a:t>
            </a:r>
          </a:p>
          <a:p>
            <a:r>
              <a:rPr lang="en-US" dirty="0"/>
              <a:t>Enabled remote control of appliances through simple chat commands.</a:t>
            </a:r>
          </a:p>
          <a:p>
            <a:r>
              <a:rPr lang="en-US" dirty="0"/>
              <a:t>Personalized chatbot interface made the system intuitive and easy to use.</a:t>
            </a:r>
          </a:p>
          <a:p>
            <a:r>
              <a:rPr lang="en-US" dirty="0"/>
              <a:t>Cost-effective, scalable, and based on accessible technologies.</a:t>
            </a:r>
            <a:endParaRPr lang="en-IN" dirty="0"/>
          </a:p>
        </p:txBody>
      </p:sp>
      <p:sp>
        <p:nvSpPr>
          <p:cNvPr id="4" name="Date Placeholder 3"/>
          <p:cNvSpPr>
            <a:spLocks noGrp="1"/>
          </p:cNvSpPr>
          <p:nvPr>
            <p:ph type="dt" sz="half" idx="10"/>
          </p:nvPr>
        </p:nvSpPr>
        <p:spPr/>
        <p:txBody>
          <a:bodyPr/>
          <a:lstStyle/>
          <a:p>
            <a:fld id="{553065FE-0069-489B-9A0E-0CE9C1C17171}"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15</a:t>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References</a:t>
            </a:r>
            <a:endParaRPr lang="en-IN" dirty="0"/>
          </a:p>
        </p:txBody>
      </p:sp>
      <p:sp>
        <p:nvSpPr>
          <p:cNvPr id="3" name="Content Placeholder 2"/>
          <p:cNvSpPr>
            <a:spLocks noGrp="1"/>
          </p:cNvSpPr>
          <p:nvPr>
            <p:ph idx="1"/>
          </p:nvPr>
        </p:nvSpPr>
        <p:spPr/>
        <p:txBody>
          <a:bodyPr>
            <a:normAutofit fontScale="92500" lnSpcReduction="10000"/>
          </a:bodyPr>
          <a:lstStyle/>
          <a:p>
            <a:pPr marL="342900" lvl="0" indent="-342900" algn="l">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Twilio WhatsApp API Documentation – </a:t>
            </a: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2"/>
              </a:rPr>
              <a:t>https://www.twilio.com/docs/whatsapp</a:t>
            </a:r>
            <a:r>
              <a:rPr lang="en-US" sz="1800" dirty="0">
                <a:effectLst/>
                <a:latin typeface="Times New Roman" panose="02020603050405020304" pitchFamily="18" charset="0"/>
                <a:ea typeface="Times New Roman" panose="02020603050405020304" pitchFamily="18" charset="0"/>
                <a:cs typeface="Kalinga" panose="020B0502040204020203" pitchFamily="34" charset="0"/>
              </a:rPr>
              <a:t> </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Raspberry Pi Official Website – </a:t>
            </a: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3"/>
              </a:rPr>
              <a:t>https://www.raspberrypi.com/</a:t>
            </a:r>
            <a:r>
              <a:rPr lang="en-US" sz="1800" dirty="0">
                <a:effectLst/>
                <a:latin typeface="Times New Roman" panose="02020603050405020304" pitchFamily="18" charset="0"/>
                <a:ea typeface="Times New Roman" panose="02020603050405020304" pitchFamily="18" charset="0"/>
                <a:cs typeface="Kalinga" panose="020B0502040204020203" pitchFamily="34" charset="0"/>
              </a:rPr>
              <a:t> </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dirty="0" err="1">
                <a:effectLst/>
                <a:latin typeface="Times New Roman" panose="02020603050405020304" pitchFamily="18" charset="0"/>
                <a:ea typeface="Times New Roman" panose="02020603050405020304" pitchFamily="18" charset="0"/>
                <a:cs typeface="Kalinga" panose="020B0502040204020203" pitchFamily="34" charset="0"/>
              </a:rPr>
              <a:t>Gpiozero</a:t>
            </a: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 Python Library – </a:t>
            </a: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4"/>
              </a:rPr>
              <a:t>https://gpiozero.readthedocs.io/en/stable/</a:t>
            </a:r>
            <a:r>
              <a:rPr lang="en-US" sz="1800" dirty="0">
                <a:effectLst/>
                <a:latin typeface="Times New Roman" panose="02020603050405020304" pitchFamily="18" charset="0"/>
                <a:ea typeface="Times New Roman" panose="02020603050405020304" pitchFamily="18" charset="0"/>
                <a:cs typeface="Kalinga" panose="020B0502040204020203" pitchFamily="34" charset="0"/>
              </a:rPr>
              <a:t> </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Flask Documentation – </a:t>
            </a: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5"/>
              </a:rPr>
              <a:t>https://flask.palletsprojects.com/</a:t>
            </a:r>
            <a:r>
              <a:rPr lang="en-US" sz="1800" dirty="0">
                <a:effectLst/>
                <a:latin typeface="Times New Roman" panose="02020603050405020304" pitchFamily="18" charset="0"/>
                <a:ea typeface="Times New Roman" panose="02020603050405020304" pitchFamily="18" charset="0"/>
                <a:cs typeface="Kalinga" panose="020B0502040204020203" pitchFamily="34" charset="0"/>
              </a:rPr>
              <a:t> </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dirty="0" err="1">
                <a:effectLst/>
                <a:latin typeface="Times New Roman" panose="02020603050405020304" pitchFamily="18" charset="0"/>
                <a:ea typeface="Times New Roman" panose="02020603050405020304" pitchFamily="18" charset="0"/>
                <a:cs typeface="Kalinga" panose="020B0502040204020203" pitchFamily="34" charset="0"/>
              </a:rPr>
              <a:t>Ngrok</a:t>
            </a: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 Documentation – </a:t>
            </a: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6"/>
              </a:rPr>
              <a:t>https://ngrok.com/docs</a:t>
            </a:r>
            <a:r>
              <a:rPr lang="en-US" sz="1800" dirty="0">
                <a:effectLst/>
                <a:latin typeface="Times New Roman" panose="02020603050405020304" pitchFamily="18" charset="0"/>
                <a:ea typeface="Times New Roman" panose="02020603050405020304" pitchFamily="18" charset="0"/>
                <a:cs typeface="Kalinga" panose="020B0502040204020203" pitchFamily="34" charset="0"/>
              </a:rPr>
              <a:t> </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L298N Motor Driver Datasheet – </a:t>
            </a: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7"/>
              </a:rPr>
              <a:t>https://components101.com/motor-driver/l298n-motor-driver-module</a:t>
            </a:r>
            <a:r>
              <a:rPr lang="en-US" sz="1800" dirty="0">
                <a:effectLst/>
                <a:latin typeface="Times New Roman" panose="02020603050405020304" pitchFamily="18" charset="0"/>
                <a:ea typeface="Times New Roman" panose="02020603050405020304" pitchFamily="18" charset="0"/>
                <a:cs typeface="Kalinga" panose="020B0502040204020203" pitchFamily="34" charset="0"/>
              </a:rPr>
              <a:t> </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Raspberry Pi GPIO Pinout – </a:t>
            </a: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8"/>
              </a:rPr>
              <a:t>https://pinout.xyz/</a:t>
            </a:r>
            <a:r>
              <a:rPr lang="en-US" sz="1800" dirty="0">
                <a:effectLst/>
                <a:latin typeface="Times New Roman" panose="02020603050405020304" pitchFamily="18" charset="0"/>
                <a:ea typeface="Times New Roman" panose="02020603050405020304" pitchFamily="18" charset="0"/>
                <a:cs typeface="Kalinga" panose="020B0502040204020203" pitchFamily="34" charset="0"/>
              </a:rPr>
              <a:t> </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dirty="0">
                <a:effectLst/>
                <a:latin typeface="Times New Roman" panose="02020603050405020304" pitchFamily="18" charset="0"/>
                <a:ea typeface="Times New Roman" panose="02020603050405020304" pitchFamily="18" charset="0"/>
                <a:cs typeface="Kalinga" panose="020B0502040204020203" pitchFamily="34" charset="0"/>
              </a:rPr>
              <a:t>Various IoT forums and GitHub repositories related to WhatsApp automation and home automation systems</a:t>
            </a:r>
            <a:endParaRPr lang="en-IN" sz="1800" dirty="0">
              <a:effectLst/>
              <a:latin typeface="Book Antiqua" panose="02040602050305030304" pitchFamily="18" charset="0"/>
              <a:ea typeface="Calibri" panose="020F0502020204030204" pitchFamily="34" charset="0"/>
              <a:cs typeface="Kalinga" panose="020B0502040204020203" pitchFamily="34" charset="0"/>
            </a:endParaRPr>
          </a:p>
          <a:p>
            <a:pPr marL="342900" lvl="0" indent="-342900" algn="l">
              <a:lnSpc>
                <a:spcPct val="107000"/>
              </a:lnSpc>
              <a:spcAft>
                <a:spcPts val="800"/>
              </a:spcAft>
              <a:buFont typeface="+mj-lt"/>
              <a:buAutoNum type="arabicPeriod"/>
            </a:pP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9"/>
              </a:rPr>
              <a:t>https://search.app/</a:t>
            </a:r>
            <a:r>
              <a:rPr lang="en-IN" sz="1800" u="sng">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9"/>
              </a:rPr>
              <a:t>qzKmjbtUBauCtHC46</a:t>
            </a:r>
            <a:r>
              <a:rPr lang="en-US" sz="1800">
                <a:effectLst/>
                <a:latin typeface="Times New Roman" panose="02020603050405020304" pitchFamily="18" charset="0"/>
                <a:ea typeface="Times New Roman" panose="02020603050405020304" pitchFamily="18" charset="0"/>
                <a:cs typeface="Kalinga" panose="020B0502040204020203" pitchFamily="34" charset="0"/>
              </a:rPr>
              <a:t> </a:t>
            </a:r>
            <a:endParaRPr lang="en-US" sz="1800" dirty="0">
              <a:effectLst/>
              <a:latin typeface="Times New Roman" panose="02020603050405020304" pitchFamily="18" charset="0"/>
              <a:ea typeface="Times New Roman" panose="02020603050405020304" pitchFamily="18" charset="0"/>
              <a:cs typeface="Kalinga" panose="020B0502040204020203" pitchFamily="34" charset="0"/>
            </a:endParaRPr>
          </a:p>
          <a:p>
            <a:pPr>
              <a:buNone/>
            </a:pPr>
            <a:r>
              <a:rPr lang="en-IN" sz="1800" u="sng" dirty="0">
                <a:solidFill>
                  <a:srgbClr val="0563C1"/>
                </a:solidFill>
                <a:effectLst/>
                <a:latin typeface="Times New Roman" panose="02020603050405020304" pitchFamily="18" charset="0"/>
                <a:ea typeface="Times New Roman" panose="02020603050405020304" pitchFamily="18" charset="0"/>
                <a:cs typeface="Kalinga" panose="020B0502040204020203" pitchFamily="34" charset="0"/>
                <a:hlinkClick r:id="rId10"/>
              </a:rPr>
              <a:t>10.  https://youtu.be/2bganVdLg5Q?feature=shared</a:t>
            </a:r>
            <a:endParaRPr lang="en-IN" dirty="0"/>
          </a:p>
        </p:txBody>
      </p:sp>
      <p:sp>
        <p:nvSpPr>
          <p:cNvPr id="4" name="Date Placeholder 3"/>
          <p:cNvSpPr>
            <a:spLocks noGrp="1"/>
          </p:cNvSpPr>
          <p:nvPr>
            <p:ph type="dt" sz="half" idx="10"/>
          </p:nvPr>
        </p:nvSpPr>
        <p:spPr/>
        <p:txBody>
          <a:bodyPr/>
          <a:lstStyle/>
          <a:p>
            <a:fld id="{CFD2862B-87A5-4073-B616-5F0F829D58CA}"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16</a:t>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5000" r="-16000"/>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6EF9A9-599A-4B35-AA32-0CE3A73C181A}" type="datetime1">
              <a:rPr lang="en-IN" smtClean="0"/>
              <a:t>13-07-2025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DFB7573-0EEC-4F18-B4D8-B9624EC7F9C7}"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88006" y="5650992"/>
            <a:ext cx="8785077" cy="553255"/>
          </a:xfrm>
        </p:spPr>
        <p:txBody>
          <a:bodyPr/>
          <a:lstStyle/>
          <a:p>
            <a:pPr marL="0" indent="0">
              <a:buNone/>
            </a:pPr>
            <a:endParaRPr lang="en-IN" dirty="0"/>
          </a:p>
        </p:txBody>
      </p:sp>
      <p:sp>
        <p:nvSpPr>
          <p:cNvPr id="4" name="Date Placeholder 3"/>
          <p:cNvSpPr>
            <a:spLocks noGrp="1"/>
          </p:cNvSpPr>
          <p:nvPr>
            <p:ph type="dt" sz="half" idx="10"/>
          </p:nvPr>
        </p:nvSpPr>
        <p:spPr/>
        <p:txBody>
          <a:bodyPr/>
          <a:lstStyle/>
          <a:p>
            <a:fld id="{7EA8749E-3FF3-41B2-B4DE-BB379C572509}"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18</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Contents</a:t>
            </a:r>
            <a:endParaRPr lang="en-IN" dirty="0"/>
          </a:p>
        </p:txBody>
      </p:sp>
      <p:sp>
        <p:nvSpPr>
          <p:cNvPr id="3" name="Content Placeholder 2"/>
          <p:cNvSpPr>
            <a:spLocks noGrp="1"/>
          </p:cNvSpPr>
          <p:nvPr>
            <p:ph idx="1"/>
          </p:nvPr>
        </p:nvSpPr>
        <p:spPr/>
        <p:txBody>
          <a:bodyPr>
            <a:normAutofit/>
          </a:bodyPr>
          <a:lstStyle/>
          <a:p>
            <a:r>
              <a:rPr lang="en-US" dirty="0"/>
              <a:t>Introduction	</a:t>
            </a:r>
          </a:p>
          <a:p>
            <a:r>
              <a:rPr lang="en-US" dirty="0"/>
              <a:t>Literature Survey	</a:t>
            </a:r>
          </a:p>
          <a:p>
            <a:r>
              <a:rPr lang="en-US" dirty="0"/>
              <a:t>Design Scheme	</a:t>
            </a:r>
          </a:p>
          <a:p>
            <a:r>
              <a:rPr lang="en-US" dirty="0"/>
              <a:t>Testing, Analysis, And Evaluation	</a:t>
            </a:r>
          </a:p>
          <a:p>
            <a:r>
              <a:rPr lang="en-US" dirty="0"/>
              <a:t>Socio-economic Issues Associated With The Project</a:t>
            </a:r>
          </a:p>
          <a:p>
            <a:r>
              <a:rPr lang="en-US" dirty="0"/>
              <a:t>Engineering Tools And Standards	</a:t>
            </a:r>
          </a:p>
          <a:p>
            <a:r>
              <a:rPr lang="en-US" dirty="0"/>
              <a:t>Conclusion</a:t>
            </a:r>
          </a:p>
          <a:p>
            <a:endParaRPr lang="en-IN" dirty="0"/>
          </a:p>
        </p:txBody>
      </p:sp>
      <p:sp>
        <p:nvSpPr>
          <p:cNvPr id="4" name="Date Placeholder 3"/>
          <p:cNvSpPr>
            <a:spLocks noGrp="1"/>
          </p:cNvSpPr>
          <p:nvPr>
            <p:ph type="dt" sz="half" idx="10"/>
          </p:nvPr>
        </p:nvSpPr>
        <p:spPr/>
        <p:txBody>
          <a:bodyPr/>
          <a:lstStyle/>
          <a:p>
            <a:fld id="{0B1DAA84-F85C-4617-A1EC-E732260831FD}"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a:t>
            </a:r>
            <a:endParaRPr lang="en-IN" dirty="0"/>
          </a:p>
        </p:txBody>
      </p:sp>
      <p:sp>
        <p:nvSpPr>
          <p:cNvPr id="3" name="Content Placeholder 2"/>
          <p:cNvSpPr>
            <a:spLocks noGrp="1"/>
          </p:cNvSpPr>
          <p:nvPr>
            <p:ph idx="1"/>
          </p:nvPr>
        </p:nvSpPr>
        <p:spPr/>
        <p:txBody>
          <a:bodyPr/>
          <a:lstStyle/>
          <a:p>
            <a:r>
              <a:rPr lang="en-US" dirty="0"/>
              <a:t>This project presents a WhatsApp-based home automation system using Python and Raspberry Pi. By integrating Twilio's WhatsApp API and a custom chatbot, users can control home appliances remotely using simple text commands. This system offers a user-friendly, cost-effective, and app-free solution for smart home automation, accessible from anywhere with an internet connection.</a:t>
            </a:r>
            <a:endParaRPr lang="en-IN" dirty="0"/>
          </a:p>
        </p:txBody>
      </p:sp>
      <p:sp>
        <p:nvSpPr>
          <p:cNvPr id="4" name="Date Placeholder 3"/>
          <p:cNvSpPr>
            <a:spLocks noGrp="1"/>
          </p:cNvSpPr>
          <p:nvPr>
            <p:ph type="dt" sz="half" idx="10"/>
          </p:nvPr>
        </p:nvSpPr>
        <p:spPr/>
        <p:txBody>
          <a:bodyPr/>
          <a:lstStyle/>
          <a:p>
            <a:fld id="{F96ED9C6-6521-4398-A7DC-DB682660407D}"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	</a:t>
            </a:r>
            <a:endParaRPr lang="en-IN" dirty="0"/>
          </a:p>
        </p:txBody>
      </p:sp>
      <p:sp>
        <p:nvSpPr>
          <p:cNvPr id="3" name="Content Placeholder 2"/>
          <p:cNvSpPr>
            <a:spLocks noGrp="1"/>
          </p:cNvSpPr>
          <p:nvPr>
            <p:ph idx="1"/>
          </p:nvPr>
        </p:nvSpPr>
        <p:spPr/>
        <p:txBody>
          <a:bodyPr>
            <a:normAutofit/>
          </a:bodyPr>
          <a:lstStyle/>
          <a:p>
            <a:r>
              <a:rPr lang="en-US" dirty="0"/>
              <a:t>Home automation has emerged as a key application area within the Internet of Things (IoT), with the goal of enhancing convenience, energy efficiency, and user control over household devices. Multiple technologies and platforms have been explored in recent years to achieve seamless home automation, including Bluetooth, ZigBee, Wi-Fi, and cloud-based services. This literature survey explores related work and technologies that form the foundation of this project.</a:t>
            </a:r>
          </a:p>
          <a:p>
            <a:pPr marL="0" indent="0">
              <a:buNone/>
            </a:pPr>
            <a:endParaRPr lang="en-IN" dirty="0"/>
          </a:p>
        </p:txBody>
      </p:sp>
      <p:sp>
        <p:nvSpPr>
          <p:cNvPr id="4" name="Date Placeholder 3"/>
          <p:cNvSpPr>
            <a:spLocks noGrp="1"/>
          </p:cNvSpPr>
          <p:nvPr>
            <p:ph type="dt" sz="half" idx="10"/>
          </p:nvPr>
        </p:nvSpPr>
        <p:spPr/>
        <p:txBody>
          <a:bodyPr/>
          <a:lstStyle/>
          <a:p>
            <a:fld id="{C06AB7E8-BBD7-4FE9-80F4-3C999F840AFA}"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Literature Survey</a:t>
            </a:r>
            <a:endParaRPr lang="en-IN"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sz="1800" dirty="0"/>
              <a:t>Raspberry Pi in IoT Applications Raspberry Pi has been widely adopted as a cost-effective, versatile platform for developing IoT solutions. Its support for GPIO (General Purpose Input/Output) pins allows it to interface easily with sensors, relays, and actuators. Numerous studies have demonstrated its effectiveness in real-time control of appliances and systems in smart home environments.</a:t>
            </a:r>
          </a:p>
          <a:p>
            <a:pPr marL="514350" indent="-514350">
              <a:buFont typeface="+mj-lt"/>
              <a:buAutoNum type="arabicPeriod"/>
            </a:pPr>
            <a:r>
              <a:rPr lang="en-US" sz="1800" dirty="0"/>
              <a:t>Twilio WhatsApp API Twilio’s WhatsApp Business API provides a secure and programmable interface for receiving and sending WhatsApp messages. It enables developers to integrate messaging capabilities into IoT systems effectively. Research has shown that using cloud-based APIs like Twilio allows for scalable and reliable messaging services in home automation contexts.</a:t>
            </a:r>
          </a:p>
          <a:p>
            <a:pPr marL="514350" indent="-514350">
              <a:buFont typeface="+mj-lt"/>
              <a:buAutoNum type="arabicPeriod"/>
            </a:pPr>
            <a:r>
              <a:rPr lang="en-US" sz="1800" dirty="0"/>
              <a:t>Chatbots and Natural Language Processing (NLP)Recent advancements in chatbot frameworks and NLP have enabled more natural interactions between users and automation systems. Chatbots built using Python can extract intent and context from text commands, making them suitable for interpreting user instructions like “Turn on the light” or “Switch off the fan.” This improves usability, especially for non-technical users.</a:t>
            </a:r>
            <a:endParaRPr lang="en-IN" sz="1800" dirty="0"/>
          </a:p>
        </p:txBody>
      </p:sp>
      <p:sp>
        <p:nvSpPr>
          <p:cNvPr id="4" name="Date Placeholder 3"/>
          <p:cNvSpPr>
            <a:spLocks noGrp="1"/>
          </p:cNvSpPr>
          <p:nvPr>
            <p:ph type="dt" sz="half" idx="10"/>
          </p:nvPr>
        </p:nvSpPr>
        <p:spPr/>
        <p:txBody>
          <a:bodyPr/>
          <a:lstStyle/>
          <a:p>
            <a:fld id="{7EA8749E-3FF3-41B2-B4DE-BB379C572509}"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Engineering Tools And Standards	</a:t>
            </a:r>
            <a:endParaRPr lang="en-IN" dirty="0"/>
          </a:p>
        </p:txBody>
      </p:sp>
      <p:sp>
        <p:nvSpPr>
          <p:cNvPr id="3" name="Content Placeholder 2"/>
          <p:cNvSpPr>
            <a:spLocks noGrp="1"/>
          </p:cNvSpPr>
          <p:nvPr>
            <p:ph idx="1"/>
          </p:nvPr>
        </p:nvSpPr>
        <p:spPr/>
        <p:txBody>
          <a:bodyPr/>
          <a:lstStyle/>
          <a:p>
            <a:pPr marL="514350" indent="-514350">
              <a:buAutoNum type="arabicPeriod"/>
            </a:pPr>
            <a:r>
              <a:rPr lang="en-US" dirty="0">
                <a:solidFill>
                  <a:schemeClr val="tx1">
                    <a:lumMod val="95000"/>
                    <a:lumOff val="5000"/>
                  </a:schemeClr>
                </a:solidFill>
              </a:rPr>
              <a:t>Hardware Tools:</a:t>
            </a:r>
          </a:p>
          <a:p>
            <a:pPr marL="457200" lvl="1" indent="0" algn="just">
              <a:buNone/>
            </a:pPr>
            <a:r>
              <a:rPr lang="en-US" dirty="0">
                <a:solidFill>
                  <a:schemeClr val="tx1">
                    <a:lumMod val="95000"/>
                    <a:lumOff val="5000"/>
                  </a:schemeClr>
                </a:solidFill>
              </a:rPr>
              <a:t> </a:t>
            </a:r>
            <a:r>
              <a:rPr lang="en-US" sz="2000" dirty="0" err="1">
                <a:solidFill>
                  <a:schemeClr val="tx1">
                    <a:lumMod val="95000"/>
                    <a:lumOff val="5000"/>
                  </a:schemeClr>
                </a:solidFill>
              </a:rPr>
              <a:t>i</a:t>
            </a:r>
            <a:r>
              <a:rPr lang="en-US" dirty="0">
                <a:solidFill>
                  <a:schemeClr val="tx1">
                    <a:lumMod val="95000"/>
                    <a:lumOff val="5000"/>
                  </a:schemeClr>
                </a:solidFill>
              </a:rPr>
              <a:t>)Raspberry Pi zero 2 W:Acts as the central controller for home automation.</a:t>
            </a:r>
          </a:p>
          <a:p>
            <a:pPr marL="457200" lvl="1" indent="0" algn="just">
              <a:buNone/>
            </a:pPr>
            <a:r>
              <a:rPr lang="en-US" dirty="0">
                <a:solidFill>
                  <a:schemeClr val="tx1">
                    <a:lumMod val="95000"/>
                    <a:lumOff val="5000"/>
                  </a:schemeClr>
                </a:solidFill>
              </a:rPr>
              <a:t>ii)L298N Motor Driver: Used to control appliances (lights, fans, etc.).</a:t>
            </a:r>
          </a:p>
          <a:p>
            <a:pPr marL="457200" lvl="1" indent="0" algn="just">
              <a:buNone/>
            </a:pPr>
            <a:r>
              <a:rPr lang="en-US" dirty="0">
                <a:solidFill>
                  <a:schemeClr val="tx1">
                    <a:lumMod val="95000"/>
                    <a:lumOff val="5000"/>
                  </a:schemeClr>
                </a:solidFill>
              </a:rPr>
              <a:t>iii)DC Motor: For automation demonstration</a:t>
            </a:r>
          </a:p>
          <a:p>
            <a:pPr marL="457200" lvl="1" indent="0" algn="just">
              <a:buNone/>
            </a:pPr>
            <a:r>
              <a:rPr lang="en-US" dirty="0">
                <a:solidFill>
                  <a:schemeClr val="tx1">
                    <a:lumMod val="95000"/>
                    <a:lumOff val="5000"/>
                  </a:schemeClr>
                </a:solidFill>
              </a:rPr>
              <a:t>iv)Wi-Fi Router: For internet connectivity and device communication.</a:t>
            </a:r>
          </a:p>
          <a:p>
            <a:pPr marL="457200" lvl="1" indent="0" algn="just">
              <a:buNone/>
            </a:pPr>
            <a:r>
              <a:rPr lang="en-US" dirty="0">
                <a:solidFill>
                  <a:schemeClr val="tx1">
                    <a:lumMod val="95000"/>
                    <a:lumOff val="5000"/>
                  </a:schemeClr>
                </a:solidFill>
              </a:rPr>
              <a:t>v)Smartphone: To run WhatsApp and interact with the system</a:t>
            </a:r>
            <a:r>
              <a:rPr lang="en-US" sz="2000" dirty="0">
                <a:solidFill>
                  <a:schemeClr val="tx1">
                    <a:lumMod val="95000"/>
                    <a:lumOff val="5000"/>
                  </a:schemeClr>
                </a:solidFill>
              </a:rPr>
              <a:t>.</a:t>
            </a:r>
          </a:p>
          <a:p>
            <a:pPr marL="457200" lvl="1" indent="0" algn="just">
              <a:buNone/>
            </a:pPr>
            <a:r>
              <a:rPr lang="en-US" dirty="0">
                <a:solidFill>
                  <a:schemeClr val="tx1">
                    <a:lumMod val="95000"/>
                    <a:lumOff val="5000"/>
                  </a:schemeClr>
                </a:solidFill>
              </a:rPr>
              <a:t>vi)Soldering Iron , Jumper Wires , LED , USB Cables etc.</a:t>
            </a:r>
          </a:p>
          <a:p>
            <a:pPr marL="457200" lvl="1" indent="0" algn="just">
              <a:buNone/>
            </a:pPr>
            <a:r>
              <a:rPr lang="en-US" dirty="0">
                <a:solidFill>
                  <a:schemeClr val="tx1">
                    <a:lumMod val="95000"/>
                    <a:lumOff val="5000"/>
                  </a:schemeClr>
                </a:solidFill>
              </a:rPr>
              <a:t>vii)5V 2A Power Adapter</a:t>
            </a:r>
          </a:p>
        </p:txBody>
      </p:sp>
      <p:sp>
        <p:nvSpPr>
          <p:cNvPr id="4" name="Date Placeholder 3"/>
          <p:cNvSpPr>
            <a:spLocks noGrp="1"/>
          </p:cNvSpPr>
          <p:nvPr>
            <p:ph type="dt" sz="half" idx="10"/>
          </p:nvPr>
        </p:nvSpPr>
        <p:spPr/>
        <p:txBody>
          <a:bodyPr/>
          <a:lstStyle/>
          <a:p>
            <a:fld id="{DA231420-AA15-49AF-B1FE-F9C592D22DE5}"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Engineering Tools And Standards</a:t>
            </a:r>
            <a:endParaRPr lang="en-IN" dirty="0"/>
          </a:p>
        </p:txBody>
      </p:sp>
      <p:sp>
        <p:nvSpPr>
          <p:cNvPr id="3" name="Content Placeholder 2"/>
          <p:cNvSpPr>
            <a:spLocks noGrp="1"/>
          </p:cNvSpPr>
          <p:nvPr>
            <p:ph idx="1"/>
          </p:nvPr>
        </p:nvSpPr>
        <p:spPr/>
        <p:txBody>
          <a:bodyPr/>
          <a:lstStyle/>
          <a:p>
            <a:pPr marL="0" indent="0">
              <a:buNone/>
            </a:pPr>
            <a:r>
              <a:rPr lang="en-US" dirty="0"/>
              <a:t>2. Software Tools:</a:t>
            </a:r>
          </a:p>
          <a:p>
            <a:pPr marL="457200" lvl="1" indent="0">
              <a:buNone/>
            </a:pPr>
            <a:r>
              <a:rPr lang="en-US" dirty="0" err="1">
                <a:solidFill>
                  <a:schemeClr val="tx1">
                    <a:lumMod val="95000"/>
                    <a:lumOff val="5000"/>
                  </a:schemeClr>
                </a:solidFill>
              </a:rPr>
              <a:t>i</a:t>
            </a:r>
            <a:r>
              <a:rPr lang="en-US" dirty="0">
                <a:solidFill>
                  <a:schemeClr val="tx1">
                    <a:lumMod val="95000"/>
                    <a:lumOff val="5000"/>
                  </a:schemeClr>
                </a:solidFill>
              </a:rPr>
              <a:t>) Python 3.x: Core programming language for backend logic and     hardware control.</a:t>
            </a:r>
          </a:p>
          <a:p>
            <a:pPr marL="457200" lvl="1" indent="0">
              <a:buNone/>
            </a:pPr>
            <a:r>
              <a:rPr lang="en-US" dirty="0">
                <a:solidFill>
                  <a:schemeClr val="tx1">
                    <a:lumMod val="95000"/>
                    <a:lumOff val="5000"/>
                  </a:schemeClr>
                </a:solidFill>
              </a:rPr>
              <a:t>ii) Flask : To build a local web server or REST API if needed.</a:t>
            </a:r>
          </a:p>
          <a:p>
            <a:pPr marL="457200" lvl="1" indent="0">
              <a:buNone/>
            </a:pPr>
            <a:r>
              <a:rPr lang="en-US" dirty="0">
                <a:solidFill>
                  <a:schemeClr val="tx1">
                    <a:lumMod val="95000"/>
                    <a:lumOff val="5000"/>
                  </a:schemeClr>
                </a:solidFill>
              </a:rPr>
              <a:t>iii)Twilio WhatsApp API: To integrate WhatsApp messaging (Twilio is commercial).</a:t>
            </a:r>
          </a:p>
          <a:p>
            <a:pPr marL="457200" lvl="1" indent="0">
              <a:buNone/>
            </a:pPr>
            <a:r>
              <a:rPr lang="en-US" dirty="0">
                <a:solidFill>
                  <a:schemeClr val="tx1">
                    <a:lumMod val="95000"/>
                    <a:lumOff val="5000"/>
                  </a:schemeClr>
                </a:solidFill>
              </a:rPr>
              <a:t>iv) Raspbian OS / Raspberry Pi OS: Operating system for the Raspberry Pi.</a:t>
            </a:r>
          </a:p>
          <a:p>
            <a:pPr marL="457200" lvl="1" indent="0">
              <a:buNone/>
            </a:pPr>
            <a:r>
              <a:rPr lang="en-US" dirty="0">
                <a:solidFill>
                  <a:schemeClr val="tx1">
                    <a:lumMod val="95000"/>
                    <a:lumOff val="5000"/>
                  </a:schemeClr>
                </a:solidFill>
              </a:rPr>
              <a:t>v) Ngrok: provide platform to user for application</a:t>
            </a:r>
          </a:p>
        </p:txBody>
      </p:sp>
      <p:sp>
        <p:nvSpPr>
          <p:cNvPr id="4" name="Date Placeholder 3"/>
          <p:cNvSpPr>
            <a:spLocks noGrp="1"/>
          </p:cNvSpPr>
          <p:nvPr>
            <p:ph type="dt" sz="half" idx="10"/>
          </p:nvPr>
        </p:nvSpPr>
        <p:spPr/>
        <p:txBody>
          <a:bodyPr/>
          <a:lstStyle/>
          <a:p>
            <a:fld id="{7EA8749E-3FF3-41B2-B4DE-BB379C572509}"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Design Scheme	</a:t>
            </a:r>
            <a:endParaRPr lang="en-IN" dirty="0"/>
          </a:p>
        </p:txBody>
      </p:sp>
      <p:pic>
        <p:nvPicPr>
          <p:cNvPr id="7" name="Content Placeholder 6"/>
          <p:cNvPicPr>
            <a:picLocks noGrp="1" noChangeAspect="1"/>
          </p:cNvPicPr>
          <p:nvPr>
            <p:ph idx="1"/>
          </p:nvPr>
        </p:nvPicPr>
        <p:blipFill>
          <a:blip r:embed="rId2"/>
          <a:stretch>
            <a:fillRect/>
          </a:stretch>
        </p:blipFill>
        <p:spPr>
          <a:xfrm>
            <a:off x="1981994" y="1008063"/>
            <a:ext cx="5195887" cy="5195887"/>
          </a:xfrm>
          <a:prstGeom prst="rect">
            <a:avLst/>
          </a:prstGeom>
        </p:spPr>
      </p:pic>
      <p:sp>
        <p:nvSpPr>
          <p:cNvPr id="4" name="Date Placeholder 3"/>
          <p:cNvSpPr>
            <a:spLocks noGrp="1"/>
          </p:cNvSpPr>
          <p:nvPr>
            <p:ph type="dt" sz="half" idx="10"/>
          </p:nvPr>
        </p:nvSpPr>
        <p:spPr/>
        <p:txBody>
          <a:bodyPr/>
          <a:lstStyle/>
          <a:p>
            <a:fld id="{99A6435B-86FB-4477-9359-4E079732371F}"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Testing (Breadboard Implementation)	</a:t>
            </a:r>
            <a:endParaRPr lang="en-IN" dirty="0"/>
          </a:p>
        </p:txBody>
      </p:sp>
      <p:pic>
        <p:nvPicPr>
          <p:cNvPr id="8" name="Content Placeholder 7"/>
          <p:cNvPicPr>
            <a:picLocks noGrp="1" noChangeAspect="1"/>
          </p:cNvPicPr>
          <p:nvPr>
            <p:ph idx="1"/>
          </p:nvPr>
        </p:nvPicPr>
        <p:blipFill>
          <a:blip r:embed="rId2"/>
          <a:stretch>
            <a:fillRect/>
          </a:stretch>
        </p:blipFill>
        <p:spPr>
          <a:xfrm>
            <a:off x="187325" y="1173794"/>
            <a:ext cx="8785225" cy="4864424"/>
          </a:xfrm>
        </p:spPr>
      </p:pic>
      <p:sp>
        <p:nvSpPr>
          <p:cNvPr id="4" name="Date Placeholder 3"/>
          <p:cNvSpPr>
            <a:spLocks noGrp="1"/>
          </p:cNvSpPr>
          <p:nvPr>
            <p:ph type="dt" sz="half" idx="10"/>
          </p:nvPr>
        </p:nvSpPr>
        <p:spPr/>
        <p:txBody>
          <a:bodyPr/>
          <a:lstStyle/>
          <a:p>
            <a:fld id="{BF859030-E9C7-4BF7-BDDE-D8A9DA1DC43E}" type="datetime1">
              <a:rPr lang="en-IN" smtClean="0"/>
              <a:t>13-07-2025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DFB7573-0EEC-4F18-B4D8-B9624EC7F9C7}"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1069</Words>
  <Application>Microsoft Office PowerPoint</Application>
  <PresentationFormat>On-screen Show (4:3)</PresentationFormat>
  <Paragraphs>136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Book Antiqua</vt:lpstr>
      <vt:lpstr>Calibri</vt:lpstr>
      <vt:lpstr>Leelawadee</vt:lpstr>
      <vt:lpstr>Times New Roman</vt:lpstr>
      <vt:lpstr>Office Theme</vt:lpstr>
      <vt:lpstr>Applied Internet of Things(CSE 2198) Project Presentation on Whatsapp Based Home Automation</vt:lpstr>
      <vt:lpstr>Contents</vt:lpstr>
      <vt:lpstr>Introduction </vt:lpstr>
      <vt:lpstr>Literature Survey </vt:lpstr>
      <vt:lpstr>Literature Survey</vt:lpstr>
      <vt:lpstr>Engineering Tools And Standards </vt:lpstr>
      <vt:lpstr>Engineering Tools And Standards</vt:lpstr>
      <vt:lpstr>Design Scheme </vt:lpstr>
      <vt:lpstr>Testing (Breadboard Implementation) </vt:lpstr>
      <vt:lpstr>Testing (Breadboard Implementation) </vt:lpstr>
      <vt:lpstr>Results, Analysis and Evaluation</vt:lpstr>
      <vt:lpstr>Results, Analysis and Evaluation</vt:lpstr>
      <vt:lpstr>Results, Analysis and Evaluation</vt:lpstr>
      <vt:lpstr>Socio-economic Issues Associated With The Project</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 P</dc:creator>
  <cp:lastModifiedBy>Satyajit Panda</cp:lastModifiedBy>
  <cp:revision>50</cp:revision>
  <dcterms:created xsi:type="dcterms:W3CDTF">2019-03-27T16:45:00Z</dcterms:created>
  <dcterms:modified xsi:type="dcterms:W3CDTF">2025-07-12T20:23:14Z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3B6EB34F0CDC415BA0EC2BCABDD7A585_12</vt:lpwstr>
  </property>
  <property fmtid="{D5CDD505-2E9C-101B-9397-08002B2CF9AE}" pid="3" name="KSOProductBuildVer">
    <vt:lpwstr>1033-12.2.0.21179</vt:lpwstr>
  </property>
</Properties>
</file>