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1" r:id="rId2"/>
    <p:sldId id="265" r:id="rId3"/>
    <p:sldId id="257" r:id="rId4"/>
    <p:sldId id="258" r:id="rId5"/>
    <p:sldId id="259" r:id="rId6"/>
    <p:sldId id="260" r:id="rId7"/>
    <p:sldId id="261" r:id="rId8"/>
    <p:sldId id="262" r:id="rId9"/>
    <p:sldId id="263" r:id="rId10"/>
    <p:sldId id="267" r:id="rId11"/>
    <p:sldId id="264" r:id="rId12"/>
    <p:sldId id="268" r:id="rId13"/>
    <p:sldId id="272" r:id="rId14"/>
    <p:sldId id="269" r:id="rId15"/>
    <p:sldId id="266"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03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3" d="100"/>
          <a:sy n="83" d="100"/>
        </p:scale>
        <p:origin x="435"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EEF3B64-5F23-4255-AD48-DC04D8DBA26E}" type="datetimeFigureOut">
              <a:rPr lang="en-US" smtClean="0"/>
              <a:t>6/27/2024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AAF22699-7E43-46DC-92E3-C586184B1E95}"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259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EF3B64-5F23-4255-AD48-DC04D8DBA26E}" type="datetimeFigureOut">
              <a:rPr lang="en-US" smtClean="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F22699-7E43-46DC-92E3-C586184B1E95}" type="slidenum">
              <a:rPr lang="en-US" smtClean="0"/>
              <a:t>‹#›</a:t>
            </a:fld>
            <a:endParaRPr lang="en-US"/>
          </a:p>
        </p:txBody>
      </p:sp>
    </p:spTree>
    <p:extLst>
      <p:ext uri="{BB962C8B-B14F-4D97-AF65-F5344CB8AC3E}">
        <p14:creationId xmlns:p14="http://schemas.microsoft.com/office/powerpoint/2010/main" val="597775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EF3B64-5F23-4255-AD48-DC04D8DBA26E}"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F22699-7E43-46DC-92E3-C586184B1E95}"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025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EF3B64-5F23-4255-AD48-DC04D8DBA26E}"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F22699-7E43-46DC-92E3-C586184B1E95}"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6704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EF3B64-5F23-4255-AD48-DC04D8DBA26E}"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F22699-7E43-46DC-92E3-C586184B1E95}" type="slidenum">
              <a:rPr lang="en-US" smtClean="0"/>
              <a:t>‹#›</a:t>
            </a:fld>
            <a:endParaRPr lang="en-US"/>
          </a:p>
        </p:txBody>
      </p:sp>
    </p:spTree>
    <p:extLst>
      <p:ext uri="{BB962C8B-B14F-4D97-AF65-F5344CB8AC3E}">
        <p14:creationId xmlns:p14="http://schemas.microsoft.com/office/powerpoint/2010/main" val="3073745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EF3B64-5F23-4255-AD48-DC04D8DBA26E}"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F22699-7E43-46DC-92E3-C586184B1E95}"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4299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EF3B64-5F23-4255-AD48-DC04D8DBA26E}"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F22699-7E43-46DC-92E3-C586184B1E95}"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9352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EF3B64-5F23-4255-AD48-DC04D8DBA26E}"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F22699-7E43-46DC-92E3-C586184B1E95}"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8114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EF3B64-5F23-4255-AD48-DC04D8DBA26E}"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F22699-7E43-46DC-92E3-C586184B1E95}"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6003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EF3B64-5F23-4255-AD48-DC04D8DBA26E}"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F22699-7E43-46DC-92E3-C586184B1E95}" type="slidenum">
              <a:rPr lang="en-US" smtClean="0"/>
              <a:t>‹#›</a:t>
            </a:fld>
            <a:endParaRPr lang="en-US"/>
          </a:p>
        </p:txBody>
      </p:sp>
    </p:spTree>
    <p:extLst>
      <p:ext uri="{BB962C8B-B14F-4D97-AF65-F5344CB8AC3E}">
        <p14:creationId xmlns:p14="http://schemas.microsoft.com/office/powerpoint/2010/main" val="614633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EF3B64-5F23-4255-AD48-DC04D8DBA26E}"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F22699-7E43-46DC-92E3-C586184B1E95}"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1641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EF3B64-5F23-4255-AD48-DC04D8DBA26E}" type="datetimeFigureOut">
              <a:rPr lang="en-US" smtClean="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F22699-7E43-46DC-92E3-C586184B1E95}" type="slidenum">
              <a:rPr lang="en-US" smtClean="0"/>
              <a:t>‹#›</a:t>
            </a:fld>
            <a:endParaRPr lang="en-US"/>
          </a:p>
        </p:txBody>
      </p:sp>
    </p:spTree>
    <p:extLst>
      <p:ext uri="{BB962C8B-B14F-4D97-AF65-F5344CB8AC3E}">
        <p14:creationId xmlns:p14="http://schemas.microsoft.com/office/powerpoint/2010/main" val="1971388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EF3B64-5F23-4255-AD48-DC04D8DBA26E}" type="datetimeFigureOut">
              <a:rPr lang="en-US" smtClean="0"/>
              <a:t>6/27/2024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F22699-7E43-46DC-92E3-C586184B1E95}"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1090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EF3B64-5F23-4255-AD48-DC04D8DBA26E}" type="datetimeFigureOut">
              <a:rPr lang="en-US" smtClean="0"/>
              <a:t>6/27/2024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F22699-7E43-46DC-92E3-C586184B1E95}"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0649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EF3B64-5F23-4255-AD48-DC04D8DBA26E}" type="datetimeFigureOut">
              <a:rPr lang="en-US" smtClean="0"/>
              <a:t>6/27/2024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F22699-7E43-46DC-92E3-C586184B1E95}" type="slidenum">
              <a:rPr lang="en-US" smtClean="0"/>
              <a:t>‹#›</a:t>
            </a:fld>
            <a:endParaRPr lang="en-US"/>
          </a:p>
        </p:txBody>
      </p:sp>
    </p:spTree>
    <p:extLst>
      <p:ext uri="{BB962C8B-B14F-4D97-AF65-F5344CB8AC3E}">
        <p14:creationId xmlns:p14="http://schemas.microsoft.com/office/powerpoint/2010/main" val="3506752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EF3B64-5F23-4255-AD48-DC04D8DBA26E}" type="datetimeFigureOut">
              <a:rPr lang="en-US" smtClean="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F22699-7E43-46DC-92E3-C586184B1E95}"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9767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EF3B64-5F23-4255-AD48-DC04D8DBA26E}" type="datetimeFigureOut">
              <a:rPr lang="en-US" smtClean="0"/>
              <a:t>6/27/2024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F22699-7E43-46DC-92E3-C586184B1E95}" type="slidenum">
              <a:rPr lang="en-US" smtClean="0"/>
              <a:t>‹#›</a:t>
            </a:fld>
            <a:endParaRPr lang="en-US"/>
          </a:p>
        </p:txBody>
      </p:sp>
    </p:spTree>
    <p:extLst>
      <p:ext uri="{BB962C8B-B14F-4D97-AF65-F5344CB8AC3E}">
        <p14:creationId xmlns:p14="http://schemas.microsoft.com/office/powerpoint/2010/main" val="2845966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EEF3B64-5F23-4255-AD48-DC04D8DBA26E}" type="datetimeFigureOut">
              <a:rPr lang="en-US" smtClean="0"/>
              <a:t>6/27/2024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AF22699-7E43-46DC-92E3-C586184B1E95}" type="slidenum">
              <a:rPr lang="en-US" smtClean="0"/>
              <a:t>‹#›</a:t>
            </a:fld>
            <a:endParaRPr lang="en-US"/>
          </a:p>
        </p:txBody>
      </p:sp>
    </p:spTree>
    <p:extLst>
      <p:ext uri="{BB962C8B-B14F-4D97-AF65-F5344CB8AC3E}">
        <p14:creationId xmlns:p14="http://schemas.microsoft.com/office/powerpoint/2010/main" val="38372410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www.cs.toronto.edu/~kriz/cifar-10-python.tar.gz"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764474-54B0-A8C7-3CC3-16D0EE15239F}"/>
              </a:ext>
            </a:extLst>
          </p:cNvPr>
          <p:cNvSpPr txBox="1"/>
          <p:nvPr/>
        </p:nvSpPr>
        <p:spPr>
          <a:xfrm>
            <a:off x="2772697" y="1022555"/>
            <a:ext cx="6164827" cy="2000548"/>
          </a:xfrm>
          <a:prstGeom prst="rect">
            <a:avLst/>
          </a:prstGeom>
          <a:noFill/>
        </p:spPr>
        <p:txBody>
          <a:bodyPr wrap="square" rtlCol="0">
            <a:spAutoFit/>
          </a:bodyPr>
          <a:lstStyle/>
          <a:p>
            <a:pPr algn="ctr"/>
            <a:endParaRPr lang="en-US" sz="2800" b="1" dirty="0"/>
          </a:p>
          <a:p>
            <a:pPr algn="ctr"/>
            <a:endParaRPr lang="en-US" sz="2800" b="1" dirty="0"/>
          </a:p>
          <a:p>
            <a:pPr algn="ctr"/>
            <a:r>
              <a:rPr lang="en-US" sz="3200" b="1" dirty="0"/>
              <a:t>Project Title</a:t>
            </a:r>
          </a:p>
          <a:p>
            <a:pPr algn="ctr"/>
            <a:r>
              <a:rPr lang="en-US" sz="3600" b="1" dirty="0">
                <a:solidFill>
                  <a:srgbClr val="7030A0"/>
                </a:solidFill>
              </a:rPr>
              <a:t>Image Classification Model</a:t>
            </a:r>
          </a:p>
        </p:txBody>
      </p:sp>
      <p:sp>
        <p:nvSpPr>
          <p:cNvPr id="3" name="TextBox 2">
            <a:extLst>
              <a:ext uri="{FF2B5EF4-FFF2-40B4-BE49-F238E27FC236}">
                <a16:creationId xmlns:a16="http://schemas.microsoft.com/office/drawing/2014/main" id="{AC9E49E3-E98D-20B6-C03D-E0D171FFAB55}"/>
              </a:ext>
            </a:extLst>
          </p:cNvPr>
          <p:cNvSpPr txBox="1"/>
          <p:nvPr/>
        </p:nvSpPr>
        <p:spPr>
          <a:xfrm>
            <a:off x="1710813" y="3588774"/>
            <a:ext cx="9615948" cy="2554545"/>
          </a:xfrm>
          <a:prstGeom prst="rect">
            <a:avLst/>
          </a:prstGeom>
          <a:noFill/>
        </p:spPr>
        <p:txBody>
          <a:bodyPr wrap="square" rtlCol="0">
            <a:spAutoFit/>
          </a:bodyPr>
          <a:lstStyle/>
          <a:p>
            <a:r>
              <a:rPr lang="en-US" sz="3200" b="1" dirty="0"/>
              <a:t>Presented By :</a:t>
            </a:r>
          </a:p>
          <a:p>
            <a:r>
              <a:rPr lang="en-US" sz="3200" b="1" dirty="0">
                <a:solidFill>
                  <a:srgbClr val="002060"/>
                </a:solidFill>
              </a:rPr>
              <a:t>Name : </a:t>
            </a:r>
            <a:r>
              <a:rPr lang="en-US" sz="3200" b="1" dirty="0" err="1">
                <a:solidFill>
                  <a:srgbClr val="002060"/>
                </a:solidFill>
              </a:rPr>
              <a:t>Diddikunta</a:t>
            </a:r>
            <a:r>
              <a:rPr lang="en-US" sz="3200" b="1" dirty="0">
                <a:solidFill>
                  <a:srgbClr val="002060"/>
                </a:solidFill>
              </a:rPr>
              <a:t> Satyanarayana</a:t>
            </a:r>
          </a:p>
          <a:p>
            <a:r>
              <a:rPr lang="en-US" sz="3200" b="1" dirty="0">
                <a:solidFill>
                  <a:srgbClr val="002060"/>
                </a:solidFill>
              </a:rPr>
              <a:t>College Name :</a:t>
            </a:r>
            <a:r>
              <a:rPr lang="en-US" sz="3200" b="1" dirty="0" err="1">
                <a:solidFill>
                  <a:srgbClr val="002060"/>
                </a:solidFill>
              </a:rPr>
              <a:t>Karunya</a:t>
            </a:r>
            <a:r>
              <a:rPr lang="en-US" sz="3200" b="1" dirty="0">
                <a:solidFill>
                  <a:srgbClr val="002060"/>
                </a:solidFill>
              </a:rPr>
              <a:t> institute of technology and    sciences</a:t>
            </a:r>
          </a:p>
          <a:p>
            <a:r>
              <a:rPr lang="en-US" sz="3200" b="1" dirty="0">
                <a:solidFill>
                  <a:srgbClr val="002060"/>
                </a:solidFill>
              </a:rPr>
              <a:t>Department : Computer Science &amp; Engineering</a:t>
            </a:r>
          </a:p>
        </p:txBody>
      </p:sp>
      <p:sp>
        <p:nvSpPr>
          <p:cNvPr id="4" name="TextBox 3">
            <a:extLst>
              <a:ext uri="{FF2B5EF4-FFF2-40B4-BE49-F238E27FC236}">
                <a16:creationId xmlns:a16="http://schemas.microsoft.com/office/drawing/2014/main" id="{1A0032C3-EF1E-D38F-77B5-F4B40DD2011D}"/>
              </a:ext>
            </a:extLst>
          </p:cNvPr>
          <p:cNvSpPr txBox="1"/>
          <p:nvPr/>
        </p:nvSpPr>
        <p:spPr>
          <a:xfrm>
            <a:off x="3706761" y="865238"/>
            <a:ext cx="4660491" cy="707886"/>
          </a:xfrm>
          <a:prstGeom prst="rect">
            <a:avLst/>
          </a:prstGeom>
          <a:noFill/>
        </p:spPr>
        <p:txBody>
          <a:bodyPr wrap="square" rtlCol="0">
            <a:spAutoFit/>
          </a:bodyPr>
          <a:lstStyle/>
          <a:p>
            <a:r>
              <a:rPr lang="en-US" sz="4000" b="1" dirty="0">
                <a:solidFill>
                  <a:srgbClr val="C00000"/>
                </a:solidFill>
              </a:rPr>
              <a:t>  </a:t>
            </a:r>
            <a:r>
              <a:rPr lang="en-US" sz="4000" b="1" dirty="0">
                <a:solidFill>
                  <a:srgbClr val="BD038C"/>
                </a:solidFill>
              </a:rPr>
              <a:t>Capstone Project</a:t>
            </a:r>
          </a:p>
        </p:txBody>
      </p:sp>
    </p:spTree>
    <p:extLst>
      <p:ext uri="{BB962C8B-B14F-4D97-AF65-F5344CB8AC3E}">
        <p14:creationId xmlns:p14="http://schemas.microsoft.com/office/powerpoint/2010/main" val="2465213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C0EACF-019E-DC72-98CA-7A94D53CD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047" y="1573612"/>
            <a:ext cx="10161056" cy="4221066"/>
          </a:xfrm>
          <a:prstGeom prst="rect">
            <a:avLst/>
          </a:prstGeom>
        </p:spPr>
      </p:pic>
      <p:sp>
        <p:nvSpPr>
          <p:cNvPr id="4" name="TextBox 3">
            <a:extLst>
              <a:ext uri="{FF2B5EF4-FFF2-40B4-BE49-F238E27FC236}">
                <a16:creationId xmlns:a16="http://schemas.microsoft.com/office/drawing/2014/main" id="{0546BF3D-DB9D-1EB9-2633-A446F80A078B}"/>
              </a:ext>
            </a:extLst>
          </p:cNvPr>
          <p:cNvSpPr txBox="1"/>
          <p:nvPr/>
        </p:nvSpPr>
        <p:spPr>
          <a:xfrm>
            <a:off x="1087047" y="875071"/>
            <a:ext cx="5008953" cy="461665"/>
          </a:xfrm>
          <a:prstGeom prst="rect">
            <a:avLst/>
          </a:prstGeom>
          <a:noFill/>
        </p:spPr>
        <p:txBody>
          <a:bodyPr wrap="square" rtlCol="0">
            <a:spAutoFit/>
          </a:bodyPr>
          <a:lstStyle/>
          <a:p>
            <a:r>
              <a:rPr lang="en-US" sz="2400" b="1" dirty="0">
                <a:solidFill>
                  <a:srgbClr val="002060"/>
                </a:solidFill>
              </a:rPr>
              <a:t>Sample predictions:</a:t>
            </a:r>
          </a:p>
        </p:txBody>
      </p:sp>
    </p:spTree>
    <p:extLst>
      <p:ext uri="{BB962C8B-B14F-4D97-AF65-F5344CB8AC3E}">
        <p14:creationId xmlns:p14="http://schemas.microsoft.com/office/powerpoint/2010/main" val="3497572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1E0F40-049C-3890-75F8-CFACD227F800}"/>
              </a:ext>
            </a:extLst>
          </p:cNvPr>
          <p:cNvSpPr txBox="1"/>
          <p:nvPr/>
        </p:nvSpPr>
        <p:spPr>
          <a:xfrm>
            <a:off x="1002890" y="953729"/>
            <a:ext cx="10225549" cy="4216539"/>
          </a:xfrm>
          <a:prstGeom prst="rect">
            <a:avLst/>
          </a:prstGeom>
          <a:noFill/>
        </p:spPr>
        <p:txBody>
          <a:bodyPr wrap="square" rtlCol="0">
            <a:spAutoFit/>
          </a:bodyPr>
          <a:lstStyle/>
          <a:p>
            <a:r>
              <a:rPr lang="en-US" sz="3600" b="1" dirty="0">
                <a:solidFill>
                  <a:srgbClr val="002060"/>
                </a:solidFill>
              </a:rPr>
              <a:t>Conclusion</a:t>
            </a:r>
          </a:p>
          <a:p>
            <a:endParaRPr lang="en-US" dirty="0"/>
          </a:p>
          <a:p>
            <a:endParaRPr lang="en-US" dirty="0"/>
          </a:p>
          <a:p>
            <a:pPr algn="just"/>
            <a:r>
              <a:rPr lang="en-US" sz="2800" dirty="0"/>
              <a:t>This project aims to develop an image classification system using Convolutional Neural Networks (CNNs) on the CIFAR-10 dataset, comprising 60,000 32x32 color images in 10 classes. Pre-processing includes normalization, resizing, and augmentation. Training uses Adam optimizer with cross-entropy loss, focusing on achieving high accuracy. Evaluation metrics include accuracy, precision, recall, F1-score, and a confusion matrix for detailed performance analysis.</a:t>
            </a:r>
          </a:p>
        </p:txBody>
      </p:sp>
    </p:spTree>
    <p:extLst>
      <p:ext uri="{BB962C8B-B14F-4D97-AF65-F5344CB8AC3E}">
        <p14:creationId xmlns:p14="http://schemas.microsoft.com/office/powerpoint/2010/main" val="4189313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2AD402-C071-40DE-E624-B40E3BDCE6FC}"/>
              </a:ext>
            </a:extLst>
          </p:cNvPr>
          <p:cNvSpPr txBox="1"/>
          <p:nvPr/>
        </p:nvSpPr>
        <p:spPr>
          <a:xfrm>
            <a:off x="875071" y="786581"/>
            <a:ext cx="10264877" cy="4770537"/>
          </a:xfrm>
          <a:prstGeom prst="rect">
            <a:avLst/>
          </a:prstGeom>
          <a:noFill/>
        </p:spPr>
        <p:txBody>
          <a:bodyPr wrap="square" rtlCol="0">
            <a:spAutoFit/>
          </a:bodyPr>
          <a:lstStyle/>
          <a:p>
            <a:endParaRPr lang="en-US" dirty="0"/>
          </a:p>
          <a:p>
            <a:r>
              <a:rPr lang="en-US" sz="3600" b="1" dirty="0">
                <a:solidFill>
                  <a:srgbClr val="002060"/>
                </a:solidFill>
              </a:rPr>
              <a:t>Future Scope:</a:t>
            </a:r>
          </a:p>
          <a:p>
            <a:endParaRPr lang="en-US" sz="3600" dirty="0">
              <a:solidFill>
                <a:srgbClr val="002060"/>
              </a:solidFill>
            </a:endParaRPr>
          </a:p>
          <a:p>
            <a:r>
              <a:rPr lang="en-US" sz="2800" dirty="0"/>
              <a:t>Future developments for this project include exploring advanced CNN architectures, adapting the model for specific domains like medical imaging, integrating it into real-time systems, enhancing data augmentation techniques, optimizing deployment for scalability, and investigating collaborative learning methods for distributed datasets. These efforts aim to enhance the model's accuracy, efficiency, and applicability across diverse real-world applications.</a:t>
            </a:r>
          </a:p>
          <a:p>
            <a:endParaRPr lang="en-US" dirty="0"/>
          </a:p>
        </p:txBody>
      </p:sp>
    </p:spTree>
    <p:extLst>
      <p:ext uri="{BB962C8B-B14F-4D97-AF65-F5344CB8AC3E}">
        <p14:creationId xmlns:p14="http://schemas.microsoft.com/office/powerpoint/2010/main" val="476386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D8CE2-667F-2B4B-C7F1-C95566D7E45A}"/>
              </a:ext>
            </a:extLst>
          </p:cNvPr>
          <p:cNvSpPr txBox="1"/>
          <p:nvPr/>
        </p:nvSpPr>
        <p:spPr>
          <a:xfrm>
            <a:off x="963561" y="589935"/>
            <a:ext cx="10815484" cy="1508105"/>
          </a:xfrm>
          <a:prstGeom prst="rect">
            <a:avLst/>
          </a:prstGeom>
          <a:noFill/>
        </p:spPr>
        <p:txBody>
          <a:bodyPr wrap="square" rtlCol="0">
            <a:spAutoFit/>
          </a:bodyPr>
          <a:lstStyle/>
          <a:p>
            <a:endParaRPr lang="en-US" sz="2800" b="1" dirty="0"/>
          </a:p>
          <a:p>
            <a:r>
              <a:rPr lang="en-US" sz="2800" b="1" dirty="0"/>
              <a:t>References : </a:t>
            </a:r>
          </a:p>
          <a:p>
            <a:endParaRPr lang="en-US" dirty="0"/>
          </a:p>
          <a:p>
            <a:r>
              <a:rPr lang="en-US" dirty="0"/>
              <a:t>Dataset : </a:t>
            </a:r>
            <a:r>
              <a:rPr lang="en-US" b="0" i="0" dirty="0">
                <a:effectLst/>
                <a:highlight>
                  <a:srgbClr val="FFFFFF"/>
                </a:highlight>
                <a:latin typeface="Courier New" panose="02070309020205020404" pitchFamily="49" charset="0"/>
                <a:hlinkClick r:id="rId2"/>
              </a:rPr>
              <a:t>https://www.cs.toronto.edu/~kriz/cifar-10-python.tar.gz</a:t>
            </a:r>
            <a:endParaRPr lang="en-US" dirty="0"/>
          </a:p>
        </p:txBody>
      </p:sp>
    </p:spTree>
    <p:extLst>
      <p:ext uri="{BB962C8B-B14F-4D97-AF65-F5344CB8AC3E}">
        <p14:creationId xmlns:p14="http://schemas.microsoft.com/office/powerpoint/2010/main" val="2952813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FEEAB1-9FB8-5619-BBAB-8C71AD5427CC}"/>
              </a:ext>
            </a:extLst>
          </p:cNvPr>
          <p:cNvSpPr txBox="1"/>
          <p:nvPr/>
        </p:nvSpPr>
        <p:spPr>
          <a:xfrm rot="16200000">
            <a:off x="294968" y="2556387"/>
            <a:ext cx="3293806" cy="461665"/>
          </a:xfrm>
          <a:prstGeom prst="rect">
            <a:avLst/>
          </a:prstGeom>
          <a:noFill/>
        </p:spPr>
        <p:txBody>
          <a:bodyPr wrap="square" rtlCol="0">
            <a:spAutoFit/>
          </a:bodyPr>
          <a:lstStyle/>
          <a:p>
            <a:r>
              <a:rPr lang="en-US" sz="2400" b="1" dirty="0">
                <a:solidFill>
                  <a:srgbClr val="002060"/>
                </a:solidFill>
              </a:rPr>
              <a:t>Course Certificate 1</a:t>
            </a:r>
          </a:p>
        </p:txBody>
      </p:sp>
      <p:pic>
        <p:nvPicPr>
          <p:cNvPr id="5" name="Picture 4">
            <a:extLst>
              <a:ext uri="{FF2B5EF4-FFF2-40B4-BE49-F238E27FC236}">
                <a16:creationId xmlns:a16="http://schemas.microsoft.com/office/drawing/2014/main" id="{F5E74D35-FE6C-E067-068C-37D4F3E30CF7}"/>
              </a:ext>
            </a:extLst>
          </p:cNvPr>
          <p:cNvPicPr>
            <a:picLocks noChangeAspect="1"/>
          </p:cNvPicPr>
          <p:nvPr/>
        </p:nvPicPr>
        <p:blipFill>
          <a:blip r:embed="rId2"/>
          <a:stretch>
            <a:fillRect/>
          </a:stretch>
        </p:blipFill>
        <p:spPr>
          <a:xfrm>
            <a:off x="2766204" y="1117954"/>
            <a:ext cx="6975894" cy="4839581"/>
          </a:xfrm>
          <a:prstGeom prst="rect">
            <a:avLst/>
          </a:prstGeom>
        </p:spPr>
      </p:pic>
    </p:spTree>
    <p:extLst>
      <p:ext uri="{BB962C8B-B14F-4D97-AF65-F5344CB8AC3E}">
        <p14:creationId xmlns:p14="http://schemas.microsoft.com/office/powerpoint/2010/main" val="966917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0B90F9-9080-B0A9-CB94-9B38A1468DF8}"/>
              </a:ext>
            </a:extLst>
          </p:cNvPr>
          <p:cNvSpPr txBox="1"/>
          <p:nvPr/>
        </p:nvSpPr>
        <p:spPr>
          <a:xfrm rot="16200000">
            <a:off x="185203" y="2713704"/>
            <a:ext cx="3175820" cy="461665"/>
          </a:xfrm>
          <a:prstGeom prst="rect">
            <a:avLst/>
          </a:prstGeom>
          <a:noFill/>
        </p:spPr>
        <p:txBody>
          <a:bodyPr wrap="square" rtlCol="0">
            <a:spAutoFit/>
          </a:bodyPr>
          <a:lstStyle/>
          <a:p>
            <a:r>
              <a:rPr lang="en-US" sz="2400" b="1" dirty="0">
                <a:solidFill>
                  <a:srgbClr val="002060"/>
                </a:solidFill>
              </a:rPr>
              <a:t>Course Certificate 2</a:t>
            </a:r>
          </a:p>
        </p:txBody>
      </p:sp>
      <p:pic>
        <p:nvPicPr>
          <p:cNvPr id="5" name="Picture 4">
            <a:extLst>
              <a:ext uri="{FF2B5EF4-FFF2-40B4-BE49-F238E27FC236}">
                <a16:creationId xmlns:a16="http://schemas.microsoft.com/office/drawing/2014/main" id="{D52B676C-17A5-46AC-851B-205F0D7C06F9}"/>
              </a:ext>
            </a:extLst>
          </p:cNvPr>
          <p:cNvPicPr>
            <a:picLocks noChangeAspect="1"/>
          </p:cNvPicPr>
          <p:nvPr/>
        </p:nvPicPr>
        <p:blipFill>
          <a:blip r:embed="rId2"/>
          <a:stretch>
            <a:fillRect/>
          </a:stretch>
        </p:blipFill>
        <p:spPr>
          <a:xfrm>
            <a:off x="2421148" y="956556"/>
            <a:ext cx="7545237" cy="5058931"/>
          </a:xfrm>
          <a:prstGeom prst="rect">
            <a:avLst/>
          </a:prstGeom>
        </p:spPr>
      </p:pic>
    </p:spTree>
    <p:extLst>
      <p:ext uri="{BB962C8B-B14F-4D97-AF65-F5344CB8AC3E}">
        <p14:creationId xmlns:p14="http://schemas.microsoft.com/office/powerpoint/2010/main" val="3430792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746CEF-88BF-4624-A7BE-477A2F369539}"/>
              </a:ext>
            </a:extLst>
          </p:cNvPr>
          <p:cNvSpPr txBox="1"/>
          <p:nvPr/>
        </p:nvSpPr>
        <p:spPr>
          <a:xfrm>
            <a:off x="3116826" y="924232"/>
            <a:ext cx="6843252" cy="3046988"/>
          </a:xfrm>
          <a:prstGeom prst="rect">
            <a:avLst/>
          </a:prstGeom>
          <a:noFill/>
        </p:spPr>
        <p:txBody>
          <a:bodyPr wrap="square" rtlCol="0">
            <a:spAutoFit/>
          </a:bodyPr>
          <a:lstStyle/>
          <a:p>
            <a:endParaRPr lang="en-US" sz="9600" b="1" dirty="0">
              <a:solidFill>
                <a:srgbClr val="002060"/>
              </a:solidFill>
            </a:endParaRPr>
          </a:p>
          <a:p>
            <a:r>
              <a:rPr lang="en-US" sz="9600" b="1" dirty="0">
                <a:solidFill>
                  <a:srgbClr val="002060"/>
                </a:solidFill>
              </a:rPr>
              <a:t>Thank You</a:t>
            </a:r>
          </a:p>
        </p:txBody>
      </p:sp>
    </p:spTree>
    <p:extLst>
      <p:ext uri="{BB962C8B-B14F-4D97-AF65-F5344CB8AC3E}">
        <p14:creationId xmlns:p14="http://schemas.microsoft.com/office/powerpoint/2010/main" val="3744925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00A0AD-DA47-D668-C05D-C063DFC99D45}"/>
              </a:ext>
            </a:extLst>
          </p:cNvPr>
          <p:cNvSpPr txBox="1"/>
          <p:nvPr/>
        </p:nvSpPr>
        <p:spPr>
          <a:xfrm>
            <a:off x="1366683" y="1071715"/>
            <a:ext cx="10255045" cy="4924425"/>
          </a:xfrm>
          <a:prstGeom prst="rect">
            <a:avLst/>
          </a:prstGeom>
          <a:noFill/>
        </p:spPr>
        <p:txBody>
          <a:bodyPr wrap="square" rtlCol="0">
            <a:spAutoFit/>
          </a:bodyPr>
          <a:lstStyle/>
          <a:p>
            <a:r>
              <a:rPr lang="en-US" sz="3200" b="1" dirty="0">
                <a:solidFill>
                  <a:srgbClr val="002060"/>
                </a:solidFill>
              </a:rPr>
              <a:t>Outline</a:t>
            </a:r>
          </a:p>
          <a:p>
            <a:endParaRPr lang="en-US" sz="2400" dirty="0"/>
          </a:p>
          <a:p>
            <a:pPr marL="285750" indent="-285750">
              <a:buFont typeface="Wingdings" panose="05000000000000000000" pitchFamily="2" charset="2"/>
              <a:buChar char="§"/>
            </a:pPr>
            <a:r>
              <a:rPr lang="en-US" sz="2400" dirty="0"/>
              <a:t>Introduction</a:t>
            </a:r>
          </a:p>
          <a:p>
            <a:pPr marL="285750" indent="-285750">
              <a:buFont typeface="Wingdings" panose="05000000000000000000" pitchFamily="2" charset="2"/>
              <a:buChar char="§"/>
            </a:pPr>
            <a:r>
              <a:rPr lang="en-US" sz="2400" dirty="0"/>
              <a:t>Problem Statement</a:t>
            </a:r>
          </a:p>
          <a:p>
            <a:pPr marL="285750" indent="-285750">
              <a:buFont typeface="Wingdings" panose="05000000000000000000" pitchFamily="2" charset="2"/>
              <a:buChar char="§"/>
            </a:pPr>
            <a:r>
              <a:rPr lang="en-US" sz="2400" dirty="0"/>
              <a:t>Proposed Solution</a:t>
            </a:r>
          </a:p>
          <a:p>
            <a:pPr marL="285750" indent="-285750">
              <a:buFont typeface="Wingdings" panose="05000000000000000000" pitchFamily="2" charset="2"/>
              <a:buChar char="§"/>
            </a:pPr>
            <a:r>
              <a:rPr lang="en-US" sz="2400" dirty="0"/>
              <a:t>Data Collection and Preprocessing</a:t>
            </a:r>
          </a:p>
          <a:p>
            <a:pPr marL="285750" indent="-285750">
              <a:buFont typeface="Wingdings" panose="05000000000000000000" pitchFamily="2" charset="2"/>
              <a:buChar char="§"/>
            </a:pPr>
            <a:r>
              <a:rPr lang="en-US" sz="2400" dirty="0"/>
              <a:t>Model Selection and Architecture</a:t>
            </a:r>
          </a:p>
          <a:p>
            <a:pPr marL="285750" indent="-285750">
              <a:buFont typeface="Wingdings" panose="05000000000000000000" pitchFamily="2" charset="2"/>
              <a:buChar char="§"/>
            </a:pPr>
            <a:r>
              <a:rPr lang="en-US" sz="2400" dirty="0"/>
              <a:t>Training The Model</a:t>
            </a:r>
          </a:p>
          <a:p>
            <a:pPr marL="285750" indent="-285750">
              <a:buFont typeface="Wingdings" panose="05000000000000000000" pitchFamily="2" charset="2"/>
              <a:buChar char="§"/>
            </a:pPr>
            <a:r>
              <a:rPr lang="en-US" sz="2400" dirty="0"/>
              <a:t>Evolution Matrix and Result</a:t>
            </a:r>
          </a:p>
          <a:p>
            <a:pPr marL="285750" indent="-285750">
              <a:buFont typeface="Wingdings" panose="05000000000000000000" pitchFamily="2" charset="2"/>
              <a:buChar char="§"/>
            </a:pPr>
            <a:r>
              <a:rPr lang="en-US" sz="2400" dirty="0"/>
              <a:t>Sample Predictions</a:t>
            </a:r>
          </a:p>
          <a:p>
            <a:pPr marL="285750" indent="-285750">
              <a:buFont typeface="Wingdings" panose="05000000000000000000" pitchFamily="2" charset="2"/>
              <a:buChar char="§"/>
            </a:pPr>
            <a:r>
              <a:rPr lang="en-US" sz="2400" dirty="0"/>
              <a:t>Conclusion</a:t>
            </a:r>
          </a:p>
          <a:p>
            <a:pPr marL="285750" indent="-285750">
              <a:buFont typeface="Wingdings" panose="05000000000000000000" pitchFamily="2" charset="2"/>
              <a:buChar char="§"/>
            </a:pPr>
            <a:r>
              <a:rPr lang="en-US" sz="2400" dirty="0"/>
              <a:t>Future Scope</a:t>
            </a:r>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3724723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5DABC3-CD2B-5CCA-B60A-780076676A70}"/>
              </a:ext>
            </a:extLst>
          </p:cNvPr>
          <p:cNvSpPr txBox="1"/>
          <p:nvPr/>
        </p:nvSpPr>
        <p:spPr>
          <a:xfrm>
            <a:off x="825910" y="714571"/>
            <a:ext cx="10835148" cy="6058325"/>
          </a:xfrm>
          <a:prstGeom prst="rect">
            <a:avLst/>
          </a:prstGeom>
          <a:noFill/>
        </p:spPr>
        <p:txBody>
          <a:bodyPr wrap="square" rtlCol="0">
            <a:spAutoFit/>
          </a:bodyPr>
          <a:lstStyle/>
          <a:p>
            <a:pPr marL="0" marR="0">
              <a:lnSpc>
                <a:spcPct val="107000"/>
              </a:lnSpc>
              <a:spcBef>
                <a:spcPts val="0"/>
              </a:spcBef>
              <a:spcAft>
                <a:spcPts val="800"/>
              </a:spcAft>
            </a:pPr>
            <a:r>
              <a:rPr lang="en-US" sz="2800" b="1"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Introduction to Image Classification</a:t>
            </a:r>
          </a:p>
          <a:p>
            <a:pPr marL="0" marR="0">
              <a:lnSpc>
                <a:spcPct val="107000"/>
              </a:lnSpc>
              <a:spcBef>
                <a:spcPts val="0"/>
              </a:spcBef>
              <a:spcAft>
                <a:spcPts val="800"/>
              </a:spcAft>
            </a:pPr>
            <a:endParaRPr lang="en-US" sz="2800" b="1"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What is Image Classification?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Arial" panose="020B0604020202020204" pitchFamily="34" charset="0"/>
              <a:buChar char="•"/>
              <a:tabLst>
                <a:tab pos="9144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Automatically categorizing images into predefined classes</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Importance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Arial" panose="020B0604020202020204" pitchFamily="34" charset="0"/>
              <a:buChar char="•"/>
              <a:tabLst>
                <a:tab pos="9144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Applications in healthcare, automotive, security, etc.</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Overview of the Project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1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The project "Image Classification Using Machine Learning" involves developing a model that automatically categorizes images into predefined classes. It utilizes deep learning techniques, particularly convolutional neural networks (CNNs), to extract features and recognize patterns from a dataset of labeled images, achieving high accuracy in visual recognition tasks.</a:t>
            </a:r>
          </a:p>
          <a:p>
            <a:endParaRPr lang="en-US" sz="2400" dirty="0"/>
          </a:p>
          <a:p>
            <a:endParaRPr lang="en-US" dirty="0"/>
          </a:p>
        </p:txBody>
      </p:sp>
    </p:spTree>
    <p:extLst>
      <p:ext uri="{BB962C8B-B14F-4D97-AF65-F5344CB8AC3E}">
        <p14:creationId xmlns:p14="http://schemas.microsoft.com/office/powerpoint/2010/main" val="3315437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8CFF5D-9DC0-D55E-B409-6129BC8A6232}"/>
              </a:ext>
            </a:extLst>
          </p:cNvPr>
          <p:cNvSpPr txBox="1"/>
          <p:nvPr/>
        </p:nvSpPr>
        <p:spPr>
          <a:xfrm>
            <a:off x="776748" y="1032387"/>
            <a:ext cx="10550013" cy="4585871"/>
          </a:xfrm>
          <a:prstGeom prst="rect">
            <a:avLst/>
          </a:prstGeom>
          <a:noFill/>
        </p:spPr>
        <p:txBody>
          <a:bodyPr wrap="square" rtlCol="0">
            <a:spAutoFit/>
          </a:bodyPr>
          <a:lstStyle/>
          <a:p>
            <a:r>
              <a:rPr lang="en-US" sz="3600" b="1" dirty="0">
                <a:solidFill>
                  <a:srgbClr val="002060"/>
                </a:solidFill>
              </a:rPr>
              <a:t>Problem Statement</a:t>
            </a:r>
          </a:p>
          <a:p>
            <a:endParaRPr lang="en-US" sz="3200" b="1" dirty="0"/>
          </a:p>
          <a:p>
            <a:r>
              <a:rPr lang="en-US" sz="3200" dirty="0"/>
              <a:t>In today's digital landscape, automating the classification and interpretation of images is crucial for various applications, including medical diagnostics and content moderation. Current methods for image classification often suffer from inefficiencies and errors, highlighting the need for a more reliable and automated system to accurately categorize images into predefined classes</a:t>
            </a:r>
            <a:endParaRPr lang="en-US" sz="2000" dirty="0"/>
          </a:p>
        </p:txBody>
      </p:sp>
    </p:spTree>
    <p:extLst>
      <p:ext uri="{BB962C8B-B14F-4D97-AF65-F5344CB8AC3E}">
        <p14:creationId xmlns:p14="http://schemas.microsoft.com/office/powerpoint/2010/main" val="3130852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689569-8F03-215C-93EB-A20843DB48F9}"/>
              </a:ext>
            </a:extLst>
          </p:cNvPr>
          <p:cNvSpPr txBox="1"/>
          <p:nvPr/>
        </p:nvSpPr>
        <p:spPr>
          <a:xfrm>
            <a:off x="786581" y="688258"/>
            <a:ext cx="10648335" cy="4801314"/>
          </a:xfrm>
          <a:prstGeom prst="rect">
            <a:avLst/>
          </a:prstGeom>
          <a:noFill/>
        </p:spPr>
        <p:txBody>
          <a:bodyPr wrap="square" rtlCol="0">
            <a:spAutoFit/>
          </a:bodyPr>
          <a:lstStyle/>
          <a:p>
            <a:endParaRPr lang="en-US" sz="3200" b="1" dirty="0">
              <a:solidFill>
                <a:srgbClr val="002060"/>
              </a:solidFill>
            </a:endParaRPr>
          </a:p>
          <a:p>
            <a:r>
              <a:rPr lang="en-US" sz="3200" b="1" dirty="0">
                <a:solidFill>
                  <a:srgbClr val="002060"/>
                </a:solidFill>
              </a:rPr>
              <a:t>Proposed Solution:</a:t>
            </a:r>
          </a:p>
          <a:p>
            <a:endParaRPr lang="en-US" sz="2800" b="1" dirty="0">
              <a:solidFill>
                <a:srgbClr val="002060"/>
              </a:solidFill>
            </a:endParaRPr>
          </a:p>
          <a:p>
            <a:pPr>
              <a:buFont typeface="+mj-lt"/>
              <a:buAutoNum type="arabicPeriod"/>
            </a:pPr>
            <a:r>
              <a:rPr lang="en-US" sz="2800" dirty="0"/>
              <a:t>Develop a robust image classification model capable of categorizing images into predefined classes.</a:t>
            </a:r>
          </a:p>
          <a:p>
            <a:pPr>
              <a:buFont typeface="+mj-lt"/>
              <a:buAutoNum type="arabicPeriod"/>
            </a:pPr>
            <a:endParaRPr lang="en-US" sz="2800" dirty="0"/>
          </a:p>
          <a:p>
            <a:pPr>
              <a:buFont typeface="+mj-lt"/>
              <a:buAutoNum type="arabicPeriod"/>
            </a:pPr>
            <a:r>
              <a:rPr lang="en-US" sz="2800" dirty="0"/>
              <a:t>Achieve high accuracy in classification tasks while minimizing errors.</a:t>
            </a:r>
          </a:p>
          <a:p>
            <a:pPr>
              <a:buFont typeface="+mj-lt"/>
              <a:buAutoNum type="arabicPeriod"/>
            </a:pPr>
            <a:endParaRPr lang="en-US" sz="2800" dirty="0"/>
          </a:p>
          <a:p>
            <a:pPr>
              <a:buFont typeface="+mj-lt"/>
              <a:buAutoNum type="arabicPeriod"/>
            </a:pPr>
            <a:r>
              <a:rPr lang="en-US" sz="2800" dirty="0"/>
              <a:t>Implement and evaluate various machine learning models to determine the most effective approach for image classification.</a:t>
            </a:r>
          </a:p>
          <a:p>
            <a:endParaRPr lang="en-US" dirty="0"/>
          </a:p>
        </p:txBody>
      </p:sp>
    </p:spTree>
    <p:extLst>
      <p:ext uri="{BB962C8B-B14F-4D97-AF65-F5344CB8AC3E}">
        <p14:creationId xmlns:p14="http://schemas.microsoft.com/office/powerpoint/2010/main" val="3804927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264FDD-7A2E-27B3-33BE-C26AEDD95D36}"/>
              </a:ext>
            </a:extLst>
          </p:cNvPr>
          <p:cNvSpPr txBox="1"/>
          <p:nvPr/>
        </p:nvSpPr>
        <p:spPr>
          <a:xfrm>
            <a:off x="796412" y="580104"/>
            <a:ext cx="10599175" cy="5994462"/>
          </a:xfrm>
          <a:prstGeom prst="rect">
            <a:avLst/>
          </a:prstGeom>
          <a:noFill/>
        </p:spPr>
        <p:txBody>
          <a:bodyPr wrap="square" rtlCol="0">
            <a:spAutoFit/>
          </a:bodyPr>
          <a:lstStyle/>
          <a:p>
            <a:pPr marL="0" marR="0">
              <a:lnSpc>
                <a:spcPct val="107000"/>
              </a:lnSpc>
              <a:spcBef>
                <a:spcPts val="0"/>
              </a:spcBef>
              <a:spcAft>
                <a:spcPts val="800"/>
              </a:spcAft>
            </a:pPr>
            <a:r>
              <a:rPr lang="en-US" sz="3200" b="1"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rPr>
              <a:t>Data Collection and Pre-processing</a:t>
            </a:r>
          </a:p>
          <a:p>
            <a:pPr marL="0" marR="0">
              <a:lnSpc>
                <a:spcPct val="107000"/>
              </a:lnSpc>
              <a:spcBef>
                <a:spcPts val="0"/>
              </a:spcBef>
              <a:spcAft>
                <a:spcPts val="800"/>
              </a:spcAft>
            </a:pPr>
            <a:endParaRPr lang="en-US" sz="2800" b="1"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r>
              <a:rPr lang="en-US" sz="2400" b="1" dirty="0">
                <a:effectLst/>
                <a:latin typeface="Times New Roman" panose="02020603050405020304" pitchFamily="18" charset="0"/>
                <a:ea typeface="Times New Roman" panose="02020603050405020304" pitchFamily="18" charset="0"/>
              </a:rPr>
              <a:t>Data Source:</a:t>
            </a:r>
            <a:r>
              <a:rPr lang="en-US" sz="2400" dirty="0">
                <a:effectLst/>
                <a:latin typeface="Times New Roman" panose="02020603050405020304" pitchFamily="18" charset="0"/>
                <a:ea typeface="Times New Roman" panose="02020603050405020304" pitchFamily="18" charset="0"/>
              </a:rPr>
              <a:t> The project utilizes the CIFAR-10 dataset, comprising 60,000 32x32 color images in 10 classes, or MNIST with 70,000 28x28 grayscale images in 10 classes.</a:t>
            </a:r>
          </a:p>
          <a:p>
            <a:pPr marL="0" marR="0"/>
            <a:endParaRPr lang="en-US" sz="2400" dirty="0">
              <a:effectLst/>
              <a:latin typeface="Times New Roman" panose="02020603050405020304" pitchFamily="18" charset="0"/>
              <a:ea typeface="Times New Roman" panose="02020603050405020304" pitchFamily="18" charset="0"/>
            </a:endParaRPr>
          </a:p>
          <a:p>
            <a:pPr marL="0" marR="0"/>
            <a:r>
              <a:rPr lang="en-US" sz="2400" b="1" dirty="0">
                <a:effectLst/>
                <a:latin typeface="Times New Roman" panose="02020603050405020304" pitchFamily="18" charset="0"/>
                <a:ea typeface="Times New Roman" panose="02020603050405020304" pitchFamily="18" charset="0"/>
              </a:rPr>
              <a:t>Dataset Details:</a:t>
            </a:r>
            <a:r>
              <a:rPr lang="en-US" sz="2400" dirty="0">
                <a:effectLst/>
                <a:latin typeface="Times New Roman" panose="02020603050405020304" pitchFamily="18" charset="0"/>
                <a:ea typeface="Times New Roman" panose="02020603050405020304" pitchFamily="18" charset="0"/>
              </a:rPr>
              <a:t> CIFAR-10 includes 60,000 images divided into 10 classes (e.g., airplane, automobile, bird, etc.), with each class containing 6,000 images. MNIST has 70,000 images of handwritten digits (0-9), with 7,000 images per digit.</a:t>
            </a:r>
          </a:p>
          <a:p>
            <a:pPr marL="0" marR="0"/>
            <a:endParaRPr lang="en-US" sz="2400" dirty="0">
              <a:effectLst/>
              <a:latin typeface="Times New Roman" panose="02020603050405020304" pitchFamily="18" charset="0"/>
              <a:ea typeface="Times New Roman" panose="02020603050405020304" pitchFamily="18" charset="0"/>
            </a:endParaRPr>
          </a:p>
          <a:p>
            <a:pPr marL="0" marR="0"/>
            <a:r>
              <a:rPr lang="en-US" sz="2400" b="1" dirty="0">
                <a:effectLst/>
                <a:latin typeface="Times New Roman" panose="02020603050405020304" pitchFamily="18" charset="0"/>
                <a:ea typeface="Times New Roman" panose="02020603050405020304" pitchFamily="18" charset="0"/>
              </a:rPr>
              <a:t>Pre-processing Steps:</a:t>
            </a:r>
            <a:r>
              <a:rPr lang="en-US" sz="2400" dirty="0">
                <a:effectLst/>
                <a:latin typeface="Times New Roman" panose="02020603050405020304" pitchFamily="18" charset="0"/>
                <a:ea typeface="Times New Roman" panose="02020603050405020304" pitchFamily="18" charset="0"/>
              </a:rPr>
              <a:t> Normalization scales pixel values to a range suitable for the model. Resizing adjusts image dimensions to match input requirements. Augmentation enhances dataset size via techniques like rotation and flipping, improving model generalization.</a:t>
            </a:r>
          </a:p>
          <a:p>
            <a:endParaRPr lang="en-US" dirty="0"/>
          </a:p>
        </p:txBody>
      </p:sp>
    </p:spTree>
    <p:extLst>
      <p:ext uri="{BB962C8B-B14F-4D97-AF65-F5344CB8AC3E}">
        <p14:creationId xmlns:p14="http://schemas.microsoft.com/office/powerpoint/2010/main" val="2714550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72EB27-EFB5-FAAD-C4E3-F076DD7371A6}"/>
              </a:ext>
            </a:extLst>
          </p:cNvPr>
          <p:cNvSpPr txBox="1"/>
          <p:nvPr/>
        </p:nvSpPr>
        <p:spPr>
          <a:xfrm>
            <a:off x="894735" y="1052051"/>
            <a:ext cx="10392697" cy="4493538"/>
          </a:xfrm>
          <a:prstGeom prst="rect">
            <a:avLst/>
          </a:prstGeom>
          <a:noFill/>
        </p:spPr>
        <p:txBody>
          <a:bodyPr wrap="square" rtlCol="0">
            <a:spAutoFit/>
          </a:bodyPr>
          <a:lstStyle/>
          <a:p>
            <a:r>
              <a:rPr lang="en-US" sz="3600" b="1" dirty="0">
                <a:solidFill>
                  <a:srgbClr val="002060"/>
                </a:solidFill>
              </a:rPr>
              <a:t>Model Selection and Architecture:</a:t>
            </a:r>
          </a:p>
          <a:p>
            <a:endParaRPr lang="en-US" sz="3600" dirty="0">
              <a:solidFill>
                <a:srgbClr val="002060"/>
              </a:solidFill>
            </a:endParaRPr>
          </a:p>
          <a:p>
            <a:r>
              <a:rPr lang="en-US" sz="2800" b="1" dirty="0"/>
              <a:t>Model Choice:</a:t>
            </a:r>
            <a:r>
              <a:rPr lang="en-US" sz="2800" dirty="0"/>
              <a:t> Convolutional Neural Networks (CNNs) are selected for their effectiveness in image classification tasks, leveraging their ability to automatically learn features from image data.</a:t>
            </a:r>
          </a:p>
          <a:p>
            <a:endParaRPr lang="en-US" sz="2800" dirty="0"/>
          </a:p>
          <a:p>
            <a:r>
              <a:rPr lang="en-US" sz="2800" b="1" dirty="0"/>
              <a:t>Architecture Overview:</a:t>
            </a:r>
            <a:r>
              <a:rPr lang="en-US" sz="2800" dirty="0"/>
              <a:t> CNNs typically consist of convolutional layers that extract features, pooling layers that reduce spatial dimensions, and fully connected layers for classification.</a:t>
            </a:r>
          </a:p>
          <a:p>
            <a:endParaRPr lang="en-US" dirty="0"/>
          </a:p>
        </p:txBody>
      </p:sp>
    </p:spTree>
    <p:extLst>
      <p:ext uri="{BB962C8B-B14F-4D97-AF65-F5344CB8AC3E}">
        <p14:creationId xmlns:p14="http://schemas.microsoft.com/office/powerpoint/2010/main" val="913018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3F4A4E-57E3-A11A-D84F-55B1BBE0C984}"/>
              </a:ext>
            </a:extLst>
          </p:cNvPr>
          <p:cNvSpPr txBox="1"/>
          <p:nvPr/>
        </p:nvSpPr>
        <p:spPr>
          <a:xfrm>
            <a:off x="899651" y="1213008"/>
            <a:ext cx="10392697" cy="4431983"/>
          </a:xfrm>
          <a:prstGeom prst="rect">
            <a:avLst/>
          </a:prstGeom>
          <a:noFill/>
        </p:spPr>
        <p:txBody>
          <a:bodyPr wrap="square" rtlCol="0">
            <a:spAutoFit/>
          </a:bodyPr>
          <a:lstStyle/>
          <a:p>
            <a:r>
              <a:rPr lang="en-US" sz="3200" b="1" dirty="0">
                <a:solidFill>
                  <a:srgbClr val="002060"/>
                </a:solidFill>
              </a:rPr>
              <a:t>Training the Model:</a:t>
            </a:r>
          </a:p>
          <a:p>
            <a:endParaRPr lang="en-US" sz="3600" dirty="0">
              <a:solidFill>
                <a:srgbClr val="002060"/>
              </a:solidFill>
            </a:endParaRPr>
          </a:p>
          <a:p>
            <a:r>
              <a:rPr lang="en-US" sz="2800" b="1" dirty="0"/>
              <a:t>Training Process:</a:t>
            </a:r>
            <a:r>
              <a:rPr lang="en-US" sz="2800" dirty="0"/>
              <a:t> The dataset is split into training and validation sets to evaluate model performance. The training set is used to optimize model parameters, while the validation set monitors generalization to unseen data.</a:t>
            </a:r>
          </a:p>
          <a:p>
            <a:endParaRPr lang="en-US" sz="2800" dirty="0"/>
          </a:p>
          <a:p>
            <a:r>
              <a:rPr lang="en-US" sz="2800" b="1" dirty="0"/>
              <a:t>Dataset Split:</a:t>
            </a:r>
            <a:r>
              <a:rPr lang="en-US" sz="2800" dirty="0"/>
              <a:t> Typically, 80% of the data is used for training and 20% for validation to ensure the model does not overfit.</a:t>
            </a:r>
          </a:p>
          <a:p>
            <a:endParaRPr lang="en-US" dirty="0"/>
          </a:p>
        </p:txBody>
      </p:sp>
    </p:spTree>
    <p:extLst>
      <p:ext uri="{BB962C8B-B14F-4D97-AF65-F5344CB8AC3E}">
        <p14:creationId xmlns:p14="http://schemas.microsoft.com/office/powerpoint/2010/main" val="434332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094415-8F44-AEEB-2C15-F2BB7A6FB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9848" y="862737"/>
            <a:ext cx="6246058" cy="5415160"/>
          </a:xfrm>
          <a:prstGeom prst="rect">
            <a:avLst/>
          </a:prstGeom>
        </p:spPr>
      </p:pic>
      <p:sp>
        <p:nvSpPr>
          <p:cNvPr id="4" name="TextBox 3">
            <a:extLst>
              <a:ext uri="{FF2B5EF4-FFF2-40B4-BE49-F238E27FC236}">
                <a16:creationId xmlns:a16="http://schemas.microsoft.com/office/drawing/2014/main" id="{BFED491B-CAE3-6CC8-03BF-F61B81AD3580}"/>
              </a:ext>
            </a:extLst>
          </p:cNvPr>
          <p:cNvSpPr txBox="1"/>
          <p:nvPr/>
        </p:nvSpPr>
        <p:spPr>
          <a:xfrm>
            <a:off x="1288026" y="580102"/>
            <a:ext cx="4404851" cy="400110"/>
          </a:xfrm>
          <a:prstGeom prst="rect">
            <a:avLst/>
          </a:prstGeom>
          <a:noFill/>
        </p:spPr>
        <p:txBody>
          <a:bodyPr wrap="square" rtlCol="0">
            <a:spAutoFit/>
          </a:bodyPr>
          <a:lstStyle/>
          <a:p>
            <a:r>
              <a:rPr lang="en-US" sz="2000" b="1" dirty="0">
                <a:solidFill>
                  <a:srgbClr val="002060"/>
                </a:solidFill>
              </a:rPr>
              <a:t>Evaluation Metrics and Results:</a:t>
            </a:r>
          </a:p>
        </p:txBody>
      </p:sp>
    </p:spTree>
    <p:extLst>
      <p:ext uri="{BB962C8B-B14F-4D97-AF65-F5344CB8AC3E}">
        <p14:creationId xmlns:p14="http://schemas.microsoft.com/office/powerpoint/2010/main" val="166462829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149</TotalTime>
  <Words>670</Words>
  <Application>Microsoft Office PowerPoint</Application>
  <PresentationFormat>Widescreen</PresentationFormat>
  <Paragraphs>76</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Courier New</vt:lpstr>
      <vt:lpstr>Garamond</vt:lpstr>
      <vt:lpstr>Times New Roman</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ujjwal kumar</dc:creator>
  <cp:lastModifiedBy>Sreeja Beereddy</cp:lastModifiedBy>
  <cp:revision>3</cp:revision>
  <dcterms:created xsi:type="dcterms:W3CDTF">2024-06-23T10:22:51Z</dcterms:created>
  <dcterms:modified xsi:type="dcterms:W3CDTF">2024-06-27T13:41:24Z</dcterms:modified>
</cp:coreProperties>
</file>