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47"/>
  </p:notesMasterIdLst>
  <p:sldIdLst>
    <p:sldId id="256" r:id="rId2"/>
    <p:sldId id="257" r:id="rId3"/>
    <p:sldId id="258" r:id="rId4"/>
    <p:sldId id="260" r:id="rId5"/>
    <p:sldId id="261" r:id="rId6"/>
    <p:sldId id="262" r:id="rId7"/>
    <p:sldId id="263" r:id="rId8"/>
    <p:sldId id="264" r:id="rId9"/>
    <p:sldId id="265" r:id="rId10"/>
    <p:sldId id="269" r:id="rId11"/>
    <p:sldId id="266" r:id="rId12"/>
    <p:sldId id="267" r:id="rId13"/>
    <p:sldId id="272" r:id="rId14"/>
    <p:sldId id="273" r:id="rId15"/>
    <p:sldId id="274" r:id="rId16"/>
    <p:sldId id="275" r:id="rId17"/>
    <p:sldId id="276" r:id="rId18"/>
    <p:sldId id="277" r:id="rId19"/>
    <p:sldId id="278" r:id="rId20"/>
    <p:sldId id="279" r:id="rId21"/>
    <p:sldId id="280" r:id="rId22"/>
    <p:sldId id="281" r:id="rId23"/>
    <p:sldId id="270" r:id="rId24"/>
    <p:sldId id="271" r:id="rId25"/>
    <p:sldId id="268" r:id="rId26"/>
    <p:sldId id="282" r:id="rId27"/>
    <p:sldId id="285" r:id="rId28"/>
    <p:sldId id="286"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288" r:id="rId42"/>
    <p:sldId id="284" r:id="rId43"/>
    <p:sldId id="283" r:id="rId44"/>
    <p:sldId id="25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767" autoAdjust="0"/>
  </p:normalViewPr>
  <p:slideViewPr>
    <p:cSldViewPr>
      <p:cViewPr varScale="1">
        <p:scale>
          <a:sx n="61" d="100"/>
          <a:sy n="61" d="100"/>
        </p:scale>
        <p:origin x="-16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F0563-DC7E-48DD-AD6D-54CB94F9B20F}" type="datetimeFigureOut">
              <a:rPr lang="en-US" smtClean="0"/>
              <a:pPr/>
              <a:t>7/30/2018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53928-94D5-4A72-94B6-80DB1AFF5E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a:t>
            </a:r>
            <a:r>
              <a:rPr lang="en-US" baseline="0" dirty="0" smtClean="0"/>
              <a:t> 100 packages in 2001 , the number of packages available in CRAN is </a:t>
            </a:r>
            <a:r>
              <a:rPr lang="en-US" baseline="0" dirty="0" err="1" smtClean="0"/>
              <a:t>incresed</a:t>
            </a:r>
            <a:r>
              <a:rPr lang="en-US" baseline="0" dirty="0" smtClean="0"/>
              <a:t> to 4000+</a:t>
            </a:r>
          </a:p>
          <a:p>
            <a:r>
              <a:rPr lang="en-US" sz="1200" b="0" i="0" kern="1200" dirty="0" err="1" smtClean="0">
                <a:solidFill>
                  <a:schemeClr val="tx1"/>
                </a:solidFill>
                <a:latin typeface="+mn-lt"/>
                <a:ea typeface="+mn-ea"/>
                <a:cs typeface="+mn-cs"/>
              </a:rPr>
              <a:t>ven</a:t>
            </a:r>
            <a:r>
              <a:rPr lang="en-US" sz="1200" b="0" i="0" kern="1200" dirty="0" smtClean="0">
                <a:solidFill>
                  <a:schemeClr val="tx1"/>
                </a:solidFill>
                <a:latin typeface="+mn-lt"/>
                <a:ea typeface="+mn-ea"/>
                <a:cs typeface="+mn-cs"/>
              </a:rPr>
              <a:t> if you just look at the standard </a:t>
            </a:r>
            <a:r>
              <a:rPr lang="en-US" sz="1200" b="1" i="0" kern="1200" dirty="0" smtClean="0">
                <a:solidFill>
                  <a:schemeClr val="tx1"/>
                </a:solidFill>
                <a:latin typeface="+mn-lt"/>
                <a:ea typeface="+mn-ea"/>
                <a:cs typeface="+mn-cs"/>
              </a:rPr>
              <a:t>R</a:t>
            </a:r>
            <a:r>
              <a:rPr lang="en-US" sz="1200" b="0" i="0" kern="1200" dirty="0" smtClean="0">
                <a:solidFill>
                  <a:schemeClr val="tx1"/>
                </a:solidFill>
                <a:latin typeface="+mn-lt"/>
                <a:ea typeface="+mn-ea"/>
                <a:cs typeface="+mn-cs"/>
              </a:rPr>
              <a:t> distribution (the base and recommended packages), </a:t>
            </a:r>
            <a:r>
              <a:rPr lang="en-US" sz="1200" b="1" i="0" kern="1200" dirty="0" smtClean="0">
                <a:solidFill>
                  <a:schemeClr val="tx1"/>
                </a:solidFill>
                <a:latin typeface="+mn-lt"/>
                <a:ea typeface="+mn-ea"/>
                <a:cs typeface="+mn-cs"/>
              </a:rPr>
              <a:t>R</a:t>
            </a:r>
            <a:r>
              <a:rPr lang="en-US" sz="1200" b="0" i="0" kern="1200" dirty="0" smtClean="0">
                <a:solidFill>
                  <a:schemeClr val="tx1"/>
                </a:solidFill>
                <a:latin typeface="+mn-lt"/>
                <a:ea typeface="+mn-ea"/>
                <a:cs typeface="+mn-cs"/>
              </a:rPr>
              <a:t> can do almost everything you require for Statistical Analysis, Data Manipulation and Visualization. And there’s 4000+ packages on CRAN and on other repositories.</a:t>
            </a:r>
            <a:endParaRPr lang="en-US" dirty="0"/>
          </a:p>
        </p:txBody>
      </p:sp>
      <p:sp>
        <p:nvSpPr>
          <p:cNvPr id="4" name="Slide Number Placeholder 3"/>
          <p:cNvSpPr>
            <a:spLocks noGrp="1"/>
          </p:cNvSpPr>
          <p:nvPr>
            <p:ph type="sldNum" sz="quarter" idx="10"/>
          </p:nvPr>
        </p:nvSpPr>
        <p:spPr/>
        <p:txBody>
          <a:bodyPr/>
          <a:lstStyle/>
          <a:p>
            <a:fld id="{17F53928-94D5-4A72-94B6-80DB1AFF5E01}"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a:t>
            </a:r>
            <a:endParaRPr lang="en-US" dirty="0"/>
          </a:p>
        </p:txBody>
      </p:sp>
      <p:sp>
        <p:nvSpPr>
          <p:cNvPr id="4" name="Slide Number Placeholder 3"/>
          <p:cNvSpPr>
            <a:spLocks noGrp="1"/>
          </p:cNvSpPr>
          <p:nvPr>
            <p:ph type="sldNum" sz="quarter" idx="10"/>
          </p:nvPr>
        </p:nvSpPr>
        <p:spPr/>
        <p:txBody>
          <a:bodyPr/>
          <a:lstStyle/>
          <a:p>
            <a:fld id="{17F53928-94D5-4A72-94B6-80DB1AFF5E01}"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Read the URL.</a:t>
            </a:r>
            <a:r>
              <a:rPr lang="en-US" dirty="0" smtClean="0"/>
              <a:t> </a:t>
            </a:r>
          </a:p>
          <a:p>
            <a:r>
              <a:rPr lang="en-US" dirty="0" err="1" smtClean="0"/>
              <a:t>url</a:t>
            </a:r>
            <a:r>
              <a:rPr lang="en-US" dirty="0" smtClean="0"/>
              <a:t> </a:t>
            </a:r>
            <a:r>
              <a:rPr lang="en-US" sz="1200" kern="1200" dirty="0" smtClean="0">
                <a:solidFill>
                  <a:schemeClr val="tx1"/>
                </a:solidFill>
                <a:latin typeface="+mn-lt"/>
                <a:ea typeface="+mn-ea"/>
                <a:cs typeface="+mn-cs"/>
              </a:rPr>
              <a:t>&lt;-</a:t>
            </a:r>
            <a:r>
              <a:rPr lang="en-US" dirty="0" smtClean="0"/>
              <a:t> </a:t>
            </a:r>
            <a:r>
              <a:rPr lang="en-US" sz="1200" kern="1200" dirty="0" smtClean="0">
                <a:solidFill>
                  <a:schemeClr val="tx1"/>
                </a:solidFill>
                <a:latin typeface="+mn-lt"/>
                <a:ea typeface="+mn-ea"/>
                <a:cs typeface="+mn-cs"/>
              </a:rPr>
              <a:t>"http://www.geos.ed.ac.uk/~weather/jcmb_ws/"</a:t>
            </a:r>
            <a:r>
              <a:rPr lang="en-US" dirty="0" smtClean="0"/>
              <a:t> </a:t>
            </a:r>
          </a:p>
          <a:p>
            <a:r>
              <a:rPr lang="en-US" sz="1200" kern="1200" dirty="0" smtClean="0">
                <a:solidFill>
                  <a:schemeClr val="tx1"/>
                </a:solidFill>
                <a:latin typeface="+mn-lt"/>
                <a:ea typeface="+mn-ea"/>
                <a:cs typeface="+mn-cs"/>
              </a:rPr>
              <a:t># Gather the html links present in the webpage.</a:t>
            </a:r>
            <a:r>
              <a:rPr lang="en-US" dirty="0" smtClean="0"/>
              <a:t> </a:t>
            </a:r>
          </a:p>
          <a:p>
            <a:r>
              <a:rPr lang="en-US" dirty="0" smtClean="0"/>
              <a:t>links </a:t>
            </a:r>
            <a:r>
              <a:rPr lang="en-US" sz="1200" kern="1200" dirty="0" smtClean="0">
                <a:solidFill>
                  <a:schemeClr val="tx1"/>
                </a:solidFill>
                <a:latin typeface="+mn-lt"/>
                <a:ea typeface="+mn-ea"/>
                <a:cs typeface="+mn-cs"/>
              </a:rPr>
              <a:t>&lt;-</a:t>
            </a:r>
            <a:r>
              <a:rPr lang="en-US" dirty="0" smtClean="0"/>
              <a:t> </a:t>
            </a:r>
            <a:r>
              <a:rPr lang="en-US" dirty="0" err="1" smtClean="0"/>
              <a:t>getHTMLLinks</a:t>
            </a:r>
            <a:r>
              <a:rPr lang="en-US" sz="1200" kern="1200" dirty="0" smtClean="0">
                <a:solidFill>
                  <a:schemeClr val="tx1"/>
                </a:solidFill>
                <a:latin typeface="+mn-lt"/>
                <a:ea typeface="+mn-ea"/>
                <a:cs typeface="+mn-cs"/>
              </a:rPr>
              <a:t>(</a:t>
            </a:r>
            <a:r>
              <a:rPr lang="en-US" dirty="0" err="1" smtClean="0"/>
              <a:t>url</a:t>
            </a:r>
            <a:r>
              <a:rPr lang="en-US" sz="1200" kern="1200" dirty="0" smtClean="0">
                <a:solidFill>
                  <a:schemeClr val="tx1"/>
                </a:solidFill>
                <a:latin typeface="+mn-lt"/>
                <a:ea typeface="+mn-ea"/>
                <a:cs typeface="+mn-cs"/>
              </a:rPr>
              <a:t>)</a:t>
            </a:r>
            <a:r>
              <a:rPr lang="en-US" dirty="0" smtClean="0"/>
              <a:t> </a:t>
            </a:r>
          </a:p>
          <a:p>
            <a:r>
              <a:rPr lang="en-US" sz="1200" kern="1200" dirty="0" smtClean="0">
                <a:solidFill>
                  <a:schemeClr val="tx1"/>
                </a:solidFill>
                <a:latin typeface="+mn-lt"/>
                <a:ea typeface="+mn-ea"/>
                <a:cs typeface="+mn-cs"/>
              </a:rPr>
              <a:t># Identify only the links which point to the JCMB 2015 files.</a:t>
            </a:r>
          </a:p>
          <a:p>
            <a:r>
              <a:rPr lang="en-US" sz="1200" kern="1200" dirty="0" smtClean="0">
                <a:solidFill>
                  <a:schemeClr val="tx1"/>
                </a:solidFill>
                <a:latin typeface="+mn-lt"/>
                <a:ea typeface="+mn-ea"/>
                <a:cs typeface="+mn-cs"/>
              </a:rPr>
              <a:t> </a:t>
            </a:r>
            <a:r>
              <a:rPr lang="en-US" dirty="0" smtClean="0"/>
              <a:t>filenames </a:t>
            </a:r>
            <a:r>
              <a:rPr lang="en-US" sz="1200" kern="1200" dirty="0" smtClean="0">
                <a:solidFill>
                  <a:schemeClr val="tx1"/>
                </a:solidFill>
                <a:latin typeface="+mn-lt"/>
                <a:ea typeface="+mn-ea"/>
                <a:cs typeface="+mn-cs"/>
              </a:rPr>
              <a:t>&lt;-</a:t>
            </a:r>
            <a:r>
              <a:rPr lang="en-US" dirty="0" smtClean="0"/>
              <a:t> links</a:t>
            </a:r>
            <a:r>
              <a:rPr lang="en-US" sz="1200" kern="1200" dirty="0" smtClean="0">
                <a:solidFill>
                  <a:schemeClr val="tx1"/>
                </a:solidFill>
                <a:latin typeface="+mn-lt"/>
                <a:ea typeface="+mn-ea"/>
                <a:cs typeface="+mn-cs"/>
              </a:rPr>
              <a:t>[</a:t>
            </a:r>
            <a:r>
              <a:rPr lang="en-US" dirty="0" err="1" smtClean="0"/>
              <a:t>str_detect</a:t>
            </a:r>
            <a:r>
              <a:rPr lang="en-US" sz="1200" kern="1200" dirty="0" smtClean="0">
                <a:solidFill>
                  <a:schemeClr val="tx1"/>
                </a:solidFill>
                <a:latin typeface="+mn-lt"/>
                <a:ea typeface="+mn-ea"/>
                <a:cs typeface="+mn-cs"/>
              </a:rPr>
              <a:t>(</a:t>
            </a:r>
            <a:r>
              <a:rPr lang="en-US" dirty="0" smtClean="0"/>
              <a:t>links</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"JCMB_2015")]</a:t>
            </a:r>
            <a:r>
              <a:rPr lang="en-US" dirty="0" smtClean="0"/>
              <a:t> </a:t>
            </a:r>
          </a:p>
          <a:p>
            <a:r>
              <a:rPr lang="en-US" sz="1200" kern="1200" dirty="0" smtClean="0">
                <a:solidFill>
                  <a:schemeClr val="tx1"/>
                </a:solidFill>
                <a:latin typeface="+mn-lt"/>
                <a:ea typeface="+mn-ea"/>
                <a:cs typeface="+mn-cs"/>
              </a:rPr>
              <a:t># Store the file names as a list.</a:t>
            </a:r>
            <a:r>
              <a:rPr lang="en-US" dirty="0" smtClean="0"/>
              <a:t> </a:t>
            </a:r>
          </a:p>
          <a:p>
            <a:r>
              <a:rPr lang="en-US" dirty="0" err="1" smtClean="0"/>
              <a:t>filenames_list</a:t>
            </a:r>
            <a:r>
              <a:rPr lang="en-US" dirty="0" smtClean="0"/>
              <a:t> </a:t>
            </a:r>
            <a:r>
              <a:rPr lang="en-US" sz="1200" kern="1200" dirty="0" smtClean="0">
                <a:solidFill>
                  <a:schemeClr val="tx1"/>
                </a:solidFill>
                <a:latin typeface="+mn-lt"/>
                <a:ea typeface="+mn-ea"/>
                <a:cs typeface="+mn-cs"/>
              </a:rPr>
              <a:t>&lt;-</a:t>
            </a:r>
            <a:r>
              <a:rPr lang="en-US" dirty="0" smtClean="0"/>
              <a:t> </a:t>
            </a:r>
            <a:r>
              <a:rPr lang="en-US" sz="1200" kern="1200" dirty="0" err="1" smtClean="0">
                <a:solidFill>
                  <a:schemeClr val="tx1"/>
                </a:solidFill>
                <a:latin typeface="+mn-lt"/>
                <a:ea typeface="+mn-ea"/>
                <a:cs typeface="+mn-cs"/>
              </a:rPr>
              <a:t>as.</a:t>
            </a:r>
            <a:r>
              <a:rPr lang="en-US" dirty="0" err="1" smtClean="0"/>
              <a:t>list</a:t>
            </a:r>
            <a:r>
              <a:rPr lang="en-US" sz="1200" kern="1200" dirty="0" smtClean="0">
                <a:solidFill>
                  <a:schemeClr val="tx1"/>
                </a:solidFill>
                <a:latin typeface="+mn-lt"/>
                <a:ea typeface="+mn-ea"/>
                <a:cs typeface="+mn-cs"/>
              </a:rPr>
              <a:t>(</a:t>
            </a:r>
            <a:r>
              <a:rPr lang="en-US" dirty="0" smtClean="0"/>
              <a:t>filenames</a:t>
            </a:r>
            <a:r>
              <a:rPr lang="en-US" sz="1200" kern="1200" dirty="0" smtClean="0">
                <a:solidFill>
                  <a:schemeClr val="tx1"/>
                </a:solidFill>
                <a:latin typeface="+mn-lt"/>
                <a:ea typeface="+mn-ea"/>
                <a:cs typeface="+mn-cs"/>
              </a:rPr>
              <a:t>)</a:t>
            </a:r>
            <a:r>
              <a:rPr lang="en-US" dirty="0" smtClean="0"/>
              <a:t> </a:t>
            </a:r>
          </a:p>
          <a:p>
            <a:r>
              <a:rPr lang="en-US" sz="1200" kern="1200" dirty="0" smtClean="0">
                <a:solidFill>
                  <a:schemeClr val="tx1"/>
                </a:solidFill>
                <a:latin typeface="+mn-lt"/>
                <a:ea typeface="+mn-ea"/>
                <a:cs typeface="+mn-cs"/>
              </a:rPr>
              <a:t># Create a function to download the files by passing the URL and filename list.</a:t>
            </a:r>
            <a:r>
              <a:rPr lang="en-US" dirty="0" smtClean="0"/>
              <a:t> </a:t>
            </a:r>
          </a:p>
          <a:p>
            <a:r>
              <a:rPr lang="en-US" dirty="0" err="1" smtClean="0"/>
              <a:t>downloadcsv</a:t>
            </a:r>
            <a:r>
              <a:rPr lang="en-US" dirty="0" smtClean="0"/>
              <a:t> </a:t>
            </a:r>
            <a:r>
              <a:rPr lang="en-US" sz="1200" kern="1200" dirty="0" smtClean="0">
                <a:solidFill>
                  <a:schemeClr val="tx1"/>
                </a:solidFill>
                <a:latin typeface="+mn-lt"/>
                <a:ea typeface="+mn-ea"/>
                <a:cs typeface="+mn-cs"/>
              </a:rPr>
              <a:t>&lt;-</a:t>
            </a:r>
            <a:r>
              <a:rPr lang="en-US" dirty="0" smtClean="0"/>
              <a:t> </a:t>
            </a:r>
            <a:r>
              <a:rPr lang="en-US" sz="1200" kern="1200" dirty="0" smtClean="0">
                <a:solidFill>
                  <a:schemeClr val="tx1"/>
                </a:solidFill>
                <a:latin typeface="+mn-lt"/>
                <a:ea typeface="+mn-ea"/>
                <a:cs typeface="+mn-cs"/>
              </a:rPr>
              <a:t>function</a:t>
            </a:r>
            <a:r>
              <a:rPr lang="en-US" dirty="0" smtClean="0"/>
              <a:t> </a:t>
            </a:r>
            <a:r>
              <a:rPr lang="en-US" sz="1200" kern="1200" dirty="0" smtClean="0">
                <a:solidFill>
                  <a:schemeClr val="tx1"/>
                </a:solidFill>
                <a:latin typeface="+mn-lt"/>
                <a:ea typeface="+mn-ea"/>
                <a:cs typeface="+mn-cs"/>
              </a:rPr>
              <a:t>(</a:t>
            </a:r>
            <a:r>
              <a:rPr lang="en-US" dirty="0" err="1" smtClean="0"/>
              <a:t>mainurl</a:t>
            </a:r>
            <a:r>
              <a:rPr lang="en-US" sz="1200" kern="1200" dirty="0" err="1" smtClean="0">
                <a:solidFill>
                  <a:schemeClr val="tx1"/>
                </a:solidFill>
                <a:latin typeface="+mn-lt"/>
                <a:ea typeface="+mn-ea"/>
                <a:cs typeface="+mn-cs"/>
              </a:rPr>
              <a:t>,</a:t>
            </a:r>
            <a:r>
              <a:rPr lang="en-US" dirty="0" err="1" smtClean="0"/>
              <a:t>filename</a:t>
            </a:r>
            <a:r>
              <a:rPr lang="en-US" sz="1200" kern="1200" dirty="0" smtClean="0">
                <a:solidFill>
                  <a:schemeClr val="tx1"/>
                </a:solidFill>
                <a:latin typeface="+mn-lt"/>
                <a:ea typeface="+mn-ea"/>
                <a:cs typeface="+mn-cs"/>
              </a:rPr>
              <a:t>)</a:t>
            </a:r>
            <a:r>
              <a:rPr lang="en-US" dirty="0" smtClean="0"/>
              <a:t> </a:t>
            </a:r>
          </a:p>
          <a:p>
            <a:r>
              <a:rPr lang="en-US" sz="1200" kern="1200" dirty="0" smtClean="0">
                <a:solidFill>
                  <a:schemeClr val="tx1"/>
                </a:solidFill>
                <a:latin typeface="+mn-lt"/>
                <a:ea typeface="+mn-ea"/>
                <a:cs typeface="+mn-cs"/>
              </a:rPr>
              <a:t>{</a:t>
            </a:r>
            <a:r>
              <a:rPr lang="en-US" dirty="0" smtClean="0"/>
              <a:t> </a:t>
            </a:r>
            <a:r>
              <a:rPr lang="en-US" dirty="0" err="1" smtClean="0"/>
              <a:t>filedetails</a:t>
            </a:r>
            <a:r>
              <a:rPr lang="en-US" dirty="0" smtClean="0"/>
              <a:t> </a:t>
            </a:r>
            <a:r>
              <a:rPr lang="en-US" sz="1200" kern="1200" dirty="0" smtClean="0">
                <a:solidFill>
                  <a:schemeClr val="tx1"/>
                </a:solidFill>
                <a:latin typeface="+mn-lt"/>
                <a:ea typeface="+mn-ea"/>
                <a:cs typeface="+mn-cs"/>
              </a:rPr>
              <a:t>&lt;-</a:t>
            </a:r>
            <a:r>
              <a:rPr lang="en-US" dirty="0" smtClean="0"/>
              <a:t> </a:t>
            </a:r>
            <a:r>
              <a:rPr lang="en-US" dirty="0" err="1" smtClean="0"/>
              <a:t>str_c</a:t>
            </a:r>
            <a:r>
              <a:rPr lang="en-US" sz="1200" kern="1200" dirty="0" smtClean="0">
                <a:solidFill>
                  <a:schemeClr val="tx1"/>
                </a:solidFill>
                <a:latin typeface="+mn-lt"/>
                <a:ea typeface="+mn-ea"/>
                <a:cs typeface="+mn-cs"/>
              </a:rPr>
              <a:t>(</a:t>
            </a:r>
            <a:r>
              <a:rPr lang="en-US" dirty="0" err="1" smtClean="0"/>
              <a:t>mainurl</a:t>
            </a:r>
            <a:r>
              <a:rPr lang="en-US" sz="1200" kern="1200" dirty="0" err="1" smtClean="0">
                <a:solidFill>
                  <a:schemeClr val="tx1"/>
                </a:solidFill>
                <a:latin typeface="+mn-lt"/>
                <a:ea typeface="+mn-ea"/>
                <a:cs typeface="+mn-cs"/>
              </a:rPr>
              <a:t>,</a:t>
            </a:r>
            <a:r>
              <a:rPr lang="en-US" dirty="0" err="1" smtClean="0"/>
              <a:t>filename</a:t>
            </a:r>
            <a:r>
              <a:rPr lang="en-US" sz="1200" kern="1200" dirty="0" smtClean="0">
                <a:solidFill>
                  <a:schemeClr val="tx1"/>
                </a:solidFill>
                <a:latin typeface="+mn-lt"/>
                <a:ea typeface="+mn-ea"/>
                <a:cs typeface="+mn-cs"/>
              </a:rPr>
              <a:t>)</a:t>
            </a:r>
            <a:r>
              <a:rPr lang="en-US" dirty="0" smtClean="0"/>
              <a:t> </a:t>
            </a:r>
          </a:p>
          <a:p>
            <a:r>
              <a:rPr lang="en-US" dirty="0" err="1" smtClean="0"/>
              <a:t>download</a:t>
            </a:r>
            <a:r>
              <a:rPr lang="en-US" sz="1200" kern="1200" dirty="0" err="1" smtClean="0">
                <a:solidFill>
                  <a:schemeClr val="tx1"/>
                </a:solidFill>
                <a:latin typeface="+mn-lt"/>
                <a:ea typeface="+mn-ea"/>
                <a:cs typeface="+mn-cs"/>
              </a:rPr>
              <a:t>.</a:t>
            </a:r>
            <a:r>
              <a:rPr lang="en-US" dirty="0" err="1" smtClean="0"/>
              <a:t>file</a:t>
            </a:r>
            <a:r>
              <a:rPr lang="en-US" sz="1200" kern="1200" dirty="0" smtClean="0">
                <a:solidFill>
                  <a:schemeClr val="tx1"/>
                </a:solidFill>
                <a:latin typeface="+mn-lt"/>
                <a:ea typeface="+mn-ea"/>
                <a:cs typeface="+mn-cs"/>
              </a:rPr>
              <a:t>(</a:t>
            </a:r>
            <a:r>
              <a:rPr lang="en-US" dirty="0" err="1" smtClean="0"/>
              <a:t>filedetails</a:t>
            </a:r>
            <a:r>
              <a:rPr lang="en-US" sz="1200" kern="1200" dirty="0" err="1" smtClean="0">
                <a:solidFill>
                  <a:schemeClr val="tx1"/>
                </a:solidFill>
                <a:latin typeface="+mn-lt"/>
                <a:ea typeface="+mn-ea"/>
                <a:cs typeface="+mn-cs"/>
              </a:rPr>
              <a:t>,</a:t>
            </a:r>
            <a:r>
              <a:rPr lang="en-US" dirty="0" err="1" smtClean="0"/>
              <a:t>filename</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a:t>
            </a:r>
          </a:p>
          <a:p>
            <a:r>
              <a:rPr lang="en-US" dirty="0" smtClean="0"/>
              <a:t> </a:t>
            </a:r>
            <a:r>
              <a:rPr lang="en-US" sz="1200" kern="1200" dirty="0" smtClean="0">
                <a:solidFill>
                  <a:schemeClr val="tx1"/>
                </a:solidFill>
                <a:latin typeface="+mn-lt"/>
                <a:ea typeface="+mn-ea"/>
                <a:cs typeface="+mn-cs"/>
              </a:rPr>
              <a:t># Now apply the </a:t>
            </a:r>
            <a:r>
              <a:rPr lang="en-US" sz="1200" kern="1200" dirty="0" err="1" smtClean="0">
                <a:solidFill>
                  <a:schemeClr val="tx1"/>
                </a:solidFill>
                <a:latin typeface="+mn-lt"/>
                <a:ea typeface="+mn-ea"/>
                <a:cs typeface="+mn-cs"/>
              </a:rPr>
              <a:t>l_ply</a:t>
            </a:r>
            <a:r>
              <a:rPr lang="en-US" sz="1200" kern="1200" dirty="0" smtClean="0">
                <a:solidFill>
                  <a:schemeClr val="tx1"/>
                </a:solidFill>
                <a:latin typeface="+mn-lt"/>
                <a:ea typeface="+mn-ea"/>
                <a:cs typeface="+mn-cs"/>
              </a:rPr>
              <a:t> function and save the files into the current R working directory.</a:t>
            </a:r>
          </a:p>
          <a:p>
            <a:r>
              <a:rPr lang="en-US" dirty="0" smtClean="0"/>
              <a:t> </a:t>
            </a:r>
            <a:r>
              <a:rPr lang="en-US" dirty="0" err="1" smtClean="0"/>
              <a:t>l_ply</a:t>
            </a:r>
            <a:r>
              <a:rPr lang="en-US" sz="1200" kern="1200" dirty="0" smtClean="0">
                <a:solidFill>
                  <a:schemeClr val="tx1"/>
                </a:solidFill>
                <a:latin typeface="+mn-lt"/>
                <a:ea typeface="+mn-ea"/>
                <a:cs typeface="+mn-cs"/>
              </a:rPr>
              <a:t>(</a:t>
            </a:r>
            <a:r>
              <a:rPr lang="en-US" dirty="0" err="1" smtClean="0"/>
              <a:t>filenames</a:t>
            </a:r>
            <a:r>
              <a:rPr lang="en-US" sz="1200" kern="1200" dirty="0" err="1" smtClean="0">
                <a:solidFill>
                  <a:schemeClr val="tx1"/>
                </a:solidFill>
                <a:latin typeface="+mn-lt"/>
                <a:ea typeface="+mn-ea"/>
                <a:cs typeface="+mn-cs"/>
              </a:rPr>
              <a:t>,</a:t>
            </a:r>
            <a:r>
              <a:rPr lang="en-US" dirty="0" err="1" smtClean="0"/>
              <a:t>downloadcsv</a:t>
            </a:r>
            <a:r>
              <a:rPr lang="en-US" sz="1200" kern="1200" dirty="0" err="1" smtClean="0">
                <a:solidFill>
                  <a:schemeClr val="tx1"/>
                </a:solidFill>
                <a:latin typeface="+mn-lt"/>
                <a:ea typeface="+mn-ea"/>
                <a:cs typeface="+mn-cs"/>
              </a:rPr>
              <a:t>,</a:t>
            </a:r>
            <a:r>
              <a:rPr lang="en-US" dirty="0" err="1" smtClean="0"/>
              <a:t>mainurl</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"http://www.geos.ed.ac.uk/~weather/jcmb_ws/")</a:t>
            </a:r>
            <a:endParaRPr lang="en-US" dirty="0"/>
          </a:p>
        </p:txBody>
      </p:sp>
      <p:sp>
        <p:nvSpPr>
          <p:cNvPr id="4" name="Slide Number Placeholder 3"/>
          <p:cNvSpPr>
            <a:spLocks noGrp="1"/>
          </p:cNvSpPr>
          <p:nvPr>
            <p:ph type="sldNum" sz="quarter" idx="10"/>
          </p:nvPr>
        </p:nvSpPr>
        <p:spPr/>
        <p:txBody>
          <a:bodyPr/>
          <a:lstStyle/>
          <a:p>
            <a:fld id="{17F53928-94D5-4A72-94B6-80DB1AFF5E01}"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Query the "actor" tables to get all the rows.</a:t>
            </a:r>
          </a:p>
          <a:p>
            <a:r>
              <a:rPr lang="en-US" dirty="0" smtClean="0"/>
              <a:t> result </a:t>
            </a:r>
            <a:r>
              <a:rPr lang="en-US" sz="1200" kern="1200" dirty="0" smtClean="0">
                <a:solidFill>
                  <a:schemeClr val="tx1"/>
                </a:solidFill>
                <a:latin typeface="+mn-lt"/>
                <a:ea typeface="+mn-ea"/>
                <a:cs typeface="+mn-cs"/>
              </a:rPr>
              <a:t>=</a:t>
            </a:r>
            <a:r>
              <a:rPr lang="en-US" dirty="0" smtClean="0"/>
              <a:t> </a:t>
            </a:r>
            <a:r>
              <a:rPr lang="en-US" dirty="0" err="1" smtClean="0"/>
              <a:t>dbSendQuery</a:t>
            </a:r>
            <a:r>
              <a:rPr lang="en-US" sz="1200" kern="1200" dirty="0" smtClean="0">
                <a:solidFill>
                  <a:schemeClr val="tx1"/>
                </a:solidFill>
                <a:latin typeface="+mn-lt"/>
                <a:ea typeface="+mn-ea"/>
                <a:cs typeface="+mn-cs"/>
              </a:rPr>
              <a:t>(</a:t>
            </a:r>
            <a:r>
              <a:rPr lang="en-US" dirty="0" err="1" smtClean="0"/>
              <a:t>mysqlconnection</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"select * from actor")</a:t>
            </a:r>
          </a:p>
          <a:p>
            <a:r>
              <a:rPr lang="en-US" dirty="0" smtClean="0"/>
              <a:t> </a:t>
            </a:r>
            <a:r>
              <a:rPr lang="en-US" sz="1200" kern="1200" dirty="0" smtClean="0">
                <a:solidFill>
                  <a:schemeClr val="tx1"/>
                </a:solidFill>
                <a:latin typeface="+mn-lt"/>
                <a:ea typeface="+mn-ea"/>
                <a:cs typeface="+mn-cs"/>
              </a:rPr>
              <a:t># Store the result in a R data frame object</a:t>
            </a:r>
            <a:r>
              <a:rPr lang="en-US" sz="1200" kern="1200" smtClean="0">
                <a:solidFill>
                  <a:schemeClr val="tx1"/>
                </a:solidFill>
                <a:latin typeface="+mn-lt"/>
                <a:ea typeface="+mn-ea"/>
                <a:cs typeface="+mn-cs"/>
              </a:rPr>
              <a:t>. n </a:t>
            </a:r>
            <a:r>
              <a:rPr lang="en-US" sz="1200" kern="1200" dirty="0" smtClean="0">
                <a:solidFill>
                  <a:schemeClr val="tx1"/>
                </a:solidFill>
                <a:latin typeface="+mn-lt"/>
                <a:ea typeface="+mn-ea"/>
                <a:cs typeface="+mn-cs"/>
              </a:rPr>
              <a:t>= 5 is used to fetch first 5 rows.</a:t>
            </a:r>
            <a:endParaRPr lang="en-US" sz="1200" kern="1200" smtClean="0">
              <a:solidFill>
                <a:schemeClr val="tx1"/>
              </a:solidFill>
              <a:latin typeface="+mn-lt"/>
              <a:ea typeface="+mn-ea"/>
              <a:cs typeface="+mn-cs"/>
            </a:endParaRPr>
          </a:p>
          <a:p>
            <a:r>
              <a:rPr lang="en-US" dirty="0" smtClean="0"/>
              <a:t> </a:t>
            </a:r>
            <a:r>
              <a:rPr lang="en-US" dirty="0" err="1" smtClean="0"/>
              <a:t>data</a:t>
            </a:r>
            <a:r>
              <a:rPr lang="en-US" sz="1200" kern="1200" dirty="0" err="1" smtClean="0">
                <a:solidFill>
                  <a:schemeClr val="tx1"/>
                </a:solidFill>
                <a:latin typeface="+mn-lt"/>
                <a:ea typeface="+mn-ea"/>
                <a:cs typeface="+mn-cs"/>
              </a:rPr>
              <a:t>.</a:t>
            </a:r>
            <a:r>
              <a:rPr lang="en-US" dirty="0" err="1" smtClean="0"/>
              <a:t>frame</a:t>
            </a:r>
            <a:r>
              <a:rPr lang="en-US" dirty="0" smtClean="0"/>
              <a:t> </a:t>
            </a:r>
            <a:r>
              <a:rPr lang="en-US" sz="1200" kern="1200" dirty="0" smtClean="0">
                <a:solidFill>
                  <a:schemeClr val="tx1"/>
                </a:solidFill>
                <a:latin typeface="+mn-lt"/>
                <a:ea typeface="+mn-ea"/>
                <a:cs typeface="+mn-cs"/>
              </a:rPr>
              <a:t>=</a:t>
            </a:r>
            <a:r>
              <a:rPr lang="en-US" dirty="0" smtClean="0"/>
              <a:t> fetch</a:t>
            </a:r>
            <a:r>
              <a:rPr lang="en-US" sz="1200" kern="1200" dirty="0" smtClean="0">
                <a:solidFill>
                  <a:schemeClr val="tx1"/>
                </a:solidFill>
                <a:latin typeface="+mn-lt"/>
                <a:ea typeface="+mn-ea"/>
                <a:cs typeface="+mn-cs"/>
              </a:rPr>
              <a:t>(</a:t>
            </a:r>
            <a:r>
              <a:rPr lang="en-US" dirty="0" smtClean="0"/>
              <a:t>result</a:t>
            </a:r>
            <a:r>
              <a:rPr lang="en-US" sz="1200" kern="1200" dirty="0" smtClean="0">
                <a:solidFill>
                  <a:schemeClr val="tx1"/>
                </a:solidFill>
                <a:latin typeface="+mn-lt"/>
                <a:ea typeface="+mn-ea"/>
                <a:cs typeface="+mn-cs"/>
              </a:rPr>
              <a:t>,</a:t>
            </a:r>
            <a:r>
              <a:rPr lang="en-US" dirty="0" smtClean="0"/>
              <a:t> n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5)</a:t>
            </a:r>
            <a:r>
              <a:rPr lang="en-US" dirty="0" smtClean="0"/>
              <a:t> </a:t>
            </a:r>
            <a:r>
              <a:rPr lang="en-US" sz="1200" kern="1200" dirty="0" smtClean="0">
                <a:solidFill>
                  <a:schemeClr val="tx1"/>
                </a:solidFill>
                <a:latin typeface="+mn-lt"/>
                <a:ea typeface="+mn-ea"/>
                <a:cs typeface="+mn-cs"/>
              </a:rPr>
              <a:t>print(</a:t>
            </a:r>
            <a:r>
              <a:rPr lang="en-US" dirty="0" err="1" smtClean="0"/>
              <a:t>data</a:t>
            </a:r>
            <a:r>
              <a:rPr lang="en-US" sz="1200" kern="1200" dirty="0" err="1" smtClean="0">
                <a:solidFill>
                  <a:schemeClr val="tx1"/>
                </a:solidFill>
                <a:latin typeface="+mn-lt"/>
                <a:ea typeface="+mn-ea"/>
                <a:cs typeface="+mn-cs"/>
              </a:rPr>
              <a:t>.</a:t>
            </a:r>
            <a:r>
              <a:rPr lang="en-US" dirty="0" err="1" smtClean="0"/>
              <a:t>fame</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7F53928-94D5-4A72-94B6-80DB1AFF5E01}"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Analytics is being introduced to every field to make sense out of Data, to get knowledge from Data, to understand value of customers, for customer acquisition, to predict upcoming business, etc.</a:t>
            </a:r>
          </a:p>
          <a:p>
            <a:pPr fontAlgn="base"/>
            <a:r>
              <a:rPr lang="en-US" sz="1200" b="0" i="0" kern="1200" dirty="0" smtClean="0">
                <a:solidFill>
                  <a:schemeClr val="tx1"/>
                </a:solidFill>
                <a:latin typeface="+mn-lt"/>
                <a:ea typeface="+mn-ea"/>
                <a:cs typeface="+mn-cs"/>
              </a:rPr>
              <a:t>Globally, millions of Researchers, Data Analysts, Data Professionals and Data Scientists use </a:t>
            </a:r>
            <a:r>
              <a:rPr lang="en-US" sz="1200" b="1" i="0" kern="1200" dirty="0" smtClean="0">
                <a:solidFill>
                  <a:schemeClr val="tx1"/>
                </a:solidFill>
                <a:latin typeface="+mn-lt"/>
                <a:ea typeface="+mn-ea"/>
                <a:cs typeface="+mn-cs"/>
              </a:rPr>
              <a:t>R</a:t>
            </a:r>
            <a:r>
              <a:rPr lang="en-US" sz="1200" b="0" i="0" kern="1200" dirty="0" smtClean="0">
                <a:solidFill>
                  <a:schemeClr val="tx1"/>
                </a:solidFill>
                <a:latin typeface="+mn-lt"/>
                <a:ea typeface="+mn-ea"/>
                <a:cs typeface="+mn-cs"/>
              </a:rPr>
              <a:t> for Data Analysis, Predictive </a:t>
            </a:r>
            <a:r>
              <a:rPr lang="en-US" sz="1200" b="0" i="0" kern="1200" dirty="0" err="1" smtClean="0">
                <a:solidFill>
                  <a:schemeClr val="tx1"/>
                </a:solidFill>
                <a:latin typeface="+mn-lt"/>
                <a:ea typeface="+mn-ea"/>
                <a:cs typeface="+mn-cs"/>
              </a:rPr>
              <a:t>Modelling</a:t>
            </a:r>
            <a:r>
              <a:rPr lang="en-US" sz="1200" b="0" i="0" kern="1200" dirty="0" smtClean="0">
                <a:solidFill>
                  <a:schemeClr val="tx1"/>
                </a:solidFill>
                <a:latin typeface="+mn-lt"/>
                <a:ea typeface="+mn-ea"/>
                <a:cs typeface="+mn-cs"/>
              </a:rPr>
              <a:t>, Machine Learning and Graphical Analysis.</a:t>
            </a:r>
          </a:p>
          <a:p>
            <a:endParaRPr lang="en-US" dirty="0"/>
          </a:p>
        </p:txBody>
      </p:sp>
      <p:sp>
        <p:nvSpPr>
          <p:cNvPr id="4" name="Slide Number Placeholder 3"/>
          <p:cNvSpPr>
            <a:spLocks noGrp="1"/>
          </p:cNvSpPr>
          <p:nvPr>
            <p:ph type="sldNum" sz="quarter" idx="10"/>
          </p:nvPr>
        </p:nvSpPr>
        <p:spPr/>
        <p:txBody>
          <a:bodyPr/>
          <a:lstStyle/>
          <a:p>
            <a:fld id="{17F53928-94D5-4A72-94B6-80DB1AFF5E01}"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EA9601C-AE7C-4EBF-BC6F-F77BB2250860}" type="datetimeFigureOut">
              <a:rPr lang="en-US" smtClean="0"/>
              <a:pPr/>
              <a:t>7/30/2018</a:t>
            </a:fld>
            <a:endParaRPr lang="en-US"/>
          </a:p>
        </p:txBody>
      </p:sp>
      <p:sp>
        <p:nvSpPr>
          <p:cNvPr id="16" name="Slide Number Placeholder 15"/>
          <p:cNvSpPr>
            <a:spLocks noGrp="1"/>
          </p:cNvSpPr>
          <p:nvPr>
            <p:ph type="sldNum" sz="quarter" idx="11"/>
          </p:nvPr>
        </p:nvSpPr>
        <p:spPr/>
        <p:txBody>
          <a:bodyPr/>
          <a:lstStyle/>
          <a:p>
            <a:fld id="{3CB3423D-FEAA-4838-B618-5E8F001F2A87}"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A9601C-AE7C-4EBF-BC6F-F77BB2250860}"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3423D-FEAA-4838-B618-5E8F001F2A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A9601C-AE7C-4EBF-BC6F-F77BB2250860}"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3423D-FEAA-4838-B618-5E8F001F2A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EA9601C-AE7C-4EBF-BC6F-F77BB2250860}" type="datetimeFigureOut">
              <a:rPr lang="en-US" smtClean="0"/>
              <a:pPr/>
              <a:t>7/30/2018</a:t>
            </a:fld>
            <a:endParaRPr lang="en-US"/>
          </a:p>
        </p:txBody>
      </p:sp>
      <p:sp>
        <p:nvSpPr>
          <p:cNvPr id="15" name="Slide Number Placeholder 14"/>
          <p:cNvSpPr>
            <a:spLocks noGrp="1"/>
          </p:cNvSpPr>
          <p:nvPr>
            <p:ph type="sldNum" sz="quarter" idx="15"/>
          </p:nvPr>
        </p:nvSpPr>
        <p:spPr/>
        <p:txBody>
          <a:bodyPr/>
          <a:lstStyle>
            <a:lvl1pPr algn="ctr">
              <a:defRPr/>
            </a:lvl1pPr>
          </a:lstStyle>
          <a:p>
            <a:fld id="{3CB3423D-FEAA-4838-B618-5E8F001F2A87}"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A9601C-AE7C-4EBF-BC6F-F77BB2250860}" type="datetimeFigureOut">
              <a:rPr lang="en-US" smtClean="0"/>
              <a:pPr/>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3423D-FEAA-4838-B618-5E8F001F2A87}"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EA9601C-AE7C-4EBF-BC6F-F77BB2250860}" type="datetimeFigureOut">
              <a:rPr lang="en-US" smtClean="0"/>
              <a:pPr/>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3423D-FEAA-4838-B618-5E8F001F2A87}"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CB3423D-FEAA-4838-B618-5E8F001F2A87}"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EA9601C-AE7C-4EBF-BC6F-F77BB2250860}" type="datetimeFigureOut">
              <a:rPr lang="en-US" smtClean="0"/>
              <a:pPr/>
              <a:t>7/30/2018</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A9601C-AE7C-4EBF-BC6F-F77BB2250860}" type="datetimeFigureOut">
              <a:rPr lang="en-US" smtClean="0"/>
              <a:pPr/>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3423D-FEAA-4838-B618-5E8F001F2A87}"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9601C-AE7C-4EBF-BC6F-F77BB2250860}" type="datetimeFigureOut">
              <a:rPr lang="en-US" smtClean="0"/>
              <a:pPr/>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3423D-FEAA-4838-B618-5E8F001F2A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EA9601C-AE7C-4EBF-BC6F-F77BB2250860}" type="datetimeFigureOut">
              <a:rPr lang="en-US" smtClean="0"/>
              <a:pPr/>
              <a:t>7/30/2018</a:t>
            </a:fld>
            <a:endParaRPr lang="en-US"/>
          </a:p>
        </p:txBody>
      </p:sp>
      <p:sp>
        <p:nvSpPr>
          <p:cNvPr id="9" name="Slide Number Placeholder 8"/>
          <p:cNvSpPr>
            <a:spLocks noGrp="1"/>
          </p:cNvSpPr>
          <p:nvPr>
            <p:ph type="sldNum" sz="quarter" idx="15"/>
          </p:nvPr>
        </p:nvSpPr>
        <p:spPr/>
        <p:txBody>
          <a:bodyPr/>
          <a:lstStyle/>
          <a:p>
            <a:fld id="{3CB3423D-FEAA-4838-B618-5E8F001F2A87}"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EA9601C-AE7C-4EBF-BC6F-F77BB2250860}" type="datetimeFigureOut">
              <a:rPr lang="en-US" smtClean="0"/>
              <a:pPr/>
              <a:t>7/30/2018</a:t>
            </a:fld>
            <a:endParaRPr lang="en-US"/>
          </a:p>
        </p:txBody>
      </p:sp>
      <p:sp>
        <p:nvSpPr>
          <p:cNvPr id="9" name="Slide Number Placeholder 8"/>
          <p:cNvSpPr>
            <a:spLocks noGrp="1"/>
          </p:cNvSpPr>
          <p:nvPr>
            <p:ph type="sldNum" sz="quarter" idx="11"/>
          </p:nvPr>
        </p:nvSpPr>
        <p:spPr/>
        <p:txBody>
          <a:bodyPr/>
          <a:lstStyle/>
          <a:p>
            <a:fld id="{3CB3423D-FEAA-4838-B618-5E8F001F2A87}"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EA9601C-AE7C-4EBF-BC6F-F77BB2250860}" type="datetimeFigureOut">
              <a:rPr lang="en-US" smtClean="0"/>
              <a:pPr/>
              <a:t>7/30/2018</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CB3423D-FEAA-4838-B618-5E8F001F2A87}"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programiz.com/r-programming/for-loop" TargetMode="External"/><Relationship Id="rId2" Type="http://schemas.openxmlformats.org/officeDocument/2006/relationships/hyperlink" Target="https://www.programiz.com/r-programming/repeat-loop" TargetMode="External"/><Relationship Id="rId1" Type="http://schemas.openxmlformats.org/officeDocument/2006/relationships/slideLayout" Target="../slideLayouts/slideLayout2.xml"/><Relationship Id="rId4" Type="http://schemas.openxmlformats.org/officeDocument/2006/relationships/hyperlink" Target="https://www.programiz.com/r-programming/while-loo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blog.easylearning.guru/r-programming-the-prese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utorialspoint.com/r/r_data_types.htm" TargetMode="External"/><Relationship Id="rId5" Type="http://schemas.openxmlformats.org/officeDocument/2006/relationships/hyperlink" Target="https://www.youtube.com/watch?v=eDrhZb2onWY" TargetMode="External"/><Relationship Id="rId4" Type="http://schemas.openxmlformats.org/officeDocument/2006/relationships/hyperlink" Target="https://sites.google.com/site/ashrafuddininfo/"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Archana</a:t>
            </a:r>
            <a:r>
              <a:rPr lang="en-US" dirty="0" smtClean="0"/>
              <a:t> </a:t>
            </a:r>
            <a:r>
              <a:rPr lang="en-US" dirty="0" err="1" smtClean="0"/>
              <a:t>Naik</a:t>
            </a:r>
            <a:endParaRPr lang="en-US" dirty="0"/>
          </a:p>
        </p:txBody>
      </p:sp>
      <p:sp>
        <p:nvSpPr>
          <p:cNvPr id="2" name="Title 1"/>
          <p:cNvSpPr>
            <a:spLocks noGrp="1"/>
          </p:cNvSpPr>
          <p:nvPr>
            <p:ph type="ctrTitle"/>
          </p:nvPr>
        </p:nvSpPr>
        <p:spPr/>
        <p:txBody>
          <a:bodyPr/>
          <a:lstStyle/>
          <a:p>
            <a:r>
              <a:rPr smtClean="0"/>
              <a:t>Introduction to R</a:t>
            </a:r>
            <a:br>
              <a:rPr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685800"/>
          </a:xfrm>
        </p:spPr>
        <p:txBody>
          <a:bodyPr>
            <a:normAutofit fontScale="90000"/>
          </a:bodyPr>
          <a:lstStyle/>
          <a:p>
            <a:r>
              <a:rPr smtClean="0"/>
              <a:t>R Studio -IDE</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28601" y="914400"/>
            <a:ext cx="8915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smtClean="0"/>
              <a:t>Download &amp; Install R: </a:t>
            </a:r>
            <a:r>
              <a:rPr lang="en-US" b="1" u="sng" dirty="0" smtClean="0"/>
              <a:t>http://www.r-project.org/</a:t>
            </a:r>
          </a:p>
          <a:p>
            <a:r>
              <a:rPr lang="en-US" b="1" dirty="0" smtClean="0"/>
              <a:t>Download &amp; Install R Studio:</a:t>
            </a:r>
          </a:p>
          <a:p>
            <a:r>
              <a:rPr lang="en-US" b="1" dirty="0" smtClean="0"/>
              <a:t>Materials</a:t>
            </a:r>
          </a:p>
          <a:p>
            <a:pPr lvl="1"/>
            <a:r>
              <a:rPr lang="en-US" b="1" dirty="0" smtClean="0"/>
              <a:t>https://www.r-project.org/ </a:t>
            </a:r>
          </a:p>
          <a:p>
            <a:endParaRPr lang="en-US" dirty="0"/>
          </a:p>
        </p:txBody>
      </p:sp>
      <p:sp>
        <p:nvSpPr>
          <p:cNvPr id="2" name="Title 1"/>
          <p:cNvSpPr>
            <a:spLocks noGrp="1"/>
          </p:cNvSpPr>
          <p:nvPr>
            <p:ph type="title"/>
          </p:nvPr>
        </p:nvSpPr>
        <p:spPr/>
        <p:txBody>
          <a:bodyPr/>
          <a:lstStyle/>
          <a:p>
            <a:r>
              <a:rPr smtClean="0"/>
              <a:t>Working with 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1981200"/>
          </a:xfrm>
        </p:spPr>
        <p:txBody>
          <a:bodyPr/>
          <a:lstStyle/>
          <a:p>
            <a:pPr marL="514350" indent="-514350">
              <a:buFont typeface="+mj-lt"/>
              <a:buAutoNum type="arabicPeriod"/>
            </a:pPr>
            <a:r>
              <a:rPr lang="en-US" dirty="0" smtClean="0"/>
              <a:t>Basic Data types and how to create them</a:t>
            </a:r>
          </a:p>
          <a:p>
            <a:pPr marL="514350" indent="-514350">
              <a:buFont typeface="+mj-lt"/>
              <a:buAutoNum type="arabicPeriod"/>
            </a:pPr>
            <a:r>
              <a:rPr lang="en-US" dirty="0" smtClean="0"/>
              <a:t>Operators and how to use them</a:t>
            </a:r>
          </a:p>
          <a:p>
            <a:pPr marL="514350" indent="-514350">
              <a:buFont typeface="+mj-lt"/>
              <a:buAutoNum type="arabicPeriod"/>
            </a:pPr>
            <a:r>
              <a:rPr lang="en-US" dirty="0" smtClean="0"/>
              <a:t>Variable naming and how to create, manipulate and destroy</a:t>
            </a:r>
          </a:p>
          <a:p>
            <a:endParaRPr lang="en-US" dirty="0"/>
          </a:p>
        </p:txBody>
      </p:sp>
      <p:sp>
        <p:nvSpPr>
          <p:cNvPr id="3" name="Title 2"/>
          <p:cNvSpPr>
            <a:spLocks noGrp="1"/>
          </p:cNvSpPr>
          <p:nvPr>
            <p:ph type="title"/>
          </p:nvPr>
        </p:nvSpPr>
        <p:spPr/>
        <p:txBody>
          <a:bodyPr/>
          <a:lstStyle/>
          <a:p>
            <a:r>
              <a:rPr smtClean="0"/>
              <a:t>Basics</a:t>
            </a:r>
            <a:endParaRPr lang="en-US" dirty="0"/>
          </a:p>
        </p:txBody>
      </p:sp>
      <p:sp>
        <p:nvSpPr>
          <p:cNvPr id="4" name="TextBox 3"/>
          <p:cNvSpPr txBox="1"/>
          <p:nvPr/>
        </p:nvSpPr>
        <p:spPr>
          <a:xfrm>
            <a:off x="762000" y="3962400"/>
            <a:ext cx="5952592" cy="369332"/>
          </a:xfrm>
          <a:prstGeom prst="rect">
            <a:avLst/>
          </a:prstGeom>
          <a:noFill/>
        </p:spPr>
        <p:txBody>
          <a:bodyPr wrap="none" rtlCol="0">
            <a:spAutoFit/>
          </a:bodyPr>
          <a:lstStyle/>
          <a:p>
            <a:r>
              <a:rPr lang="en-US" dirty="0" smtClean="0"/>
              <a:t>Every command types is an Assignment or an Expression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5029200"/>
          </a:xfrm>
        </p:spPr>
        <p:txBody>
          <a:bodyPr>
            <a:normAutofit fontScale="92500"/>
          </a:bodyPr>
          <a:lstStyle/>
          <a:p>
            <a:r>
              <a:rPr lang="en-US" dirty="0" smtClean="0"/>
              <a:t>R is functional language</a:t>
            </a:r>
          </a:p>
          <a:p>
            <a:r>
              <a:rPr lang="en-US" dirty="0" smtClean="0"/>
              <a:t>Each command given on the command prompt is either</a:t>
            </a:r>
          </a:p>
          <a:p>
            <a:pPr lvl="2"/>
            <a:r>
              <a:rPr lang="en-US" dirty="0" smtClean="0"/>
              <a:t>Expression</a:t>
            </a:r>
          </a:p>
          <a:p>
            <a:pPr lvl="3"/>
            <a:r>
              <a:rPr lang="en-US" dirty="0" smtClean="0"/>
              <a:t>4 + 5</a:t>
            </a:r>
          </a:p>
          <a:p>
            <a:pPr lvl="3"/>
            <a:r>
              <a:rPr lang="en-US" dirty="0" err="1" smtClean="0"/>
              <a:t>sqrt</a:t>
            </a:r>
            <a:r>
              <a:rPr lang="en-US" dirty="0" smtClean="0"/>
              <a:t>(30)</a:t>
            </a:r>
          </a:p>
          <a:p>
            <a:pPr lvl="2"/>
            <a:r>
              <a:rPr lang="en-US" dirty="0" smtClean="0"/>
              <a:t>Assignment</a:t>
            </a:r>
          </a:p>
          <a:p>
            <a:pPr lvl="3"/>
            <a:r>
              <a:rPr lang="en-US" dirty="0" smtClean="0"/>
              <a:t>X &lt;- 4 + 5</a:t>
            </a:r>
          </a:p>
          <a:p>
            <a:pPr lvl="3"/>
            <a:r>
              <a:rPr lang="en-US" dirty="0" smtClean="0"/>
              <a:t>56 -&gt; Y</a:t>
            </a:r>
          </a:p>
          <a:p>
            <a:pPr marL="274320" lvl="3" indent="-274320">
              <a:spcBef>
                <a:spcPts val="600"/>
              </a:spcBef>
              <a:buClr>
                <a:schemeClr val="accent2"/>
              </a:buClr>
              <a:buFont typeface="Wingdings 2"/>
              <a:buChar char=""/>
            </a:pPr>
            <a:r>
              <a:rPr lang="en-US" sz="2600" b="1" dirty="0" smtClean="0"/>
              <a:t>Functions</a:t>
            </a:r>
          </a:p>
          <a:p>
            <a:pPr marL="822960" lvl="5" indent="-274320">
              <a:spcBef>
                <a:spcPts val="600"/>
              </a:spcBef>
              <a:buClr>
                <a:schemeClr val="accent2"/>
              </a:buClr>
              <a:buFont typeface="Wingdings 2"/>
              <a:buChar char=""/>
            </a:pPr>
            <a:r>
              <a:rPr lang="en-US" b="1" dirty="0" smtClean="0"/>
              <a:t>User Defined</a:t>
            </a:r>
          </a:p>
          <a:p>
            <a:pPr marL="822960" lvl="5" indent="-274320">
              <a:spcBef>
                <a:spcPts val="600"/>
              </a:spcBef>
              <a:buClr>
                <a:schemeClr val="accent2"/>
              </a:buClr>
              <a:buFont typeface="Wingdings 2"/>
              <a:buChar char=""/>
            </a:pPr>
            <a:r>
              <a:rPr lang="en-US" b="1" dirty="0" smtClean="0"/>
              <a:t>Built in ( Take the help)</a:t>
            </a:r>
          </a:p>
          <a:p>
            <a:pPr marL="274320" lvl="3" indent="-274320">
              <a:spcBef>
                <a:spcPts val="600"/>
              </a:spcBef>
              <a:buClr>
                <a:schemeClr val="accent2"/>
              </a:buClr>
              <a:buFont typeface="Wingdings 2"/>
              <a:buChar char=""/>
            </a:pPr>
            <a:r>
              <a:rPr lang="en-US" sz="2600" b="1" dirty="0" smtClean="0"/>
              <a:t>Variables</a:t>
            </a:r>
          </a:p>
          <a:p>
            <a:pPr marL="822960" lvl="5" indent="-274320">
              <a:spcBef>
                <a:spcPts val="600"/>
              </a:spcBef>
              <a:buClr>
                <a:schemeClr val="accent2"/>
              </a:buClr>
              <a:buFont typeface="Wingdings 2"/>
              <a:buChar char=""/>
            </a:pPr>
            <a:r>
              <a:rPr lang="en-US" b="1" dirty="0" smtClean="0"/>
              <a:t>Similar conventions used as in other programming languages</a:t>
            </a:r>
          </a:p>
          <a:p>
            <a:pPr marL="822960" lvl="5" indent="-274320">
              <a:spcBef>
                <a:spcPts val="600"/>
              </a:spcBef>
              <a:buClr>
                <a:schemeClr val="accent2"/>
              </a:buClr>
              <a:buFont typeface="Wingdings 2"/>
              <a:buChar char=""/>
            </a:pPr>
            <a:r>
              <a:rPr lang="en-US" b="1" dirty="0" smtClean="0"/>
              <a:t>Can be declared as and when required</a:t>
            </a:r>
          </a:p>
          <a:p>
            <a:endParaRPr lang="en-US" dirty="0" smtClean="0"/>
          </a:p>
          <a:p>
            <a:pPr lvl="3"/>
            <a:endParaRPr lang="en-US" dirty="0" smtClean="0"/>
          </a:p>
        </p:txBody>
      </p:sp>
      <p:sp>
        <p:nvSpPr>
          <p:cNvPr id="3" name="Title 2"/>
          <p:cNvSpPr>
            <a:spLocks noGrp="1"/>
          </p:cNvSpPr>
          <p:nvPr>
            <p:ph type="title"/>
          </p:nvPr>
        </p:nvSpPr>
        <p:spPr/>
        <p:txBody>
          <a:bodyPr/>
          <a:lstStyle/>
          <a:p>
            <a:r>
              <a:rPr smtClean="0"/>
              <a:t>Overview</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R calls data types /categorizes data types as </a:t>
            </a:r>
            <a:r>
              <a:rPr lang="en-US" b="1" i="1" dirty="0" smtClean="0"/>
              <a:t>classes</a:t>
            </a:r>
          </a:p>
          <a:p>
            <a:r>
              <a:rPr lang="en-US" dirty="0" smtClean="0"/>
              <a:t>The variables are assigned with R-Objects and the data type of the R-object becomes the data type of the variable. </a:t>
            </a:r>
          </a:p>
          <a:p>
            <a:r>
              <a:rPr lang="en-US" dirty="0" smtClean="0"/>
              <a:t>Frequently used data types in R are</a:t>
            </a:r>
          </a:p>
          <a:p>
            <a:pPr lvl="2"/>
            <a:r>
              <a:rPr lang="en-US" dirty="0" smtClean="0"/>
              <a:t>Vectors </a:t>
            </a:r>
          </a:p>
          <a:p>
            <a:pPr lvl="2"/>
            <a:r>
              <a:rPr lang="en-US" dirty="0" smtClean="0"/>
              <a:t>Lists</a:t>
            </a:r>
          </a:p>
          <a:p>
            <a:pPr lvl="2"/>
            <a:r>
              <a:rPr lang="en-US" dirty="0" smtClean="0"/>
              <a:t>Matrices</a:t>
            </a:r>
          </a:p>
          <a:p>
            <a:pPr lvl="2"/>
            <a:r>
              <a:rPr lang="en-US" dirty="0" smtClean="0"/>
              <a:t>Arrays</a:t>
            </a:r>
          </a:p>
          <a:p>
            <a:pPr lvl="2"/>
            <a:r>
              <a:rPr lang="en-US" dirty="0" smtClean="0"/>
              <a:t>Factors</a:t>
            </a:r>
          </a:p>
          <a:p>
            <a:pPr lvl="2"/>
            <a:r>
              <a:rPr lang="en-US" dirty="0" smtClean="0"/>
              <a:t>Data Frames</a:t>
            </a:r>
          </a:p>
          <a:p>
            <a:pPr lvl="1"/>
            <a:endParaRPr lang="en-US" dirty="0"/>
          </a:p>
        </p:txBody>
      </p:sp>
      <p:sp>
        <p:nvSpPr>
          <p:cNvPr id="3" name="Title 2"/>
          <p:cNvSpPr>
            <a:spLocks noGrp="1"/>
          </p:cNvSpPr>
          <p:nvPr>
            <p:ph type="title"/>
          </p:nvPr>
        </p:nvSpPr>
        <p:spPr/>
        <p:txBody>
          <a:bodyPr/>
          <a:lstStyle/>
          <a:p>
            <a:r>
              <a:rPr smtClean="0"/>
              <a:t> 1. Data Types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229600" cy="4572000"/>
          </a:xfrm>
        </p:spPr>
        <p:txBody>
          <a:bodyPr/>
          <a:lstStyle/>
          <a:p>
            <a:r>
              <a:rPr lang="en-US" u="sng" dirty="0" smtClean="0"/>
              <a:t>Vectors</a:t>
            </a:r>
            <a:r>
              <a:rPr lang="en-US" dirty="0" smtClean="0"/>
              <a:t> </a:t>
            </a:r>
          </a:p>
          <a:p>
            <a:pPr lvl="1"/>
            <a:r>
              <a:rPr lang="en-US" dirty="0" smtClean="0"/>
              <a:t>There are six data types of these </a:t>
            </a:r>
            <a:r>
              <a:rPr lang="en-US" b="1" i="1" dirty="0" smtClean="0"/>
              <a:t>atomic</a:t>
            </a:r>
            <a:r>
              <a:rPr lang="en-US" dirty="0" smtClean="0"/>
              <a:t> vectors, also termed as six classes of vectors. </a:t>
            </a:r>
          </a:p>
          <a:p>
            <a:pPr lvl="1"/>
            <a:r>
              <a:rPr lang="en-US" dirty="0" smtClean="0"/>
              <a:t>The other R-Objects are built upon the atomic vectors.</a:t>
            </a:r>
            <a:endParaRPr lang="en-US" dirty="0"/>
          </a:p>
        </p:txBody>
      </p:sp>
      <p:sp>
        <p:nvSpPr>
          <p:cNvPr id="3" name="Title 2"/>
          <p:cNvSpPr>
            <a:spLocks noGrp="1"/>
          </p:cNvSpPr>
          <p:nvPr>
            <p:ph type="title"/>
          </p:nvPr>
        </p:nvSpPr>
        <p:spPr/>
        <p:txBody>
          <a:bodyPr/>
          <a:lstStyle/>
          <a:p>
            <a:r>
              <a:rPr smtClean="0"/>
              <a:t>Data Types Contd</a:t>
            </a:r>
            <a:r>
              <a:rPr lang="en-US" dirty="0" smtClean="0"/>
              <a:t>…</a:t>
            </a:r>
            <a:endParaRPr lang="en-US" dirty="0"/>
          </a:p>
        </p:txBody>
      </p:sp>
      <p:graphicFrame>
        <p:nvGraphicFramePr>
          <p:cNvPr id="4" name="Table 3"/>
          <p:cNvGraphicFramePr>
            <a:graphicFrameLocks noGrp="1"/>
          </p:cNvGraphicFramePr>
          <p:nvPr/>
        </p:nvGraphicFramePr>
        <p:xfrm>
          <a:off x="304801" y="3276600"/>
          <a:ext cx="8839199" cy="3413760"/>
        </p:xfrm>
        <a:graphic>
          <a:graphicData uri="http://schemas.openxmlformats.org/drawingml/2006/table">
            <a:tbl>
              <a:tblPr firstRow="1" bandRow="1">
                <a:tableStyleId>{5C22544A-7EE6-4342-B048-85BDC9FD1C3A}</a:tableStyleId>
              </a:tblPr>
              <a:tblGrid>
                <a:gridCol w="1295399"/>
                <a:gridCol w="1524000"/>
                <a:gridCol w="6019800"/>
              </a:tblGrid>
              <a:tr h="370840">
                <a:tc>
                  <a:txBody>
                    <a:bodyPr/>
                    <a:lstStyle/>
                    <a:p>
                      <a:r>
                        <a:rPr lang="en-US" dirty="0" smtClean="0"/>
                        <a:t>Data Type</a:t>
                      </a:r>
                      <a:endParaRPr lang="en-US" dirty="0"/>
                    </a:p>
                  </a:txBody>
                  <a:tcPr/>
                </a:tc>
                <a:tc>
                  <a:txBody>
                    <a:bodyPr/>
                    <a:lstStyle/>
                    <a:p>
                      <a:r>
                        <a:rPr lang="en-US" dirty="0" smtClean="0"/>
                        <a:t>Example</a:t>
                      </a:r>
                      <a:endParaRPr lang="en-US" dirty="0"/>
                    </a:p>
                  </a:txBody>
                  <a:tcPr/>
                </a:tc>
                <a:tc>
                  <a:txBody>
                    <a:bodyPr/>
                    <a:lstStyle/>
                    <a:p>
                      <a:endParaRPr lang="en-US"/>
                    </a:p>
                  </a:txBody>
                  <a:tcPr/>
                </a:tc>
              </a:tr>
              <a:tr h="370840">
                <a:tc>
                  <a:txBody>
                    <a:bodyPr/>
                    <a:lstStyle/>
                    <a:p>
                      <a:r>
                        <a:rPr lang="en-US" dirty="0" smtClean="0"/>
                        <a:t>Logical</a:t>
                      </a:r>
                      <a:endParaRPr lang="en-US" dirty="0"/>
                    </a:p>
                  </a:txBody>
                  <a:tcPr/>
                </a:tc>
                <a:tc>
                  <a:txBody>
                    <a:bodyPr/>
                    <a:lstStyle/>
                    <a:p>
                      <a:r>
                        <a:rPr kumimoji="0" lang="en-US" b="0" i="0" kern="1200" dirty="0" smtClean="0">
                          <a:solidFill>
                            <a:schemeClr val="dk1"/>
                          </a:solidFill>
                          <a:latin typeface="+mn-lt"/>
                          <a:ea typeface="+mn-ea"/>
                          <a:cs typeface="+mn-cs"/>
                        </a:rPr>
                        <a:t>TRUE, FALSE</a:t>
                      </a:r>
                      <a:endParaRPr lang="en-US" dirty="0"/>
                    </a:p>
                  </a:txBody>
                  <a:tcPr/>
                </a:tc>
                <a:tc>
                  <a:txBody>
                    <a:bodyPr/>
                    <a:lstStyle/>
                    <a:p>
                      <a:endParaRPr lang="en-US"/>
                    </a:p>
                  </a:txBody>
                  <a:tcPr/>
                </a:tc>
              </a:tr>
              <a:tr h="370840">
                <a:tc>
                  <a:txBody>
                    <a:bodyPr/>
                    <a:lstStyle/>
                    <a:p>
                      <a:r>
                        <a:rPr lang="en-US" dirty="0" smtClean="0"/>
                        <a:t>Numeric</a:t>
                      </a:r>
                      <a:endParaRPr lang="en-US" dirty="0"/>
                    </a:p>
                  </a:txBody>
                  <a:tcPr/>
                </a:tc>
                <a:tc>
                  <a:txBody>
                    <a:bodyPr/>
                    <a:lstStyle/>
                    <a:p>
                      <a:r>
                        <a:rPr lang="en-US" dirty="0" smtClean="0"/>
                        <a:t>12.3,5.0,0.999</a:t>
                      </a:r>
                      <a:endParaRPr lang="en-US" dirty="0"/>
                    </a:p>
                  </a:txBody>
                  <a:tcPr/>
                </a:tc>
                <a:tc>
                  <a:txBody>
                    <a:bodyPr/>
                    <a:lstStyle/>
                    <a:p>
                      <a:r>
                        <a:rPr lang="en-US" dirty="0" smtClean="0"/>
                        <a:t>Numbers , including decimals</a:t>
                      </a:r>
                      <a:endParaRPr lang="en-US" dirty="0"/>
                    </a:p>
                  </a:txBody>
                  <a:tcPr/>
                </a:tc>
              </a:tr>
              <a:tr h="370840">
                <a:tc>
                  <a:txBody>
                    <a:bodyPr/>
                    <a:lstStyle/>
                    <a:p>
                      <a:r>
                        <a:rPr lang="en-US" dirty="0" smtClean="0"/>
                        <a:t>Integer</a:t>
                      </a:r>
                      <a:endParaRPr lang="en-US" dirty="0"/>
                    </a:p>
                  </a:txBody>
                  <a:tcPr/>
                </a:tc>
                <a:tc>
                  <a:txBody>
                    <a:bodyPr/>
                    <a:lstStyle/>
                    <a:p>
                      <a:r>
                        <a:rPr lang="en-US" dirty="0" smtClean="0"/>
                        <a:t>12L</a:t>
                      </a:r>
                      <a:endParaRPr lang="en-US" dirty="0"/>
                    </a:p>
                  </a:txBody>
                  <a:tcPr/>
                </a:tc>
                <a:tc>
                  <a:txBody>
                    <a:bodyPr/>
                    <a:lstStyle/>
                    <a:p>
                      <a:r>
                        <a:rPr lang="en-US" dirty="0" smtClean="0"/>
                        <a:t>Integers</a:t>
                      </a:r>
                      <a:endParaRPr lang="en-US" dirty="0"/>
                    </a:p>
                  </a:txBody>
                  <a:tcPr/>
                </a:tc>
              </a:tr>
              <a:tr h="370840">
                <a:tc>
                  <a:txBody>
                    <a:bodyPr/>
                    <a:lstStyle/>
                    <a:p>
                      <a:r>
                        <a:rPr lang="en-US" dirty="0" smtClean="0"/>
                        <a:t>Complex</a:t>
                      </a:r>
                      <a:endParaRPr lang="en-US" dirty="0"/>
                    </a:p>
                  </a:txBody>
                  <a:tcPr/>
                </a:tc>
                <a:tc>
                  <a:txBody>
                    <a:bodyPr/>
                    <a:lstStyle/>
                    <a:p>
                      <a:r>
                        <a:rPr lang="en-US" dirty="0" smtClean="0"/>
                        <a:t>5+9i</a:t>
                      </a:r>
                      <a:endParaRPr lang="en-US" dirty="0"/>
                    </a:p>
                  </a:txBody>
                  <a:tcPr/>
                </a:tc>
                <a:tc>
                  <a:txBody>
                    <a:bodyPr/>
                    <a:lstStyle/>
                    <a:p>
                      <a:r>
                        <a:rPr lang="en-US" dirty="0" smtClean="0"/>
                        <a:t>Complex()</a:t>
                      </a:r>
                      <a:endParaRPr lang="en-US" dirty="0"/>
                    </a:p>
                  </a:txBody>
                  <a:tcPr/>
                </a:tc>
              </a:tr>
              <a:tr h="370840">
                <a:tc>
                  <a:txBody>
                    <a:bodyPr/>
                    <a:lstStyle/>
                    <a:p>
                      <a:r>
                        <a:rPr lang="en-US" dirty="0" smtClean="0"/>
                        <a:t>Character</a:t>
                      </a:r>
                      <a:endParaRPr lang="en-US" dirty="0"/>
                    </a:p>
                  </a:txBody>
                  <a:tcPr/>
                </a:tc>
                <a:tc>
                  <a:txBody>
                    <a:bodyPr/>
                    <a:lstStyle/>
                    <a:p>
                      <a:r>
                        <a:rPr lang="en-US" dirty="0" smtClean="0"/>
                        <a:t>‘a’, ’Hello’</a:t>
                      </a:r>
                      <a:endParaRPr lang="en-US" dirty="0"/>
                    </a:p>
                  </a:txBody>
                  <a:tcPr/>
                </a:tc>
                <a:tc>
                  <a:txBody>
                    <a:bodyPr/>
                    <a:lstStyle/>
                    <a:p>
                      <a:r>
                        <a:rPr lang="en-US" dirty="0" smtClean="0"/>
                        <a:t>Data within the quotes</a:t>
                      </a:r>
                      <a:endParaRPr lang="en-US" dirty="0"/>
                    </a:p>
                  </a:txBody>
                  <a:tcPr/>
                </a:tc>
              </a:tr>
              <a:tr h="370840">
                <a:tc>
                  <a:txBody>
                    <a:bodyPr/>
                    <a:lstStyle/>
                    <a:p>
                      <a:r>
                        <a:rPr lang="en-US" dirty="0" smtClean="0"/>
                        <a:t>Raw</a:t>
                      </a:r>
                      <a:endParaRPr lang="en-US" dirty="0"/>
                    </a:p>
                  </a:txBody>
                  <a:tcPr/>
                </a:tc>
                <a:tc>
                  <a:txBody>
                    <a:bodyPr/>
                    <a:lstStyle/>
                    <a:p>
                      <a:r>
                        <a:rPr lang="en-US" dirty="0" smtClean="0"/>
                        <a:t>‘Hello’ </a:t>
                      </a:r>
                      <a:r>
                        <a:rPr lang="en-US" baseline="0" dirty="0" smtClean="0"/>
                        <a:t> </a:t>
                      </a:r>
                      <a:endParaRPr lang="en-US" dirty="0"/>
                    </a:p>
                  </a:txBody>
                  <a:tcPr/>
                </a:tc>
                <a:tc>
                  <a:txBody>
                    <a:bodyPr/>
                    <a:lstStyle/>
                    <a:p>
                      <a:r>
                        <a:rPr lang="en-US" dirty="0" smtClean="0"/>
                        <a:t>Raw() – used to create</a:t>
                      </a:r>
                    </a:p>
                    <a:p>
                      <a:r>
                        <a:rPr lang="en-US" dirty="0" smtClean="0"/>
                        <a:t>Raw numbers are represented as a two digit sequence of hex numbers. Valid hex digits include 0 − 9 as well as a, b, c, d, e, &amp; f.</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Constants</a:t>
            </a:r>
          </a:p>
          <a:p>
            <a:pPr lvl="1"/>
            <a:endParaRPr lang="en-US" dirty="0"/>
          </a:p>
        </p:txBody>
      </p:sp>
      <p:sp>
        <p:nvSpPr>
          <p:cNvPr id="3" name="Title 2"/>
          <p:cNvSpPr>
            <a:spLocks noGrp="1"/>
          </p:cNvSpPr>
          <p:nvPr>
            <p:ph type="title"/>
          </p:nvPr>
        </p:nvSpPr>
        <p:spPr/>
        <p:txBody>
          <a:bodyPr/>
          <a:lstStyle/>
          <a:p>
            <a:r>
              <a:rPr smtClean="0"/>
              <a:t>Data Types Contd…</a:t>
            </a:r>
            <a:endParaRPr lang="en-US" dirty="0"/>
          </a:p>
        </p:txBody>
      </p:sp>
      <p:graphicFrame>
        <p:nvGraphicFramePr>
          <p:cNvPr id="4" name="Table 3"/>
          <p:cNvGraphicFramePr>
            <a:graphicFrameLocks noGrp="1"/>
          </p:cNvGraphicFramePr>
          <p:nvPr/>
        </p:nvGraphicFramePr>
        <p:xfrm>
          <a:off x="1066800" y="2133600"/>
          <a:ext cx="6629400" cy="2225040"/>
        </p:xfrm>
        <a:graphic>
          <a:graphicData uri="http://schemas.openxmlformats.org/drawingml/2006/table">
            <a:tbl>
              <a:tblPr firstRow="1" bandRow="1">
                <a:tableStyleId>{5C22544A-7EE6-4342-B048-85BDC9FD1C3A}</a:tableStyleId>
              </a:tblPr>
              <a:tblGrid>
                <a:gridCol w="1219200"/>
                <a:gridCol w="54102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pi</a:t>
                      </a:r>
                      <a:endParaRPr lang="en-US" dirty="0"/>
                    </a:p>
                  </a:txBody>
                  <a:tcPr/>
                </a:tc>
                <a:tc>
                  <a:txBody>
                    <a:bodyPr/>
                    <a:lstStyle/>
                    <a:p>
                      <a:r>
                        <a:rPr lang="en-US" dirty="0" smtClean="0"/>
                        <a:t>Mathematical functions </a:t>
                      </a:r>
                      <a:r>
                        <a:rPr lang="en-US" dirty="0" smtClean="0">
                          <a:latin typeface="Lao UI"/>
                          <a:cs typeface="Lao UI"/>
                        </a:rPr>
                        <a:t>¶</a:t>
                      </a:r>
                      <a:endParaRPr lang="en-US" dirty="0"/>
                    </a:p>
                  </a:txBody>
                  <a:tcPr/>
                </a:tc>
              </a:tr>
              <a:tr h="370840">
                <a:tc>
                  <a:txBody>
                    <a:bodyPr/>
                    <a:lstStyle/>
                    <a:p>
                      <a:r>
                        <a:rPr lang="en-US" dirty="0" smtClean="0"/>
                        <a:t>NULL</a:t>
                      </a:r>
                      <a:endParaRPr lang="en-US" dirty="0"/>
                    </a:p>
                  </a:txBody>
                  <a:tcPr/>
                </a:tc>
                <a:tc>
                  <a:txBody>
                    <a:bodyPr/>
                    <a:lstStyle/>
                    <a:p>
                      <a:r>
                        <a:rPr lang="en-US" dirty="0" smtClean="0"/>
                        <a:t>Absence of type</a:t>
                      </a:r>
                      <a:endParaRPr lang="en-US" dirty="0"/>
                    </a:p>
                  </a:txBody>
                  <a:tcPr/>
                </a:tc>
              </a:tr>
              <a:tr h="370840">
                <a:tc>
                  <a:txBody>
                    <a:bodyPr/>
                    <a:lstStyle/>
                    <a:p>
                      <a:r>
                        <a:rPr lang="en-US" dirty="0" smtClean="0"/>
                        <a:t>Nan</a:t>
                      </a:r>
                      <a:endParaRPr lang="en-US" dirty="0"/>
                    </a:p>
                  </a:txBody>
                  <a:tcPr/>
                </a:tc>
                <a:tc>
                  <a:txBody>
                    <a:bodyPr/>
                    <a:lstStyle/>
                    <a:p>
                      <a:r>
                        <a:rPr lang="en-US" dirty="0" smtClean="0"/>
                        <a:t>Not</a:t>
                      </a:r>
                      <a:r>
                        <a:rPr lang="en-US" baseline="0" dirty="0" smtClean="0"/>
                        <a:t> a Number</a:t>
                      </a:r>
                      <a:endParaRPr lang="en-US" dirty="0"/>
                    </a:p>
                  </a:txBody>
                  <a:tcPr/>
                </a:tc>
              </a:tr>
              <a:tr h="370840">
                <a:tc>
                  <a:txBody>
                    <a:bodyPr/>
                    <a:lstStyle/>
                    <a:p>
                      <a:r>
                        <a:rPr lang="en-US" dirty="0" smtClean="0"/>
                        <a:t>Infinity </a:t>
                      </a:r>
                      <a:endParaRPr lang="en-US" dirty="0"/>
                    </a:p>
                  </a:txBody>
                  <a:tcPr/>
                </a:tc>
                <a:tc>
                  <a:txBody>
                    <a:bodyPr/>
                    <a:lstStyle/>
                    <a:p>
                      <a:r>
                        <a:rPr lang="en-US" dirty="0" smtClean="0"/>
                        <a:t>∞ as  well as -∞</a:t>
                      </a:r>
                      <a:endParaRPr lang="en-US" dirty="0"/>
                    </a:p>
                  </a:txBody>
                  <a:tcPr/>
                </a:tc>
              </a:tr>
              <a:tr h="370840">
                <a:tc>
                  <a:txBody>
                    <a:bodyPr/>
                    <a:lstStyle/>
                    <a:p>
                      <a:r>
                        <a:rPr lang="en-US" dirty="0" smtClean="0"/>
                        <a:t>NA</a:t>
                      </a:r>
                      <a:endParaRPr lang="en-US" dirty="0"/>
                    </a:p>
                  </a:txBody>
                  <a:tcPr/>
                </a:tc>
                <a:tc>
                  <a:txBody>
                    <a:bodyPr/>
                    <a:lstStyle/>
                    <a:p>
                      <a:r>
                        <a:rPr lang="en-US" dirty="0" smtClean="0"/>
                        <a:t>Used to represent</a:t>
                      </a:r>
                      <a:r>
                        <a:rPr lang="en-US" baseline="0" dirty="0" smtClean="0"/>
                        <a:t> missing data</a:t>
                      </a:r>
                      <a:endParaRPr lang="en-US" dirty="0"/>
                    </a:p>
                  </a:txBody>
                  <a:tcPr/>
                </a:tc>
              </a:tr>
            </a:tbl>
          </a:graphicData>
        </a:graphic>
      </p:graphicFrame>
      <p:sp>
        <p:nvSpPr>
          <p:cNvPr id="5" name="TextBox 4"/>
          <p:cNvSpPr txBox="1"/>
          <p:nvPr/>
        </p:nvSpPr>
        <p:spPr>
          <a:xfrm>
            <a:off x="609600" y="5105400"/>
            <a:ext cx="8305800" cy="369332"/>
          </a:xfrm>
          <a:prstGeom prst="rect">
            <a:avLst/>
          </a:prstGeom>
          <a:noFill/>
        </p:spPr>
        <p:txBody>
          <a:bodyPr wrap="square" rtlCol="0">
            <a:spAutoFit/>
          </a:bodyPr>
          <a:lstStyle/>
          <a:p>
            <a:pPr>
              <a:buFont typeface="Arial" pitchFamily="34" charset="0"/>
              <a:buChar char="•"/>
            </a:pPr>
            <a:r>
              <a:rPr lang="en-US" dirty="0" smtClean="0"/>
              <a:t>  To create vector C() function is used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u="sng" dirty="0" smtClean="0"/>
              <a:t>Lists</a:t>
            </a:r>
          </a:p>
          <a:p>
            <a:pPr lvl="1"/>
            <a:r>
              <a:rPr lang="en-US" dirty="0" smtClean="0"/>
              <a:t>can contain many different types of elements inside it like vectors, functions and even another list inside it.</a:t>
            </a:r>
          </a:p>
          <a:p>
            <a:pPr lvl="3">
              <a:buNone/>
            </a:pPr>
            <a:r>
              <a:rPr lang="en-US" dirty="0" smtClean="0"/>
              <a:t>&gt;A= list(c(2,5,4), 21.4, 5+8i)</a:t>
            </a:r>
          </a:p>
          <a:p>
            <a:pPr lvl="3">
              <a:buNone/>
            </a:pPr>
            <a:r>
              <a:rPr lang="en-US" dirty="0" smtClean="0"/>
              <a:t>&gt; print(A)</a:t>
            </a:r>
          </a:p>
          <a:p>
            <a:pPr lvl="3">
              <a:buNone/>
            </a:pPr>
            <a:r>
              <a:rPr lang="en-US" dirty="0" smtClean="0"/>
              <a:t>[[1]]</a:t>
            </a:r>
          </a:p>
          <a:p>
            <a:pPr lvl="3">
              <a:buNone/>
            </a:pPr>
            <a:r>
              <a:rPr lang="en-US" dirty="0" smtClean="0"/>
              <a:t>[1] 2 5 4</a:t>
            </a:r>
          </a:p>
          <a:p>
            <a:pPr lvl="3">
              <a:buNone/>
            </a:pPr>
            <a:r>
              <a:rPr lang="en-US" dirty="0" smtClean="0"/>
              <a:t> [[2]]</a:t>
            </a:r>
          </a:p>
          <a:p>
            <a:pPr lvl="3">
              <a:buNone/>
            </a:pPr>
            <a:r>
              <a:rPr lang="en-US" dirty="0" smtClean="0"/>
              <a:t>[1] 21.4 </a:t>
            </a:r>
          </a:p>
          <a:p>
            <a:pPr lvl="3">
              <a:buNone/>
            </a:pPr>
            <a:r>
              <a:rPr lang="en-US" dirty="0" smtClean="0"/>
              <a:t>[[3]]</a:t>
            </a:r>
          </a:p>
          <a:p>
            <a:pPr lvl="3">
              <a:buNone/>
            </a:pPr>
            <a:r>
              <a:rPr lang="en-US" dirty="0" smtClean="0"/>
              <a:t>[1] 5+8i</a:t>
            </a:r>
          </a:p>
          <a:p>
            <a:r>
              <a:rPr lang="en-US" dirty="0" smtClean="0"/>
              <a:t>(Vector all data are of the same data type, Lists store the data of different data types)</a:t>
            </a:r>
            <a:endParaRPr lang="en-US" dirty="0"/>
          </a:p>
        </p:txBody>
      </p:sp>
      <p:sp>
        <p:nvSpPr>
          <p:cNvPr id="3" name="Title 2"/>
          <p:cNvSpPr>
            <a:spLocks noGrp="1"/>
          </p:cNvSpPr>
          <p:nvPr>
            <p:ph type="title"/>
          </p:nvPr>
        </p:nvSpPr>
        <p:spPr/>
        <p:txBody>
          <a:bodyPr/>
          <a:lstStyle/>
          <a:p>
            <a:r>
              <a:rPr smtClean="0"/>
              <a:t>Data Types Contd…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Matrices</a:t>
            </a:r>
          </a:p>
          <a:p>
            <a:pPr lvl="1"/>
            <a:r>
              <a:rPr lang="en-US" dirty="0" smtClean="0"/>
              <a:t>Matrices are 2-dimensional vectors </a:t>
            </a:r>
          </a:p>
          <a:p>
            <a:pPr lvl="1"/>
            <a:r>
              <a:rPr lang="en-US" dirty="0" smtClean="0"/>
              <a:t>Created using the default constructor matrix() function</a:t>
            </a:r>
          </a:p>
          <a:p>
            <a:pPr lvl="1"/>
            <a:r>
              <a:rPr lang="en-US" dirty="0" smtClean="0"/>
              <a:t>passing it a number for </a:t>
            </a:r>
            <a:r>
              <a:rPr lang="en-US" dirty="0" err="1" smtClean="0"/>
              <a:t>nrow</a:t>
            </a:r>
            <a:r>
              <a:rPr lang="en-US" dirty="0" smtClean="0"/>
              <a:t> and </a:t>
            </a:r>
            <a:r>
              <a:rPr lang="en-US" dirty="0" err="1" smtClean="0"/>
              <a:t>ncol</a:t>
            </a:r>
            <a:r>
              <a:rPr lang="en-US" dirty="0" smtClean="0"/>
              <a:t> </a:t>
            </a:r>
          </a:p>
          <a:p>
            <a:pPr lvl="1"/>
            <a:r>
              <a:rPr lang="en-US" dirty="0" smtClean="0"/>
              <a:t>M = matrix( c('</a:t>
            </a:r>
            <a:r>
              <a:rPr lang="en-US" dirty="0" err="1" smtClean="0"/>
              <a:t>a','a','b','c','b','a</a:t>
            </a:r>
            <a:r>
              <a:rPr lang="en-US" dirty="0" smtClean="0"/>
              <a:t>'), </a:t>
            </a:r>
            <a:r>
              <a:rPr lang="en-US" dirty="0" err="1" smtClean="0"/>
              <a:t>nrow</a:t>
            </a:r>
            <a:r>
              <a:rPr lang="en-US" dirty="0" smtClean="0"/>
              <a:t> = 2, </a:t>
            </a:r>
            <a:r>
              <a:rPr lang="en-US" dirty="0" err="1" smtClean="0"/>
              <a:t>ncol</a:t>
            </a:r>
            <a:r>
              <a:rPr lang="en-US" dirty="0" smtClean="0"/>
              <a:t> = 3, </a:t>
            </a:r>
            <a:r>
              <a:rPr lang="en-US" dirty="0" err="1" smtClean="0"/>
              <a:t>byrow</a:t>
            </a:r>
            <a:r>
              <a:rPr lang="en-US" dirty="0" smtClean="0"/>
              <a:t> = TRUE)</a:t>
            </a:r>
          </a:p>
          <a:p>
            <a:pPr lvl="4">
              <a:buNone/>
            </a:pPr>
            <a:r>
              <a:rPr lang="pt-BR" dirty="0" smtClean="0"/>
              <a:t>&gt; M [,1] [,2] [,3] </a:t>
            </a:r>
          </a:p>
          <a:p>
            <a:pPr lvl="4">
              <a:buNone/>
            </a:pPr>
            <a:r>
              <a:rPr lang="pt-BR" dirty="0" smtClean="0"/>
              <a:t>[1,]    "a" "a" "b" </a:t>
            </a:r>
          </a:p>
          <a:p>
            <a:pPr lvl="4">
              <a:buNone/>
            </a:pPr>
            <a:r>
              <a:rPr lang="pt-BR" dirty="0" smtClean="0"/>
              <a:t>[2,]    "c" "b" "a“ </a:t>
            </a:r>
            <a:endParaRPr lang="en-US" u="sng" dirty="0" smtClean="0"/>
          </a:p>
          <a:p>
            <a:pPr lvl="1"/>
            <a:r>
              <a:rPr lang="en-US" dirty="0" smtClean="0"/>
              <a:t>Default will be by column</a:t>
            </a:r>
            <a:endParaRPr lang="en-US" dirty="0"/>
          </a:p>
        </p:txBody>
      </p:sp>
      <p:sp>
        <p:nvSpPr>
          <p:cNvPr id="3" name="Title 2"/>
          <p:cNvSpPr>
            <a:spLocks noGrp="1"/>
          </p:cNvSpPr>
          <p:nvPr>
            <p:ph type="title"/>
          </p:nvPr>
        </p:nvSpPr>
        <p:spPr/>
        <p:txBody>
          <a:bodyPr/>
          <a:lstStyle/>
          <a:p>
            <a:r>
              <a:rPr smtClean="0"/>
              <a:t>Data Types Contd…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u="sng" dirty="0" smtClean="0"/>
              <a:t>Arrays</a:t>
            </a:r>
          </a:p>
          <a:p>
            <a:pPr lvl="1"/>
            <a:r>
              <a:rPr lang="en-US" dirty="0" smtClean="0"/>
              <a:t>Any numbers of dimensions</a:t>
            </a:r>
          </a:p>
          <a:p>
            <a:pPr lvl="1"/>
            <a:r>
              <a:rPr lang="en-US" dirty="0" smtClean="0"/>
              <a:t>takes a </a:t>
            </a:r>
            <a:r>
              <a:rPr lang="en-US" i="1" dirty="0" smtClean="0"/>
              <a:t>dim</a:t>
            </a:r>
            <a:r>
              <a:rPr lang="en-US" dirty="0" smtClean="0"/>
              <a:t> attribute which creates the required number of dimension</a:t>
            </a:r>
          </a:p>
          <a:p>
            <a:pPr lvl="1"/>
            <a:r>
              <a:rPr lang="en-US" dirty="0" smtClean="0"/>
              <a:t>To create array of 2X3, with elements 1,2,3, dimension 3 times</a:t>
            </a:r>
          </a:p>
          <a:p>
            <a:pPr lvl="4">
              <a:buNone/>
            </a:pPr>
            <a:r>
              <a:rPr lang="en-US" dirty="0" smtClean="0"/>
              <a:t>&gt; A&lt;- array(c(1,2,3), dim=c(2,3,3)) </a:t>
            </a:r>
          </a:p>
          <a:p>
            <a:pPr lvl="4">
              <a:buNone/>
            </a:pPr>
            <a:r>
              <a:rPr lang="en-US" dirty="0" smtClean="0"/>
              <a:t>&gt; A </a:t>
            </a:r>
          </a:p>
          <a:p>
            <a:pPr lvl="4">
              <a:buNone/>
            </a:pPr>
            <a:r>
              <a:rPr lang="en-US" dirty="0" smtClean="0"/>
              <a:t>, , 1</a:t>
            </a:r>
          </a:p>
          <a:p>
            <a:pPr lvl="4">
              <a:buNone/>
            </a:pPr>
            <a:r>
              <a:rPr lang="en-US" dirty="0" smtClean="0"/>
              <a:t>     [,1] [,2] [,3] </a:t>
            </a:r>
          </a:p>
          <a:p>
            <a:pPr lvl="4">
              <a:buNone/>
            </a:pPr>
            <a:r>
              <a:rPr lang="en-US" dirty="0" smtClean="0"/>
              <a:t>[1,]  1     3     2 </a:t>
            </a:r>
          </a:p>
          <a:p>
            <a:pPr lvl="4">
              <a:buNone/>
            </a:pPr>
            <a:r>
              <a:rPr lang="en-US" dirty="0" smtClean="0"/>
              <a:t>[2,] 2     1      3 </a:t>
            </a:r>
          </a:p>
          <a:p>
            <a:pPr lvl="4">
              <a:buNone/>
            </a:pPr>
            <a:r>
              <a:rPr lang="en-US" dirty="0" smtClean="0"/>
              <a:t>, , 2</a:t>
            </a:r>
          </a:p>
          <a:p>
            <a:pPr lvl="4">
              <a:buNone/>
            </a:pPr>
            <a:r>
              <a:rPr lang="en-US" dirty="0" smtClean="0"/>
              <a:t>     [,1] [,2] [,3] </a:t>
            </a:r>
          </a:p>
          <a:p>
            <a:pPr lvl="4">
              <a:buNone/>
            </a:pPr>
            <a:r>
              <a:rPr lang="en-US" dirty="0" smtClean="0"/>
              <a:t>[1,]   1     3    2 </a:t>
            </a:r>
          </a:p>
          <a:p>
            <a:pPr lvl="4">
              <a:buNone/>
            </a:pPr>
            <a:r>
              <a:rPr lang="en-US" dirty="0" smtClean="0"/>
              <a:t>[2,]  2     1    3 </a:t>
            </a:r>
          </a:p>
          <a:p>
            <a:pPr lvl="4">
              <a:buNone/>
            </a:pPr>
            <a:r>
              <a:rPr lang="en-US" dirty="0" smtClean="0"/>
              <a:t>, , 3 </a:t>
            </a:r>
          </a:p>
          <a:p>
            <a:pPr lvl="4">
              <a:buNone/>
            </a:pPr>
            <a:r>
              <a:rPr lang="en-US" dirty="0" smtClean="0"/>
              <a:t>    [,1] [,2] [,3] </a:t>
            </a:r>
          </a:p>
          <a:p>
            <a:pPr lvl="4">
              <a:buNone/>
            </a:pPr>
            <a:r>
              <a:rPr lang="en-US" dirty="0" smtClean="0"/>
              <a:t>[1,]  1    3    2 </a:t>
            </a:r>
          </a:p>
          <a:p>
            <a:pPr lvl="4">
              <a:buNone/>
            </a:pPr>
            <a:r>
              <a:rPr lang="en-US" dirty="0" smtClean="0"/>
              <a:t>[2,]  2   1    3</a:t>
            </a:r>
          </a:p>
          <a:p>
            <a:pPr lvl="1"/>
            <a:endParaRPr lang="en-US" dirty="0"/>
          </a:p>
        </p:txBody>
      </p:sp>
      <p:sp>
        <p:nvSpPr>
          <p:cNvPr id="3" name="Title 2"/>
          <p:cNvSpPr>
            <a:spLocks noGrp="1"/>
          </p:cNvSpPr>
          <p:nvPr>
            <p:ph type="title"/>
          </p:nvPr>
        </p:nvSpPr>
        <p:spPr/>
        <p:txBody>
          <a:bodyPr/>
          <a:lstStyle/>
          <a:p>
            <a:r>
              <a:rPr smtClean="0"/>
              <a:t>Data Types Contd…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smtClean="0"/>
              <a:t/>
            </a:r>
            <a:br>
              <a:rPr smtClean="0"/>
            </a:br>
            <a:r>
              <a:rPr b="1" smtClean="0"/>
              <a:t>Origin in the Bell Labs in the 1970’s </a:t>
            </a:r>
            <a:endParaRPr lang="en-US" dirty="0"/>
          </a:p>
        </p:txBody>
      </p:sp>
      <p:pic>
        <p:nvPicPr>
          <p:cNvPr id="2050" name="Picture 2"/>
          <p:cNvPicPr>
            <a:picLocks noGrp="1" noChangeAspect="1" noChangeArrowheads="1"/>
          </p:cNvPicPr>
          <p:nvPr>
            <p:ph sz="half" idx="1"/>
          </p:nvPr>
        </p:nvPicPr>
        <p:blipFill>
          <a:blip r:embed="rId2"/>
          <a:stretch>
            <a:fillRect/>
          </a:stretch>
        </p:blipFill>
        <p:spPr bwMode="auto">
          <a:xfrm>
            <a:off x="228600" y="1981201"/>
            <a:ext cx="3276600" cy="2970460"/>
          </a:xfrm>
          <a:prstGeom prst="rect">
            <a:avLst/>
          </a:prstGeom>
          <a:noFill/>
          <a:ln w="9525">
            <a:noFill/>
            <a:miter lim="800000"/>
            <a:headEnd/>
            <a:tailEnd/>
          </a:ln>
          <a:effectLst/>
        </p:spPr>
      </p:pic>
      <p:graphicFrame>
        <p:nvGraphicFramePr>
          <p:cNvPr id="7" name="Content Placeholder 6"/>
          <p:cNvGraphicFramePr>
            <a:graphicFrameLocks noGrp="1"/>
          </p:cNvGraphicFramePr>
          <p:nvPr>
            <p:ph sz="half" idx="2"/>
          </p:nvPr>
        </p:nvGraphicFramePr>
        <p:xfrm>
          <a:off x="3581400" y="1524000"/>
          <a:ext cx="5562600" cy="4069080"/>
        </p:xfrm>
        <a:graphic>
          <a:graphicData uri="http://schemas.openxmlformats.org/drawingml/2006/table">
            <a:tbl>
              <a:tblPr firstRow="1" bandRow="1">
                <a:tableStyleId>{5C22544A-7EE6-4342-B048-85BDC9FD1C3A}</a:tableStyleId>
              </a:tblPr>
              <a:tblGrid>
                <a:gridCol w="1390650"/>
                <a:gridCol w="1390650"/>
                <a:gridCol w="1390650"/>
                <a:gridCol w="1390650"/>
              </a:tblGrid>
              <a:tr h="370840">
                <a:tc>
                  <a:txBody>
                    <a:bodyPr/>
                    <a:lstStyle/>
                    <a:p>
                      <a:pPr algn="l" fontAlgn="base"/>
                      <a:r>
                        <a:rPr lang="en-US" b="1" dirty="0" smtClean="0">
                          <a:latin typeface="inherit"/>
                        </a:rPr>
                        <a:t>S V1</a:t>
                      </a:r>
                      <a:endParaRPr lang="en-US" b="0" dirty="0">
                        <a:latin typeface="inherit"/>
                      </a:endParaRPr>
                    </a:p>
                  </a:txBody>
                  <a:tcPr marL="142875" marR="142875" marT="142875" marB="142875" anchor="ctr"/>
                </a:tc>
                <a:tc>
                  <a:txBody>
                    <a:bodyPr/>
                    <a:lstStyle/>
                    <a:p>
                      <a:pPr algn="l" fontAlgn="base"/>
                      <a:r>
                        <a:rPr lang="en-US" b="1" dirty="0">
                          <a:latin typeface="inherit"/>
                        </a:rPr>
                        <a:t>S </a:t>
                      </a:r>
                      <a:r>
                        <a:rPr lang="en-US" b="1" dirty="0" smtClean="0">
                          <a:latin typeface="inherit"/>
                        </a:rPr>
                        <a:t>V2</a:t>
                      </a:r>
                      <a:endParaRPr lang="en-US" b="0" dirty="0">
                        <a:latin typeface="inherit"/>
                      </a:endParaRPr>
                    </a:p>
                  </a:txBody>
                  <a:tcPr marL="142875" marR="142875" marT="142875" marB="142875" anchor="ctr"/>
                </a:tc>
                <a:tc>
                  <a:txBody>
                    <a:bodyPr/>
                    <a:lstStyle/>
                    <a:p>
                      <a:pPr algn="l" fontAlgn="base"/>
                      <a:r>
                        <a:rPr lang="en-US" b="1" dirty="0">
                          <a:latin typeface="inherit"/>
                        </a:rPr>
                        <a:t>S </a:t>
                      </a:r>
                      <a:r>
                        <a:rPr lang="en-US" b="1" dirty="0" smtClean="0">
                          <a:latin typeface="inherit"/>
                        </a:rPr>
                        <a:t>V3</a:t>
                      </a:r>
                      <a:endParaRPr lang="en-US" b="0" dirty="0">
                        <a:latin typeface="inherit"/>
                      </a:endParaRPr>
                    </a:p>
                  </a:txBody>
                  <a:tcPr marL="142875" marR="142875" marT="142875" marB="142875" anchor="ctr"/>
                </a:tc>
                <a:tc>
                  <a:txBody>
                    <a:bodyPr/>
                    <a:lstStyle/>
                    <a:p>
                      <a:pPr algn="l" fontAlgn="base"/>
                      <a:r>
                        <a:rPr lang="en-US" b="1" dirty="0">
                          <a:latin typeface="inherit"/>
                        </a:rPr>
                        <a:t>S </a:t>
                      </a:r>
                      <a:r>
                        <a:rPr lang="en-US" b="1" dirty="0" smtClean="0">
                          <a:latin typeface="inherit"/>
                        </a:rPr>
                        <a:t>V4</a:t>
                      </a:r>
                      <a:endParaRPr lang="en-US" b="0" dirty="0">
                        <a:latin typeface="inherit"/>
                      </a:endParaRPr>
                    </a:p>
                  </a:txBody>
                  <a:tcPr marL="142875" marR="142875" marT="142875" marB="142875" anchor="ctr"/>
                </a:tc>
              </a:tr>
              <a:tr h="370840">
                <a:tc>
                  <a:txBody>
                    <a:bodyPr/>
                    <a:lstStyle/>
                    <a:p>
                      <a:pPr algn="l" fontAlgn="base"/>
                      <a:r>
                        <a:rPr lang="en-US" sz="1600" b="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FORTRAN</a:t>
                      </a:r>
                      <a:r>
                        <a:rPr lang="en-US" sz="1600" b="0" dirty="0" smtClean="0">
                          <a:latin typeface="Times New Roman" pitchFamily="18" charset="0"/>
                          <a:cs typeface="Times New Roman" pitchFamily="18" charset="0"/>
                        </a:rPr>
                        <a:t> </a:t>
                      </a:r>
                      <a:r>
                        <a:rPr lang="en-US" sz="1600" b="0" dirty="0">
                          <a:latin typeface="Times New Roman" pitchFamily="18" charset="0"/>
                          <a:cs typeface="Times New Roman" pitchFamily="18" charset="0"/>
                        </a:rPr>
                        <a:t>based, via preprocessing tools</a:t>
                      </a:r>
                      <a:br>
                        <a:rPr lang="en-US" sz="1600" b="0" dirty="0">
                          <a:latin typeface="Times New Roman" pitchFamily="18" charset="0"/>
                          <a:cs typeface="Times New Roman" pitchFamily="18" charset="0"/>
                        </a:rPr>
                      </a:br>
                      <a:r>
                        <a:rPr lang="en-US" sz="1600" b="0" dirty="0">
                          <a:latin typeface="Times New Roman" pitchFamily="18" charset="0"/>
                          <a:cs typeface="Times New Roman" pitchFamily="18" charset="0"/>
                        </a:rPr>
                        <a:t>• Only for our (bizarre) operating system</a:t>
                      </a:r>
                      <a:br>
                        <a:rPr lang="en-US" sz="1600" b="0" dirty="0">
                          <a:latin typeface="Times New Roman" pitchFamily="18" charset="0"/>
                          <a:cs typeface="Times New Roman" pitchFamily="18" charset="0"/>
                        </a:rPr>
                      </a:br>
                      <a:r>
                        <a:rPr lang="en-US" sz="1600" b="0" dirty="0">
                          <a:latin typeface="Times New Roman" pitchFamily="18" charset="0"/>
                          <a:cs typeface="Times New Roman" pitchFamily="18" charset="0"/>
                        </a:rPr>
                        <a:t>• </a:t>
                      </a:r>
                      <a:r>
                        <a:rPr lang="en-US" sz="1600" b="1" dirty="0">
                          <a:latin typeface="Times New Roman" pitchFamily="18" charset="0"/>
                          <a:cs typeface="Times New Roman" pitchFamily="18" charset="0"/>
                        </a:rPr>
                        <a:t>Adopted our existing graphics &amp; data structure software</a:t>
                      </a:r>
                    </a:p>
                  </a:txBody>
                  <a:tcPr marL="47625" marR="47625" marT="47625" marB="47625" anchor="ctr"/>
                </a:tc>
                <a:tc>
                  <a:txBody>
                    <a:bodyPr/>
                    <a:lstStyle/>
                    <a:p>
                      <a:pPr algn="l" fontAlgn="base"/>
                      <a:r>
                        <a:rPr lang="en-US" sz="1600" b="0" dirty="0">
                          <a:latin typeface="Times New Roman" pitchFamily="18" charset="0"/>
                          <a:cs typeface="Times New Roman" pitchFamily="18" charset="0"/>
                        </a:rPr>
                        <a:t>• Portability via a Unix implementation</a:t>
                      </a:r>
                      <a:br>
                        <a:rPr lang="en-US" sz="1600" b="0" dirty="0">
                          <a:latin typeface="Times New Roman" pitchFamily="18" charset="0"/>
                          <a:cs typeface="Times New Roman" pitchFamily="18" charset="0"/>
                        </a:rPr>
                      </a:br>
                      <a:r>
                        <a:rPr lang="en-US" sz="1600" b="0" dirty="0">
                          <a:latin typeface="Times New Roman" pitchFamily="18" charset="0"/>
                          <a:cs typeface="Times New Roman" pitchFamily="18" charset="0"/>
                        </a:rPr>
                        <a:t>• Most features carried over from V. 1</a:t>
                      </a:r>
                      <a:br>
                        <a:rPr lang="en-US" sz="1600" b="0" dirty="0">
                          <a:latin typeface="Times New Roman" pitchFamily="18" charset="0"/>
                          <a:cs typeface="Times New Roman" pitchFamily="18" charset="0"/>
                        </a:rPr>
                      </a:br>
                      <a:r>
                        <a:rPr lang="en-US" sz="1600" b="0" dirty="0">
                          <a:latin typeface="Times New Roman" pitchFamily="18" charset="0"/>
                          <a:cs typeface="Times New Roman" pitchFamily="18" charset="0"/>
                        </a:rPr>
                        <a:t>• </a:t>
                      </a:r>
                      <a:r>
                        <a:rPr lang="en-US" sz="1600" b="1" dirty="0">
                          <a:latin typeface="Times New Roman" pitchFamily="18" charset="0"/>
                          <a:cs typeface="Times New Roman" pitchFamily="18" charset="0"/>
                        </a:rPr>
                        <a:t>Device-independent graphics</a:t>
                      </a:r>
                    </a:p>
                  </a:txBody>
                  <a:tcPr marL="47625" marR="47625" marT="47625" marB="47625" anchor="ctr"/>
                </a:tc>
                <a:tc>
                  <a:txBody>
                    <a:bodyPr/>
                    <a:lstStyle/>
                    <a:p>
                      <a:pPr algn="l" fontAlgn="base"/>
                      <a:r>
                        <a:rPr lang="en-US" sz="1600" b="0" dirty="0">
                          <a:latin typeface="Times New Roman" pitchFamily="18" charset="0"/>
                          <a:cs typeface="Times New Roman" pitchFamily="18" charset="0"/>
                        </a:rPr>
                        <a:t>• Merged some </a:t>
                      </a:r>
                      <a:r>
                        <a:rPr lang="en-US" sz="1600" b="1" dirty="0">
                          <a:latin typeface="Times New Roman" pitchFamily="18" charset="0"/>
                          <a:cs typeface="Times New Roman" pitchFamily="18" charset="0"/>
                        </a:rPr>
                        <a:t>new ideas </a:t>
                      </a:r>
                      <a:r>
                        <a:rPr lang="en-US" sz="1600" b="0" dirty="0">
                          <a:latin typeface="Times New Roman" pitchFamily="18" charset="0"/>
                          <a:cs typeface="Times New Roman" pitchFamily="18" charset="0"/>
                        </a:rPr>
                        <a:t>with S</a:t>
                      </a:r>
                      <a:br>
                        <a:rPr lang="en-US" sz="1600" b="0" dirty="0">
                          <a:latin typeface="Times New Roman" pitchFamily="18" charset="0"/>
                          <a:cs typeface="Times New Roman" pitchFamily="18" charset="0"/>
                        </a:rPr>
                      </a:br>
                      <a:r>
                        <a:rPr lang="en-US" sz="1600" b="0" dirty="0">
                          <a:latin typeface="Times New Roman" pitchFamily="18" charset="0"/>
                          <a:cs typeface="Times New Roman" pitchFamily="18" charset="0"/>
                        </a:rPr>
                        <a:t>• “</a:t>
                      </a:r>
                      <a:r>
                        <a:rPr lang="en-US" sz="1600" b="1" dirty="0">
                          <a:latin typeface="Times New Roman" pitchFamily="18" charset="0"/>
                          <a:cs typeface="Times New Roman" pitchFamily="18" charset="0"/>
                        </a:rPr>
                        <a:t>Everything is an object</a:t>
                      </a:r>
                      <a:r>
                        <a:rPr lang="en-US" sz="1600" b="0" dirty="0">
                          <a:latin typeface="Times New Roman" pitchFamily="18" charset="0"/>
                          <a:cs typeface="Times New Roman" pitchFamily="18" charset="0"/>
                        </a:rPr>
                        <a:t>” (including functions)</a:t>
                      </a:r>
                      <a:br>
                        <a:rPr lang="en-US" sz="1600" b="0" dirty="0">
                          <a:latin typeface="Times New Roman" pitchFamily="18" charset="0"/>
                          <a:cs typeface="Times New Roman" pitchFamily="18" charset="0"/>
                        </a:rPr>
                      </a:br>
                      <a:r>
                        <a:rPr lang="en-US" sz="1600" b="0" dirty="0">
                          <a:latin typeface="Times New Roman" pitchFamily="18" charset="0"/>
                          <a:cs typeface="Times New Roman" pitchFamily="18" charset="0"/>
                        </a:rPr>
                        <a:t>• No direct back compatibility with S2</a:t>
                      </a:r>
                    </a:p>
                  </a:txBody>
                  <a:tcPr marL="47625" marR="47625" marT="47625" marB="47625" anchor="ctr"/>
                </a:tc>
                <a:tc>
                  <a:txBody>
                    <a:bodyPr/>
                    <a:lstStyle/>
                    <a:p>
                      <a:pPr algn="l" fontAlgn="base"/>
                      <a:r>
                        <a:rPr lang="en-US" sz="1600" b="0" dirty="0">
                          <a:latin typeface="Times New Roman" pitchFamily="18" charset="0"/>
                          <a:cs typeface="Times New Roman" pitchFamily="18" charset="0"/>
                        </a:rPr>
                        <a:t>• ‘</a:t>
                      </a:r>
                      <a:r>
                        <a:rPr lang="en-US" sz="1600" b="1" dirty="0">
                          <a:latin typeface="Times New Roman" pitchFamily="18" charset="0"/>
                          <a:cs typeface="Times New Roman" pitchFamily="18" charset="0"/>
                        </a:rPr>
                        <a:t>Computing with data</a:t>
                      </a:r>
                      <a:r>
                        <a:rPr lang="en-US" sz="1600" b="0" dirty="0">
                          <a:latin typeface="Times New Roman" pitchFamily="18" charset="0"/>
                          <a:cs typeface="Times New Roman" pitchFamily="18" charset="0"/>
                        </a:rPr>
                        <a:t>’ distinguished from statistical computing</a:t>
                      </a:r>
                      <a:br>
                        <a:rPr lang="en-US" sz="1600" b="0" dirty="0">
                          <a:latin typeface="Times New Roman" pitchFamily="18" charset="0"/>
                          <a:cs typeface="Times New Roman" pitchFamily="18" charset="0"/>
                        </a:rPr>
                      </a:br>
                      <a:r>
                        <a:rPr lang="en-US" sz="1600" b="0" dirty="0">
                          <a:latin typeface="Times New Roman" pitchFamily="18" charset="0"/>
                          <a:cs typeface="Times New Roman" pitchFamily="18" charset="0"/>
                        </a:rPr>
                        <a:t>• Extensions to the S programming model</a:t>
                      </a:r>
                      <a:br>
                        <a:rPr lang="en-US" sz="1600" b="0" dirty="0">
                          <a:latin typeface="Times New Roman" pitchFamily="18" charset="0"/>
                          <a:cs typeface="Times New Roman" pitchFamily="18" charset="0"/>
                        </a:rPr>
                      </a:br>
                      <a:r>
                        <a:rPr lang="en-US" sz="1600" b="0" dirty="0">
                          <a:latin typeface="Times New Roman" pitchFamily="18" charset="0"/>
                          <a:cs typeface="Times New Roman" pitchFamily="18" charset="0"/>
                        </a:rPr>
                        <a:t>• Today we have the S language, implemented in R</a:t>
                      </a:r>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Factors</a:t>
            </a:r>
          </a:p>
          <a:p>
            <a:pPr lvl="1"/>
            <a:r>
              <a:rPr lang="en-US" dirty="0" smtClean="0"/>
              <a:t>Used to categorize the data and store as levels</a:t>
            </a:r>
          </a:p>
          <a:p>
            <a:pPr lvl="1"/>
            <a:r>
              <a:rPr lang="en-US" dirty="0" smtClean="0"/>
              <a:t>Useful in statistical </a:t>
            </a:r>
            <a:r>
              <a:rPr lang="en-US" dirty="0" err="1" smtClean="0"/>
              <a:t>modelling</a:t>
            </a:r>
            <a:endParaRPr lang="en-US" dirty="0" smtClean="0"/>
          </a:p>
          <a:p>
            <a:pPr lvl="3">
              <a:buNone/>
            </a:pPr>
            <a:r>
              <a:rPr lang="en-US" dirty="0" smtClean="0"/>
              <a:t>&gt; A&lt;- c(2,3,5,34,3,2,56,34) </a:t>
            </a:r>
          </a:p>
          <a:p>
            <a:pPr lvl="3">
              <a:buNone/>
            </a:pPr>
            <a:r>
              <a:rPr lang="en-US" dirty="0" smtClean="0"/>
              <a:t>&gt; </a:t>
            </a:r>
            <a:r>
              <a:rPr lang="en-US" dirty="0" err="1" smtClean="0"/>
              <a:t>Afact</a:t>
            </a:r>
            <a:r>
              <a:rPr lang="en-US" dirty="0" smtClean="0"/>
              <a:t>= factor(A)</a:t>
            </a:r>
          </a:p>
          <a:p>
            <a:pPr lvl="3">
              <a:buNone/>
            </a:pPr>
            <a:r>
              <a:rPr lang="en-US" dirty="0" smtClean="0"/>
              <a:t> &gt; </a:t>
            </a:r>
            <a:r>
              <a:rPr lang="en-US" dirty="0" err="1" smtClean="0"/>
              <a:t>Afact</a:t>
            </a:r>
            <a:endParaRPr lang="en-US" dirty="0" smtClean="0"/>
          </a:p>
          <a:p>
            <a:pPr lvl="3">
              <a:buNone/>
            </a:pPr>
            <a:r>
              <a:rPr lang="en-US" dirty="0" smtClean="0"/>
              <a:t> [1] 2 3 5 34 3 2 56 34</a:t>
            </a:r>
          </a:p>
          <a:p>
            <a:pPr lvl="3">
              <a:buNone/>
            </a:pPr>
            <a:r>
              <a:rPr lang="en-US" dirty="0" smtClean="0"/>
              <a:t> Levels: 2 3 5 34 56</a:t>
            </a:r>
            <a:endParaRPr lang="en-US" dirty="0"/>
          </a:p>
        </p:txBody>
      </p:sp>
      <p:sp>
        <p:nvSpPr>
          <p:cNvPr id="3" name="Title 2"/>
          <p:cNvSpPr>
            <a:spLocks noGrp="1"/>
          </p:cNvSpPr>
          <p:nvPr>
            <p:ph type="title"/>
          </p:nvPr>
        </p:nvSpPr>
        <p:spPr/>
        <p:txBody>
          <a:bodyPr/>
          <a:lstStyle/>
          <a:p>
            <a:r>
              <a:rPr smtClean="0"/>
              <a:t>Data Types Contd…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u="sng" dirty="0" smtClean="0"/>
              <a:t>Data Frames</a:t>
            </a:r>
          </a:p>
          <a:p>
            <a:pPr lvl="1"/>
            <a:r>
              <a:rPr lang="en-US" dirty="0" smtClean="0"/>
              <a:t>Same  as Spreadsheet</a:t>
            </a:r>
          </a:p>
          <a:p>
            <a:pPr lvl="1"/>
            <a:r>
              <a:rPr lang="en-US" dirty="0" smtClean="0"/>
              <a:t>Data frames are used to store tabular data</a:t>
            </a:r>
            <a:endParaRPr lang="en-US" sz="2200" dirty="0" smtClean="0"/>
          </a:p>
          <a:p>
            <a:pPr lvl="1"/>
            <a:r>
              <a:rPr lang="en-US" dirty="0" smtClean="0"/>
              <a:t>They are represented as a special type of list where every element of the list has to have the same length</a:t>
            </a:r>
            <a:endParaRPr lang="en-US" sz="2200" dirty="0" smtClean="0"/>
          </a:p>
          <a:p>
            <a:pPr lvl="1"/>
            <a:r>
              <a:rPr lang="en-US" dirty="0" smtClean="0"/>
              <a:t>Each element of the list can be thought of as a column and the length of each element of the list is the number of rows</a:t>
            </a:r>
            <a:endParaRPr lang="en-US" sz="2200" dirty="0" smtClean="0"/>
          </a:p>
          <a:p>
            <a:pPr lvl="1"/>
            <a:r>
              <a:rPr lang="en-US" dirty="0" smtClean="0"/>
              <a:t>Unlike matrices, data frames can store different classes of objects in each column (just like lists); matrices must have every element be the same class</a:t>
            </a:r>
            <a:endParaRPr lang="en-US" sz="2200" dirty="0" smtClean="0"/>
          </a:p>
          <a:p>
            <a:pPr lvl="1"/>
            <a:endParaRPr lang="en-US" dirty="0"/>
          </a:p>
        </p:txBody>
      </p:sp>
      <p:sp>
        <p:nvSpPr>
          <p:cNvPr id="3" name="Title 2"/>
          <p:cNvSpPr>
            <a:spLocks noGrp="1"/>
          </p:cNvSpPr>
          <p:nvPr>
            <p:ph type="title"/>
          </p:nvPr>
        </p:nvSpPr>
        <p:spPr/>
        <p:txBody>
          <a:bodyPr/>
          <a:lstStyle/>
          <a:p>
            <a:r>
              <a:rPr smtClean="0"/>
              <a:t>Data Types Contd…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Example of creating Data frame</a:t>
            </a:r>
          </a:p>
          <a:p>
            <a:pPr lvl="1">
              <a:buNone/>
            </a:pPr>
            <a:r>
              <a:rPr lang="en-US" dirty="0" smtClean="0"/>
              <a:t>&gt; id= c(1:4)</a:t>
            </a:r>
          </a:p>
          <a:p>
            <a:pPr lvl="1">
              <a:buNone/>
            </a:pPr>
            <a:r>
              <a:rPr lang="en-US" dirty="0" smtClean="0"/>
              <a:t> &gt; Name= c("</a:t>
            </a:r>
            <a:r>
              <a:rPr lang="en-US" dirty="0" err="1" smtClean="0"/>
              <a:t>Asha","Geetha</a:t>
            </a:r>
            <a:r>
              <a:rPr lang="en-US" dirty="0" smtClean="0"/>
              <a:t>", "Rita", "Raj")</a:t>
            </a:r>
          </a:p>
          <a:p>
            <a:pPr lvl="1">
              <a:buNone/>
            </a:pPr>
            <a:r>
              <a:rPr lang="en-US" dirty="0" smtClean="0"/>
              <a:t>table1= </a:t>
            </a:r>
            <a:r>
              <a:rPr lang="en-US" dirty="0" err="1" smtClean="0"/>
              <a:t>data.frame</a:t>
            </a:r>
            <a:r>
              <a:rPr lang="en-US" dirty="0" smtClean="0"/>
              <a:t>(</a:t>
            </a:r>
            <a:r>
              <a:rPr lang="en-US" dirty="0" err="1" smtClean="0"/>
              <a:t>id,Name</a:t>
            </a:r>
            <a:r>
              <a:rPr lang="en-US" dirty="0" smtClean="0"/>
              <a:t>) </a:t>
            </a:r>
          </a:p>
          <a:p>
            <a:pPr lvl="1">
              <a:buNone/>
            </a:pPr>
            <a:r>
              <a:rPr lang="en-US" dirty="0" smtClean="0"/>
              <a:t>&gt; table1  id Name </a:t>
            </a:r>
          </a:p>
          <a:p>
            <a:pPr lvl="1">
              <a:buNone/>
            </a:pPr>
            <a:r>
              <a:rPr lang="en-US" dirty="0" smtClean="0"/>
              <a:t>1               1   </a:t>
            </a:r>
            <a:r>
              <a:rPr lang="en-US" dirty="0" err="1" smtClean="0"/>
              <a:t>Asha</a:t>
            </a:r>
            <a:r>
              <a:rPr lang="en-US" dirty="0" smtClean="0"/>
              <a:t> </a:t>
            </a:r>
          </a:p>
          <a:p>
            <a:pPr lvl="1">
              <a:buNone/>
            </a:pPr>
            <a:r>
              <a:rPr lang="en-US" dirty="0" smtClean="0"/>
              <a:t>2              2   </a:t>
            </a:r>
            <a:r>
              <a:rPr lang="en-US" dirty="0" err="1" smtClean="0"/>
              <a:t>Geetha</a:t>
            </a:r>
            <a:endParaRPr lang="en-US" dirty="0" smtClean="0"/>
          </a:p>
          <a:p>
            <a:pPr lvl="1">
              <a:buNone/>
            </a:pPr>
            <a:r>
              <a:rPr lang="en-US" dirty="0" smtClean="0"/>
              <a:t> 3             3    Rita </a:t>
            </a:r>
          </a:p>
          <a:p>
            <a:pPr lvl="1">
              <a:buNone/>
            </a:pPr>
            <a:r>
              <a:rPr lang="en-US" dirty="0" smtClean="0"/>
              <a:t> 4            4    Raj</a:t>
            </a:r>
          </a:p>
          <a:p>
            <a:pPr lvl="1">
              <a:buNone/>
            </a:pPr>
            <a:r>
              <a:rPr lang="en-US" dirty="0" smtClean="0"/>
              <a:t>Marks&lt;&lt;- c(25,28,30,22) </a:t>
            </a:r>
          </a:p>
          <a:p>
            <a:pPr lvl="1">
              <a:buNone/>
            </a:pPr>
            <a:r>
              <a:rPr lang="en-US" dirty="0" smtClean="0"/>
              <a:t>&gt; (table1=</a:t>
            </a:r>
            <a:r>
              <a:rPr lang="en-US" dirty="0" err="1" smtClean="0"/>
              <a:t>data.frame</a:t>
            </a:r>
            <a:r>
              <a:rPr lang="en-US" dirty="0" smtClean="0"/>
              <a:t>(</a:t>
            </a:r>
            <a:r>
              <a:rPr lang="en-US" dirty="0" err="1" smtClean="0"/>
              <a:t>id,Name,Marks</a:t>
            </a:r>
            <a:r>
              <a:rPr lang="en-US" dirty="0" smtClean="0"/>
              <a:t>)) </a:t>
            </a:r>
          </a:p>
          <a:p>
            <a:pPr lvl="2">
              <a:buNone/>
            </a:pPr>
            <a:r>
              <a:rPr lang="en-US" dirty="0" smtClean="0"/>
              <a:t>	id Name Marks </a:t>
            </a:r>
          </a:p>
          <a:p>
            <a:pPr lvl="2">
              <a:buNone/>
            </a:pPr>
            <a:r>
              <a:rPr lang="en-US" dirty="0" smtClean="0"/>
              <a:t>1	 1 </a:t>
            </a:r>
            <a:r>
              <a:rPr lang="en-US" dirty="0" err="1" smtClean="0"/>
              <a:t>Asha</a:t>
            </a:r>
            <a:r>
              <a:rPr lang="en-US" dirty="0" smtClean="0"/>
              <a:t> 	    25 </a:t>
            </a:r>
          </a:p>
          <a:p>
            <a:pPr lvl="2">
              <a:buNone/>
            </a:pPr>
            <a:r>
              <a:rPr lang="en-US" dirty="0" smtClean="0"/>
              <a:t>2   2 </a:t>
            </a:r>
            <a:r>
              <a:rPr lang="en-US" dirty="0" err="1" smtClean="0"/>
              <a:t>Geetha</a:t>
            </a:r>
            <a:r>
              <a:rPr lang="en-US" dirty="0" smtClean="0"/>
              <a:t>  28 </a:t>
            </a:r>
          </a:p>
          <a:p>
            <a:pPr lvl="2">
              <a:buNone/>
            </a:pPr>
            <a:r>
              <a:rPr lang="en-US" dirty="0" smtClean="0"/>
              <a:t>3 	 3  Rita      30 </a:t>
            </a:r>
          </a:p>
          <a:p>
            <a:pPr lvl="2">
              <a:buNone/>
            </a:pPr>
            <a:r>
              <a:rPr lang="en-US" dirty="0" smtClean="0"/>
              <a:t>4   4  Raj       22</a:t>
            </a:r>
            <a:endParaRPr lang="en-US" dirty="0"/>
          </a:p>
        </p:txBody>
      </p:sp>
      <p:sp>
        <p:nvSpPr>
          <p:cNvPr id="3" name="Title 2"/>
          <p:cNvSpPr>
            <a:spLocks noGrp="1"/>
          </p:cNvSpPr>
          <p:nvPr>
            <p:ph type="title"/>
          </p:nvPr>
        </p:nvSpPr>
        <p:spPr/>
        <p:txBody>
          <a:bodyPr/>
          <a:lstStyle/>
          <a:p>
            <a:r>
              <a:rPr smtClean="0"/>
              <a:t>Data Types Contd…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029200"/>
          </a:xfrm>
        </p:spPr>
        <p:txBody>
          <a:bodyPr>
            <a:normAutofit fontScale="70000" lnSpcReduction="20000"/>
          </a:bodyPr>
          <a:lstStyle/>
          <a:p>
            <a:r>
              <a:rPr lang="en-US" dirty="0" smtClean="0"/>
              <a:t>Arithmetic Operator (Numeric Operator)</a:t>
            </a:r>
          </a:p>
          <a:p>
            <a:pPr lvl="1"/>
            <a:r>
              <a:rPr lang="en-US" dirty="0" smtClean="0"/>
              <a:t>+ Addition</a:t>
            </a:r>
          </a:p>
          <a:p>
            <a:pPr lvl="1"/>
            <a:r>
              <a:rPr lang="en-US" dirty="0" smtClean="0"/>
              <a:t>- Subtraction</a:t>
            </a:r>
          </a:p>
          <a:p>
            <a:pPr lvl="1"/>
            <a:r>
              <a:rPr lang="en-US" dirty="0" smtClean="0"/>
              <a:t>* Multiplication</a:t>
            </a:r>
          </a:p>
          <a:p>
            <a:pPr lvl="1"/>
            <a:r>
              <a:rPr lang="en-US" dirty="0" smtClean="0"/>
              <a:t>/ Division	</a:t>
            </a:r>
          </a:p>
          <a:p>
            <a:pPr lvl="1"/>
            <a:r>
              <a:rPr lang="en-US" dirty="0" smtClean="0"/>
              <a:t>^ </a:t>
            </a:r>
            <a:r>
              <a:rPr lang="en-US" dirty="0" err="1" smtClean="0"/>
              <a:t>Exponentioation</a:t>
            </a:r>
            <a:endParaRPr lang="en-US" dirty="0" smtClean="0"/>
          </a:p>
          <a:p>
            <a:r>
              <a:rPr lang="en-US" dirty="0" smtClean="0"/>
              <a:t>Assignment Operator</a:t>
            </a:r>
          </a:p>
          <a:p>
            <a:pPr lvl="1"/>
            <a:r>
              <a:rPr lang="en-US" dirty="0" smtClean="0"/>
              <a:t>-&gt;</a:t>
            </a:r>
          </a:p>
          <a:p>
            <a:pPr lvl="1"/>
            <a:r>
              <a:rPr lang="en-US" dirty="0" smtClean="0"/>
              <a:t>&lt;-</a:t>
            </a:r>
          </a:p>
          <a:p>
            <a:pPr lvl="1"/>
            <a:r>
              <a:rPr lang="en-US" dirty="0" smtClean="0"/>
              <a:t>&lt;&lt;-</a:t>
            </a:r>
          </a:p>
          <a:p>
            <a:pPr lvl="1"/>
            <a:r>
              <a:rPr lang="en-US" dirty="0" smtClean="0"/>
              <a:t>= </a:t>
            </a:r>
          </a:p>
          <a:p>
            <a:r>
              <a:rPr lang="en-US" dirty="0" smtClean="0"/>
              <a:t>Relational  and Logical Operator</a:t>
            </a:r>
          </a:p>
          <a:p>
            <a:pPr lvl="1"/>
            <a:r>
              <a:rPr lang="en-US" dirty="0" smtClean="0"/>
              <a:t>&gt;		</a:t>
            </a:r>
          </a:p>
          <a:p>
            <a:pPr lvl="1"/>
            <a:r>
              <a:rPr lang="en-US" dirty="0" smtClean="0"/>
              <a:t>&lt;</a:t>
            </a:r>
          </a:p>
          <a:p>
            <a:pPr lvl="1"/>
            <a:r>
              <a:rPr lang="en-US" dirty="0" smtClean="0"/>
              <a:t>==</a:t>
            </a:r>
          </a:p>
          <a:p>
            <a:pPr lvl="1"/>
            <a:r>
              <a:rPr lang="en-US" dirty="0" smtClean="0"/>
              <a:t>!=</a:t>
            </a:r>
          </a:p>
          <a:p>
            <a:pPr lvl="1"/>
            <a:r>
              <a:rPr lang="en-US" dirty="0" smtClean="0"/>
              <a:t>&amp;</a:t>
            </a:r>
          </a:p>
          <a:p>
            <a:pPr lvl="1"/>
            <a:r>
              <a:rPr lang="en-US" dirty="0" smtClean="0"/>
              <a:t>|</a:t>
            </a:r>
          </a:p>
          <a:p>
            <a:pPr lvl="1"/>
            <a:r>
              <a:rPr lang="en-US" dirty="0" smtClean="0"/>
              <a:t>!</a:t>
            </a:r>
          </a:p>
        </p:txBody>
      </p:sp>
      <p:sp>
        <p:nvSpPr>
          <p:cNvPr id="3" name="Title 2"/>
          <p:cNvSpPr>
            <a:spLocks noGrp="1"/>
          </p:cNvSpPr>
          <p:nvPr>
            <p:ph type="title"/>
          </p:nvPr>
        </p:nvSpPr>
        <p:spPr>
          <a:xfrm>
            <a:off x="457200" y="152400"/>
            <a:ext cx="8229600" cy="762000"/>
          </a:xfrm>
        </p:spPr>
        <p:txBody>
          <a:bodyPr/>
          <a:lstStyle/>
          <a:p>
            <a:r>
              <a:rPr smtClean="0"/>
              <a:t>2. Operators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r>
              <a:rPr lang="en-US" dirty="0" smtClean="0"/>
              <a:t>Special Operator</a:t>
            </a:r>
          </a:p>
          <a:p>
            <a:pPr lvl="1"/>
            <a:r>
              <a:rPr lang="en-US" dirty="0" smtClean="0"/>
              <a:t>%%  Mod operation</a:t>
            </a:r>
          </a:p>
          <a:p>
            <a:pPr lvl="1"/>
            <a:r>
              <a:rPr lang="en-US" dirty="0" smtClean="0"/>
              <a:t>%/%   Integer Division</a:t>
            </a:r>
          </a:p>
          <a:p>
            <a:pPr lvl="1"/>
            <a:r>
              <a:rPr lang="en-US" dirty="0" smtClean="0"/>
              <a:t>%*%   Matrix Multiplication</a:t>
            </a:r>
          </a:p>
          <a:p>
            <a:pPr lvl="1"/>
            <a:r>
              <a:rPr lang="en-US" dirty="0" smtClean="0"/>
              <a:t>:     To build sequence</a:t>
            </a:r>
          </a:p>
          <a:p>
            <a:pPr lvl="1"/>
            <a:r>
              <a:rPr lang="en-US" dirty="0" smtClean="0"/>
              <a:t>%in%  Value Matching</a:t>
            </a:r>
          </a:p>
          <a:p>
            <a:pPr lvl="1"/>
            <a:endParaRPr lang="en-US" dirty="0" smtClean="0"/>
          </a:p>
          <a:p>
            <a:endParaRPr lang="en-US" dirty="0"/>
          </a:p>
        </p:txBody>
      </p:sp>
      <p:sp>
        <p:nvSpPr>
          <p:cNvPr id="3" name="Title 2"/>
          <p:cNvSpPr>
            <a:spLocks noGrp="1"/>
          </p:cNvSpPr>
          <p:nvPr>
            <p:ph type="title"/>
          </p:nvPr>
        </p:nvSpPr>
        <p:spPr/>
        <p:txBody>
          <a:bodyPr/>
          <a:lstStyle/>
          <a:p>
            <a:r>
              <a:rPr smtClean="0"/>
              <a:t>Operators Contd..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486400"/>
          </a:xfrm>
        </p:spPr>
        <p:txBody>
          <a:bodyPr>
            <a:normAutofit fontScale="25000" lnSpcReduction="20000"/>
          </a:bodyPr>
          <a:lstStyle/>
          <a:p>
            <a:pPr>
              <a:buNone/>
            </a:pPr>
            <a:r>
              <a:rPr lang="en-US" sz="8000" u="sng" smtClean="0"/>
              <a:t>	Command      </a:t>
            </a:r>
            <a:r>
              <a:rPr lang="en-US" sz="8000" u="sng" dirty="0" smtClean="0"/>
              <a:t>	 Purpose</a:t>
            </a:r>
          </a:p>
          <a:p>
            <a:r>
              <a:rPr lang="en-US" sz="8000" dirty="0" smtClean="0"/>
              <a:t>help() 	Obtain documentation for a given R command</a:t>
            </a:r>
          </a:p>
          <a:p>
            <a:r>
              <a:rPr lang="en-US" sz="8000" dirty="0" smtClean="0"/>
              <a:t>example()	 View some examples on the use of a command</a:t>
            </a:r>
          </a:p>
          <a:p>
            <a:r>
              <a:rPr lang="en-US" sz="8000" dirty="0" smtClean="0"/>
              <a:t>c(), scan() 	Enter data manually to a vector in R</a:t>
            </a:r>
          </a:p>
          <a:p>
            <a:r>
              <a:rPr lang="en-US" sz="8000" dirty="0" err="1" smtClean="0"/>
              <a:t>seq</a:t>
            </a:r>
            <a:r>
              <a:rPr lang="en-US" sz="8000" dirty="0" smtClean="0"/>
              <a:t>(</a:t>
            </a:r>
            <a:r>
              <a:rPr lang="en-US" sz="8000" dirty="0" err="1" smtClean="0"/>
              <a:t>f,t,by</a:t>
            </a:r>
            <a:r>
              <a:rPr lang="en-US" sz="8000" dirty="0" smtClean="0"/>
              <a:t>=b)       	Make arithmetic progression vector</a:t>
            </a:r>
          </a:p>
          <a:p>
            <a:r>
              <a:rPr lang="en-US" sz="8000" dirty="0" smtClean="0"/>
              <a:t>rep(</a:t>
            </a:r>
            <a:r>
              <a:rPr lang="en-US" sz="8000" dirty="0" err="1" smtClean="0"/>
              <a:t>x,n</a:t>
            </a:r>
            <a:r>
              <a:rPr lang="en-US" sz="8000" dirty="0" smtClean="0"/>
              <a:t>) 	Make vector of repeated values</a:t>
            </a:r>
          </a:p>
          <a:p>
            <a:r>
              <a:rPr lang="en-US" sz="8000" dirty="0" smtClean="0"/>
              <a:t>data() 	Load (often into a </a:t>
            </a:r>
            <a:r>
              <a:rPr lang="en-US" sz="8000" dirty="0" err="1" smtClean="0"/>
              <a:t>data.frame</a:t>
            </a:r>
            <a:r>
              <a:rPr lang="en-US" sz="8000" dirty="0" smtClean="0"/>
              <a:t>) built-in dataset</a:t>
            </a:r>
          </a:p>
          <a:p>
            <a:r>
              <a:rPr lang="en-US" sz="8000" dirty="0" smtClean="0"/>
              <a:t>View() 	View dataset in a spreadsheet-type format</a:t>
            </a:r>
          </a:p>
          <a:p>
            <a:r>
              <a:rPr lang="en-US" sz="8000" dirty="0" smtClean="0"/>
              <a:t>dim() 	See dimensions (# of rows/cols) of </a:t>
            </a:r>
            <a:r>
              <a:rPr lang="en-US" sz="8000" dirty="0" err="1" smtClean="0"/>
              <a:t>data.frame</a:t>
            </a:r>
            <a:endParaRPr lang="en-US" sz="8000" dirty="0" smtClean="0"/>
          </a:p>
          <a:p>
            <a:r>
              <a:rPr lang="en-US" sz="8000" dirty="0" smtClean="0"/>
              <a:t>length(x) 	Give length of a vector</a:t>
            </a:r>
          </a:p>
          <a:p>
            <a:r>
              <a:rPr lang="en-US" sz="8000" dirty="0" err="1" smtClean="0"/>
              <a:t>ls</a:t>
            </a:r>
            <a:r>
              <a:rPr lang="en-US" sz="8000" dirty="0" smtClean="0"/>
              <a:t>() 		Lists memory contents</a:t>
            </a:r>
          </a:p>
          <a:p>
            <a:r>
              <a:rPr lang="en-US" sz="8000" dirty="0" err="1" smtClean="0"/>
              <a:t>rm</a:t>
            </a:r>
            <a:r>
              <a:rPr lang="en-US" sz="8000" dirty="0" smtClean="0"/>
              <a:t>() 	Removes an item from memory</a:t>
            </a:r>
          </a:p>
          <a:p>
            <a:r>
              <a:rPr lang="en-US" sz="8000" dirty="0" smtClean="0"/>
              <a:t>names() 	Lists names of variables in a </a:t>
            </a:r>
            <a:r>
              <a:rPr lang="en-US" sz="8000" dirty="0" err="1" smtClean="0"/>
              <a:t>data.frame</a:t>
            </a:r>
            <a:endParaRPr lang="en-US" sz="8000" dirty="0" smtClean="0"/>
          </a:p>
          <a:p>
            <a:r>
              <a:rPr lang="en-US" sz="8000" dirty="0" smtClean="0"/>
              <a:t>summary() 	Display 5-number summary and mean</a:t>
            </a:r>
          </a:p>
          <a:p>
            <a:r>
              <a:rPr lang="en-US" sz="8000" dirty="0" smtClean="0"/>
              <a:t>Class()	Returns the class/Data type </a:t>
            </a:r>
          </a:p>
          <a:p>
            <a:r>
              <a:rPr lang="en-US" sz="8000" dirty="0" smtClean="0"/>
              <a:t>Paste(</a:t>
            </a:r>
            <a:r>
              <a:rPr lang="en-US" sz="8000" dirty="0" err="1" smtClean="0"/>
              <a:t>x,y</a:t>
            </a:r>
            <a:r>
              <a:rPr lang="en-US" sz="8000" dirty="0" smtClean="0"/>
              <a:t>)	Concatenates </a:t>
            </a:r>
            <a:r>
              <a:rPr lang="en-US" sz="8000" dirty="0" err="1" smtClean="0"/>
              <a:t>x,y</a:t>
            </a:r>
            <a:endParaRPr lang="en-US" sz="8000" dirty="0" smtClean="0"/>
          </a:p>
          <a:p>
            <a:endParaRPr lang="en-US" sz="8000" dirty="0" smtClean="0"/>
          </a:p>
          <a:p>
            <a:endParaRPr lang="en-US" sz="8000" dirty="0" smtClean="0"/>
          </a:p>
          <a:p>
            <a:endParaRPr lang="en-US" sz="8000" dirty="0" smtClean="0"/>
          </a:p>
          <a:p>
            <a:endParaRPr lang="en-US" sz="8000" dirty="0" smtClean="0"/>
          </a:p>
        </p:txBody>
      </p:sp>
      <p:sp>
        <p:nvSpPr>
          <p:cNvPr id="3" name="Title 2"/>
          <p:cNvSpPr>
            <a:spLocks noGrp="1"/>
          </p:cNvSpPr>
          <p:nvPr>
            <p:ph type="title"/>
          </p:nvPr>
        </p:nvSpPr>
        <p:spPr>
          <a:xfrm>
            <a:off x="457200" y="152400"/>
            <a:ext cx="8229600" cy="457200"/>
          </a:xfrm>
        </p:spPr>
        <p:txBody>
          <a:bodyPr>
            <a:normAutofit fontScale="90000"/>
          </a:bodyPr>
          <a:lstStyle/>
          <a:p>
            <a:r>
              <a:rPr smtClean="0"/>
              <a:t>Functions/Commands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dirty="0" smtClean="0"/>
              <a:t>If</a:t>
            </a:r>
          </a:p>
          <a:p>
            <a:pPr marL="514350" indent="-514350">
              <a:buFont typeface="+mj-lt"/>
              <a:buAutoNum type="arabicPeriod"/>
            </a:pPr>
            <a:r>
              <a:rPr lang="en-US" dirty="0" smtClean="0"/>
              <a:t>If else</a:t>
            </a:r>
          </a:p>
          <a:p>
            <a:pPr marL="514350" indent="-514350">
              <a:buFont typeface="+mj-lt"/>
              <a:buAutoNum type="arabicPeriod"/>
            </a:pPr>
            <a:r>
              <a:rPr lang="en-US" dirty="0" smtClean="0"/>
              <a:t>Continue</a:t>
            </a:r>
          </a:p>
          <a:p>
            <a:pPr marL="514350" indent="-514350">
              <a:buFont typeface="+mj-lt"/>
              <a:buAutoNum type="arabicPeriod"/>
            </a:pPr>
            <a:r>
              <a:rPr lang="en-US" dirty="0" smtClean="0"/>
              <a:t>Break, Next</a:t>
            </a:r>
          </a:p>
          <a:p>
            <a:pPr marL="514350" indent="-514350">
              <a:buFont typeface="+mj-lt"/>
              <a:buAutoNum type="arabicPeriod"/>
            </a:pPr>
            <a:r>
              <a:rPr lang="en-US" dirty="0" smtClean="0"/>
              <a:t>Switch</a:t>
            </a:r>
          </a:p>
          <a:p>
            <a:pPr marL="514350" indent="-514350">
              <a:buFont typeface="+mj-lt"/>
              <a:buAutoNum type="arabicPeriod"/>
            </a:pPr>
            <a:r>
              <a:rPr lang="en-US" dirty="0" smtClean="0"/>
              <a:t>Repeat</a:t>
            </a:r>
          </a:p>
          <a:p>
            <a:pPr marL="514350" indent="-514350">
              <a:buFont typeface="+mj-lt"/>
              <a:buAutoNum type="arabicPeriod"/>
            </a:pPr>
            <a:r>
              <a:rPr lang="en-US" dirty="0" smtClean="0"/>
              <a:t>For</a:t>
            </a:r>
          </a:p>
          <a:p>
            <a:pPr marL="514350" indent="-514350">
              <a:buFont typeface="+mj-lt"/>
              <a:buAutoNum type="arabicPeriod"/>
            </a:pPr>
            <a:r>
              <a:rPr lang="en-US" dirty="0" smtClean="0"/>
              <a:t>while</a:t>
            </a:r>
            <a:endParaRPr lang="en-US" dirty="0"/>
          </a:p>
        </p:txBody>
      </p:sp>
      <p:sp>
        <p:nvSpPr>
          <p:cNvPr id="3" name="Title 2"/>
          <p:cNvSpPr>
            <a:spLocks noGrp="1"/>
          </p:cNvSpPr>
          <p:nvPr>
            <p:ph type="title"/>
          </p:nvPr>
        </p:nvSpPr>
        <p:spPr/>
        <p:txBody>
          <a:bodyPr/>
          <a:lstStyle/>
          <a:p>
            <a:r>
              <a:rPr smtClean="0"/>
              <a:t>Flow Control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if (</a:t>
            </a:r>
            <a:r>
              <a:rPr lang="en-US" dirty="0" err="1" smtClean="0"/>
              <a:t>test_expression</a:t>
            </a:r>
            <a:r>
              <a:rPr lang="en-US" dirty="0" smtClean="0"/>
              <a:t>)</a:t>
            </a:r>
          </a:p>
          <a:p>
            <a:pPr>
              <a:buNone/>
            </a:pPr>
            <a:r>
              <a:rPr lang="en-US" dirty="0" smtClean="0"/>
              <a:t> { statement }</a:t>
            </a:r>
          </a:p>
          <a:p>
            <a:pPr>
              <a:buNone/>
            </a:pPr>
            <a:endParaRPr lang="en-US" dirty="0" smtClean="0"/>
          </a:p>
          <a:p>
            <a:pPr>
              <a:buNone/>
            </a:pPr>
            <a:r>
              <a:rPr lang="en-US" dirty="0" smtClean="0"/>
              <a:t>2. If..else</a:t>
            </a:r>
          </a:p>
          <a:p>
            <a:pPr>
              <a:buNone/>
            </a:pPr>
            <a:r>
              <a:rPr lang="en-US" dirty="0" smtClean="0"/>
              <a:t>if (</a:t>
            </a:r>
            <a:r>
              <a:rPr lang="en-US" dirty="0" err="1" smtClean="0"/>
              <a:t>test_expression</a:t>
            </a:r>
            <a:r>
              <a:rPr lang="en-US" dirty="0" smtClean="0"/>
              <a:t>)</a:t>
            </a:r>
          </a:p>
          <a:p>
            <a:pPr>
              <a:buNone/>
            </a:pPr>
            <a:r>
              <a:rPr lang="en-US" dirty="0" smtClean="0"/>
              <a:t> { statement1 } </a:t>
            </a:r>
          </a:p>
          <a:p>
            <a:pPr>
              <a:buNone/>
            </a:pPr>
            <a:r>
              <a:rPr lang="en-US" dirty="0" smtClean="0"/>
              <a:t>Else</a:t>
            </a:r>
          </a:p>
          <a:p>
            <a:pPr>
              <a:buNone/>
            </a:pPr>
            <a:r>
              <a:rPr lang="en-US" dirty="0" smtClean="0"/>
              <a:t> { statement2 }</a:t>
            </a:r>
            <a:endParaRPr lang="en-US" dirty="0"/>
          </a:p>
        </p:txBody>
      </p:sp>
      <p:sp>
        <p:nvSpPr>
          <p:cNvPr id="3" name="Title 2"/>
          <p:cNvSpPr>
            <a:spLocks noGrp="1"/>
          </p:cNvSpPr>
          <p:nvPr>
            <p:ph type="title"/>
          </p:nvPr>
        </p:nvSpPr>
        <p:spPr/>
        <p:txBody>
          <a:bodyPr/>
          <a:lstStyle/>
          <a:p>
            <a:r>
              <a:rPr smtClean="0"/>
              <a:t>If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Nested if</a:t>
            </a:r>
          </a:p>
          <a:p>
            <a:pPr>
              <a:buNone/>
            </a:pPr>
            <a:r>
              <a:rPr lang="en-US" dirty="0" smtClean="0"/>
              <a:t>if ( test_expression1)</a:t>
            </a:r>
          </a:p>
          <a:p>
            <a:pPr>
              <a:buNone/>
            </a:pPr>
            <a:r>
              <a:rPr lang="en-US" dirty="0" smtClean="0"/>
              <a:t> { statement1 }</a:t>
            </a:r>
          </a:p>
          <a:p>
            <a:pPr>
              <a:buNone/>
            </a:pPr>
            <a:r>
              <a:rPr lang="en-US" dirty="0" smtClean="0"/>
              <a:t> else if ( test_expression2) </a:t>
            </a:r>
          </a:p>
          <a:p>
            <a:pPr>
              <a:buNone/>
            </a:pPr>
            <a:r>
              <a:rPr lang="en-US" dirty="0" smtClean="0"/>
              <a:t>{ statement2 } </a:t>
            </a:r>
          </a:p>
          <a:p>
            <a:pPr>
              <a:buNone/>
            </a:pPr>
            <a:r>
              <a:rPr lang="en-US" dirty="0" smtClean="0"/>
              <a:t>else if ( test_expression3) </a:t>
            </a:r>
          </a:p>
          <a:p>
            <a:pPr>
              <a:buNone/>
            </a:pPr>
            <a:r>
              <a:rPr lang="en-US" dirty="0" smtClean="0"/>
              <a:t>{ statement3 }</a:t>
            </a:r>
          </a:p>
          <a:p>
            <a:pPr>
              <a:buNone/>
            </a:pPr>
            <a:r>
              <a:rPr lang="en-US" dirty="0" smtClean="0"/>
              <a:t> else statement4</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t>Break</a:t>
            </a:r>
          </a:p>
          <a:p>
            <a:r>
              <a:rPr lang="en-US" dirty="0" smtClean="0"/>
              <a:t>A break statement is used inside a loop (</a:t>
            </a:r>
            <a:r>
              <a:rPr lang="en-US" dirty="0" smtClean="0">
                <a:hlinkClick r:id="rId2" tooltip="R repeat loop"/>
              </a:rPr>
              <a:t>repeat</a:t>
            </a:r>
            <a:r>
              <a:rPr lang="en-US" dirty="0" smtClean="0"/>
              <a:t>, </a:t>
            </a:r>
            <a:r>
              <a:rPr lang="en-US" dirty="0" smtClean="0">
                <a:hlinkClick r:id="rId3" tooltip="R for loop"/>
              </a:rPr>
              <a:t>for</a:t>
            </a:r>
            <a:r>
              <a:rPr lang="en-US" dirty="0" smtClean="0"/>
              <a:t>, </a:t>
            </a:r>
            <a:r>
              <a:rPr lang="en-US" dirty="0" smtClean="0">
                <a:hlinkClick r:id="rId4" tooltip="R while loop"/>
              </a:rPr>
              <a:t>while</a:t>
            </a:r>
            <a:r>
              <a:rPr lang="en-US" dirty="0" smtClean="0"/>
              <a:t>) to stop the iterations and flow the control outside of the loop.</a:t>
            </a:r>
          </a:p>
          <a:p>
            <a:r>
              <a:rPr lang="en-US" dirty="0" smtClean="0"/>
              <a:t>Example</a:t>
            </a:r>
          </a:p>
          <a:p>
            <a:pPr>
              <a:buNone/>
            </a:pPr>
            <a:r>
              <a:rPr lang="nn-NO" dirty="0" smtClean="0"/>
              <a:t>x &lt;- 1:5</a:t>
            </a:r>
          </a:p>
          <a:p>
            <a:pPr>
              <a:buNone/>
            </a:pPr>
            <a:r>
              <a:rPr lang="nn-NO" dirty="0" smtClean="0"/>
              <a:t> for (val in x) </a:t>
            </a:r>
          </a:p>
          <a:p>
            <a:pPr>
              <a:buNone/>
            </a:pPr>
            <a:r>
              <a:rPr lang="nn-NO" dirty="0" smtClean="0"/>
              <a:t>{ if (val == 3)</a:t>
            </a:r>
          </a:p>
          <a:p>
            <a:pPr>
              <a:buNone/>
            </a:pPr>
            <a:r>
              <a:rPr lang="nn-NO" dirty="0" smtClean="0"/>
              <a:t>	{ break } </a:t>
            </a:r>
          </a:p>
          <a:p>
            <a:pPr>
              <a:buNone/>
            </a:pPr>
            <a:r>
              <a:rPr lang="nn-NO" dirty="0" smtClean="0"/>
              <a:t>print(val) }</a:t>
            </a:r>
          </a:p>
          <a:p>
            <a:r>
              <a:rPr lang="en-US" b="1" dirty="0" smtClean="0"/>
              <a:t>Output</a:t>
            </a:r>
            <a:endParaRPr lang="en-US" dirty="0" smtClean="0"/>
          </a:p>
          <a:p>
            <a:r>
              <a:rPr lang="en-US" dirty="0" smtClean="0"/>
              <a:t>[1] 1</a:t>
            </a:r>
          </a:p>
          <a:p>
            <a:r>
              <a:rPr lang="en-US" dirty="0" smtClean="0"/>
              <a:t> [1] 2 </a:t>
            </a:r>
            <a:br>
              <a:rPr lang="en-US" dirty="0" smtClean="0"/>
            </a:br>
            <a:r>
              <a:rPr lang="en-US" dirty="0" smtClean="0"/>
              <a:t/>
            </a:r>
            <a:br>
              <a:rPr lang="en-US" dirty="0" smtClean="0"/>
            </a:br>
            <a:endParaRPr lang="en-US" b="1"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pPr fontAlgn="base"/>
            <a:r>
              <a:rPr lang="en-US" dirty="0" smtClean="0"/>
              <a:t>The R language is a terminology of S language which was designed in the 1980s by John Chambers at Bell labs and has been in widespread use in the statistical community since.</a:t>
            </a:r>
          </a:p>
          <a:p>
            <a:pPr fontAlgn="base"/>
            <a:r>
              <a:rPr lang="en-US" dirty="0" smtClean="0"/>
              <a:t>It was grown up by Robert Gentleman and Ross </a:t>
            </a:r>
            <a:r>
              <a:rPr lang="en-US" dirty="0" err="1" smtClean="0"/>
              <a:t>Ihaka</a:t>
            </a:r>
            <a:r>
              <a:rPr lang="en-US" dirty="0" smtClean="0"/>
              <a:t> of the University of Auckland. R has been with us since 1993.</a:t>
            </a:r>
          </a:p>
          <a:p>
            <a:pPr fontAlgn="base"/>
            <a:r>
              <a:rPr lang="en-US" dirty="0" smtClean="0"/>
              <a:t>After the four versions of ‘S’ language we came up with </a:t>
            </a:r>
            <a:r>
              <a:rPr lang="en-US" b="1" dirty="0" smtClean="0"/>
              <a:t>R Programming tool</a:t>
            </a:r>
            <a:r>
              <a:rPr lang="en-US" dirty="0" smtClean="0"/>
              <a:t> and </a:t>
            </a:r>
            <a:r>
              <a:rPr lang="en-US" b="1" dirty="0" smtClean="0"/>
              <a:t>R Programming language</a:t>
            </a:r>
            <a:r>
              <a:rPr lang="en-US" dirty="0" smtClean="0"/>
              <a:t>.</a:t>
            </a:r>
          </a:p>
          <a:p>
            <a:r>
              <a:rPr lang="en-US" dirty="0" smtClean="0"/>
              <a:t>It is concluded to adopt the syntax of the S language which has developed at Bell Laboratories</a:t>
            </a:r>
            <a:endParaRPr lang="en-US" dirty="0"/>
          </a:p>
        </p:txBody>
      </p:sp>
      <p:sp>
        <p:nvSpPr>
          <p:cNvPr id="2" name="Title 1"/>
          <p:cNvSpPr>
            <a:spLocks noGrp="1"/>
          </p:cNvSpPr>
          <p:nvPr>
            <p:ph type="title"/>
          </p:nvPr>
        </p:nvSpPr>
        <p:spPr/>
        <p:txBody>
          <a:bodyPr>
            <a:normAutofit/>
          </a:bodyPr>
          <a:lstStyle/>
          <a:p>
            <a:r>
              <a:rPr b="1" smtClean="0"/>
              <a:t>HISTORY OF 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for (</a:t>
            </a:r>
            <a:r>
              <a:rPr lang="en-US" dirty="0" err="1" smtClean="0"/>
              <a:t>val</a:t>
            </a:r>
            <a:r>
              <a:rPr lang="en-US" dirty="0" smtClean="0"/>
              <a:t> in sequence)</a:t>
            </a:r>
          </a:p>
          <a:p>
            <a:pPr>
              <a:buNone/>
            </a:pPr>
            <a:r>
              <a:rPr lang="en-US" dirty="0" smtClean="0"/>
              <a:t> { statement }</a:t>
            </a:r>
          </a:p>
          <a:p>
            <a:pPr>
              <a:buNone/>
            </a:pPr>
            <a:endParaRPr lang="en-US" dirty="0" smtClean="0"/>
          </a:p>
          <a:p>
            <a:r>
              <a:rPr lang="en-US" dirty="0" smtClean="0"/>
              <a:t>Below is an example to count the number of even numbers in a vector.</a:t>
            </a:r>
          </a:p>
          <a:p>
            <a:pPr>
              <a:buNone/>
            </a:pPr>
            <a:r>
              <a:rPr lang="en-US" dirty="0" smtClean="0"/>
              <a:t>x &lt;- c(2,5,3,9,8,11,6) </a:t>
            </a:r>
          </a:p>
          <a:p>
            <a:pPr>
              <a:buNone/>
            </a:pPr>
            <a:r>
              <a:rPr lang="en-US" dirty="0" smtClean="0"/>
              <a:t>count &lt;- 0 </a:t>
            </a:r>
          </a:p>
          <a:p>
            <a:pPr>
              <a:buNone/>
            </a:pPr>
            <a:r>
              <a:rPr lang="en-US" dirty="0" smtClean="0"/>
              <a:t>for (</a:t>
            </a:r>
            <a:r>
              <a:rPr lang="en-US" dirty="0" err="1" smtClean="0"/>
              <a:t>val</a:t>
            </a:r>
            <a:r>
              <a:rPr lang="en-US" dirty="0" smtClean="0"/>
              <a:t> in x)</a:t>
            </a:r>
          </a:p>
          <a:p>
            <a:pPr>
              <a:buNone/>
            </a:pPr>
            <a:r>
              <a:rPr lang="en-US" dirty="0" smtClean="0"/>
              <a:t> {	 if(</a:t>
            </a:r>
            <a:r>
              <a:rPr lang="en-US" dirty="0" err="1" smtClean="0"/>
              <a:t>val</a:t>
            </a:r>
            <a:r>
              <a:rPr lang="en-US" dirty="0" smtClean="0"/>
              <a:t> %% 2 == 0) </a:t>
            </a:r>
          </a:p>
          <a:p>
            <a:pPr>
              <a:buNone/>
            </a:pPr>
            <a:r>
              <a:rPr lang="en-US" dirty="0" smtClean="0"/>
              <a:t>	count = count+1 }</a:t>
            </a:r>
          </a:p>
          <a:p>
            <a:pPr>
              <a:buNone/>
            </a:pPr>
            <a:r>
              <a:rPr lang="en-US" dirty="0" smtClean="0"/>
              <a:t> print(count)</a:t>
            </a:r>
          </a:p>
          <a:p>
            <a:pPr>
              <a:buNone/>
            </a:pPr>
            <a:r>
              <a:rPr lang="en-US" dirty="0" smtClean="0"/>
              <a:t/>
            </a:r>
            <a:br>
              <a:rPr lang="en-US" dirty="0" smtClean="0"/>
            </a:br>
            <a:endParaRPr lang="en-US" dirty="0"/>
          </a:p>
        </p:txBody>
      </p:sp>
      <p:sp>
        <p:nvSpPr>
          <p:cNvPr id="3" name="Title 2"/>
          <p:cNvSpPr>
            <a:spLocks noGrp="1"/>
          </p:cNvSpPr>
          <p:nvPr>
            <p:ph type="title"/>
          </p:nvPr>
        </p:nvSpPr>
        <p:spPr/>
        <p:txBody>
          <a:bodyPr/>
          <a:lstStyle/>
          <a:p>
            <a:r>
              <a:rPr smtClean="0"/>
              <a:t>For Loop</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while (</a:t>
            </a:r>
            <a:r>
              <a:rPr lang="en-US" dirty="0" err="1" smtClean="0"/>
              <a:t>test_expression</a:t>
            </a:r>
            <a:r>
              <a:rPr lang="en-US" dirty="0" smtClean="0"/>
              <a:t>) </a:t>
            </a:r>
          </a:p>
          <a:p>
            <a:r>
              <a:rPr lang="en-US" dirty="0" smtClean="0"/>
              <a:t>{ statement }</a:t>
            </a:r>
          </a:p>
          <a:p>
            <a:r>
              <a:rPr lang="en-US" dirty="0" smtClean="0"/>
              <a:t>Example</a:t>
            </a:r>
          </a:p>
          <a:p>
            <a:pPr lvl="1">
              <a:buNone/>
            </a:pPr>
            <a:r>
              <a:rPr lang="nn-NO" dirty="0" smtClean="0"/>
              <a:t>i &lt;- 1 </a:t>
            </a:r>
          </a:p>
          <a:p>
            <a:pPr lvl="1">
              <a:buNone/>
            </a:pPr>
            <a:r>
              <a:rPr lang="nn-NO" dirty="0" smtClean="0"/>
              <a:t>while (i &lt; 6)</a:t>
            </a:r>
          </a:p>
          <a:p>
            <a:pPr lvl="1">
              <a:buNone/>
            </a:pPr>
            <a:r>
              <a:rPr lang="nn-NO" dirty="0" smtClean="0"/>
              <a:t> { print(i) i = i+1 }</a:t>
            </a:r>
            <a:endParaRPr lang="en-US" dirty="0"/>
          </a:p>
        </p:txBody>
      </p:sp>
      <p:sp>
        <p:nvSpPr>
          <p:cNvPr id="3" name="Title 2"/>
          <p:cNvSpPr>
            <a:spLocks noGrp="1"/>
          </p:cNvSpPr>
          <p:nvPr>
            <p:ph type="title"/>
          </p:nvPr>
        </p:nvSpPr>
        <p:spPr/>
        <p:txBody>
          <a:bodyPr/>
          <a:lstStyle/>
          <a:p>
            <a:r>
              <a:rPr smtClean="0"/>
              <a:t>While Loop</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dirty="0" err="1" smtClean="0"/>
              <a:t>func_name</a:t>
            </a:r>
            <a:r>
              <a:rPr lang="en-US" dirty="0" smtClean="0"/>
              <a:t> &lt;- function (argument) </a:t>
            </a:r>
          </a:p>
          <a:p>
            <a:pPr>
              <a:buNone/>
            </a:pPr>
            <a:r>
              <a:rPr lang="en-US" dirty="0" smtClean="0"/>
              <a:t>{ statement }</a:t>
            </a:r>
          </a:p>
          <a:p>
            <a:pPr>
              <a:buNone/>
            </a:pPr>
            <a:r>
              <a:rPr lang="en-US" dirty="0" smtClean="0"/>
              <a:t>Example</a:t>
            </a:r>
          </a:p>
          <a:p>
            <a:pPr>
              <a:buNone/>
            </a:pPr>
            <a:r>
              <a:rPr lang="en-US" dirty="0" err="1" smtClean="0"/>
              <a:t>pow</a:t>
            </a:r>
            <a:r>
              <a:rPr lang="en-US" dirty="0" smtClean="0"/>
              <a:t> &lt;- function(x, y)</a:t>
            </a:r>
          </a:p>
          <a:p>
            <a:pPr>
              <a:buNone/>
            </a:pPr>
            <a:r>
              <a:rPr lang="en-US" dirty="0" smtClean="0"/>
              <a:t> { # function to print x raised to the power y </a:t>
            </a:r>
          </a:p>
          <a:p>
            <a:pPr>
              <a:buNone/>
            </a:pPr>
            <a:r>
              <a:rPr lang="en-US" dirty="0" smtClean="0"/>
              <a:t>  result &lt;- </a:t>
            </a:r>
            <a:r>
              <a:rPr lang="en-US" dirty="0" err="1" smtClean="0"/>
              <a:t>x^y</a:t>
            </a:r>
            <a:r>
              <a:rPr lang="en-US" dirty="0" smtClean="0"/>
              <a:t> </a:t>
            </a:r>
          </a:p>
          <a:p>
            <a:pPr>
              <a:buNone/>
            </a:pPr>
            <a:r>
              <a:rPr lang="en-US" dirty="0" smtClean="0"/>
              <a:t>print(paste(</a:t>
            </a:r>
            <a:r>
              <a:rPr lang="en-US" dirty="0" err="1" smtClean="0"/>
              <a:t>x,"raised</a:t>
            </a:r>
            <a:r>
              <a:rPr lang="en-US" dirty="0" smtClean="0"/>
              <a:t> to the power", y, "is", result)) </a:t>
            </a:r>
          </a:p>
          <a:p>
            <a:pPr>
              <a:buNone/>
            </a:pPr>
            <a:r>
              <a:rPr lang="en-US" dirty="0" smtClean="0"/>
              <a:t>}</a:t>
            </a:r>
          </a:p>
          <a:p>
            <a:pPr>
              <a:buNone/>
            </a:pPr>
            <a:r>
              <a:rPr lang="en-US" dirty="0" smtClean="0"/>
              <a:t>&gt;</a:t>
            </a:r>
            <a:r>
              <a:rPr lang="en-US" dirty="0" err="1" smtClean="0"/>
              <a:t>pow</a:t>
            </a:r>
            <a:r>
              <a:rPr lang="en-US" dirty="0" smtClean="0"/>
              <a:t>(2,3)</a:t>
            </a:r>
          </a:p>
          <a:p>
            <a:pPr>
              <a:buNone/>
            </a:pPr>
            <a:r>
              <a:rPr lang="en-US" dirty="0" smtClean="0"/>
              <a:t>&gt;8</a:t>
            </a:r>
            <a:endParaRPr lang="en-US" dirty="0"/>
          </a:p>
        </p:txBody>
      </p:sp>
      <p:sp>
        <p:nvSpPr>
          <p:cNvPr id="3" name="Title 2"/>
          <p:cNvSpPr>
            <a:spLocks noGrp="1"/>
          </p:cNvSpPr>
          <p:nvPr>
            <p:ph type="title"/>
          </p:nvPr>
        </p:nvSpPr>
        <p:spPr/>
        <p:txBody>
          <a:bodyPr>
            <a:normAutofit fontScale="90000"/>
          </a:bodyPr>
          <a:lstStyle/>
          <a:p>
            <a:r>
              <a:rPr smtClean="0"/>
              <a:t>R Functions -1. Programming Function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switch (statement, list)</a:t>
            </a:r>
          </a:p>
          <a:p>
            <a:pPr>
              <a:buNone/>
            </a:pPr>
            <a:r>
              <a:rPr lang="en-US" dirty="0" smtClean="0"/>
              <a:t>&gt;switch(2,"red","green","blue")</a:t>
            </a:r>
          </a:p>
          <a:p>
            <a:pPr>
              <a:buNone/>
            </a:pPr>
            <a:r>
              <a:rPr lang="en-US" dirty="0" smtClean="0"/>
              <a:t>&gt; [1] "green"</a:t>
            </a:r>
            <a:endParaRPr lang="en-US" dirty="0"/>
          </a:p>
        </p:txBody>
      </p:sp>
      <p:sp>
        <p:nvSpPr>
          <p:cNvPr id="3" name="Title 2"/>
          <p:cNvSpPr>
            <a:spLocks noGrp="1"/>
          </p:cNvSpPr>
          <p:nvPr>
            <p:ph type="title"/>
          </p:nvPr>
        </p:nvSpPr>
        <p:spPr/>
        <p:txBody>
          <a:bodyPr>
            <a:normAutofit/>
          </a:bodyPr>
          <a:lstStyle/>
          <a:p>
            <a:r>
              <a:rPr smtClean="0"/>
              <a:t>Switch</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dirty="0" smtClean="0"/>
              <a:t>CSV file</a:t>
            </a:r>
          </a:p>
          <a:p>
            <a:pPr marL="880110" lvl="1" indent="-514350">
              <a:buFont typeface="+mj-lt"/>
              <a:buAutoNum type="arabicPeriod"/>
            </a:pPr>
            <a:r>
              <a:rPr lang="en-US" dirty="0" smtClean="0"/>
              <a:t>Reading </a:t>
            </a:r>
          </a:p>
          <a:p>
            <a:pPr marL="1245870" lvl="2" indent="-514350">
              <a:buNone/>
            </a:pPr>
            <a:r>
              <a:rPr lang="en-US" dirty="0" smtClean="0"/>
              <a:t>	data &lt;- read.csv("input.csv") </a:t>
            </a:r>
          </a:p>
          <a:p>
            <a:pPr marL="1245870" lvl="2" indent="-514350">
              <a:buNone/>
            </a:pPr>
            <a:r>
              <a:rPr lang="en-US" dirty="0" smtClean="0"/>
              <a:t>	print(data)</a:t>
            </a:r>
          </a:p>
          <a:p>
            <a:pPr marL="1245870" lvl="2" indent="-514350">
              <a:buNone/>
            </a:pPr>
            <a:r>
              <a:rPr lang="en-US" dirty="0" smtClean="0"/>
              <a:t>2. Writing </a:t>
            </a:r>
          </a:p>
          <a:p>
            <a:pPr marL="1245870" lvl="2" indent="-514350">
              <a:buNone/>
            </a:pPr>
            <a:r>
              <a:rPr lang="en-US" dirty="0" smtClean="0"/>
              <a:t>data &lt;- read.csv("input.csv")</a:t>
            </a:r>
          </a:p>
          <a:p>
            <a:pPr marL="1245870" lvl="2" indent="-514350">
              <a:buNone/>
            </a:pPr>
            <a:r>
              <a:rPr lang="en-US" dirty="0" smtClean="0"/>
              <a:t> </a:t>
            </a:r>
            <a:r>
              <a:rPr lang="en-US" dirty="0" err="1" smtClean="0"/>
              <a:t>retval</a:t>
            </a:r>
            <a:r>
              <a:rPr lang="en-US" dirty="0" smtClean="0"/>
              <a:t> &lt;- subset(data, </a:t>
            </a:r>
            <a:r>
              <a:rPr lang="en-US" dirty="0" err="1" smtClean="0"/>
              <a:t>as.Date</a:t>
            </a:r>
            <a:r>
              <a:rPr lang="en-US" dirty="0" smtClean="0"/>
              <a:t>(</a:t>
            </a:r>
            <a:r>
              <a:rPr lang="en-US" dirty="0" err="1" smtClean="0"/>
              <a:t>start_date</a:t>
            </a:r>
            <a:r>
              <a:rPr lang="en-US" dirty="0" smtClean="0"/>
              <a:t>) &gt; </a:t>
            </a:r>
            <a:r>
              <a:rPr lang="en-US" dirty="0" err="1" smtClean="0"/>
              <a:t>as.Date</a:t>
            </a:r>
            <a:r>
              <a:rPr lang="en-US" dirty="0" smtClean="0"/>
              <a:t>("2014-01-01")) </a:t>
            </a:r>
          </a:p>
          <a:p>
            <a:pPr marL="1245870" lvl="2" indent="-514350">
              <a:buNone/>
            </a:pPr>
            <a:r>
              <a:rPr lang="en-US" dirty="0" smtClean="0"/>
              <a:t>write.csv(</a:t>
            </a:r>
            <a:r>
              <a:rPr lang="en-US" dirty="0" err="1" smtClean="0"/>
              <a:t>retval</a:t>
            </a:r>
            <a:r>
              <a:rPr lang="en-US" dirty="0" smtClean="0"/>
              <a:t>, "output.csv“)</a:t>
            </a:r>
          </a:p>
        </p:txBody>
      </p:sp>
      <p:sp>
        <p:nvSpPr>
          <p:cNvPr id="3" name="Title 2"/>
          <p:cNvSpPr>
            <a:spLocks noGrp="1"/>
          </p:cNvSpPr>
          <p:nvPr>
            <p:ph type="title"/>
          </p:nvPr>
        </p:nvSpPr>
        <p:spPr/>
        <p:txBody>
          <a:bodyPr/>
          <a:lstStyle/>
          <a:p>
            <a:r>
              <a:rPr smtClean="0"/>
              <a:t>R data interfaces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2. Excel File</a:t>
            </a:r>
          </a:p>
          <a:p>
            <a:pPr>
              <a:buNone/>
            </a:pPr>
            <a:r>
              <a:rPr lang="en-US" dirty="0" smtClean="0"/>
              <a:t>R can read directly from these files using some excel specific packages. Few such packages are - </a:t>
            </a:r>
            <a:r>
              <a:rPr lang="en-US" dirty="0" err="1" smtClean="0"/>
              <a:t>XLConnect</a:t>
            </a:r>
            <a:r>
              <a:rPr lang="en-US" dirty="0" smtClean="0"/>
              <a:t>, </a:t>
            </a:r>
            <a:r>
              <a:rPr lang="en-US" dirty="0" err="1" smtClean="0"/>
              <a:t>xlsx</a:t>
            </a:r>
            <a:r>
              <a:rPr lang="en-US" dirty="0" smtClean="0"/>
              <a:t>, </a:t>
            </a:r>
            <a:r>
              <a:rPr lang="en-US" dirty="0" err="1" smtClean="0"/>
              <a:t>gdata</a:t>
            </a:r>
            <a:r>
              <a:rPr lang="en-US" dirty="0" smtClean="0"/>
              <a:t> etc. We will be using </a:t>
            </a:r>
            <a:r>
              <a:rPr lang="en-US" dirty="0" err="1" smtClean="0"/>
              <a:t>xlsx</a:t>
            </a:r>
            <a:r>
              <a:rPr lang="en-US" dirty="0" smtClean="0"/>
              <a:t> package. R can also write into excel file using this package.</a:t>
            </a:r>
          </a:p>
          <a:p>
            <a:pPr>
              <a:buNone/>
            </a:pPr>
            <a:r>
              <a:rPr lang="en-US" dirty="0" smtClean="0"/>
              <a:t>Reading</a:t>
            </a:r>
          </a:p>
          <a:p>
            <a:pPr>
              <a:buNone/>
            </a:pPr>
            <a:r>
              <a:rPr lang="en-US" dirty="0" smtClean="0"/>
              <a:t>data &lt;- read.xlsx("input.xlsx", </a:t>
            </a:r>
            <a:r>
              <a:rPr lang="en-US" dirty="0" err="1" smtClean="0"/>
              <a:t>sheetIndex</a:t>
            </a:r>
            <a:r>
              <a:rPr lang="en-US" dirty="0" smtClean="0"/>
              <a:t> = 1)</a:t>
            </a:r>
          </a:p>
          <a:p>
            <a:pPr>
              <a:buNone/>
            </a:pPr>
            <a:r>
              <a:rPr lang="en-US" dirty="0" smtClean="0"/>
              <a:t> print(data)</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3. Binary Files</a:t>
            </a:r>
          </a:p>
          <a:p>
            <a:r>
              <a:rPr lang="en-US" dirty="0" smtClean="0"/>
              <a:t>Sometimes, the data generated by other programs are required to be processed by R as a binary file. Also R is required to create binary files which can be shared with other programs.</a:t>
            </a:r>
          </a:p>
          <a:p>
            <a:r>
              <a:rPr lang="en-US" dirty="0" smtClean="0"/>
              <a:t>R has two functions </a:t>
            </a:r>
            <a:r>
              <a:rPr lang="en-US" b="1" dirty="0" err="1" smtClean="0"/>
              <a:t>WriteBin</a:t>
            </a:r>
            <a:r>
              <a:rPr lang="en-US" b="1" dirty="0" smtClean="0"/>
              <a:t>()</a:t>
            </a:r>
            <a:r>
              <a:rPr lang="en-US" dirty="0" smtClean="0"/>
              <a:t> and </a:t>
            </a:r>
            <a:r>
              <a:rPr lang="en-US" b="1" dirty="0" err="1" smtClean="0"/>
              <a:t>readBin</a:t>
            </a:r>
            <a:r>
              <a:rPr lang="en-US" b="1" dirty="0" smtClean="0"/>
              <a:t>()</a:t>
            </a:r>
            <a:r>
              <a:rPr lang="en-US" dirty="0" smtClean="0"/>
              <a:t> to create and read binary files.</a:t>
            </a:r>
          </a:p>
          <a:p>
            <a:r>
              <a:rPr lang="en-US" dirty="0" smtClean="0"/>
              <a:t>Syntax</a:t>
            </a:r>
          </a:p>
          <a:p>
            <a:r>
              <a:rPr lang="en-US" dirty="0" err="1" smtClean="0"/>
              <a:t>writeBin</a:t>
            </a:r>
            <a:r>
              <a:rPr lang="en-US" dirty="0" smtClean="0"/>
              <a:t>(object, con)</a:t>
            </a:r>
          </a:p>
          <a:p>
            <a:r>
              <a:rPr lang="en-US" dirty="0" smtClean="0"/>
              <a:t> </a:t>
            </a:r>
            <a:r>
              <a:rPr lang="en-US" dirty="0" err="1" smtClean="0"/>
              <a:t>readBin</a:t>
            </a:r>
            <a:r>
              <a:rPr lang="en-US" dirty="0" smtClean="0"/>
              <a:t>(con, what, n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can read a xml file in R using the "XML" package. This package can be installed using following command.</a:t>
            </a:r>
          </a:p>
          <a:p>
            <a:r>
              <a:rPr lang="en-US" dirty="0" smtClean="0"/>
              <a:t>standard ASCII text</a:t>
            </a:r>
          </a:p>
          <a:p>
            <a:pPr>
              <a:buNone/>
            </a:pPr>
            <a:r>
              <a:rPr lang="en-US" dirty="0" err="1" smtClean="0"/>
              <a:t>install.packages</a:t>
            </a:r>
            <a:r>
              <a:rPr lang="en-US" dirty="0" smtClean="0"/>
              <a:t>("XML")</a:t>
            </a:r>
          </a:p>
          <a:p>
            <a:pPr>
              <a:buNone/>
            </a:pPr>
            <a:r>
              <a:rPr lang="en-US" dirty="0" smtClean="0"/>
              <a:t># Also load the other required package. library("methods") </a:t>
            </a:r>
          </a:p>
          <a:p>
            <a:pPr>
              <a:buNone/>
            </a:pPr>
            <a:r>
              <a:rPr lang="en-US" dirty="0" smtClean="0"/>
              <a:t># Give the input file name to the function.</a:t>
            </a:r>
          </a:p>
          <a:p>
            <a:pPr>
              <a:buNone/>
            </a:pPr>
            <a:r>
              <a:rPr lang="en-US" dirty="0" smtClean="0"/>
              <a:t> result &lt;- </a:t>
            </a:r>
            <a:r>
              <a:rPr lang="en-US" b="1" dirty="0" err="1" smtClean="0"/>
              <a:t>xmlParse</a:t>
            </a:r>
            <a:r>
              <a:rPr lang="en-US" dirty="0" smtClean="0"/>
              <a:t>(file = "input.xml") </a:t>
            </a:r>
          </a:p>
          <a:p>
            <a:pPr>
              <a:buNone/>
            </a:pPr>
            <a:r>
              <a:rPr lang="en-US" dirty="0" smtClean="0"/>
              <a:t># Print the result. print(result)</a:t>
            </a:r>
            <a:endParaRPr lang="en-US" dirty="0"/>
          </a:p>
        </p:txBody>
      </p:sp>
      <p:sp>
        <p:nvSpPr>
          <p:cNvPr id="3" name="Title 2"/>
          <p:cNvSpPr>
            <a:spLocks noGrp="1"/>
          </p:cNvSpPr>
          <p:nvPr>
            <p:ph type="title"/>
          </p:nvPr>
        </p:nvSpPr>
        <p:spPr/>
        <p:txBody>
          <a:bodyPr/>
          <a:lstStyle/>
          <a:p>
            <a:r>
              <a:rPr smtClean="0"/>
              <a:t>4. XML file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JSON file stores data as text in human-readable format. </a:t>
            </a:r>
            <a:r>
              <a:rPr lang="en-US" dirty="0" err="1" smtClean="0"/>
              <a:t>Json</a:t>
            </a:r>
            <a:r>
              <a:rPr lang="en-US" dirty="0" smtClean="0"/>
              <a:t> stands for JavaScript Object Notation. R can read JSON files using the </a:t>
            </a:r>
            <a:r>
              <a:rPr lang="en-US" b="1" dirty="0" err="1" smtClean="0"/>
              <a:t>rjson</a:t>
            </a:r>
            <a:r>
              <a:rPr lang="en-US" dirty="0" smtClean="0"/>
              <a:t> package.</a:t>
            </a:r>
          </a:p>
          <a:p>
            <a:r>
              <a:rPr lang="en-US" dirty="0" smtClean="0"/>
              <a:t># Load the package required to read JSON files. library("</a:t>
            </a:r>
            <a:r>
              <a:rPr lang="en-US" dirty="0" err="1" smtClean="0"/>
              <a:t>rjson</a:t>
            </a:r>
            <a:r>
              <a:rPr lang="en-US" dirty="0" smtClean="0"/>
              <a:t>")</a:t>
            </a:r>
          </a:p>
          <a:p>
            <a:pPr>
              <a:buNone/>
            </a:pPr>
            <a:r>
              <a:rPr lang="en-US" dirty="0" smtClean="0"/>
              <a:t> # Give the input file name to the function.</a:t>
            </a:r>
          </a:p>
          <a:p>
            <a:pPr>
              <a:buNone/>
            </a:pPr>
            <a:r>
              <a:rPr lang="en-US" dirty="0" smtClean="0"/>
              <a:t> result &lt;- </a:t>
            </a:r>
            <a:r>
              <a:rPr lang="en-US" dirty="0" err="1" smtClean="0"/>
              <a:t>fromJSON</a:t>
            </a:r>
            <a:r>
              <a:rPr lang="en-US" dirty="0" smtClean="0"/>
              <a:t>(file = "</a:t>
            </a:r>
            <a:r>
              <a:rPr lang="en-US" dirty="0" err="1" smtClean="0"/>
              <a:t>input.json</a:t>
            </a:r>
            <a:r>
              <a:rPr lang="en-US" dirty="0" smtClean="0"/>
              <a:t>")</a:t>
            </a:r>
          </a:p>
          <a:p>
            <a:pPr>
              <a:buNone/>
            </a:pPr>
            <a:r>
              <a:rPr lang="en-US" dirty="0" smtClean="0"/>
              <a:t> # Print the result.</a:t>
            </a:r>
          </a:p>
          <a:p>
            <a:pPr>
              <a:buNone/>
            </a:pPr>
            <a:r>
              <a:rPr lang="en-US" dirty="0" smtClean="0"/>
              <a:t> print(result)</a:t>
            </a:r>
            <a:endParaRPr lang="en-US" dirty="0"/>
          </a:p>
        </p:txBody>
      </p:sp>
      <p:sp>
        <p:nvSpPr>
          <p:cNvPr id="3" name="Title 2"/>
          <p:cNvSpPr>
            <a:spLocks noGrp="1"/>
          </p:cNvSpPr>
          <p:nvPr>
            <p:ph type="title"/>
          </p:nvPr>
        </p:nvSpPr>
        <p:spPr/>
        <p:txBody>
          <a:bodyPr/>
          <a:lstStyle/>
          <a:p>
            <a:r>
              <a:rPr smtClean="0"/>
              <a:t>5. JSON file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following packages are required for processing the URL’s and links to the files.</a:t>
            </a:r>
          </a:p>
          <a:p>
            <a:pPr>
              <a:buNone/>
            </a:pPr>
            <a:r>
              <a:rPr lang="en-US" dirty="0" err="1" smtClean="0"/>
              <a:t>install.packages</a:t>
            </a:r>
            <a:r>
              <a:rPr lang="en-US" dirty="0" smtClean="0"/>
              <a:t>("</a:t>
            </a:r>
            <a:r>
              <a:rPr lang="en-US" dirty="0" err="1" smtClean="0"/>
              <a:t>RCurl</a:t>
            </a:r>
            <a:r>
              <a:rPr lang="en-US" dirty="0" smtClean="0"/>
              <a:t>")</a:t>
            </a:r>
          </a:p>
          <a:p>
            <a:pPr>
              <a:buNone/>
            </a:pPr>
            <a:r>
              <a:rPr lang="en-US" dirty="0" smtClean="0"/>
              <a:t> </a:t>
            </a:r>
            <a:r>
              <a:rPr lang="en-US" dirty="0" err="1" smtClean="0"/>
              <a:t>install.packages</a:t>
            </a:r>
            <a:r>
              <a:rPr lang="en-US" dirty="0" smtClean="0"/>
              <a:t>("XML") </a:t>
            </a:r>
          </a:p>
          <a:p>
            <a:pPr>
              <a:buNone/>
            </a:pPr>
            <a:r>
              <a:rPr lang="en-US" dirty="0" err="1" smtClean="0"/>
              <a:t>install.packages</a:t>
            </a:r>
            <a:r>
              <a:rPr lang="en-US" dirty="0" smtClean="0"/>
              <a:t>("</a:t>
            </a:r>
            <a:r>
              <a:rPr lang="en-US" dirty="0" err="1" smtClean="0"/>
              <a:t>stringr</a:t>
            </a:r>
            <a:r>
              <a:rPr lang="en-US" dirty="0" smtClean="0"/>
              <a:t>")</a:t>
            </a:r>
          </a:p>
          <a:p>
            <a:pPr>
              <a:buNone/>
            </a:pPr>
            <a:r>
              <a:rPr lang="en-US" dirty="0" smtClean="0"/>
              <a:t> </a:t>
            </a:r>
            <a:r>
              <a:rPr lang="en-US" dirty="0" err="1" smtClean="0"/>
              <a:t>install.packages</a:t>
            </a:r>
            <a:r>
              <a:rPr lang="en-US" dirty="0" smtClean="0"/>
              <a:t>("</a:t>
            </a:r>
            <a:r>
              <a:rPr lang="en-US" dirty="0" err="1" smtClean="0"/>
              <a:t>plyr</a:t>
            </a:r>
            <a:r>
              <a:rPr lang="en-US" dirty="0" smtClean="0"/>
              <a:t>")</a:t>
            </a:r>
          </a:p>
          <a:p>
            <a:r>
              <a:rPr lang="en-US" b="1" dirty="0" err="1" smtClean="0"/>
              <a:t>getHTMLLinks</a:t>
            </a:r>
            <a:r>
              <a:rPr lang="en-US" b="1" dirty="0" smtClean="0"/>
              <a:t>()</a:t>
            </a:r>
            <a:r>
              <a:rPr lang="en-US" dirty="0" smtClean="0"/>
              <a:t> to gather the URLs of the files</a:t>
            </a:r>
          </a:p>
          <a:p>
            <a:r>
              <a:rPr lang="en-US" b="1" dirty="0" err="1" smtClean="0"/>
              <a:t>download.file</a:t>
            </a:r>
            <a:r>
              <a:rPr lang="en-US" b="1" dirty="0" smtClean="0"/>
              <a:t>()</a:t>
            </a:r>
            <a:r>
              <a:rPr lang="en-US" dirty="0" smtClean="0"/>
              <a:t> to save the files to the local system</a:t>
            </a:r>
            <a:endParaRPr lang="en-US" dirty="0"/>
          </a:p>
        </p:txBody>
      </p:sp>
      <p:sp>
        <p:nvSpPr>
          <p:cNvPr id="3" name="Title 2"/>
          <p:cNvSpPr>
            <a:spLocks noGrp="1"/>
          </p:cNvSpPr>
          <p:nvPr>
            <p:ph type="title"/>
          </p:nvPr>
        </p:nvSpPr>
        <p:spPr/>
        <p:txBody>
          <a:bodyPr>
            <a:normAutofit fontScale="90000"/>
          </a:bodyPr>
          <a:lstStyle/>
          <a:p>
            <a:r>
              <a:rPr smtClean="0">
                <a:effectLst/>
              </a:rPr>
              <a:t>6. Web Data</a:t>
            </a:r>
            <a:br>
              <a:rPr smtClean="0">
                <a:effectLst/>
              </a:rPr>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1991: Created by Ross </a:t>
            </a:r>
            <a:r>
              <a:rPr lang="en-US" dirty="0" err="1" smtClean="0"/>
              <a:t>Ihaka</a:t>
            </a:r>
            <a:r>
              <a:rPr lang="en-US" dirty="0" smtClean="0"/>
              <a:t> and Robert Gentleman at the University of Auckland, New Zealand</a:t>
            </a:r>
          </a:p>
          <a:p>
            <a:r>
              <a:rPr lang="en-US" dirty="0" smtClean="0"/>
              <a:t>1993: First announcement of R to the public.</a:t>
            </a:r>
          </a:p>
          <a:p>
            <a:r>
              <a:rPr lang="en-US" dirty="0" smtClean="0"/>
              <a:t>1995: R was made as free software.</a:t>
            </a:r>
          </a:p>
          <a:p>
            <a:r>
              <a:rPr lang="en-US" dirty="0" smtClean="0"/>
              <a:t>1997: The R Core Group is formed (containing some people associated with S-PLUS). The core group controls the source code for R.</a:t>
            </a:r>
          </a:p>
          <a:p>
            <a:r>
              <a:rPr lang="en-US" dirty="0" smtClean="0"/>
              <a:t>2000: R version 1.0.0 is released.</a:t>
            </a:r>
          </a:p>
          <a:p>
            <a:r>
              <a:rPr lang="en-US" dirty="0" smtClean="0"/>
              <a:t>2013: R version 3.1.2 has been released on 2014-10-31.</a:t>
            </a:r>
          </a:p>
          <a:p>
            <a:r>
              <a:rPr lang="en-US" dirty="0" smtClean="0"/>
              <a:t>Latest version 3.4.1 released on 2017-6-30</a:t>
            </a:r>
          </a:p>
          <a:p>
            <a:pPr>
              <a:buNone/>
            </a:pPr>
            <a:endParaRPr lang="en-US" dirty="0"/>
          </a:p>
        </p:txBody>
      </p:sp>
      <p:sp>
        <p:nvSpPr>
          <p:cNvPr id="3" name="Title 2"/>
          <p:cNvSpPr>
            <a:spLocks noGrp="1"/>
          </p:cNvSpPr>
          <p:nvPr>
            <p:ph type="title"/>
          </p:nvPr>
        </p:nvSpPr>
        <p:spPr/>
        <p:txBody>
          <a:bodyPr/>
          <a:lstStyle/>
          <a:p>
            <a:r>
              <a:rPr smtClean="0"/>
              <a:t>The Development of R</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a:t>
            </a:r>
            <a:r>
              <a:rPr lang="en-US" dirty="0" err="1" smtClean="0"/>
              <a:t>RMySQL</a:t>
            </a:r>
            <a:r>
              <a:rPr lang="en-US" dirty="0" smtClean="0"/>
              <a:t>" which provides native connectivity between with </a:t>
            </a:r>
            <a:r>
              <a:rPr lang="en-US" dirty="0" err="1" smtClean="0"/>
              <a:t>MySql</a:t>
            </a:r>
            <a:r>
              <a:rPr lang="en-US" dirty="0" smtClean="0"/>
              <a:t> database</a:t>
            </a:r>
          </a:p>
          <a:p>
            <a:r>
              <a:rPr lang="en-US" dirty="0" err="1" smtClean="0"/>
              <a:t>install.packages</a:t>
            </a:r>
            <a:r>
              <a:rPr lang="en-US" dirty="0" smtClean="0"/>
              <a:t>("</a:t>
            </a:r>
            <a:r>
              <a:rPr lang="en-US" dirty="0" err="1" smtClean="0"/>
              <a:t>RMySQL</a:t>
            </a:r>
            <a:r>
              <a:rPr lang="en-US" dirty="0" smtClean="0"/>
              <a:t>")</a:t>
            </a:r>
          </a:p>
          <a:p>
            <a:r>
              <a:rPr lang="en-US" dirty="0" smtClean="0"/>
              <a:t>Connecting R to </a:t>
            </a:r>
            <a:r>
              <a:rPr lang="en-US" dirty="0" err="1" smtClean="0"/>
              <a:t>MySql</a:t>
            </a:r>
            <a:endParaRPr lang="en-US" dirty="0" smtClean="0"/>
          </a:p>
          <a:p>
            <a:r>
              <a:rPr lang="en-US" dirty="0" smtClean="0"/>
              <a:t># Create a connection Object to </a:t>
            </a:r>
            <a:r>
              <a:rPr lang="en-US" dirty="0" err="1" smtClean="0"/>
              <a:t>MySQL</a:t>
            </a:r>
            <a:r>
              <a:rPr lang="en-US" dirty="0" smtClean="0"/>
              <a:t> database.</a:t>
            </a:r>
          </a:p>
          <a:p>
            <a:r>
              <a:rPr lang="en-US" dirty="0" smtClean="0"/>
              <a:t> # We will connect to the </a:t>
            </a:r>
            <a:r>
              <a:rPr lang="en-US" dirty="0" err="1" smtClean="0"/>
              <a:t>sampel</a:t>
            </a:r>
            <a:r>
              <a:rPr lang="en-US" dirty="0" smtClean="0"/>
              <a:t> database named "</a:t>
            </a:r>
            <a:r>
              <a:rPr lang="en-US" dirty="0" err="1" smtClean="0"/>
              <a:t>sakila</a:t>
            </a:r>
            <a:r>
              <a:rPr lang="en-US" dirty="0" smtClean="0"/>
              <a:t>" that comes with </a:t>
            </a:r>
            <a:r>
              <a:rPr lang="en-US" dirty="0" err="1" smtClean="0"/>
              <a:t>MySql</a:t>
            </a:r>
            <a:r>
              <a:rPr lang="en-US" dirty="0" smtClean="0"/>
              <a:t> installation. </a:t>
            </a:r>
            <a:r>
              <a:rPr lang="en-US" dirty="0" err="1" smtClean="0"/>
              <a:t>mysqlconnection</a:t>
            </a:r>
            <a:r>
              <a:rPr lang="en-US" dirty="0" smtClean="0"/>
              <a:t> = </a:t>
            </a:r>
            <a:r>
              <a:rPr lang="en-US" dirty="0" err="1" smtClean="0"/>
              <a:t>dbConnect</a:t>
            </a:r>
            <a:r>
              <a:rPr lang="en-US" dirty="0" smtClean="0"/>
              <a:t>(</a:t>
            </a:r>
            <a:r>
              <a:rPr lang="en-US" dirty="0" err="1" smtClean="0"/>
              <a:t>MySQL</a:t>
            </a:r>
            <a:r>
              <a:rPr lang="en-US" dirty="0" smtClean="0"/>
              <a:t>(), user = 'root', password = '', </a:t>
            </a:r>
            <a:r>
              <a:rPr lang="en-US" dirty="0" err="1" smtClean="0"/>
              <a:t>dbname</a:t>
            </a:r>
            <a:r>
              <a:rPr lang="en-US" dirty="0" smtClean="0"/>
              <a:t> = '</a:t>
            </a:r>
            <a:r>
              <a:rPr lang="en-US" dirty="0" err="1" smtClean="0"/>
              <a:t>sakila</a:t>
            </a:r>
            <a:r>
              <a:rPr lang="en-US" dirty="0" smtClean="0"/>
              <a:t>', host = '</a:t>
            </a:r>
            <a:r>
              <a:rPr lang="en-US" dirty="0" err="1" smtClean="0"/>
              <a:t>localhost</a:t>
            </a:r>
            <a:r>
              <a:rPr lang="en-US" dirty="0" smtClean="0"/>
              <a:t>')</a:t>
            </a:r>
          </a:p>
          <a:p>
            <a:r>
              <a:rPr lang="en-US" dirty="0" smtClean="0"/>
              <a:t> # List the tables available in this database. </a:t>
            </a:r>
            <a:r>
              <a:rPr lang="en-US" dirty="0" err="1" smtClean="0"/>
              <a:t>dbListTables</a:t>
            </a:r>
            <a:r>
              <a:rPr lang="en-US" dirty="0" smtClean="0"/>
              <a:t>(</a:t>
            </a:r>
            <a:r>
              <a:rPr lang="en-US" dirty="0" err="1" smtClean="0"/>
              <a:t>mysqlconnection</a:t>
            </a:r>
            <a:r>
              <a:rPr lang="en-US" dirty="0" smtClean="0"/>
              <a:t>)</a:t>
            </a:r>
          </a:p>
          <a:p>
            <a:r>
              <a:rPr lang="en-US" b="1" dirty="0" err="1" smtClean="0"/>
              <a:t>dbSendQuery</a:t>
            </a:r>
            <a:r>
              <a:rPr lang="en-US" b="1" dirty="0" smtClean="0"/>
              <a:t>()- used to query the database</a:t>
            </a:r>
          </a:p>
          <a:p>
            <a:r>
              <a:rPr lang="en-US" dirty="0" smtClean="0"/>
              <a:t>The query gets executed in </a:t>
            </a:r>
            <a:r>
              <a:rPr lang="en-US" dirty="0" err="1" smtClean="0"/>
              <a:t>MySql</a:t>
            </a:r>
            <a:r>
              <a:rPr lang="en-US" dirty="0" smtClean="0"/>
              <a:t> and the result set is returned using the R </a:t>
            </a:r>
            <a:r>
              <a:rPr lang="en-US" b="1" dirty="0" smtClean="0"/>
              <a:t>fetch()</a:t>
            </a:r>
            <a:endParaRPr lang="en-US" dirty="0"/>
          </a:p>
        </p:txBody>
      </p:sp>
      <p:sp>
        <p:nvSpPr>
          <p:cNvPr id="3" name="Title 2"/>
          <p:cNvSpPr>
            <a:spLocks noGrp="1"/>
          </p:cNvSpPr>
          <p:nvPr>
            <p:ph type="title"/>
          </p:nvPr>
        </p:nvSpPr>
        <p:spPr/>
        <p:txBody>
          <a:bodyPr>
            <a:normAutofit fontScale="90000"/>
          </a:bodyPr>
          <a:lstStyle/>
          <a:p>
            <a:r>
              <a:rPr smtClean="0">
                <a:effectLst/>
              </a:rPr>
              <a:t>7. Databases</a:t>
            </a:r>
            <a:br>
              <a:rPr smtClean="0">
                <a:effectLst/>
              </a:rPr>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Next</a:t>
            </a:r>
          </a:p>
          <a:p>
            <a:r>
              <a:rPr lang="en-US" dirty="0" smtClean="0"/>
              <a:t>A next statement is useful when we want to skip the current iteration of a loop without terminating it. On encountering next, the R parser skips further evaluation and starts next iteration of the loop.</a:t>
            </a:r>
          </a:p>
          <a:p>
            <a:r>
              <a:rPr lang="nn-NO" dirty="0" smtClean="0"/>
              <a:t>x &lt;- 1:5 </a:t>
            </a:r>
          </a:p>
          <a:p>
            <a:pPr>
              <a:buNone/>
            </a:pPr>
            <a:r>
              <a:rPr lang="nn-NO" dirty="0" smtClean="0"/>
              <a:t>	for (val in x)</a:t>
            </a:r>
          </a:p>
          <a:p>
            <a:pPr>
              <a:buNone/>
            </a:pPr>
            <a:r>
              <a:rPr lang="nn-NO" dirty="0" smtClean="0"/>
              <a:t>	 { if (val == 3)</a:t>
            </a:r>
          </a:p>
          <a:p>
            <a:pPr>
              <a:buNone/>
            </a:pPr>
            <a:r>
              <a:rPr lang="nn-NO" dirty="0" smtClean="0"/>
              <a:t>		{ next } </a:t>
            </a:r>
          </a:p>
          <a:p>
            <a:pPr>
              <a:buNone/>
            </a:pPr>
            <a:r>
              <a:rPr lang="nn-NO" dirty="0" smtClean="0"/>
              <a:t>		print(val)</a:t>
            </a:r>
          </a:p>
          <a:p>
            <a:pPr>
              <a:buNone/>
            </a:pPr>
            <a:r>
              <a:rPr lang="nn-NO" dirty="0" smtClean="0"/>
              <a:t>	 }</a:t>
            </a:r>
            <a:r>
              <a:rPr lang="en-US" dirty="0" smtClean="0"/>
              <a:t/>
            </a:r>
            <a:br>
              <a:rPr lang="en-US" dirty="0" smtClean="0"/>
            </a:br>
            <a:endParaRPr lang="en-US" dirty="0" smtClean="0"/>
          </a:p>
          <a:p>
            <a:r>
              <a:rPr lang="en-US" b="1" dirty="0" smtClean="0"/>
              <a:t>Output</a:t>
            </a:r>
            <a:endParaRPr lang="en-US" dirty="0" smtClean="0"/>
          </a:p>
          <a:p>
            <a:r>
              <a:rPr lang="en-US" dirty="0" smtClean="0"/>
              <a:t>[1] 1 </a:t>
            </a:r>
          </a:p>
          <a:p>
            <a:r>
              <a:rPr lang="en-US" dirty="0" smtClean="0"/>
              <a:t>[1] 2 </a:t>
            </a:r>
          </a:p>
          <a:p>
            <a:r>
              <a:rPr lang="en-US" dirty="0" smtClean="0"/>
              <a:t>[1] 4 </a:t>
            </a:r>
          </a:p>
          <a:p>
            <a:r>
              <a:rPr lang="en-US" dirty="0" smtClean="0"/>
              <a:t>[1] 5 </a:t>
            </a:r>
            <a:br>
              <a:rPr lang="en-US" dirty="0" smtClean="0"/>
            </a:b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6 different kind of graphs can be plotted</a:t>
            </a:r>
          </a:p>
          <a:p>
            <a:pPr>
              <a:buNone/>
            </a:pPr>
            <a:r>
              <a:rPr lang="en-US" dirty="0" smtClean="0"/>
              <a:t>Pie Chart</a:t>
            </a:r>
          </a:p>
          <a:p>
            <a:pPr>
              <a:buNone/>
            </a:pPr>
            <a:r>
              <a:rPr lang="en-US" dirty="0" smtClean="0"/>
              <a:t>Bar Chart</a:t>
            </a:r>
          </a:p>
          <a:p>
            <a:pPr>
              <a:buNone/>
            </a:pPr>
            <a:r>
              <a:rPr lang="en-US" dirty="0" smtClean="0"/>
              <a:t>Box plot</a:t>
            </a:r>
          </a:p>
          <a:p>
            <a:pPr>
              <a:buNone/>
            </a:pPr>
            <a:r>
              <a:rPr lang="en-US" dirty="0" smtClean="0"/>
              <a:t>Histogram</a:t>
            </a:r>
          </a:p>
          <a:p>
            <a:pPr>
              <a:buNone/>
            </a:pPr>
            <a:r>
              <a:rPr lang="en-US" smtClean="0"/>
              <a:t>Line graph</a:t>
            </a:r>
            <a:endParaRPr lang="en-US" dirty="0" smtClean="0"/>
          </a:p>
          <a:p>
            <a:pPr>
              <a:buNone/>
            </a:pPr>
            <a:r>
              <a:rPr lang="en-US" dirty="0" smtClean="0"/>
              <a:t>Scatter Plot</a:t>
            </a:r>
          </a:p>
          <a:p>
            <a:pPr>
              <a:buNone/>
            </a:pPr>
            <a:endParaRPr lang="en-US" dirty="0"/>
          </a:p>
        </p:txBody>
      </p:sp>
      <p:sp>
        <p:nvSpPr>
          <p:cNvPr id="3" name="Title 2"/>
          <p:cNvSpPr>
            <a:spLocks noGrp="1"/>
          </p:cNvSpPr>
          <p:nvPr>
            <p:ph type="title"/>
          </p:nvPr>
        </p:nvSpPr>
        <p:spPr/>
        <p:txBody>
          <a:bodyPr/>
          <a:lstStyle/>
          <a:p>
            <a:r>
              <a:rPr smtClean="0"/>
              <a:t>Data Visualization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dirty="0" smtClean="0"/>
              <a:t>If ( condition)</a:t>
            </a:r>
          </a:p>
          <a:p>
            <a:pPr marL="822960" lvl="1" indent="-457200">
              <a:buNone/>
            </a:pPr>
            <a:r>
              <a:rPr lang="en-US" dirty="0" smtClean="0"/>
              <a:t>	Statement</a:t>
            </a:r>
          </a:p>
          <a:p>
            <a:pPr marL="514350" indent="-514350">
              <a:buFont typeface="+mj-lt"/>
              <a:buAutoNum type="arabicPeriod"/>
            </a:pPr>
            <a:r>
              <a:rPr lang="en-US" dirty="0" smtClean="0"/>
              <a:t>If  (condition)</a:t>
            </a:r>
          </a:p>
          <a:p>
            <a:pPr marL="822960" lvl="1" indent="-457200">
              <a:buNone/>
            </a:pPr>
            <a:r>
              <a:rPr lang="en-US" dirty="0" smtClean="0"/>
              <a:t>	Statements </a:t>
            </a:r>
          </a:p>
          <a:p>
            <a:pPr marL="822960" lvl="1" indent="-457200">
              <a:buNone/>
            </a:pPr>
            <a:r>
              <a:rPr lang="en-US" dirty="0" smtClean="0"/>
              <a:t>Else</a:t>
            </a:r>
          </a:p>
          <a:p>
            <a:pPr marL="822960" lvl="1" indent="-457200">
              <a:buNone/>
            </a:pPr>
            <a:r>
              <a:rPr lang="en-US" dirty="0" smtClean="0"/>
              <a:t>	 Statements</a:t>
            </a:r>
          </a:p>
          <a:p>
            <a:pPr marL="822960" lvl="1" indent="-457200">
              <a:buNone/>
            </a:pPr>
            <a:r>
              <a:rPr lang="en-US" dirty="0" smtClean="0"/>
              <a:t>3</a:t>
            </a:r>
          </a:p>
        </p:txBody>
      </p:sp>
      <p:sp>
        <p:nvSpPr>
          <p:cNvPr id="3" name="Title 2"/>
          <p:cNvSpPr>
            <a:spLocks noGrp="1"/>
          </p:cNvSpPr>
          <p:nvPr>
            <p:ph type="title"/>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514350" indent="-514350">
              <a:buAutoNum type="arabicPeriod"/>
            </a:pPr>
            <a:r>
              <a:rPr lang="en-US" dirty="0" smtClean="0">
                <a:hlinkClick r:id="rId3"/>
              </a:rPr>
              <a:t>http://blog.easylearning.guru/r-programming-the-present/</a:t>
            </a:r>
            <a:endParaRPr lang="en-US" dirty="0" smtClean="0"/>
          </a:p>
          <a:p>
            <a:pPr marL="514350" indent="-514350">
              <a:buAutoNum type="arabicPeriod"/>
            </a:pPr>
            <a:r>
              <a:rPr lang="en-US" dirty="0" err="1" smtClean="0"/>
              <a:t>Iigsaw</a:t>
            </a:r>
            <a:r>
              <a:rPr lang="en-US" dirty="0" smtClean="0"/>
              <a:t> Academy, Analytics for Professionals, -Introduction to R</a:t>
            </a:r>
          </a:p>
          <a:p>
            <a:pPr marL="514350" indent="-514350">
              <a:buAutoNum type="arabicPeriod"/>
            </a:pPr>
            <a:r>
              <a:rPr lang="en-US" dirty="0" smtClean="0"/>
              <a:t>An overview of R: Text Analytics, </a:t>
            </a:r>
            <a:r>
              <a:rPr lang="en-US" dirty="0" err="1" smtClean="0"/>
              <a:t>Ashraf</a:t>
            </a:r>
            <a:r>
              <a:rPr lang="en-US" dirty="0" smtClean="0"/>
              <a:t> </a:t>
            </a:r>
            <a:r>
              <a:rPr lang="en-US" dirty="0" err="1" smtClean="0"/>
              <a:t>Uddin</a:t>
            </a:r>
            <a:r>
              <a:rPr lang="en-US" dirty="0" smtClean="0"/>
              <a:t>, PhD Scholar, Dept. of Computer Science South Asian University, New Delhi </a:t>
            </a:r>
            <a:r>
              <a:rPr lang="en-US" u="sng" dirty="0" smtClean="0">
                <a:hlinkClick r:id="rId4"/>
              </a:rPr>
              <a:t>https://sites.google.com/site/ashrafuddininfo/</a:t>
            </a:r>
            <a:endParaRPr lang="en-US" u="sng" dirty="0" smtClean="0"/>
          </a:p>
          <a:p>
            <a:pPr marL="514350" indent="-514350">
              <a:buAutoNum type="arabicPeriod"/>
            </a:pPr>
            <a:r>
              <a:rPr lang="en-US" u="sng" dirty="0" smtClean="0">
                <a:hlinkClick r:id="rId5"/>
              </a:rPr>
              <a:t>https://www.youtube.com/watch?v=eDrhZb2onWY</a:t>
            </a:r>
            <a:endParaRPr lang="en-US" u="sng" dirty="0" smtClean="0"/>
          </a:p>
          <a:p>
            <a:pPr marL="514350" indent="-514350">
              <a:buAutoNum type="arabicPeriod"/>
            </a:pPr>
            <a:r>
              <a:rPr lang="en-US" u="sng" dirty="0" smtClean="0">
                <a:hlinkClick r:id="rId6"/>
              </a:rPr>
              <a:t>https://www.tutorialspoint.com/r/r_data_types.htm</a:t>
            </a:r>
            <a:endParaRPr lang="en-US" u="sng" dirty="0" smtClean="0"/>
          </a:p>
          <a:p>
            <a:pPr marL="514350" indent="-514350">
              <a:buAutoNum type="arabicPeriod"/>
            </a:pPr>
            <a:r>
              <a:rPr lang="en-US" u="sng" dirty="0" smtClean="0"/>
              <a:t>https://www.tutorialspoint.com/r/r_csv_files.htm</a:t>
            </a:r>
          </a:p>
          <a:p>
            <a:pPr marL="514350" indent="-514350">
              <a:buAutoNum type="arabicPeriod"/>
            </a:pPr>
            <a:endParaRPr lang="en-US" u="sng" dirty="0" smtClean="0"/>
          </a:p>
          <a:p>
            <a:pPr marL="514350" indent="-514350">
              <a:buFont typeface="Wingdings 2"/>
              <a:buAutoNum type="arabicPeriod"/>
            </a:pPr>
            <a:endParaRPr lang="en-US" dirty="0" smtClean="0"/>
          </a:p>
          <a:p>
            <a:pPr marL="514350" indent="-514350">
              <a:buAutoNum type="arabicPeriod"/>
            </a:pPr>
            <a:endParaRPr lang="en-US" dirty="0"/>
          </a:p>
        </p:txBody>
      </p:sp>
      <p:sp>
        <p:nvSpPr>
          <p:cNvPr id="3" name="Title 2"/>
          <p:cNvSpPr>
            <a:spLocks noGrp="1"/>
          </p:cNvSpPr>
          <p:nvPr>
            <p:ph type="title"/>
          </p:nvPr>
        </p:nvSpPr>
        <p:spPr/>
        <p:txBody>
          <a:bodyPr/>
          <a:lstStyle/>
          <a:p>
            <a:r>
              <a:rPr smtClean="0"/>
              <a:t>References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http://r-tutorials.com/r-exercises-31-40-data-frame-manipulations/</a:t>
            </a:r>
            <a:endParaRPr lang="en-US" dirty="0"/>
          </a:p>
        </p:txBody>
      </p:sp>
      <p:sp>
        <p:nvSpPr>
          <p:cNvPr id="3" name="Title 2"/>
          <p:cNvSpPr>
            <a:spLocks noGrp="1"/>
          </p:cNvSpPr>
          <p:nvPr>
            <p:ph type="title"/>
          </p:nvPr>
        </p:nvSpPr>
        <p:spPr/>
        <p:txBody>
          <a:bodyPr/>
          <a:lstStyle/>
          <a:p>
            <a:r>
              <a:rPr smtClean="0"/>
              <a:t>Programmin references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Contd</a:t>
            </a:r>
            <a:r>
              <a:rPr lang="en-US" dirty="0" smtClean="0"/>
              <a:t>…</a:t>
            </a:r>
            <a:endParaRPr lang="en-US" dirty="0"/>
          </a:p>
        </p:txBody>
      </p:sp>
      <p:pic>
        <p:nvPicPr>
          <p:cNvPr id="1027" name="Picture 3"/>
          <p:cNvPicPr>
            <a:picLocks noChangeAspect="1" noChangeArrowheads="1"/>
          </p:cNvPicPr>
          <p:nvPr/>
        </p:nvPicPr>
        <p:blipFill>
          <a:blip r:embed="rId3"/>
          <a:srcRect/>
          <a:stretch>
            <a:fillRect/>
          </a:stretch>
        </p:blipFill>
        <p:spPr bwMode="auto">
          <a:xfrm>
            <a:off x="457201" y="1219200"/>
            <a:ext cx="78486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Why R essential?</a:t>
            </a:r>
            <a:endParaRPr lang="en-US" dirty="0"/>
          </a:p>
        </p:txBody>
      </p:sp>
      <p:sp>
        <p:nvSpPr>
          <p:cNvPr id="4" name="Content Placeholder 3"/>
          <p:cNvSpPr>
            <a:spLocks noGrp="1"/>
          </p:cNvSpPr>
          <p:nvPr>
            <p:ph sz="half" idx="2"/>
          </p:nvPr>
        </p:nvSpPr>
        <p:spPr/>
        <p:txBody>
          <a:bodyPr>
            <a:normAutofit/>
          </a:bodyPr>
          <a:lstStyle/>
          <a:p>
            <a:pPr algn="just">
              <a:buNone/>
            </a:pPr>
            <a:r>
              <a:rPr lang="en-US" sz="2000" b="1" dirty="0" smtClean="0"/>
              <a:t>R</a:t>
            </a:r>
            <a:r>
              <a:rPr lang="en-US" sz="2000" dirty="0" smtClean="0"/>
              <a:t> provides you number of Datasets that can be used in Analytics and these datasets are built in and are available in packages</a:t>
            </a:r>
          </a:p>
          <a:p>
            <a:pPr fontAlgn="base"/>
            <a:r>
              <a:rPr lang="en-US" sz="2000" dirty="0" smtClean="0"/>
              <a:t>Time Series Data</a:t>
            </a:r>
          </a:p>
          <a:p>
            <a:pPr fontAlgn="base"/>
            <a:r>
              <a:rPr lang="en-US" sz="2000" dirty="0" smtClean="0"/>
              <a:t>Numeric Data</a:t>
            </a:r>
          </a:p>
          <a:p>
            <a:pPr fontAlgn="base"/>
            <a:r>
              <a:rPr lang="en-US" sz="2000" dirty="0" smtClean="0"/>
              <a:t>Categorical Data</a:t>
            </a:r>
          </a:p>
          <a:p>
            <a:pPr fontAlgn="base"/>
            <a:r>
              <a:rPr lang="en-US" sz="2000" dirty="0" smtClean="0"/>
              <a:t>Character Data</a:t>
            </a:r>
          </a:p>
          <a:p>
            <a:pPr fontAlgn="base"/>
            <a:r>
              <a:rPr lang="en-US" sz="2000" dirty="0" smtClean="0"/>
              <a:t>Small Data</a:t>
            </a:r>
          </a:p>
          <a:p>
            <a:pPr fontAlgn="base"/>
            <a:r>
              <a:rPr lang="en-US" sz="2000" dirty="0" smtClean="0"/>
              <a:t>Large Data</a:t>
            </a:r>
          </a:p>
          <a:p>
            <a:pPr algn="just">
              <a:buNone/>
            </a:pPr>
            <a:endParaRPr lang="en-US" sz="2000" dirty="0"/>
          </a:p>
        </p:txBody>
      </p:sp>
      <p:pic>
        <p:nvPicPr>
          <p:cNvPr id="4098" name="Picture 2"/>
          <p:cNvPicPr>
            <a:picLocks noGrp="1" noChangeAspect="1" noChangeArrowheads="1"/>
          </p:cNvPicPr>
          <p:nvPr>
            <p:ph sz="half" idx="1"/>
          </p:nvPr>
        </p:nvPicPr>
        <p:blipFill>
          <a:blip r:embed="rId2"/>
          <a:srcRect/>
          <a:stretch>
            <a:fillRect/>
          </a:stretch>
        </p:blipFill>
        <p:spPr bwMode="auto">
          <a:xfrm>
            <a:off x="457200" y="1447800"/>
            <a:ext cx="4059238" cy="4724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R is rather a programming language </a:t>
            </a:r>
          </a:p>
          <a:p>
            <a:r>
              <a:rPr lang="en-US" dirty="0" smtClean="0"/>
              <a:t>Limited user-friendly interfaces for data analysis </a:t>
            </a:r>
          </a:p>
          <a:p>
            <a:r>
              <a:rPr lang="en-US" dirty="0" smtClean="0"/>
              <a:t>Is object oriented and almost non declarative </a:t>
            </a:r>
          </a:p>
          <a:p>
            <a:r>
              <a:rPr lang="en-US" dirty="0" smtClean="0"/>
              <a:t>Similar to programming languages like Fortran, C, Java, Python</a:t>
            </a:r>
          </a:p>
          <a:p>
            <a:r>
              <a:rPr lang="en-US" dirty="0" smtClean="0"/>
              <a:t>The source code for the R software environment is written primarily in C, Fortran, and R</a:t>
            </a:r>
          </a:p>
          <a:p>
            <a:endParaRPr lang="en-US" dirty="0" smtClean="0"/>
          </a:p>
          <a:p>
            <a:endParaRPr lang="en-US" dirty="0"/>
          </a:p>
        </p:txBody>
      </p:sp>
      <p:sp>
        <p:nvSpPr>
          <p:cNvPr id="5" name="Title 4"/>
          <p:cNvSpPr>
            <a:spLocks noGrp="1"/>
          </p:cNvSpPr>
          <p:nvPr>
            <p:ph type="title"/>
          </p:nvPr>
        </p:nvSpPr>
        <p:spPr/>
        <p:txBody>
          <a:bodyPr/>
          <a:lstStyle/>
          <a:p>
            <a:r>
              <a:rPr smtClean="0"/>
              <a:t>What is 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Provides Statistical and Graphical techniques</a:t>
            </a:r>
          </a:p>
          <a:p>
            <a:pPr lvl="1"/>
            <a:r>
              <a:rPr lang="en-US" dirty="0" smtClean="0"/>
              <a:t>linear and nonlinear </a:t>
            </a:r>
            <a:r>
              <a:rPr lang="en-US" dirty="0" err="1" smtClean="0"/>
              <a:t>modelling</a:t>
            </a:r>
            <a:endParaRPr lang="en-US" dirty="0" smtClean="0"/>
          </a:p>
          <a:p>
            <a:pPr lvl="1"/>
            <a:r>
              <a:rPr lang="en-US" dirty="0" smtClean="0"/>
              <a:t>classical statistical tests</a:t>
            </a:r>
          </a:p>
          <a:p>
            <a:pPr lvl="1"/>
            <a:r>
              <a:rPr lang="en-US" dirty="0" smtClean="0"/>
              <a:t>time-series analysis,</a:t>
            </a:r>
          </a:p>
          <a:p>
            <a:pPr lvl="1"/>
            <a:r>
              <a:rPr lang="en-US" dirty="0" smtClean="0"/>
              <a:t>classification, clustering</a:t>
            </a:r>
          </a:p>
          <a:p>
            <a:pPr lvl="1"/>
            <a:r>
              <a:rPr lang="en-US" dirty="0" smtClean="0"/>
              <a:t>Others</a:t>
            </a:r>
          </a:p>
          <a:p>
            <a:pPr lvl="1"/>
            <a:r>
              <a:rPr lang="en-US" dirty="0" smtClean="0"/>
              <a:t>Available through additional packages</a:t>
            </a:r>
          </a:p>
          <a:p>
            <a:r>
              <a:rPr lang="en-US" dirty="0" smtClean="0"/>
              <a:t>easily extensible through functions and extensions</a:t>
            </a:r>
          </a:p>
          <a:p>
            <a:r>
              <a:rPr lang="en-US" dirty="0" smtClean="0"/>
              <a:t>C, C++, and Fortran code can be linked and called at run time</a:t>
            </a:r>
          </a:p>
          <a:p>
            <a:r>
              <a:rPr lang="en-US" dirty="0" smtClean="0"/>
              <a:t>Object-oriented, growing user base, scripting features </a:t>
            </a:r>
          </a:p>
          <a:p>
            <a:r>
              <a:rPr lang="en-US" dirty="0" smtClean="0"/>
              <a:t>Free and open-source </a:t>
            </a:r>
          </a:p>
          <a:p>
            <a:endParaRPr lang="en-US" dirty="0" smtClean="0"/>
          </a:p>
          <a:p>
            <a:endParaRPr lang="en-US" dirty="0" smtClean="0"/>
          </a:p>
          <a:p>
            <a:pPr lvl="1">
              <a:buNone/>
            </a:pPr>
            <a:endParaRPr lang="en-US" dirty="0" smtClean="0"/>
          </a:p>
        </p:txBody>
      </p:sp>
      <p:sp>
        <p:nvSpPr>
          <p:cNvPr id="3" name="Title 2"/>
          <p:cNvSpPr>
            <a:spLocks noGrp="1"/>
          </p:cNvSpPr>
          <p:nvPr>
            <p:ph type="title"/>
          </p:nvPr>
        </p:nvSpPr>
        <p:spPr/>
        <p:txBody>
          <a:bodyPr/>
          <a:lstStyle/>
          <a:p>
            <a:r>
              <a:rPr smtClean="0"/>
              <a:t>Features of 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Popularity of R</a:t>
            </a:r>
            <a:endParaRPr lang="en-US" dirty="0"/>
          </a:p>
        </p:txBody>
      </p:sp>
      <p:pic>
        <p:nvPicPr>
          <p:cNvPr id="5123" name="Picture 3"/>
          <p:cNvPicPr>
            <a:picLocks noGrp="1" noChangeAspect="1" noChangeArrowheads="1"/>
          </p:cNvPicPr>
          <p:nvPr>
            <p:ph sz="half" idx="2"/>
          </p:nvPr>
        </p:nvPicPr>
        <p:blipFill>
          <a:blip r:embed="rId2"/>
          <a:srcRect/>
          <a:stretch>
            <a:fillRect/>
          </a:stretch>
        </p:blipFill>
        <p:spPr bwMode="auto">
          <a:xfrm>
            <a:off x="4572000" y="990600"/>
            <a:ext cx="4343400" cy="26670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572000" y="3810000"/>
            <a:ext cx="4343400" cy="2667000"/>
          </a:xfrm>
          <a:prstGeom prst="rect">
            <a:avLst/>
          </a:prstGeom>
          <a:noFill/>
          <a:ln w="9525">
            <a:noFill/>
            <a:miter lim="800000"/>
            <a:headEnd/>
            <a:tailEnd/>
          </a:ln>
          <a:effectLst/>
        </p:spPr>
      </p:pic>
      <p:pic>
        <p:nvPicPr>
          <p:cNvPr id="2050" name="Picture 2"/>
          <p:cNvPicPr>
            <a:picLocks noGrp="1" noChangeAspect="1" noChangeArrowheads="1"/>
          </p:cNvPicPr>
          <p:nvPr>
            <p:ph sz="half" idx="1"/>
          </p:nvPr>
        </p:nvPicPr>
        <p:blipFill>
          <a:blip r:embed="rId4"/>
          <a:srcRect/>
          <a:stretch>
            <a:fillRect/>
          </a:stretch>
        </p:blipFill>
        <p:spPr bwMode="auto">
          <a:xfrm>
            <a:off x="152400" y="1295400"/>
            <a:ext cx="4364038"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1253</TotalTime>
  <Words>2113</Words>
  <Application>Microsoft Office PowerPoint</Application>
  <PresentationFormat>On-screen Show (4:3)</PresentationFormat>
  <Paragraphs>438</Paragraphs>
  <Slides>45</Slides>
  <Notes>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Paper</vt:lpstr>
      <vt:lpstr>Introduction to R </vt:lpstr>
      <vt:lpstr> Origin in the Bell Labs in the 1970’s </vt:lpstr>
      <vt:lpstr>HISTORY OF R</vt:lpstr>
      <vt:lpstr>The Development of R</vt:lpstr>
      <vt:lpstr>Contd…</vt:lpstr>
      <vt:lpstr>Why R essential?</vt:lpstr>
      <vt:lpstr>What is R?</vt:lpstr>
      <vt:lpstr>Features of R</vt:lpstr>
      <vt:lpstr>Popularity of R</vt:lpstr>
      <vt:lpstr>R Studio -IDE</vt:lpstr>
      <vt:lpstr>Working with R</vt:lpstr>
      <vt:lpstr>Basics</vt:lpstr>
      <vt:lpstr>Overview</vt:lpstr>
      <vt:lpstr> 1. Data Types</vt:lpstr>
      <vt:lpstr>Data Types Contd…</vt:lpstr>
      <vt:lpstr>Data Types Contd…</vt:lpstr>
      <vt:lpstr>Data Types Contd…</vt:lpstr>
      <vt:lpstr>Data Types Contd…</vt:lpstr>
      <vt:lpstr>Data Types Contd…</vt:lpstr>
      <vt:lpstr>Data Types Contd…</vt:lpstr>
      <vt:lpstr>Data Types Contd…</vt:lpstr>
      <vt:lpstr>Data Types Contd…</vt:lpstr>
      <vt:lpstr>2. Operators</vt:lpstr>
      <vt:lpstr>Operators Contd..</vt:lpstr>
      <vt:lpstr>Functions/Commands</vt:lpstr>
      <vt:lpstr>Flow Control</vt:lpstr>
      <vt:lpstr>If </vt:lpstr>
      <vt:lpstr>Slide 28</vt:lpstr>
      <vt:lpstr>Slide 29</vt:lpstr>
      <vt:lpstr>For Loop</vt:lpstr>
      <vt:lpstr>While Loop</vt:lpstr>
      <vt:lpstr>R Functions -1. Programming Function</vt:lpstr>
      <vt:lpstr>Switch</vt:lpstr>
      <vt:lpstr>R data interfaces</vt:lpstr>
      <vt:lpstr>Slide 35</vt:lpstr>
      <vt:lpstr>Slide 36</vt:lpstr>
      <vt:lpstr>4. XML file</vt:lpstr>
      <vt:lpstr>5. JSON file</vt:lpstr>
      <vt:lpstr>6. Web Data </vt:lpstr>
      <vt:lpstr>7. Databases </vt:lpstr>
      <vt:lpstr>Slide 41</vt:lpstr>
      <vt:lpstr>Data Visualization</vt:lpstr>
      <vt:lpstr>Slide 43</vt:lpstr>
      <vt:lpstr>References</vt:lpstr>
      <vt:lpstr>Programmin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ARCHANA</dc:creator>
  <cp:lastModifiedBy>ARCHANA</cp:lastModifiedBy>
  <cp:revision>50</cp:revision>
  <dcterms:created xsi:type="dcterms:W3CDTF">2017-08-15T03:42:38Z</dcterms:created>
  <dcterms:modified xsi:type="dcterms:W3CDTF">2018-07-30T15:00:36Z</dcterms:modified>
</cp:coreProperties>
</file>