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gJM/Q6wcDecH6D3Wnf5lj90qZ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rialBlack-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f29f7d53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8f29f7d53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17"/>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7"/>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7"/>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1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20" name="Google Shape;20;p17"/>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2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7"/>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2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27"/>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1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19"/>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9"/>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9"/>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2" name="Google Shape;32;p1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35" name="Google Shape;35;p19"/>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20"/>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2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21"/>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21"/>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1"/>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2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24"/>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2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25"/>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p:nvPr>
            <p:ph idx="2" type="pic"/>
          </p:nvPr>
        </p:nvSpPr>
        <p:spPr>
          <a:xfrm>
            <a:off x="0" y="-1"/>
            <a:ext cx="12188952" cy="4572000"/>
          </a:xfrm>
          <a:prstGeom prst="rect">
            <a:avLst/>
          </a:prstGeom>
          <a:solidFill>
            <a:srgbClr val="76CEEF"/>
          </a:solidFill>
          <a:ln>
            <a:noFill/>
          </a:ln>
        </p:spPr>
      </p:sp>
      <p:sp>
        <p:nvSpPr>
          <p:cNvPr id="71" name="Google Shape;71;p25"/>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2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75" name="Google Shape;75;p25"/>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1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6"/>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mailto:ashishsom@learnbay.co"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Company Bankruptcy Prediction | Kaggle" id="93" name="Google Shape;93;p1"/>
          <p:cNvPicPr preferRelativeResize="0"/>
          <p:nvPr/>
        </p:nvPicPr>
        <p:blipFill rotWithShape="1">
          <a:blip r:embed="rId3">
            <a:alphaModFix/>
          </a:blip>
          <a:srcRect b="0" l="0" r="0" t="0"/>
          <a:stretch/>
        </p:blipFill>
        <p:spPr>
          <a:xfrm>
            <a:off x="0" y="9426"/>
            <a:ext cx="12182573" cy="6858000"/>
          </a:xfrm>
          <a:prstGeom prst="rect">
            <a:avLst/>
          </a:prstGeom>
          <a:noFill/>
          <a:ln>
            <a:noFill/>
          </a:ln>
        </p:spPr>
      </p:pic>
      <p:pic>
        <p:nvPicPr>
          <p:cNvPr descr="Learnbay | Facebook" id="94" name="Google Shape;94;p1"/>
          <p:cNvPicPr preferRelativeResize="0"/>
          <p:nvPr/>
        </p:nvPicPr>
        <p:blipFill rotWithShape="1">
          <a:blip r:embed="rId4">
            <a:alphaModFix/>
          </a:blip>
          <a:srcRect b="0" l="0" r="0" t="0"/>
          <a:stretch/>
        </p:blipFill>
        <p:spPr>
          <a:xfrm>
            <a:off x="11369697" y="6054550"/>
            <a:ext cx="812876" cy="812876"/>
          </a:xfrm>
          <a:prstGeom prst="rect">
            <a:avLst/>
          </a:prstGeom>
          <a:noFill/>
          <a:ln>
            <a:noFill/>
          </a:ln>
        </p:spPr>
      </p:pic>
      <p:sp>
        <p:nvSpPr>
          <p:cNvPr id="95" name="Google Shape;95;p1"/>
          <p:cNvSpPr txBox="1"/>
          <p:nvPr/>
        </p:nvSpPr>
        <p:spPr>
          <a:xfrm>
            <a:off x="5659225" y="122549"/>
            <a:ext cx="6532800" cy="378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Arial Black"/>
                <a:ea typeface="Arial Black"/>
                <a:cs typeface="Arial Black"/>
                <a:sym typeface="Arial Black"/>
              </a:rPr>
              <a:t>Project March 24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Twentieth Century"/>
                <a:ea typeface="Twentieth Century"/>
                <a:cs typeface="Twentieth Century"/>
                <a:sym typeface="Twentieth Century"/>
              </a:rPr>
              <a:t>Company Bankruptcy Prediction Classification</a:t>
            </a:r>
            <a:endParaRPr b="1" i="0" sz="4800" u="sng" cap="none" strike="noStrike">
              <a:solidFill>
                <a:schemeClr val="lt1"/>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Twentieth Century"/>
                <a:ea typeface="Twentieth Century"/>
                <a:cs typeface="Twentieth Century"/>
                <a:sym typeface="Twentieth Century"/>
              </a:rPr>
              <a:t>(Date: 05/04/2024)</a:t>
            </a:r>
            <a:endParaRPr b="1" i="0" sz="4800" u="sng" cap="none" strike="noStrike">
              <a:solidFill>
                <a:schemeClr val="lt1"/>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idx="1" type="body"/>
          </p:nvPr>
        </p:nvSpPr>
        <p:spPr>
          <a:xfrm>
            <a:off x="88175" y="0"/>
            <a:ext cx="12192000" cy="6729000"/>
          </a:xfrm>
          <a:prstGeom prst="rect">
            <a:avLst/>
          </a:prstGeom>
          <a:noFill/>
          <a:ln>
            <a:noFill/>
          </a:ln>
        </p:spPr>
        <p:txBody>
          <a:bodyPr anchorCtr="0" anchor="t" bIns="45700" lIns="45700" spcFirstLastPara="1" rIns="45700" wrap="square" tIns="45700">
            <a:normAutofit fontScale="92500" lnSpcReduction="20000"/>
          </a:bodyPr>
          <a:lstStyle/>
          <a:p>
            <a:pPr indent="-117475" lvl="0" marL="91440" rtl="0" algn="l">
              <a:lnSpc>
                <a:spcPct val="90000"/>
              </a:lnSpc>
              <a:spcBef>
                <a:spcPts val="1400"/>
              </a:spcBef>
              <a:spcAft>
                <a:spcPts val="0"/>
              </a:spcAft>
              <a:buSzPct val="100000"/>
              <a:buChar char=" "/>
            </a:pPr>
            <a:r>
              <a:rPr lang="en-US" sz="2000"/>
              <a:t>Equity to Long-term Liability-</a:t>
            </a:r>
            <a:r>
              <a:rPr lang="en-US" sz="2000">
                <a:solidFill>
                  <a:srgbClr val="0D0D0D"/>
                </a:solidFill>
                <a:highlight>
                  <a:srgbClr val="FFFFFF"/>
                </a:highlight>
                <a:latin typeface="Roboto"/>
                <a:ea typeface="Roboto"/>
                <a:cs typeface="Roboto"/>
                <a:sym typeface="Roboto"/>
              </a:rPr>
              <a:t>This ratio measures the proportion of a company's long-term liabilities that are covered by its equity.</a:t>
            </a:r>
            <a:endParaRPr sz="2000"/>
          </a:p>
          <a:p>
            <a:pPr indent="-117475" lvl="0" marL="91440" rtl="0" algn="l">
              <a:lnSpc>
                <a:spcPct val="90000"/>
              </a:lnSpc>
              <a:spcBef>
                <a:spcPts val="1400"/>
              </a:spcBef>
              <a:spcAft>
                <a:spcPts val="0"/>
              </a:spcAft>
              <a:buSzPct val="100000"/>
              <a:buChar char=" "/>
            </a:pPr>
            <a:r>
              <a:rPr lang="en-US" sz="2000"/>
              <a:t>Cash Flow to Total Assets-</a:t>
            </a:r>
            <a:r>
              <a:rPr lang="en-US" sz="2000">
                <a:solidFill>
                  <a:srgbClr val="0D0D0D"/>
                </a:solidFill>
                <a:highlight>
                  <a:srgbClr val="FFFFFF"/>
                </a:highlight>
                <a:latin typeface="Roboto"/>
                <a:ea typeface="Roboto"/>
                <a:cs typeface="Roboto"/>
                <a:sym typeface="Roboto"/>
              </a:rPr>
              <a:t>This ratio measures the proportion of a company's total assets that are generated as cash flow.</a:t>
            </a:r>
            <a:endParaRPr sz="2000"/>
          </a:p>
          <a:p>
            <a:pPr indent="-117475" lvl="0" marL="91440" rtl="0" algn="l">
              <a:lnSpc>
                <a:spcPct val="90000"/>
              </a:lnSpc>
              <a:spcBef>
                <a:spcPts val="1400"/>
              </a:spcBef>
              <a:spcAft>
                <a:spcPts val="0"/>
              </a:spcAft>
              <a:buSzPct val="100000"/>
              <a:buChar char=" "/>
            </a:pPr>
            <a:r>
              <a:rPr lang="en-US" sz="2000"/>
              <a:t>Cash Flow to Liability-</a:t>
            </a:r>
            <a:r>
              <a:rPr lang="en-US" sz="2000">
                <a:solidFill>
                  <a:srgbClr val="0D0D0D"/>
                </a:solidFill>
                <a:highlight>
                  <a:srgbClr val="FFFFFF"/>
                </a:highlight>
                <a:latin typeface="Roboto"/>
                <a:ea typeface="Roboto"/>
                <a:cs typeface="Roboto"/>
                <a:sym typeface="Roboto"/>
              </a:rPr>
              <a:t>This ratio measures the proportion of a company's total liabilities that are covered by its cash flow.</a:t>
            </a:r>
            <a:endParaRPr sz="2000"/>
          </a:p>
          <a:p>
            <a:pPr indent="-117475" lvl="0" marL="91440" rtl="0" algn="l">
              <a:lnSpc>
                <a:spcPct val="90000"/>
              </a:lnSpc>
              <a:spcBef>
                <a:spcPts val="1400"/>
              </a:spcBef>
              <a:spcAft>
                <a:spcPts val="0"/>
              </a:spcAft>
              <a:buSzPct val="100000"/>
              <a:buChar char=" "/>
            </a:pPr>
            <a:r>
              <a:rPr lang="en-US" sz="2000"/>
              <a:t>CFO to Assets (calculated by dividing cash flows from operations by the average total assets.)-</a:t>
            </a:r>
            <a:r>
              <a:rPr lang="en-US" sz="2000">
                <a:solidFill>
                  <a:srgbClr val="0D0D0D"/>
                </a:solidFill>
                <a:highlight>
                  <a:srgbClr val="FFFFFF"/>
                </a:highlight>
                <a:latin typeface="Roboto"/>
                <a:ea typeface="Roboto"/>
                <a:cs typeface="Roboto"/>
                <a:sym typeface="Roboto"/>
              </a:rPr>
              <a:t>This ratio measures the efficiency of a company in generating cash flows from its operations relative to its total assets.</a:t>
            </a:r>
            <a:endParaRPr sz="2000"/>
          </a:p>
          <a:p>
            <a:pPr indent="-117475" lvl="0" marL="91440" rtl="0" algn="l">
              <a:lnSpc>
                <a:spcPct val="90000"/>
              </a:lnSpc>
              <a:spcBef>
                <a:spcPts val="1400"/>
              </a:spcBef>
              <a:spcAft>
                <a:spcPts val="0"/>
              </a:spcAft>
              <a:buSzPct val="100000"/>
              <a:buChar char=" "/>
            </a:pPr>
            <a:r>
              <a:rPr lang="en-US" sz="2000"/>
              <a:t>Cash Flow to Equity (Free cash flow to equity is composed of net income, capital expenditures, working capital, and debt)-</a:t>
            </a:r>
            <a:r>
              <a:rPr lang="en-US" sz="2000">
                <a:solidFill>
                  <a:srgbClr val="0D0D0D"/>
                </a:solidFill>
                <a:highlight>
                  <a:srgbClr val="FFFFFF"/>
                </a:highlight>
                <a:latin typeface="Roboto"/>
                <a:ea typeface="Roboto"/>
                <a:cs typeface="Roboto"/>
                <a:sym typeface="Roboto"/>
              </a:rPr>
              <a:t>This ratio, specifically Free Cash Flow to Equity (FCFE), measures the cash flow available to the equity holders of the company after accounting for all expenses, reinvestments, and debt obligations.</a:t>
            </a:r>
            <a:endParaRPr sz="2000"/>
          </a:p>
          <a:p>
            <a:pPr indent="-117475" lvl="0" marL="91440" rtl="0" algn="l">
              <a:lnSpc>
                <a:spcPct val="90000"/>
              </a:lnSpc>
              <a:spcBef>
                <a:spcPts val="1400"/>
              </a:spcBef>
              <a:spcAft>
                <a:spcPts val="0"/>
              </a:spcAft>
              <a:buSzPct val="100000"/>
              <a:buChar char=" "/>
            </a:pPr>
            <a:r>
              <a:rPr lang="en-US" sz="2000"/>
              <a:t>Current Liability to Current Assets-</a:t>
            </a:r>
            <a:r>
              <a:rPr lang="en-US" sz="2000">
                <a:solidFill>
                  <a:srgbClr val="0D0D0D"/>
                </a:solidFill>
                <a:highlight>
                  <a:srgbClr val="FFFFFF"/>
                </a:highlight>
                <a:latin typeface="Roboto"/>
                <a:ea typeface="Roboto"/>
                <a:cs typeface="Roboto"/>
                <a:sym typeface="Roboto"/>
              </a:rPr>
              <a:t>This ratio measures the proportion of a company's current assets that are financed by its current liabilities.</a:t>
            </a:r>
            <a:endParaRPr sz="2000"/>
          </a:p>
          <a:p>
            <a:pPr indent="-117475" lvl="0" marL="91440" rtl="0" algn="l">
              <a:lnSpc>
                <a:spcPct val="90000"/>
              </a:lnSpc>
              <a:spcBef>
                <a:spcPts val="1400"/>
              </a:spcBef>
              <a:spcAft>
                <a:spcPts val="0"/>
              </a:spcAft>
              <a:buSzPct val="100000"/>
              <a:buChar char=" "/>
            </a:pPr>
            <a:r>
              <a:rPr lang="en-US" sz="2000"/>
              <a:t>Liability-Assets Flag: 1 if Total Liability exceeds Total Assets, otherwise 0</a:t>
            </a:r>
            <a:endParaRPr sz="2000"/>
          </a:p>
          <a:p>
            <a:pPr indent="-117475" lvl="0" marL="91440" rtl="0" algn="l">
              <a:lnSpc>
                <a:spcPct val="90000"/>
              </a:lnSpc>
              <a:spcBef>
                <a:spcPts val="1400"/>
              </a:spcBef>
              <a:spcAft>
                <a:spcPts val="0"/>
              </a:spcAft>
              <a:buSzPct val="100000"/>
              <a:buChar char=" "/>
            </a:pPr>
            <a:r>
              <a:rPr lang="en-US" sz="2000"/>
              <a:t>Net Income to Total Assets</a:t>
            </a:r>
            <a:endParaRPr sz="2000"/>
          </a:p>
          <a:p>
            <a:pPr indent="-117475" lvl="0" marL="91440" rtl="0" algn="l">
              <a:lnSpc>
                <a:spcPct val="90000"/>
              </a:lnSpc>
              <a:spcBef>
                <a:spcPts val="1400"/>
              </a:spcBef>
              <a:spcAft>
                <a:spcPts val="0"/>
              </a:spcAft>
              <a:buSzPct val="100000"/>
              <a:buChar char=" "/>
            </a:pPr>
            <a:r>
              <a:t/>
            </a:r>
            <a:endParaRPr sz="2000"/>
          </a:p>
          <a:p>
            <a:pPr indent="-129222" lvl="0" marL="91440" rtl="0" algn="l">
              <a:lnSpc>
                <a:spcPct val="90000"/>
              </a:lnSpc>
              <a:spcBef>
                <a:spcPts val="0"/>
              </a:spcBef>
              <a:spcAft>
                <a:spcPts val="0"/>
              </a:spcAft>
              <a:buSzPct val="100000"/>
              <a:buChar char=" "/>
            </a:pPr>
            <a:r>
              <a:rPr lang="en-US"/>
              <a:t>Total assets to GNP price ratio- Gross National Product(GNP is an economic indicator that measures the size and health of a country's economy.)</a:t>
            </a:r>
            <a:endParaRPr/>
          </a:p>
          <a:p>
            <a:pPr indent="-129222" lvl="0" marL="91440" rtl="0" algn="l">
              <a:lnSpc>
                <a:spcPct val="90000"/>
              </a:lnSpc>
              <a:spcBef>
                <a:spcPts val="1400"/>
              </a:spcBef>
              <a:spcAft>
                <a:spcPts val="0"/>
              </a:spcAft>
              <a:buSzPct val="100000"/>
              <a:buChar char=" "/>
            </a:pPr>
            <a:r>
              <a:rPr lang="en-US"/>
              <a:t>No-credit interval</a:t>
            </a:r>
            <a:endParaRPr/>
          </a:p>
          <a:p>
            <a:pPr indent="-129222" lvl="0" marL="91440" rtl="0" algn="l">
              <a:lnSpc>
                <a:spcPct val="90000"/>
              </a:lnSpc>
              <a:spcBef>
                <a:spcPts val="1400"/>
              </a:spcBef>
              <a:spcAft>
                <a:spcPts val="0"/>
              </a:spcAft>
              <a:buSzPct val="100000"/>
              <a:buChar char=" "/>
            </a:pPr>
            <a:r>
              <a:rPr lang="en-US"/>
              <a:t>Gross Profit to Sales</a:t>
            </a:r>
            <a:endParaRPr/>
          </a:p>
          <a:p>
            <a:pPr indent="-177680" lvl="0" marL="91440" rtl="0" algn="l">
              <a:lnSpc>
                <a:spcPct val="90000"/>
              </a:lnSpc>
              <a:spcBef>
                <a:spcPts val="1400"/>
              </a:spcBef>
              <a:spcAft>
                <a:spcPts val="0"/>
              </a:spcAft>
              <a:buSzPct val="189062"/>
              <a:buChar char=" "/>
            </a:pPr>
            <a:r>
              <a:rPr lang="en-US"/>
              <a:t>Net Income to Stockholder's Equity ratio</a:t>
            </a:r>
            <a:endParaRPr sz="1600"/>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idx="1" type="body"/>
          </p:nvPr>
        </p:nvSpPr>
        <p:spPr>
          <a:xfrm>
            <a:off x="373075" y="115325"/>
            <a:ext cx="11233200" cy="619410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1400"/>
              </a:spcBef>
              <a:spcAft>
                <a:spcPts val="0"/>
              </a:spcAft>
              <a:buSzPts val="2200"/>
              <a:buChar char=" "/>
            </a:pPr>
            <a:r>
              <a:t/>
            </a:r>
            <a:endParaRPr/>
          </a:p>
          <a:p>
            <a:pPr indent="-91440" lvl="0" marL="91440" rtl="0" algn="l">
              <a:lnSpc>
                <a:spcPct val="90000"/>
              </a:lnSpc>
              <a:spcBef>
                <a:spcPts val="1400"/>
              </a:spcBef>
              <a:spcAft>
                <a:spcPts val="0"/>
              </a:spcAft>
              <a:buSzPts val="2200"/>
              <a:buChar char=" "/>
            </a:pPr>
            <a:r>
              <a:rPr lang="en-US"/>
              <a:t>Liability to Equity ratio-This ratio measures the proportion of a company's total liabilities to its shareholders' equity.</a:t>
            </a:r>
            <a:endParaRPr/>
          </a:p>
          <a:p>
            <a:pPr indent="-91440" lvl="0" marL="91440" rtl="0" algn="l">
              <a:lnSpc>
                <a:spcPct val="90000"/>
              </a:lnSpc>
              <a:spcBef>
                <a:spcPts val="1400"/>
              </a:spcBef>
              <a:spcAft>
                <a:spcPts val="0"/>
              </a:spcAft>
              <a:buSzPts val="2200"/>
              <a:buChar char=" "/>
            </a:pPr>
            <a:r>
              <a:rPr lang="en-US"/>
              <a:t>Degree of Financial Leverage (DFL) ratio(It shows how much a percentage change in EBIT will result in a percentage change in EPS.)-DFL is an important metric for investors and analysts to assess a company's financial risk and understand how changes in operating performance can affect its profitability</a:t>
            </a:r>
            <a:r>
              <a:rPr lang="en-US" sz="1200">
                <a:solidFill>
                  <a:srgbClr val="0D0D0D"/>
                </a:solidFill>
                <a:highlight>
                  <a:srgbClr val="FFFFFF"/>
                </a:highlight>
                <a:latin typeface="Roboto"/>
                <a:ea typeface="Roboto"/>
                <a:cs typeface="Roboto"/>
                <a:sym typeface="Roboto"/>
              </a:rPr>
              <a:t>.</a:t>
            </a:r>
            <a:endParaRPr/>
          </a:p>
          <a:p>
            <a:pPr indent="-91440" lvl="0" marL="91440" rtl="0" algn="l">
              <a:lnSpc>
                <a:spcPct val="90000"/>
              </a:lnSpc>
              <a:spcBef>
                <a:spcPts val="1400"/>
              </a:spcBef>
              <a:spcAft>
                <a:spcPts val="0"/>
              </a:spcAft>
              <a:buSzPts val="2200"/>
              <a:buChar char=" "/>
            </a:pPr>
            <a:r>
              <a:rPr lang="en-US"/>
              <a:t>IInterest Coverage Ratio (Interest expense to EBIT)-The Interest Coverage Ratio measures the company's ability to meet its interest obligations on outstanding debt.</a:t>
            </a:r>
            <a:endParaRPr/>
          </a:p>
          <a:p>
            <a:pPr indent="-91440" lvl="0" marL="91440" rtl="0" algn="l">
              <a:lnSpc>
                <a:spcPct val="90000"/>
              </a:lnSpc>
              <a:spcBef>
                <a:spcPts val="1400"/>
              </a:spcBef>
              <a:spcAft>
                <a:spcPts val="0"/>
              </a:spcAft>
              <a:buSzPts val="2200"/>
              <a:buChar char=" "/>
            </a:pPr>
            <a:r>
              <a:rPr lang="en-US"/>
              <a:t>Equity to Liability.The Equity to Liability Ratio, also known as the Equity Ratio, measures the proportion of a company's total assets that are financed by its shareholders' equity</a:t>
            </a:r>
            <a:r>
              <a:rPr lang="en-US" sz="1200">
                <a:solidFill>
                  <a:srgbClr val="0D0D0D"/>
                </a:solidFill>
                <a:highlight>
                  <a:srgbClr val="FFFFFF"/>
                </a:highlight>
                <a:latin typeface="Roboto"/>
                <a:ea typeface="Roboto"/>
                <a:cs typeface="Roboto"/>
                <a:sym typeface="Roboto"/>
              </a:rPr>
              <a:t>.</a:t>
            </a:r>
            <a:endParaRPr/>
          </a:p>
          <a:p>
            <a:pPr indent="-91440" lvl="0" marL="91440" rtl="0" algn="l">
              <a:lnSpc>
                <a:spcPct val="90000"/>
              </a:lnSpc>
              <a:spcBef>
                <a:spcPts val="1400"/>
              </a:spcBef>
              <a:spcAft>
                <a:spcPts val="0"/>
              </a:spcAft>
              <a:buClr>
                <a:schemeClr val="dk1"/>
              </a:buClr>
              <a:buSzPts val="2200"/>
              <a:buChar char=" "/>
            </a:pPr>
            <a:r>
              <a:rPr b="1" lang="en-US"/>
              <a:t>Bankrupt Class label 1: Yes, 0: No – Target Column</a:t>
            </a:r>
            <a:endParaRPr b="1"/>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latin typeface="Arial Black"/>
                <a:ea typeface="Arial Black"/>
                <a:cs typeface="Arial Black"/>
                <a:sym typeface="Arial Black"/>
              </a:rPr>
              <a:t>No_of_columns – 92 Nos</a:t>
            </a:r>
            <a:endParaRPr/>
          </a:p>
          <a:p>
            <a:pPr indent="0" lvl="0" marL="91440" rtl="0" algn="l">
              <a:lnSpc>
                <a:spcPct val="90000"/>
              </a:lnSpc>
              <a:spcBef>
                <a:spcPts val="1400"/>
              </a:spcBef>
              <a:spcAft>
                <a:spcPts val="0"/>
              </a:spcAft>
              <a:buSzPts val="2200"/>
              <a:buNone/>
            </a:pPr>
            <a:r>
              <a:t/>
            </a:r>
            <a:endParaRPr>
              <a:latin typeface="Arial Black"/>
              <a:ea typeface="Arial Black"/>
              <a:cs typeface="Arial Black"/>
              <a:sym typeface="Arial Black"/>
            </a:endParaRPr>
          </a:p>
          <a:p>
            <a:pPr indent="-91440" lvl="0" marL="91440" rtl="0" algn="l">
              <a:lnSpc>
                <a:spcPct val="90000"/>
              </a:lnSpc>
              <a:spcBef>
                <a:spcPts val="1400"/>
              </a:spcBef>
              <a:spcAft>
                <a:spcPts val="0"/>
              </a:spcAft>
              <a:buSzPts val="2200"/>
              <a:buChar char=" "/>
            </a:pPr>
            <a:r>
              <a:rPr lang="en-US">
                <a:latin typeface="Arial Black"/>
                <a:ea typeface="Arial Black"/>
                <a:cs typeface="Arial Black"/>
                <a:sym typeface="Arial Black"/>
              </a:rPr>
              <a:t>No_of_Rows – 6819 Nos</a:t>
            </a:r>
            <a:endParaRPr>
              <a:latin typeface="Arial Black"/>
              <a:ea typeface="Arial Black"/>
              <a:cs typeface="Arial Black"/>
              <a:sym typeface="Arial Black"/>
            </a:endParaRPr>
          </a:p>
        </p:txBody>
      </p:sp>
      <p:sp>
        <p:nvSpPr>
          <p:cNvPr id="160" name="Google Shape;160;p13"/>
          <p:cNvSpPr/>
          <p:nvPr/>
        </p:nvSpPr>
        <p:spPr>
          <a:xfrm>
            <a:off x="3533226" y="224384"/>
            <a:ext cx="578543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accent1"/>
                </a:solidFill>
                <a:latin typeface="Arial Black"/>
                <a:ea typeface="Arial Black"/>
                <a:cs typeface="Arial Black"/>
                <a:sym typeface="Arial Black"/>
              </a:rPr>
              <a:t>Data Structure</a:t>
            </a:r>
            <a:endParaRPr b="0" i="0" sz="1400" u="none" cap="none" strike="noStrike">
              <a:solidFill>
                <a:srgbClr val="000000"/>
              </a:solidFill>
              <a:latin typeface="Arial"/>
              <a:ea typeface="Arial"/>
              <a:cs typeface="Arial"/>
              <a:sym typeface="Arial"/>
            </a:endParaRPr>
          </a:p>
        </p:txBody>
      </p:sp>
      <p:pic>
        <p:nvPicPr>
          <p:cNvPr descr="Learnbay | Facebook" id="161" name="Google Shape;161;p13"/>
          <p:cNvPicPr preferRelativeResize="0"/>
          <p:nvPr/>
        </p:nvPicPr>
        <p:blipFill rotWithShape="1">
          <a:blip r:embed="rId3">
            <a:alphaModFix/>
          </a:blip>
          <a:srcRect b="0" l="0" r="0" t="0"/>
          <a:stretch/>
        </p:blipFill>
        <p:spPr>
          <a:xfrm>
            <a:off x="11350843" y="6045124"/>
            <a:ext cx="812876" cy="812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3860231" y="804863"/>
            <a:ext cx="4785862" cy="840230"/>
          </a:xfrm>
          <a:prstGeom prst="rect">
            <a:avLst/>
          </a:prstGeom>
          <a:noFill/>
          <a:ln>
            <a:noFill/>
          </a:ln>
        </p:spPr>
        <p:txBody>
          <a:bodyPr anchorCtr="0" anchor="ctr" bIns="45700" lIns="91425" spcFirstLastPara="1" rIns="91425" wrap="square" tIns="45700">
            <a:spAutoFit/>
          </a:bodyPr>
          <a:lstStyle/>
          <a:p>
            <a:pPr indent="0" lvl="0" marL="0" rtl="0" algn="ctr">
              <a:lnSpc>
                <a:spcPct val="80000"/>
              </a:lnSpc>
              <a:spcBef>
                <a:spcPts val="0"/>
              </a:spcBef>
              <a:spcAft>
                <a:spcPts val="0"/>
              </a:spcAft>
              <a:buClr>
                <a:schemeClr val="accent1"/>
              </a:buClr>
              <a:buSzPts val="5400"/>
              <a:buFont typeface="Arial Black"/>
              <a:buNone/>
            </a:pPr>
            <a:r>
              <a:rPr lang="en-US" sz="5400" cap="none">
                <a:solidFill>
                  <a:schemeClr val="accent1"/>
                </a:solidFill>
                <a:latin typeface="Arial Black"/>
                <a:ea typeface="Arial Black"/>
                <a:cs typeface="Arial Black"/>
                <a:sym typeface="Arial Black"/>
              </a:rPr>
              <a:t>Instructions</a:t>
            </a:r>
            <a:endParaRPr b="0" sz="5400" cap="none">
              <a:solidFill>
                <a:schemeClr val="accent1"/>
              </a:solidFill>
              <a:latin typeface="Arial Black"/>
              <a:ea typeface="Arial Black"/>
              <a:cs typeface="Arial Black"/>
              <a:sym typeface="Arial Black"/>
            </a:endParaRPr>
          </a:p>
        </p:txBody>
      </p:sp>
      <p:sp>
        <p:nvSpPr>
          <p:cNvPr id="167" name="Google Shape;167;p14"/>
          <p:cNvSpPr txBox="1"/>
          <p:nvPr>
            <p:ph idx="1" type="body"/>
          </p:nvPr>
        </p:nvSpPr>
        <p:spPr>
          <a:xfrm>
            <a:off x="549906" y="1929054"/>
            <a:ext cx="11642100" cy="446160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T</a:t>
            </a:r>
            <a:r>
              <a:rPr lang="en-US" sz="2000">
                <a:solidFill>
                  <a:srgbClr val="3F3F3F"/>
                </a:solidFill>
                <a:latin typeface="Calibri"/>
                <a:ea typeface="Calibri"/>
                <a:cs typeface="Calibri"/>
                <a:sym typeface="Calibri"/>
              </a:rPr>
              <a:t>The dataset will be given through a drive link in your project group on Learnbay app</a:t>
            </a:r>
            <a:endParaRPr sz="2000">
              <a:solidFill>
                <a:srgbClr val="3F3F3F"/>
              </a:solidFill>
              <a:latin typeface="Calibri"/>
              <a:ea typeface="Calibri"/>
              <a:cs typeface="Calibri"/>
              <a:sym typeface="Calibri"/>
            </a:endParaRPr>
          </a:p>
          <a:p>
            <a:pPr indent="-91440" lvl="0" marL="91440" rtl="0" algn="l">
              <a:lnSpc>
                <a:spcPct val="90000"/>
              </a:lnSpc>
              <a:spcBef>
                <a:spcPts val="1400"/>
              </a:spcBef>
              <a:spcAft>
                <a:spcPts val="0"/>
              </a:spcAft>
              <a:buClr>
                <a:srgbClr val="E48312"/>
              </a:buClr>
              <a:buSzPts val="2000"/>
              <a:buFont typeface="Calibri"/>
              <a:buChar char=" "/>
            </a:pPr>
            <a:r>
              <a:rPr lang="en-US" sz="2000">
                <a:solidFill>
                  <a:srgbClr val="3F3F3F"/>
                </a:solidFill>
                <a:latin typeface="Calibri"/>
                <a:ea typeface="Calibri"/>
                <a:cs typeface="Calibri"/>
                <a:sym typeface="Calibri"/>
              </a:rPr>
              <a:t>You have to submit the project with a Ppt presentation by </a:t>
            </a:r>
            <a:r>
              <a:rPr b="1" lang="en-US" sz="2000" u="sng">
                <a:solidFill>
                  <a:srgbClr val="3F3F3F"/>
                </a:solidFill>
                <a:latin typeface="Calibri"/>
                <a:ea typeface="Calibri"/>
                <a:cs typeface="Calibri"/>
                <a:sym typeface="Calibri"/>
              </a:rPr>
              <a:t>Monday 15th April 2024 by EOD.</a:t>
            </a:r>
            <a:endParaRPr sz="2000">
              <a:solidFill>
                <a:srgbClr val="3F3F3F"/>
              </a:solidFill>
              <a:latin typeface="Calibri"/>
              <a:ea typeface="Calibri"/>
              <a:cs typeface="Calibri"/>
              <a:sym typeface="Calibri"/>
            </a:endParaRPr>
          </a:p>
          <a:p>
            <a:pPr indent="-91440" lvl="0" marL="91440" rtl="0" algn="l">
              <a:lnSpc>
                <a:spcPct val="90000"/>
              </a:lnSpc>
              <a:spcBef>
                <a:spcPts val="1400"/>
              </a:spcBef>
              <a:spcAft>
                <a:spcPts val="0"/>
              </a:spcAft>
              <a:buClr>
                <a:srgbClr val="E48312"/>
              </a:buClr>
              <a:buSzPts val="2000"/>
              <a:buFont typeface="Calibri"/>
              <a:buChar char=" "/>
            </a:pPr>
            <a:r>
              <a:rPr lang="en-US" sz="2000">
                <a:solidFill>
                  <a:srgbClr val="3F3F3F"/>
                </a:solidFill>
                <a:latin typeface="Calibri"/>
                <a:ea typeface="Calibri"/>
                <a:cs typeface="Calibri"/>
                <a:sym typeface="Calibri"/>
              </a:rPr>
              <a:t>Kindly submit your </a:t>
            </a:r>
            <a:r>
              <a:rPr b="1" lang="en-US" sz="2000">
                <a:solidFill>
                  <a:srgbClr val="3F3F3F"/>
                </a:solidFill>
                <a:latin typeface="Calibri"/>
                <a:ea typeface="Calibri"/>
                <a:cs typeface="Calibri"/>
                <a:sym typeface="Calibri"/>
              </a:rPr>
              <a:t>‘XYZ.ipynb’</a:t>
            </a:r>
            <a:r>
              <a:rPr lang="en-US" sz="2000">
                <a:solidFill>
                  <a:srgbClr val="3F3F3F"/>
                </a:solidFill>
                <a:latin typeface="Calibri"/>
                <a:ea typeface="Calibri"/>
                <a:cs typeface="Calibri"/>
                <a:sym typeface="Calibri"/>
              </a:rPr>
              <a:t> file and </a:t>
            </a:r>
            <a:r>
              <a:rPr b="1" lang="en-US" sz="2000">
                <a:solidFill>
                  <a:srgbClr val="3F3F3F"/>
                </a:solidFill>
                <a:latin typeface="Calibri"/>
                <a:ea typeface="Calibri"/>
                <a:cs typeface="Calibri"/>
                <a:sym typeface="Calibri"/>
              </a:rPr>
              <a:t>‘XYZ.ppt’ </a:t>
            </a:r>
            <a:r>
              <a:rPr lang="en-US" sz="2000">
                <a:solidFill>
                  <a:srgbClr val="3F3F3F"/>
                </a:solidFill>
                <a:latin typeface="Calibri"/>
                <a:ea typeface="Calibri"/>
                <a:cs typeface="Calibri"/>
                <a:sym typeface="Calibri"/>
              </a:rPr>
              <a:t>to sagar</a:t>
            </a:r>
            <a:r>
              <a:rPr lang="en-US" sz="2000" u="sng">
                <a:solidFill>
                  <a:srgbClr val="2998E3"/>
                </a:solidFill>
                <a:latin typeface="Calibri"/>
                <a:ea typeface="Calibri"/>
                <a:cs typeface="Calibri"/>
                <a:sym typeface="Calibri"/>
                <a:hlinkClick r:id="rId3">
                  <a:extLst>
                    <a:ext uri="{A12FA001-AC4F-418D-AE19-62706E023703}">
                      <ahyp:hlinkClr val="tx"/>
                    </a:ext>
                  </a:extLst>
                </a:hlinkClick>
              </a:rPr>
              <a:t>@learnbay.co</a:t>
            </a:r>
            <a:r>
              <a:rPr lang="en-US" sz="2000">
                <a:solidFill>
                  <a:srgbClr val="3F3F3F"/>
                </a:solidFill>
                <a:latin typeface="Calibri"/>
                <a:ea typeface="Calibri"/>
                <a:cs typeface="Calibri"/>
                <a:sym typeface="Calibri"/>
              </a:rPr>
              <a:t> within the timeframe, submission of the project after the due date will be considered disqualified. Late submission will be considered with a valid reason.</a:t>
            </a:r>
            <a:endParaRPr sz="2000">
              <a:solidFill>
                <a:srgbClr val="3F3F3F"/>
              </a:solidFill>
              <a:latin typeface="Calibri"/>
              <a:ea typeface="Calibri"/>
              <a:cs typeface="Calibri"/>
              <a:sym typeface="Calibri"/>
            </a:endParaRPr>
          </a:p>
          <a:p>
            <a:pPr indent="-91440" lvl="0" marL="91440" rtl="0" algn="l">
              <a:lnSpc>
                <a:spcPct val="90000"/>
              </a:lnSpc>
              <a:spcBef>
                <a:spcPts val="1400"/>
              </a:spcBef>
              <a:spcAft>
                <a:spcPts val="0"/>
              </a:spcAft>
              <a:buClr>
                <a:srgbClr val="E48312"/>
              </a:buClr>
              <a:buSzPts val="2000"/>
              <a:buFont typeface="Calibri"/>
              <a:buChar char=" "/>
            </a:pPr>
            <a:r>
              <a:rPr lang="en-US" sz="2000">
                <a:solidFill>
                  <a:srgbClr val="3F3F3F"/>
                </a:solidFill>
                <a:latin typeface="Calibri"/>
                <a:ea typeface="Calibri"/>
                <a:cs typeface="Calibri"/>
                <a:sym typeface="Calibri"/>
              </a:rPr>
              <a:t>After submission of the project you’ll get a link to book a time for the project presentation on 16th April 2024</a:t>
            </a:r>
            <a:endParaRPr sz="2000">
              <a:solidFill>
                <a:srgbClr val="3F3F3F"/>
              </a:solidFill>
              <a:latin typeface="Calibri"/>
              <a:ea typeface="Calibri"/>
              <a:cs typeface="Calibri"/>
              <a:sym typeface="Calibri"/>
            </a:endParaRPr>
          </a:p>
          <a:p>
            <a:pPr indent="0" lvl="0" marL="91440" rtl="0" algn="l">
              <a:lnSpc>
                <a:spcPct val="90000"/>
              </a:lnSpc>
              <a:spcBef>
                <a:spcPts val="1400"/>
              </a:spcBef>
              <a:spcAft>
                <a:spcPts val="0"/>
              </a:spcAft>
              <a:buSzPts val="1800"/>
              <a:buNone/>
            </a:pPr>
            <a:r>
              <a:t/>
            </a:r>
            <a:endParaRPr sz="2000">
              <a:solidFill>
                <a:srgbClr val="3F3F3F"/>
              </a:solidFill>
              <a:latin typeface="Calibri"/>
              <a:ea typeface="Calibri"/>
              <a:cs typeface="Calibri"/>
              <a:sym typeface="Calibri"/>
            </a:endParaRPr>
          </a:p>
          <a:p>
            <a:pPr indent="-91440" lvl="0" marL="91440" rtl="0" algn="l">
              <a:lnSpc>
                <a:spcPct val="90000"/>
              </a:lnSpc>
              <a:spcBef>
                <a:spcPts val="0"/>
              </a:spcBef>
              <a:spcAft>
                <a:spcPts val="0"/>
              </a:spcAft>
              <a:buSzPts val="1800"/>
              <a:buChar char=" "/>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p:txBody>
      </p:sp>
      <p:pic>
        <p:nvPicPr>
          <p:cNvPr descr="Learnbay | Facebook" id="168" name="Google Shape;168;p14"/>
          <p:cNvPicPr preferRelativeResize="0"/>
          <p:nvPr/>
        </p:nvPicPr>
        <p:blipFill rotWithShape="1">
          <a:blip r:embed="rId4">
            <a:alphaModFix/>
          </a:blip>
          <a:srcRect b="0" l="0" r="0" t="0"/>
          <a:stretch/>
        </p:blipFill>
        <p:spPr>
          <a:xfrm>
            <a:off x="11350843" y="6045124"/>
            <a:ext cx="812876" cy="812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8f29f7d536_0_44"/>
          <p:cNvSpPr txBox="1"/>
          <p:nvPr>
            <p:ph type="title"/>
          </p:nvPr>
        </p:nvSpPr>
        <p:spPr>
          <a:xfrm>
            <a:off x="1236000" y="300324"/>
            <a:ext cx="9720000" cy="73080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SzPts val="1800"/>
              <a:buNone/>
            </a:pPr>
            <a:r>
              <a:rPr lang="en-US"/>
              <a:t>Selection &amp; feedback</a:t>
            </a:r>
            <a:endParaRPr/>
          </a:p>
        </p:txBody>
      </p:sp>
      <p:sp>
        <p:nvSpPr>
          <p:cNvPr id="174" name="Google Shape;174;g28f29f7d536_0_44"/>
          <p:cNvSpPr txBox="1"/>
          <p:nvPr>
            <p:ph idx="1" type="body"/>
          </p:nvPr>
        </p:nvSpPr>
        <p:spPr>
          <a:xfrm>
            <a:off x="1024125" y="1153175"/>
            <a:ext cx="10500900" cy="561660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Clr>
                <a:srgbClr val="E48312"/>
              </a:buClr>
              <a:buSzPts val="2000"/>
              <a:buFont typeface="Calibri"/>
              <a:buChar char=" "/>
            </a:pPr>
            <a:r>
              <a:rPr lang="en-US" sz="2000">
                <a:solidFill>
                  <a:srgbClr val="3F3F3F"/>
                </a:solidFill>
                <a:latin typeface="Calibri"/>
                <a:ea typeface="Calibri"/>
                <a:cs typeface="Calibri"/>
                <a:sym typeface="Calibri"/>
              </a:rPr>
              <a:t>Selection of candidates will be based on their </a:t>
            </a:r>
            <a:r>
              <a:rPr b="1" lang="en-US" sz="2000">
                <a:solidFill>
                  <a:srgbClr val="3F3F3F"/>
                </a:solidFill>
                <a:latin typeface="Calibri"/>
                <a:ea typeface="Calibri"/>
                <a:cs typeface="Calibri"/>
                <a:sym typeface="Calibri"/>
              </a:rPr>
              <a:t>approach to building a model,  presentation skills(Storytelling skills), and subject knowledge points(a mock round)(Questions related to ML/stats and Python for Data Science, SQL &amp; Power BI/Tableau for Analytics.</a:t>
            </a:r>
            <a:endParaRPr sz="2000">
              <a:solidFill>
                <a:srgbClr val="3F3F3F"/>
              </a:solidFill>
              <a:latin typeface="Calibri"/>
              <a:ea typeface="Calibri"/>
              <a:cs typeface="Calibri"/>
              <a:sym typeface="Calibri"/>
            </a:endParaRPr>
          </a:p>
          <a:p>
            <a:pPr indent="-91440" lvl="0" marL="91440" rtl="0" algn="l">
              <a:lnSpc>
                <a:spcPct val="90000"/>
              </a:lnSpc>
              <a:spcBef>
                <a:spcPts val="1400"/>
              </a:spcBef>
              <a:spcAft>
                <a:spcPts val="0"/>
              </a:spcAft>
              <a:buClr>
                <a:srgbClr val="E48312"/>
              </a:buClr>
              <a:buSzPts val="2000"/>
              <a:buFont typeface="Calibri"/>
              <a:buChar char=" "/>
            </a:pPr>
            <a:r>
              <a:rPr b="1" lang="en-US" sz="2000">
                <a:solidFill>
                  <a:srgbClr val="3F3F3F"/>
                </a:solidFill>
                <a:latin typeface="Calibri"/>
                <a:ea typeface="Calibri"/>
                <a:cs typeface="Calibri"/>
                <a:sym typeface="Calibri"/>
              </a:rPr>
              <a:t>Note: you need to score 80% to clear this round.</a:t>
            </a:r>
            <a:endParaRPr sz="2000">
              <a:solidFill>
                <a:srgbClr val="3F3F3F"/>
              </a:solidFill>
              <a:latin typeface="Calibri"/>
              <a:ea typeface="Calibri"/>
              <a:cs typeface="Calibri"/>
              <a:sym typeface="Calibri"/>
            </a:endParaRPr>
          </a:p>
          <a:p>
            <a:pPr indent="-91440" lvl="0" marL="91440" rtl="0" algn="l">
              <a:lnSpc>
                <a:spcPct val="90000"/>
              </a:lnSpc>
              <a:spcBef>
                <a:spcPts val="1400"/>
              </a:spcBef>
              <a:spcAft>
                <a:spcPts val="0"/>
              </a:spcAft>
              <a:buClr>
                <a:srgbClr val="E48312"/>
              </a:buClr>
              <a:buSzPts val="2000"/>
              <a:buFont typeface="Calibri"/>
              <a:buChar char=" "/>
            </a:pPr>
            <a:r>
              <a:rPr lang="en-US" sz="2000">
                <a:solidFill>
                  <a:srgbClr val="3F3F3F"/>
                </a:solidFill>
                <a:latin typeface="Calibri"/>
                <a:ea typeface="Calibri"/>
                <a:cs typeface="Calibri"/>
                <a:sym typeface="Calibri"/>
              </a:rPr>
              <a:t>Once the presentation is done every candidate will get their feedback during the session and outcome and score via mail with the status of whether they are selected or not.</a:t>
            </a:r>
            <a:endParaRPr sz="2000">
              <a:solidFill>
                <a:srgbClr val="3F3F3F"/>
              </a:solidFill>
              <a:latin typeface="Calibri"/>
              <a:ea typeface="Calibri"/>
              <a:cs typeface="Calibri"/>
              <a:sym typeface="Calibri"/>
            </a:endParaRPr>
          </a:p>
          <a:p>
            <a:pPr indent="-91440" lvl="0" marL="91440" rtl="0" algn="l">
              <a:lnSpc>
                <a:spcPct val="90000"/>
              </a:lnSpc>
              <a:spcBef>
                <a:spcPts val="1400"/>
              </a:spcBef>
              <a:spcAft>
                <a:spcPts val="0"/>
              </a:spcAft>
              <a:buClr>
                <a:srgbClr val="E48312"/>
              </a:buClr>
              <a:buSzPts val="2000"/>
              <a:buFont typeface="Calibri"/>
              <a:buChar char=" "/>
            </a:pPr>
            <a:r>
              <a:rPr lang="en-US" sz="2000">
                <a:solidFill>
                  <a:srgbClr val="3F3F3F"/>
                </a:solidFill>
                <a:latin typeface="Calibri"/>
                <a:ea typeface="Calibri"/>
                <a:cs typeface="Calibri"/>
                <a:sym typeface="Calibri"/>
              </a:rPr>
              <a:t>Selected candidates’ data will be shared with the placement team for 1 on 1 resume session.</a:t>
            </a:r>
            <a:endParaRPr sz="2000">
              <a:solidFill>
                <a:srgbClr val="3F3F3F"/>
              </a:solidFill>
              <a:latin typeface="Calibri"/>
              <a:ea typeface="Calibri"/>
              <a:cs typeface="Calibri"/>
              <a:sym typeface="Calibri"/>
            </a:endParaRPr>
          </a:p>
          <a:p>
            <a:pPr indent="-91440" lvl="0" marL="91440" rtl="0" algn="l">
              <a:lnSpc>
                <a:spcPct val="90000"/>
              </a:lnSpc>
              <a:spcBef>
                <a:spcPts val="1400"/>
              </a:spcBef>
              <a:spcAft>
                <a:spcPts val="0"/>
              </a:spcAft>
              <a:buClr>
                <a:srgbClr val="E48312"/>
              </a:buClr>
              <a:buSzPts val="2000"/>
              <a:buFont typeface="Calibri"/>
              <a:buChar char=" "/>
            </a:pPr>
            <a:r>
              <a:rPr lang="en-US" sz="2000">
                <a:solidFill>
                  <a:srgbClr val="3F3F3F"/>
                </a:solidFill>
                <a:latin typeface="Calibri"/>
                <a:ea typeface="Calibri"/>
                <a:cs typeface="Calibri"/>
                <a:sym typeface="Calibri"/>
              </a:rPr>
              <a:t>Candidates who are not selected in this process will be carried forward to the next project.</a:t>
            </a:r>
            <a:endParaRPr sz="2000">
              <a:solidFill>
                <a:srgbClr val="3F3F3F"/>
              </a:solidFill>
              <a:latin typeface="Calibri"/>
              <a:ea typeface="Calibri"/>
              <a:cs typeface="Calibri"/>
              <a:sym typeface="Calibri"/>
            </a:endParaRPr>
          </a:p>
          <a:p>
            <a:pPr indent="-91440" lvl="0" marL="91440" rtl="0" algn="l">
              <a:lnSpc>
                <a:spcPct val="90000"/>
              </a:lnSpc>
              <a:spcBef>
                <a:spcPts val="1400"/>
              </a:spcBef>
              <a:spcAft>
                <a:spcPts val="0"/>
              </a:spcAft>
              <a:buClr>
                <a:srgbClr val="E48312"/>
              </a:buClr>
              <a:buSzPts val="2000"/>
              <a:buFont typeface="Calibri"/>
              <a:buChar char=" "/>
            </a:pPr>
            <a:r>
              <a:rPr lang="en-US" sz="2000">
                <a:solidFill>
                  <a:srgbClr val="3F3F3F"/>
                </a:solidFill>
                <a:latin typeface="Calibri"/>
                <a:ea typeface="Calibri"/>
                <a:cs typeface="Calibri"/>
                <a:sym typeface="Calibri"/>
              </a:rPr>
              <a:t>Kindly do not book multiple slots, if found it shall considered as cancelled. If any change in the slot date and time kindly inform or cancel the previous slot.</a:t>
            </a:r>
            <a:endParaRPr sz="2000">
              <a:solidFill>
                <a:srgbClr val="3F3F3F"/>
              </a:solidFill>
              <a:latin typeface="Calibri"/>
              <a:ea typeface="Calibri"/>
              <a:cs typeface="Calibri"/>
              <a:sym typeface="Calibri"/>
            </a:endParaRPr>
          </a:p>
          <a:p>
            <a:pPr indent="-91440" lvl="0" marL="91440" rtl="0" algn="l">
              <a:lnSpc>
                <a:spcPct val="90000"/>
              </a:lnSpc>
              <a:spcBef>
                <a:spcPts val="1400"/>
              </a:spcBef>
              <a:spcAft>
                <a:spcPts val="0"/>
              </a:spcAft>
              <a:buClr>
                <a:srgbClr val="E48312"/>
              </a:buClr>
              <a:buSzPts val="2000"/>
              <a:buFont typeface="Calibri"/>
              <a:buChar char=" "/>
            </a:pPr>
            <a:r>
              <a:rPr lang="en-US" sz="2000">
                <a:solidFill>
                  <a:srgbClr val="3F3F3F"/>
                </a:solidFill>
                <a:latin typeface="Calibri"/>
                <a:ea typeface="Calibri"/>
                <a:cs typeface="Calibri"/>
                <a:sym typeface="Calibri"/>
              </a:rPr>
              <a:t>If you absent or unable to present at the day of presentation, in that case getting another will be subject of availability.</a:t>
            </a:r>
            <a:endParaRPr sz="2000">
              <a:solidFill>
                <a:srgbClr val="3F3F3F"/>
              </a:solidFill>
              <a:latin typeface="Calibri"/>
              <a:ea typeface="Calibri"/>
              <a:cs typeface="Calibri"/>
              <a:sym typeface="Calibri"/>
            </a:endParaRPr>
          </a:p>
          <a:p>
            <a:pPr indent="0" lvl="0" marL="0" rtl="0" algn="l">
              <a:lnSpc>
                <a:spcPct val="90000"/>
              </a:lnSpc>
              <a:spcBef>
                <a:spcPts val="1200"/>
              </a:spcBef>
              <a:spcAft>
                <a:spcPts val="2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3570628" y="3008885"/>
            <a:ext cx="5050743" cy="840230"/>
          </a:xfrm>
          <a:prstGeom prst="rect">
            <a:avLst/>
          </a:prstGeom>
          <a:noFill/>
          <a:ln>
            <a:noFill/>
          </a:ln>
        </p:spPr>
        <p:txBody>
          <a:bodyPr anchorCtr="0" anchor="ctr" bIns="45700" lIns="91425" spcFirstLastPara="1" rIns="91425" wrap="square" tIns="45700">
            <a:spAutoFit/>
          </a:bodyPr>
          <a:lstStyle/>
          <a:p>
            <a:pPr indent="0" lvl="0" marL="0" rtl="0" algn="ctr">
              <a:lnSpc>
                <a:spcPct val="80000"/>
              </a:lnSpc>
              <a:spcBef>
                <a:spcPts val="0"/>
              </a:spcBef>
              <a:spcAft>
                <a:spcPts val="0"/>
              </a:spcAft>
              <a:buClr>
                <a:schemeClr val="accent1"/>
              </a:buClr>
              <a:buSzPts val="5400"/>
              <a:buFont typeface="Arial Black"/>
              <a:buNone/>
            </a:pPr>
            <a:r>
              <a:rPr lang="en-US" sz="5400" cap="none">
                <a:solidFill>
                  <a:schemeClr val="accent1"/>
                </a:solidFill>
                <a:latin typeface="Arial Black"/>
                <a:ea typeface="Arial Black"/>
                <a:cs typeface="Arial Black"/>
                <a:sym typeface="Arial Black"/>
              </a:rPr>
              <a:t>All The Best!</a:t>
            </a:r>
            <a:endParaRPr b="0" sz="5400" cap="none">
              <a:solidFill>
                <a:schemeClr val="accent1"/>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idx="1" type="body"/>
          </p:nvPr>
        </p:nvSpPr>
        <p:spPr>
          <a:xfrm>
            <a:off x="942900" y="949675"/>
            <a:ext cx="10500600" cy="5576100"/>
          </a:xfrm>
          <a:prstGeom prst="rect">
            <a:avLst/>
          </a:prstGeom>
          <a:noFill/>
          <a:ln>
            <a:noFill/>
          </a:ln>
        </p:spPr>
        <p:txBody>
          <a:bodyPr anchorCtr="0" anchor="t" bIns="45700" lIns="45700" spcFirstLastPara="1" rIns="45700" wrap="square" tIns="45700">
            <a:normAutofit fontScale="62500" lnSpcReduction="10000"/>
          </a:bodyPr>
          <a:lstStyle/>
          <a:p>
            <a:pPr indent="-87312" lvl="0" marL="91440" rtl="0" algn="l">
              <a:lnSpc>
                <a:spcPct val="90000"/>
              </a:lnSpc>
              <a:spcBef>
                <a:spcPts val="0"/>
              </a:spcBef>
              <a:spcAft>
                <a:spcPts val="0"/>
              </a:spcAft>
              <a:buSzPct val="100000"/>
              <a:buChar char=" "/>
            </a:pPr>
            <a:r>
              <a:t/>
            </a:r>
            <a:endParaRPr/>
          </a:p>
          <a:p>
            <a:pPr indent="0" lvl="0" marL="0" rtl="0" algn="l">
              <a:lnSpc>
                <a:spcPct val="115000"/>
              </a:lnSpc>
              <a:spcBef>
                <a:spcPts val="1500"/>
              </a:spcBef>
              <a:spcAft>
                <a:spcPts val="0"/>
              </a:spcAft>
              <a:buSzPct val="59381"/>
              <a:buNone/>
            </a:pPr>
            <a:r>
              <a:rPr lang="en-US" sz="4850">
                <a:solidFill>
                  <a:srgbClr val="0D0D0D"/>
                </a:solidFill>
                <a:highlight>
                  <a:srgbClr val="FFFFFF"/>
                </a:highlight>
                <a:latin typeface="Arial"/>
                <a:ea typeface="Arial"/>
                <a:cs typeface="Arial"/>
                <a:sym typeface="Arial"/>
              </a:rPr>
              <a:t>The goal of this machine learning project is to develop a predictive model that can assess the financial health of companies and predict the likelihood of bankruptcy based on various financial attributes. The dataset contains a wide range of financial indicators for different companies, including profitability ratios, liquidity ratios, leverage ratios, and operational efficiency metrics. </a:t>
            </a:r>
            <a:r>
              <a:rPr lang="en-US" sz="4850">
                <a:latin typeface="Arial"/>
                <a:ea typeface="Arial"/>
                <a:cs typeface="Arial"/>
                <a:sym typeface="Arial"/>
              </a:rPr>
              <a:t>The prediction of bankruptcy is a phenomenon of increasing interest in firms that stand to lose money because of unpaid debts.</a:t>
            </a:r>
            <a:endParaRPr sz="4850">
              <a:solidFill>
                <a:srgbClr val="0D0D0D"/>
              </a:solidFill>
              <a:highlight>
                <a:srgbClr val="FFFFFF"/>
              </a:highlight>
              <a:latin typeface="Arial"/>
              <a:ea typeface="Arial"/>
              <a:cs typeface="Arial"/>
              <a:sym typeface="Arial"/>
            </a:endParaRPr>
          </a:p>
          <a:p>
            <a:pPr indent="0" lvl="0" marL="0" rtl="0" algn="l">
              <a:lnSpc>
                <a:spcPct val="90000"/>
              </a:lnSpc>
              <a:spcBef>
                <a:spcPts val="1500"/>
              </a:spcBef>
              <a:spcAft>
                <a:spcPts val="0"/>
              </a:spcAft>
              <a:buSzPct val="130909"/>
              <a:buNone/>
            </a:pPr>
            <a:r>
              <a:t/>
            </a:r>
            <a:endParaRPr/>
          </a:p>
        </p:txBody>
      </p:sp>
      <p:sp>
        <p:nvSpPr>
          <p:cNvPr id="101" name="Google Shape;101;p2"/>
          <p:cNvSpPr/>
          <p:nvPr/>
        </p:nvSpPr>
        <p:spPr>
          <a:xfrm>
            <a:off x="841150" y="224375"/>
            <a:ext cx="10968600" cy="949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accent1"/>
                </a:solidFill>
                <a:latin typeface="Arial Black"/>
                <a:ea typeface="Arial Black"/>
                <a:cs typeface="Arial Black"/>
                <a:sym typeface="Arial Black"/>
              </a:rPr>
              <a:t>BFSI</a:t>
            </a:r>
            <a:r>
              <a:rPr b="0" i="0" lang="en-US" sz="1200" u="none" cap="none" strike="noStrike">
                <a:solidFill>
                  <a:srgbClr val="000000"/>
                </a:solidFill>
                <a:latin typeface="Arial"/>
                <a:ea typeface="Arial"/>
                <a:cs typeface="Arial"/>
                <a:sym typeface="Arial"/>
              </a:rPr>
              <a:t>                </a:t>
            </a:r>
            <a:r>
              <a:rPr b="0" i="0" lang="en-US" sz="4400" u="none" cap="none" strike="noStrike">
                <a:solidFill>
                  <a:schemeClr val="accent1"/>
                </a:solidFill>
                <a:latin typeface="Arial Black"/>
                <a:ea typeface="Arial Black"/>
                <a:cs typeface="Arial Black"/>
                <a:sym typeface="Arial Black"/>
              </a:rPr>
              <a:t>Problem Statement</a:t>
            </a:r>
            <a:endParaRPr b="0" i="0" sz="4400" u="none" cap="none" strike="noStrike">
              <a:solidFill>
                <a:schemeClr val="accent1"/>
              </a:solidFill>
              <a:latin typeface="Arial Black"/>
              <a:ea typeface="Arial Black"/>
              <a:cs typeface="Arial Black"/>
              <a:sym typeface="Arial Black"/>
            </a:endParaRPr>
          </a:p>
        </p:txBody>
      </p:sp>
      <p:pic>
        <p:nvPicPr>
          <p:cNvPr descr="Learnbay | Facebook" id="102" name="Google Shape;102;p2"/>
          <p:cNvPicPr preferRelativeResize="0"/>
          <p:nvPr/>
        </p:nvPicPr>
        <p:blipFill rotWithShape="1">
          <a:blip r:embed="rId3">
            <a:alphaModFix/>
          </a:blip>
          <a:srcRect b="0" l="0" r="0" t="0"/>
          <a:stretch/>
        </p:blipFill>
        <p:spPr>
          <a:xfrm>
            <a:off x="11350843" y="6054551"/>
            <a:ext cx="812876" cy="812876"/>
          </a:xfrm>
          <a:prstGeom prst="rect">
            <a:avLst/>
          </a:prstGeom>
          <a:noFill/>
          <a:ln>
            <a:noFill/>
          </a:ln>
        </p:spPr>
      </p:pic>
      <p:pic>
        <p:nvPicPr>
          <p:cNvPr descr="Learnbay | Facebook" id="103" name="Google Shape;103;p2"/>
          <p:cNvPicPr preferRelativeResize="0"/>
          <p:nvPr/>
        </p:nvPicPr>
        <p:blipFill rotWithShape="1">
          <a:blip r:embed="rId3">
            <a:alphaModFix/>
          </a:blip>
          <a:srcRect b="0" l="0" r="0" t="0"/>
          <a:stretch/>
        </p:blipFill>
        <p:spPr>
          <a:xfrm>
            <a:off x="11350843" y="6063978"/>
            <a:ext cx="812876" cy="812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1450975" y="438563"/>
            <a:ext cx="9604500" cy="683400"/>
          </a:xfrm>
          <a:prstGeom prst="rect">
            <a:avLst/>
          </a:prstGeom>
          <a:noFill/>
          <a:ln>
            <a:noFill/>
          </a:ln>
        </p:spPr>
        <p:txBody>
          <a:bodyPr anchorCtr="0" anchor="ctr" bIns="45700" lIns="91425" spcFirstLastPara="1" rIns="91425" wrap="square" tIns="45700">
            <a:spAutoFit/>
          </a:bodyPr>
          <a:lstStyle/>
          <a:p>
            <a:pPr indent="0" lvl="0" marL="0" rtl="0" algn="ctr">
              <a:lnSpc>
                <a:spcPct val="80000"/>
              </a:lnSpc>
              <a:spcBef>
                <a:spcPts val="0"/>
              </a:spcBef>
              <a:spcAft>
                <a:spcPts val="0"/>
              </a:spcAft>
              <a:buClr>
                <a:schemeClr val="accent1"/>
              </a:buClr>
              <a:buSzPts val="4800"/>
              <a:buFont typeface="Arial Black"/>
              <a:buNone/>
            </a:pPr>
            <a:r>
              <a:rPr b="0" lang="en-US" sz="4800" cap="none">
                <a:solidFill>
                  <a:schemeClr val="accent1"/>
                </a:solidFill>
                <a:latin typeface="Arial Black"/>
                <a:ea typeface="Arial Black"/>
                <a:cs typeface="Arial Black"/>
                <a:sym typeface="Arial Black"/>
              </a:rPr>
              <a:t>Goal &amp; Objectives</a:t>
            </a:r>
            <a:endParaRPr/>
          </a:p>
        </p:txBody>
      </p:sp>
      <p:sp>
        <p:nvSpPr>
          <p:cNvPr id="109" name="Google Shape;109;p3"/>
          <p:cNvSpPr txBox="1"/>
          <p:nvPr>
            <p:ph idx="1" type="body"/>
          </p:nvPr>
        </p:nvSpPr>
        <p:spPr>
          <a:xfrm>
            <a:off x="617275" y="1478775"/>
            <a:ext cx="10582200" cy="4830600"/>
          </a:xfrm>
          <a:prstGeom prst="rect">
            <a:avLst/>
          </a:prstGeom>
          <a:noFill/>
          <a:ln>
            <a:noFill/>
          </a:ln>
        </p:spPr>
        <p:txBody>
          <a:bodyPr anchorCtr="0" anchor="t" bIns="45700" lIns="45700" spcFirstLastPara="1" rIns="45700" wrap="square" tIns="45700">
            <a:normAutofit fontScale="77500" lnSpcReduction="20000"/>
          </a:bodyPr>
          <a:lstStyle/>
          <a:p>
            <a:pPr indent="0" lvl="0" marL="0" rtl="0" algn="l">
              <a:lnSpc>
                <a:spcPct val="90000"/>
              </a:lnSpc>
              <a:spcBef>
                <a:spcPts val="0"/>
              </a:spcBef>
              <a:spcAft>
                <a:spcPts val="0"/>
              </a:spcAft>
              <a:buSzPct val="54648"/>
              <a:buNone/>
            </a:pPr>
            <a:r>
              <a:t/>
            </a:r>
            <a:endParaRPr sz="4250"/>
          </a:p>
          <a:p>
            <a:pPr indent="-209153" lvl="0" marL="91440" rtl="0" algn="l">
              <a:lnSpc>
                <a:spcPct val="90000"/>
              </a:lnSpc>
              <a:spcBef>
                <a:spcPts val="0"/>
              </a:spcBef>
              <a:spcAft>
                <a:spcPts val="0"/>
              </a:spcAft>
              <a:buSzPct val="100000"/>
              <a:buChar char=" "/>
            </a:pPr>
            <a:r>
              <a:t/>
            </a:r>
            <a:endParaRPr sz="4250">
              <a:solidFill>
                <a:srgbClr val="0D0D0D"/>
              </a:solidFill>
              <a:highlight>
                <a:srgbClr val="FFFFFF"/>
              </a:highlight>
              <a:latin typeface="Arial"/>
              <a:ea typeface="Arial"/>
              <a:cs typeface="Arial"/>
              <a:sym typeface="Arial"/>
            </a:endParaRPr>
          </a:p>
          <a:p>
            <a:pPr indent="-209153" lvl="0" marL="91440" rtl="0" algn="l">
              <a:lnSpc>
                <a:spcPct val="90000"/>
              </a:lnSpc>
              <a:spcBef>
                <a:spcPts val="0"/>
              </a:spcBef>
              <a:spcAft>
                <a:spcPts val="0"/>
              </a:spcAft>
              <a:buSzPct val="100000"/>
              <a:buChar char=" "/>
            </a:pPr>
            <a:r>
              <a:rPr lang="en-US" sz="4250">
                <a:solidFill>
                  <a:srgbClr val="0D0D0D"/>
                </a:solidFill>
                <a:highlight>
                  <a:srgbClr val="FFFFFF"/>
                </a:highlight>
                <a:latin typeface="Arial"/>
                <a:ea typeface="Arial"/>
                <a:cs typeface="Arial"/>
                <a:sym typeface="Arial"/>
              </a:rPr>
              <a:t>You need to use machine learning algorithms, and aim to analyze these financial attributes and build a predictive model that can classify companies as either financially healthy or at risk of bankruptcy. By leveraging historical financial data and company performance metrics, this model will help investors, financial analysts, and stakeholders identify early warning signs of financial distress and make informed decisions to mitigate risks.</a:t>
            </a:r>
            <a:endParaRPr sz="4250">
              <a:solidFill>
                <a:srgbClr val="0D0D0D"/>
              </a:solidFill>
              <a:highlight>
                <a:srgbClr val="FFFFFF"/>
              </a:highlight>
              <a:latin typeface="Arial"/>
              <a:ea typeface="Arial"/>
              <a:cs typeface="Arial"/>
              <a:sym typeface="Arial"/>
            </a:endParaRPr>
          </a:p>
          <a:p>
            <a:pPr indent="-88582" lvl="0" marL="91440" rtl="0" algn="l">
              <a:lnSpc>
                <a:spcPct val="90000"/>
              </a:lnSpc>
              <a:spcBef>
                <a:spcPts val="0"/>
              </a:spcBef>
              <a:spcAft>
                <a:spcPts val="0"/>
              </a:spcAft>
              <a:buSzPct val="81818"/>
              <a:buChar char=" "/>
            </a:pPr>
            <a:r>
              <a:t/>
            </a:r>
            <a:endParaRPr/>
          </a:p>
          <a:p>
            <a:pPr indent="0" lvl="0" marL="91440" rtl="0" algn="l">
              <a:lnSpc>
                <a:spcPct val="90000"/>
              </a:lnSpc>
              <a:spcBef>
                <a:spcPts val="1400"/>
              </a:spcBef>
              <a:spcAft>
                <a:spcPts val="0"/>
              </a:spcAft>
              <a:buSzPct val="100000"/>
              <a:buNone/>
            </a:pPr>
            <a:r>
              <a:t/>
            </a:r>
            <a:endParaRPr/>
          </a:p>
        </p:txBody>
      </p:sp>
      <p:pic>
        <p:nvPicPr>
          <p:cNvPr descr="Learnbay | Facebook" id="110" name="Google Shape;110;p3"/>
          <p:cNvPicPr preferRelativeResize="0"/>
          <p:nvPr/>
        </p:nvPicPr>
        <p:blipFill rotWithShape="1">
          <a:blip r:embed="rId3">
            <a:alphaModFix/>
          </a:blip>
          <a:srcRect b="0" l="0" r="0" t="0"/>
          <a:stretch/>
        </p:blipFill>
        <p:spPr>
          <a:xfrm>
            <a:off x="11350843" y="6054551"/>
            <a:ext cx="812876" cy="812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3348014" y="0"/>
            <a:ext cx="6099298"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accent1"/>
                </a:solidFill>
                <a:latin typeface="Arial Black"/>
                <a:ea typeface="Arial Black"/>
                <a:cs typeface="Arial Black"/>
                <a:sym typeface="Arial Black"/>
              </a:rPr>
              <a:t>Data Dictionary</a:t>
            </a:r>
            <a:endParaRPr b="0" i="0" sz="1400" u="none" cap="none" strike="noStrike">
              <a:solidFill>
                <a:srgbClr val="000000"/>
              </a:solidFill>
              <a:latin typeface="Arial"/>
              <a:ea typeface="Arial"/>
              <a:cs typeface="Arial"/>
              <a:sym typeface="Arial"/>
            </a:endParaRPr>
          </a:p>
        </p:txBody>
      </p:sp>
      <p:pic>
        <p:nvPicPr>
          <p:cNvPr descr="Learnbay | Facebook" id="116" name="Google Shape;116;p4"/>
          <p:cNvPicPr preferRelativeResize="0"/>
          <p:nvPr/>
        </p:nvPicPr>
        <p:blipFill rotWithShape="1">
          <a:blip r:embed="rId3">
            <a:alphaModFix/>
          </a:blip>
          <a:srcRect b="0" l="0" r="0" t="0"/>
          <a:stretch/>
        </p:blipFill>
        <p:spPr>
          <a:xfrm>
            <a:off x="11350843" y="6045124"/>
            <a:ext cx="812876" cy="812876"/>
          </a:xfrm>
          <a:prstGeom prst="rect">
            <a:avLst/>
          </a:prstGeom>
          <a:noFill/>
          <a:ln>
            <a:noFill/>
          </a:ln>
        </p:spPr>
      </p:pic>
      <p:sp>
        <p:nvSpPr>
          <p:cNvPr id="117" name="Google Shape;117;p4"/>
          <p:cNvSpPr txBox="1"/>
          <p:nvPr>
            <p:ph idx="1" type="body"/>
          </p:nvPr>
        </p:nvSpPr>
        <p:spPr>
          <a:xfrm>
            <a:off x="886120" y="829559"/>
            <a:ext cx="11180189" cy="5948313"/>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l">
              <a:lnSpc>
                <a:spcPct val="90000"/>
              </a:lnSpc>
              <a:spcBef>
                <a:spcPts val="0"/>
              </a:spcBef>
              <a:spcAft>
                <a:spcPts val="0"/>
              </a:spcAft>
              <a:buSzPct val="100000"/>
              <a:buFont typeface="Noto Sans Symbols"/>
              <a:buChar char="❖"/>
            </a:pPr>
            <a:r>
              <a:rPr lang="en-US"/>
              <a:t>ROA(C) %before interest and depreciation after-tax: Return On Total Assets(C)  </a:t>
            </a:r>
            <a:endParaRPr/>
          </a:p>
          <a:p>
            <a:pPr indent="-129222" lvl="0" marL="91440" rtl="0" algn="l">
              <a:lnSpc>
                <a:spcPct val="90000"/>
              </a:lnSpc>
              <a:spcBef>
                <a:spcPts val="1400"/>
              </a:spcBef>
              <a:spcAft>
                <a:spcPts val="0"/>
              </a:spcAft>
              <a:buSzPct val="100000"/>
              <a:buFont typeface="Noto Sans Symbols"/>
              <a:buChar char="❖"/>
            </a:pPr>
            <a:r>
              <a:rPr lang="en-US"/>
              <a:t>ROA(A) % before interest and depreciation after-tax: Return On Total Assets(A)</a:t>
            </a:r>
            <a:endParaRPr/>
          </a:p>
          <a:p>
            <a:pPr indent="-129222" lvl="0" marL="91440" rtl="0" algn="l">
              <a:lnSpc>
                <a:spcPct val="90000"/>
              </a:lnSpc>
              <a:spcBef>
                <a:spcPts val="1400"/>
              </a:spcBef>
              <a:spcAft>
                <a:spcPts val="0"/>
              </a:spcAft>
              <a:buSzPct val="100000"/>
              <a:buFont typeface="Noto Sans Symbols"/>
              <a:buChar char="❖"/>
            </a:pPr>
            <a:r>
              <a:rPr lang="en-US"/>
              <a:t>ROA(B) % before interest and depreciation after tax: Return On Total Assets(B)</a:t>
            </a:r>
            <a:endParaRPr/>
          </a:p>
          <a:p>
            <a:pPr indent="-129222" lvl="0" marL="91440" rtl="0" algn="l">
              <a:lnSpc>
                <a:spcPct val="90000"/>
              </a:lnSpc>
              <a:spcBef>
                <a:spcPts val="1400"/>
              </a:spcBef>
              <a:spcAft>
                <a:spcPts val="0"/>
              </a:spcAft>
              <a:buSzPct val="100000"/>
              <a:buFont typeface="Noto Sans Symbols"/>
              <a:buChar char="❖"/>
            </a:pPr>
            <a:r>
              <a:rPr lang="en-US"/>
              <a:t>Operating Gross Margin: Gross Profit/Net Sales</a:t>
            </a:r>
            <a:endParaRPr/>
          </a:p>
          <a:p>
            <a:pPr indent="-129222" lvl="0" marL="91440" rtl="0" algn="l">
              <a:lnSpc>
                <a:spcPct val="90000"/>
              </a:lnSpc>
              <a:spcBef>
                <a:spcPts val="1400"/>
              </a:spcBef>
              <a:spcAft>
                <a:spcPts val="0"/>
              </a:spcAft>
              <a:buSzPct val="100000"/>
              <a:buFont typeface="Noto Sans Symbols"/>
              <a:buChar char="❖"/>
            </a:pPr>
            <a:r>
              <a:rPr lang="en-US"/>
              <a:t>Realized Sales Gross Margin: Realized Gross Profit/Net Sales</a:t>
            </a:r>
            <a:endParaRPr/>
          </a:p>
          <a:p>
            <a:pPr indent="-129222" lvl="0" marL="91440" rtl="0" algn="l">
              <a:lnSpc>
                <a:spcPct val="90000"/>
              </a:lnSpc>
              <a:spcBef>
                <a:spcPts val="1400"/>
              </a:spcBef>
              <a:spcAft>
                <a:spcPts val="0"/>
              </a:spcAft>
              <a:buSzPct val="100000"/>
              <a:buFont typeface="Noto Sans Symbols"/>
              <a:buChar char="❖"/>
            </a:pPr>
            <a:r>
              <a:rPr lang="en-US"/>
              <a:t>Operating Profit Rate: Operating Income/Net Sales</a:t>
            </a:r>
            <a:endParaRPr/>
          </a:p>
          <a:p>
            <a:pPr indent="-129222" lvl="0" marL="91440" rtl="0" algn="l">
              <a:lnSpc>
                <a:spcPct val="90000"/>
              </a:lnSpc>
              <a:spcBef>
                <a:spcPts val="1400"/>
              </a:spcBef>
              <a:spcAft>
                <a:spcPts val="0"/>
              </a:spcAft>
              <a:buSzPct val="100000"/>
              <a:buFont typeface="Noto Sans Symbols"/>
              <a:buChar char="❖"/>
            </a:pPr>
            <a:r>
              <a:rPr lang="en-US"/>
              <a:t>Pre-tax net Interest Rate: Pre-Tax Income/Net Sales </a:t>
            </a:r>
            <a:endParaRPr/>
          </a:p>
          <a:p>
            <a:pPr indent="-129222" lvl="0" marL="91440" rtl="0" algn="l">
              <a:lnSpc>
                <a:spcPct val="90000"/>
              </a:lnSpc>
              <a:spcBef>
                <a:spcPts val="1400"/>
              </a:spcBef>
              <a:spcAft>
                <a:spcPts val="0"/>
              </a:spcAft>
              <a:buSzPct val="100000"/>
              <a:buFont typeface="Noto Sans Symbols"/>
              <a:buChar char="❖"/>
            </a:pPr>
            <a:r>
              <a:rPr lang="en-US"/>
              <a:t>After-tax net Interest Rate: Net income/Net Sales</a:t>
            </a:r>
            <a:endParaRPr/>
          </a:p>
          <a:p>
            <a:pPr indent="-129222" lvl="0" marL="91440" rtl="0" algn="l">
              <a:lnSpc>
                <a:spcPct val="90000"/>
              </a:lnSpc>
              <a:spcBef>
                <a:spcPts val="1400"/>
              </a:spcBef>
              <a:spcAft>
                <a:spcPts val="0"/>
              </a:spcAft>
              <a:buSzPct val="100000"/>
              <a:buFont typeface="Noto Sans Symbols"/>
              <a:buChar char="❖"/>
            </a:pPr>
            <a:r>
              <a:rPr lang="en-US"/>
              <a:t>Non-industry Income and expenditure/revenue: Net Non-operating Income Ratio</a:t>
            </a:r>
            <a:endParaRPr/>
          </a:p>
          <a:p>
            <a:pPr indent="-129222" lvl="0" marL="91440" rtl="0" algn="l">
              <a:lnSpc>
                <a:spcPct val="90000"/>
              </a:lnSpc>
              <a:spcBef>
                <a:spcPts val="1400"/>
              </a:spcBef>
              <a:spcAft>
                <a:spcPts val="0"/>
              </a:spcAft>
              <a:buSzPct val="100000"/>
              <a:buFont typeface="Noto Sans Symbols"/>
              <a:buChar char="❖"/>
            </a:pPr>
            <a:r>
              <a:rPr lang="en-US"/>
              <a:t>Continuous interest rate (after tax): Net Income-Exclude Disposal Gain or Loss/Net Sales</a:t>
            </a:r>
            <a:endParaRPr/>
          </a:p>
          <a:p>
            <a:pPr indent="-129222" lvl="0" marL="91440" rtl="0" algn="l">
              <a:lnSpc>
                <a:spcPct val="90000"/>
              </a:lnSpc>
              <a:spcBef>
                <a:spcPts val="1400"/>
              </a:spcBef>
              <a:spcAft>
                <a:spcPts val="0"/>
              </a:spcAft>
              <a:buSzPct val="100000"/>
              <a:buFont typeface="Noto Sans Symbols"/>
              <a:buChar char="❖"/>
            </a:pPr>
            <a:r>
              <a:rPr lang="en-US"/>
              <a:t>Operating Expense Rate: Operating Expenses/Net Sales</a:t>
            </a:r>
            <a:endParaRPr/>
          </a:p>
          <a:p>
            <a:pPr indent="-129222" lvl="0" marL="91440" rtl="0" algn="l">
              <a:lnSpc>
                <a:spcPct val="90000"/>
              </a:lnSpc>
              <a:spcBef>
                <a:spcPts val="1400"/>
              </a:spcBef>
              <a:spcAft>
                <a:spcPts val="0"/>
              </a:spcAft>
              <a:buSzPct val="100000"/>
              <a:buFont typeface="Noto Sans Symbols"/>
              <a:buChar char="❖"/>
            </a:pPr>
            <a:r>
              <a:rPr lang="en-US"/>
              <a:t>Research and development expense rate: (Research and Development Expenses)/Net Sales</a:t>
            </a:r>
            <a:endParaRPr/>
          </a:p>
          <a:p>
            <a:pPr indent="-129222" lvl="0" marL="91440" rtl="0" algn="l">
              <a:lnSpc>
                <a:spcPct val="90000"/>
              </a:lnSpc>
              <a:spcBef>
                <a:spcPts val="1400"/>
              </a:spcBef>
              <a:spcAft>
                <a:spcPts val="0"/>
              </a:spcAft>
              <a:buSzPct val="100000"/>
              <a:buFont typeface="Noto Sans Symbols"/>
              <a:buChar char="❖"/>
            </a:pPr>
            <a:r>
              <a:rPr lang="en-US"/>
              <a:t>Cash flow rate Cash Flow from Operating/Current Liabilities</a:t>
            </a:r>
            <a:endParaRPr/>
          </a:p>
          <a:p>
            <a:pPr indent="-129222" lvl="0" marL="91440" rtl="0" algn="l">
              <a:lnSpc>
                <a:spcPct val="90000"/>
              </a:lnSpc>
              <a:spcBef>
                <a:spcPts val="1400"/>
              </a:spcBef>
              <a:spcAft>
                <a:spcPts val="0"/>
              </a:spcAft>
              <a:buSzPct val="100000"/>
              <a:buFont typeface="Noto Sans Symbols"/>
              <a:buChar char="❖"/>
            </a:pPr>
            <a:r>
              <a:rPr lang="en-US"/>
              <a:t>Interest-bearing debt interest rate: Interest-bearing Debt/Equity</a:t>
            </a:r>
            <a:endParaRPr/>
          </a:p>
          <a:p>
            <a:pPr indent="-129222" lvl="0" marL="91440" rtl="0" algn="l">
              <a:lnSpc>
                <a:spcPct val="90000"/>
              </a:lnSpc>
              <a:spcBef>
                <a:spcPts val="1400"/>
              </a:spcBef>
              <a:spcAft>
                <a:spcPts val="0"/>
              </a:spcAft>
              <a:buSzPct val="100000"/>
              <a:buFont typeface="Noto Sans Symbols"/>
              <a:buChar char="❖"/>
            </a:pPr>
            <a:r>
              <a:rPr lang="en-US"/>
              <a:t>Tax rate (A): Effective Tax Rate</a:t>
            </a:r>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Learnbay | Facebook" id="122" name="Google Shape;122;p5"/>
          <p:cNvPicPr preferRelativeResize="0"/>
          <p:nvPr/>
        </p:nvPicPr>
        <p:blipFill rotWithShape="1">
          <a:blip r:embed="rId3">
            <a:alphaModFix/>
          </a:blip>
          <a:srcRect b="0" l="0" r="0" t="0"/>
          <a:stretch/>
        </p:blipFill>
        <p:spPr>
          <a:xfrm>
            <a:off x="11350843" y="6045124"/>
            <a:ext cx="812876" cy="812876"/>
          </a:xfrm>
          <a:prstGeom prst="rect">
            <a:avLst/>
          </a:prstGeom>
          <a:noFill/>
          <a:ln>
            <a:noFill/>
          </a:ln>
        </p:spPr>
      </p:pic>
      <p:sp>
        <p:nvSpPr>
          <p:cNvPr id="123" name="Google Shape;123;p5"/>
          <p:cNvSpPr txBox="1"/>
          <p:nvPr>
            <p:ph idx="1" type="body"/>
          </p:nvPr>
        </p:nvSpPr>
        <p:spPr>
          <a:xfrm>
            <a:off x="678730" y="329937"/>
            <a:ext cx="11208470" cy="6221691"/>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l">
              <a:lnSpc>
                <a:spcPct val="90000"/>
              </a:lnSpc>
              <a:spcBef>
                <a:spcPts val="0"/>
              </a:spcBef>
              <a:spcAft>
                <a:spcPts val="0"/>
              </a:spcAft>
              <a:buSzPct val="100000"/>
              <a:buFont typeface="Noto Sans Symbols"/>
              <a:buChar char="❖"/>
            </a:pPr>
            <a:r>
              <a:rPr lang="en-US"/>
              <a:t>16. Net Value Per Share (B): Book Value Per Share(B)</a:t>
            </a:r>
            <a:endParaRPr/>
          </a:p>
          <a:p>
            <a:pPr indent="-129222" lvl="0" marL="91440" rtl="0" algn="l">
              <a:lnSpc>
                <a:spcPct val="90000"/>
              </a:lnSpc>
              <a:spcBef>
                <a:spcPts val="1400"/>
              </a:spcBef>
              <a:spcAft>
                <a:spcPts val="0"/>
              </a:spcAft>
              <a:buSzPct val="100000"/>
              <a:buFont typeface="Noto Sans Symbols"/>
              <a:buChar char="❖"/>
            </a:pPr>
            <a:r>
              <a:rPr lang="en-US"/>
              <a:t>Net Value Per Share (A): Book Value Per Share(A)</a:t>
            </a:r>
            <a:endParaRPr/>
          </a:p>
          <a:p>
            <a:pPr indent="-129222" lvl="0" marL="91440" rtl="0" algn="l">
              <a:lnSpc>
                <a:spcPct val="90000"/>
              </a:lnSpc>
              <a:spcBef>
                <a:spcPts val="1400"/>
              </a:spcBef>
              <a:spcAft>
                <a:spcPts val="0"/>
              </a:spcAft>
              <a:buSzPct val="100000"/>
              <a:buFont typeface="Noto Sans Symbols"/>
              <a:buChar char="❖"/>
            </a:pPr>
            <a:r>
              <a:rPr lang="en-US"/>
              <a:t>Net Value Per Share (C): Book Value Per Share(C)</a:t>
            </a:r>
            <a:endParaRPr/>
          </a:p>
          <a:p>
            <a:pPr indent="-129222" lvl="0" marL="91440" rtl="0" algn="l">
              <a:lnSpc>
                <a:spcPct val="90000"/>
              </a:lnSpc>
              <a:spcBef>
                <a:spcPts val="1400"/>
              </a:spcBef>
              <a:spcAft>
                <a:spcPts val="0"/>
              </a:spcAft>
              <a:buSzPct val="100000"/>
              <a:buFont typeface="Noto Sans Symbols"/>
              <a:buChar char="❖"/>
            </a:pPr>
            <a:r>
              <a:rPr lang="en-US"/>
              <a:t>Persistent EPS(Earning Per share) in the Last Four quarters : EPS-Net Income</a:t>
            </a:r>
            <a:endParaRPr/>
          </a:p>
          <a:p>
            <a:pPr indent="-129222" lvl="0" marL="91440" rtl="0" algn="l">
              <a:lnSpc>
                <a:spcPct val="90000"/>
              </a:lnSpc>
              <a:spcBef>
                <a:spcPts val="1400"/>
              </a:spcBef>
              <a:spcAft>
                <a:spcPts val="0"/>
              </a:spcAft>
              <a:buSzPct val="100000"/>
              <a:buFont typeface="Noto Sans Symbols"/>
              <a:buChar char="❖"/>
            </a:pPr>
            <a:r>
              <a:rPr lang="en-US"/>
              <a:t>Cash Flow (Movement of money in and out)Per Share</a:t>
            </a:r>
            <a:endParaRPr/>
          </a:p>
          <a:p>
            <a:pPr indent="-129222" lvl="0" marL="91440" rtl="0" algn="l">
              <a:lnSpc>
                <a:spcPct val="90000"/>
              </a:lnSpc>
              <a:spcBef>
                <a:spcPts val="1400"/>
              </a:spcBef>
              <a:spcAft>
                <a:spcPts val="0"/>
              </a:spcAft>
              <a:buSzPct val="100000"/>
              <a:buFont typeface="Noto Sans Symbols"/>
              <a:buChar char="❖"/>
            </a:pPr>
            <a:r>
              <a:rPr lang="en-US"/>
              <a:t>Revenue Per Share (Euro): Sales Per Share</a:t>
            </a:r>
            <a:endParaRPr/>
          </a:p>
          <a:p>
            <a:pPr indent="-129222" lvl="0" marL="91440" rtl="0" algn="l">
              <a:lnSpc>
                <a:spcPct val="90000"/>
              </a:lnSpc>
              <a:spcBef>
                <a:spcPts val="1400"/>
              </a:spcBef>
              <a:spcAft>
                <a:spcPts val="0"/>
              </a:spcAft>
              <a:buSzPct val="100000"/>
              <a:buFont typeface="Noto Sans Symbols"/>
              <a:buChar char="❖"/>
            </a:pPr>
            <a:r>
              <a:rPr lang="en-US"/>
              <a:t>Operating Profit Per Share (Euro): Operating Income Per Share </a:t>
            </a:r>
            <a:endParaRPr/>
          </a:p>
          <a:p>
            <a:pPr indent="-129222" lvl="0" marL="91440" rtl="0" algn="l">
              <a:lnSpc>
                <a:spcPct val="90000"/>
              </a:lnSpc>
              <a:spcBef>
                <a:spcPts val="1400"/>
              </a:spcBef>
              <a:spcAft>
                <a:spcPts val="0"/>
              </a:spcAft>
              <a:buSzPct val="100000"/>
              <a:buFont typeface="Noto Sans Symbols"/>
              <a:buChar char="❖"/>
            </a:pPr>
            <a:r>
              <a:rPr lang="en-US"/>
              <a:t>Per Share Net profit before tax (Euro): Pretax Income Per Share</a:t>
            </a:r>
            <a:endParaRPr/>
          </a:p>
          <a:p>
            <a:pPr indent="-129222" lvl="0" marL="91440" rtl="0" algn="l">
              <a:lnSpc>
                <a:spcPct val="90000"/>
              </a:lnSpc>
              <a:spcBef>
                <a:spcPts val="1400"/>
              </a:spcBef>
              <a:spcAft>
                <a:spcPts val="0"/>
              </a:spcAft>
              <a:buSzPct val="100000"/>
              <a:buFont typeface="Noto Sans Symbols"/>
              <a:buChar char="❖"/>
            </a:pPr>
            <a:r>
              <a:rPr lang="en-US"/>
              <a:t>Realized Sales Gross Profit Growth Rate (%)</a:t>
            </a:r>
            <a:endParaRPr/>
          </a:p>
          <a:p>
            <a:pPr indent="-129222" lvl="0" marL="91440" rtl="0" algn="l">
              <a:lnSpc>
                <a:spcPct val="90000"/>
              </a:lnSpc>
              <a:spcBef>
                <a:spcPts val="1400"/>
              </a:spcBef>
              <a:spcAft>
                <a:spcPts val="0"/>
              </a:spcAft>
              <a:buSzPct val="100000"/>
              <a:buFont typeface="Noto Sans Symbols"/>
              <a:buChar char="❖"/>
            </a:pPr>
            <a:r>
              <a:rPr lang="en-US"/>
              <a:t>Operating Profit Growth Rate: Operating Income Growth(%)</a:t>
            </a:r>
            <a:endParaRPr/>
          </a:p>
          <a:p>
            <a:pPr indent="-129222" lvl="0" marL="91440" rtl="0" algn="l">
              <a:lnSpc>
                <a:spcPct val="90000"/>
              </a:lnSpc>
              <a:spcBef>
                <a:spcPts val="1400"/>
              </a:spcBef>
              <a:spcAft>
                <a:spcPts val="0"/>
              </a:spcAft>
              <a:buSzPct val="100000"/>
              <a:buFont typeface="Noto Sans Symbols"/>
              <a:buChar char="❖"/>
            </a:pPr>
            <a:r>
              <a:rPr lang="en-US"/>
              <a:t>After-tax Net Profit Growth Rate: Net Income Growth.(%)</a:t>
            </a:r>
            <a:endParaRPr/>
          </a:p>
          <a:p>
            <a:pPr indent="-129222" lvl="0" marL="91440" rtl="0" algn="l">
              <a:lnSpc>
                <a:spcPct val="90000"/>
              </a:lnSpc>
              <a:spcBef>
                <a:spcPts val="1400"/>
              </a:spcBef>
              <a:spcAft>
                <a:spcPts val="0"/>
              </a:spcAft>
              <a:buSzPct val="100000"/>
              <a:buFont typeface="Noto Sans Symbols"/>
              <a:buChar char="❖"/>
            </a:pPr>
            <a:r>
              <a:rPr lang="en-US"/>
              <a:t>Regular Net Profit Growth Rate: Continuing Operating Income after Tax Growth(%)</a:t>
            </a:r>
            <a:endParaRPr/>
          </a:p>
          <a:p>
            <a:pPr indent="-129222" lvl="0" marL="91440" rtl="0" algn="l">
              <a:lnSpc>
                <a:spcPct val="90000"/>
              </a:lnSpc>
              <a:spcBef>
                <a:spcPts val="1400"/>
              </a:spcBef>
              <a:spcAft>
                <a:spcPts val="0"/>
              </a:spcAft>
              <a:buSzPct val="100000"/>
              <a:buFont typeface="Noto Sans Symbols"/>
              <a:buChar char="❖"/>
            </a:pPr>
            <a:r>
              <a:rPr lang="en-US"/>
              <a:t>Continuous Net Profit Growth Rate(%): Net Income-Excluding Disposal Gain or Loss Growth</a:t>
            </a:r>
            <a:endParaRPr/>
          </a:p>
          <a:p>
            <a:pPr indent="-129222" lvl="0" marL="91440" rtl="0" algn="l">
              <a:lnSpc>
                <a:spcPct val="90000"/>
              </a:lnSpc>
              <a:spcBef>
                <a:spcPts val="1400"/>
              </a:spcBef>
              <a:spcAft>
                <a:spcPts val="0"/>
              </a:spcAft>
              <a:buSzPct val="100000"/>
              <a:buFont typeface="Noto Sans Symbols"/>
              <a:buChar char="❖"/>
            </a:pPr>
            <a:r>
              <a:rPr lang="en-US"/>
              <a:t>Total Asset Growth Rate(%). Total Asset Growth</a:t>
            </a:r>
            <a:endParaRPr/>
          </a:p>
          <a:p>
            <a:pPr indent="-129222" lvl="0" marL="91440" rtl="0" algn="l">
              <a:lnSpc>
                <a:spcPct val="90000"/>
              </a:lnSpc>
              <a:spcBef>
                <a:spcPts val="1400"/>
              </a:spcBef>
              <a:spcAft>
                <a:spcPts val="0"/>
              </a:spcAft>
              <a:buSzPct val="100000"/>
              <a:buFont typeface="Noto Sans Symbols"/>
              <a:buChar char="❖"/>
            </a:pPr>
            <a:r>
              <a:rPr lang="en-US"/>
              <a:t>Net Value Growth Rate(%): Total Equity Growth </a:t>
            </a:r>
            <a:endParaRPr/>
          </a:p>
          <a:p>
            <a:pPr indent="0" lvl="0" marL="91440" rtl="0" algn="l">
              <a:lnSpc>
                <a:spcPct val="90000"/>
              </a:lnSpc>
              <a:spcBef>
                <a:spcPts val="1400"/>
              </a:spcBef>
              <a:spcAft>
                <a:spcPts val="0"/>
              </a:spcAft>
              <a:buSzPct val="100000"/>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Learnbay | Facebook" id="128" name="Google Shape;128;p6"/>
          <p:cNvPicPr preferRelativeResize="0"/>
          <p:nvPr/>
        </p:nvPicPr>
        <p:blipFill rotWithShape="1">
          <a:blip r:embed="rId3">
            <a:alphaModFix/>
          </a:blip>
          <a:srcRect b="0" l="0" r="0" t="0"/>
          <a:stretch/>
        </p:blipFill>
        <p:spPr>
          <a:xfrm>
            <a:off x="11350843" y="6045124"/>
            <a:ext cx="812876" cy="812876"/>
          </a:xfrm>
          <a:prstGeom prst="rect">
            <a:avLst/>
          </a:prstGeom>
          <a:noFill/>
          <a:ln>
            <a:noFill/>
          </a:ln>
        </p:spPr>
      </p:pic>
      <p:sp>
        <p:nvSpPr>
          <p:cNvPr id="129" name="Google Shape;129;p6"/>
          <p:cNvSpPr txBox="1"/>
          <p:nvPr>
            <p:ph idx="1" type="body"/>
          </p:nvPr>
        </p:nvSpPr>
        <p:spPr>
          <a:xfrm>
            <a:off x="631596" y="216816"/>
            <a:ext cx="11453567" cy="6092544"/>
          </a:xfrm>
          <a:prstGeom prst="rect">
            <a:avLst/>
          </a:prstGeom>
          <a:noFill/>
          <a:ln>
            <a:noFill/>
          </a:ln>
        </p:spPr>
        <p:txBody>
          <a:bodyPr anchorCtr="0" anchor="t" bIns="45700" lIns="45700" spcFirstLastPara="1" rIns="45700" wrap="square" tIns="45700">
            <a:normAutofit lnSpcReduction="10000"/>
          </a:bodyPr>
          <a:lstStyle/>
          <a:p>
            <a:pPr indent="-91440" lvl="0" marL="91440" rtl="0" algn="l">
              <a:lnSpc>
                <a:spcPct val="90000"/>
              </a:lnSpc>
              <a:spcBef>
                <a:spcPts val="0"/>
              </a:spcBef>
              <a:spcAft>
                <a:spcPts val="0"/>
              </a:spcAft>
              <a:buSzPts val="2200"/>
              <a:buFont typeface="Noto Sans Symbols"/>
              <a:buChar char="❖"/>
            </a:pPr>
            <a:r>
              <a:rPr lang="en-US"/>
              <a:t>Total Asset Return Growth Rate Ratio%: Return on Total Asset Growth</a:t>
            </a:r>
            <a:endParaRPr/>
          </a:p>
          <a:p>
            <a:pPr indent="-91440" lvl="0" marL="91440" rtl="0" algn="l">
              <a:lnSpc>
                <a:spcPct val="90000"/>
              </a:lnSpc>
              <a:spcBef>
                <a:spcPts val="1400"/>
              </a:spcBef>
              <a:spcAft>
                <a:spcPts val="0"/>
              </a:spcAft>
              <a:buSzPts val="2200"/>
              <a:buFont typeface="Noto Sans Symbols"/>
              <a:buChar char="❖"/>
            </a:pPr>
            <a:r>
              <a:rPr lang="en-US"/>
              <a:t>Cash Reinvestment %: Cash Reinvestment Ratio(is a valuation ratio used to measure the  percentage of annual cash flow that the company invests back into the business as a new investment.)</a:t>
            </a:r>
            <a:endParaRPr/>
          </a:p>
          <a:p>
            <a:pPr indent="-91440" lvl="0" marL="91440" rtl="0" algn="l">
              <a:lnSpc>
                <a:spcPct val="90000"/>
              </a:lnSpc>
              <a:spcBef>
                <a:spcPts val="1400"/>
              </a:spcBef>
              <a:spcAft>
                <a:spcPts val="0"/>
              </a:spcAft>
              <a:buSzPts val="2200"/>
              <a:buFont typeface="Noto Sans Symbols"/>
              <a:buChar char="❖"/>
            </a:pPr>
            <a:r>
              <a:rPr lang="en-US"/>
              <a:t>Current Ratio- CAssest/CLiabilities(a liquidity ratio that measures a company's ability to pay short-term obligations or those due within one year.)(&gt;1.5 is a good ratio)</a:t>
            </a:r>
            <a:endParaRPr/>
          </a:p>
          <a:p>
            <a:pPr indent="-91440" lvl="0" marL="91440" rtl="0" algn="l">
              <a:lnSpc>
                <a:spcPct val="90000"/>
              </a:lnSpc>
              <a:spcBef>
                <a:spcPts val="1400"/>
              </a:spcBef>
              <a:spcAft>
                <a:spcPts val="0"/>
              </a:spcAft>
              <a:buSzPts val="2200"/>
              <a:buFont typeface="Noto Sans Symbols"/>
              <a:buChar char="❖"/>
            </a:pPr>
            <a:r>
              <a:rPr lang="en-US"/>
              <a:t>Quick Ratio: Acid Test (CAssets-Inventory/CLiabilities)</a:t>
            </a:r>
            <a:endParaRPr/>
          </a:p>
          <a:p>
            <a:pPr indent="-91440" lvl="0" marL="91440" rtl="0" algn="l">
              <a:lnSpc>
                <a:spcPct val="90000"/>
              </a:lnSpc>
              <a:spcBef>
                <a:spcPts val="1400"/>
              </a:spcBef>
              <a:spcAft>
                <a:spcPts val="0"/>
              </a:spcAft>
              <a:buSzPts val="2200"/>
              <a:buFont typeface="Noto Sans Symbols"/>
              <a:buChar char="❖"/>
            </a:pPr>
            <a:r>
              <a:rPr lang="en-US"/>
              <a:t>Interest Expense Ratio: Interest Expenses/Total Revenue</a:t>
            </a:r>
            <a:endParaRPr/>
          </a:p>
          <a:p>
            <a:pPr indent="-91440" lvl="0" marL="91440" rtl="0" algn="l">
              <a:lnSpc>
                <a:spcPct val="90000"/>
              </a:lnSpc>
              <a:spcBef>
                <a:spcPts val="1400"/>
              </a:spcBef>
              <a:spcAft>
                <a:spcPts val="0"/>
              </a:spcAft>
              <a:buSzPts val="2200"/>
              <a:buFont typeface="Noto Sans Symbols"/>
              <a:buChar char="❖"/>
            </a:pPr>
            <a:r>
              <a:rPr lang="en-US"/>
              <a:t>Total debt/Total net worth: Total Liability/Equity Ratio</a:t>
            </a:r>
            <a:endParaRPr/>
          </a:p>
          <a:p>
            <a:pPr indent="-91440" lvl="0" marL="91440" rtl="0" algn="l">
              <a:lnSpc>
                <a:spcPct val="90000"/>
              </a:lnSpc>
              <a:spcBef>
                <a:spcPts val="1400"/>
              </a:spcBef>
              <a:spcAft>
                <a:spcPts val="0"/>
              </a:spcAft>
              <a:buSzPts val="2200"/>
              <a:buFont typeface="Noto Sans Symbols"/>
              <a:buChar char="❖"/>
            </a:pPr>
            <a:r>
              <a:rPr lang="en-US"/>
              <a:t>Debt ratio %: Liability/Total Assets</a:t>
            </a:r>
            <a:endParaRPr/>
          </a:p>
          <a:p>
            <a:pPr indent="-91440" lvl="0" marL="91440" rtl="0" algn="l">
              <a:lnSpc>
                <a:spcPct val="90000"/>
              </a:lnSpc>
              <a:spcBef>
                <a:spcPts val="1400"/>
              </a:spcBef>
              <a:spcAft>
                <a:spcPts val="0"/>
              </a:spcAft>
              <a:buSzPts val="2200"/>
              <a:buFont typeface="Noto Sans Symbols"/>
              <a:buChar char="❖"/>
            </a:pPr>
            <a:r>
              <a:rPr lang="en-US"/>
              <a:t>Net worth/Assets: Equity/Total Assets</a:t>
            </a:r>
            <a:endParaRPr/>
          </a:p>
          <a:p>
            <a:pPr indent="-91440" lvl="0" marL="91440" rtl="0" algn="l">
              <a:lnSpc>
                <a:spcPct val="90000"/>
              </a:lnSpc>
              <a:spcBef>
                <a:spcPts val="1400"/>
              </a:spcBef>
              <a:spcAft>
                <a:spcPts val="0"/>
              </a:spcAft>
              <a:buSzPts val="2200"/>
              <a:buFont typeface="Noto Sans Symbols"/>
              <a:buChar char="❖"/>
            </a:pPr>
            <a:r>
              <a:rPr lang="en-US"/>
              <a:t>Long-term fund suitability ratio (A): (Long-term Liability+ Equity)/Fixed Assets</a:t>
            </a:r>
            <a:endParaRPr/>
          </a:p>
          <a:p>
            <a:pPr indent="-91440" lvl="0" marL="91440" rtl="0" algn="l">
              <a:lnSpc>
                <a:spcPct val="90000"/>
              </a:lnSpc>
              <a:spcBef>
                <a:spcPts val="1400"/>
              </a:spcBef>
              <a:spcAft>
                <a:spcPts val="0"/>
              </a:spcAft>
              <a:buSzPts val="2200"/>
              <a:buFont typeface="Noto Sans Symbols"/>
              <a:buChar char="❖"/>
            </a:pPr>
            <a:r>
              <a:rPr lang="en-US"/>
              <a:t>Borrowing dependency. Cost of Interest-bearing Debt</a:t>
            </a:r>
            <a:endParaRPr/>
          </a:p>
          <a:p>
            <a:pPr indent="-91440" lvl="0" marL="91440" rtl="0" algn="l">
              <a:lnSpc>
                <a:spcPct val="90000"/>
              </a:lnSpc>
              <a:spcBef>
                <a:spcPts val="1400"/>
              </a:spcBef>
              <a:spcAft>
                <a:spcPts val="0"/>
              </a:spcAft>
              <a:buSzPts val="2200"/>
              <a:buFont typeface="Noto Sans Symbols"/>
              <a:buChar char="❖"/>
            </a:pPr>
            <a:r>
              <a:rPr lang="en-US"/>
              <a:t>Contingent liabilities/Net worth: Contingent Liability/Equity (Loss may be in the future due to the current situation</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idx="1" type="body"/>
          </p:nvPr>
        </p:nvSpPr>
        <p:spPr>
          <a:xfrm>
            <a:off x="474825" y="237425"/>
            <a:ext cx="11355300" cy="6512100"/>
          </a:xfrm>
          <a:prstGeom prst="rect">
            <a:avLst/>
          </a:prstGeom>
          <a:noFill/>
          <a:ln>
            <a:noFill/>
          </a:ln>
        </p:spPr>
        <p:txBody>
          <a:bodyPr anchorCtr="0" anchor="t" bIns="45700" lIns="45700" spcFirstLastPara="1" rIns="45700" wrap="square" tIns="45700">
            <a:normAutofit fontScale="85000" lnSpcReduction="10000"/>
          </a:bodyPr>
          <a:lstStyle/>
          <a:p>
            <a:pPr indent="-118745" lvl="0" marL="91440" rtl="0" algn="l">
              <a:lnSpc>
                <a:spcPct val="90000"/>
              </a:lnSpc>
              <a:spcBef>
                <a:spcPts val="0"/>
              </a:spcBef>
              <a:spcAft>
                <a:spcPts val="0"/>
              </a:spcAft>
              <a:buSzPct val="100000"/>
              <a:buFont typeface="Noto Sans Symbols"/>
              <a:buChar char="❖"/>
            </a:pPr>
            <a:r>
              <a:rPr lang="en-US"/>
              <a:t>Operating profit/Paid-in capital: Operating Income/Capital </a:t>
            </a:r>
            <a:endParaRPr/>
          </a:p>
          <a:p>
            <a:pPr indent="-118745" lvl="0" marL="91440" rtl="0" algn="l">
              <a:lnSpc>
                <a:spcPct val="90000"/>
              </a:lnSpc>
              <a:spcBef>
                <a:spcPts val="0"/>
              </a:spcBef>
              <a:spcAft>
                <a:spcPts val="0"/>
              </a:spcAft>
              <a:buSzPct val="100000"/>
              <a:buFont typeface="Noto Sans Symbols"/>
              <a:buChar char="❖"/>
            </a:pPr>
            <a:r>
              <a:t/>
            </a:r>
            <a:endParaRPr/>
          </a:p>
          <a:p>
            <a:pPr indent="-118745" lvl="0" marL="91440" rtl="0" algn="l">
              <a:lnSpc>
                <a:spcPct val="90000"/>
              </a:lnSpc>
              <a:spcBef>
                <a:spcPts val="0"/>
              </a:spcBef>
              <a:spcAft>
                <a:spcPts val="0"/>
              </a:spcAft>
              <a:buSzPct val="100000"/>
              <a:buFont typeface="Noto Sans Symbols"/>
              <a:buChar char="❖"/>
            </a:pPr>
            <a:r>
              <a:rPr lang="en-US"/>
              <a:t>Net profit before tax/Paid-in capital: Pretax Income/Capital (profit obtained by the current core operations)</a:t>
            </a:r>
            <a:endParaRPr/>
          </a:p>
          <a:p>
            <a:pPr indent="-118745" lvl="0" marL="91440" rtl="0" algn="l">
              <a:lnSpc>
                <a:spcPct val="90000"/>
              </a:lnSpc>
              <a:spcBef>
                <a:spcPts val="1400"/>
              </a:spcBef>
              <a:spcAft>
                <a:spcPts val="0"/>
              </a:spcAft>
              <a:buSzPct val="100000"/>
              <a:buFont typeface="Noto Sans Symbols"/>
              <a:buChar char="❖"/>
            </a:pPr>
            <a:r>
              <a:rPr lang="en-US"/>
              <a:t>Inventory and accounts receivable/Net value: (Inventory Accounts Receivables)/Equity- (</a:t>
            </a:r>
            <a:br>
              <a:rPr b="1" lang="en-US"/>
            </a:br>
            <a:r>
              <a:rPr lang="en-US"/>
              <a:t>Inventory consists of the products you sell to customers. Receivables, or accounts receivable, are the outstanding balances you have yet to collect for sales made on credit.)</a:t>
            </a:r>
            <a:endParaRPr/>
          </a:p>
          <a:p>
            <a:pPr indent="-118745" lvl="0" marL="91440" rtl="0" algn="l">
              <a:lnSpc>
                <a:spcPct val="90000"/>
              </a:lnSpc>
              <a:spcBef>
                <a:spcPts val="1400"/>
              </a:spcBef>
              <a:spcAft>
                <a:spcPts val="0"/>
              </a:spcAft>
              <a:buSzPct val="100000"/>
              <a:buFont typeface="Noto Sans Symbols"/>
              <a:buChar char="❖"/>
            </a:pPr>
            <a:r>
              <a:rPr lang="en-US"/>
              <a:t>Total Asset Turnover. how effectively banks are using their assets to generate sales.</a:t>
            </a:r>
            <a:endParaRPr/>
          </a:p>
          <a:p>
            <a:pPr indent="-100011" lvl="0" marL="91440" rtl="0" algn="l">
              <a:lnSpc>
                <a:spcPct val="90000"/>
              </a:lnSpc>
              <a:spcBef>
                <a:spcPts val="1400"/>
              </a:spcBef>
              <a:spcAft>
                <a:spcPts val="0"/>
              </a:spcAft>
              <a:buSzPct val="84224"/>
              <a:buFont typeface="Noto Sans Symbols"/>
              <a:buChar char="❖"/>
            </a:pPr>
            <a:r>
              <a:rPr lang="en-US"/>
              <a:t>Accounts Receivable Turnover</a:t>
            </a:r>
            <a:endParaRPr/>
          </a:p>
          <a:p>
            <a:pPr indent="-100011" lvl="0" marL="91440" rtl="0" algn="l">
              <a:lnSpc>
                <a:spcPct val="90000"/>
              </a:lnSpc>
              <a:spcBef>
                <a:spcPts val="1400"/>
              </a:spcBef>
              <a:spcAft>
                <a:spcPts val="0"/>
              </a:spcAft>
              <a:buSzPct val="84224"/>
              <a:buFont typeface="Noto Sans Symbols"/>
              <a:buChar char="❖"/>
            </a:pPr>
            <a:r>
              <a:rPr lang="en-US"/>
              <a:t>Average Collection Days: Days Receivable Outstanding</a:t>
            </a:r>
            <a:endParaRPr/>
          </a:p>
          <a:p>
            <a:pPr indent="-100011" lvl="0" marL="91440" rtl="0" algn="l">
              <a:lnSpc>
                <a:spcPct val="90000"/>
              </a:lnSpc>
              <a:spcBef>
                <a:spcPts val="1400"/>
              </a:spcBef>
              <a:spcAft>
                <a:spcPts val="0"/>
              </a:spcAft>
              <a:buSzPct val="84224"/>
              <a:buChar char=" "/>
            </a:pPr>
            <a:r>
              <a:rPr lang="en-US"/>
              <a:t>Inventory Turnover Rate (times) -Cost of Goods Sold (COGS) / Average Inventory</a:t>
            </a:r>
            <a:endParaRPr/>
          </a:p>
          <a:p>
            <a:pPr indent="-100011" lvl="0" marL="91440" rtl="0" algn="l">
              <a:lnSpc>
                <a:spcPct val="90000"/>
              </a:lnSpc>
              <a:spcBef>
                <a:spcPts val="1400"/>
              </a:spcBef>
              <a:spcAft>
                <a:spcPts val="0"/>
              </a:spcAft>
              <a:buSzPct val="84224"/>
              <a:buChar char=" "/>
            </a:pPr>
            <a:r>
              <a:rPr lang="en-US"/>
              <a:t>Fixed Assets Turnover Frequency-Revenue / Average Fixed Assets</a:t>
            </a:r>
            <a:endParaRPr/>
          </a:p>
          <a:p>
            <a:pPr indent="-100011" lvl="0" marL="91440" rtl="0" algn="l">
              <a:lnSpc>
                <a:spcPct val="90000"/>
              </a:lnSpc>
              <a:spcBef>
                <a:spcPts val="1400"/>
              </a:spcBef>
              <a:spcAft>
                <a:spcPts val="0"/>
              </a:spcAft>
              <a:buSzPct val="84224"/>
              <a:buChar char=" "/>
            </a:pPr>
            <a:r>
              <a:rPr lang="en-US"/>
              <a:t>Net Worth Turnover Rate (times): Equity Turnover -Revenue / Average Shareholders' Equity</a:t>
            </a:r>
            <a:endParaRPr/>
          </a:p>
          <a:p>
            <a:pPr indent="-100011" lvl="0" marL="91440" rtl="0" algn="l">
              <a:lnSpc>
                <a:spcPct val="90000"/>
              </a:lnSpc>
              <a:spcBef>
                <a:spcPts val="1400"/>
              </a:spcBef>
              <a:spcAft>
                <a:spcPts val="0"/>
              </a:spcAft>
              <a:buSzPct val="84224"/>
              <a:buChar char=" "/>
            </a:pPr>
            <a:r>
              <a:rPr lang="en-US"/>
              <a:t>Revenue per person: Sales Per Employee-Total Revenue / Number of Employees</a:t>
            </a:r>
            <a:endParaRPr/>
          </a:p>
          <a:p>
            <a:pPr indent="-100011" lvl="0" marL="91440" rtl="0" algn="l">
              <a:lnSpc>
                <a:spcPct val="90000"/>
              </a:lnSpc>
              <a:spcBef>
                <a:spcPts val="1400"/>
              </a:spcBef>
              <a:spcAft>
                <a:spcPts val="0"/>
              </a:spcAft>
              <a:buSzPct val="84224"/>
              <a:buChar char=" "/>
            </a:pPr>
            <a:r>
              <a:rPr lang="en-US"/>
              <a:t>Operating profit per person: Operation Income Per Employee-Operating Income / Number of Employees</a:t>
            </a:r>
            <a:endParaRPr/>
          </a:p>
          <a:p>
            <a:pPr indent="-100011" lvl="0" marL="91440" rtl="0" algn="l">
              <a:lnSpc>
                <a:spcPct val="90000"/>
              </a:lnSpc>
              <a:spcBef>
                <a:spcPts val="1400"/>
              </a:spcBef>
              <a:spcAft>
                <a:spcPts val="0"/>
              </a:spcAft>
              <a:buSzPct val="84224"/>
              <a:buChar char=" "/>
            </a:pPr>
            <a:r>
              <a:rPr lang="en-US"/>
              <a:t>Allocation rate per person: Fixed Assets Per Employee–Total Fixed Assets / Number of Employees</a:t>
            </a:r>
            <a:endParaRPr/>
          </a:p>
          <a:p>
            <a:pPr indent="-118745" lvl="0" marL="91440" rtl="0" algn="l">
              <a:lnSpc>
                <a:spcPct val="90000"/>
              </a:lnSpc>
              <a:spcBef>
                <a:spcPts val="1400"/>
              </a:spcBef>
              <a:spcAft>
                <a:spcPts val="0"/>
              </a:spcAft>
              <a:buSzPct val="118790"/>
              <a:buChar char=" "/>
            </a:pPr>
            <a:r>
              <a:rPr lang="en-US"/>
              <a:t>Working Capital to Total Assets-Working Capital / Total Assets</a:t>
            </a:r>
            <a:endParaRPr sz="1852"/>
          </a:p>
          <a:p>
            <a:pPr indent="0" lvl="0" marL="91440" rtl="0" algn="l">
              <a:lnSpc>
                <a:spcPct val="90000"/>
              </a:lnSpc>
              <a:spcBef>
                <a:spcPts val="1400"/>
              </a:spcBef>
              <a:spcAft>
                <a:spcPts val="0"/>
              </a:spcAft>
              <a:buSzPct val="100000"/>
              <a:buNone/>
            </a:pPr>
            <a:r>
              <a:t/>
            </a:r>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idx="1" type="body"/>
          </p:nvPr>
        </p:nvSpPr>
        <p:spPr>
          <a:xfrm>
            <a:off x="352725" y="135675"/>
            <a:ext cx="11732400" cy="6173700"/>
          </a:xfrm>
          <a:prstGeom prst="rect">
            <a:avLst/>
          </a:prstGeom>
          <a:noFill/>
          <a:ln>
            <a:noFill/>
          </a:ln>
        </p:spPr>
        <p:txBody>
          <a:bodyPr anchorCtr="0" anchor="t" bIns="45700" lIns="45700" spcFirstLastPara="1" rIns="45700" wrap="square" tIns="45700">
            <a:noAutofit/>
          </a:bodyPr>
          <a:lstStyle/>
          <a:p>
            <a:pPr indent="-107950" lvl="0" marL="91440" rtl="0" algn="l">
              <a:lnSpc>
                <a:spcPct val="90000"/>
              </a:lnSpc>
              <a:spcBef>
                <a:spcPts val="0"/>
              </a:spcBef>
              <a:spcAft>
                <a:spcPts val="0"/>
              </a:spcAft>
              <a:buSzPts val="1700"/>
              <a:buChar char=" "/>
            </a:pPr>
            <a:r>
              <a:rPr lang="en-US" sz="1700"/>
              <a:t>Quick Assets/Total Assets - </a:t>
            </a:r>
            <a:r>
              <a:rPr lang="en-US" sz="1700">
                <a:solidFill>
                  <a:srgbClr val="0D0D0D"/>
                </a:solidFill>
                <a:highlight>
                  <a:srgbClr val="FFFFFF"/>
                </a:highlight>
                <a:latin typeface="Roboto"/>
                <a:ea typeface="Roboto"/>
                <a:cs typeface="Roboto"/>
                <a:sym typeface="Roboto"/>
              </a:rPr>
              <a:t>assets that can be quickly converted into cash, relative to its total assets.</a:t>
            </a:r>
            <a:endParaRPr sz="1700"/>
          </a:p>
          <a:p>
            <a:pPr indent="-107950" lvl="0" marL="91440" rtl="0" algn="l">
              <a:lnSpc>
                <a:spcPct val="90000"/>
              </a:lnSpc>
              <a:spcBef>
                <a:spcPts val="0"/>
              </a:spcBef>
              <a:spcAft>
                <a:spcPts val="0"/>
              </a:spcAft>
              <a:buSzPts val="1700"/>
              <a:buChar char=" "/>
            </a:pPr>
            <a:r>
              <a:rPr lang="en-US" sz="1700"/>
              <a:t>Current Assets/Total Assets-</a:t>
            </a:r>
            <a:r>
              <a:rPr lang="en-US" sz="1700">
                <a:solidFill>
                  <a:srgbClr val="0D0D0D"/>
                </a:solidFill>
                <a:highlight>
                  <a:srgbClr val="FFFFFF"/>
                </a:highlight>
                <a:latin typeface="Roboto"/>
                <a:ea typeface="Roboto"/>
                <a:cs typeface="Roboto"/>
                <a:sym typeface="Roboto"/>
              </a:rPr>
              <a:t>assets expected to be converted into cash or used up within one year.</a:t>
            </a:r>
            <a:endParaRPr sz="1700"/>
          </a:p>
          <a:p>
            <a:pPr indent="-107950" lvl="0" marL="91440" rtl="0" algn="l">
              <a:lnSpc>
                <a:spcPct val="90000"/>
              </a:lnSpc>
              <a:spcBef>
                <a:spcPts val="1400"/>
              </a:spcBef>
              <a:spcAft>
                <a:spcPts val="0"/>
              </a:spcAft>
              <a:buSzPts val="1700"/>
              <a:buChar char=" "/>
            </a:pPr>
            <a:r>
              <a:rPr lang="en-US" sz="1700"/>
              <a:t>Cash/Total Assets-</a:t>
            </a:r>
            <a:r>
              <a:rPr lang="en-US" sz="1700">
                <a:solidFill>
                  <a:srgbClr val="0D0D0D"/>
                </a:solidFill>
                <a:highlight>
                  <a:srgbClr val="FFFFFF"/>
                </a:highlight>
                <a:latin typeface="Roboto"/>
                <a:ea typeface="Roboto"/>
                <a:cs typeface="Roboto"/>
                <a:sym typeface="Roboto"/>
              </a:rPr>
              <a:t>This ratio measures the proportion of a company's total assets that are held in the form of cash.</a:t>
            </a:r>
            <a:endParaRPr sz="1700"/>
          </a:p>
          <a:p>
            <a:pPr indent="-107950" lvl="0" marL="91440" rtl="0" algn="l">
              <a:lnSpc>
                <a:spcPct val="90000"/>
              </a:lnSpc>
              <a:spcBef>
                <a:spcPts val="1400"/>
              </a:spcBef>
              <a:spcAft>
                <a:spcPts val="0"/>
              </a:spcAft>
              <a:buSzPts val="1700"/>
              <a:buChar char=" "/>
            </a:pPr>
            <a:r>
              <a:rPr lang="en-US" sz="1700"/>
              <a:t>Quick Assets/Current Liability-</a:t>
            </a:r>
            <a:r>
              <a:rPr lang="en-US" sz="1700">
                <a:solidFill>
                  <a:srgbClr val="0D0D0D"/>
                </a:solidFill>
                <a:highlight>
                  <a:srgbClr val="FFFFFF"/>
                </a:highlight>
                <a:latin typeface="Roboto"/>
                <a:ea typeface="Roboto"/>
                <a:cs typeface="Roboto"/>
                <a:sym typeface="Roboto"/>
              </a:rPr>
              <a:t>This ratio measures the company's ability to cover its current liabilities using its quick assets.</a:t>
            </a:r>
            <a:endParaRPr sz="1700"/>
          </a:p>
          <a:p>
            <a:pPr indent="-107950" lvl="0" marL="91440" rtl="0" algn="l">
              <a:lnSpc>
                <a:spcPct val="90000"/>
              </a:lnSpc>
              <a:spcBef>
                <a:spcPts val="1400"/>
              </a:spcBef>
              <a:spcAft>
                <a:spcPts val="0"/>
              </a:spcAft>
              <a:buSzPts val="1700"/>
              <a:buChar char=" "/>
            </a:pPr>
            <a:r>
              <a:rPr lang="en-US" sz="1700"/>
              <a:t>Cash/Current Liability-</a:t>
            </a:r>
            <a:r>
              <a:rPr lang="en-US" sz="1700">
                <a:solidFill>
                  <a:srgbClr val="0D0D0D"/>
                </a:solidFill>
                <a:highlight>
                  <a:srgbClr val="FFFFFF"/>
                </a:highlight>
                <a:latin typeface="Roboto"/>
                <a:ea typeface="Roboto"/>
                <a:cs typeface="Roboto"/>
                <a:sym typeface="Roboto"/>
              </a:rPr>
              <a:t>This ratio measures the company's ability to cover its current liabilities using its cash reserves.</a:t>
            </a:r>
            <a:endParaRPr sz="1700"/>
          </a:p>
          <a:p>
            <a:pPr indent="-107950" lvl="0" marL="91440" rtl="0" algn="l">
              <a:lnSpc>
                <a:spcPct val="90000"/>
              </a:lnSpc>
              <a:spcBef>
                <a:spcPts val="1400"/>
              </a:spcBef>
              <a:spcAft>
                <a:spcPts val="0"/>
              </a:spcAft>
              <a:buSzPts val="1700"/>
              <a:buChar char=" "/>
            </a:pPr>
            <a:r>
              <a:rPr lang="en-US" sz="1700"/>
              <a:t>Current Liability to Assets-</a:t>
            </a:r>
            <a:r>
              <a:rPr lang="en-US" sz="1700">
                <a:solidFill>
                  <a:srgbClr val="0D0D0D"/>
                </a:solidFill>
                <a:highlight>
                  <a:srgbClr val="FFFFFF"/>
                </a:highlight>
                <a:latin typeface="Roboto"/>
                <a:ea typeface="Roboto"/>
                <a:cs typeface="Roboto"/>
                <a:sym typeface="Roboto"/>
              </a:rPr>
              <a:t>This ratio measures the proportion of a company's total assets that are financed by its current liabilities</a:t>
            </a:r>
            <a:endParaRPr sz="1700"/>
          </a:p>
          <a:p>
            <a:pPr indent="-107950" lvl="0" marL="91440" rtl="0" algn="l">
              <a:lnSpc>
                <a:spcPct val="90000"/>
              </a:lnSpc>
              <a:spcBef>
                <a:spcPts val="1400"/>
              </a:spcBef>
              <a:spcAft>
                <a:spcPts val="0"/>
              </a:spcAft>
              <a:buSzPts val="1700"/>
              <a:buChar char=" "/>
            </a:pPr>
            <a:r>
              <a:rPr lang="en-US" sz="1700"/>
              <a:t>Operating Funds to Liability-</a:t>
            </a:r>
            <a:r>
              <a:rPr lang="en-US" sz="1700">
                <a:solidFill>
                  <a:srgbClr val="0D0D0D"/>
                </a:solidFill>
                <a:highlight>
                  <a:srgbClr val="FFFFFF"/>
                </a:highlight>
                <a:latin typeface="Roboto"/>
                <a:ea typeface="Roboto"/>
                <a:cs typeface="Roboto"/>
                <a:sym typeface="Roboto"/>
              </a:rPr>
              <a:t>This ratio measures the company's operating funds relative to its total liabilities.</a:t>
            </a:r>
            <a:endParaRPr sz="1700"/>
          </a:p>
          <a:p>
            <a:pPr indent="-107950" lvl="0" marL="91440" rtl="0" algn="l">
              <a:lnSpc>
                <a:spcPct val="90000"/>
              </a:lnSpc>
              <a:spcBef>
                <a:spcPts val="1400"/>
              </a:spcBef>
              <a:spcAft>
                <a:spcPts val="0"/>
              </a:spcAft>
              <a:buSzPts val="1700"/>
              <a:buChar char=" "/>
            </a:pPr>
            <a:r>
              <a:rPr lang="en-US" sz="1700"/>
              <a:t>Inventory/Working Capital-</a:t>
            </a:r>
            <a:r>
              <a:rPr lang="en-US" sz="1700">
                <a:solidFill>
                  <a:srgbClr val="0D0D0D"/>
                </a:solidFill>
                <a:highlight>
                  <a:srgbClr val="FFFFFF"/>
                </a:highlight>
                <a:latin typeface="Roboto"/>
                <a:ea typeface="Roboto"/>
                <a:cs typeface="Roboto"/>
                <a:sym typeface="Roboto"/>
              </a:rPr>
              <a:t>This ratio measures the proportion of a company's working capital that is tied up in inventory.</a:t>
            </a:r>
            <a:endParaRPr sz="1700"/>
          </a:p>
          <a:p>
            <a:pPr indent="-107950" lvl="0" marL="91440" rtl="0" algn="l">
              <a:lnSpc>
                <a:spcPct val="90000"/>
              </a:lnSpc>
              <a:spcBef>
                <a:spcPts val="1400"/>
              </a:spcBef>
              <a:spcAft>
                <a:spcPts val="0"/>
              </a:spcAft>
              <a:buSzPts val="1700"/>
              <a:buChar char=" "/>
            </a:pPr>
            <a:r>
              <a:rPr lang="en-US" sz="1700"/>
              <a:t>Inventory/Current Liability-</a:t>
            </a:r>
            <a:r>
              <a:rPr lang="en-US" sz="1700">
                <a:solidFill>
                  <a:srgbClr val="0D0D0D"/>
                </a:solidFill>
                <a:highlight>
                  <a:srgbClr val="FFFFFF"/>
                </a:highlight>
                <a:latin typeface="Roboto"/>
                <a:ea typeface="Roboto"/>
                <a:cs typeface="Roboto"/>
                <a:sym typeface="Roboto"/>
              </a:rPr>
              <a:t>This ratio measures the proportion of a company's current liabilities that are covered by its inventory.</a:t>
            </a:r>
            <a:endParaRPr sz="1700"/>
          </a:p>
          <a:p>
            <a:pPr indent="-107950" lvl="0" marL="91440" rtl="0" algn="l">
              <a:lnSpc>
                <a:spcPct val="90000"/>
              </a:lnSpc>
              <a:spcBef>
                <a:spcPts val="1400"/>
              </a:spcBef>
              <a:spcAft>
                <a:spcPts val="0"/>
              </a:spcAft>
              <a:buSzPts val="1700"/>
              <a:buChar char=" "/>
            </a:pPr>
            <a:r>
              <a:rPr lang="en-US" sz="1700"/>
              <a:t>Current Liabilities/Liability-</a:t>
            </a:r>
            <a:r>
              <a:rPr lang="en-US" sz="1700">
                <a:solidFill>
                  <a:srgbClr val="0D0D0D"/>
                </a:solidFill>
                <a:highlight>
                  <a:srgbClr val="FFFFFF"/>
                </a:highlight>
                <a:latin typeface="Roboto"/>
                <a:ea typeface="Roboto"/>
                <a:cs typeface="Roboto"/>
                <a:sym typeface="Roboto"/>
              </a:rPr>
              <a:t>This ratio measures the proportion of a company's total liabilities that are classified as current liabilities.</a:t>
            </a:r>
            <a:endParaRPr sz="1700"/>
          </a:p>
          <a:p>
            <a:pPr indent="-107950" lvl="0" marL="91440" rtl="0" algn="l">
              <a:lnSpc>
                <a:spcPct val="90000"/>
              </a:lnSpc>
              <a:spcBef>
                <a:spcPts val="1400"/>
              </a:spcBef>
              <a:spcAft>
                <a:spcPts val="0"/>
              </a:spcAft>
              <a:buSzPts val="1700"/>
              <a:buChar char=" "/>
            </a:pPr>
            <a:r>
              <a:rPr lang="en-US" sz="1700"/>
              <a:t>Working Capital/Equity-</a:t>
            </a:r>
            <a:r>
              <a:rPr lang="en-US" sz="1700">
                <a:solidFill>
                  <a:srgbClr val="0D0D0D"/>
                </a:solidFill>
                <a:highlight>
                  <a:srgbClr val="FFFFFF"/>
                </a:highlight>
                <a:latin typeface="Roboto"/>
                <a:ea typeface="Roboto"/>
                <a:cs typeface="Roboto"/>
                <a:sym typeface="Roboto"/>
              </a:rPr>
              <a:t>This ratio measures the proportion of a company's equity that is represented by its working capital.</a:t>
            </a:r>
            <a:endParaRPr sz="1700"/>
          </a:p>
          <a:p>
            <a:pPr indent="-107950" lvl="0" marL="91440" rtl="0" algn="l">
              <a:lnSpc>
                <a:spcPct val="90000"/>
              </a:lnSpc>
              <a:spcBef>
                <a:spcPts val="1400"/>
              </a:spcBef>
              <a:spcAft>
                <a:spcPts val="0"/>
              </a:spcAft>
              <a:buSzPts val="1700"/>
              <a:buChar char=" "/>
            </a:pPr>
            <a:r>
              <a:rPr lang="en-US" sz="1700"/>
              <a:t>Current Liabilities/Equity-</a:t>
            </a:r>
            <a:r>
              <a:rPr lang="en-US" sz="1700">
                <a:solidFill>
                  <a:srgbClr val="0D0D0D"/>
                </a:solidFill>
                <a:highlight>
                  <a:srgbClr val="FFFFFF"/>
                </a:highlight>
                <a:latin typeface="Roboto"/>
                <a:ea typeface="Roboto"/>
                <a:cs typeface="Roboto"/>
                <a:sym typeface="Roboto"/>
              </a:rPr>
              <a:t>This ratio measures the proportion of a company's equity that is represented by its current liabilities.</a:t>
            </a:r>
            <a:endParaRPr sz="1700"/>
          </a:p>
          <a:p>
            <a:pPr indent="-107950" lvl="0" marL="91440" rtl="0" algn="l">
              <a:lnSpc>
                <a:spcPct val="90000"/>
              </a:lnSpc>
              <a:spcBef>
                <a:spcPts val="1400"/>
              </a:spcBef>
              <a:spcAft>
                <a:spcPts val="0"/>
              </a:spcAft>
              <a:buSzPts val="1700"/>
              <a:buChar char=" "/>
            </a:pPr>
            <a:r>
              <a:rPr lang="en-US" sz="1700"/>
              <a:t>Long-term Liability to Current Assets-</a:t>
            </a:r>
            <a:r>
              <a:rPr lang="en-US" sz="1700">
                <a:solidFill>
                  <a:srgbClr val="0D0D0D"/>
                </a:solidFill>
                <a:highlight>
                  <a:srgbClr val="FFFFFF"/>
                </a:highlight>
                <a:latin typeface="Roboto"/>
                <a:ea typeface="Roboto"/>
                <a:cs typeface="Roboto"/>
                <a:sym typeface="Roboto"/>
              </a:rPr>
              <a:t>This ratio measures the proportion of a company's current assets that are financed by its long-term liabilities.</a:t>
            </a:r>
            <a:endParaRPr sz="1700"/>
          </a:p>
          <a:p>
            <a:pPr indent="0" lvl="0" marL="91440" rtl="0" algn="l">
              <a:lnSpc>
                <a:spcPct val="90000"/>
              </a:lnSpc>
              <a:spcBef>
                <a:spcPts val="1400"/>
              </a:spcBef>
              <a:spcAft>
                <a:spcPts val="0"/>
              </a:spcAft>
              <a:buSzPts val="2200"/>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idx="1" type="body"/>
          </p:nvPr>
        </p:nvSpPr>
        <p:spPr>
          <a:xfrm>
            <a:off x="332375" y="196725"/>
            <a:ext cx="11457000" cy="6552900"/>
          </a:xfrm>
          <a:prstGeom prst="rect">
            <a:avLst/>
          </a:prstGeom>
          <a:noFill/>
          <a:ln>
            <a:noFill/>
          </a:ln>
        </p:spPr>
        <p:txBody>
          <a:bodyPr anchorCtr="0" anchor="t" bIns="45700" lIns="45700" spcFirstLastPara="1" rIns="45700" wrap="square" tIns="45700">
            <a:normAutofit fontScale="55000"/>
          </a:bodyPr>
          <a:lstStyle/>
          <a:p>
            <a:pPr indent="-97964" lvl="0" marL="91440" rtl="0" algn="l">
              <a:lnSpc>
                <a:spcPct val="90000"/>
              </a:lnSpc>
              <a:spcBef>
                <a:spcPts val="0"/>
              </a:spcBef>
              <a:spcAft>
                <a:spcPts val="0"/>
              </a:spcAft>
              <a:buSzPct val="100000"/>
              <a:buChar char=" "/>
            </a:pPr>
            <a:r>
              <a:rPr lang="en-US" sz="2805"/>
              <a:t>Retained Earnings to Total Assets-</a:t>
            </a:r>
            <a:r>
              <a:rPr lang="en-US" sz="2805">
                <a:solidFill>
                  <a:srgbClr val="0D0D0D"/>
                </a:solidFill>
                <a:highlight>
                  <a:srgbClr val="FFFFFF"/>
                </a:highlight>
                <a:latin typeface="Roboto"/>
                <a:ea typeface="Roboto"/>
                <a:cs typeface="Roboto"/>
                <a:sym typeface="Roboto"/>
              </a:rPr>
              <a:t>This ratio measures the proportion of a company's total assets that are financed by its retained earnings.</a:t>
            </a:r>
            <a:endParaRPr sz="2805"/>
          </a:p>
          <a:p>
            <a:pPr indent="-97964" lvl="0" marL="91440" rtl="0" algn="l">
              <a:lnSpc>
                <a:spcPct val="90000"/>
              </a:lnSpc>
              <a:spcBef>
                <a:spcPts val="1400"/>
              </a:spcBef>
              <a:spcAft>
                <a:spcPts val="0"/>
              </a:spcAft>
              <a:buSzPct val="100000"/>
              <a:buChar char=" "/>
            </a:pPr>
            <a:r>
              <a:rPr lang="en-US" sz="2805"/>
              <a:t>Total income/Total expense-</a:t>
            </a:r>
            <a:r>
              <a:rPr lang="en-US" sz="2805">
                <a:solidFill>
                  <a:srgbClr val="0D0D0D"/>
                </a:solidFill>
                <a:highlight>
                  <a:srgbClr val="FFFFFF"/>
                </a:highlight>
                <a:latin typeface="Roboto"/>
                <a:ea typeface="Roboto"/>
                <a:cs typeface="Roboto"/>
                <a:sym typeface="Roboto"/>
              </a:rPr>
              <a:t>This ratio, often referred to as the income-to-expense ratio, measures the relationship between total income and total expenses</a:t>
            </a:r>
            <a:endParaRPr sz="2805"/>
          </a:p>
          <a:p>
            <a:pPr indent="-97964" lvl="0" marL="91440" rtl="0" algn="l">
              <a:lnSpc>
                <a:spcPct val="90000"/>
              </a:lnSpc>
              <a:spcBef>
                <a:spcPts val="1400"/>
              </a:spcBef>
              <a:spcAft>
                <a:spcPts val="0"/>
              </a:spcAft>
              <a:buSzPct val="100000"/>
              <a:buChar char=" "/>
            </a:pPr>
            <a:r>
              <a:rPr lang="en-US" sz="2805"/>
              <a:t>Total expense/Assets-</a:t>
            </a:r>
            <a:r>
              <a:rPr lang="en-US" sz="2805">
                <a:solidFill>
                  <a:srgbClr val="0D0D0D"/>
                </a:solidFill>
                <a:highlight>
                  <a:srgbClr val="FFFFFF"/>
                </a:highlight>
                <a:latin typeface="Roboto"/>
                <a:ea typeface="Roboto"/>
                <a:cs typeface="Roboto"/>
                <a:sym typeface="Roboto"/>
              </a:rPr>
              <a:t>This ratio measures the proportion of a company's assets that are used to cover its total expenses.</a:t>
            </a:r>
            <a:endParaRPr sz="2805"/>
          </a:p>
          <a:p>
            <a:pPr indent="-97964" lvl="0" marL="91440" rtl="0" algn="l">
              <a:lnSpc>
                <a:spcPct val="90000"/>
              </a:lnSpc>
              <a:spcBef>
                <a:spcPts val="1400"/>
              </a:spcBef>
              <a:spcAft>
                <a:spcPts val="0"/>
              </a:spcAft>
              <a:buSzPct val="100000"/>
              <a:buChar char=" "/>
            </a:pPr>
            <a:r>
              <a:rPr lang="en-US" sz="2805"/>
              <a:t>Current Asset Turnover Rate: Current Assets to Sales-</a:t>
            </a:r>
            <a:r>
              <a:rPr lang="en-US" sz="2805">
                <a:solidFill>
                  <a:srgbClr val="0D0D0D"/>
                </a:solidFill>
                <a:highlight>
                  <a:srgbClr val="FFFFFF"/>
                </a:highlight>
                <a:latin typeface="Roboto"/>
                <a:ea typeface="Roboto"/>
                <a:cs typeface="Roboto"/>
                <a:sym typeface="Roboto"/>
              </a:rPr>
              <a:t>This ratio measures how efficiently a company uses its current assets to generate sales revenue.</a:t>
            </a:r>
            <a:endParaRPr sz="2805"/>
          </a:p>
          <a:p>
            <a:pPr indent="-97964" lvl="0" marL="91440" rtl="0" algn="l">
              <a:lnSpc>
                <a:spcPct val="90000"/>
              </a:lnSpc>
              <a:spcBef>
                <a:spcPts val="1400"/>
              </a:spcBef>
              <a:spcAft>
                <a:spcPts val="0"/>
              </a:spcAft>
              <a:buSzPct val="100000"/>
              <a:buChar char=" "/>
            </a:pPr>
            <a:r>
              <a:rPr lang="en-US" sz="2805"/>
              <a:t>Quick Asset Turnover Rate: Quick Assets to Sales-</a:t>
            </a:r>
            <a:r>
              <a:rPr lang="en-US" sz="2805">
                <a:solidFill>
                  <a:srgbClr val="0D0D0D"/>
                </a:solidFill>
                <a:highlight>
                  <a:srgbClr val="FFFFFF"/>
                </a:highlight>
                <a:latin typeface="Roboto"/>
                <a:ea typeface="Roboto"/>
                <a:cs typeface="Roboto"/>
                <a:sym typeface="Roboto"/>
              </a:rPr>
              <a:t>This ratio measures how efficiently a company uses its quick assets to generate sales revenue</a:t>
            </a:r>
            <a:endParaRPr sz="2805"/>
          </a:p>
          <a:p>
            <a:pPr indent="-97964" lvl="0" marL="91440" rtl="0" algn="l">
              <a:lnSpc>
                <a:spcPct val="90000"/>
              </a:lnSpc>
              <a:spcBef>
                <a:spcPts val="1400"/>
              </a:spcBef>
              <a:spcAft>
                <a:spcPts val="0"/>
              </a:spcAft>
              <a:buSzPct val="100000"/>
              <a:buChar char=" "/>
            </a:pPr>
            <a:r>
              <a:rPr lang="en-US" sz="2805"/>
              <a:t>Working Capital Turnover Rate: Working Capital to Sales -</a:t>
            </a:r>
            <a:r>
              <a:rPr lang="en-US" sz="2805">
                <a:solidFill>
                  <a:srgbClr val="0D0D0D"/>
                </a:solidFill>
                <a:highlight>
                  <a:srgbClr val="FFFFFF"/>
                </a:highlight>
                <a:latin typeface="Roboto"/>
                <a:ea typeface="Roboto"/>
                <a:cs typeface="Roboto"/>
                <a:sym typeface="Roboto"/>
              </a:rPr>
              <a:t>This ratio measures how efficiently a company uses its working capital to generate sales revenue.</a:t>
            </a:r>
            <a:endParaRPr sz="2805"/>
          </a:p>
          <a:p>
            <a:pPr indent="-97964" lvl="0" marL="91440" rtl="0" algn="l">
              <a:lnSpc>
                <a:spcPct val="90000"/>
              </a:lnSpc>
              <a:spcBef>
                <a:spcPts val="1400"/>
              </a:spcBef>
              <a:spcAft>
                <a:spcPts val="0"/>
              </a:spcAft>
              <a:buSzPct val="100000"/>
              <a:buChar char=" "/>
            </a:pPr>
            <a:r>
              <a:rPr lang="en-US" sz="2805"/>
              <a:t>Cash Turnover Rate: Cash to Sales-</a:t>
            </a:r>
            <a:r>
              <a:rPr lang="en-US" sz="2805">
                <a:solidFill>
                  <a:srgbClr val="0D0D0D"/>
                </a:solidFill>
                <a:highlight>
                  <a:srgbClr val="FFFFFF"/>
                </a:highlight>
                <a:latin typeface="Roboto"/>
                <a:ea typeface="Roboto"/>
                <a:cs typeface="Roboto"/>
                <a:sym typeface="Roboto"/>
              </a:rPr>
              <a:t>This ratio measures how efficiently a company uses its cash to generate sales revenue.</a:t>
            </a:r>
            <a:endParaRPr sz="2805"/>
          </a:p>
          <a:p>
            <a:pPr indent="-97964" lvl="0" marL="91440" rtl="0" algn="l">
              <a:lnSpc>
                <a:spcPct val="90000"/>
              </a:lnSpc>
              <a:spcBef>
                <a:spcPts val="1400"/>
              </a:spcBef>
              <a:spcAft>
                <a:spcPts val="0"/>
              </a:spcAft>
              <a:buSzPct val="100000"/>
              <a:buChar char=" "/>
            </a:pPr>
            <a:r>
              <a:rPr lang="en-US" sz="2805"/>
              <a:t>Cash Flow to Sales-</a:t>
            </a:r>
            <a:r>
              <a:rPr lang="en-US" sz="2805">
                <a:solidFill>
                  <a:srgbClr val="0D0D0D"/>
                </a:solidFill>
                <a:highlight>
                  <a:srgbClr val="FFFFFF"/>
                </a:highlight>
                <a:latin typeface="Roboto"/>
                <a:ea typeface="Roboto"/>
                <a:cs typeface="Roboto"/>
                <a:sym typeface="Roboto"/>
              </a:rPr>
              <a:t>This ratio measures the proportion of sales revenue that is converted into cash flow.</a:t>
            </a:r>
            <a:endParaRPr sz="2805"/>
          </a:p>
          <a:p>
            <a:pPr indent="-97964" lvl="0" marL="91440" rtl="0" algn="l">
              <a:lnSpc>
                <a:spcPct val="90000"/>
              </a:lnSpc>
              <a:spcBef>
                <a:spcPts val="1400"/>
              </a:spcBef>
              <a:spcAft>
                <a:spcPts val="0"/>
              </a:spcAft>
              <a:buSzPct val="100000"/>
              <a:buChar char=" "/>
            </a:pPr>
            <a:r>
              <a:rPr lang="en-US" sz="2805"/>
              <a:t>Fixed Assets to Assets-</a:t>
            </a:r>
            <a:r>
              <a:rPr lang="en-US" sz="2805">
                <a:solidFill>
                  <a:srgbClr val="0D0D0D"/>
                </a:solidFill>
                <a:highlight>
                  <a:srgbClr val="FFFFFF"/>
                </a:highlight>
                <a:latin typeface="Roboto"/>
                <a:ea typeface="Roboto"/>
                <a:cs typeface="Roboto"/>
                <a:sym typeface="Roboto"/>
              </a:rPr>
              <a:t>This ratio measures the proportion of a company's total assets that are represented by fixed assets.</a:t>
            </a:r>
            <a:endParaRPr sz="2805">
              <a:solidFill>
                <a:srgbClr val="0D0D0D"/>
              </a:solidFill>
              <a:highlight>
                <a:srgbClr val="FFFFFF"/>
              </a:highlight>
              <a:latin typeface="Roboto"/>
              <a:ea typeface="Roboto"/>
              <a:cs typeface="Roboto"/>
              <a:sym typeface="Roboto"/>
            </a:endParaRPr>
          </a:p>
          <a:p>
            <a:pPr indent="-83997" lvl="0" marL="91440" rtl="0" algn="l">
              <a:lnSpc>
                <a:spcPct val="90000"/>
              </a:lnSpc>
              <a:spcBef>
                <a:spcPts val="1400"/>
              </a:spcBef>
              <a:spcAft>
                <a:spcPts val="0"/>
              </a:spcAft>
              <a:buClr>
                <a:srgbClr val="0D0D0D"/>
              </a:buClr>
              <a:buSzPct val="85743"/>
              <a:buFont typeface="Roboto"/>
              <a:buChar char=" "/>
            </a:pPr>
            <a:r>
              <a:t/>
            </a:r>
            <a:endParaRPr sz="2805">
              <a:solidFill>
                <a:srgbClr val="0D0D0D"/>
              </a:solidFill>
              <a:highlight>
                <a:srgbClr val="FFFFFF"/>
              </a:highlight>
              <a:latin typeface="Roboto"/>
              <a:ea typeface="Roboto"/>
              <a:cs typeface="Roboto"/>
              <a:sym typeface="Roboto"/>
            </a:endParaRPr>
          </a:p>
          <a:p>
            <a:pPr indent="-103203" lvl="0" marL="91440" rtl="0" algn="l">
              <a:lnSpc>
                <a:spcPct val="90000"/>
              </a:lnSpc>
              <a:spcBef>
                <a:spcPts val="0"/>
              </a:spcBef>
              <a:spcAft>
                <a:spcPts val="0"/>
              </a:spcAft>
              <a:buSzPct val="100000"/>
              <a:buChar char=" "/>
            </a:pPr>
            <a:r>
              <a:rPr lang="en-US" sz="2955"/>
              <a:t>Current Liability to Liability-</a:t>
            </a:r>
            <a:r>
              <a:rPr lang="en-US" sz="2955">
                <a:solidFill>
                  <a:srgbClr val="0D0D0D"/>
                </a:solidFill>
                <a:highlight>
                  <a:srgbClr val="FFFFFF"/>
                </a:highlight>
                <a:latin typeface="Roboto"/>
                <a:ea typeface="Roboto"/>
                <a:cs typeface="Roboto"/>
                <a:sym typeface="Roboto"/>
              </a:rPr>
              <a:t>This ratio measures the proportion of a company's total liabilities that are classified as current liabilities.</a:t>
            </a:r>
            <a:endParaRPr sz="2955"/>
          </a:p>
          <a:p>
            <a:pPr indent="-103203" lvl="0" marL="91440" rtl="0" algn="l">
              <a:lnSpc>
                <a:spcPct val="90000"/>
              </a:lnSpc>
              <a:spcBef>
                <a:spcPts val="1400"/>
              </a:spcBef>
              <a:spcAft>
                <a:spcPts val="0"/>
              </a:spcAft>
              <a:buSzPct val="100000"/>
              <a:buChar char=" "/>
            </a:pPr>
            <a:r>
              <a:rPr lang="en-US" sz="2955"/>
              <a:t>Current Liability to Equity-</a:t>
            </a:r>
            <a:r>
              <a:rPr lang="en-US" sz="2955">
                <a:solidFill>
                  <a:srgbClr val="0D0D0D"/>
                </a:solidFill>
                <a:highlight>
                  <a:srgbClr val="FFFFFF"/>
                </a:highlight>
                <a:latin typeface="Roboto"/>
                <a:ea typeface="Roboto"/>
                <a:cs typeface="Roboto"/>
                <a:sym typeface="Roboto"/>
              </a:rPr>
              <a:t>This ratio measures the proportion of a company's equity that is represented by its current liabilities</a:t>
            </a:r>
            <a:endParaRPr sz="2955"/>
          </a:p>
          <a:p>
            <a:pPr indent="-82073" lvl="0" marL="91440" rtl="0" algn="l">
              <a:lnSpc>
                <a:spcPct val="90000"/>
              </a:lnSpc>
              <a:spcBef>
                <a:spcPts val="1400"/>
              </a:spcBef>
              <a:spcAft>
                <a:spcPts val="0"/>
              </a:spcAft>
              <a:buClr>
                <a:srgbClr val="0D0D0D"/>
              </a:buClr>
              <a:buSzPct val="100000"/>
              <a:buFont typeface="Roboto"/>
              <a:buChar char=" "/>
            </a:pPr>
            <a:r>
              <a:t/>
            </a:r>
            <a:endParaRPr sz="2350">
              <a:solidFill>
                <a:srgbClr val="0D0D0D"/>
              </a:solidFill>
              <a:highlight>
                <a:srgbClr val="FFFFFF"/>
              </a:highlight>
              <a:latin typeface="Roboto"/>
              <a:ea typeface="Roboto"/>
              <a:cs typeface="Roboto"/>
              <a:sym typeface="Roboto"/>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2022-11-21T05:42:27Z</dcterms:created>
  <dc:creator>STANLEY</dc:creator>
</cp:coreProperties>
</file>