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4"/>
  </p:sldMasterIdLst>
  <p:notesMasterIdLst>
    <p:notesMasterId r:id="rId20"/>
  </p:notesMasterIdLst>
  <p:sldIdLst>
    <p:sldId id="257" r:id="rId5"/>
    <p:sldId id="265" r:id="rId6"/>
    <p:sldId id="261" r:id="rId7"/>
    <p:sldId id="259" r:id="rId8"/>
    <p:sldId id="263" r:id="rId9"/>
    <p:sldId id="266" r:id="rId10"/>
    <p:sldId id="267" r:id="rId11"/>
    <p:sldId id="268" r:id="rId12"/>
    <p:sldId id="269" r:id="rId13"/>
    <p:sldId id="275"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A750590-9F9A-443B-9295-A3931D8194B1}" type="datetime1">
              <a:rPr lang="en-US" smtClean="0"/>
              <a:t>2/13/2023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989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56818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00143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6208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0175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24899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85493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0549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28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75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236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67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887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5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17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09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686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9359126-4846-4E88-BDD9-5585CC877E47}" type="datetime1">
              <a:rPr lang="en-US" smtClean="0"/>
              <a:t>2/13/2023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99604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87506" y="421341"/>
            <a:ext cx="10637071" cy="1389530"/>
          </a:xfrm>
        </p:spPr>
        <p:txBody>
          <a:bodyPr>
            <a:normAutofit/>
          </a:bodyPr>
          <a:lstStyle/>
          <a:p>
            <a:r>
              <a:rPr lang="en-US" sz="6000" dirty="0"/>
              <a:t>Student marks calculator app</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sz="quarter" idx="13"/>
          </p:nvPr>
        </p:nvSpPr>
        <p:spPr>
          <a:xfrm>
            <a:off x="8387862" y="2751993"/>
            <a:ext cx="5697699" cy="3589785"/>
          </a:xfrm>
        </p:spPr>
        <p:txBody>
          <a:bodyPr>
            <a:normAutofit/>
          </a:bodyPr>
          <a:lstStyle/>
          <a:p>
            <a:pPr marL="0" indent="0" algn="just">
              <a:lnSpc>
                <a:spcPct val="100000"/>
              </a:lnSpc>
              <a:buNone/>
            </a:pPr>
            <a:r>
              <a:rPr lang="en-US" dirty="0">
                <a:solidFill>
                  <a:srgbClr val="0070C0"/>
                </a:solidFill>
              </a:rPr>
              <a:t>BY	</a:t>
            </a:r>
          </a:p>
          <a:p>
            <a:pPr marL="0" indent="0">
              <a:lnSpc>
                <a:spcPct val="100000"/>
              </a:lnSpc>
              <a:buNone/>
            </a:pPr>
            <a:r>
              <a:rPr lang="en-US" sz="2000" dirty="0">
                <a:solidFill>
                  <a:srgbClr val="0070C0"/>
                </a:solidFill>
              </a:rPr>
              <a:t>NAME:</a:t>
            </a:r>
            <a:r>
              <a:rPr lang="en-US" sz="2000" dirty="0">
                <a:solidFill>
                  <a:srgbClr val="00B050"/>
                </a:solidFill>
              </a:rPr>
              <a:t> </a:t>
            </a:r>
            <a:r>
              <a:rPr lang="en-US" sz="2000" dirty="0" err="1">
                <a:solidFill>
                  <a:srgbClr val="00B050"/>
                </a:solidFill>
              </a:rPr>
              <a:t>v.Satya</a:t>
            </a:r>
            <a:r>
              <a:rPr lang="en-US" sz="2000" dirty="0">
                <a:solidFill>
                  <a:srgbClr val="00B050"/>
                </a:solidFill>
              </a:rPr>
              <a:t> raj</a:t>
            </a:r>
          </a:p>
          <a:p>
            <a:pPr marL="0" indent="0">
              <a:lnSpc>
                <a:spcPct val="100000"/>
              </a:lnSpc>
              <a:buNone/>
            </a:pPr>
            <a:r>
              <a:rPr lang="en-US" dirty="0">
                <a:solidFill>
                  <a:srgbClr val="0070C0"/>
                </a:solidFill>
              </a:rPr>
              <a:t>REGNO:</a:t>
            </a:r>
            <a:r>
              <a:rPr lang="en-US" dirty="0">
                <a:solidFill>
                  <a:srgbClr val="00B050"/>
                </a:solidFill>
              </a:rPr>
              <a:t>192011269</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24" y="237392"/>
            <a:ext cx="10396882" cy="1151965"/>
          </a:xfrm>
        </p:spPr>
        <p:txBody>
          <a:bodyPr/>
          <a:lstStyle/>
          <a:p>
            <a:r>
              <a:rPr lang="en-IN" dirty="0"/>
              <a:t>software or (android mobile )</a:t>
            </a:r>
          </a:p>
        </p:txBody>
      </p:sp>
      <p:pic>
        <p:nvPicPr>
          <p:cNvPr id="4" name="Content Placeholder 3">
            <a:extLst>
              <a:ext uri="{FF2B5EF4-FFF2-40B4-BE49-F238E27FC236}">
                <a16:creationId xmlns:a16="http://schemas.microsoft.com/office/drawing/2014/main" id="{31A53D5E-12A2-26E1-15C5-FEA93F5BA57A}"/>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55" t="123" r="-524" b="40669"/>
          <a:stretch/>
        </p:blipFill>
        <p:spPr>
          <a:xfrm>
            <a:off x="420675" y="1694473"/>
            <a:ext cx="10385071" cy="3554535"/>
          </a:xfrm>
          <a:prstGeom prst="rect">
            <a:avLst/>
          </a:prstGeom>
        </p:spPr>
      </p:pic>
    </p:spTree>
    <p:extLst>
      <p:ext uri="{BB962C8B-B14F-4D97-AF65-F5344CB8AC3E}">
        <p14:creationId xmlns:p14="http://schemas.microsoft.com/office/powerpoint/2010/main" val="6542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DE76-9681-9DD9-AB28-2B06FAADFD83}"/>
              </a:ext>
            </a:extLst>
          </p:cNvPr>
          <p:cNvSpPr>
            <a:spLocks noGrp="1"/>
          </p:cNvSpPr>
          <p:nvPr>
            <p:ph type="title"/>
          </p:nvPr>
        </p:nvSpPr>
        <p:spPr>
          <a:xfrm>
            <a:off x="449256" y="156951"/>
            <a:ext cx="10396882" cy="1151965"/>
          </a:xfrm>
        </p:spPr>
        <p:txBody>
          <a:bodyPr/>
          <a:lstStyle/>
          <a:p>
            <a:r>
              <a:rPr lang="en-IN" dirty="0"/>
              <a:t>APPIUM INSPECTOR</a:t>
            </a:r>
          </a:p>
        </p:txBody>
      </p:sp>
      <p:pic>
        <p:nvPicPr>
          <p:cNvPr id="5" name="Picture 4">
            <a:extLst>
              <a:ext uri="{FF2B5EF4-FFF2-40B4-BE49-F238E27FC236}">
                <a16:creationId xmlns:a16="http://schemas.microsoft.com/office/drawing/2014/main" id="{92302B64-62A1-7765-0753-8C3394EFC70C}"/>
              </a:ext>
            </a:extLst>
          </p:cNvPr>
          <p:cNvPicPr>
            <a:picLocks noChangeAspect="1"/>
          </p:cNvPicPr>
          <p:nvPr/>
        </p:nvPicPr>
        <p:blipFill>
          <a:blip r:embed="rId2"/>
          <a:stretch>
            <a:fillRect/>
          </a:stretch>
        </p:blipFill>
        <p:spPr>
          <a:xfrm>
            <a:off x="449255" y="1102728"/>
            <a:ext cx="9627073" cy="4249202"/>
          </a:xfrm>
          <a:prstGeom prst="rect">
            <a:avLst/>
          </a:prstGeom>
        </p:spPr>
      </p:pic>
    </p:spTree>
    <p:extLst>
      <p:ext uri="{BB962C8B-B14F-4D97-AF65-F5344CB8AC3E}">
        <p14:creationId xmlns:p14="http://schemas.microsoft.com/office/powerpoint/2010/main" val="198138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39F8-0B88-AFC9-DFCD-118B1B5D2353}"/>
              </a:ext>
            </a:extLst>
          </p:cNvPr>
          <p:cNvSpPr>
            <a:spLocks noGrp="1"/>
          </p:cNvSpPr>
          <p:nvPr>
            <p:ph type="title"/>
          </p:nvPr>
        </p:nvSpPr>
        <p:spPr>
          <a:xfrm>
            <a:off x="298939" y="114300"/>
            <a:ext cx="10396882" cy="1151965"/>
          </a:xfrm>
        </p:spPr>
        <p:txBody>
          <a:bodyPr/>
          <a:lstStyle/>
          <a:p>
            <a:r>
              <a:rPr lang="en-IN" dirty="0"/>
              <a:t>SCREENSHOT OF OUTPUT</a:t>
            </a:r>
          </a:p>
        </p:txBody>
      </p:sp>
      <p:pic>
        <p:nvPicPr>
          <p:cNvPr id="6" name="Picture 5">
            <a:extLst>
              <a:ext uri="{FF2B5EF4-FFF2-40B4-BE49-F238E27FC236}">
                <a16:creationId xmlns:a16="http://schemas.microsoft.com/office/drawing/2014/main" id="{B11B4928-4266-85B5-22B6-FE5A1F3F49FA}"/>
              </a:ext>
            </a:extLst>
          </p:cNvPr>
          <p:cNvPicPr>
            <a:picLocks noChangeAspect="1"/>
          </p:cNvPicPr>
          <p:nvPr/>
        </p:nvPicPr>
        <p:blipFill>
          <a:blip r:embed="rId2"/>
          <a:stretch>
            <a:fillRect/>
          </a:stretch>
        </p:blipFill>
        <p:spPr>
          <a:xfrm>
            <a:off x="298939" y="995082"/>
            <a:ext cx="3450431" cy="4508904"/>
          </a:xfrm>
          <a:prstGeom prst="rect">
            <a:avLst/>
          </a:prstGeom>
        </p:spPr>
      </p:pic>
      <p:pic>
        <p:nvPicPr>
          <p:cNvPr id="9" name="Picture 8">
            <a:extLst>
              <a:ext uri="{FF2B5EF4-FFF2-40B4-BE49-F238E27FC236}">
                <a16:creationId xmlns:a16="http://schemas.microsoft.com/office/drawing/2014/main" id="{840DF417-3824-6B2B-234A-9F7BD0AFC1CF}"/>
              </a:ext>
            </a:extLst>
          </p:cNvPr>
          <p:cNvPicPr>
            <a:picLocks noChangeAspect="1"/>
          </p:cNvPicPr>
          <p:nvPr/>
        </p:nvPicPr>
        <p:blipFill>
          <a:blip r:embed="rId3"/>
          <a:stretch>
            <a:fillRect/>
          </a:stretch>
        </p:blipFill>
        <p:spPr>
          <a:xfrm>
            <a:off x="4121875" y="995082"/>
            <a:ext cx="3445073" cy="4508904"/>
          </a:xfrm>
          <a:prstGeom prst="rect">
            <a:avLst/>
          </a:prstGeom>
        </p:spPr>
      </p:pic>
      <p:pic>
        <p:nvPicPr>
          <p:cNvPr id="13" name="Picture 12">
            <a:extLst>
              <a:ext uri="{FF2B5EF4-FFF2-40B4-BE49-F238E27FC236}">
                <a16:creationId xmlns:a16="http://schemas.microsoft.com/office/drawing/2014/main" id="{253788EF-5912-EDBD-C842-2FF11430B9E2}"/>
              </a:ext>
            </a:extLst>
          </p:cNvPr>
          <p:cNvPicPr>
            <a:picLocks noChangeAspect="1"/>
          </p:cNvPicPr>
          <p:nvPr/>
        </p:nvPicPr>
        <p:blipFill>
          <a:blip r:embed="rId4"/>
          <a:stretch>
            <a:fillRect/>
          </a:stretch>
        </p:blipFill>
        <p:spPr>
          <a:xfrm>
            <a:off x="8011171" y="995081"/>
            <a:ext cx="3423642" cy="4508905"/>
          </a:xfrm>
          <a:prstGeom prst="rect">
            <a:avLst/>
          </a:prstGeom>
        </p:spPr>
      </p:pic>
    </p:spTree>
    <p:extLst>
      <p:ext uri="{BB962C8B-B14F-4D97-AF65-F5344CB8AC3E}">
        <p14:creationId xmlns:p14="http://schemas.microsoft.com/office/powerpoint/2010/main" val="391879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940F-1686-E5D1-E42F-9A9F490229B9}"/>
              </a:ext>
            </a:extLst>
          </p:cNvPr>
          <p:cNvSpPr>
            <a:spLocks noGrp="1"/>
          </p:cNvSpPr>
          <p:nvPr>
            <p:ph type="title"/>
          </p:nvPr>
        </p:nvSpPr>
        <p:spPr>
          <a:xfrm>
            <a:off x="139037" y="316523"/>
            <a:ext cx="10396882" cy="1151965"/>
          </a:xfrm>
        </p:spPr>
        <p:txBody>
          <a:bodyPr/>
          <a:lstStyle/>
          <a:p>
            <a:r>
              <a:rPr lang="en-IN" dirty="0"/>
              <a:t>CONCLUSION</a:t>
            </a:r>
          </a:p>
        </p:txBody>
      </p:sp>
      <p:sp>
        <p:nvSpPr>
          <p:cNvPr id="4" name="Rectangle 1">
            <a:extLst>
              <a:ext uri="{FF2B5EF4-FFF2-40B4-BE49-F238E27FC236}">
                <a16:creationId xmlns:a16="http://schemas.microsoft.com/office/drawing/2014/main" id="{E3AB21DE-544B-F1FD-9556-06CB1579447C}"/>
              </a:ext>
            </a:extLst>
          </p:cNvPr>
          <p:cNvSpPr>
            <a:spLocks noGrp="1" noChangeArrowheads="1"/>
          </p:cNvSpPr>
          <p:nvPr>
            <p:ph sz="quarter" idx="13"/>
          </p:nvPr>
        </p:nvSpPr>
        <p:spPr bwMode="auto">
          <a:xfrm>
            <a:off x="0" y="1277708"/>
            <a:ext cx="11684977" cy="514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900" dirty="0">
                <a:latin typeface="Söhne"/>
              </a:rPr>
              <a:t>A</a:t>
            </a:r>
            <a:r>
              <a:rPr kumimoji="0" lang="en-US" altLang="en-US" sz="1900" b="0" i="0" u="none" strike="noStrike" cap="none" normalizeH="0" baseline="0" dirty="0">
                <a:ln>
                  <a:noFill/>
                </a:ln>
                <a:solidFill>
                  <a:schemeClr val="tx1"/>
                </a:solidFill>
                <a:effectLst/>
                <a:latin typeface="Söhne"/>
              </a:rPr>
              <a:t> student marks calculator is a valuable tool for teachers, students, and educational institutions.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It helps to streamline the </a:t>
            </a:r>
            <a:r>
              <a:rPr lang="en-US" altLang="en-US" sz="1900" cap="none" dirty="0">
                <a:latin typeface="Söhne"/>
              </a:rPr>
              <a:t>mark</a:t>
            </a:r>
            <a:r>
              <a:rPr kumimoji="0" lang="en-US" altLang="en-US" sz="1900" b="0" i="0" u="none" strike="noStrike" cap="none" normalizeH="0" baseline="0" dirty="0">
                <a:ln>
                  <a:noFill/>
                </a:ln>
                <a:solidFill>
                  <a:schemeClr val="tx1"/>
                </a:solidFill>
                <a:effectLst/>
                <a:latin typeface="Söhne"/>
              </a:rPr>
              <a:t>ing process and provides accurate and meaningful insights into student performance.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With features such as automated grading, personalized feedback, and advanced reporting, the student marks calculator can greatly improve the efficiency and effectiveness of the grading process.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The calculator can be customized to suit the specific needs of each teacher and educational institution, making it a flexible and scalable solution for managing student marks and grades.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 By implementing a student marks calculator, teachers can spend more time focusing on teaching and engaging with students, and students can receive more meaningful feedback to help them succeed.</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15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6FCF-1840-FB07-08FD-DF414D9BE5BA}"/>
              </a:ext>
            </a:extLst>
          </p:cNvPr>
          <p:cNvSpPr>
            <a:spLocks noGrp="1"/>
          </p:cNvSpPr>
          <p:nvPr>
            <p:ph type="title"/>
          </p:nvPr>
        </p:nvSpPr>
        <p:spPr>
          <a:xfrm>
            <a:off x="578117" y="474785"/>
            <a:ext cx="10396882" cy="1151965"/>
          </a:xfrm>
        </p:spPr>
        <p:txBody>
          <a:bodyPr>
            <a:noAutofit/>
          </a:bodyPr>
          <a:lstStyle/>
          <a:p>
            <a:r>
              <a:rPr lang="en-IN" b="1" dirty="0">
                <a:solidFill>
                  <a:srgbClr val="C00000"/>
                </a:solidFill>
                <a:cs typeface="Calibri"/>
              </a:rPr>
              <a:t>REFERENCES </a:t>
            </a:r>
            <a:br>
              <a:rPr lang="en-US" b="1" dirty="0">
                <a:solidFill>
                  <a:srgbClr val="C00000"/>
                </a:solidFill>
                <a:cs typeface="Calibri"/>
              </a:rPr>
            </a:br>
            <a:endParaRPr lang="en-IN" dirty="0">
              <a:solidFill>
                <a:srgbClr val="C00000"/>
              </a:solidFill>
            </a:endParaRPr>
          </a:p>
        </p:txBody>
      </p:sp>
      <p:sp>
        <p:nvSpPr>
          <p:cNvPr id="3" name="Content Placeholder 2">
            <a:extLst>
              <a:ext uri="{FF2B5EF4-FFF2-40B4-BE49-F238E27FC236}">
                <a16:creationId xmlns:a16="http://schemas.microsoft.com/office/drawing/2014/main" id="{9EF5CAE1-C26D-9DE6-C630-1BF87B04C9B4}"/>
              </a:ext>
            </a:extLst>
          </p:cNvPr>
          <p:cNvSpPr>
            <a:spLocks noGrp="1"/>
          </p:cNvSpPr>
          <p:nvPr>
            <p:ph sz="quarter" idx="13"/>
          </p:nvPr>
        </p:nvSpPr>
        <p:spPr>
          <a:xfrm>
            <a:off x="580292" y="1143000"/>
            <a:ext cx="10394707" cy="4308231"/>
          </a:xfrm>
        </p:spPr>
        <p:txBody>
          <a:bodyPr>
            <a:normAutofit fontScale="85000" lnSpcReduction="10000"/>
          </a:bodyPr>
          <a:lstStyle/>
          <a:p>
            <a:pPr marL="285750" indent="-285750" algn="just">
              <a:buFont typeface="Wingdings"/>
              <a:buChar char="Ø"/>
            </a:pPr>
            <a:r>
              <a:rPr lang="en-IN" sz="2000" dirty="0">
                <a:latin typeface="Söhne"/>
              </a:rPr>
              <a:t>Android. (2017). Android debug bridge (</a:t>
            </a:r>
            <a:r>
              <a:rPr lang="en-IN" sz="2000" dirty="0" err="1">
                <a:latin typeface="Söhne"/>
              </a:rPr>
              <a:t>adb</a:t>
            </a:r>
            <a:r>
              <a:rPr lang="en-IN" sz="2000" dirty="0">
                <a:latin typeface="Söhne"/>
              </a:rPr>
              <a:t>), android studio. Retrieved from https://developer.android.com/ studio/command-line/adb.html (Accessed: 2018-01-27)</a:t>
            </a:r>
          </a:p>
          <a:p>
            <a:pPr marL="285750" indent="-285750" algn="just">
              <a:buFont typeface="Wingdings"/>
              <a:buChar char="Ø"/>
            </a:pPr>
            <a:r>
              <a:rPr lang="en-IN" sz="2000" dirty="0">
                <a:latin typeface="Söhne"/>
              </a:rPr>
              <a:t> AppBrain. (2018). Monetize, advertise and </a:t>
            </a:r>
            <a:r>
              <a:rPr lang="en-IN" sz="2000" dirty="0" err="1">
                <a:latin typeface="Söhne"/>
              </a:rPr>
              <a:t>analyze</a:t>
            </a:r>
            <a:r>
              <a:rPr lang="en-IN" sz="2000" dirty="0">
                <a:latin typeface="Söhne"/>
              </a:rPr>
              <a:t> android apps. Retrieved from http://www.Appbrain.com (Accessed: 2018-01-27) </a:t>
            </a:r>
            <a:endParaRPr lang="en-US" sz="2000" dirty="0">
              <a:latin typeface="Söhne"/>
              <a:cs typeface="Calibri"/>
            </a:endParaRPr>
          </a:p>
          <a:p>
            <a:pPr marL="285750" indent="-285750" algn="just">
              <a:buFont typeface="Wingdings"/>
              <a:buChar char="Ø"/>
            </a:pPr>
            <a:r>
              <a:rPr lang="en-IN" sz="2000" dirty="0">
                <a:latin typeface="Söhne"/>
              </a:rPr>
              <a:t>Google. (2018). Google play store. Retrieved from http://www.Play.google.com (Accessed: 2018-01-27) Harris, R. (2006).</a:t>
            </a:r>
          </a:p>
          <a:p>
            <a:pPr marL="285750" indent="-285750" algn="just">
              <a:buFont typeface="Wingdings"/>
              <a:buChar char="Ø"/>
            </a:pPr>
            <a:r>
              <a:rPr lang="en-IN" sz="2000" dirty="0">
                <a:latin typeface="Söhne"/>
              </a:rPr>
              <a:t> Arriving at an anti-forensics consensus: Examining how to define and control the anti-forensics problem. digital investigation, 3 , 44–49. </a:t>
            </a:r>
          </a:p>
          <a:p>
            <a:pPr marL="285750" indent="-285750" algn="just">
              <a:buFont typeface="Wingdings"/>
              <a:buChar char="Ø"/>
            </a:pPr>
            <a:r>
              <a:rPr lang="en-IN" sz="2000" dirty="0">
                <a:latin typeface="Söhne"/>
              </a:rPr>
              <a:t>Jovanovic, Z., &amp; Redd, I. (2012). Android forensics techniques. International Academy of Design and Technology. Lessard, J., &amp; Kessler, G. (2010).</a:t>
            </a:r>
          </a:p>
          <a:p>
            <a:pPr marL="285750" indent="-285750" algn="just">
              <a:buFont typeface="Wingdings"/>
              <a:buChar char="Ø"/>
            </a:pPr>
            <a:r>
              <a:rPr lang="en-IN" sz="2000" dirty="0">
                <a:latin typeface="Söhne"/>
              </a:rPr>
              <a:t> Android forensics: Simplifying cell phone examinations. </a:t>
            </a:r>
            <a:r>
              <a:rPr lang="en-IN" sz="2000" dirty="0" err="1">
                <a:latin typeface="Söhne"/>
              </a:rPr>
              <a:t>Lohrum</a:t>
            </a:r>
            <a:r>
              <a:rPr lang="en-IN" sz="2000" dirty="0">
                <a:latin typeface="Söhne"/>
              </a:rPr>
              <a:t>, M. (2018). Free android forensics. Retrieved from http://www.Freeandroidforensics .blogspot.com (Accessed: 2018-01-27) </a:t>
            </a:r>
            <a:endParaRPr lang="en-US" sz="2000" dirty="0">
              <a:latin typeface="Söhne"/>
              <a:cs typeface="Calibri"/>
            </a:endParaRPr>
          </a:p>
          <a:p>
            <a:endParaRPr lang="en-IN" dirty="0">
              <a:latin typeface="Söhne"/>
            </a:endParaRPr>
          </a:p>
        </p:txBody>
      </p:sp>
    </p:spTree>
    <p:extLst>
      <p:ext uri="{BB962C8B-B14F-4D97-AF65-F5344CB8AC3E}">
        <p14:creationId xmlns:p14="http://schemas.microsoft.com/office/powerpoint/2010/main" val="376136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CFC91-4F8A-0112-C5CA-8490458C3133}"/>
              </a:ext>
            </a:extLst>
          </p:cNvPr>
          <p:cNvSpPr>
            <a:spLocks noGrp="1"/>
          </p:cNvSpPr>
          <p:nvPr>
            <p:ph sz="quarter" idx="13"/>
          </p:nvPr>
        </p:nvSpPr>
        <p:spPr>
          <a:xfrm>
            <a:off x="818533" y="1132264"/>
            <a:ext cx="9603275" cy="3120742"/>
          </a:xfrm>
        </p:spPr>
        <p:txBody>
          <a:bodyPr>
            <a:normAutofit/>
          </a:bodyPr>
          <a:lstStyle/>
          <a:p>
            <a:pPr marL="0" indent="0" algn="ctr">
              <a:buNone/>
            </a:pPr>
            <a:r>
              <a:rPr lang="en-IN" sz="5400" dirty="0">
                <a:solidFill>
                  <a:srgbClr val="C00000"/>
                </a:solidFill>
              </a:rPr>
              <a:t>THANK YOU </a:t>
            </a:r>
          </a:p>
        </p:txBody>
      </p:sp>
    </p:spTree>
    <p:extLst>
      <p:ext uri="{BB962C8B-B14F-4D97-AF65-F5344CB8AC3E}">
        <p14:creationId xmlns:p14="http://schemas.microsoft.com/office/powerpoint/2010/main" val="244074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7324-B133-EC5E-FAD4-BB5514ACB9F5}"/>
              </a:ext>
            </a:extLst>
          </p:cNvPr>
          <p:cNvSpPr>
            <a:spLocks noGrp="1"/>
          </p:cNvSpPr>
          <p:nvPr>
            <p:ph type="title"/>
          </p:nvPr>
        </p:nvSpPr>
        <p:spPr>
          <a:xfrm>
            <a:off x="281355" y="1101852"/>
            <a:ext cx="10396882" cy="959941"/>
          </a:xfrm>
        </p:spPr>
        <p:txBody>
          <a:bodyPr>
            <a:normAutofit fontScale="90000"/>
          </a:bodyPr>
          <a:lstStyle/>
          <a:p>
            <a:r>
              <a:rPr lang="en-US" sz="6000" dirty="0">
                <a:ea typeface="+mj-ea"/>
                <a:cs typeface="Calibri"/>
              </a:rPr>
              <a:t>AIM</a:t>
            </a:r>
            <a:br>
              <a:rPr lang="en-US" sz="6000" u="sng" dirty="0">
                <a:ea typeface="+mj-ea"/>
                <a:cs typeface="Calibri"/>
              </a:rPr>
            </a:br>
            <a:br>
              <a:rPr lang="en-US" sz="3200" b="1" u="sng" dirty="0">
                <a:solidFill>
                  <a:schemeClr val="accent3">
                    <a:lumMod val="75000"/>
                  </a:schemeClr>
                </a:solidFill>
                <a:latin typeface="+mj-lt"/>
                <a:ea typeface="+mj-ea"/>
                <a:cs typeface="Calibri"/>
              </a:rPr>
            </a:br>
            <a:endParaRPr lang="en-IN" dirty="0"/>
          </a:p>
        </p:txBody>
      </p:sp>
      <p:sp>
        <p:nvSpPr>
          <p:cNvPr id="3" name="Content Placeholder 2">
            <a:extLst>
              <a:ext uri="{FF2B5EF4-FFF2-40B4-BE49-F238E27FC236}">
                <a16:creationId xmlns:a16="http://schemas.microsoft.com/office/drawing/2014/main" id="{209E4EDE-0DCE-8F9B-0839-258118113247}"/>
              </a:ext>
            </a:extLst>
          </p:cNvPr>
          <p:cNvSpPr>
            <a:spLocks noGrp="1"/>
          </p:cNvSpPr>
          <p:nvPr>
            <p:ph sz="quarter" idx="13"/>
          </p:nvPr>
        </p:nvSpPr>
        <p:spPr>
          <a:xfrm>
            <a:off x="-1" y="958362"/>
            <a:ext cx="11658601" cy="3835931"/>
          </a:xfrm>
        </p:spPr>
        <p:txBody>
          <a:bodyPr/>
          <a:lstStyle/>
          <a:p>
            <a:pPr algn="just">
              <a:lnSpc>
                <a:spcPct val="100000"/>
              </a:lnSpc>
            </a:pPr>
            <a:r>
              <a:rPr lang="en-US" sz="1900" cap="none" dirty="0">
                <a:latin typeface="Sohne"/>
              </a:rPr>
              <a:t>Calculate the marks: write code to calculate the marks based on the formulas specified in the requirements.</a:t>
            </a:r>
          </a:p>
          <a:p>
            <a:pPr algn="just">
              <a:lnSpc>
                <a:spcPct val="100000"/>
              </a:lnSpc>
            </a:pPr>
            <a:r>
              <a:rPr lang="en-US" sz="1900" cap="none" dirty="0">
                <a:latin typeface="Sohne"/>
              </a:rPr>
              <a:t>Display the results: finally, display the results to the user in an easy-to-understand format.</a:t>
            </a:r>
          </a:p>
          <a:p>
            <a:pPr algn="just">
              <a:lnSpc>
                <a:spcPct val="100000"/>
              </a:lnSpc>
            </a:pPr>
            <a:r>
              <a:rPr lang="en-US" sz="1900" cap="none" dirty="0">
                <a:latin typeface="Sohne"/>
              </a:rPr>
              <a:t>Test the app: test the app thoroughly to ensure it is functioning correctly and meets the requirements</a:t>
            </a:r>
            <a:r>
              <a:rPr lang="en-US" cap="none" dirty="0">
                <a:latin typeface="Sohne"/>
              </a:rPr>
              <a:t>.</a:t>
            </a:r>
          </a:p>
        </p:txBody>
      </p:sp>
    </p:spTree>
    <p:extLst>
      <p:ext uri="{BB962C8B-B14F-4D97-AF65-F5344CB8AC3E}">
        <p14:creationId xmlns:p14="http://schemas.microsoft.com/office/powerpoint/2010/main" val="62736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D3F8-2957-E78A-9494-BB54CA56ABAF}"/>
              </a:ext>
            </a:extLst>
          </p:cNvPr>
          <p:cNvSpPr>
            <a:spLocks noGrp="1"/>
          </p:cNvSpPr>
          <p:nvPr>
            <p:ph type="title"/>
          </p:nvPr>
        </p:nvSpPr>
        <p:spPr>
          <a:xfrm>
            <a:off x="342901" y="422031"/>
            <a:ext cx="10396882" cy="1151965"/>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95352CF-F0A0-C864-0E3A-72DE64481E5B}"/>
              </a:ext>
            </a:extLst>
          </p:cNvPr>
          <p:cNvSpPr>
            <a:spLocks noGrp="1"/>
          </p:cNvSpPr>
          <p:nvPr>
            <p:ph sz="quarter" idx="13"/>
          </p:nvPr>
        </p:nvSpPr>
        <p:spPr>
          <a:xfrm>
            <a:off x="342901" y="1573996"/>
            <a:ext cx="11306908" cy="3683804"/>
          </a:xfrm>
        </p:spPr>
        <p:txBody>
          <a:bodyPr>
            <a:normAutofit/>
          </a:bodyPr>
          <a:lstStyle/>
          <a:p>
            <a:pPr algn="just"/>
            <a:r>
              <a:rPr lang="en-US" sz="1900" cap="none" dirty="0">
                <a:latin typeface="Söhne"/>
              </a:rPr>
              <a:t>T</a:t>
            </a:r>
            <a:r>
              <a:rPr lang="en-US" sz="1900" b="0" i="0" cap="none" dirty="0">
                <a:effectLst/>
                <a:latin typeface="Söhne"/>
              </a:rPr>
              <a:t>he student mark calculator is a software tool designed to simplify the process of calculating and tracking the grades of students.</a:t>
            </a:r>
          </a:p>
          <a:p>
            <a:pPr algn="just"/>
            <a:r>
              <a:rPr lang="en-US" sz="1900" b="0" i="0" cap="none" dirty="0">
                <a:effectLst/>
                <a:latin typeface="Söhne"/>
              </a:rPr>
              <a:t> With this tool, teachers and instructors can easily input student marks for assignments, exams, and other assessments, and have the results calculated and organized in a user-friendly interface. </a:t>
            </a:r>
          </a:p>
          <a:p>
            <a:pPr algn="just"/>
            <a:r>
              <a:rPr lang="en-US" sz="1900" cap="none" dirty="0">
                <a:latin typeface="Söhne"/>
              </a:rPr>
              <a:t>T</a:t>
            </a:r>
            <a:r>
              <a:rPr lang="en-US" sz="1900" b="0" i="0" cap="none" dirty="0">
                <a:effectLst/>
                <a:latin typeface="Söhne"/>
              </a:rPr>
              <a:t>he calculator takes into account various grading systems, weighting, and other factors, and provides an accurate, up-to-date representation of each student's overall performance. this tool saves time, reduces the risk of errors, and helps educators make informed decisions about student performance.</a:t>
            </a:r>
            <a:endParaRPr lang="en-IN" sz="1900" cap="none" dirty="0"/>
          </a:p>
        </p:txBody>
      </p:sp>
    </p:spTree>
    <p:extLst>
      <p:ext uri="{BB962C8B-B14F-4D97-AF65-F5344CB8AC3E}">
        <p14:creationId xmlns:p14="http://schemas.microsoft.com/office/powerpoint/2010/main" val="305514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0E4-2823-98C6-55FA-7CD84BA4D84D}"/>
              </a:ext>
            </a:extLst>
          </p:cNvPr>
          <p:cNvSpPr>
            <a:spLocks noGrp="1"/>
          </p:cNvSpPr>
          <p:nvPr>
            <p:ph type="title"/>
          </p:nvPr>
        </p:nvSpPr>
        <p:spPr>
          <a:xfrm>
            <a:off x="79132" y="297343"/>
            <a:ext cx="10396882" cy="1151965"/>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49347A5-3A5E-89A0-C7B1-FA742ADF873E}"/>
              </a:ext>
            </a:extLst>
          </p:cNvPr>
          <p:cNvSpPr>
            <a:spLocks noGrp="1"/>
          </p:cNvSpPr>
          <p:nvPr>
            <p:ph sz="quarter" idx="13"/>
          </p:nvPr>
        </p:nvSpPr>
        <p:spPr>
          <a:xfrm>
            <a:off x="0" y="749808"/>
            <a:ext cx="11667392" cy="4453128"/>
          </a:xfrm>
        </p:spPr>
        <p:txBody>
          <a:bodyPr>
            <a:noAutofit/>
          </a:bodyPr>
          <a:lstStyle/>
          <a:p>
            <a:pPr algn="just"/>
            <a:r>
              <a:rPr lang="en-US" sz="1900" cap="none" dirty="0">
                <a:latin typeface="Söhne"/>
              </a:rPr>
              <a:t>A</a:t>
            </a:r>
            <a:r>
              <a:rPr lang="en-US" sz="1900" b="0" i="0" cap="none" dirty="0">
                <a:effectLst/>
                <a:latin typeface="Söhne"/>
              </a:rPr>
              <a:t> student marks calculator app is a mobile application that provides an easy and convenient way for teachers and instructors to calculate and track the grades of their students.</a:t>
            </a:r>
          </a:p>
          <a:p>
            <a:pPr algn="just"/>
            <a:r>
              <a:rPr lang="en-US" sz="1900" cap="none" dirty="0">
                <a:latin typeface="Söhne"/>
              </a:rPr>
              <a:t>T</a:t>
            </a:r>
            <a:r>
              <a:rPr lang="en-US" sz="1900" b="0" i="0" cap="none" dirty="0">
                <a:effectLst/>
                <a:latin typeface="Söhne"/>
              </a:rPr>
              <a:t>he app can also generate reports and analysis of student performance, helping teachers to monitor progress and identify areas where students may need additional support. </a:t>
            </a:r>
          </a:p>
          <a:p>
            <a:pPr algn="just"/>
            <a:r>
              <a:rPr lang="en-US" sz="1900" cap="none" dirty="0">
                <a:latin typeface="Söhne"/>
              </a:rPr>
              <a:t>W</a:t>
            </a:r>
            <a:r>
              <a:rPr lang="en-US" sz="1900" b="0" i="0" cap="none" dirty="0">
                <a:effectLst/>
                <a:latin typeface="Söhne"/>
              </a:rPr>
              <a:t>ith its user-friendly interface and the ability to store and access student data on-the-go, the student marks calculator app is an essential tool for educators looking to streamline their grading process and enhance their students' learning experience.</a:t>
            </a:r>
            <a:endParaRPr lang="en-IN" sz="1900" cap="none" dirty="0"/>
          </a:p>
        </p:txBody>
      </p:sp>
    </p:spTree>
    <p:extLst>
      <p:ext uri="{BB962C8B-B14F-4D97-AF65-F5344CB8AC3E}">
        <p14:creationId xmlns:p14="http://schemas.microsoft.com/office/powerpoint/2010/main" val="180847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3794-D0D4-EBAF-6912-9DF62DA8A761}"/>
              </a:ext>
            </a:extLst>
          </p:cNvPr>
          <p:cNvSpPr>
            <a:spLocks noGrp="1"/>
          </p:cNvSpPr>
          <p:nvPr>
            <p:ph type="title"/>
          </p:nvPr>
        </p:nvSpPr>
        <p:spPr>
          <a:xfrm>
            <a:off x="254979" y="202224"/>
            <a:ext cx="10396882" cy="1151965"/>
          </a:xfrm>
        </p:spPr>
        <p:txBody>
          <a:bodyPr/>
          <a:lstStyle/>
          <a:p>
            <a:r>
              <a:rPr lang="en-US" dirty="0"/>
              <a:t>ADVANTAGES </a:t>
            </a:r>
            <a:endParaRPr lang="en-IN" dirty="0"/>
          </a:p>
        </p:txBody>
      </p:sp>
      <p:sp>
        <p:nvSpPr>
          <p:cNvPr id="3" name="Content Placeholder 2">
            <a:extLst>
              <a:ext uri="{FF2B5EF4-FFF2-40B4-BE49-F238E27FC236}">
                <a16:creationId xmlns:a16="http://schemas.microsoft.com/office/drawing/2014/main" id="{38AF0D76-4802-867C-B8D1-C2D138FAE2AA}"/>
              </a:ext>
            </a:extLst>
          </p:cNvPr>
          <p:cNvSpPr>
            <a:spLocks noGrp="1"/>
          </p:cNvSpPr>
          <p:nvPr>
            <p:ph sz="quarter" idx="13"/>
          </p:nvPr>
        </p:nvSpPr>
        <p:spPr>
          <a:xfrm>
            <a:off x="254979" y="1354189"/>
            <a:ext cx="11394829" cy="4149796"/>
          </a:xfrm>
        </p:spPr>
        <p:txBody>
          <a:bodyPr>
            <a:noAutofit/>
          </a:bodyPr>
          <a:lstStyle/>
          <a:p>
            <a:pPr algn="just">
              <a:buFont typeface="Wingdings" panose="05000000000000000000" pitchFamily="2" charset="2"/>
              <a:buChar char="ü"/>
            </a:pPr>
            <a:r>
              <a:rPr lang="en-US" sz="1900" cap="none" dirty="0">
                <a:latin typeface="Söhne"/>
              </a:rPr>
              <a:t>T</a:t>
            </a:r>
            <a:r>
              <a:rPr lang="en-US" sz="1900" b="0" i="0" cap="none" dirty="0">
                <a:effectLst/>
                <a:latin typeface="Söhne"/>
              </a:rPr>
              <a:t>ime-saving: a marks calculator can calculate the marks of a large number of students in a matter of minutes, saving a lot of time compared to manual calculations.</a:t>
            </a:r>
          </a:p>
          <a:p>
            <a:pPr algn="just">
              <a:buFont typeface="Wingdings" panose="05000000000000000000" pitchFamily="2" charset="2"/>
              <a:buChar char="ü"/>
            </a:pPr>
            <a:r>
              <a:rPr lang="en-US" sz="1900" cap="none" dirty="0">
                <a:latin typeface="Söhne"/>
              </a:rPr>
              <a:t>I</a:t>
            </a:r>
            <a:r>
              <a:rPr lang="en-US" sz="1900" b="0" i="0" cap="none" dirty="0">
                <a:effectLst/>
                <a:latin typeface="Söhne"/>
              </a:rPr>
              <a:t>ncreased accuracy: a marks calculator reduces the chances of errors in calculation, providing more accurate results.</a:t>
            </a:r>
          </a:p>
          <a:p>
            <a:pPr algn="just">
              <a:buFont typeface="Wingdings" panose="05000000000000000000" pitchFamily="2" charset="2"/>
              <a:buChar char="ü"/>
            </a:pPr>
            <a:r>
              <a:rPr lang="en-US" sz="1900" cap="none" dirty="0">
                <a:latin typeface="Söhne"/>
              </a:rPr>
              <a:t>C</a:t>
            </a:r>
            <a:r>
              <a:rPr lang="en-US" sz="1900" b="0" i="0" cap="none" dirty="0">
                <a:effectLst/>
                <a:latin typeface="Söhne"/>
              </a:rPr>
              <a:t>onvenient: a marks calculator is convenient to use and can be accessed from any device with an internet connection.</a:t>
            </a:r>
          </a:p>
          <a:p>
            <a:pPr algn="just">
              <a:buFont typeface="Wingdings" panose="05000000000000000000" pitchFamily="2" charset="2"/>
              <a:buChar char="ü"/>
            </a:pPr>
            <a:r>
              <a:rPr lang="en-US" sz="1900" cap="none" dirty="0">
                <a:latin typeface="Söhne"/>
              </a:rPr>
              <a:t>E</a:t>
            </a:r>
            <a:r>
              <a:rPr lang="en-US" sz="1900" b="0" i="0" cap="none" dirty="0">
                <a:effectLst/>
                <a:latin typeface="Söhne"/>
              </a:rPr>
              <a:t>asy to use: it is user-friendly and requires minimal technical knowledge to operate.</a:t>
            </a:r>
          </a:p>
          <a:p>
            <a:endParaRPr lang="en-IN" sz="1900" dirty="0"/>
          </a:p>
        </p:txBody>
      </p:sp>
    </p:spTree>
    <p:extLst>
      <p:ext uri="{BB962C8B-B14F-4D97-AF65-F5344CB8AC3E}">
        <p14:creationId xmlns:p14="http://schemas.microsoft.com/office/powerpoint/2010/main" val="153072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3D18-0876-75C4-9DF8-13DC71A8B76B}"/>
              </a:ext>
            </a:extLst>
          </p:cNvPr>
          <p:cNvSpPr>
            <a:spLocks noGrp="1"/>
          </p:cNvSpPr>
          <p:nvPr>
            <p:ph type="title"/>
          </p:nvPr>
        </p:nvSpPr>
        <p:spPr>
          <a:xfrm>
            <a:off x="413240" y="290146"/>
            <a:ext cx="10396882" cy="1151965"/>
          </a:xfrm>
        </p:spPr>
        <p:txBody>
          <a:bodyPr>
            <a:normAutofit/>
          </a:bodyPr>
          <a:lstStyle/>
          <a:p>
            <a:r>
              <a:rPr lang="en-US" b="1" dirty="0">
                <a:latin typeface="+mn-lt"/>
                <a:ea typeface="+mn-ea"/>
                <a:cs typeface="Calibri"/>
              </a:rPr>
              <a:t>EXISITING WORK</a:t>
            </a:r>
            <a:endParaRPr lang="en-IN" dirty="0"/>
          </a:p>
        </p:txBody>
      </p:sp>
      <p:sp>
        <p:nvSpPr>
          <p:cNvPr id="3" name="Content Placeholder 2">
            <a:extLst>
              <a:ext uri="{FF2B5EF4-FFF2-40B4-BE49-F238E27FC236}">
                <a16:creationId xmlns:a16="http://schemas.microsoft.com/office/drawing/2014/main" id="{D51B1F06-6B0D-060B-B2AB-C57A134A48E3}"/>
              </a:ext>
            </a:extLst>
          </p:cNvPr>
          <p:cNvSpPr>
            <a:spLocks noGrp="1"/>
          </p:cNvSpPr>
          <p:nvPr>
            <p:ph sz="quarter" idx="13"/>
          </p:nvPr>
        </p:nvSpPr>
        <p:spPr>
          <a:xfrm>
            <a:off x="413240" y="1644335"/>
            <a:ext cx="11245360" cy="3932474"/>
          </a:xfrm>
        </p:spPr>
        <p:txBody>
          <a:bodyPr>
            <a:normAutofit/>
          </a:bodyPr>
          <a:lstStyle/>
          <a:p>
            <a:pPr algn="just"/>
            <a:r>
              <a:rPr lang="en-US" sz="1900" cap="none" dirty="0">
                <a:latin typeface="Söhne"/>
              </a:rPr>
              <a:t>C</a:t>
            </a:r>
            <a:r>
              <a:rPr lang="en-US" sz="1900" b="0" i="0" cap="none" dirty="0">
                <a:effectLst/>
                <a:latin typeface="Söhne"/>
              </a:rPr>
              <a:t>ustom software: some schools and universities have developed custom software specifically designed to calculate student marks and grades. </a:t>
            </a:r>
          </a:p>
          <a:p>
            <a:pPr algn="just"/>
            <a:r>
              <a:rPr lang="en-US" sz="1900" cap="none" dirty="0">
                <a:latin typeface="Söhne"/>
              </a:rPr>
              <a:t>T</a:t>
            </a:r>
            <a:r>
              <a:rPr lang="en-US" sz="1900" b="0" i="0" cap="none" dirty="0">
                <a:effectLst/>
                <a:latin typeface="Söhne"/>
              </a:rPr>
              <a:t>hese software programs often integrate with the school's existing systems and provide additional features such as reporting and data analysis. </a:t>
            </a:r>
          </a:p>
          <a:p>
            <a:pPr algn="just"/>
            <a:r>
              <a:rPr lang="en-US" sz="1900" cap="none" dirty="0">
                <a:latin typeface="Söhne"/>
              </a:rPr>
              <a:t>O</a:t>
            </a:r>
            <a:r>
              <a:rPr lang="en-US" sz="1900" b="0" i="0" cap="none" dirty="0">
                <a:effectLst/>
                <a:latin typeface="Söhne"/>
              </a:rPr>
              <a:t>nline calculator tools: there are various online student marks calculators available, which allow teachers to input marks. </a:t>
            </a:r>
          </a:p>
          <a:p>
            <a:pPr algn="just"/>
            <a:r>
              <a:rPr lang="en-US" sz="1900" cap="none" dirty="0">
                <a:latin typeface="Söhne"/>
              </a:rPr>
              <a:t>M</a:t>
            </a:r>
            <a:r>
              <a:rPr lang="en-US" sz="1900" b="0" i="0" cap="none" dirty="0">
                <a:effectLst/>
                <a:latin typeface="Söhne"/>
              </a:rPr>
              <a:t>obile apps: there are also several mobile apps available for students and teachers that provide a convenient platform for calculating and tracking marks.</a:t>
            </a:r>
          </a:p>
          <a:p>
            <a:pPr algn="just"/>
            <a:endParaRPr lang="en-US" sz="1900" b="0" i="0" dirty="0">
              <a:solidFill>
                <a:srgbClr val="374151"/>
              </a:solidFill>
              <a:effectLst/>
              <a:latin typeface="Söhne"/>
            </a:endParaRPr>
          </a:p>
          <a:p>
            <a:pPr algn="just"/>
            <a:endParaRPr lang="en-IN" sz="1900" dirty="0"/>
          </a:p>
        </p:txBody>
      </p:sp>
    </p:spTree>
    <p:extLst>
      <p:ext uri="{BB962C8B-B14F-4D97-AF65-F5344CB8AC3E}">
        <p14:creationId xmlns:p14="http://schemas.microsoft.com/office/powerpoint/2010/main" val="78646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8AE2-04BD-6D0B-BB70-640A84C756EA}"/>
              </a:ext>
            </a:extLst>
          </p:cNvPr>
          <p:cNvSpPr>
            <a:spLocks noGrp="1"/>
          </p:cNvSpPr>
          <p:nvPr>
            <p:ph type="title"/>
          </p:nvPr>
        </p:nvSpPr>
        <p:spPr>
          <a:xfrm>
            <a:off x="325315" y="96716"/>
            <a:ext cx="10396882" cy="1151965"/>
          </a:xfrm>
        </p:spPr>
        <p:txBody>
          <a:bodyPr>
            <a:normAutofit/>
          </a:bodyPr>
          <a:lstStyle/>
          <a:p>
            <a:r>
              <a:rPr lang="en-US" b="1" dirty="0">
                <a:solidFill>
                  <a:srgbClr val="C00000"/>
                </a:solidFill>
                <a:latin typeface="+mn-lt"/>
                <a:ea typeface="+mn-ea"/>
                <a:cs typeface="Calibri"/>
              </a:rPr>
              <a:t>PROPOSED WORK</a:t>
            </a:r>
            <a:endParaRPr lang="en-IN" dirty="0">
              <a:solidFill>
                <a:srgbClr val="C00000"/>
              </a:solidFill>
            </a:endParaRPr>
          </a:p>
        </p:txBody>
      </p:sp>
      <p:sp>
        <p:nvSpPr>
          <p:cNvPr id="3" name="Content Placeholder 2">
            <a:extLst>
              <a:ext uri="{FF2B5EF4-FFF2-40B4-BE49-F238E27FC236}">
                <a16:creationId xmlns:a16="http://schemas.microsoft.com/office/drawing/2014/main" id="{402A7310-7E2A-4451-B744-651F9D9F63D5}"/>
              </a:ext>
            </a:extLst>
          </p:cNvPr>
          <p:cNvSpPr>
            <a:spLocks noGrp="1"/>
          </p:cNvSpPr>
          <p:nvPr>
            <p:ph sz="quarter" idx="13"/>
          </p:nvPr>
        </p:nvSpPr>
        <p:spPr>
          <a:xfrm>
            <a:off x="325315" y="1755666"/>
            <a:ext cx="11342077" cy="3264742"/>
          </a:xfrm>
        </p:spPr>
        <p:txBody>
          <a:bodyPr>
            <a:normAutofit/>
          </a:bodyPr>
          <a:lstStyle/>
          <a:p>
            <a:pPr algn="just">
              <a:lnSpc>
                <a:spcPct val="150000"/>
              </a:lnSpc>
            </a:pPr>
            <a:r>
              <a:rPr lang="en-US" sz="1900" b="0" i="0" cap="none" dirty="0">
                <a:effectLst/>
                <a:latin typeface="Söhne"/>
              </a:rPr>
              <a:t>Integration with learning management systems (</a:t>
            </a:r>
            <a:r>
              <a:rPr lang="en-US" sz="1900" b="0" i="0" cap="none" dirty="0" err="1">
                <a:effectLst/>
                <a:latin typeface="Söhne"/>
              </a:rPr>
              <a:t>lms</a:t>
            </a:r>
            <a:r>
              <a:rPr lang="en-US" sz="1900" b="0" i="0" cap="none" dirty="0">
                <a:effectLst/>
                <a:latin typeface="Söhne"/>
              </a:rPr>
              <a:t>): integrating the student marks calculator with an platform will allow teachers to easily track and manage student marks.</a:t>
            </a:r>
          </a:p>
          <a:p>
            <a:pPr algn="just">
              <a:lnSpc>
                <a:spcPct val="150000"/>
              </a:lnSpc>
            </a:pPr>
            <a:r>
              <a:rPr lang="en-US" sz="1900" b="0" i="0" cap="none" dirty="0">
                <a:effectLst/>
                <a:latin typeface="Söhne"/>
              </a:rPr>
              <a:t> Advanced reporting: the calculator can generate reports and analytics on student performance, making it easier for teachers to evaluate and compare student progress over time. </a:t>
            </a:r>
          </a:p>
          <a:p>
            <a:pPr algn="just">
              <a:lnSpc>
                <a:spcPct val="150000"/>
              </a:lnSpc>
            </a:pPr>
            <a:r>
              <a:rPr lang="en-US" sz="1900" cap="none" dirty="0">
                <a:latin typeface="Söhne"/>
              </a:rPr>
              <a:t>U</a:t>
            </a:r>
            <a:r>
              <a:rPr lang="en-US" sz="1900" b="0" i="0" cap="none" dirty="0">
                <a:effectLst/>
                <a:latin typeface="Söhne"/>
              </a:rPr>
              <a:t>ser-friendly interface: the calculator should have a user-friendly interface that is easy to navigate, making it simple for teachers to input and access student marks.</a:t>
            </a:r>
          </a:p>
          <a:p>
            <a:pPr algn="just"/>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86353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 Flow Diagrams">
            <a:extLst>
              <a:ext uri="{FF2B5EF4-FFF2-40B4-BE49-F238E27FC236}">
                <a16:creationId xmlns:a16="http://schemas.microsoft.com/office/drawing/2014/main" id="{3105746E-5407-840C-5205-D3656C871A4D}"/>
              </a:ext>
            </a:extLst>
          </p:cNvPr>
          <p:cNvSpPr>
            <a:spLocks noGrp="1" noChangeAspect="1" noChangeArrowheads="1"/>
          </p:cNvSpPr>
          <p:nvPr>
            <p:ph type="title"/>
          </p:nvPr>
        </p:nvSpPr>
        <p:spPr bwMode="auto">
          <a:xfrm>
            <a:off x="351694" y="105508"/>
            <a:ext cx="10396882" cy="11519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a:solidFill>
                  <a:srgbClr val="C00000"/>
                </a:solidFill>
                <a:latin typeface="+mn-lt"/>
                <a:ea typeface="+mn-ea"/>
                <a:cs typeface="Calibri"/>
              </a:rPr>
              <a:t>DATA FLOW DIAGRAM</a:t>
            </a:r>
            <a:endParaRPr lang="en-IN" dirty="0">
              <a:solidFill>
                <a:srgbClr val="C00000"/>
              </a:solidFill>
            </a:endParaRPr>
          </a:p>
        </p:txBody>
      </p:sp>
      <p:pic>
        <p:nvPicPr>
          <p:cNvPr id="7" name="Content Placeholder 6">
            <a:extLst>
              <a:ext uri="{FF2B5EF4-FFF2-40B4-BE49-F238E27FC236}">
                <a16:creationId xmlns:a16="http://schemas.microsoft.com/office/drawing/2014/main" id="{64709BD1-F7D4-7D26-F10E-1AB8492F8E13}"/>
              </a:ext>
            </a:extLst>
          </p:cNvPr>
          <p:cNvPicPr>
            <a:picLocks noGrp="1" noChangeAspect="1"/>
          </p:cNvPicPr>
          <p:nvPr>
            <p:ph sz="quarter" idx="13"/>
          </p:nvPr>
        </p:nvPicPr>
        <p:blipFill>
          <a:blip r:embed="rId2"/>
          <a:stretch>
            <a:fillRect/>
          </a:stretch>
        </p:blipFill>
        <p:spPr bwMode="auto">
          <a:xfrm>
            <a:off x="351694" y="1028551"/>
            <a:ext cx="11117097" cy="438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78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B3D5-7CEF-604E-AB20-F98BDA06B06D}"/>
              </a:ext>
            </a:extLst>
          </p:cNvPr>
          <p:cNvSpPr>
            <a:spLocks noGrp="1"/>
          </p:cNvSpPr>
          <p:nvPr>
            <p:ph type="title"/>
          </p:nvPr>
        </p:nvSpPr>
        <p:spPr>
          <a:xfrm>
            <a:off x="228602" y="1655549"/>
            <a:ext cx="11054854" cy="2403902"/>
          </a:xfrm>
        </p:spPr>
        <p:txBody>
          <a:bodyPr>
            <a:normAutofit fontScale="90000"/>
          </a:bodyPr>
          <a:lstStyle/>
          <a:p>
            <a:pPr>
              <a:lnSpc>
                <a:spcPct val="150000"/>
              </a:lnSpc>
            </a:pPr>
            <a:r>
              <a:rPr lang="en-US" sz="1900" cap="none" dirty="0">
                <a:solidFill>
                  <a:schemeClr val="tx1"/>
                </a:solidFill>
                <a:latin typeface="Sohne"/>
              </a:rPr>
              <a:t>1.Smartphone with android </a:t>
            </a:r>
            <a:r>
              <a:rPr lang="en-US" sz="1900" cap="none" dirty="0" err="1">
                <a:solidFill>
                  <a:schemeClr val="tx1"/>
                </a:solidFill>
                <a:latin typeface="Sohne"/>
              </a:rPr>
              <a:t>os</a:t>
            </a:r>
            <a:r>
              <a:rPr lang="en-US" sz="1900" cap="none" dirty="0">
                <a:solidFill>
                  <a:schemeClr val="tx1"/>
                </a:solidFill>
                <a:latin typeface="Sohne"/>
              </a:rPr>
              <a:t> version 4.4 (</a:t>
            </a:r>
            <a:r>
              <a:rPr lang="en-US" sz="1900" cap="none" dirty="0" err="1">
                <a:solidFill>
                  <a:schemeClr val="tx1"/>
                </a:solidFill>
                <a:latin typeface="Sohne"/>
              </a:rPr>
              <a:t>miui</a:t>
            </a:r>
            <a:r>
              <a:rPr lang="en-US" sz="1900" cap="none" dirty="0">
                <a:solidFill>
                  <a:schemeClr val="tx1"/>
                </a:solidFill>
                <a:latin typeface="Sohne"/>
              </a:rPr>
              <a:t> 12) or higher</a:t>
            </a:r>
            <a:br>
              <a:rPr lang="en-IN" sz="1900" cap="none" dirty="0">
                <a:solidFill>
                  <a:schemeClr val="tx1"/>
                </a:solidFill>
                <a:latin typeface="Sohne"/>
              </a:rPr>
            </a:br>
            <a:r>
              <a:rPr lang="en-US" sz="1900" cap="none" dirty="0">
                <a:solidFill>
                  <a:schemeClr val="tx1"/>
                </a:solidFill>
                <a:latin typeface="Sohne"/>
              </a:rPr>
              <a:t>2.Minimum 512 Gb of ram</a:t>
            </a:r>
            <a:br>
              <a:rPr lang="en-IN" sz="1900" cap="none" dirty="0">
                <a:solidFill>
                  <a:schemeClr val="tx1"/>
                </a:solidFill>
                <a:latin typeface="Sohne"/>
              </a:rPr>
            </a:br>
            <a:r>
              <a:rPr lang="en-US" sz="1900" cap="none" dirty="0">
                <a:solidFill>
                  <a:schemeClr val="tx1"/>
                </a:solidFill>
                <a:latin typeface="Sohne"/>
              </a:rPr>
              <a:t>3.A processor with speeds above 1.2 </a:t>
            </a:r>
            <a:r>
              <a:rPr lang="en-US" sz="1900" cap="none" dirty="0" err="1">
                <a:solidFill>
                  <a:schemeClr val="tx1"/>
                </a:solidFill>
                <a:latin typeface="Sohne"/>
              </a:rPr>
              <a:t>ghz</a:t>
            </a:r>
            <a:r>
              <a:rPr lang="en-US" sz="1900" cap="none" dirty="0">
                <a:solidFill>
                  <a:schemeClr val="tx1"/>
                </a:solidFill>
                <a:latin typeface="Sohne"/>
              </a:rPr>
              <a:t> (any make)</a:t>
            </a:r>
            <a:br>
              <a:rPr lang="en-IN" sz="1900" cap="none" dirty="0">
                <a:solidFill>
                  <a:schemeClr val="tx1"/>
                </a:solidFill>
                <a:latin typeface="Sohne"/>
              </a:rPr>
            </a:br>
            <a:r>
              <a:rPr lang="en-US" sz="1900" cap="none" dirty="0">
                <a:solidFill>
                  <a:schemeClr val="tx1"/>
                </a:solidFill>
                <a:latin typeface="Sohne"/>
              </a:rPr>
              <a:t>4.16 Gb of storage for the app and extra for the data stored, the size of the app increases as the number of   entries are increased.</a:t>
            </a:r>
            <a:br>
              <a:rPr lang="en-IN" sz="1900" cap="none" dirty="0">
                <a:solidFill>
                  <a:schemeClr val="tx1"/>
                </a:solidFill>
                <a:latin typeface="Sohne"/>
              </a:rPr>
            </a:br>
            <a:r>
              <a:rPr lang="en-US" sz="1900" cap="none" dirty="0">
                <a:solidFill>
                  <a:schemeClr val="tx1"/>
                </a:solidFill>
                <a:latin typeface="Sohne"/>
              </a:rPr>
              <a:t>5.Android app version 19 .</a:t>
            </a:r>
            <a:br>
              <a:rPr lang="en-IN" sz="1900" cap="none" dirty="0">
                <a:solidFill>
                  <a:schemeClr val="tx1"/>
                </a:solidFill>
                <a:latin typeface="Sohne"/>
              </a:rPr>
            </a:br>
            <a:r>
              <a:rPr lang="en-US" sz="1900" cap="none" dirty="0">
                <a:solidFill>
                  <a:schemeClr val="tx1"/>
                </a:solidFill>
                <a:latin typeface="Sohne"/>
              </a:rPr>
              <a:t>6.Minimum of 5mb of storage space for application.</a:t>
            </a:r>
            <a:endParaRPr lang="en-IN" sz="1900" cap="none" dirty="0">
              <a:solidFill>
                <a:schemeClr val="tx1"/>
              </a:solidFill>
              <a:latin typeface="Sohne"/>
            </a:endParaRPr>
          </a:p>
        </p:txBody>
      </p:sp>
      <p:sp>
        <p:nvSpPr>
          <p:cNvPr id="4" name="TextBox 1">
            <a:extLst>
              <a:ext uri="{FF2B5EF4-FFF2-40B4-BE49-F238E27FC236}">
                <a16:creationId xmlns:a16="http://schemas.microsoft.com/office/drawing/2014/main" id="{419CD7C1-C8CC-E73E-0FE8-C5936A85D04C}"/>
              </a:ext>
            </a:extLst>
          </p:cNvPr>
          <p:cNvSpPr txBox="1"/>
          <p:nvPr/>
        </p:nvSpPr>
        <p:spPr>
          <a:xfrm>
            <a:off x="144852" y="339842"/>
            <a:ext cx="10932603" cy="141577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rgbClr val="C00000"/>
                </a:solidFill>
                <a:cs typeface="Calibri"/>
              </a:rPr>
              <a:t>SOFTWARE &amp; HARDWARE REQUIREMENT</a:t>
            </a:r>
            <a:endParaRPr lang="en-US" sz="3200" b="1" u="sng" dirty="0">
              <a:solidFill>
                <a:schemeClr val="accent3">
                  <a:lumMod val="75000"/>
                </a:schemeClr>
              </a:solidFill>
              <a:cs typeface="Calibri"/>
            </a:endParaRPr>
          </a:p>
          <a:p>
            <a:endParaRPr lang="en-US" sz="3200" b="1" u="sng" dirty="0">
              <a:solidFill>
                <a:schemeClr val="accent3">
                  <a:lumMod val="75000"/>
                </a:schemeClr>
              </a:solidFill>
              <a:cs typeface="Calibri"/>
            </a:endParaRPr>
          </a:p>
        </p:txBody>
      </p:sp>
      <p:sp>
        <p:nvSpPr>
          <p:cNvPr id="6" name="Title 8">
            <a:extLst>
              <a:ext uri="{FF2B5EF4-FFF2-40B4-BE49-F238E27FC236}">
                <a16:creationId xmlns:a16="http://schemas.microsoft.com/office/drawing/2014/main" id="{95FFDD68-F0AE-089D-96A5-90647E44C1FD}"/>
              </a:ext>
            </a:extLst>
          </p:cNvPr>
          <p:cNvSpPr txBox="1">
            <a:spLocks/>
          </p:cNvSpPr>
          <p:nvPr/>
        </p:nvSpPr>
        <p:spPr>
          <a:xfrm>
            <a:off x="10359091" y="127056"/>
            <a:ext cx="718364" cy="92067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9028485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openxmlformats.org/package/2006/metadata/core-properties"/>
    <ds:schemaRef ds:uri="http://www.w3.org/XML/1998/namespace"/>
    <ds:schemaRef ds:uri="16c05727-aa75-4e4a-9b5f-8a80a1165891"/>
    <ds:schemaRef ds:uri="http://purl.org/dc/dcmitype/"/>
    <ds:schemaRef ds:uri="http://purl.org/dc/terms/"/>
    <ds:schemaRef ds:uri="71af3243-3dd4-4a8d-8c0d-dd76da1f02a5"/>
    <ds:schemaRef ds:uri="http://schemas.microsoft.com/office/infopath/2007/PartnerControls"/>
    <ds:schemaRef ds:uri="http://schemas.microsoft.com/office/2006/documentManagement/typ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Main Event</Template>
  <TotalTime>389</TotalTime>
  <Words>966</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Impact</vt:lpstr>
      <vt:lpstr>Sohne</vt:lpstr>
      <vt:lpstr>Söhne</vt:lpstr>
      <vt:lpstr>Wingdings</vt:lpstr>
      <vt:lpstr>Main Event</vt:lpstr>
      <vt:lpstr>Student marks calculator app</vt:lpstr>
      <vt:lpstr>AIM  </vt:lpstr>
      <vt:lpstr>ABSTRACT</vt:lpstr>
      <vt:lpstr>introduction</vt:lpstr>
      <vt:lpstr>ADVANTAGES </vt:lpstr>
      <vt:lpstr>EXISITING WORK</vt:lpstr>
      <vt:lpstr>PROPOSED WORK</vt:lpstr>
      <vt:lpstr>DATA FLOW DIAGRAM</vt:lpstr>
      <vt:lpstr>1.Smartphone with android os version 4.4 (miui 12) or higher 2.Minimum 512 Gb of ram 3.A processor with speeds above 1.2 ghz (any make) 4.16 Gb of storage for the app and extra for the data stored, the size of the app increases as the number of   entries are increased. 5.Android app version 19 . 6.Minimum of 5mb of storage space for application.</vt:lpstr>
      <vt:lpstr>software or (android mobile )</vt:lpstr>
      <vt:lpstr>APPIUM INSPECTOR</vt:lpstr>
      <vt:lpstr>SCREENSHOT OF OUTPUT</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sivasai kumar reddy</dc:creator>
  <cp:lastModifiedBy>Raghavendra Reddy</cp:lastModifiedBy>
  <cp:revision>30</cp:revision>
  <dcterms:created xsi:type="dcterms:W3CDTF">2023-02-03T05:04:10Z</dcterms:created>
  <dcterms:modified xsi:type="dcterms:W3CDTF">2023-02-13T05:49:05Z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