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2" r:id="rId2"/>
    <p:sldId id="333" r:id="rId3"/>
    <p:sldId id="352" r:id="rId4"/>
    <p:sldId id="363" r:id="rId5"/>
    <p:sldId id="261" r:id="rId6"/>
    <p:sldId id="330" r:id="rId7"/>
    <p:sldId id="271" r:id="rId8"/>
    <p:sldId id="304" r:id="rId9"/>
    <p:sldId id="270" r:id="rId10"/>
    <p:sldId id="265" r:id="rId11"/>
    <p:sldId id="272" r:id="rId12"/>
    <p:sldId id="306" r:id="rId13"/>
    <p:sldId id="307" r:id="rId14"/>
    <p:sldId id="308" r:id="rId15"/>
    <p:sldId id="263" r:id="rId16"/>
    <p:sldId id="266" r:id="rId17"/>
    <p:sldId id="268" r:id="rId18"/>
    <p:sldId id="267" r:id="rId19"/>
    <p:sldId id="276" r:id="rId20"/>
    <p:sldId id="348" r:id="rId21"/>
    <p:sldId id="297" r:id="rId22"/>
    <p:sldId id="335" r:id="rId23"/>
    <p:sldId id="336" r:id="rId24"/>
    <p:sldId id="337" r:id="rId25"/>
    <p:sldId id="338" r:id="rId26"/>
    <p:sldId id="339" r:id="rId27"/>
    <p:sldId id="340" r:id="rId28"/>
    <p:sldId id="341" r:id="rId29"/>
    <p:sldId id="342" r:id="rId30"/>
    <p:sldId id="343" r:id="rId31"/>
    <p:sldId id="344" r:id="rId32"/>
    <p:sldId id="345" r:id="rId33"/>
    <p:sldId id="353" r:id="rId34"/>
    <p:sldId id="354" r:id="rId35"/>
    <p:sldId id="355" r:id="rId36"/>
    <p:sldId id="356" r:id="rId37"/>
    <p:sldId id="357" r:id="rId38"/>
    <p:sldId id="358" r:id="rId39"/>
    <p:sldId id="359" r:id="rId40"/>
    <p:sldId id="360" r:id="rId41"/>
    <p:sldId id="362" r:id="rId42"/>
    <p:sldId id="361" r:id="rId43"/>
    <p:sldId id="350" r:id="rId44"/>
    <p:sldId id="364" r:id="rId45"/>
    <p:sldId id="366" r:id="rId46"/>
    <p:sldId id="365" r:id="rId47"/>
    <p:sldId id="367" r:id="rId48"/>
    <p:sldId id="368" r:id="rId49"/>
    <p:sldId id="373" r:id="rId50"/>
    <p:sldId id="372" r:id="rId51"/>
    <p:sldId id="377" r:id="rId52"/>
    <p:sldId id="378" r:id="rId53"/>
    <p:sldId id="379" r:id="rId54"/>
    <p:sldId id="380" r:id="rId55"/>
    <p:sldId id="349" r:id="rId56"/>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3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40CB4-4AB8-0914-6877-C418C9EABDAE}" v="2186" dt="2022-09-13T16:15:33.925"/>
    <p1510:client id="{02AF8B1F-6E94-6182-0CBD-B206DBD33548}" v="3" dt="2022-10-16T09:30:04.522"/>
    <p1510:client id="{07153578-1AB9-19E3-A7F7-4B623F5B3FD1}" v="235" dt="2022-10-26T05:07:18.734"/>
    <p1510:client id="{2AE3CAE1-55C6-61A7-D942-6C797DC301EE}" v="319" dt="2022-09-12T14:15:03.981"/>
    <p1510:client id="{5251E663-12BD-0F39-2298-65C6985586E7}" v="862" dt="2022-09-13T06:04:18.746"/>
    <p1510:client id="{54DB5E10-7D7F-DFBD-515B-196BA1D106AA}" v="427" dt="2022-09-14T07:40:56.115"/>
    <p1510:client id="{63DAFE67-866B-72C7-921F-7D92948E9DF0}" v="253" dt="2022-11-01T07:43:33.916"/>
    <p1510:client id="{63F92474-7D0C-0D07-0534-1427A17150F6}" v="8" dt="2022-09-12T14:01:27.406"/>
    <p1510:client id="{69125F42-2047-4709-5E55-0384271E0E4B}" v="14" dt="2022-09-17T12:46:47.183"/>
    <p1510:client id="{6F92987D-003F-CD3C-CE3F-FA2C6A8B4927}" v="2363" dt="2022-09-24T16:51:39.892"/>
    <p1510:client id="{78E706F2-0D9B-0017-DFE1-CF2C7C651FB0}" v="151" dt="2022-10-08T05:52:07.827"/>
    <p1510:client id="{9F943343-9F5D-C91E-517A-06455A893B3D}" v="7742" dt="2022-09-18T08:49:18.767"/>
    <p1510:client id="{A38AEEF8-BA00-5B31-8C63-28B3B301F925}" v="995" dt="2022-09-28T06:33:21.376"/>
    <p1510:client id="{A864664B-2E68-745B-E8C3-E927E55BB5BC}" v="142" dt="2022-09-13T05:12:19.094"/>
    <p1510:client id="{BC7A5FFF-0DD2-F73C-A316-8426453E57E4}" v="9" dt="2022-09-26T05:02:10.745"/>
    <p1510:client id="{E372A073-DD66-9859-E915-D94FCAEC8D00}" v="105" dt="2022-09-15T07:04:37.940"/>
    <p1510:client id="{ECE702E2-9169-9972-D314-18965EE4FC1B}" v="234" dt="2022-09-14T15:01:31.366"/>
    <p1510:client id="{FA671D3C-6CF9-5F68-C110-43ECA49E62D7}" v="805" dt="2022-09-12T13:59:25.15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45"/>
        <p:guide pos="387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2232" y="538766"/>
            <a:ext cx="1013781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000" b="1">
                <a:solidFill>
                  <a:srgbClr val="2E75B6"/>
                </a:solidFill>
                <a:latin typeface="Times New Roman" panose="02020603050405020304"/>
              </a:rPr>
              <a:t>Feature Extraction based Ensemble Stacking model for combating Cyber threat in Phishing URLs</a:t>
            </a:r>
            <a:r>
              <a:rPr lang="en-GB" sz="4000">
                <a:latin typeface="Times New Roman" panose="02020603050405020304"/>
                <a:cs typeface="Times New Roman" panose="02020603050405020304"/>
              </a:rPr>
              <a:t>​</a:t>
            </a:r>
            <a:endParaRPr lang="en-GB" sz="4000"/>
          </a:p>
        </p:txBody>
      </p:sp>
      <p:sp>
        <p:nvSpPr>
          <p:cNvPr id="3" name="TextBox 2"/>
          <p:cNvSpPr txBox="1"/>
          <p:nvPr/>
        </p:nvSpPr>
        <p:spPr>
          <a:xfrm>
            <a:off x="4735132" y="2409293"/>
            <a:ext cx="38057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a:solidFill>
                  <a:srgbClr val="2E75B6"/>
                </a:solidFill>
                <a:latin typeface="Times New Roman" panose="02020603050405020304"/>
                <a:cs typeface="Segoe UI" panose="020B0502040204020203"/>
              </a:rPr>
              <a:t>T. Lavanya(19341A05H0)</a:t>
            </a:r>
            <a:r>
              <a:rPr lang="en-US">
                <a:latin typeface="Times New Roman" panose="02020603050405020304"/>
                <a:cs typeface="Segoe UI" panose="020B0502040204020203"/>
              </a:rPr>
              <a:t>​</a:t>
            </a:r>
          </a:p>
          <a:p>
            <a:pPr algn="just"/>
            <a:r>
              <a:rPr lang="en-US">
                <a:solidFill>
                  <a:srgbClr val="2E75B6"/>
                </a:solidFill>
                <a:latin typeface="Times New Roman" panose="02020603050405020304"/>
                <a:cs typeface="Segoe UI" panose="020B0502040204020203"/>
              </a:rPr>
              <a:t>P. </a:t>
            </a:r>
            <a:r>
              <a:rPr lang="en-US" err="1">
                <a:solidFill>
                  <a:srgbClr val="2E75B6"/>
                </a:solidFill>
                <a:latin typeface="Times New Roman" panose="02020603050405020304"/>
                <a:cs typeface="Segoe UI" panose="020B0502040204020203"/>
              </a:rPr>
              <a:t>Satyamani</a:t>
            </a:r>
            <a:r>
              <a:rPr lang="en-US">
                <a:solidFill>
                  <a:srgbClr val="2E75B6"/>
                </a:solidFill>
                <a:latin typeface="Times New Roman" panose="02020603050405020304"/>
                <a:cs typeface="Segoe UI" panose="020B0502040204020203"/>
              </a:rPr>
              <a:t> Sai(19341A05D9)</a:t>
            </a:r>
            <a:r>
              <a:rPr lang="en-US">
                <a:solidFill>
                  <a:srgbClr val="4472C4"/>
                </a:solidFill>
                <a:latin typeface="Times New Roman" panose="02020603050405020304"/>
                <a:cs typeface="Segoe UI" panose="020B0502040204020203"/>
              </a:rPr>
              <a:t> </a:t>
            </a:r>
            <a:r>
              <a:rPr lang="en-US">
                <a:latin typeface="Times New Roman" panose="02020603050405020304"/>
                <a:cs typeface="Segoe UI" panose="020B0502040204020203"/>
              </a:rPr>
              <a:t>​</a:t>
            </a:r>
          </a:p>
          <a:p>
            <a:pPr algn="just"/>
            <a:r>
              <a:rPr lang="en-US">
                <a:solidFill>
                  <a:srgbClr val="4472C4"/>
                </a:solidFill>
                <a:latin typeface="Times New Roman" panose="02020603050405020304"/>
                <a:cs typeface="Segoe UI" panose="020B0502040204020203"/>
              </a:rPr>
              <a:t>Renuka Kola(19341A05E4)</a:t>
            </a:r>
            <a:r>
              <a:rPr lang="en-US">
                <a:latin typeface="Times New Roman" panose="02020603050405020304"/>
                <a:cs typeface="Segoe UI" panose="020B0502040204020203"/>
              </a:rPr>
              <a:t>​</a:t>
            </a:r>
          </a:p>
          <a:p>
            <a:pPr algn="just"/>
            <a:r>
              <a:rPr lang="en-US">
                <a:solidFill>
                  <a:srgbClr val="2E75B6"/>
                </a:solidFill>
                <a:latin typeface="Times New Roman" panose="02020603050405020304"/>
                <a:cs typeface="Segoe UI" panose="020B0502040204020203"/>
              </a:rPr>
              <a:t>Sri Samhita. P(19341A05F9)</a:t>
            </a:r>
            <a:r>
              <a:rPr lang="en-US">
                <a:latin typeface="Times New Roman" panose="02020603050405020304"/>
                <a:cs typeface="Segoe UI" panose="020B0502040204020203"/>
              </a:rPr>
              <a:t>​</a:t>
            </a:r>
          </a:p>
          <a:p>
            <a:pPr algn="just"/>
            <a:r>
              <a:rPr lang="en-US" err="1">
                <a:solidFill>
                  <a:srgbClr val="2E75B6"/>
                </a:solidFill>
                <a:latin typeface="Times New Roman" panose="02020603050405020304"/>
                <a:cs typeface="Segoe UI" panose="020B0502040204020203"/>
              </a:rPr>
              <a:t>Sk</a:t>
            </a:r>
            <a:r>
              <a:rPr lang="en-US">
                <a:solidFill>
                  <a:srgbClr val="2E75B6"/>
                </a:solidFill>
                <a:latin typeface="Times New Roman" panose="02020603050405020304"/>
                <a:cs typeface="Segoe UI" panose="020B0502040204020203"/>
              </a:rPr>
              <a:t> </a:t>
            </a:r>
            <a:r>
              <a:rPr lang="en-US" err="1">
                <a:solidFill>
                  <a:srgbClr val="2E75B6"/>
                </a:solidFill>
                <a:latin typeface="Times New Roman" panose="02020603050405020304"/>
                <a:cs typeface="Segoe UI" panose="020B0502040204020203"/>
              </a:rPr>
              <a:t>Sadhik</a:t>
            </a:r>
            <a:r>
              <a:rPr lang="en-US">
                <a:solidFill>
                  <a:srgbClr val="2E75B6"/>
                </a:solidFill>
                <a:latin typeface="Times New Roman" panose="02020603050405020304"/>
                <a:cs typeface="Segoe UI" panose="020B0502040204020203"/>
              </a:rPr>
              <a:t> Basha(19341A05F6)</a:t>
            </a:r>
            <a:r>
              <a:rPr lang="en-US">
                <a:latin typeface="Times New Roman" panose="02020603050405020304"/>
                <a:cs typeface="Segoe UI" panose="020B0502040204020203"/>
              </a:rPr>
              <a:t>​</a:t>
            </a:r>
          </a:p>
          <a:p>
            <a:pPr algn="just"/>
            <a:r>
              <a:rPr lang="en-US">
                <a:solidFill>
                  <a:srgbClr val="2E75B6"/>
                </a:solidFill>
                <a:latin typeface="Times New Roman" panose="02020603050405020304"/>
                <a:cs typeface="Segoe UI" panose="020B0502040204020203"/>
              </a:rPr>
              <a:t>T. Hari Krishna(19341A05G6)</a:t>
            </a:r>
            <a:r>
              <a:rPr lang="en-US">
                <a:latin typeface="Times New Roman" panose="02020603050405020304"/>
                <a:cs typeface="Segoe UI" panose="020B0502040204020203"/>
              </a:rPr>
              <a:t>​</a:t>
            </a:r>
          </a:p>
          <a:p>
            <a:pPr algn="just"/>
            <a:r>
              <a:rPr lang="en-US">
                <a:solidFill>
                  <a:srgbClr val="2E75B6"/>
                </a:solidFill>
                <a:latin typeface="Times New Roman" panose="02020603050405020304"/>
                <a:cs typeface="Segoe UI" panose="020B0502040204020203"/>
              </a:rPr>
              <a:t>U. Manikanta(19341A05H4)</a:t>
            </a:r>
            <a:r>
              <a:rPr lang="en-US">
                <a:latin typeface="Times New Roman" panose="02020603050405020304"/>
                <a:cs typeface="Segoe UI" panose="020B0502040204020203"/>
              </a:rPr>
              <a:t>​</a:t>
            </a:r>
          </a:p>
        </p:txBody>
      </p:sp>
      <p:sp>
        <p:nvSpPr>
          <p:cNvPr id="4" name="TextBox 3"/>
          <p:cNvSpPr txBox="1"/>
          <p:nvPr/>
        </p:nvSpPr>
        <p:spPr>
          <a:xfrm>
            <a:off x="4820992" y="449902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b="1">
                <a:solidFill>
                  <a:srgbClr val="4472C4"/>
                </a:solidFill>
                <a:latin typeface="Times New Roman" panose="02020603050405020304"/>
                <a:cs typeface="Segoe UI" panose="020B0502040204020203"/>
              </a:rPr>
              <a:t>Under the Guidance of  </a:t>
            </a:r>
            <a:r>
              <a:rPr lang="en-US">
                <a:latin typeface="Times New Roman" panose="02020603050405020304"/>
                <a:cs typeface="Segoe UI" panose="020B0502040204020203"/>
              </a:rPr>
              <a:t>​</a:t>
            </a:r>
          </a:p>
          <a:p>
            <a:pPr algn="ctr"/>
            <a:r>
              <a:rPr lang="en-US" b="1">
                <a:solidFill>
                  <a:srgbClr val="4472C4"/>
                </a:solidFill>
                <a:latin typeface="Times New Roman" panose="02020603050405020304"/>
                <a:cs typeface="Segoe UI" panose="020B0502040204020203"/>
              </a:rPr>
              <a:t>D. Siva Krishna</a:t>
            </a:r>
            <a:r>
              <a:rPr lang="en-US">
                <a:latin typeface="Times New Roman" panose="02020603050405020304"/>
                <a:cs typeface="Segoe UI" panose="020B0502040204020203"/>
              </a:rPr>
              <a:t>​</a:t>
            </a:r>
          </a:p>
          <a:p>
            <a:pPr algn="ctr"/>
            <a:r>
              <a:rPr lang="en-US" b="1">
                <a:solidFill>
                  <a:srgbClr val="4472C4"/>
                </a:solidFill>
                <a:latin typeface="Times New Roman" panose="02020603050405020304"/>
                <a:cs typeface="Segoe UI" panose="020B0502040204020203"/>
              </a:rPr>
              <a:t>Asst. Professor</a:t>
            </a:r>
            <a:r>
              <a:rPr lang="en-US">
                <a:latin typeface="Times New Roman" panose="02020603050405020304"/>
                <a:cs typeface="Segoe UI" panose="020B0502040204020203"/>
              </a:rPr>
              <a:t>​</a:t>
            </a:r>
          </a:p>
          <a:p>
            <a:pPr algn="ctr"/>
            <a:r>
              <a:rPr lang="en-US">
                <a:solidFill>
                  <a:srgbClr val="4472C4"/>
                </a:solidFill>
                <a:latin typeface="Times New Roman" panose="02020603050405020304"/>
                <a:cs typeface="Segoe UI" panose="020B0502040204020203"/>
              </a:rPr>
              <a:t>Dept of CSE</a:t>
            </a:r>
            <a:r>
              <a:rPr lang="en-US">
                <a:latin typeface="Times New Roman" panose="02020603050405020304"/>
                <a:cs typeface="Segoe UI" panose="020B0502040204020203"/>
              </a:rPr>
              <a:t>​</a:t>
            </a:r>
          </a:p>
          <a:p>
            <a:pPr algn="ctr"/>
            <a:r>
              <a:rPr lang="en-US">
                <a:solidFill>
                  <a:srgbClr val="4472C4"/>
                </a:solidFill>
                <a:latin typeface="Times New Roman" panose="02020603050405020304"/>
                <a:cs typeface="Segoe UI" panose="020B0502040204020203"/>
              </a:rPr>
              <a:t>GMRIT, Rajam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20320"/>
            <a:ext cx="12105177" cy="762000"/>
          </a:xfrm>
          <a:prstGeom prst="rect">
            <a:avLst/>
          </a:prstGeom>
        </p:spPr>
      </p:pic>
      <p:sp>
        <p:nvSpPr>
          <p:cNvPr id="2" name="Text Box 1"/>
          <p:cNvSpPr txBox="1"/>
          <p:nvPr/>
        </p:nvSpPr>
        <p:spPr>
          <a:xfrm>
            <a:off x="426085" y="1024255"/>
            <a:ext cx="11116945" cy="4089068"/>
          </a:xfrm>
          <a:prstGeom prst="rect">
            <a:avLst/>
          </a:prstGeom>
          <a:noFill/>
        </p:spPr>
        <p:txBody>
          <a:bodyPr wrap="square" lIns="91440" tIns="45720" rIns="91440" bIns="45720" rtlCol="0" anchor="t">
            <a:spAutoFit/>
          </a:bodyPr>
          <a:lstStyle/>
          <a:p>
            <a:pPr algn="just">
              <a:lnSpc>
                <a:spcPct val="120000"/>
              </a:lnSpc>
            </a:pPr>
            <a:r>
              <a:rPr lang="en-IN" altLang="en-US" sz="1600" b="1">
                <a:latin typeface="Times New Roman" panose="02020603050405020304"/>
                <a:cs typeface="Times New Roman" panose="02020603050405020304"/>
              </a:rPr>
              <a:t>[5] </a:t>
            </a:r>
            <a:r>
              <a:rPr lang="en-IN" sz="1600" b="1">
                <a:latin typeface="Times New Roman"/>
                <a:ea typeface="+mn-lt"/>
                <a:cs typeface="+mn-lt"/>
              </a:rPr>
              <a:t>A. El </a:t>
            </a:r>
            <a:r>
              <a:rPr lang="en-IN" sz="1600" b="1" err="1">
                <a:latin typeface="Times New Roman"/>
                <a:ea typeface="+mn-lt"/>
                <a:cs typeface="+mn-lt"/>
              </a:rPr>
              <a:t>Aassal</a:t>
            </a:r>
            <a:r>
              <a:rPr lang="en-IN" sz="1600" b="1">
                <a:latin typeface="Times New Roman"/>
                <a:ea typeface="+mn-lt"/>
                <a:cs typeface="+mn-lt"/>
              </a:rPr>
              <a:t>, S. Baki, A. Das and R. M. Verma, "An In-Depth Benchmarking and Evaluation of Phishing Detection Research for Security Needs," in IEEE Access, vol. 8, pp. 22170-22192, 2020, </a:t>
            </a:r>
            <a:r>
              <a:rPr lang="en-IN" sz="1600" b="1" err="1">
                <a:latin typeface="Times New Roman"/>
                <a:ea typeface="+mn-lt"/>
                <a:cs typeface="+mn-lt"/>
              </a:rPr>
              <a:t>doi</a:t>
            </a:r>
            <a:r>
              <a:rPr lang="en-IN" sz="1600" b="1">
                <a:latin typeface="Times New Roman"/>
                <a:ea typeface="+mn-lt"/>
                <a:cs typeface="+mn-lt"/>
              </a:rPr>
              <a:t>: 10.1109/ACCESS.2020.2969780.</a:t>
            </a:r>
          </a:p>
          <a:p>
            <a:pPr algn="just">
              <a:lnSpc>
                <a:spcPct val="120000"/>
              </a:lnSpc>
            </a:pPr>
            <a:endParaRPr lang="en-IN" sz="1600" b="1">
              <a:latin typeface="Times New Roman"/>
              <a:cs typeface="Calibri"/>
            </a:endParaRPr>
          </a:p>
          <a:p>
            <a:pPr marL="285750" indent="-285750" algn="just">
              <a:lnSpc>
                <a:spcPct val="120000"/>
              </a:lnSpc>
              <a:buFont typeface="Arial"/>
              <a:buChar char="•"/>
            </a:pPr>
            <a:r>
              <a:rPr lang="en-IN" sz="1600">
                <a:latin typeface="Times New Roman"/>
                <a:ea typeface="+mn-lt"/>
                <a:cs typeface="+mn-lt"/>
              </a:rPr>
              <a:t>10,000 emails total contain URLs. and downloaded 1,048 emails from its freshly disclosed 2015 to 2017 emails, in addition to 8,433 emails from the Nazario phishing email collection. Included were the 1,019 </a:t>
            </a:r>
            <a:r>
              <a:rPr lang="en-IN" sz="1600" err="1">
                <a:latin typeface="Times New Roman"/>
                <a:ea typeface="+mn-lt"/>
                <a:cs typeface="+mn-lt"/>
              </a:rPr>
              <a:t>SpamAssassin</a:t>
            </a:r>
            <a:r>
              <a:rPr lang="en-IN" sz="1600">
                <a:latin typeface="Times New Roman"/>
                <a:ea typeface="+mn-lt"/>
                <a:cs typeface="+mn-lt"/>
              </a:rPr>
              <a:t> emails.</a:t>
            </a:r>
            <a:endParaRPr lang="en-IN" sz="1600">
              <a:latin typeface="Times New Roman"/>
              <a:cs typeface="Calibri"/>
            </a:endParaRPr>
          </a:p>
          <a:p>
            <a:pPr marL="285750" indent="-285750" algn="just">
              <a:lnSpc>
                <a:spcPct val="120000"/>
              </a:lnSpc>
              <a:buFont typeface="Arial"/>
              <a:buChar char="•"/>
            </a:pPr>
            <a:r>
              <a:rPr lang="en-IN" sz="1600">
                <a:latin typeface="Times New Roman"/>
                <a:cs typeface="Calibri"/>
              </a:rPr>
              <a:t>The feature processing and ranking are done by using Information Gain, Gini Index, chi-square test, </a:t>
            </a:r>
            <a:r>
              <a:rPr lang="en-IN" sz="1600">
                <a:latin typeface="Times New Roman"/>
                <a:ea typeface="+mn-lt"/>
                <a:cs typeface="+mn-lt"/>
              </a:rPr>
              <a:t>Recursive Feature Elimination.</a:t>
            </a:r>
            <a:endParaRPr lang="en-IN" sz="1600">
              <a:latin typeface="Times New Roman"/>
              <a:cs typeface="Calibri"/>
            </a:endParaRPr>
          </a:p>
          <a:p>
            <a:pPr algn="just">
              <a:buFont typeface="Arial"/>
              <a:buChar char="•"/>
            </a:pPr>
            <a:r>
              <a:rPr lang="en-IN" sz="1600">
                <a:latin typeface="Times New Roman"/>
                <a:cs typeface="Calibri"/>
              </a:rPr>
              <a:t>   The models that are used in this model are SVM, Random Forest,</a:t>
            </a:r>
            <a:r>
              <a:rPr lang="en-IN" sz="1600">
                <a:latin typeface="Times New Roman"/>
                <a:ea typeface="+mn-lt"/>
                <a:cs typeface="+mn-lt"/>
              </a:rPr>
              <a:t> Decision Tree , Gaussian &amp; Multinomial Naive          Bayes, Logistic Regression ,K Nearest Neighbors, Boosting, Bagging, Online Learning ,Deep Neural Networks,             Imbalanced learning ,Hellinger Distance Decision Tree.</a:t>
            </a:r>
            <a:endParaRPr lang="en-IN" sz="1600">
              <a:latin typeface="Times New Roman"/>
              <a:cs typeface="Calibri"/>
            </a:endParaRPr>
          </a:p>
          <a:p>
            <a:pPr marL="285750" indent="-285750" algn="just">
              <a:lnSpc>
                <a:spcPct val="120000"/>
              </a:lnSpc>
              <a:buFont typeface="Arial"/>
              <a:buChar char="•"/>
            </a:pPr>
            <a:r>
              <a:rPr lang="en-IN" sz="1600">
                <a:latin typeface="Times New Roman"/>
                <a:cs typeface="Calibri"/>
              </a:rPr>
              <a:t>The metrics for the performance while detecting URLs are Accuracy, Recall, F1-score, Precision, Geometric Mean, Balanced detection rate, </a:t>
            </a:r>
            <a:r>
              <a:rPr lang="en-IN" sz="1600">
                <a:latin typeface="Times New Roman"/>
                <a:ea typeface="+mn-lt"/>
                <a:cs typeface="+mn-lt"/>
              </a:rPr>
              <a:t>Matthew’s Correlation Coefficient.</a:t>
            </a:r>
            <a:endParaRPr lang="en-IN" sz="1600">
              <a:latin typeface="Times New Roman"/>
              <a:cs typeface="Calibri"/>
            </a:endParaRPr>
          </a:p>
          <a:p>
            <a:pPr marL="285750" indent="-285750" algn="just">
              <a:lnSpc>
                <a:spcPct val="120000"/>
              </a:lnSpc>
              <a:buFont typeface="Arial"/>
              <a:buChar char="•"/>
            </a:pPr>
            <a:r>
              <a:rPr lang="en-IN" sz="1600">
                <a:latin typeface="Times New Roman"/>
                <a:cs typeface="Calibri"/>
              </a:rPr>
              <a:t>Among trained models Gaussian Naive bayes gave an accuracy of 94.7%, F1 score 94.36%, GMean 94.48% and BDR 17.35%.</a:t>
            </a:r>
            <a:endParaRPr lang="en-IN" sz="1600">
              <a:latin typeface="Times New Roman" panose="02020603050405020304" pitchFamily="18" charset="0"/>
              <a:cs typeface="Calibri"/>
            </a:endParaRPr>
          </a:p>
          <a:p>
            <a:pPr marL="285750" indent="-285750" algn="just">
              <a:lnSpc>
                <a:spcPct val="12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0"/>
            <a:ext cx="12105177" cy="762000"/>
          </a:xfrm>
          <a:prstGeom prst="rect">
            <a:avLst/>
          </a:prstGeom>
        </p:spPr>
      </p:pic>
      <p:sp>
        <p:nvSpPr>
          <p:cNvPr id="4" name="Text Box 3"/>
          <p:cNvSpPr txBox="1"/>
          <p:nvPr/>
        </p:nvSpPr>
        <p:spPr>
          <a:xfrm>
            <a:off x="477520" y="1097915"/>
            <a:ext cx="11433810" cy="4257576"/>
          </a:xfrm>
          <a:prstGeom prst="rect">
            <a:avLst/>
          </a:prstGeom>
          <a:noFill/>
        </p:spPr>
        <p:txBody>
          <a:bodyPr wrap="square" lIns="91440" tIns="45720" rIns="91440" bIns="45720" rtlCol="0" anchor="t">
            <a:spAutoFit/>
          </a:bodyPr>
          <a:lstStyle/>
          <a:p>
            <a:pPr>
              <a:lnSpc>
                <a:spcPct val="130000"/>
              </a:lnSpc>
            </a:pPr>
            <a:r>
              <a:rPr lang="en-IN" altLang="en-US" sz="1600" b="1">
                <a:latin typeface="Times New Roman" panose="02020603050405020304"/>
                <a:cs typeface="Times New Roman" panose="02020603050405020304"/>
              </a:rPr>
              <a:t>[6] </a:t>
            </a:r>
            <a:r>
              <a:rPr lang="en-US" sz="1600" b="1">
                <a:latin typeface="Times New Roman"/>
                <a:cs typeface="Calibri"/>
              </a:rPr>
              <a:t>M</a:t>
            </a:r>
            <a:r>
              <a:rPr lang="en-US" sz="1600" b="1">
                <a:latin typeface="Times New Roman"/>
                <a:ea typeface="+mn-lt"/>
                <a:cs typeface="+mn-lt"/>
              </a:rPr>
              <a:t>. Sánchez-Paniagua, E. F. Fernández, E. Alegre, W. Al-</a:t>
            </a:r>
            <a:r>
              <a:rPr lang="en-US" sz="1600" b="1" err="1">
                <a:latin typeface="Times New Roman"/>
                <a:ea typeface="+mn-lt"/>
                <a:cs typeface="+mn-lt"/>
              </a:rPr>
              <a:t>Nabki</a:t>
            </a:r>
            <a:r>
              <a:rPr lang="en-US" sz="1600" b="1">
                <a:latin typeface="Times New Roman"/>
                <a:ea typeface="+mn-lt"/>
                <a:cs typeface="+mn-lt"/>
              </a:rPr>
              <a:t> and V. González-Castro, "Phishing URL Detection: A Real-Case Scenario Through Login URLs," in IEEE Access, vol. 10, pp. 42949-42960, 2022, </a:t>
            </a:r>
            <a:r>
              <a:rPr lang="en-US" sz="1600" b="1" err="1">
                <a:latin typeface="Times New Roman"/>
                <a:ea typeface="+mn-lt"/>
                <a:cs typeface="+mn-lt"/>
              </a:rPr>
              <a:t>doi</a:t>
            </a:r>
            <a:r>
              <a:rPr lang="en-US" sz="1600" b="1">
                <a:latin typeface="Times New Roman"/>
                <a:ea typeface="+mn-lt"/>
                <a:cs typeface="+mn-lt"/>
              </a:rPr>
              <a:t>: 10.1109/ACCESS.2022.3168681.</a:t>
            </a:r>
            <a:endParaRPr lang="en-US" sz="1600" b="1">
              <a:latin typeface="Times New Roman"/>
              <a:cs typeface="Calibri"/>
            </a:endParaRPr>
          </a:p>
          <a:p>
            <a:pPr>
              <a:lnSpc>
                <a:spcPct val="130000"/>
              </a:lnSpc>
            </a:pPr>
            <a:endParaRPr lang="en-US" sz="1600" b="1">
              <a:latin typeface="Times New Roman"/>
              <a:ea typeface="+mn-lt"/>
              <a:cs typeface="+mn-lt"/>
            </a:endParaRPr>
          </a:p>
          <a:p>
            <a:pPr marL="285750" indent="-285750" algn="just">
              <a:lnSpc>
                <a:spcPct val="130000"/>
              </a:lnSpc>
              <a:buFont typeface="Arial"/>
              <a:buChar char="•"/>
            </a:pPr>
            <a:r>
              <a:rPr lang="en-US" sz="1600">
                <a:latin typeface="Times New Roman"/>
                <a:ea typeface="+mn-lt"/>
                <a:cs typeface="+mn-lt"/>
              </a:rPr>
              <a:t>In this model, the author  have created a new dataset named Phishing Index Login URL (PILU-90K), which is composed of 60K legitimate URLs, including index and login websites, and 30K phishing URLs.</a:t>
            </a:r>
            <a:endParaRPr lang="en-US" sz="1600">
              <a:latin typeface="Times New Roman"/>
              <a:cs typeface="Calibri"/>
            </a:endParaRPr>
          </a:p>
          <a:p>
            <a:pPr marL="285750" indent="-285750" algn="just">
              <a:lnSpc>
                <a:spcPct val="130000"/>
              </a:lnSpc>
              <a:buFont typeface="Arial"/>
              <a:buChar char="•"/>
            </a:pPr>
            <a:r>
              <a:rPr lang="en-US" sz="1600">
                <a:latin typeface="Times New Roman"/>
                <a:ea typeface="+mn-lt"/>
                <a:cs typeface="+mn-lt"/>
              </a:rPr>
              <a:t>By dividing the string using a number of symbols (particularly, "/," "-," ".," "@," "?"," "?," "&amp; ," "=," and "_"), raw words are recovered from the various portions of the URL.</a:t>
            </a:r>
          </a:p>
          <a:p>
            <a:pPr marL="285750" indent="-285750" algn="just">
              <a:lnSpc>
                <a:spcPct val="130000"/>
              </a:lnSpc>
              <a:buFont typeface="Arial"/>
              <a:buChar char="•"/>
            </a:pPr>
            <a:r>
              <a:rPr lang="en-US" sz="1600">
                <a:latin typeface="Times New Roman"/>
                <a:ea typeface="+mn-lt"/>
                <a:cs typeface="+mn-lt"/>
              </a:rPr>
              <a:t>Eight supervised classifiers, including Light Gradient Boosting Machine, Extreme Gradient Boosting, Adaptive Boosting, Random Forest, Support Vector Machines, k-Nearest Neighbors, Nave Bayes, and Logistic Regression, are trained and compared to the model.</a:t>
            </a:r>
          </a:p>
          <a:p>
            <a:pPr marL="285750" indent="-285750" algn="just">
              <a:lnSpc>
                <a:spcPct val="130000"/>
              </a:lnSpc>
              <a:buFont typeface="Arial"/>
              <a:buChar char="•"/>
            </a:pPr>
            <a:r>
              <a:rPr lang="en-US" sz="1600">
                <a:latin typeface="Times New Roman"/>
                <a:ea typeface="+mn-lt"/>
                <a:cs typeface="+mn-lt"/>
              </a:rPr>
              <a:t>The metrics for the performance while detection of URL are accuracy, precision, recall, f1-score.</a:t>
            </a:r>
          </a:p>
          <a:p>
            <a:pPr marL="285750" indent="-285750" algn="just">
              <a:lnSpc>
                <a:spcPct val="130000"/>
              </a:lnSpc>
              <a:buFont typeface="Arial"/>
              <a:buChar char="•"/>
            </a:pPr>
            <a:r>
              <a:rPr lang="en-US" sz="1600">
                <a:latin typeface="Times New Roman"/>
                <a:ea typeface="+mn-lt"/>
                <a:cs typeface="+mn-lt"/>
              </a:rPr>
              <a:t>On the newly introduced login URL dataset, the logistic regression model achieves 96.50% accuracy when paired with Term Frequency - Inverse Document Frequency (TF-IDF) feature extraction.</a:t>
            </a:r>
            <a:endParaRPr lang="en-US" sz="1600">
              <a:latin typeface="Times New Roman"/>
              <a:cs typeface="Calibri"/>
            </a:endParaRPr>
          </a:p>
          <a:p>
            <a:pPr algn="just">
              <a:lnSpc>
                <a:spcPct val="130000"/>
              </a:lnSpc>
            </a:pPr>
            <a:endParaRPr lang="en-US">
              <a:latin typeface="Times New Roman" panose="02020603050405020304"/>
              <a:cs typeface="Times New Roman" panose="020206030504050203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20320"/>
            <a:ext cx="12105177" cy="762000"/>
          </a:xfrm>
          <a:prstGeom prst="rect">
            <a:avLst/>
          </a:prstGeom>
        </p:spPr>
      </p:pic>
      <p:sp>
        <p:nvSpPr>
          <p:cNvPr id="2" name="Text Box 1"/>
          <p:cNvSpPr txBox="1"/>
          <p:nvPr/>
        </p:nvSpPr>
        <p:spPr>
          <a:xfrm>
            <a:off x="335915" y="963975"/>
            <a:ext cx="11518265" cy="5412507"/>
          </a:xfrm>
          <a:prstGeom prst="rect">
            <a:avLst/>
          </a:prstGeom>
          <a:noFill/>
        </p:spPr>
        <p:txBody>
          <a:bodyPr wrap="square" lIns="91440" tIns="45720" rIns="91440" bIns="45720" rtlCol="0" anchor="t">
            <a:spAutoFit/>
          </a:bodyPr>
          <a:lstStyle/>
          <a:p>
            <a:pPr>
              <a:lnSpc>
                <a:spcPct val="150000"/>
              </a:lnSpc>
            </a:pPr>
            <a:r>
              <a:rPr lang="en-IN" altLang="en-US" sz="1600" b="1">
                <a:latin typeface="Times New Roman" panose="02020603050405020304"/>
                <a:cs typeface="Times New Roman" panose="02020603050405020304"/>
              </a:rPr>
              <a:t>[7] </a:t>
            </a:r>
            <a:r>
              <a:rPr lang="en-IN" sz="1600" b="1">
                <a:latin typeface="Times New Roman"/>
                <a:cs typeface="Calibri"/>
              </a:rPr>
              <a:t>X</a:t>
            </a:r>
            <a:r>
              <a:rPr lang="en-IN" sz="1600" b="1">
                <a:latin typeface="Times New Roman"/>
                <a:ea typeface="+mn-lt"/>
                <a:cs typeface="+mn-lt"/>
              </a:rPr>
              <a:t>. Liu and J. Fu, "</a:t>
            </a:r>
            <a:r>
              <a:rPr lang="en-IN" sz="1600" b="1" err="1">
                <a:latin typeface="Times New Roman"/>
                <a:ea typeface="+mn-lt"/>
                <a:cs typeface="+mn-lt"/>
              </a:rPr>
              <a:t>SPWalk</a:t>
            </a:r>
            <a:r>
              <a:rPr lang="en-IN" sz="1600" b="1">
                <a:latin typeface="Times New Roman"/>
                <a:ea typeface="+mn-lt"/>
                <a:cs typeface="+mn-lt"/>
              </a:rPr>
              <a:t>: Similar Property Oriented Feature Learning for Phishing Detection," in IEEE Access, vol. 8, pp. 87031-87045, 2020, </a:t>
            </a:r>
            <a:r>
              <a:rPr lang="en-IN" sz="1600" b="1" err="1">
                <a:latin typeface="Times New Roman"/>
                <a:ea typeface="+mn-lt"/>
                <a:cs typeface="+mn-lt"/>
              </a:rPr>
              <a:t>doi</a:t>
            </a:r>
            <a:r>
              <a:rPr lang="en-IN" sz="1600" b="1">
                <a:latin typeface="Times New Roman"/>
                <a:ea typeface="+mn-lt"/>
                <a:cs typeface="+mn-lt"/>
              </a:rPr>
              <a:t>: 10.1109/ACCESS.2020.2992381.</a:t>
            </a:r>
            <a:endParaRPr lang="en-IN" altLang="en-US" sz="1600" b="1">
              <a:latin typeface="Times New Roman"/>
              <a:cs typeface="Times New Roman" panose="02020603050405020304"/>
            </a:endParaRPr>
          </a:p>
          <a:p>
            <a:pPr marL="285750" indent="-285750" algn="l">
              <a:lnSpc>
                <a:spcPct val="150000"/>
              </a:lnSpc>
              <a:buFont typeface="Arial" panose="020B0604020202020204" pitchFamily="34" charset="0"/>
              <a:buChar char="•"/>
            </a:pPr>
            <a:endParaRPr lang="en-IN" altLang="en-US" sz="1600" b="1">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a:latin typeface="Times New Roman"/>
                <a:ea typeface="+mn-lt"/>
                <a:cs typeface="+mn-lt"/>
              </a:rPr>
              <a:t>From December 2016 to June 2017, the author of this work gathered the annotated URLs that were utilised in the calculation of the URL quality score, including 0.5 million harmful URLs from </a:t>
            </a:r>
            <a:r>
              <a:rPr lang="en-IN" sz="1600" err="1">
                <a:latin typeface="Times New Roman"/>
                <a:ea typeface="+mn-lt"/>
                <a:cs typeface="+mn-lt"/>
              </a:rPr>
              <a:t>PhishTank</a:t>
            </a:r>
            <a:r>
              <a:rPr lang="en-IN" sz="1600">
                <a:latin typeface="Times New Roman"/>
                <a:ea typeface="+mn-lt"/>
                <a:cs typeface="+mn-lt"/>
              </a:rPr>
              <a:t> and </a:t>
            </a:r>
            <a:r>
              <a:rPr lang="en-IN" sz="1600" err="1">
                <a:latin typeface="Times New Roman"/>
                <a:ea typeface="+mn-lt"/>
                <a:cs typeface="+mn-lt"/>
              </a:rPr>
              <a:t>OpenPhish</a:t>
            </a:r>
            <a:r>
              <a:rPr lang="en-IN" sz="1600">
                <a:latin typeface="Times New Roman"/>
                <a:ea typeface="+mn-lt"/>
                <a:cs typeface="+mn-lt"/>
              </a:rPr>
              <a:t> and 1 million trustworthy URLs from Alexa and </a:t>
            </a:r>
            <a:r>
              <a:rPr lang="en-IN" sz="1600" err="1">
                <a:latin typeface="Times New Roman"/>
                <a:ea typeface="+mn-lt"/>
                <a:cs typeface="+mn-lt"/>
              </a:rPr>
              <a:t>Dmoz</a:t>
            </a:r>
            <a:r>
              <a:rPr lang="en-IN" sz="1600">
                <a:latin typeface="Times New Roman"/>
                <a:ea typeface="+mn-lt"/>
                <a:cs typeface="+mn-lt"/>
              </a:rPr>
              <a:t>.</a:t>
            </a:r>
            <a:endParaRPr lang="en-IN" sz="1600">
              <a:latin typeface="Times New Roman" panose="02020603050405020304"/>
              <a:cs typeface="Calibri"/>
            </a:endParaRPr>
          </a:p>
          <a:p>
            <a:pPr marL="285750" indent="-285750" algn="just">
              <a:buFont typeface="Arial" panose="020B0604020202020204" pitchFamily="34" charset="0"/>
              <a:buChar char="•"/>
            </a:pPr>
            <a:r>
              <a:rPr lang="en-IN" sz="1600">
                <a:latin typeface="Times New Roman" panose="02020603050405020304"/>
                <a:cs typeface="Calibri"/>
              </a:rPr>
              <a:t>The URLs will be divided into layer to train in which there are three layers L0,L1,L2 where TF-IDF will be used to extract number data from word data</a:t>
            </a:r>
          </a:p>
          <a:p>
            <a:pPr marL="285750" indent="-285750" algn="just">
              <a:lnSpc>
                <a:spcPct val="150000"/>
              </a:lnSpc>
              <a:buFont typeface="Arial" panose="020B0604020202020204" pitchFamily="34" charset="0"/>
              <a:buChar char="•"/>
            </a:pPr>
            <a:r>
              <a:rPr lang="en-IN" altLang="en-US" sz="1600">
                <a:latin typeface="Times New Roman" panose="02020603050405020304"/>
                <a:cs typeface="Times New Roman" panose="02020603050405020304"/>
              </a:rPr>
              <a:t>The embedding techniques that are used in this model are network embedding models such as </a:t>
            </a:r>
            <a:r>
              <a:rPr lang="en-IN" altLang="en-US" sz="1600" err="1">
                <a:latin typeface="Times New Roman" panose="02020603050405020304"/>
                <a:cs typeface="Times New Roman" panose="02020603050405020304"/>
              </a:rPr>
              <a:t>DeepWalk</a:t>
            </a:r>
            <a:r>
              <a:rPr lang="en-IN" altLang="en-US" sz="1600">
                <a:latin typeface="Times New Roman" panose="02020603050405020304"/>
                <a:cs typeface="Times New Roman" panose="02020603050405020304"/>
              </a:rPr>
              <a:t>, Node2vec and traditional phishing detection models such as </a:t>
            </a:r>
            <a:r>
              <a:rPr lang="en-IN" altLang="en-US" sz="1600" err="1">
                <a:latin typeface="Times New Roman" panose="02020603050405020304"/>
                <a:cs typeface="Times New Roman" panose="02020603050405020304"/>
              </a:rPr>
              <a:t>URLPatternMining</a:t>
            </a:r>
            <a:r>
              <a:rPr lang="en-IN" altLang="en-US" sz="1600">
                <a:latin typeface="Times New Roman" panose="02020603050405020304"/>
                <a:cs typeface="Times New Roman" panose="02020603050405020304"/>
              </a:rPr>
              <a:t>, </a:t>
            </a:r>
            <a:r>
              <a:rPr lang="en-IN" altLang="en-US" sz="1600" err="1">
                <a:latin typeface="Times New Roman" panose="02020603050405020304"/>
                <a:cs typeface="Times New Roman" panose="02020603050405020304"/>
              </a:rPr>
              <a:t>WebsiteLogo</a:t>
            </a:r>
            <a:r>
              <a:rPr lang="en-IN" altLang="en-US" sz="1600">
                <a:latin typeface="Times New Roman" panose="02020603050405020304"/>
                <a:cs typeface="Times New Roman" panose="02020603050405020304"/>
              </a:rPr>
              <a:t>.</a:t>
            </a:r>
            <a:endParaRPr lang="en-IN" altLang="en-US" sz="16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altLang="en-US" sz="1600">
                <a:latin typeface="Times New Roman"/>
                <a:cs typeface="Times New Roman"/>
              </a:rPr>
              <a:t>The comparison of results done among </a:t>
            </a:r>
            <a:r>
              <a:rPr lang="en-IN" altLang="en-US" sz="1600" err="1">
                <a:latin typeface="Times New Roman"/>
                <a:cs typeface="Times New Roman"/>
              </a:rPr>
              <a:t>SPWalk</a:t>
            </a:r>
            <a:r>
              <a:rPr lang="en-IN" altLang="en-US" sz="1600">
                <a:latin typeface="Times New Roman"/>
                <a:cs typeface="Times New Roman"/>
              </a:rPr>
              <a:t>, </a:t>
            </a:r>
            <a:r>
              <a:rPr lang="en-IN" altLang="en-US" sz="1600" err="1">
                <a:latin typeface="Times New Roman"/>
                <a:cs typeface="Times New Roman"/>
              </a:rPr>
              <a:t>DeepWalk</a:t>
            </a:r>
            <a:r>
              <a:rPr lang="en-IN" altLang="en-US" sz="1600">
                <a:latin typeface="Times New Roman"/>
                <a:cs typeface="Times New Roman"/>
              </a:rPr>
              <a:t>, Node2vec. In which the </a:t>
            </a:r>
            <a:r>
              <a:rPr lang="en-IN" altLang="en-US" sz="1600" err="1">
                <a:latin typeface="Times New Roman"/>
                <a:cs typeface="Times New Roman"/>
              </a:rPr>
              <a:t>SPWalk</a:t>
            </a:r>
            <a:r>
              <a:rPr lang="en-IN" altLang="en-US" sz="1600">
                <a:latin typeface="Times New Roman"/>
                <a:cs typeface="Times New Roman"/>
              </a:rPr>
              <a:t> </a:t>
            </a:r>
            <a:r>
              <a:rPr lang="en-IN" altLang="en-US" sz="1600" err="1">
                <a:latin typeface="Times New Roman"/>
                <a:cs typeface="Times New Roman"/>
              </a:rPr>
              <a:t>peforms</a:t>
            </a:r>
            <a:r>
              <a:rPr lang="en-IN" altLang="en-US" sz="1600">
                <a:latin typeface="Times New Roman"/>
                <a:cs typeface="Times New Roman"/>
              </a:rPr>
              <a:t> consistently better than </a:t>
            </a:r>
            <a:r>
              <a:rPr lang="en-IN" altLang="en-US" sz="1600" err="1">
                <a:latin typeface="Times New Roman"/>
                <a:cs typeface="Times New Roman"/>
              </a:rPr>
              <a:t>DeepWalk</a:t>
            </a:r>
            <a:r>
              <a:rPr lang="en-IN" altLang="en-US" sz="1600">
                <a:latin typeface="Times New Roman"/>
                <a:cs typeface="Times New Roman"/>
              </a:rPr>
              <a:t> and Node2vec.</a:t>
            </a:r>
          </a:p>
          <a:p>
            <a:pPr marL="285750" indent="-285750" algn="just">
              <a:lnSpc>
                <a:spcPct val="150000"/>
              </a:lnSpc>
              <a:buFont typeface="Arial" panose="020B0604020202020204" pitchFamily="34" charset="0"/>
              <a:buChar char="•"/>
            </a:pPr>
            <a:r>
              <a:rPr lang="en-IN" altLang="en-US" sz="1600">
                <a:latin typeface="Times New Roman"/>
                <a:cs typeface="Times New Roman"/>
              </a:rPr>
              <a:t>The metric that has been used to measure the performance is precision which is 95%.</a:t>
            </a:r>
            <a:endParaRPr lang="en-IN" altLang="en-US" sz="160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0"/>
            <a:ext cx="12105177" cy="762000"/>
          </a:xfrm>
          <a:prstGeom prst="rect">
            <a:avLst/>
          </a:prstGeom>
        </p:spPr>
      </p:pic>
      <p:sp>
        <p:nvSpPr>
          <p:cNvPr id="2" name="Text Box 1"/>
          <p:cNvSpPr txBox="1"/>
          <p:nvPr/>
        </p:nvSpPr>
        <p:spPr>
          <a:xfrm>
            <a:off x="518795" y="887846"/>
            <a:ext cx="11059160" cy="5577937"/>
          </a:xfrm>
          <a:prstGeom prst="rect">
            <a:avLst/>
          </a:prstGeom>
          <a:noFill/>
        </p:spPr>
        <p:txBody>
          <a:bodyPr wrap="square" lIns="91440" tIns="45720" rIns="91440" bIns="45720" rtlCol="0" anchor="t">
            <a:spAutoFit/>
          </a:bodyPr>
          <a:lstStyle/>
          <a:p>
            <a:pPr algn="just">
              <a:lnSpc>
                <a:spcPct val="130000"/>
              </a:lnSpc>
            </a:pPr>
            <a:r>
              <a:rPr lang="en-IN" altLang="en-US" sz="1600" b="1">
                <a:latin typeface="Times New Roman" panose="02020603050405020304"/>
                <a:cs typeface="Times New Roman" panose="02020603050405020304"/>
              </a:rPr>
              <a:t>[8] </a:t>
            </a:r>
            <a:r>
              <a:rPr lang="en-IN" sz="1600" b="1">
                <a:latin typeface="Times New Roman"/>
                <a:ea typeface="+mn-lt"/>
                <a:cs typeface="+mn-lt"/>
              </a:rPr>
              <a:t>S. </a:t>
            </a:r>
            <a:r>
              <a:rPr lang="en-IN" sz="1600" b="1" err="1">
                <a:latin typeface="Times New Roman"/>
                <a:ea typeface="+mn-lt"/>
                <a:cs typeface="+mn-lt"/>
              </a:rPr>
              <a:t>Ariyadasa</a:t>
            </a:r>
            <a:r>
              <a:rPr lang="en-IN" sz="1600" b="1">
                <a:latin typeface="Times New Roman"/>
                <a:ea typeface="+mn-lt"/>
                <a:cs typeface="+mn-lt"/>
              </a:rPr>
              <a:t>, S. Fernando and S. Fernando, "Combining Long-Term Recurrent Convolutional and Graph Convolutional Networks to Detect Phishing Sites Using URL and HTML," in IEEE Access, vol. 10, pp. 82355-82375, 2022, </a:t>
            </a:r>
            <a:r>
              <a:rPr lang="en-IN" sz="1600" b="1" err="1">
                <a:latin typeface="Times New Roman"/>
                <a:ea typeface="+mn-lt"/>
                <a:cs typeface="+mn-lt"/>
              </a:rPr>
              <a:t>doi</a:t>
            </a:r>
            <a:r>
              <a:rPr lang="en-IN" sz="1600" b="1">
                <a:latin typeface="Times New Roman"/>
                <a:ea typeface="+mn-lt"/>
                <a:cs typeface="+mn-lt"/>
              </a:rPr>
              <a:t>: 10.1109/ACCESS.2022.3196018.</a:t>
            </a:r>
            <a:endParaRPr lang="en-IN" altLang="en-US" sz="1600" b="1">
              <a:latin typeface="Times New Roman" panose="02020603050405020304"/>
              <a:cs typeface="Times New Roman" panose="02020603050405020304"/>
            </a:endParaRPr>
          </a:p>
          <a:p>
            <a:pPr indent="0" algn="just">
              <a:lnSpc>
                <a:spcPct val="130000"/>
              </a:lnSpc>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r>
              <a:rPr lang="en-IN" sz="1600">
                <a:latin typeface="Times New Roman"/>
                <a:cs typeface="Calibri"/>
                <a:sym typeface="+mn-ea"/>
              </a:rPr>
              <a:t>Three</a:t>
            </a:r>
            <a:r>
              <a:rPr lang="en-IN" sz="1600">
                <a:latin typeface="Times New Roman"/>
                <a:ea typeface="+mn-lt"/>
                <a:cs typeface="+mn-lt"/>
                <a:sym typeface="+mn-ea"/>
              </a:rPr>
              <a:t> datasets were employed in the current investigation during the experiment. Two of these can be found in publicly accessible datasets, while one is unique to our research. The datasets were given the names Dataset A, Dataset B, and Benchmark Dataset for convenience of usage. These three datasets were used in the experiment to explore training, testing, and validation on various scales. There are 45003 trustworthy URLs and 50000 genuine URLs in total.</a:t>
            </a:r>
            <a:endParaRPr lang="en-IN" altLang="en-US" sz="1600">
              <a:latin typeface="Times New Roman"/>
              <a:cs typeface="Times New Roman" panose="02020603050405020304"/>
            </a:endParaRPr>
          </a:p>
          <a:p>
            <a:pPr marL="285750" indent="-285750" algn="just">
              <a:lnSpc>
                <a:spcPct val="130000"/>
              </a:lnSpc>
              <a:buFont typeface="Arial" panose="020B0604020202020204" pitchFamily="34" charset="0"/>
              <a:buChar char="•"/>
            </a:pPr>
            <a:r>
              <a:rPr lang="en-IN" sz="1600">
                <a:latin typeface="Times New Roman"/>
                <a:ea typeface="+mn-lt"/>
                <a:cs typeface="+mn-lt"/>
              </a:rPr>
              <a:t>When assessing current anti-phishing technologies, To Extract Features focuses on three primary feature sets. These are external features, features based on content, and features based on URLs. While content-based features are taken directly from HTML text, URL-based features are lexical features that can be taken straight from the URL.</a:t>
            </a:r>
            <a:endParaRPr lang="en-IN" sz="1600">
              <a:latin typeface="Times New Roman"/>
              <a:cs typeface="Calibri"/>
            </a:endParaRPr>
          </a:p>
          <a:p>
            <a:pPr marL="285750" indent="-285750" algn="just">
              <a:lnSpc>
                <a:spcPct val="130000"/>
              </a:lnSpc>
              <a:buFont typeface="Arial" panose="020B0604020202020204" pitchFamily="34" charset="0"/>
              <a:buChar char="•"/>
            </a:pPr>
            <a:r>
              <a:rPr lang="en-IN" sz="1600">
                <a:latin typeface="Times New Roman"/>
                <a:cs typeface="Calibri"/>
              </a:rPr>
              <a:t>The machine learning models that has been used are random forest, KNN, naive bayes and deep learning models such as LSTM, GRE.</a:t>
            </a:r>
          </a:p>
          <a:p>
            <a:pPr marL="285750" indent="-285750" algn="just">
              <a:lnSpc>
                <a:spcPct val="130000"/>
              </a:lnSpc>
              <a:buFont typeface="Arial" panose="020B0604020202020204" pitchFamily="34" charset="0"/>
              <a:buChar char="•"/>
            </a:pPr>
            <a:r>
              <a:rPr lang="en-IN" sz="1600">
                <a:latin typeface="Times New Roman"/>
                <a:cs typeface="Calibri"/>
              </a:rPr>
              <a:t>By comparing the results LSTM performed better way with respective to other algorithms.</a:t>
            </a:r>
          </a:p>
          <a:p>
            <a:pPr marL="285750" indent="-285750" algn="just">
              <a:lnSpc>
                <a:spcPct val="130000"/>
              </a:lnSpc>
              <a:buFont typeface="Arial" panose="020B0604020202020204" pitchFamily="34" charset="0"/>
              <a:buChar char="•"/>
            </a:pPr>
            <a:r>
              <a:rPr lang="en-IN" altLang="en-US" sz="1600">
                <a:latin typeface="Times New Roman"/>
                <a:cs typeface="Times New Roman"/>
              </a:rPr>
              <a:t>The metrics for measuring the performance are accuracy, precision, recall, f1-score for the detection of URL. The achieved results are accuracy 96.42%, precision 96.40%, recall 96.44%, f1 score 96.42%.</a:t>
            </a:r>
            <a:endParaRPr lang="en-IN" altLang="en-US" sz="1600">
              <a:latin typeface="Times New Roman" panose="02020603050405020304" pitchFamily="18" charset="0"/>
              <a:cs typeface="Times New Roman"/>
            </a:endParaRPr>
          </a:p>
          <a:p>
            <a:pPr marL="285750" indent="-285750" algn="just">
              <a:lnSpc>
                <a:spcPct val="13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10160"/>
            <a:ext cx="12105177" cy="762000"/>
          </a:xfrm>
          <a:prstGeom prst="rect">
            <a:avLst/>
          </a:prstGeom>
        </p:spPr>
      </p:pic>
      <p:sp>
        <p:nvSpPr>
          <p:cNvPr id="2" name="Text Box 1"/>
          <p:cNvSpPr txBox="1"/>
          <p:nvPr/>
        </p:nvSpPr>
        <p:spPr>
          <a:xfrm>
            <a:off x="576321" y="1035238"/>
            <a:ext cx="11284585" cy="4577663"/>
          </a:xfrm>
          <a:prstGeom prst="rect">
            <a:avLst/>
          </a:prstGeom>
          <a:noFill/>
        </p:spPr>
        <p:txBody>
          <a:bodyPr wrap="square" lIns="91440" tIns="45720" rIns="91440" bIns="45720" rtlCol="0" anchor="t">
            <a:spAutoFit/>
          </a:bodyPr>
          <a:lstStyle/>
          <a:p>
            <a:pPr>
              <a:lnSpc>
                <a:spcPct val="130000"/>
              </a:lnSpc>
            </a:pPr>
            <a:r>
              <a:rPr lang="en-IN" altLang="en-US" sz="1600" b="1">
                <a:latin typeface="Times New Roman" panose="02020603050405020304"/>
                <a:cs typeface="Times New Roman" panose="02020603050405020304"/>
              </a:rPr>
              <a:t>[9] </a:t>
            </a:r>
            <a:r>
              <a:rPr lang="en-IN" sz="1600" b="1">
                <a:latin typeface="Times New Roman"/>
                <a:ea typeface="+mn-lt"/>
                <a:cs typeface="+mn-lt"/>
              </a:rPr>
              <a:t>P. L. </a:t>
            </a:r>
            <a:r>
              <a:rPr lang="en-IN" sz="1600" b="1" err="1">
                <a:latin typeface="Times New Roman"/>
                <a:ea typeface="+mn-lt"/>
                <a:cs typeface="+mn-lt"/>
              </a:rPr>
              <a:t>Indrasiri</a:t>
            </a:r>
            <a:r>
              <a:rPr lang="en-IN" sz="1600" b="1">
                <a:latin typeface="Times New Roman"/>
                <a:ea typeface="+mn-lt"/>
                <a:cs typeface="+mn-lt"/>
              </a:rPr>
              <a:t>, M. N. </a:t>
            </a:r>
            <a:r>
              <a:rPr lang="en-IN" sz="1600" b="1" err="1">
                <a:latin typeface="Times New Roman"/>
                <a:ea typeface="+mn-lt"/>
                <a:cs typeface="+mn-lt"/>
              </a:rPr>
              <a:t>Halgamuge</a:t>
            </a:r>
            <a:r>
              <a:rPr lang="en-IN" sz="1600" b="1">
                <a:latin typeface="Times New Roman"/>
                <a:ea typeface="+mn-lt"/>
                <a:cs typeface="+mn-lt"/>
              </a:rPr>
              <a:t> and A. Mohammad, "Robust Ensemble Machine Learning Model for Filtering Phishing URLs: Expandable Random Gradient Stacked Voting Classifier (ERG-SVC)," in IEEE Access, vol. 9, pp. 150142-150161, 2021, </a:t>
            </a:r>
            <a:r>
              <a:rPr lang="en-IN" sz="1600" b="1" err="1">
                <a:latin typeface="Times New Roman"/>
                <a:ea typeface="+mn-lt"/>
                <a:cs typeface="+mn-lt"/>
              </a:rPr>
              <a:t>doi</a:t>
            </a:r>
            <a:r>
              <a:rPr lang="en-IN" sz="1600" b="1">
                <a:latin typeface="Times New Roman"/>
                <a:ea typeface="+mn-lt"/>
                <a:cs typeface="+mn-lt"/>
              </a:rPr>
              <a:t>: 10.1109/ACCESS.2021.3124628.</a:t>
            </a:r>
            <a:endParaRPr lang="en-IN" altLang="en-US" sz="1600" b="1">
              <a:latin typeface="Times New Roman"/>
              <a:ea typeface="+mn-lt"/>
              <a:cs typeface="+mn-lt"/>
            </a:endParaRPr>
          </a:p>
          <a:p>
            <a:pPr>
              <a:lnSpc>
                <a:spcPct val="130000"/>
              </a:lnSpc>
            </a:pPr>
            <a:endParaRPr lang="en-IN" sz="1600" b="1">
              <a:latin typeface="Times New Roman"/>
              <a:ea typeface="+mn-lt"/>
              <a:cs typeface="+mn-lt"/>
            </a:endParaRPr>
          </a:p>
          <a:p>
            <a:pPr marL="285750" indent="-285750" algn="just">
              <a:lnSpc>
                <a:spcPct val="130000"/>
              </a:lnSpc>
              <a:buFont typeface="Arial" panose="020B0604020202020204" pitchFamily="34" charset="0"/>
              <a:buChar char="•"/>
            </a:pPr>
            <a:r>
              <a:rPr lang="en-IN">
                <a:latin typeface="Times New Roman"/>
                <a:ea typeface="+mn-lt"/>
                <a:cs typeface="+mn-lt"/>
              </a:rPr>
              <a:t>A vital input for an ML-based detection strategy for URL validity predictions is a trustworthy and appropriate dataset. to complete this research, a dataset of 102400 legal URLs and 137375 phishing URLs is used.</a:t>
            </a:r>
            <a:endParaRPr lang="en-IN">
              <a:latin typeface="Times New Roman" panose="02020603050405020304"/>
              <a:cs typeface="Calibri"/>
            </a:endParaRPr>
          </a:p>
          <a:p>
            <a:pPr marL="285750" indent="-285750" algn="just">
              <a:lnSpc>
                <a:spcPct val="130000"/>
              </a:lnSpc>
              <a:buFont typeface="Arial" panose="020B0604020202020204" pitchFamily="34" charset="0"/>
              <a:buChar char="•"/>
            </a:pPr>
            <a:r>
              <a:rPr lang="en-IN">
                <a:latin typeface="Times New Roman" panose="02020603050405020304"/>
                <a:cs typeface="Calibri"/>
              </a:rPr>
              <a:t>Feature extraction is done in such a way that if having IP, </a:t>
            </a:r>
            <a:r>
              <a:rPr lang="en-IN" err="1">
                <a:latin typeface="Times New Roman" panose="02020603050405020304"/>
                <a:cs typeface="Calibri"/>
              </a:rPr>
              <a:t>pagerank</a:t>
            </a:r>
            <a:r>
              <a:rPr lang="en-IN">
                <a:latin typeface="Times New Roman" panose="02020603050405020304"/>
                <a:cs typeface="Calibri"/>
              </a:rPr>
              <a:t>&lt;0 , </a:t>
            </a:r>
            <a:r>
              <a:rPr lang="en-IN" err="1">
                <a:latin typeface="Times New Roman" panose="02020603050405020304"/>
                <a:cs typeface="Calibri"/>
              </a:rPr>
              <a:t>postion</a:t>
            </a:r>
            <a:r>
              <a:rPr lang="en-IN">
                <a:latin typeface="Times New Roman" panose="02020603050405020304"/>
                <a:cs typeface="Calibri"/>
              </a:rPr>
              <a:t>(//)&gt;7 , port number is not standard, URL is short, https in domain, URL length&gt;75, domain age&lt;=(10 months) then they are said to be phishing otherwise legitimate.</a:t>
            </a:r>
          </a:p>
          <a:p>
            <a:pPr marL="285750" indent="-285750" algn="just">
              <a:lnSpc>
                <a:spcPct val="130000"/>
              </a:lnSpc>
              <a:buFont typeface="Arial" panose="020B0604020202020204" pitchFamily="34" charset="0"/>
              <a:buChar char="•"/>
            </a:pPr>
            <a:r>
              <a:rPr lang="en-IN">
                <a:latin typeface="Times New Roman" panose="02020603050405020304"/>
                <a:ea typeface="+mn-lt"/>
                <a:cs typeface="+mn-lt"/>
              </a:rPr>
              <a:t>For this experiment, machine learning models such as DT, RF, </a:t>
            </a:r>
            <a:r>
              <a:rPr lang="en-IN" err="1">
                <a:latin typeface="Times New Roman"/>
                <a:ea typeface="+mn-lt"/>
                <a:cs typeface="+mn-lt"/>
              </a:rPr>
              <a:t>XgBoost</a:t>
            </a:r>
            <a:r>
              <a:rPr lang="en-IN">
                <a:latin typeface="Times New Roman"/>
                <a:ea typeface="+mn-lt"/>
                <a:cs typeface="+mn-lt"/>
              </a:rPr>
              <a:t>, AdaBoost, KNN, Gradient Boost, and Logistic Regression classifiers were employed.</a:t>
            </a:r>
            <a:endParaRPr lang="en-IN" altLang="en-US">
              <a:latin typeface="Times New Roman"/>
              <a:cs typeface="Times New Roman" panose="02020603050405020304" pitchFamily="18" charset="0"/>
            </a:endParaRP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Among the used algorithms Gradient Boost algorithm performed well in terms of accuracy, precision, recall, f1 score.</a:t>
            </a:r>
            <a:endParaRPr lang="en-IN" altLang="en-US">
              <a:latin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The achieved results are accuracy 96.71%, precision 96.34%, recall 97.2%, f1 score 96%.. </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0"/>
            <a:ext cx="12105177" cy="762000"/>
          </a:xfrm>
          <a:prstGeom prst="rect">
            <a:avLst/>
          </a:prstGeom>
        </p:spPr>
      </p:pic>
      <p:sp>
        <p:nvSpPr>
          <p:cNvPr id="4" name="TextBox 2"/>
          <p:cNvSpPr txBox="1"/>
          <p:nvPr/>
        </p:nvSpPr>
        <p:spPr>
          <a:xfrm>
            <a:off x="809386" y="796416"/>
            <a:ext cx="10972799" cy="645160"/>
          </a:xfrm>
          <a:prstGeom prst="rect">
            <a:avLst/>
          </a:prstGeom>
          <a:noFill/>
        </p:spPr>
        <p:txBody>
          <a:bodyPr wrap="square" rtlCol="0">
            <a:spAutoFit/>
          </a:bodyPr>
          <a:lstStyle/>
          <a:p>
            <a:pPr algn="just">
              <a:lnSpc>
                <a:spcPct val="200000"/>
              </a:lnSpc>
            </a:pPr>
            <a:endParaRPr lang="en-IN">
              <a:latin typeface="Times New Roman" panose="02020603050405020304" pitchFamily="18" charset="0"/>
              <a:cs typeface="Times New Roman" panose="02020603050405020304" pitchFamily="18" charset="0"/>
            </a:endParaRPr>
          </a:p>
        </p:txBody>
      </p:sp>
      <p:sp>
        <p:nvSpPr>
          <p:cNvPr id="5" name="TextBox 2"/>
          <p:cNvSpPr txBox="1"/>
          <p:nvPr/>
        </p:nvSpPr>
        <p:spPr>
          <a:xfrm>
            <a:off x="682386" y="669416"/>
            <a:ext cx="10972799" cy="645160"/>
          </a:xfrm>
          <a:prstGeom prst="rect">
            <a:avLst/>
          </a:prstGeom>
          <a:noFill/>
        </p:spPr>
        <p:txBody>
          <a:bodyPr wrap="square" rtlCol="0">
            <a:spAutoFit/>
          </a:bodyPr>
          <a:lstStyle/>
          <a:p>
            <a:pPr algn="just">
              <a:lnSpc>
                <a:spcPct val="200000"/>
              </a:lnSpc>
            </a:pPr>
            <a:endParaRPr lang="en-IN">
              <a:latin typeface="Times New Roman" panose="02020603050405020304" pitchFamily="18" charset="0"/>
              <a:cs typeface="Times New Roman" panose="02020603050405020304" pitchFamily="18" charset="0"/>
            </a:endParaRPr>
          </a:p>
        </p:txBody>
      </p:sp>
      <p:sp>
        <p:nvSpPr>
          <p:cNvPr id="6" name="TextBox 2"/>
          <p:cNvSpPr txBox="1"/>
          <p:nvPr/>
        </p:nvSpPr>
        <p:spPr>
          <a:xfrm>
            <a:off x="936386" y="923416"/>
            <a:ext cx="10972799" cy="645160"/>
          </a:xfrm>
          <a:prstGeom prst="rect">
            <a:avLst/>
          </a:prstGeom>
          <a:noFill/>
        </p:spPr>
        <p:txBody>
          <a:bodyPr wrap="square" rtlCol="0">
            <a:spAutoFit/>
          </a:bodyPr>
          <a:lstStyle/>
          <a:p>
            <a:pPr algn="just">
              <a:lnSpc>
                <a:spcPct val="200000"/>
              </a:lnSpc>
            </a:pPr>
            <a:endParaRPr lang="en-IN">
              <a:latin typeface="Times New Roman" panose="02020603050405020304" pitchFamily="18" charset="0"/>
              <a:cs typeface="Times New Roman" panose="02020603050405020304" pitchFamily="18" charset="0"/>
            </a:endParaRPr>
          </a:p>
        </p:txBody>
      </p:sp>
      <p:sp>
        <p:nvSpPr>
          <p:cNvPr id="8" name="TextBox 2"/>
          <p:cNvSpPr txBox="1"/>
          <p:nvPr/>
        </p:nvSpPr>
        <p:spPr>
          <a:xfrm>
            <a:off x="507365" y="1068705"/>
            <a:ext cx="11210290" cy="4384534"/>
          </a:xfrm>
          <a:prstGeom prst="rect">
            <a:avLst/>
          </a:prstGeom>
          <a:noFill/>
        </p:spPr>
        <p:txBody>
          <a:bodyPr wrap="square" lIns="91440" tIns="45720" rIns="91440" bIns="45720" rtlCol="0" anchor="t">
            <a:spAutoFit/>
          </a:bodyPr>
          <a:lstStyle/>
          <a:p>
            <a:pPr algn="just">
              <a:lnSpc>
                <a:spcPct val="120000"/>
              </a:lnSpc>
            </a:pPr>
            <a:r>
              <a:rPr lang="en-IN" b="1">
                <a:latin typeface="Times New Roman" panose="02020603050405020304"/>
                <a:cs typeface="Times New Roman" panose="02020603050405020304"/>
              </a:rPr>
              <a:t>[10] </a:t>
            </a:r>
            <a:r>
              <a:rPr lang="en-IN" b="1">
                <a:latin typeface="Times New Roman"/>
                <a:ea typeface="+mn-lt"/>
                <a:cs typeface="+mn-lt"/>
              </a:rPr>
              <a:t>S. He, B. Li, H. Peng, J. Xin and E. Zhang, "An Effective Cost-Sensitive </a:t>
            </a:r>
            <a:r>
              <a:rPr lang="en-IN" b="1" err="1">
                <a:latin typeface="Times New Roman"/>
                <a:ea typeface="+mn-lt"/>
                <a:cs typeface="+mn-lt"/>
              </a:rPr>
              <a:t>XGBoost</a:t>
            </a:r>
            <a:r>
              <a:rPr lang="en-IN" b="1">
                <a:latin typeface="Times New Roman"/>
                <a:ea typeface="+mn-lt"/>
                <a:cs typeface="+mn-lt"/>
              </a:rPr>
              <a:t> Method for Malicious URLs Detection in Imbalanced Dataset," in IEEE Access, vol. 9, pp. 93089-93096, 2021, </a:t>
            </a:r>
            <a:r>
              <a:rPr lang="en-IN" b="1" err="1">
                <a:latin typeface="Times New Roman"/>
                <a:ea typeface="+mn-lt"/>
                <a:cs typeface="+mn-lt"/>
              </a:rPr>
              <a:t>doi</a:t>
            </a:r>
            <a:r>
              <a:rPr lang="en-IN" b="1">
                <a:latin typeface="Times New Roman"/>
                <a:ea typeface="+mn-lt"/>
                <a:cs typeface="+mn-lt"/>
              </a:rPr>
              <a:t>: 10.1109/ACCESS.2021.3093094.</a:t>
            </a:r>
            <a:endParaRPr lang="en-IN" b="1">
              <a:latin typeface="Times New Roman"/>
              <a:cs typeface="Times New Roman" panose="02020603050405020304" pitchFamily="18" charset="0"/>
            </a:endParaRPr>
          </a:p>
          <a:p>
            <a:pPr marL="285750" indent="-285750" algn="just">
              <a:lnSpc>
                <a:spcPct val="120000"/>
              </a:lnSpc>
              <a:buFont typeface="Arial" panose="020B0604020202020204" pitchFamily="34" charset="0"/>
              <a:buChar char="•"/>
            </a:pPr>
            <a:r>
              <a:rPr lang="en-IN">
                <a:latin typeface="Times New Roman"/>
                <a:ea typeface="+mn-lt"/>
                <a:cs typeface="+mn-lt"/>
              </a:rPr>
              <a:t>URLs were gathered using a crawler that was set up in authors lab. From the data gathering, we picked a dataset of 600,000 URLs at random.</a:t>
            </a:r>
            <a:endParaRPr lang="en-IN">
              <a:latin typeface="Times New Roman"/>
              <a:cs typeface="Calibri"/>
            </a:endParaRPr>
          </a:p>
          <a:p>
            <a:pPr marL="285750" indent="-285750" algn="just">
              <a:lnSpc>
                <a:spcPct val="120000"/>
              </a:lnSpc>
              <a:buFont typeface="Arial" panose="020B0604020202020204" pitchFamily="34" charset="0"/>
              <a:buChar char="•"/>
            </a:pPr>
            <a:r>
              <a:rPr lang="en-IN">
                <a:latin typeface="Times New Roman"/>
                <a:cs typeface="Calibri"/>
              </a:rPr>
              <a:t>The technologies that are used are SMOTE, XG Boost, Cost sensitive XG Boost</a:t>
            </a:r>
          </a:p>
          <a:p>
            <a:pPr marL="285750" indent="-285750" algn="just">
              <a:lnSpc>
                <a:spcPct val="120000"/>
              </a:lnSpc>
              <a:buFont typeface="Arial" panose="020B0604020202020204" pitchFamily="34" charset="0"/>
              <a:buChar char="•"/>
            </a:pPr>
            <a:endParaRPr lang="en-IN">
              <a:latin typeface="Times New Roman"/>
              <a:cs typeface="Calibri"/>
            </a:endParaRPr>
          </a:p>
          <a:p>
            <a:pPr marL="285750" indent="-285750" algn="just">
              <a:lnSpc>
                <a:spcPct val="120000"/>
              </a:lnSpc>
              <a:buFont typeface="Arial" panose="020B0604020202020204" pitchFamily="34" charset="0"/>
              <a:buChar char="•"/>
            </a:pPr>
            <a:endParaRPr lang="en-IN">
              <a:latin typeface="Times New Roman" panose="02020603050405020304"/>
              <a:cs typeface="Times New Roman" panose="02020603050405020304"/>
            </a:endParaRPr>
          </a:p>
          <a:p>
            <a:pPr marL="285750" indent="-285750" algn="just">
              <a:lnSpc>
                <a:spcPct val="120000"/>
              </a:lnSpc>
              <a:buFont typeface="Arial" panose="020B0604020202020204" pitchFamily="34" charset="0"/>
              <a:buChar char="•"/>
            </a:pPr>
            <a:r>
              <a:rPr lang="en-IN">
                <a:latin typeface="Times New Roman" panose="02020603050405020304"/>
                <a:cs typeface="Times New Roman" panose="02020603050405020304"/>
              </a:rPr>
              <a:t>The metrics for measuring the performance of the model are G-Mean, Sensitivity, Area under the curve.</a:t>
            </a:r>
            <a:endParaRPr lang="en-IN">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Among the models that has been used SMOTE+XG Boost gave an Area under the curve of 97%,  G-mean 97.1%, Sensitivity 96.9%.</a:t>
            </a:r>
          </a:p>
          <a:p>
            <a:pPr marL="285750" indent="-285750" algn="just">
              <a:lnSpc>
                <a:spcPct val="120000"/>
              </a:lnSpc>
              <a:buFont typeface="Arial" panose="020B0604020202020204" pitchFamily="34" charset="0"/>
              <a:buChar char="•"/>
            </a:pPr>
            <a:endParaRPr lang="en-IN" b="1">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endParaRPr lang="en-IN"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0"/>
            <a:ext cx="12105177" cy="762000"/>
          </a:xfrm>
          <a:prstGeom prst="rect">
            <a:avLst/>
          </a:prstGeom>
        </p:spPr>
      </p:pic>
      <p:sp>
        <p:nvSpPr>
          <p:cNvPr id="4" name="Text Box 3"/>
          <p:cNvSpPr txBox="1"/>
          <p:nvPr/>
        </p:nvSpPr>
        <p:spPr>
          <a:xfrm>
            <a:off x="762000" y="970915"/>
            <a:ext cx="10793730" cy="4961890"/>
          </a:xfrm>
          <a:prstGeom prst="rect">
            <a:avLst/>
          </a:prstGeom>
          <a:noFill/>
        </p:spPr>
        <p:txBody>
          <a:bodyPr wrap="square" lIns="91440" tIns="45720" rIns="91440" bIns="45720" rtlCol="0" anchor="t">
            <a:spAutoFit/>
          </a:bodyPr>
          <a:lstStyle/>
          <a:p>
            <a:pPr algn="just">
              <a:lnSpc>
                <a:spcPct val="120000"/>
              </a:lnSpc>
            </a:pPr>
            <a:r>
              <a:rPr lang="en-IN" altLang="en-US" b="1">
                <a:latin typeface="Times New Roman" panose="02020603050405020304"/>
                <a:cs typeface="Times New Roman" panose="02020603050405020304"/>
              </a:rPr>
              <a:t>[11] Odeh, I. Keshta and E. Abdelfattah, "Efficient Detection of Phishing Websites Using Multilayer Perceptron", International Journal of Interactive Mobile Technologies (IJIM), vol. 14, no. 11, pp. 22, 2020.</a:t>
            </a:r>
          </a:p>
          <a:p>
            <a:pPr marL="285750" indent="-285750" algn="just">
              <a:lnSpc>
                <a:spcPct val="12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Phishing is a sort of online fraud that uses swindling websites to attempt to obtain user credentials.</a:t>
            </a:r>
          </a:p>
          <a:p>
            <a:pPr marL="285750" indent="-285750" algn="just">
              <a:lnSpc>
                <a:spcPct val="3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A novel approach is used to identify scam URLs using a multilayer perceptron-equipped neural network. A Multilayer perceptron is a class of feed-forward artificial neural network (FFNN) that consists of more than two layers, the first layer is the input layer and the last one is the output layer and there are some layers between them called hidden layers. As the number of layers is increased, the time complexity is increased.</a:t>
            </a:r>
          </a:p>
          <a:p>
            <a:pPr marL="285750" indent="-285750" algn="just">
              <a:lnSpc>
                <a:spcPct val="2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Based on a single attribute evaluator, the proposed model eliminates irrelevant attributes. The next step is to combine attributes and apply the search strategy to remove the redundant data and keep the high correlated attributes. Finally, the system decides if the link is harmful or not.</a:t>
            </a:r>
          </a:p>
          <a:p>
            <a:pPr marL="285750" indent="-285750" algn="just">
              <a:lnSpc>
                <a:spcPct val="3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A new phishing detection approach by using a Multilayer perceptron Neural Network. The model applies the processing steps, single attribute evaluator and attribute combine to achieve high accuracy of 98.5% where the Perceptron training ratio is 70%.</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0"/>
            <a:ext cx="12105177" cy="762000"/>
          </a:xfrm>
          <a:prstGeom prst="rect">
            <a:avLst/>
          </a:prstGeom>
        </p:spPr>
      </p:pic>
      <p:sp>
        <p:nvSpPr>
          <p:cNvPr id="4" name="Text Box 3"/>
          <p:cNvSpPr txBox="1"/>
          <p:nvPr/>
        </p:nvSpPr>
        <p:spPr>
          <a:xfrm>
            <a:off x="643890" y="1149350"/>
            <a:ext cx="11151870" cy="6352508"/>
          </a:xfrm>
          <a:prstGeom prst="rect">
            <a:avLst/>
          </a:prstGeom>
          <a:noFill/>
        </p:spPr>
        <p:txBody>
          <a:bodyPr wrap="square" lIns="91440" tIns="45720" rIns="91440" bIns="45720" rtlCol="0" anchor="t">
            <a:spAutoFit/>
          </a:bodyPr>
          <a:lstStyle/>
          <a:p>
            <a:pPr>
              <a:lnSpc>
                <a:spcPct val="120000"/>
              </a:lnSpc>
            </a:pPr>
            <a:r>
              <a:rPr lang="en-IN" altLang="en-US" b="1">
                <a:latin typeface="Times New Roman" panose="02020603050405020304"/>
                <a:cs typeface="Times New Roman" panose="02020603050405020304"/>
              </a:rPr>
              <a:t>[12</a:t>
            </a:r>
            <a:r>
              <a:rPr lang="en-IN" altLang="en-US" b="1">
                <a:latin typeface="Times New Roman" panose="02020603050405020304"/>
                <a:cs typeface="Arial" panose="020B0604020202020204"/>
              </a:rPr>
              <a:t>]</a:t>
            </a:r>
            <a:r>
              <a:rPr lang="en-IN" altLang="en-US" b="1">
                <a:latin typeface="Times New Roman" panose="02020603050405020304"/>
              </a:rPr>
              <a:t> M. Sánchez-Paniagua, E. F. Fernández, E. Alegre, W. Al-</a:t>
            </a:r>
            <a:r>
              <a:rPr lang="en-IN" altLang="en-US" b="1" err="1">
                <a:latin typeface="Times New Roman" panose="02020603050405020304"/>
              </a:rPr>
              <a:t>Nabki</a:t>
            </a:r>
            <a:r>
              <a:rPr lang="en-IN" altLang="en-US" b="1">
                <a:latin typeface="Times New Roman" panose="02020603050405020304"/>
              </a:rPr>
              <a:t> and V. González-Castro, "Phishing URL Detection: A Real-Case Scenario Through Login URLs," in IEEE Access, vol. 10, pp. 42949-42960, 2022, Doi: 10.1109/ACCESS.2022.3168681.</a:t>
            </a:r>
          </a:p>
          <a:p>
            <a:pPr marL="285750" indent="-285750" algn="l">
              <a:lnSpc>
                <a:spcPct val="12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sym typeface="+mn-ea"/>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sym typeface="+mn-ea"/>
              </a:rPr>
              <a:t>The supervised classification contains a labelled dataset that is used to train the models. All the four algorithms used: KNN, Kernel-SVM, Random Forest Classifier and Decision tree are classification models.</a:t>
            </a:r>
            <a:endParaRPr lang="en-IN" altLang="en-US">
              <a:latin typeface="Times New Roman" panose="02020603050405020304"/>
              <a:cs typeface="Times New Roman" panose="02020603050405020304"/>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sym typeface="+mn-ea"/>
              </a:rPr>
              <a:t>Cyber security can help users to be more active in preventing threats and respond to active attacks in real-time. So, by using Machine Learning, we could progress towards preventing such attacks.</a:t>
            </a:r>
            <a:endParaRPr lang="en-IN" altLang="en-US">
              <a:latin typeface="Times New Roman" panose="02020603050405020304"/>
              <a:cs typeface="Times New Roman" panose="02020603050405020304"/>
            </a:endParaRP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Users are switching from traditional retail to electronic commerce due to the Internet's rapid expansion. Nowadays, thieves use specific tactics to locate their victims in the cyberspace instead of robbing banks and stores.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The anonymous nature of the Internet allows attackers to using new methods, like phishing, to trick people into visiting fake websites to steal their personal information, sensitive data such account numbers, usernames, and passwords.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In this paper, a real-time anti-phishing system, which uses seven different classification algorithms and natural language processing (NLP) based features, is proposed.</a:t>
            </a:r>
          </a:p>
          <a:p>
            <a:pPr marL="285750" indent="-285750" algn="just">
              <a:lnSpc>
                <a:spcPct val="12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endParaRPr lang="en-IN" altLang="en-US" b="1">
              <a:latin typeface="Times New Roman" panose="02020603050405020304" pitchFamily="18" charset="0"/>
              <a:cs typeface="Times New Roman" panose="02020603050405020304" pitchFamily="18" charset="0"/>
            </a:endParaRPr>
          </a:p>
          <a:p>
            <a:pPr indent="0" algn="l">
              <a:lnSpc>
                <a:spcPct val="120000"/>
              </a:lnSpc>
              <a:buFont typeface="Arial" panose="020B0604020202020204" pitchFamily="34" charset="0"/>
              <a:buNone/>
            </a:pPr>
            <a:endParaRPr lang="en-IN" altLang="en-US" b="1">
              <a:latin typeface="Times New Roman" panose="02020603050405020304" pitchFamily="18" charset="0"/>
              <a:cs typeface="Times New Roman" panose="02020603050405020304" pitchFamily="18" charset="0"/>
            </a:endParaRPr>
          </a:p>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0"/>
            <a:ext cx="12105177" cy="762000"/>
          </a:xfrm>
          <a:prstGeom prst="rect">
            <a:avLst/>
          </a:prstGeom>
        </p:spPr>
      </p:pic>
      <p:sp>
        <p:nvSpPr>
          <p:cNvPr id="4" name="Text Box 3"/>
          <p:cNvSpPr txBox="1"/>
          <p:nvPr/>
        </p:nvSpPr>
        <p:spPr>
          <a:xfrm>
            <a:off x="515620" y="901065"/>
            <a:ext cx="11360785" cy="5097806"/>
          </a:xfrm>
          <a:prstGeom prst="rect">
            <a:avLst/>
          </a:prstGeom>
          <a:noFill/>
        </p:spPr>
        <p:txBody>
          <a:bodyPr wrap="square" lIns="91440" tIns="45720" rIns="91440" bIns="45720" rtlCol="0" anchor="t">
            <a:spAutoFit/>
          </a:bodyPr>
          <a:lstStyle/>
          <a:p>
            <a:pPr algn="just">
              <a:lnSpc>
                <a:spcPct val="130000"/>
              </a:lnSpc>
            </a:pPr>
            <a:r>
              <a:rPr lang="en-IN" altLang="en-US" b="1">
                <a:latin typeface="Times New Roman" panose="02020603050405020304"/>
                <a:cs typeface="Times New Roman" panose="02020603050405020304"/>
              </a:rPr>
              <a:t>[13] M. Rastogi, A. Chhetri, D. K. Singh and G. Rajan V, "Survey on Detection and Prevention of Phishing Websites using Machine Learning," 2021 International Conference on Advance Computing and Innovative Technologies in Engineering (ICACITE), 2021, pp. 78-82, Doi: 10.1109/ICACITE51222.2021.9404714.</a:t>
            </a:r>
          </a:p>
          <a:p>
            <a:pPr indent="0" algn="just">
              <a:lnSpc>
                <a:spcPct val="130000"/>
              </a:lnSpc>
              <a:buNone/>
            </a:pPr>
            <a:endParaRPr lang="en-IN" altLang="en-US" b="1">
              <a:latin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This research paper discusses on the phishing websites Prevention and Detection. A phishing website is a common social engineering method that mimics trustful uniform resource locators (URLs) and webpages.</a:t>
            </a: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In this paper discusses a few of the artificial intelligence models, that will help us to detect these phishing websites so that in the future these data and techniques can be used in machine learning to make our system better and efficient. </a:t>
            </a: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Machine learning is a useful tool used to reduce phishing attacks. As innovation keeps on developing, phishing strategies began to advance quickly several anti-phishing tools are available and have their own disadvantages. </a:t>
            </a:r>
            <a:endParaRPr lang="en-IN" altLang="en-US">
              <a:latin typeface="Times New Roman" panose="02020603050405020304" pitchFamily="18" charset="0"/>
              <a:cs typeface="Times New Roman" panose="02020603050405020304" pitchFamily="18" charset="0"/>
            </a:endParaRP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The paper concentrates on basic Machine learning supervised classification techniques to seek out an answer to phishing attacks.</a:t>
            </a:r>
          </a:p>
          <a:p>
            <a:pPr marL="285750" indent="-285750" algn="just">
              <a:lnSpc>
                <a:spcPct val="130000"/>
              </a:lnSpc>
              <a:buFont typeface="Arial" panose="020B0604020202020204" pitchFamily="34" charset="0"/>
              <a:buChar char="•"/>
            </a:pPr>
            <a:r>
              <a:rPr lang="en-IN" altLang="en-US">
                <a:latin typeface="Times New Roman" panose="02020603050405020304"/>
                <a:cs typeface="Times New Roman" panose="02020603050405020304"/>
              </a:rPr>
              <a:t>The task is attained by using 4 ML managed classification models. The four classification models are KNN, Kernel-SVM, Random Forest Classifier and Decision tree. </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13648"/>
            <a:ext cx="12105177" cy="762000"/>
          </a:xfrm>
          <a:prstGeom prst="rect">
            <a:avLst/>
          </a:prstGeom>
        </p:spPr>
      </p:pic>
      <p:sp>
        <p:nvSpPr>
          <p:cNvPr id="4" name="Text Box 3"/>
          <p:cNvSpPr txBox="1"/>
          <p:nvPr/>
        </p:nvSpPr>
        <p:spPr>
          <a:xfrm>
            <a:off x="342900" y="1028065"/>
            <a:ext cx="11620500" cy="5125720"/>
          </a:xfrm>
          <a:prstGeom prst="rect">
            <a:avLst/>
          </a:prstGeom>
          <a:noFill/>
        </p:spPr>
        <p:txBody>
          <a:bodyPr wrap="square" lIns="91440" tIns="45720" rIns="91440" bIns="45720" rtlCol="0" anchor="t">
            <a:spAutoFit/>
          </a:bodyPr>
          <a:lstStyle/>
          <a:p>
            <a:pPr>
              <a:lnSpc>
                <a:spcPct val="140000"/>
              </a:lnSpc>
            </a:pPr>
            <a:r>
              <a:rPr lang="en-IN" altLang="en-US" b="1">
                <a:latin typeface="Times New Roman" panose="02020603050405020304"/>
                <a:cs typeface="Times New Roman" panose="02020603050405020304"/>
              </a:rPr>
              <a:t>[14] B. Geyik, K. </a:t>
            </a:r>
            <a:r>
              <a:rPr lang="en-IN" altLang="en-US" b="1" err="1">
                <a:latin typeface="Times New Roman" panose="02020603050405020304"/>
                <a:cs typeface="Times New Roman" panose="02020603050405020304"/>
              </a:rPr>
              <a:t>Erensoy</a:t>
            </a:r>
            <a:r>
              <a:rPr lang="en-IN" altLang="en-US" b="1">
                <a:latin typeface="Times New Roman" panose="02020603050405020304"/>
                <a:cs typeface="Times New Roman" panose="02020603050405020304"/>
              </a:rPr>
              <a:t> and E. </a:t>
            </a:r>
            <a:r>
              <a:rPr lang="en-IN" altLang="en-US" b="1" err="1">
                <a:latin typeface="Times New Roman" panose="02020603050405020304"/>
                <a:cs typeface="Times New Roman" panose="02020603050405020304"/>
              </a:rPr>
              <a:t>Kocyigit</a:t>
            </a:r>
            <a:r>
              <a:rPr lang="en-IN" altLang="en-US" b="1">
                <a:latin typeface="Times New Roman" panose="02020603050405020304"/>
                <a:cs typeface="Times New Roman" panose="02020603050405020304"/>
              </a:rPr>
              <a:t>, "Detection of Phishing Websites from URLs by using Classification Techniques on WEKA," 2021 6th International Conference on Inventive Computation Technologies (ICICT), 2021, pp. 120-125, doi: 10.1109/ICICT50816.2021.9358642.</a:t>
            </a:r>
          </a:p>
          <a:p>
            <a:pPr algn="l">
              <a:lnSpc>
                <a:spcPct val="140000"/>
              </a:lnSpc>
            </a:pPr>
            <a:endParaRPr lang="en-IN" altLang="en-US" b="1">
              <a:latin typeface="Times New Roman" panose="02020603050405020304" pitchFamily="18" charset="0"/>
              <a:cs typeface="Times New Roman" panose="02020603050405020304" pitchFamily="18" charset="0"/>
            </a:endParaRPr>
          </a:p>
          <a:p>
            <a:pPr marL="285750" indent="-285750" algn="just">
              <a:lnSpc>
                <a:spcPct val="140000"/>
              </a:lnSpc>
              <a:buFont typeface="Arial" panose="020B0604020202020204" pitchFamily="34" charset="0"/>
              <a:buChar char="•"/>
            </a:pPr>
            <a:r>
              <a:rPr lang="en-US">
                <a:latin typeface="Times New Roman" panose="02020603050405020304"/>
                <a:cs typeface="Times New Roman" panose="02020603050405020304"/>
              </a:rPr>
              <a:t>The Internet is becoming more powerful every day and many programs that are used online make our lives easier.</a:t>
            </a:r>
          </a:p>
          <a:p>
            <a:pPr marL="285750" indent="-285750" algn="just">
              <a:lnSpc>
                <a:spcPct val="140000"/>
              </a:lnSpc>
              <a:buFont typeface="Arial" panose="020B0604020202020204" pitchFamily="34" charset="0"/>
              <a:buChar char="•"/>
            </a:pPr>
            <a:r>
              <a:rPr lang="en-US">
                <a:latin typeface="Times New Roman" panose="02020603050405020304"/>
                <a:cs typeface="Times New Roman" panose="02020603050405020304"/>
              </a:rPr>
              <a:t>As the internet has grown, cyberattacks have progressively become more common and identity theft has become more prevalent.</a:t>
            </a:r>
          </a:p>
          <a:p>
            <a:pPr marL="285750" indent="-285750" algn="just">
              <a:lnSpc>
                <a:spcPct val="140000"/>
              </a:lnSpc>
              <a:buFont typeface="Arial" panose="020B0604020202020204" pitchFamily="34" charset="0"/>
              <a:buChar char="•"/>
            </a:pPr>
            <a:r>
              <a:rPr lang="en-US">
                <a:latin typeface="Times New Roman" panose="02020603050405020304"/>
                <a:cs typeface="Times New Roman" panose="02020603050405020304"/>
              </a:rPr>
              <a:t>It is a type of fraud where intruders obtain people's private information, including user-ids, passwords, credit card details, and bank account numbers, among other things, by accessing bogus web pages.</a:t>
            </a:r>
          </a:p>
          <a:p>
            <a:pPr marL="285750" indent="-285750" algn="just">
              <a:lnSpc>
                <a:spcPct val="140000"/>
              </a:lnSpc>
              <a:buFont typeface="Arial" panose="020B0604020202020204" pitchFamily="34" charset="0"/>
              <a:buChar char="•"/>
            </a:pPr>
            <a:r>
              <a:rPr lang="en-US">
                <a:latin typeface="Times New Roman" panose="02020603050405020304"/>
                <a:cs typeface="Times New Roman" panose="02020603050405020304"/>
              </a:rPr>
              <a:t>By employing phishing assaults, which mimic these websites and present themselves as the original, these con artists can also send emails purporting to be from numerous significant institutions and organizations.</a:t>
            </a:r>
          </a:p>
          <a:p>
            <a:pPr marL="285750" indent="-285750" algn="just">
              <a:lnSpc>
                <a:spcPct val="140000"/>
              </a:lnSpc>
              <a:buFont typeface="Arial" panose="020B0604020202020204" pitchFamily="34" charset="0"/>
              <a:buChar char="•"/>
            </a:pPr>
            <a:r>
              <a:rPr lang="en-US">
                <a:latin typeface="Times New Roman" panose="02020603050405020304"/>
                <a:cs typeface="Times New Roman" panose="02020603050405020304"/>
              </a:rPr>
              <a:t>The results of the experiments demonstrated that the suggested solutions provide very high levels of accuracy for the detection of these attacks.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1696" y="67828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b="1">
                <a:solidFill>
                  <a:srgbClr val="2E75B6"/>
                </a:solidFill>
                <a:latin typeface="Times New Roman" panose="02020603050405020304"/>
                <a:cs typeface="Times New Roman" panose="02020603050405020304"/>
              </a:rPr>
              <a:t>Abstract</a:t>
            </a:r>
            <a:endParaRPr lang="en-US" sz="3200"/>
          </a:p>
        </p:txBody>
      </p:sp>
      <p:sp>
        <p:nvSpPr>
          <p:cNvPr id="3" name="TextBox 2"/>
          <p:cNvSpPr txBox="1"/>
          <p:nvPr/>
        </p:nvSpPr>
        <p:spPr>
          <a:xfrm>
            <a:off x="1053922" y="1365161"/>
            <a:ext cx="1032026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a:latin typeface="Times New Roman"/>
                <a:ea typeface="+mn-lt"/>
                <a:cs typeface="Times New Roman"/>
              </a:rPr>
              <a:t>Cyber threat is a process of exploiting sensitive information by losing the golden triad (Confidentiality, Integrity, and Availability). The threats may include Trojans, Phishing, and DDOS attacks. Phishing works as a social engineering technique where in the malicious attacker attempts in such a way that the appearance to the user would seem legitimate thereby causing the user to fall in a trap which may lead to the compromising of the user’s sensitive information by means of illegitimate URLs or links etc. According to previous records approximately 18% of businesses lost their financial information due to phishing attack. Phishing can exploit data such as credentials, personal data, medical, etc. In this work we proposed a feature extraction-based stacking model where the URL (uniform resource locators) is identified as a legitimate or illegitimate URL. In the process of feature extraction, the features are considered based on </a:t>
            </a:r>
            <a:r>
              <a:rPr lang="en-US" err="1">
                <a:latin typeface="Times New Roman"/>
                <a:ea typeface="+mn-lt"/>
                <a:cs typeface="Times New Roman"/>
              </a:rPr>
              <a:t>hostname_length</a:t>
            </a:r>
            <a:r>
              <a:rPr lang="en-US">
                <a:latin typeface="Times New Roman"/>
                <a:ea typeface="+mn-lt"/>
                <a:cs typeface="Times New Roman"/>
              </a:rPr>
              <a:t>, </a:t>
            </a:r>
            <a:r>
              <a:rPr lang="en-US" err="1">
                <a:latin typeface="Times New Roman"/>
                <a:ea typeface="+mn-lt"/>
                <a:cs typeface="Times New Roman"/>
              </a:rPr>
              <a:t>path_length</a:t>
            </a:r>
            <a:r>
              <a:rPr lang="en-US">
                <a:latin typeface="Times New Roman"/>
                <a:ea typeface="+mn-lt"/>
                <a:cs typeface="Times New Roman"/>
              </a:rPr>
              <a:t>, </a:t>
            </a:r>
            <a:r>
              <a:rPr lang="en-US" err="1">
                <a:latin typeface="Times New Roman"/>
                <a:ea typeface="+mn-lt"/>
                <a:cs typeface="Times New Roman"/>
              </a:rPr>
              <a:t>fd_length</a:t>
            </a:r>
            <a:r>
              <a:rPr lang="en-US">
                <a:latin typeface="Times New Roman"/>
                <a:ea typeface="+mn-lt"/>
                <a:cs typeface="Times New Roman"/>
              </a:rPr>
              <a:t>, </a:t>
            </a:r>
            <a:r>
              <a:rPr lang="en-US" err="1">
                <a:latin typeface="Times New Roman"/>
                <a:ea typeface="+mn-lt"/>
                <a:cs typeface="Times New Roman"/>
              </a:rPr>
              <a:t>tld_length</a:t>
            </a:r>
            <a:r>
              <a:rPr lang="en-US">
                <a:latin typeface="Times New Roman"/>
                <a:ea typeface="+mn-lt"/>
                <a:cs typeface="Times New Roman"/>
              </a:rPr>
              <a:t>, count of -, count of @, count of? count of %, count of., count of =, count of http, count of https, count of www, count of digits, count of letters, dir., Ip (v6 or v4). We trained the model with different machine learning algorithms for chosen the best models for stacking the models. We considered the best four machine learning algorithms to be stacked and a meta layer for the final prediction</a:t>
            </a:r>
            <a:r>
              <a:rPr lang="en-US">
                <a:ea typeface="+mn-lt"/>
                <a:cs typeface="+mn-lt"/>
              </a:rPr>
              <a:t>. We compare the metrics such as accuracy, recall, precision, and F1-score with other state of art models.</a:t>
            </a:r>
            <a:endParaRPr lang="en-GB">
              <a:ea typeface="+mn-lt"/>
              <a:cs typeface="+mn-lt"/>
            </a:endParaRPr>
          </a:p>
        </p:txBody>
      </p:sp>
      <p:sp>
        <p:nvSpPr>
          <p:cNvPr id="4" name="TextBox 3"/>
          <p:cNvSpPr txBox="1"/>
          <p:nvPr/>
        </p:nvSpPr>
        <p:spPr>
          <a:xfrm>
            <a:off x="1053921" y="5268988"/>
            <a:ext cx="101914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b="1">
                <a:latin typeface="Times New Roman" panose="02020603050405020304"/>
              </a:rPr>
              <a:t>Keywords: </a:t>
            </a:r>
            <a:r>
              <a:rPr lang="en-US" sz="1600">
                <a:latin typeface="Times New Roman" panose="02020603050405020304"/>
              </a:rPr>
              <a:t>Data Pre-processing, Tokenization, Word Embedding, Stacking, Machine learning, Deep learning.</a:t>
            </a:r>
            <a:r>
              <a:rPr lang="en-GB" sz="1600">
                <a:latin typeface="Times New Roman" panose="02020603050405020304"/>
                <a:cs typeface="Times New Roman" panose="02020603050405020304"/>
              </a:rPr>
              <a:t>​</a:t>
            </a:r>
            <a:endParaRPr lang="en-GB" sz="1600">
              <a:latin typeface="Times New Roman" panose="02020603050405020304"/>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[16] </a:t>
            </a:r>
            <a:r>
              <a:rPr lang="en-GB" sz="1800" b="1">
                <a:latin typeface="Times New Roman" panose="02020603050405020304"/>
                <a:ea typeface="+mj-lt"/>
                <a:cs typeface="+mj-lt"/>
              </a:rPr>
              <a:t>Sudhakar, V.J., Mahalingam, S., Venkatesh, V., </a:t>
            </a:r>
            <a:r>
              <a:rPr lang="en-GB" sz="1800" b="1" err="1">
                <a:latin typeface="Times New Roman" panose="02020603050405020304"/>
                <a:ea typeface="+mj-lt"/>
                <a:cs typeface="+mj-lt"/>
              </a:rPr>
              <a:t>Vetriselvi</a:t>
            </a:r>
            <a:r>
              <a:rPr lang="en-GB" sz="1800" b="1">
                <a:latin typeface="Times New Roman" panose="02020603050405020304"/>
                <a:ea typeface="+mj-lt"/>
                <a:cs typeface="+mj-lt"/>
              </a:rPr>
              <a:t>, V. (2022). Phishing URL Detection and Vulnerability Assessment of Web Applications Using IVS Attributes with XAI. In: Fong, S., Dey, N., Joshi, A. (eds) ICT Analysis and Applications. Lecture Notes in Networks and Systems, vol 314. Springer, Singapore. https://doi.org/10.1007/978-981-16-5655-2_89.</a:t>
            </a:r>
            <a:endParaRPr lang="en-GB" sz="1800" b="1">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1800">
                <a:latin typeface="Times New Roman" panose="02020603050405020304"/>
                <a:ea typeface="+mn-lt"/>
                <a:cs typeface="+mn-lt"/>
              </a:rPr>
              <a:t>This paper presents solutions to identify phishing URLs and input validation and sanitization based vulnerabilities, i.e., SQL injection, Cross Site Scripting, and File Inclusion in PHP code using machine learning models, after the extraction of certain IVS attributes</a:t>
            </a:r>
            <a:r>
              <a:rPr lang="en-GB">
                <a:ea typeface="+mn-lt"/>
                <a:cs typeface="+mn-lt"/>
              </a:rPr>
              <a:t>.</a:t>
            </a:r>
            <a:endParaRPr lang="en-US"/>
          </a:p>
          <a:p>
            <a:pPr algn="just"/>
            <a:r>
              <a:rPr lang="en-GB" sz="1800">
                <a:latin typeface="Times New Roman" panose="02020603050405020304"/>
                <a:cs typeface="Calibri" panose="020F0502020204030204"/>
              </a:rPr>
              <a:t>The dataset used is 10056 records where IP addresses and everything will be given.</a:t>
            </a:r>
          </a:p>
          <a:p>
            <a:pPr algn="just"/>
            <a:r>
              <a:rPr lang="en-GB" sz="1800">
                <a:latin typeface="Times New Roman" panose="02020603050405020304"/>
                <a:cs typeface="Times New Roman" panose="02020603050405020304"/>
              </a:rPr>
              <a:t>The phase of features’ selection employs independent significance features library from MATLAB and heat-map from Python to find the highly correlated features. </a:t>
            </a:r>
            <a:endParaRPr lang="en-GB" sz="1800">
              <a:latin typeface="Times New Roman" panose="02020603050405020304"/>
              <a:ea typeface="+mn-lt"/>
              <a:cs typeface="+mn-lt"/>
            </a:endParaRPr>
          </a:p>
          <a:p>
            <a:pPr algn="just"/>
            <a:r>
              <a:rPr lang="en-GB" sz="1800">
                <a:latin typeface="Times New Roman" panose="02020603050405020304"/>
                <a:cs typeface="Times New Roman" panose="02020603050405020304"/>
              </a:rPr>
              <a:t>The proposed model uses an adaptive boosting approach which consists of multiple classifiers to increase the model’s accuracy. The proposed model produces an extremely high predictive accuracy of approximately 89%.</a:t>
            </a:r>
            <a:endParaRPr lang="en-GB" sz="1800"/>
          </a:p>
          <a:p>
            <a:endParaRPr lang="en-GB">
              <a:cs typeface="Calibri" panose="020F05020202040302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0"/>
            <a:ext cx="12105177" cy="762000"/>
          </a:xfrm>
          <a:prstGeom prst="rect">
            <a:avLst/>
          </a:prstGeom>
        </p:spPr>
      </p:pic>
      <p:sp>
        <p:nvSpPr>
          <p:cNvPr id="2" name="Text Box 1"/>
          <p:cNvSpPr txBox="1"/>
          <p:nvPr/>
        </p:nvSpPr>
        <p:spPr>
          <a:xfrm>
            <a:off x="345440" y="1036320"/>
            <a:ext cx="11423015" cy="5682615"/>
          </a:xfrm>
          <a:prstGeom prst="rect">
            <a:avLst/>
          </a:prstGeom>
          <a:noFill/>
        </p:spPr>
        <p:txBody>
          <a:bodyPr wrap="square" lIns="91440" tIns="45720" rIns="91440" bIns="45720" rtlCol="0" anchor="t">
            <a:spAutoFit/>
          </a:bodyPr>
          <a:lstStyle/>
          <a:p>
            <a:pPr algn="just">
              <a:lnSpc>
                <a:spcPct val="120000"/>
              </a:lnSpc>
            </a:pPr>
            <a:r>
              <a:rPr lang="en-IN" altLang="en-US" b="1">
                <a:latin typeface="Times New Roman" panose="02020603050405020304"/>
              </a:rPr>
              <a:t>[17] Y. Huang, Q. Yang, J. Qin and W. Wen, "Phishing URL Detection via CNN and Attention-Based Hierarchical RNN," 2019 18th IEEE International Conference On Trust, Security And Privacy In Computing And Communications/13th IEEE International Conference On Big Data Science And Engineering (</a:t>
            </a:r>
            <a:r>
              <a:rPr lang="en-IN" altLang="en-US" b="1" err="1">
                <a:latin typeface="Times New Roman" panose="02020603050405020304"/>
              </a:rPr>
              <a:t>TrustCom</a:t>
            </a:r>
            <a:r>
              <a:rPr lang="en-IN" altLang="en-US" b="1">
                <a:latin typeface="Times New Roman" panose="02020603050405020304"/>
              </a:rPr>
              <a:t>/</a:t>
            </a:r>
            <a:r>
              <a:rPr lang="en-IN" altLang="en-US" b="1" err="1">
                <a:latin typeface="Times New Roman" panose="02020603050405020304"/>
              </a:rPr>
              <a:t>BigDataSE</a:t>
            </a:r>
            <a:r>
              <a:rPr lang="en-IN" altLang="en-US" b="1">
                <a:latin typeface="Times New Roman" panose="02020603050405020304"/>
              </a:rPr>
              <a:t>), 2019, pp. 112-119, Doi: 10.1109/</a:t>
            </a:r>
            <a:r>
              <a:rPr lang="en-IN" altLang="en-US" b="1" err="1">
                <a:latin typeface="Times New Roman" panose="02020603050405020304"/>
              </a:rPr>
              <a:t>TrustCom</a:t>
            </a:r>
            <a:r>
              <a:rPr lang="en-IN" altLang="en-US" b="1">
                <a:latin typeface="Times New Roman" panose="02020603050405020304"/>
              </a:rPr>
              <a:t>/BigDataSE.2019.00024.</a:t>
            </a:r>
          </a:p>
          <a:p>
            <a:pPr marL="285750" indent="-285750" algn="just">
              <a:lnSpc>
                <a:spcPct val="120000"/>
              </a:lnSpc>
              <a:buFont typeface="Arial" panose="020B0604020202020204" pitchFamily="34" charset="0"/>
              <a:buChar char="•"/>
            </a:pPr>
            <a:endParaRPr lang="en-IN" altLang="en-US" b="1"/>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Phishing websites have always posed a significant risk to online safety. Numerous researchers have been working on cutting-edge methods to automatically identify phishing websites for many years.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Modern systems can perform better, but they require a lot of manual feature engineering and are not good at spotting freshly appearing phishing assaults.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Therefore, there is still work to be done in this field to develop methods that can quickly and automatically detect phishing websites and manage zero-day phishing attacks.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We specifically use a convolutional neural network (CNN) module to recover word-level temporal feature representations of URLs and an attention-based hierarchical recurrent neural network (RNN) module to extract character-level spatial feature representations of URLs.</a:t>
            </a:r>
          </a:p>
          <a:p>
            <a:pPr marL="285750" indent="-285750" algn="just">
              <a:lnSpc>
                <a:spcPct val="120000"/>
              </a:lnSpc>
              <a:buFont typeface="Arial" panose="020B0604020202020204" pitchFamily="34" charset="0"/>
              <a:buChar char="•"/>
            </a:pPr>
            <a:r>
              <a:rPr lang="en-IN" altLang="en-US">
                <a:latin typeface="Times New Roman" panose="02020603050405020304"/>
                <a:cs typeface="Times New Roman" panose="02020603050405020304"/>
              </a:rPr>
              <a:t>Then, using a three-layer CNN, we combine these feature representations to create correct feature representations of URLs, on which we train a classifier for phishing URLs</a:t>
            </a:r>
            <a:r>
              <a:rPr lang="en-IN" altLang="en-US" b="1"/>
              <a:t>.</a:t>
            </a:r>
          </a:p>
          <a:p>
            <a:pPr marL="285750" indent="-285750" algn="just">
              <a:buFont typeface="Arial" panose="020B0604020202020204" pitchFamily="34" charset="0"/>
              <a:buChar char="•"/>
            </a:pPr>
            <a:endParaRPr lang="en-IN" altLang="en-US" b="1"/>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040"/>
            <a:ext cx="10515600" cy="1325563"/>
          </a:xfrm>
        </p:spPr>
        <p:txBody>
          <a:bodyPr>
            <a:normAutofit/>
          </a:bodyPr>
          <a:lstStyle/>
          <a:p>
            <a:pPr algn="just"/>
            <a:r>
              <a:rPr lang="en-GB" sz="1800" b="1">
                <a:latin typeface="Times New Roman" panose="02020603050405020304"/>
                <a:ea typeface="+mj-lt"/>
                <a:cs typeface="+mj-lt"/>
              </a:rPr>
              <a:t>[18] Ravindra, Salvi &amp; Sanjay, Shah &amp; Gulzar, Shaikh &amp; Pallavi, Khodke. (2021). Phishing Website Detection Based on URL. International Journal of Scientific Research in Computer Science, Engineering and Information Technology. 589-594. 10.32628/CSEIT2173124. </a:t>
            </a:r>
            <a:endParaRPr lang="en-US" sz="1800" b="1">
              <a:latin typeface="Times New Roman" panose="02020603050405020304"/>
            </a:endParaRPr>
          </a:p>
        </p:txBody>
      </p:sp>
      <p:sp>
        <p:nvSpPr>
          <p:cNvPr id="3" name="Content Placeholder 2"/>
          <p:cNvSpPr>
            <a:spLocks noGrp="1"/>
          </p:cNvSpPr>
          <p:nvPr>
            <p:ph idx="1"/>
          </p:nvPr>
        </p:nvSpPr>
        <p:spPr>
          <a:xfrm>
            <a:off x="838200" y="1986611"/>
            <a:ext cx="10515600" cy="4351338"/>
          </a:xfrm>
        </p:spPr>
        <p:txBody>
          <a:bodyPr vert="horz" lIns="91440" tIns="45720" rIns="91440" bIns="45720" rtlCol="0" anchor="t">
            <a:normAutofit/>
          </a:bodyPr>
          <a:lstStyle/>
          <a:p>
            <a:r>
              <a:rPr lang="en-GB" sz="1800">
                <a:latin typeface="Times New Roman" panose="02020603050405020304"/>
                <a:ea typeface="+mn-lt"/>
                <a:cs typeface="+mn-lt"/>
              </a:rPr>
              <a:t>In today's era, due to the surge in the usage of the internet and other online platforms, security has been major attention. Many cyberattacks take place each day out of which website phishing is the most common issue.</a:t>
            </a:r>
          </a:p>
          <a:p>
            <a:r>
              <a:rPr lang="en-GB" sz="1800">
                <a:latin typeface="Times New Roman" panose="02020603050405020304"/>
                <a:ea typeface="+mn-lt"/>
                <a:cs typeface="+mn-lt"/>
              </a:rPr>
              <a:t>Concerning this problem, this paper will introduce a possible solution to avoid such attacks by checking whether the provided URLs are phishing URLs or legitimate URLs.</a:t>
            </a:r>
          </a:p>
          <a:p>
            <a:r>
              <a:rPr lang="en-GB" sz="1800">
                <a:latin typeface="Times New Roman" panose="02020603050405020304"/>
                <a:cs typeface="Calibri" panose="020F0502020204030204"/>
              </a:rPr>
              <a:t>A machine learning model is used where the dataset is 2000 legitimate and 2000 non legitimate URLs.</a:t>
            </a:r>
          </a:p>
          <a:p>
            <a:r>
              <a:rPr lang="en-GB" sz="1800">
                <a:latin typeface="Times New Roman" panose="02020603050405020304"/>
                <a:cs typeface="Calibri" panose="020F0502020204030204"/>
              </a:rPr>
              <a:t>Random Forest is the model which is used for training the dataset.</a:t>
            </a:r>
          </a:p>
          <a:p>
            <a:r>
              <a:rPr lang="en-GB" sz="1800">
                <a:latin typeface="Times New Roman" panose="02020603050405020304"/>
                <a:cs typeface="Calibri" panose="020F0502020204030204"/>
              </a:rPr>
              <a:t>The model considers 9 such as features </a:t>
            </a:r>
            <a:r>
              <a:rPr lang="en-GB" sz="1800">
                <a:latin typeface="Times New Roman" panose="02020603050405020304"/>
                <a:ea typeface="+mn-lt"/>
                <a:cs typeface="+mn-lt"/>
              </a:rPr>
              <a:t>Length of URL,  URL has HTTP, URL has Suspicious Char,   Prefix or Suffix, Number of dots, Number of slashes, URL has Phishing terms, Length of Subdomain. Accuracy is 86%.</a:t>
            </a:r>
            <a:endParaRPr lang="en-GB" sz="1800">
              <a:latin typeface="Times New Roman" panose="020206030504050203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[19]. </a:t>
            </a:r>
            <a:r>
              <a:rPr lang="en-GB" sz="1800" b="1">
                <a:latin typeface="Times New Roman" panose="02020603050405020304"/>
                <a:ea typeface="+mj-lt"/>
                <a:cs typeface="+mj-lt"/>
              </a:rPr>
              <a:t> Dutta AK (2021) Detecting phishing websites using machine learning technique. </a:t>
            </a:r>
            <a:r>
              <a:rPr lang="en-GB" sz="1800" b="1" err="1">
                <a:latin typeface="Times New Roman" panose="02020603050405020304"/>
                <a:ea typeface="+mj-lt"/>
                <a:cs typeface="+mj-lt"/>
              </a:rPr>
              <a:t>PLoS</a:t>
            </a:r>
            <a:r>
              <a:rPr lang="en-GB" sz="1800" b="1">
                <a:latin typeface="Times New Roman" panose="02020603050405020304"/>
                <a:ea typeface="+mj-lt"/>
                <a:cs typeface="+mj-lt"/>
              </a:rPr>
              <a:t> ONE 16(10): e0258361. https://doi.org/10.1371/journal.pone.0258361.</a:t>
            </a:r>
            <a:endParaRPr lang="en-GB" sz="1800">
              <a:latin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1800">
                <a:latin typeface="Times New Roman" panose="02020603050405020304"/>
                <a:ea typeface="+mn-lt"/>
                <a:cs typeface="+mn-lt"/>
              </a:rPr>
              <a:t>In this study, the proposed</a:t>
            </a:r>
            <a:r>
              <a:rPr lang="en-US" altLang="en-GB" sz="1800">
                <a:latin typeface="Times New Roman" panose="02020603050405020304"/>
                <a:ea typeface="+mn-lt"/>
                <a:cs typeface="+mn-lt"/>
              </a:rPr>
              <a:t> model </a:t>
            </a:r>
            <a:r>
              <a:rPr lang="en-GB" sz="1800">
                <a:latin typeface="Times New Roman" panose="02020603050405020304"/>
                <a:ea typeface="+mn-lt"/>
                <a:cs typeface="+mn-lt"/>
              </a:rPr>
              <a:t> a URL detection technique based on machine learning approaches. A recurrent neural network method is employed to detect phishing URL.</a:t>
            </a:r>
            <a:endParaRPr lang="en-US"/>
          </a:p>
          <a:p>
            <a:pPr algn="just"/>
            <a:r>
              <a:rPr lang="en-GB" sz="1800">
                <a:latin typeface="Times New Roman" panose="02020603050405020304"/>
                <a:ea typeface="+mn-lt"/>
                <a:cs typeface="+mn-lt"/>
              </a:rPr>
              <a:t>Researcher evaluated the proposed method with 7900 malicious and 5800 legitimate sites, respectively. </a:t>
            </a:r>
          </a:p>
          <a:p>
            <a:pPr algn="just"/>
            <a:r>
              <a:rPr lang="en-GB" sz="1800">
                <a:latin typeface="Times New Roman" panose="02020603050405020304"/>
                <a:ea typeface="+mn-lt"/>
                <a:cs typeface="+mn-lt"/>
              </a:rPr>
              <a:t>Authors employed LSTM technique to identify malicious and legitimate websites. </a:t>
            </a:r>
          </a:p>
          <a:p>
            <a:pPr algn="just"/>
            <a:r>
              <a:rPr lang="en-GB" sz="1800">
                <a:latin typeface="Times New Roman" panose="02020603050405020304"/>
                <a:cs typeface="Calibri" panose="020F0502020204030204"/>
              </a:rPr>
              <a:t>The accuracy achieved is 86% for the LSTM  deep learning model.</a:t>
            </a:r>
          </a:p>
          <a:p>
            <a:pPr algn="just"/>
            <a:r>
              <a:rPr lang="en-GB" sz="1800">
                <a:latin typeface="Times New Roman" panose="02020603050405020304"/>
                <a:cs typeface="Times New Roman" panose="02020603050405020304"/>
              </a:rPr>
              <a:t>The outcome of this study reveals that the proposed method presents superior results rather than the existing deep learning methods.</a:t>
            </a:r>
            <a:endParaRPr lang="en-GB" sz="1800">
              <a:latin typeface="Times New Roman" panose="02020603050405020304"/>
              <a:cs typeface="Calibri" panose="020F0502020204030204"/>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GB" sz="1800" b="1">
                <a:latin typeface="Times New Roman" panose="02020603050405020304"/>
              </a:rPr>
              <a:t>[20]. </a:t>
            </a:r>
            <a:r>
              <a:rPr lang="en-GB" sz="1800" b="1" err="1">
                <a:latin typeface="Times New Roman" panose="02020603050405020304"/>
                <a:ea typeface="+mj-lt"/>
                <a:cs typeface="+mj-lt"/>
              </a:rPr>
              <a:t>Purbay</a:t>
            </a:r>
            <a:r>
              <a:rPr lang="en-GB" sz="1800" b="1">
                <a:latin typeface="Times New Roman" panose="02020603050405020304"/>
                <a:ea typeface="+mj-lt"/>
                <a:cs typeface="+mj-lt"/>
              </a:rPr>
              <a:t> M., Kumar D, “Split Behaviour of Supervised Machine Learning Algorithms for Phishing URL Detection”, Lecture Notes in</a:t>
            </a:r>
            <a:r>
              <a:rPr lang="en-GB" b="1">
                <a:latin typeface="Times New Roman" panose="02020603050405020304"/>
                <a:ea typeface="+mj-lt"/>
                <a:cs typeface="+mj-lt"/>
              </a:rPr>
              <a:t> </a:t>
            </a:r>
            <a:r>
              <a:rPr lang="en-GB" sz="1800" b="1">
                <a:latin typeface="Times New Roman" panose="02020603050405020304"/>
                <a:ea typeface="+mj-lt"/>
                <a:cs typeface="+mj-lt"/>
              </a:rPr>
              <a:t>Electrical Engineering, vol. 683, 2021.</a:t>
            </a:r>
            <a:endParaRPr lang="en-GB" sz="1800" b="1">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1800">
                <a:latin typeface="Times New Roman" panose="02020603050405020304"/>
                <a:ea typeface="+mn-lt"/>
                <a:cs typeface="+mn-lt"/>
              </a:rPr>
              <a:t>The dataset that is been used is Kaggle phishing URLs dataset of 702 phishing URLs, and 103 suspicious URLs.</a:t>
            </a:r>
          </a:p>
          <a:p>
            <a:pPr algn="just"/>
            <a:r>
              <a:rPr lang="en-GB" sz="1800">
                <a:latin typeface="Times New Roman" panose="02020603050405020304"/>
                <a:ea typeface="+mn-lt"/>
                <a:cs typeface="+mn-lt"/>
              </a:rPr>
              <a:t>This paper deals with methods to detect phishing URLs by examining different components of URLs using machine learning and deep learning techniques.</a:t>
            </a:r>
            <a:endParaRPr lang="en-US" sz="1800">
              <a:latin typeface="Times New Roman" panose="02020603050405020304"/>
              <a:ea typeface="+mn-lt"/>
              <a:cs typeface="+mn-lt"/>
            </a:endParaRPr>
          </a:p>
          <a:p>
            <a:pPr algn="just"/>
            <a:r>
              <a:rPr lang="en-GB" sz="1800">
                <a:latin typeface="Times New Roman" panose="02020603050405020304"/>
                <a:ea typeface="+mn-lt"/>
                <a:cs typeface="+mn-lt"/>
              </a:rPr>
              <a:t>The algorithms being analysed are support vector machine (SVM), K-NN, decision tree classification (DTC), random forest classification (RFC), and artificial neural network (ANN).</a:t>
            </a:r>
          </a:p>
          <a:p>
            <a:pPr algn="just"/>
            <a:r>
              <a:rPr lang="en-GB" sz="1800">
                <a:latin typeface="Times New Roman" panose="02020603050405020304"/>
                <a:ea typeface="+mn-lt"/>
                <a:cs typeface="+mn-lt"/>
              </a:rPr>
              <a:t>This model deals with both machine learning and deep leaning.</a:t>
            </a:r>
          </a:p>
          <a:p>
            <a:pPr algn="just"/>
            <a:r>
              <a:rPr lang="en-GB" sz="1800">
                <a:latin typeface="Times New Roman" panose="02020603050405020304"/>
                <a:ea typeface="+mn-lt"/>
                <a:cs typeface="+mn-lt"/>
              </a:rPr>
              <a:t>The accuracy achieved by this model is around 87.32%.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[21] </a:t>
            </a:r>
            <a:r>
              <a:rPr lang="en-GB" sz="1800" b="1" err="1">
                <a:latin typeface="Times New Roman" panose="02020603050405020304"/>
                <a:ea typeface="+mj-lt"/>
                <a:cs typeface="+mj-lt"/>
              </a:rPr>
              <a:t>Gandotra</a:t>
            </a:r>
            <a:r>
              <a:rPr lang="en-GB" sz="1800" b="1">
                <a:latin typeface="Times New Roman" panose="02020603050405020304"/>
                <a:ea typeface="+mj-lt"/>
                <a:cs typeface="+mj-lt"/>
              </a:rPr>
              <a:t> E., Gupta D, “An Efficient Approach for Phishing Detection using Machine Learning”, </a:t>
            </a:r>
            <a:r>
              <a:rPr lang="en-GB" sz="1800" b="1" i="1">
                <a:latin typeface="Times New Roman" panose="02020603050405020304"/>
                <a:ea typeface="+mj-lt"/>
                <a:cs typeface="+mj-lt"/>
              </a:rPr>
              <a:t>Algorithms for Intelligent Systems</a:t>
            </a:r>
            <a:r>
              <a:rPr lang="en-GB" sz="1800" b="1">
                <a:latin typeface="Times New Roman" panose="02020603050405020304"/>
                <a:ea typeface="+mj-lt"/>
                <a:cs typeface="+mj-lt"/>
              </a:rPr>
              <a:t>, Springer, Singapore, 2021, https://doi.org/10.1007/978-981-15-8711-5_12.</a:t>
            </a:r>
            <a:endParaRPr lang="en-GB" sz="1800" b="1">
              <a:latin typeface="Times New Roman" panose="02020603050405020304"/>
            </a:endParaRPr>
          </a:p>
        </p:txBody>
      </p:sp>
      <p:sp>
        <p:nvSpPr>
          <p:cNvPr id="12" name="Content Placeholder 11"/>
          <p:cNvSpPr>
            <a:spLocks noGrp="1"/>
          </p:cNvSpPr>
          <p:nvPr>
            <p:ph idx="1"/>
          </p:nvPr>
        </p:nvSpPr>
        <p:spPr/>
        <p:txBody>
          <a:bodyPr vert="horz" lIns="91440" tIns="45720" rIns="91440" bIns="45720" rtlCol="0" anchor="t">
            <a:normAutofit/>
          </a:bodyPr>
          <a:lstStyle/>
          <a:p>
            <a:r>
              <a:rPr lang="en-GB" sz="1800">
                <a:latin typeface="Times New Roman" panose="02020603050405020304"/>
                <a:ea typeface="+mn-lt"/>
                <a:cs typeface="Times New Roman" panose="02020603050405020304"/>
              </a:rPr>
              <a:t>In this chapter, we study the role of feature selection methods in detecting phishing webpages efficiently and effectively. A comparative analysis of machine learning algorithms is carried out on the basis of their performance without and with feature selection. </a:t>
            </a:r>
          </a:p>
          <a:p>
            <a:r>
              <a:rPr lang="en-GB" sz="1800">
                <a:latin typeface="Times New Roman" panose="02020603050405020304"/>
                <a:ea typeface="+mn-lt"/>
                <a:cs typeface="Times New Roman" panose="02020603050405020304"/>
              </a:rPr>
              <a:t>Experiments are conducted on a phishing dataset with 30 features containing 4898 phishing and 6157 benign webpages</a:t>
            </a:r>
          </a:p>
          <a:p>
            <a:r>
              <a:rPr lang="en-GB" sz="1800">
                <a:latin typeface="Times New Roman" panose="02020603050405020304"/>
                <a:ea typeface="+mn-lt"/>
                <a:cs typeface="Times New Roman" panose="02020603050405020304"/>
              </a:rPr>
              <a:t>The best accuracy is obtained by random forest both before and after feature selection with a significant improvement in model building time. </a:t>
            </a:r>
          </a:p>
          <a:p>
            <a:r>
              <a:rPr lang="en-GB" sz="1800">
                <a:latin typeface="Times New Roman" panose="02020603050405020304"/>
                <a:ea typeface="+mn-lt"/>
                <a:cs typeface="Times New Roman" panose="02020603050405020304"/>
              </a:rPr>
              <a:t>The experiments demonstrate that employing a feature selection method along with machine learning algorithms can improve the build time of classification models for phishing detection without compromising their accuracy.</a:t>
            </a:r>
            <a:endParaRPr lang="en-GB" sz="1800">
              <a:latin typeface="Times New Roman" panose="02020603050405020304"/>
              <a:cs typeface="Times New Roman" panose="02020603050405020304"/>
            </a:endParaRPr>
          </a:p>
          <a:p>
            <a:endParaRPr lang="en-GB" sz="1800">
              <a:latin typeface="Times New Roman" panose="02020603050405020304"/>
              <a:ea typeface="+mn-lt"/>
              <a:cs typeface="Times New Roman" panose="02020603050405020304"/>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[22] </a:t>
            </a:r>
            <a:r>
              <a:rPr lang="en-GB" sz="1800" b="1" err="1">
                <a:latin typeface="Times New Roman" panose="02020603050405020304"/>
                <a:ea typeface="+mj-lt"/>
                <a:cs typeface="+mj-lt"/>
              </a:rPr>
              <a:t>Aljofey</a:t>
            </a:r>
            <a:r>
              <a:rPr lang="en-GB" sz="1800" b="1">
                <a:latin typeface="Times New Roman" panose="02020603050405020304"/>
                <a:ea typeface="+mj-lt"/>
                <a:cs typeface="+mj-lt"/>
              </a:rPr>
              <a:t> A, Jiang Q, Qu Q, Huang M, </a:t>
            </a:r>
            <a:r>
              <a:rPr lang="en-GB" sz="1800" b="1" err="1">
                <a:latin typeface="Times New Roman" panose="02020603050405020304"/>
                <a:ea typeface="+mj-lt"/>
                <a:cs typeface="+mj-lt"/>
              </a:rPr>
              <a:t>Niyigena</a:t>
            </a:r>
            <a:r>
              <a:rPr lang="en-GB" sz="1800" b="1">
                <a:latin typeface="Times New Roman" panose="02020603050405020304"/>
                <a:ea typeface="+mj-lt"/>
                <a:cs typeface="+mj-lt"/>
              </a:rPr>
              <a:t> JP. An effective phishing detection model based on character level convolutional neural network from URL. Electronics. 2020 Sep;9(9):1514.</a:t>
            </a:r>
            <a:endParaRPr lang="en-GB" sz="1800" b="1">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Autofit/>
          </a:bodyPr>
          <a:lstStyle/>
          <a:p>
            <a:pPr algn="just"/>
            <a:r>
              <a:rPr lang="en-GB" sz="1800">
                <a:latin typeface="Times New Roman" panose="02020603050405020304"/>
                <a:ea typeface="+mn-lt"/>
                <a:cs typeface="+mn-lt"/>
              </a:rPr>
              <a:t>In this model they proposed a method in which they have used decision tree, Naive Bayesian classifier, support vector machine (SVM), and neural network as there four classifiers. The classifiers were evaluated on a data set of 1,353 real-world URLs that could be classified as legitimate, suspect, or phishing sites, with 10 features retrieved for each.</a:t>
            </a:r>
            <a:endParaRPr lang="en-US"/>
          </a:p>
          <a:p>
            <a:pPr algn="just"/>
            <a:r>
              <a:rPr lang="en-GB" sz="1800">
                <a:latin typeface="Times New Roman" panose="02020603050405020304"/>
                <a:ea typeface="+mn-lt"/>
                <a:cs typeface="+mn-lt"/>
              </a:rPr>
              <a:t>The dataset considered is a combination of legitimate and malicious URLs of size 40,000.</a:t>
            </a:r>
            <a:endParaRPr lang="en-US" sz="1800">
              <a:latin typeface="Times New Roman" panose="02020603050405020304"/>
            </a:endParaRPr>
          </a:p>
          <a:p>
            <a:pPr algn="just"/>
            <a:r>
              <a:rPr lang="en-GB" sz="1800">
                <a:latin typeface="Times New Roman" panose="02020603050405020304"/>
                <a:ea typeface="+mn-lt"/>
                <a:cs typeface="+mn-lt"/>
              </a:rPr>
              <a:t>URLs in the dataset are passed to various features which return 0 or 1 depending on the conditions. The returned values are then stored in a csv in a tabular format.  </a:t>
            </a:r>
          </a:p>
          <a:p>
            <a:pPr algn="just"/>
            <a:r>
              <a:rPr lang="en-GB" sz="1800">
                <a:latin typeface="Times New Roman" panose="02020603050405020304"/>
                <a:cs typeface="Calibri" panose="020F0502020204030204"/>
              </a:rPr>
              <a:t>The obtained accuracy is around 85% by using machine learning models on the dataset.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[23]. </a:t>
            </a:r>
            <a:r>
              <a:rPr lang="en-GB" sz="1800" b="1">
                <a:latin typeface="Times New Roman" panose="02020603050405020304"/>
                <a:ea typeface="+mj-lt"/>
                <a:cs typeface="+mj-lt"/>
              </a:rPr>
              <a:t>Gupta D, Rani R, “Improving malware detection using big data and ensemble learning”, </a:t>
            </a:r>
            <a:r>
              <a:rPr lang="en-GB" sz="1800" b="1" i="1">
                <a:latin typeface="Times New Roman" panose="02020603050405020304"/>
                <a:ea typeface="+mj-lt"/>
                <a:cs typeface="+mj-lt"/>
              </a:rPr>
              <a:t>Computer Electronic Engineering</a:t>
            </a:r>
            <a:r>
              <a:rPr lang="en-GB" sz="1800" b="1">
                <a:latin typeface="Times New Roman" panose="02020603050405020304"/>
                <a:ea typeface="+mj-lt"/>
                <a:cs typeface="+mj-lt"/>
              </a:rPr>
              <a:t>, vol. 86, no.106729, 2020.</a:t>
            </a:r>
            <a:endParaRPr lang="en-GB" sz="1800" b="1">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r>
              <a:rPr lang="en-GB" sz="1800">
                <a:latin typeface="Times New Roman" panose="02020603050405020304"/>
              </a:rPr>
              <a:t>The dataset consists of 11055 instances and 10 features one of them is result which will give whether it is legitimate or not.</a:t>
            </a:r>
          </a:p>
          <a:p>
            <a:r>
              <a:rPr lang="en-GB" sz="1800">
                <a:latin typeface="Times New Roman" panose="02020603050405020304"/>
                <a:ea typeface="+mn-lt"/>
                <a:cs typeface="+mn-lt"/>
              </a:rPr>
              <a:t>The proposed study emphasized the phishing technique in the context of classification, where phishing website is considered to involve automatic categorization of websites into a predetermined set of class values based on several features and the class variable</a:t>
            </a:r>
          </a:p>
          <a:p>
            <a:r>
              <a:rPr lang="en-GB" sz="1800">
                <a:latin typeface="Times New Roman" panose="02020603050405020304"/>
                <a:ea typeface="+mn-lt"/>
                <a:cs typeface="+mn-lt"/>
              </a:rPr>
              <a:t>Authors employed LSTM technique to identify malicious and legitimate websites</a:t>
            </a:r>
          </a:p>
          <a:p>
            <a:r>
              <a:rPr lang="en-GB" sz="1800">
                <a:latin typeface="Times New Roman" panose="02020603050405020304"/>
                <a:ea typeface="+mn-lt"/>
                <a:cs typeface="+mn-lt"/>
              </a:rPr>
              <a:t>A crawler was developed that crawled 7900 URLs from </a:t>
            </a:r>
            <a:r>
              <a:rPr lang="en-GB" sz="1800" err="1">
                <a:latin typeface="Times New Roman" panose="02020603050405020304"/>
                <a:ea typeface="+mn-lt"/>
                <a:cs typeface="+mn-lt"/>
              </a:rPr>
              <a:t>AlexaRank</a:t>
            </a:r>
            <a:r>
              <a:rPr lang="en-GB" sz="1800">
                <a:latin typeface="Times New Roman" panose="02020603050405020304"/>
                <a:ea typeface="+mn-lt"/>
                <a:cs typeface="+mn-lt"/>
              </a:rPr>
              <a:t> portal and  employed Phish tank dataset to measure the efficiency of the proposed URL detector.</a:t>
            </a:r>
          </a:p>
          <a:p>
            <a:r>
              <a:rPr lang="en-GB" sz="1800">
                <a:latin typeface="Times New Roman" panose="02020603050405020304"/>
                <a:ea typeface="+mn-lt"/>
                <a:cs typeface="+mn-lt"/>
              </a:rPr>
              <a:t>This model gives better accuracy than existing deep learning methods.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[24] </a:t>
            </a:r>
            <a:r>
              <a:rPr lang="en-GB" sz="1800" b="1" err="1">
                <a:latin typeface="Times New Roman" panose="02020603050405020304"/>
                <a:ea typeface="+mj-lt"/>
                <a:cs typeface="Times New Roman" panose="02020603050405020304"/>
              </a:rPr>
              <a:t>Kalabarige</a:t>
            </a:r>
            <a:r>
              <a:rPr lang="en-GB" sz="1800" b="1">
                <a:latin typeface="Times New Roman" panose="02020603050405020304"/>
                <a:ea typeface="+mj-lt"/>
                <a:cs typeface="Times New Roman" panose="02020603050405020304"/>
              </a:rPr>
              <a:t>, Lakshmana &amp; Rao, Routhu &amp; Abraham, Ajith &amp; </a:t>
            </a:r>
            <a:r>
              <a:rPr lang="en-GB" sz="1800" b="1" err="1">
                <a:latin typeface="Times New Roman" panose="02020603050405020304"/>
                <a:ea typeface="+mj-lt"/>
                <a:cs typeface="Times New Roman" panose="02020603050405020304"/>
              </a:rPr>
              <a:t>Gabralla</a:t>
            </a:r>
            <a:r>
              <a:rPr lang="en-GB" sz="1800" b="1">
                <a:latin typeface="Times New Roman" panose="02020603050405020304"/>
                <a:ea typeface="+mj-lt"/>
                <a:cs typeface="Times New Roman" panose="02020603050405020304"/>
              </a:rPr>
              <a:t>, Lubna. (2022). </a:t>
            </a:r>
            <a:r>
              <a:rPr lang="en-GB" sz="1800" b="1" err="1">
                <a:latin typeface="Times New Roman" panose="02020603050405020304"/>
                <a:ea typeface="+mj-lt"/>
                <a:cs typeface="Times New Roman" panose="02020603050405020304"/>
              </a:rPr>
              <a:t>MLSELM:Multi-layer</a:t>
            </a:r>
            <a:r>
              <a:rPr lang="en-GB" sz="1800" b="1">
                <a:latin typeface="Times New Roman" panose="02020603050405020304"/>
                <a:ea typeface="+mj-lt"/>
                <a:cs typeface="Times New Roman" panose="02020603050405020304"/>
              </a:rPr>
              <a:t> Stacked Ensemble Learning Model to detect phishing websites. IEEE Access. 10. 1-1. 10.1109/ACCESS.2022.3194672. </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ltLang="en-GB" sz="1800">
                <a:latin typeface="Times New Roman" panose="02020603050405020304"/>
                <a:ea typeface="+mn-lt"/>
                <a:cs typeface="+mn-lt"/>
              </a:rPr>
              <a:t>The</a:t>
            </a:r>
            <a:r>
              <a:rPr lang="en-GB" sz="1800">
                <a:latin typeface="Times New Roman" panose="02020603050405020304"/>
                <a:ea typeface="+mn-lt"/>
                <a:cs typeface="+mn-lt"/>
              </a:rPr>
              <a:t> propose</a:t>
            </a:r>
            <a:r>
              <a:rPr lang="en-US" altLang="en-GB" sz="1800">
                <a:latin typeface="Times New Roman" panose="02020603050405020304"/>
                <a:ea typeface="+mn-lt"/>
                <a:cs typeface="+mn-lt"/>
              </a:rPr>
              <a:t>d model is a</a:t>
            </a:r>
            <a:r>
              <a:rPr lang="en-GB" sz="1800">
                <a:latin typeface="Times New Roman" panose="02020603050405020304"/>
                <a:ea typeface="+mn-lt"/>
                <a:cs typeface="+mn-lt"/>
              </a:rPr>
              <a:t> a multi layered stacked ensemble learning technique which consists of estimators at different layers where the predictions of estimators from current layer are fed as input to the next layer.</a:t>
            </a:r>
            <a:endParaRPr lang="en-US" sz="1800">
              <a:latin typeface="Times New Roman" panose="02020603050405020304"/>
            </a:endParaRPr>
          </a:p>
          <a:p>
            <a:pPr algn="just"/>
            <a:r>
              <a:rPr lang="en-GB" sz="1800">
                <a:latin typeface="Times New Roman" panose="02020603050405020304"/>
                <a:ea typeface="+mn-lt"/>
                <a:cs typeface="+mn-lt"/>
              </a:rPr>
              <a:t>The dataset that is used contains 10052 records with respective </a:t>
            </a:r>
            <a:r>
              <a:rPr lang="en-GB" sz="1800" err="1">
                <a:latin typeface="Times New Roman" panose="02020603050405020304"/>
                <a:ea typeface="+mn-lt"/>
                <a:cs typeface="+mn-lt"/>
              </a:rPr>
              <a:t>url</a:t>
            </a:r>
            <a:r>
              <a:rPr lang="en-GB" sz="1800">
                <a:latin typeface="Times New Roman" panose="02020603050405020304"/>
                <a:ea typeface="+mn-lt"/>
                <a:cs typeface="+mn-lt"/>
              </a:rPr>
              <a:t> and their property </a:t>
            </a:r>
            <a:r>
              <a:rPr lang="en-GB" sz="1800" err="1">
                <a:latin typeface="Times New Roman" panose="02020603050405020304"/>
                <a:ea typeface="+mn-lt"/>
                <a:cs typeface="+mn-lt"/>
              </a:rPr>
              <a:t>wheather</a:t>
            </a:r>
            <a:r>
              <a:rPr lang="en-GB" sz="1800">
                <a:latin typeface="Times New Roman" panose="02020603050405020304"/>
                <a:ea typeface="+mn-lt"/>
                <a:cs typeface="+mn-lt"/>
              </a:rPr>
              <a:t> legitimate or not.</a:t>
            </a:r>
          </a:p>
          <a:p>
            <a:pPr algn="just"/>
            <a:r>
              <a:rPr lang="en-GB" sz="1800">
                <a:latin typeface="Times New Roman" panose="02020603050405020304"/>
                <a:ea typeface="+mn-lt"/>
                <a:cs typeface="+mn-lt"/>
              </a:rPr>
              <a:t>The proposed model is evaluated with datasets from UCI(D1), Mendeley 2018(D2) and Mendeley 2020(D3,D4). The proposed model achieved detection rate of 97.76% with D1 dataset, achieved an accuracy of 98.9% with D2 dataset. </a:t>
            </a:r>
            <a:endParaRPr lang="en-GB" sz="1800">
              <a:latin typeface="Times New Roman" panose="02020603050405020304"/>
            </a:endParaRPr>
          </a:p>
          <a:p>
            <a:pPr algn="just"/>
            <a:r>
              <a:rPr lang="en-GB" sz="1800">
                <a:latin typeface="Times New Roman" panose="02020603050405020304"/>
                <a:ea typeface="+mn-lt"/>
                <a:cs typeface="+mn-lt"/>
              </a:rPr>
              <a:t>Finally, the technique is tested with D3 and D4 which resulted in accuracy of 96.79% and 98.43% respectively. </a:t>
            </a:r>
          </a:p>
          <a:p>
            <a:endParaRPr lang="en-GB">
              <a:ea typeface="+mn-lt"/>
              <a:cs typeface="+mn-lt"/>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[25] </a:t>
            </a:r>
            <a:r>
              <a:rPr lang="en-GB" sz="1800" b="1">
                <a:latin typeface="Times New Roman" panose="02020603050405020304"/>
                <a:ea typeface="+mj-lt"/>
                <a:cs typeface="+mj-lt"/>
              </a:rPr>
              <a:t>Rao, Routhu &amp; </a:t>
            </a:r>
            <a:r>
              <a:rPr lang="en-GB" sz="1800" b="1" err="1">
                <a:latin typeface="Times New Roman" panose="02020603050405020304"/>
                <a:ea typeface="+mj-lt"/>
                <a:cs typeface="+mj-lt"/>
              </a:rPr>
              <a:t>Umarekar</a:t>
            </a:r>
            <a:r>
              <a:rPr lang="en-GB" sz="1800" b="1">
                <a:latin typeface="Times New Roman" panose="02020603050405020304"/>
                <a:ea typeface="+mj-lt"/>
                <a:cs typeface="+mj-lt"/>
              </a:rPr>
              <a:t>, Amey &amp; Pais, Alwyn. (2022). Application of word embedding and machine learning in detecting phishing websites. Telecommunication Systems. 79. 10.1007/s11235-021-00850-6. </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GB" sz="1800">
                <a:latin typeface="Times New Roman" panose="02020603050405020304"/>
                <a:ea typeface="+mn-lt"/>
                <a:cs typeface="+mn-lt"/>
              </a:rPr>
              <a:t>In this paper, we propose a new technique which detects phishing sites with word embeddings using plain text and domain speciﬁc text extracted from the source code.</a:t>
            </a:r>
            <a:endParaRPr lang="en-GB" sz="1800">
              <a:latin typeface="Times New Roman" panose="02020603050405020304"/>
              <a:cs typeface="Calibri" panose="020F0502020204030204"/>
            </a:endParaRPr>
          </a:p>
          <a:p>
            <a:pPr algn="just"/>
            <a:r>
              <a:rPr lang="en-GB" sz="1800">
                <a:latin typeface="Times New Roman" panose="02020603050405020304"/>
                <a:ea typeface="+mn-lt"/>
                <a:cs typeface="+mn-lt"/>
              </a:rPr>
              <a:t>Data is containing 5,49,346 entries. There are two columns. Label column is prediction col which has 2 categories. Good - which means the URLs is not containing malicious stuff and this site is not a Phishing Site.</a:t>
            </a:r>
            <a:br>
              <a:rPr lang="en-GB" sz="1800">
                <a:latin typeface="Times New Roman" panose="02020603050405020304"/>
                <a:ea typeface="+mn-lt"/>
                <a:cs typeface="+mn-lt"/>
              </a:rPr>
            </a:br>
            <a:r>
              <a:rPr lang="en-GB" sz="1800">
                <a:latin typeface="Times New Roman" panose="02020603050405020304"/>
                <a:ea typeface="+mn-lt"/>
                <a:cs typeface="+mn-lt"/>
              </a:rPr>
              <a:t>Bad - which means the URLs contains malicious stuff and this site is a Phishing Site. There is no missing value in the dataset.</a:t>
            </a:r>
            <a:endParaRPr lang="en-GB">
              <a:latin typeface="Times New Roman" panose="02020603050405020304"/>
            </a:endParaRPr>
          </a:p>
          <a:p>
            <a:pPr algn="just"/>
            <a:r>
              <a:rPr lang="en-GB" sz="1800">
                <a:latin typeface="Times New Roman" panose="02020603050405020304"/>
                <a:ea typeface="+mn-lt"/>
                <a:cs typeface="+mn-lt"/>
              </a:rPr>
              <a:t>In this the word embedding technique such as Glove is used.</a:t>
            </a:r>
          </a:p>
          <a:p>
            <a:r>
              <a:rPr lang="en-GB" sz="1800">
                <a:latin typeface="Times New Roman" panose="02020603050405020304"/>
                <a:ea typeface="+mn-lt"/>
                <a:cs typeface="+mn-lt"/>
              </a:rPr>
              <a:t>We applied various word embedding for the evaluation of our model using ensemble and multimodal approaches. From the experimental evaluation, we observed that multimodal with domain speciﬁc text achieved a signiﬁcant accuracy of 99.34% with TPR of 99.59%, FPR of 0.93%, and MCC of 98.68%.</a:t>
            </a:r>
            <a:endParaRPr lang="en-GB" sz="1800">
              <a:latin typeface="Times New Roman" panose="02020603050405020304"/>
            </a:endParaRPr>
          </a:p>
          <a:p>
            <a:pPr marL="0" indent="0">
              <a:buNone/>
            </a:pPr>
            <a:endParaRPr lang="en-GB">
              <a:cs typeface="Calibri" panose="020F050202020403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8062" y="839273"/>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a:solidFill>
                  <a:srgbClr val="2E75B6"/>
                </a:solidFill>
                <a:latin typeface="Times New Roman" panose="02020603050405020304"/>
              </a:rPr>
              <a:t>Introduction</a:t>
            </a:r>
            <a:endParaRPr lang="en-GB"/>
          </a:p>
        </p:txBody>
      </p:sp>
      <p:sp>
        <p:nvSpPr>
          <p:cNvPr id="2" name="TextBox 1"/>
          <p:cNvSpPr txBox="1"/>
          <p:nvPr/>
        </p:nvSpPr>
        <p:spPr>
          <a:xfrm>
            <a:off x="2206624" y="193675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GB"/>
          </a:p>
        </p:txBody>
      </p:sp>
      <p:sp>
        <p:nvSpPr>
          <p:cNvPr id="3" name="TextBox 2"/>
          <p:cNvSpPr txBox="1"/>
          <p:nvPr/>
        </p:nvSpPr>
        <p:spPr>
          <a:xfrm>
            <a:off x="1476374" y="206375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GB"/>
          </a:p>
        </p:txBody>
      </p:sp>
      <p:sp>
        <p:nvSpPr>
          <p:cNvPr id="5" name="TextBox 4"/>
          <p:cNvSpPr txBox="1"/>
          <p:nvPr/>
        </p:nvSpPr>
        <p:spPr>
          <a:xfrm>
            <a:off x="571500" y="1857150"/>
            <a:ext cx="1114425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GB">
                <a:latin typeface="Times New Roman" panose="02020603050405020304"/>
                <a:ea typeface="+mn-lt"/>
                <a:cs typeface="+mn-lt"/>
              </a:rPr>
              <a:t>Phishing remains a major concern, not only due to an increase in the number of phishing attacks, but also due to the sophisticated methods used by attackers to carry out the attack. Phishing attacks became profitable and simple to carry out thanks to sophisticated techniques such as the use of Phishing toolkits and email flooding. Phishing is an attack in which an attacker attempts to trick users into disclosing sensitive and personal information such as credit card numbers, passwords, and so on. The attacker's goal in carrying out a phishing attack is to sell the victims' identities, obtain ransom, exploit system vulnerabilities, or gain financial benefits. Making a false website that is a copy of a legitimate website (like PayPal, eBay, etc.) and hosting it on a compromised, free, or paid domain is one such typical assault. Human eyes find it challenging to distinguish between authentic and fraudulent web pages since they look similar. Sensitive data will be stolen via scripts after the user accesses the false website. Each year, more people utilise the Internet, which leads to an increase in phishing assaults. Attackers can carry out phishing assaults using emails, websites, and malicious software.</a:t>
            </a:r>
            <a:endParaRPr lang="en-GB">
              <a:latin typeface="Times New Roman" panose="02020603050405020304"/>
              <a:ea typeface="+mn-lt"/>
              <a:cs typeface="Arial" panose="020B0604020202020204"/>
            </a:endParaRPr>
          </a:p>
          <a:p>
            <a:pPr algn="just"/>
            <a:endParaRPr lang="en-GB">
              <a:latin typeface="Times New Roman" panose="02020603050405020304"/>
              <a:ea typeface="+mn-lt"/>
              <a:cs typeface="+mn-lt"/>
            </a:endParaRPr>
          </a:p>
          <a:p>
            <a:pPr algn="just"/>
            <a:endParaRPr lang="en-GB">
              <a:latin typeface="Times New Roman" panose="02020603050405020304"/>
              <a:cs typeface="Calibri" panose="020F0502020204030204"/>
            </a:endParaRPr>
          </a:p>
          <a:p>
            <a:pPr algn="just"/>
            <a:endParaRPr lang="en-GB">
              <a:latin typeface="Times New Roman" panose="02020603050405020304"/>
              <a:cs typeface="Calibri" panose="020F0502020204030204"/>
            </a:endParaRPr>
          </a:p>
          <a:p>
            <a:pPr algn="just"/>
            <a:endParaRPr lang="en-GB">
              <a:latin typeface="Times New Roman" panose="02020603050405020304"/>
              <a:cs typeface="Calibri" panose="020F0502020204030204"/>
            </a:endParaRPr>
          </a:p>
          <a:p>
            <a:pPr algn="just"/>
            <a:endParaRPr lang="en-GB">
              <a:latin typeface="Times New Roman" panose="02020603050405020304"/>
              <a:cs typeface="Calibri" panose="020F0502020204030204"/>
            </a:endParaRPr>
          </a:p>
          <a:p>
            <a:pPr algn="just"/>
            <a:endParaRPr lang="en-GB">
              <a:latin typeface="Times New Roman" panose="02020603050405020304"/>
              <a:cs typeface="Calibri" panose="020F0502020204030204"/>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[26] </a:t>
            </a:r>
            <a:r>
              <a:rPr lang="en-GB" sz="1800" b="1">
                <a:latin typeface="Times New Roman" panose="02020603050405020304"/>
                <a:ea typeface="+mj-lt"/>
                <a:cs typeface="+mj-lt"/>
              </a:rPr>
              <a:t>Ramana, A. &amp; Rao, K. &amp; Rao, Routhu. (2021). Stop-Phish: an intelligent phishing detection method using feature selection ensemble. Social Network Analysis and Mining. 11. 10.1007/s13278-021-00829-w.</a:t>
            </a:r>
            <a:r>
              <a:rPr lang="en-GB" sz="1800">
                <a:latin typeface="Times New Roman" panose="02020603050405020304"/>
                <a:ea typeface="+mj-lt"/>
                <a:cs typeface="+mj-lt"/>
              </a:rPr>
              <a:t> </a:t>
            </a:r>
            <a:endParaRPr lang="en-GB" sz="1800">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r>
              <a:rPr lang="en-GB" sz="1800">
                <a:latin typeface="Times New Roman" panose="02020603050405020304"/>
                <a:ea typeface="+mn-lt"/>
                <a:cs typeface="+mn-lt"/>
              </a:rPr>
              <a:t>The dataset used for the experimentation is taken from UCI repository which consists of 11055 websites. Out of which, 6157 are legitimate websites and remaining 4898 are phishing sites.</a:t>
            </a:r>
          </a:p>
          <a:p>
            <a:r>
              <a:rPr lang="en-GB" sz="1800">
                <a:latin typeface="Times New Roman" panose="02020603050405020304"/>
                <a:ea typeface="+mn-lt"/>
                <a:cs typeface="+mn-lt"/>
              </a:rPr>
              <a:t>We have used various machine learning algorithms for identifying the best classifier and developed an ensemble model with Random forest, Decision tree and </a:t>
            </a:r>
            <a:r>
              <a:rPr lang="en-GB" sz="1800" err="1">
                <a:latin typeface="Times New Roman" panose="02020603050405020304"/>
                <a:ea typeface="+mn-lt"/>
                <a:cs typeface="+mn-lt"/>
              </a:rPr>
              <a:t>XGBoost</a:t>
            </a:r>
            <a:r>
              <a:rPr lang="en-GB" sz="1800">
                <a:latin typeface="Times New Roman" panose="02020603050405020304"/>
                <a:ea typeface="+mn-lt"/>
                <a:cs typeface="+mn-lt"/>
              </a:rPr>
              <a:t> algorithms.</a:t>
            </a:r>
          </a:p>
          <a:p>
            <a:r>
              <a:rPr lang="en-GB" sz="1800">
                <a:latin typeface="Times New Roman" panose="02020603050405020304"/>
                <a:ea typeface="+mn-lt"/>
                <a:cs typeface="+mn-lt"/>
              </a:rPr>
              <a:t>From our experimental analysis, we achieved an accuracy of 97.51% in the detection process with dataset from UCI (Dataset 1) and also achieved an accuracy of 98.45% with phishing dataset for machine learning from Mendeley (Dataset 2). Also, the proposed model outperformed baseline models with a significant difference.</a:t>
            </a:r>
          </a:p>
          <a:p>
            <a:r>
              <a:rPr lang="en-GB" sz="1800">
                <a:latin typeface="Times New Roman" panose="02020603050405020304"/>
                <a:ea typeface="+mn-lt"/>
                <a:cs typeface="+mn-lt"/>
              </a:rPr>
              <a:t>The ensemble of feature selection ensemble model outperformed individual feature selection ensemble with an accuracy of 97.51% (D1)and 98.45% (D2).</a:t>
            </a:r>
            <a:endParaRPr lang="en-GB" sz="1800">
              <a:latin typeface="Times New Roman" panose="02020603050405020304"/>
              <a:cs typeface="Calibri" panose="020F0502020204030204"/>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[27] </a:t>
            </a:r>
            <a:r>
              <a:rPr lang="en-GB" sz="1800" b="1">
                <a:latin typeface="Times New Roman" panose="02020603050405020304"/>
                <a:ea typeface="+mj-lt"/>
                <a:cs typeface="+mj-lt"/>
              </a:rPr>
              <a:t>Anurag Pandey , Jay </a:t>
            </a:r>
            <a:r>
              <a:rPr lang="en-GB" sz="1800" b="1" err="1">
                <a:latin typeface="Times New Roman" panose="02020603050405020304"/>
                <a:ea typeface="+mj-lt"/>
                <a:cs typeface="+mj-lt"/>
              </a:rPr>
              <a:t>Chadawar</a:t>
            </a:r>
            <a:r>
              <a:rPr lang="en-GB" sz="1800" b="1">
                <a:latin typeface="Times New Roman" panose="02020603050405020304"/>
                <a:ea typeface="+mj-lt"/>
                <a:cs typeface="+mj-lt"/>
              </a:rPr>
              <a:t>, 2022, Phishing URL Detection using Hybrid Ensemble Model, INTERNATIONAL JOURNAL OF ENGINEERING RESEARCH &amp; TECHNOLOGY (IJERT) Volume 11, Issue 04 (April 2022).</a:t>
            </a:r>
            <a:endParaRPr lang="en-GB" sz="1800">
              <a:latin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1800">
                <a:latin typeface="Times New Roman" panose="02020603050405020304"/>
                <a:ea typeface="+mn-lt"/>
                <a:cs typeface="+mn-lt"/>
              </a:rPr>
              <a:t>The dataset considered is a combination of legitimate and malicious URLs of size 20,000.</a:t>
            </a:r>
            <a:endParaRPr lang="en-US"/>
          </a:p>
          <a:p>
            <a:pPr algn="just"/>
            <a:r>
              <a:rPr lang="en-GB" sz="1800">
                <a:latin typeface="Times New Roman" panose="02020603050405020304"/>
                <a:ea typeface="+mn-lt"/>
                <a:cs typeface="+mn-lt"/>
              </a:rPr>
              <a:t>URLs in the dataset are passed to various features which return 0 or 1 depending on the conditions. The returned values are then stored in a csv in a tabular format.</a:t>
            </a:r>
          </a:p>
          <a:p>
            <a:pPr algn="just"/>
            <a:r>
              <a:rPr lang="en-GB" sz="1800">
                <a:latin typeface="Times New Roman" panose="02020603050405020304"/>
                <a:ea typeface="+mn-lt"/>
                <a:cs typeface="+mn-lt"/>
              </a:rPr>
              <a:t>The dataset is divided into training and testing data in variable ratios.</a:t>
            </a:r>
          </a:p>
          <a:p>
            <a:pPr algn="just"/>
            <a:r>
              <a:rPr lang="en-GB" sz="1800">
                <a:latin typeface="Times New Roman" panose="02020603050405020304"/>
                <a:ea typeface="+mn-lt"/>
                <a:cs typeface="+mn-lt"/>
              </a:rPr>
              <a:t>The classifiers are imported and applied on the dataset and the respective accuracies are calculated. In this work, we will define some numbers of models a variable number of times to generate weak learners. Then finally, the Max Voting Classifier method is used where the class which has been predicted mostly by the weak learners will be the final class prediction of the ensemble model.</a:t>
            </a:r>
          </a:p>
          <a:p>
            <a:pPr algn="just"/>
            <a:r>
              <a:rPr lang="en-GB" sz="1800">
                <a:latin typeface="Times New Roman" panose="02020603050405020304"/>
                <a:ea typeface="+mn-lt"/>
                <a:cs typeface="+mn-lt"/>
              </a:rPr>
              <a:t>An accuracy of 85.37% is achieved by this hybrid model.</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1800" b="1">
                <a:latin typeface="Times New Roman" panose="02020603050405020304"/>
              </a:rPr>
              <a:t>[28] </a:t>
            </a:r>
            <a:r>
              <a:rPr lang="en-GB" sz="1800" b="1">
                <a:latin typeface="Times New Roman" panose="02020603050405020304"/>
                <a:ea typeface="+mj-lt"/>
                <a:cs typeface="+mj-lt"/>
              </a:rPr>
              <a:t>Do, Nguyet &amp; Selamat, Ali &amp; </a:t>
            </a:r>
            <a:r>
              <a:rPr lang="en-GB" sz="1800" b="1" err="1">
                <a:latin typeface="Times New Roman" panose="02020603050405020304"/>
                <a:ea typeface="+mj-lt"/>
                <a:cs typeface="+mj-lt"/>
              </a:rPr>
              <a:t>Krejcar</a:t>
            </a:r>
            <a:r>
              <a:rPr lang="en-GB" sz="1800" b="1">
                <a:latin typeface="Times New Roman" panose="02020603050405020304"/>
                <a:ea typeface="+mj-lt"/>
                <a:cs typeface="+mj-lt"/>
              </a:rPr>
              <a:t>, Ondrej &amp; Herrera-Viedma, Enrique &amp; Fujita, </a:t>
            </a:r>
            <a:r>
              <a:rPr lang="en-GB" sz="1800" b="1" err="1">
                <a:latin typeface="Times New Roman" panose="02020603050405020304"/>
                <a:ea typeface="+mj-lt"/>
                <a:cs typeface="+mj-lt"/>
              </a:rPr>
              <a:t>Hamido</a:t>
            </a:r>
            <a:r>
              <a:rPr lang="en-GB" sz="1800" b="1">
                <a:latin typeface="Times New Roman" panose="02020603050405020304"/>
                <a:ea typeface="+mj-lt"/>
                <a:cs typeface="+mj-lt"/>
              </a:rPr>
              <a:t>. (2022). Deep Learning for Phishing Detection: Taxonomy, Current Challenges and Future Directions. IEEE Access. 10. 1-1. 10.1109/ACCESS.2022.3151903. </a:t>
            </a:r>
            <a:endParaRPr lang="en-GB" sz="1800" b="1">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1800">
                <a:latin typeface="Times New Roman" panose="02020603050405020304"/>
                <a:ea typeface="+mn-lt"/>
                <a:cs typeface="+mn-lt"/>
              </a:rPr>
              <a:t>This paper introduces a novel detection model by utilizing features’ selection to pick up the highly correlated features with the class label.</a:t>
            </a:r>
            <a:endParaRPr lang="en-GB" sz="1800">
              <a:latin typeface="Times New Roman" panose="02020603050405020304"/>
              <a:ea typeface="+mn-lt"/>
              <a:cs typeface="Arial" panose="020B0604020202020204"/>
            </a:endParaRPr>
          </a:p>
          <a:p>
            <a:pPr algn="just"/>
            <a:r>
              <a:rPr lang="en-GB" sz="1800">
                <a:latin typeface="Times New Roman" panose="02020603050405020304"/>
                <a:ea typeface="+mn-lt"/>
                <a:cs typeface="+mn-lt"/>
              </a:rPr>
              <a:t>The dataset used is collected from the </a:t>
            </a:r>
            <a:r>
              <a:rPr lang="en-GB" sz="1800" err="1">
                <a:latin typeface="Times New Roman" panose="02020603050405020304"/>
                <a:ea typeface="+mn-lt"/>
                <a:cs typeface="+mn-lt"/>
              </a:rPr>
              <a:t>PhishTank</a:t>
            </a:r>
            <a:r>
              <a:rPr lang="en-GB" sz="1800">
                <a:latin typeface="Times New Roman" panose="02020603050405020304"/>
                <a:ea typeface="+mn-lt"/>
                <a:cs typeface="+mn-lt"/>
              </a:rPr>
              <a:t> archive [22], </a:t>
            </a:r>
            <a:r>
              <a:rPr lang="en-GB" sz="1800" err="1">
                <a:latin typeface="Times New Roman" panose="02020603050405020304"/>
                <a:ea typeface="+mn-lt"/>
                <a:cs typeface="+mn-lt"/>
              </a:rPr>
              <a:t>MillerSmiles</a:t>
            </a:r>
            <a:r>
              <a:rPr lang="en-GB" sz="1800">
                <a:latin typeface="Times New Roman" panose="02020603050405020304"/>
                <a:ea typeface="+mn-lt"/>
                <a:cs typeface="+mn-lt"/>
              </a:rPr>
              <a:t> archive [23] and </a:t>
            </a:r>
            <a:r>
              <a:rPr lang="en-GB" sz="1800" err="1">
                <a:latin typeface="Times New Roman" panose="02020603050405020304"/>
                <a:ea typeface="+mn-lt"/>
                <a:cs typeface="+mn-lt"/>
              </a:rPr>
              <a:t>Googlesearching</a:t>
            </a:r>
            <a:r>
              <a:rPr lang="en-GB" sz="1800">
                <a:latin typeface="Times New Roman" panose="02020603050405020304"/>
                <a:ea typeface="+mn-lt"/>
                <a:cs typeface="+mn-lt"/>
              </a:rPr>
              <a:t> operators. The phishing dataset consists of 30 features, as listed in Table 2. All of these features were classified into four categories: Address Bar Features (1-12), Abnormal Based Features68(13-18), HTML and JavaScript-based Features (19-23) and Domain-based Features (24-30). The last feature is the label column, which represents the class of the website as either phishing or legitimate.</a:t>
            </a:r>
            <a:endParaRPr lang="en-GB" sz="1800">
              <a:latin typeface="Times New Roman" panose="02020603050405020304"/>
            </a:endParaRPr>
          </a:p>
          <a:p>
            <a:pPr algn="just"/>
            <a:r>
              <a:rPr lang="en-GB" sz="1800">
                <a:latin typeface="Times New Roman" panose="02020603050405020304"/>
                <a:ea typeface="+mn-lt"/>
                <a:cs typeface="+mn-lt"/>
              </a:rPr>
              <a:t> The phase of features’ selection employs independent significance features library from MATLAB and heat-map from Python to find the highly correlated features. </a:t>
            </a:r>
            <a:endParaRPr lang="en-GB" sz="1800">
              <a:latin typeface="Times New Roman" panose="02020603050405020304"/>
              <a:ea typeface="+mn-lt"/>
              <a:cs typeface="Arial" panose="020B0604020202020204"/>
            </a:endParaRPr>
          </a:p>
          <a:p>
            <a:pPr algn="just"/>
            <a:r>
              <a:rPr lang="en-GB" sz="1800">
                <a:latin typeface="Times New Roman" panose="02020603050405020304"/>
                <a:ea typeface="+mn-lt"/>
                <a:cs typeface="+mn-lt"/>
              </a:rPr>
              <a:t>The proposed model uses an adaptive boosting approach which consists of multiple classifiers to increase the model’s accuracy. The proposed model produces an extremely high predictive accuracy of approximately 99%. </a:t>
            </a:r>
            <a:endParaRPr lang="en-GB" sz="1800">
              <a:latin typeface="Times New Roman" panose="02020603050405020304"/>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7029324"/>
              </p:ext>
            </p:extLst>
          </p:nvPr>
        </p:nvGraphicFramePr>
        <p:xfrm>
          <a:off x="566382" y="284715"/>
          <a:ext cx="11080683" cy="6218225"/>
        </p:xfrm>
        <a:graphic>
          <a:graphicData uri="http://schemas.openxmlformats.org/drawingml/2006/table">
            <a:tbl>
              <a:tblPr firstRow="1" bandRow="1">
                <a:tableStyleId>{5C22544A-7EE6-4342-B048-85BDC9FD1C3A}</a:tableStyleId>
              </a:tblPr>
              <a:tblGrid>
                <a:gridCol w="537806">
                  <a:extLst>
                    <a:ext uri="{9D8B030D-6E8A-4147-A177-3AD203B41FA5}">
                      <a16:colId xmlns:a16="http://schemas.microsoft.com/office/drawing/2014/main" val="20000"/>
                    </a:ext>
                  </a:extLst>
                </a:gridCol>
                <a:gridCol w="2781300">
                  <a:extLst>
                    <a:ext uri="{9D8B030D-6E8A-4147-A177-3AD203B41FA5}">
                      <a16:colId xmlns:a16="http://schemas.microsoft.com/office/drawing/2014/main" val="20001"/>
                    </a:ext>
                  </a:extLst>
                </a:gridCol>
                <a:gridCol w="584631">
                  <a:extLst>
                    <a:ext uri="{9D8B030D-6E8A-4147-A177-3AD203B41FA5}">
                      <a16:colId xmlns:a16="http://schemas.microsoft.com/office/drawing/2014/main" val="20002"/>
                    </a:ext>
                  </a:extLst>
                </a:gridCol>
                <a:gridCol w="1910144">
                  <a:extLst>
                    <a:ext uri="{9D8B030D-6E8A-4147-A177-3AD203B41FA5}">
                      <a16:colId xmlns:a16="http://schemas.microsoft.com/office/drawing/2014/main" val="20003"/>
                    </a:ext>
                  </a:extLst>
                </a:gridCol>
                <a:gridCol w="1830464">
                  <a:extLst>
                    <a:ext uri="{9D8B030D-6E8A-4147-A177-3AD203B41FA5}">
                      <a16:colId xmlns:a16="http://schemas.microsoft.com/office/drawing/2014/main" val="20004"/>
                    </a:ext>
                  </a:extLst>
                </a:gridCol>
                <a:gridCol w="1191052">
                  <a:extLst>
                    <a:ext uri="{9D8B030D-6E8A-4147-A177-3AD203B41FA5}">
                      <a16:colId xmlns:a16="http://schemas.microsoft.com/office/drawing/2014/main" val="20005"/>
                    </a:ext>
                  </a:extLst>
                </a:gridCol>
                <a:gridCol w="1208923">
                  <a:extLst>
                    <a:ext uri="{9D8B030D-6E8A-4147-A177-3AD203B41FA5}">
                      <a16:colId xmlns:a16="http://schemas.microsoft.com/office/drawing/2014/main" val="20006"/>
                    </a:ext>
                  </a:extLst>
                </a:gridCol>
                <a:gridCol w="1036363">
                  <a:extLst>
                    <a:ext uri="{9D8B030D-6E8A-4147-A177-3AD203B41FA5}">
                      <a16:colId xmlns:a16="http://schemas.microsoft.com/office/drawing/2014/main" val="20007"/>
                    </a:ext>
                  </a:extLst>
                </a:gridCol>
              </a:tblGrid>
              <a:tr h="865997">
                <a:tc>
                  <a:txBody>
                    <a:bodyPr/>
                    <a:lstStyle/>
                    <a:p>
                      <a:pPr fontAlgn="auto"/>
                      <a:r>
                        <a:rPr lang="en-IN" sz="1050">
                          <a:effectLst/>
                          <a:latin typeface="Times New Roman"/>
                        </a:rPr>
                        <a:t>​</a:t>
                      </a:r>
                    </a:p>
                    <a:p>
                      <a:pPr fontAlgn="base"/>
                      <a:r>
                        <a:rPr lang="en-IN" sz="1050" err="1">
                          <a:effectLst/>
                          <a:latin typeface="Times New Roman"/>
                        </a:rPr>
                        <a:t>SI.No</a:t>
                      </a:r>
                      <a:r>
                        <a:rPr lang="en-IN" sz="1050">
                          <a:effectLst/>
                          <a:latin typeface="Times New Roman"/>
                        </a:rPr>
                        <a:t>​</a:t>
                      </a:r>
                    </a:p>
                  </a:txBody>
                  <a:tcPr/>
                </a:tc>
                <a:tc>
                  <a:txBody>
                    <a:bodyPr/>
                    <a:lstStyle/>
                    <a:p>
                      <a:pPr fontAlgn="auto"/>
                      <a:r>
                        <a:rPr lang="en-IN" sz="1050">
                          <a:effectLst/>
                          <a:latin typeface="Times New Roman"/>
                        </a:rPr>
                        <a:t>​</a:t>
                      </a:r>
                    </a:p>
                    <a:p>
                      <a:pPr fontAlgn="base"/>
                      <a:r>
                        <a:rPr lang="en-IN" sz="1050">
                          <a:effectLst/>
                          <a:latin typeface="Times New Roman"/>
                        </a:rPr>
                        <a:t>  Technique (i.e. author names  with reference number)​</a:t>
                      </a:r>
                    </a:p>
                    <a:p>
                      <a:pPr fontAlgn="base"/>
                      <a:r>
                        <a:rPr lang="en-IN" sz="1050">
                          <a:effectLst/>
                          <a:latin typeface="Times New Roman"/>
                        </a:rPr>
                        <a:t>​</a:t>
                      </a:r>
                    </a:p>
                  </a:txBody>
                  <a:tcPr/>
                </a:tc>
                <a:tc>
                  <a:txBody>
                    <a:bodyPr/>
                    <a:lstStyle/>
                    <a:p>
                      <a:pPr fontAlgn="auto"/>
                      <a:r>
                        <a:rPr lang="en-IN" sz="1050">
                          <a:effectLst/>
                          <a:latin typeface="Times New Roman"/>
                        </a:rPr>
                        <a:t>​</a:t>
                      </a:r>
                    </a:p>
                    <a:p>
                      <a:pPr fontAlgn="base"/>
                      <a:r>
                        <a:rPr lang="en-IN" sz="1050">
                          <a:effectLst/>
                          <a:latin typeface="Times New Roman"/>
                        </a:rPr>
                        <a:t> Year​</a:t>
                      </a: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  Description​</a:t>
                      </a: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  Limitations​</a:t>
                      </a: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  Advantages​</a:t>
                      </a:r>
                    </a:p>
                  </a:txBody>
                  <a:tcPr/>
                </a:tc>
                <a:tc>
                  <a:txBody>
                    <a:bodyPr/>
                    <a:lstStyle/>
                    <a:p>
                      <a:pPr fontAlgn="auto"/>
                      <a:r>
                        <a:rPr lang="en-IN" sz="1050">
                          <a:effectLst/>
                          <a:latin typeface="Times New Roman"/>
                        </a:rPr>
                        <a:t>​</a:t>
                      </a:r>
                    </a:p>
                    <a:p>
                      <a:pPr fontAlgn="base"/>
                      <a:r>
                        <a:rPr lang="en-IN" sz="1050">
                          <a:effectLst/>
                          <a:latin typeface="Times New Roman"/>
                        </a:rPr>
                        <a:t>Performance </a:t>
                      </a:r>
                      <a:r>
                        <a:rPr lang="en-IN" sz="1050" err="1">
                          <a:effectLst/>
                          <a:latin typeface="Times New Roman"/>
                        </a:rPr>
                        <a:t>metrix</a:t>
                      </a:r>
                      <a:r>
                        <a:rPr lang="en-IN" sz="1050">
                          <a:effectLst/>
                          <a:latin typeface="Times New Roman"/>
                        </a:rPr>
                        <a:t>​</a:t>
                      </a:r>
                    </a:p>
                  </a:txBody>
                  <a:tcPr/>
                </a:tc>
                <a:tc>
                  <a:txBody>
                    <a:bodyPr/>
                    <a:lstStyle/>
                    <a:p>
                      <a:pPr fontAlgn="auto"/>
                      <a:r>
                        <a:rPr lang="en-IN" sz="1050">
                          <a:effectLst/>
                          <a:latin typeface="Times New Roman"/>
                        </a:rPr>
                        <a:t>​</a:t>
                      </a:r>
                    </a:p>
                    <a:p>
                      <a:pPr fontAlgn="base"/>
                      <a:r>
                        <a:rPr lang="en-IN" sz="1050">
                          <a:effectLst/>
                          <a:latin typeface="Times New Roman"/>
                        </a:rPr>
                        <a:t>Gaps or Future Scope​</a:t>
                      </a:r>
                    </a:p>
                  </a:txBody>
                  <a:tcPr/>
                </a:tc>
                <a:extLst>
                  <a:ext uri="{0D108BD9-81ED-4DB2-BD59-A6C34878D82A}">
                    <a16:rowId xmlns:a16="http://schemas.microsoft.com/office/drawing/2014/main" val="10000"/>
                  </a:ext>
                </a:extLst>
              </a:tr>
              <a:tr h="1527305">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  1.​</a:t>
                      </a:r>
                      <a:endParaRPr lang="en-IN">
                        <a:effectLst/>
                      </a:endParaRPr>
                    </a:p>
                  </a:txBody>
                  <a:tcPr/>
                </a:tc>
                <a:tc>
                  <a:txBody>
                    <a:bodyPr/>
                    <a:lstStyle/>
                    <a:p>
                      <a:pPr lvl="0" algn="just">
                        <a:lnSpc>
                          <a:spcPct val="100000"/>
                        </a:lnSpc>
                        <a:spcBef>
                          <a:spcPts val="0"/>
                        </a:spcBef>
                        <a:spcAft>
                          <a:spcPts val="0"/>
                        </a:spcAft>
                        <a:buNone/>
                      </a:pPr>
                      <a:r>
                        <a:rPr lang="en-US" sz="1000" b="0" i="0" u="none" strike="noStrike" noProof="0">
                          <a:effectLst/>
                          <a:latin typeface="Times New Roman" panose="02020603050405020304"/>
                        </a:rPr>
                        <a:t>S. -C. Lin, P. -C. </a:t>
                      </a:r>
                      <a:r>
                        <a:rPr lang="en-US" sz="1000" b="0" i="0" u="none" strike="noStrike" noProof="0" err="1">
                          <a:effectLst/>
                          <a:latin typeface="Times New Roman" panose="02020603050405020304"/>
                        </a:rPr>
                        <a:t>Wl</a:t>
                      </a:r>
                      <a:r>
                        <a:rPr lang="en-US" sz="1000" b="0" i="0" u="none" strike="noStrike" noProof="0">
                          <a:effectLst/>
                          <a:latin typeface="Times New Roman" panose="02020603050405020304"/>
                        </a:rPr>
                        <a:t>, H. -Y. Chen, T. Morikawa, T. Takahashi and T. -N. Lin, "</a:t>
                      </a:r>
                      <a:r>
                        <a:rPr lang="en-US" sz="1000" b="0" i="0" u="none" strike="noStrike" noProof="0" err="1">
                          <a:effectLst/>
                          <a:latin typeface="Times New Roman" panose="02020603050405020304"/>
                        </a:rPr>
                        <a:t>SenseInput</a:t>
                      </a:r>
                      <a:r>
                        <a:rPr lang="en-US" sz="1000" b="0" i="0" u="none" strike="noStrike" noProof="0">
                          <a:effectLst/>
                          <a:latin typeface="Times New Roman" panose="02020603050405020304"/>
                        </a:rPr>
                        <a:t>: An Image-Based Sensitive Input Detection Scheme for Phishing Website Detection," ICC 2022 - IEEE International Conference on Communications, 2022, pp. 4180-4186, Doi: 10.1109/ICC45855.2022.98386.</a:t>
                      </a:r>
                      <a:endParaRPr lang="en-IN" sz="1000" b="0" i="0" u="none" strike="noStrike" noProof="0">
                        <a:effectLst/>
                        <a:latin typeface="Calibri" panose="020F0502020204030204"/>
                      </a:endParaRPr>
                    </a:p>
                  </a:txBody>
                  <a:tcPr/>
                </a:tc>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050">
                          <a:effectLst/>
                          <a:latin typeface="Times New Roman"/>
                        </a:rPr>
                        <a:t>2022​</a:t>
                      </a:r>
                    </a:p>
                  </a:txBody>
                  <a:tcPr/>
                </a:tc>
                <a:tc>
                  <a:txBody>
                    <a:bodyPr/>
                    <a:lstStyle/>
                    <a:p>
                      <a:pPr marL="0" marR="0" lvl="0" indent="0" algn="just">
                        <a:lnSpc>
                          <a:spcPct val="100000"/>
                        </a:lnSpc>
                        <a:spcBef>
                          <a:spcPts val="0"/>
                        </a:spcBef>
                        <a:spcAft>
                          <a:spcPts val="0"/>
                        </a:spcAft>
                        <a:buClr>
                          <a:srgbClr val="000000"/>
                        </a:buClr>
                        <a:buNone/>
                      </a:pPr>
                      <a:r>
                        <a:rPr lang="en-IN" sz="1050" b="0" i="0" u="none" strike="noStrike" noProof="0">
                          <a:effectLst/>
                          <a:latin typeface="Times New Roman" panose="02020603050405020304"/>
                        </a:rPr>
                        <a:t>The proposed model used to prevent the phishing attacks by using an ensemble machine learning technique called phish haven which can identify AI generated and manmade phishing URL’s.</a:t>
                      </a:r>
                      <a:endParaRPr lang="en-US" sz="1050" b="0" i="0" u="none" strike="noStrike" noProof="0">
                        <a:effectLst/>
                        <a:latin typeface="Calibri" panose="020F0502020204030204"/>
                      </a:endParaRPr>
                    </a:p>
                  </a:txBody>
                  <a:tcPr/>
                </a:tc>
                <a:tc>
                  <a:txBody>
                    <a:bodyPr/>
                    <a:lstStyle/>
                    <a:p>
                      <a:pPr algn="just" fontAlgn="base"/>
                      <a:r>
                        <a:rPr lang="en-IN" sz="1050" b="0" i="0" u="none" strike="noStrike" noProof="0">
                          <a:effectLst/>
                          <a:latin typeface="Times New Roman" panose="02020603050405020304"/>
                        </a:rPr>
                        <a:t>The proposed approach above that which was previously disclosed in  as feature engineering takes a lot of effort.</a:t>
                      </a:r>
                    </a:p>
                    <a:p>
                      <a:pPr lvl="0">
                        <a:buNone/>
                      </a:pPr>
                      <a:endParaRPr lang="en-IN" sz="1200">
                        <a:effectLst/>
                      </a:endParaRPr>
                    </a:p>
                  </a:txBody>
                  <a:tcPr/>
                </a:tc>
                <a:tc>
                  <a:txBody>
                    <a:bodyPr/>
                    <a:lstStyle/>
                    <a:p>
                      <a:pPr lvl="0">
                        <a:buNone/>
                      </a:pPr>
                      <a:r>
                        <a:rPr lang="en-IN" sz="1050" b="0" i="0" u="none" strike="noStrike" noProof="0">
                          <a:effectLst/>
                          <a:latin typeface="Times New Roman" panose="02020603050405020304"/>
                        </a:rPr>
                        <a:t>accuracy of 98.00% with 100,000 phishing and normal URL’s.</a:t>
                      </a:r>
                      <a:endParaRPr lang="en-US" sz="1050"/>
                    </a:p>
                  </a:txBody>
                  <a:tcPr/>
                </a:tc>
                <a:tc>
                  <a:txBody>
                    <a:bodyPr/>
                    <a:lstStyle/>
                    <a:p>
                      <a:pPr fontAlgn="base"/>
                      <a:r>
                        <a:rPr lang="en-IN" sz="1200">
                          <a:effectLst/>
                          <a:latin typeface="Times New Roman" panose="02020603050405020304"/>
                        </a:rPr>
                        <a:t>Accuracy</a:t>
                      </a:r>
                    </a:p>
                  </a:txBody>
                  <a:tcPr/>
                </a:tc>
                <a:tc>
                  <a:txBody>
                    <a:bodyPr/>
                    <a:lstStyle/>
                    <a:p>
                      <a:pPr fontAlgn="base"/>
                      <a:endParaRPr lang="en-US" sz="1200">
                        <a:effectLst/>
                      </a:endParaRPr>
                    </a:p>
                  </a:txBody>
                  <a:tcPr/>
                </a:tc>
                <a:extLst>
                  <a:ext uri="{0D108BD9-81ED-4DB2-BD59-A6C34878D82A}">
                    <a16:rowId xmlns:a16="http://schemas.microsoft.com/office/drawing/2014/main" val="10001"/>
                  </a:ext>
                </a:extLst>
              </a:tr>
              <a:tr h="1338359">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  2.​</a:t>
                      </a:r>
                      <a:endParaRPr lang="en-IN">
                        <a:effectLst/>
                      </a:endParaRPr>
                    </a:p>
                  </a:txBody>
                  <a:tcPr/>
                </a:tc>
                <a:tc>
                  <a:txBody>
                    <a:bodyPr/>
                    <a:lstStyle/>
                    <a:p>
                      <a:pPr lvl="0" algn="just">
                        <a:lnSpc>
                          <a:spcPct val="100000"/>
                        </a:lnSpc>
                        <a:spcBef>
                          <a:spcPts val="0"/>
                        </a:spcBef>
                        <a:spcAft>
                          <a:spcPts val="0"/>
                        </a:spcAft>
                        <a:buNone/>
                      </a:pPr>
                      <a:r>
                        <a:rPr lang="en-IN" sz="1000" b="0" i="0" u="none" strike="noStrike" noProof="0">
                          <a:effectLst/>
                          <a:latin typeface="Times New Roman" panose="02020603050405020304"/>
                        </a:rPr>
                        <a:t>C. Opara, B. Wei and Y. Chen, "HTML Phish: Enabling Phishing Web Page Detection by Applying Deep Learning Techniques on HTML Analysis," 2020 International Joint Conference on Neural Networks (IJCNN), 2020, pp. 1-8, Doi: 10.1109/IJCNN48605.2020.9207707.</a:t>
                      </a:r>
                    </a:p>
                  </a:txBody>
                  <a:tcPr/>
                </a:tc>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2020​</a:t>
                      </a:r>
                      <a:endParaRPr lang="en-IN">
                        <a:effectLst/>
                      </a:endParaRPr>
                    </a:p>
                    <a:p>
                      <a:pPr fontAlgn="base"/>
                      <a:r>
                        <a:rPr lang="en-IN" sz="1200">
                          <a:effectLst/>
                        </a:rPr>
                        <a:t>​</a:t>
                      </a:r>
                      <a:endParaRPr lang="en-IN">
                        <a:effectLst/>
                      </a:endParaRPr>
                    </a:p>
                  </a:txBody>
                  <a:tcPr/>
                </a:tc>
                <a:tc>
                  <a:txBody>
                    <a:bodyPr/>
                    <a:lstStyle/>
                    <a:p>
                      <a:pPr marL="0" marR="0" lvl="0" indent="0" algn="just">
                        <a:lnSpc>
                          <a:spcPct val="100000"/>
                        </a:lnSpc>
                        <a:spcBef>
                          <a:spcPts val="0"/>
                        </a:spcBef>
                        <a:spcAft>
                          <a:spcPts val="0"/>
                        </a:spcAft>
                        <a:buClr>
                          <a:srgbClr val="000000"/>
                        </a:buClr>
                        <a:buNone/>
                      </a:pPr>
                      <a:r>
                        <a:rPr lang="en-IN" sz="1050" b="0" i="0" u="none" strike="noStrike" noProof="0">
                          <a:effectLst/>
                          <a:latin typeface="Times New Roman" panose="02020603050405020304"/>
                        </a:rPr>
                        <a:t>Machine learning-based anti-phishing techniques typically follow specific approaches such as</a:t>
                      </a:r>
                      <a:r>
                        <a:rPr lang="en-US" altLang="en-IN" sz="1050" b="0" i="0" u="none" strike="noStrike" noProof="0">
                          <a:effectLst/>
                          <a:latin typeface="Times New Roman" panose="02020603050405020304"/>
                        </a:rPr>
                        <a:t>t</a:t>
                      </a:r>
                      <a:r>
                        <a:rPr lang="en-IN" sz="1050" b="0" i="0" u="none" strike="noStrike" noProof="0">
                          <a:effectLst/>
                          <a:latin typeface="Times New Roman" panose="02020603050405020304"/>
                        </a:rPr>
                        <a:t>he required representation of features is firstly extracted, then a phishing detection machine learning model is trained using the feature vectors.</a:t>
                      </a:r>
                      <a:endParaRPr lang="en-US" sz="1050" b="0" i="0" u="none" strike="noStrike" noProof="0">
                        <a:effectLst/>
                        <a:latin typeface="Calibri" panose="020F0502020204030204"/>
                      </a:endParaRPr>
                    </a:p>
                    <a:p>
                      <a:pPr lvl="0">
                        <a:buNone/>
                      </a:pPr>
                      <a:endParaRPr lang="en-US" sz="1200">
                        <a:effectLst/>
                      </a:endParaRPr>
                    </a:p>
                  </a:txBody>
                  <a:tcPr/>
                </a:tc>
                <a:tc>
                  <a:txBody>
                    <a:bodyPr/>
                    <a:lstStyle/>
                    <a:p>
                      <a:pPr fontAlgn="base"/>
                      <a:r>
                        <a:rPr lang="en-IN" sz="1050">
                          <a:effectLst/>
                          <a:latin typeface="Times New Roman"/>
                        </a:rPr>
                        <a:t>Model didn't predict the phishing </a:t>
                      </a:r>
                      <a:r>
                        <a:rPr lang="en-IN" sz="1050" err="1">
                          <a:effectLst/>
                          <a:latin typeface="Times New Roman"/>
                        </a:rPr>
                        <a:t>urls</a:t>
                      </a:r>
                      <a:r>
                        <a:rPr lang="en-IN" sz="1050">
                          <a:effectLst/>
                          <a:latin typeface="Times New Roman"/>
                        </a:rPr>
                        <a:t> correctly.</a:t>
                      </a:r>
                    </a:p>
                  </a:txBody>
                  <a:tcPr/>
                </a:tc>
                <a:tc>
                  <a:txBody>
                    <a:bodyPr/>
                    <a:lstStyle/>
                    <a:p>
                      <a:pPr fontAlgn="base"/>
                      <a:r>
                        <a:rPr lang="en-IN" sz="1050">
                          <a:effectLst/>
                          <a:latin typeface="Times New Roman"/>
                        </a:rPr>
                        <a:t>Accuracy is around 72%.</a:t>
                      </a:r>
                    </a:p>
                  </a:txBody>
                  <a:tcPr/>
                </a:tc>
                <a:tc>
                  <a:txBody>
                    <a:bodyPr/>
                    <a:lstStyle/>
                    <a:p>
                      <a:pPr fontAlgn="auto"/>
                      <a:r>
                        <a:rPr lang="en-IN" sz="1050">
                          <a:effectLst/>
                          <a:latin typeface="Times New Roman"/>
                        </a:rPr>
                        <a:t>​Accuracy</a:t>
                      </a:r>
                      <a:endParaRPr lang="en-US" sz="1050">
                        <a:latin typeface="Times New Roman"/>
                      </a:endParaRPr>
                    </a:p>
                  </a:txBody>
                  <a:tcPr/>
                </a:tc>
                <a:tc>
                  <a:txBody>
                    <a:bodyPr/>
                    <a:lstStyle/>
                    <a:p>
                      <a:pPr fontAlgn="base"/>
                      <a:endParaRPr lang="en-IN" sz="1200">
                        <a:effectLst/>
                      </a:endParaRPr>
                    </a:p>
                  </a:txBody>
                  <a:tcPr/>
                </a:tc>
                <a:extLst>
                  <a:ext uri="{0D108BD9-81ED-4DB2-BD59-A6C34878D82A}">
                    <a16:rowId xmlns:a16="http://schemas.microsoft.com/office/drawing/2014/main" val="10002"/>
                  </a:ext>
                </a:extLst>
              </a:tr>
              <a:tr h="1889449">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  ​</a:t>
                      </a:r>
                      <a:endParaRPr lang="en-IN">
                        <a:effectLst/>
                      </a:endParaRPr>
                    </a:p>
                    <a:p>
                      <a:pPr fontAlgn="base"/>
                      <a:r>
                        <a:rPr lang="en-IN" sz="1200">
                          <a:effectLst/>
                        </a:rPr>
                        <a:t> 3.​</a:t>
                      </a:r>
                      <a:endParaRPr lang="en-IN">
                        <a:effectLst/>
                      </a:endParaRPr>
                    </a:p>
                  </a:txBody>
                  <a:tcPr/>
                </a:tc>
                <a:tc>
                  <a:txBody>
                    <a:bodyPr/>
                    <a:lstStyle/>
                    <a:p>
                      <a:pPr lvl="0" algn="just">
                        <a:lnSpc>
                          <a:spcPct val="100000"/>
                        </a:lnSpc>
                        <a:spcBef>
                          <a:spcPts val="0"/>
                        </a:spcBef>
                        <a:spcAft>
                          <a:spcPts val="0"/>
                        </a:spcAft>
                        <a:buNone/>
                      </a:pPr>
                      <a:r>
                        <a:rPr lang="en-US" sz="1000" b="0" i="0" u="none" strike="noStrike" noProof="0">
                          <a:effectLst/>
                          <a:latin typeface="Times New Roman" panose="02020603050405020304"/>
                        </a:rPr>
                        <a:t>S. Y. Yerima and M. K. </a:t>
                      </a:r>
                      <a:r>
                        <a:rPr lang="en-US" sz="1000" b="0" i="0" u="none" strike="noStrike" noProof="0" err="1">
                          <a:effectLst/>
                          <a:latin typeface="Times New Roman" panose="02020603050405020304"/>
                        </a:rPr>
                        <a:t>Alzaylaee</a:t>
                      </a:r>
                      <a:r>
                        <a:rPr lang="en-US" sz="1000" b="0" i="0" u="none" strike="noStrike" noProof="0">
                          <a:effectLst/>
                          <a:latin typeface="Times New Roman" panose="02020603050405020304"/>
                        </a:rPr>
                        <a:t>, "High Accuracy Phishing Detection Based on Convolutional Neural Networks," 2020 3rd International Conference on Computer Applications &amp; Information Security (ICCAIS), 2020, pp. 1-6, Doi: 10.1109/ICCAIS48893.2020.9096869</a:t>
                      </a:r>
                      <a:r>
                        <a:rPr lang="en-US" sz="1000" b="1" i="0" u="none" strike="noStrike" noProof="0">
                          <a:effectLst/>
                          <a:latin typeface="Times New Roman" panose="02020603050405020304"/>
                        </a:rPr>
                        <a:t>.</a:t>
                      </a:r>
                      <a:endParaRPr lang="en-IN" sz="1000" b="0" i="0" u="none" strike="noStrike" noProof="0">
                        <a:effectLst/>
                        <a:latin typeface="Times New Roman"/>
                      </a:endParaRPr>
                    </a:p>
                    <a:p>
                      <a:pPr lvl="0">
                        <a:buNone/>
                      </a:pPr>
                      <a:endParaRPr lang="en-IN" sz="1200">
                        <a:effectLst/>
                      </a:endParaRPr>
                    </a:p>
                  </a:txBody>
                  <a:tcPr/>
                </a:tc>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2020​</a:t>
                      </a:r>
                      <a:endParaRPr lang="en-IN">
                        <a:effectLst/>
                      </a:endParaRPr>
                    </a:p>
                  </a:txBody>
                  <a:tcPr/>
                </a:tc>
                <a:tc>
                  <a:txBody>
                    <a:bodyPr/>
                    <a:lstStyle/>
                    <a:p>
                      <a:pPr marL="0" marR="0" lvl="0" indent="0" algn="just">
                        <a:lnSpc>
                          <a:spcPct val="120000"/>
                        </a:lnSpc>
                        <a:spcBef>
                          <a:spcPts val="0"/>
                        </a:spcBef>
                        <a:spcAft>
                          <a:spcPts val="0"/>
                        </a:spcAft>
                        <a:buClr>
                          <a:srgbClr val="000000"/>
                        </a:buClr>
                        <a:buNone/>
                      </a:pPr>
                      <a:r>
                        <a:rPr lang="en-IN" sz="1200" b="0" i="0" u="none" strike="noStrike" noProof="0">
                          <a:effectLst/>
                          <a:latin typeface="Times New Roman"/>
                        </a:rPr>
                        <a:t>A phishing website detection approach that utilizes only the URL of the website to build detection models. Their system combines RNNs and CNN to extract features from the URL strings to detect attacks and type of malwares</a:t>
                      </a:r>
                      <a:endParaRPr lang="en-US"/>
                    </a:p>
                  </a:txBody>
                  <a:tcPr/>
                </a:tc>
                <a:tc>
                  <a:txBody>
                    <a:bodyPr/>
                    <a:lstStyle/>
                    <a:p>
                      <a:pPr fontAlgn="base"/>
                      <a:r>
                        <a:rPr lang="en-IN" sz="1050">
                          <a:effectLst/>
                          <a:latin typeface="Times New Roman"/>
                        </a:rPr>
                        <a:t>For evaluation the model takes more time.</a:t>
                      </a:r>
                      <a:endParaRPr lang="en-IN" sz="1050">
                        <a:effectLst/>
                      </a:endParaRPr>
                    </a:p>
                  </a:txBody>
                  <a:tcPr/>
                </a:tc>
                <a:tc>
                  <a:txBody>
                    <a:bodyPr/>
                    <a:lstStyle/>
                    <a:p>
                      <a:pPr fontAlgn="base"/>
                      <a:r>
                        <a:rPr lang="en-US" altLang="en-IN" sz="1050">
                          <a:effectLst/>
                          <a:latin typeface="Times New Roman"/>
                        </a:rPr>
                        <a:t>Efficiency is around 85%.</a:t>
                      </a:r>
                    </a:p>
                  </a:txBody>
                  <a:tcPr/>
                </a:tc>
                <a:tc>
                  <a:txBody>
                    <a:bodyPr/>
                    <a:lstStyle/>
                    <a:p>
                      <a:pPr fontAlgn="base"/>
                      <a:r>
                        <a:rPr lang="en-US" altLang="en-IN" sz="1050">
                          <a:effectLst/>
                          <a:latin typeface="Times New Roman"/>
                          <a:sym typeface="+mn-ea"/>
                        </a:rPr>
                        <a:t>robustness,</a:t>
                      </a:r>
                      <a:r>
                        <a:rPr lang="en-US" altLang="en-IN" sz="1050">
                          <a:effectLst/>
                          <a:latin typeface="Times New Roman"/>
                        </a:rPr>
                        <a:t> </a:t>
                      </a:r>
                      <a:r>
                        <a:rPr lang="en-US" altLang="en-IN" sz="1050">
                          <a:effectLst/>
                          <a:latin typeface="Times New Roman"/>
                          <a:sym typeface="+mn-ea"/>
                        </a:rPr>
                        <a:t>scalability,</a:t>
                      </a:r>
                      <a:r>
                        <a:rPr lang="en-US" altLang="en-IN" sz="1050">
                          <a:effectLst/>
                          <a:latin typeface="Times New Roman"/>
                        </a:rPr>
                        <a:t> </a:t>
                      </a:r>
                      <a:r>
                        <a:rPr lang="en-US" altLang="en-IN" sz="1050">
                          <a:effectLst/>
                          <a:latin typeface="Times New Roman"/>
                          <a:sym typeface="+mn-ea"/>
                        </a:rPr>
                        <a:t>efficiency.</a:t>
                      </a:r>
                      <a:endParaRPr lang="en-US" altLang="en-IN" sz="1050">
                        <a:effectLst/>
                        <a:latin typeface="Times New Roman"/>
                      </a:endParaRPr>
                    </a:p>
                  </a:txBody>
                  <a:tcPr/>
                </a:tc>
                <a:tc>
                  <a:txBody>
                    <a:bodyPr/>
                    <a:lstStyle/>
                    <a:p>
                      <a:pPr fontAlgn="base"/>
                      <a:endParaRPr lang="en-US" sz="1200">
                        <a:effectLst/>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3411533"/>
              </p:ext>
            </p:extLst>
          </p:nvPr>
        </p:nvGraphicFramePr>
        <p:xfrm>
          <a:off x="488830" y="345056"/>
          <a:ext cx="11258490" cy="6204088"/>
        </p:xfrm>
        <a:graphic>
          <a:graphicData uri="http://schemas.openxmlformats.org/drawingml/2006/table">
            <a:tbl>
              <a:tblPr firstRow="1" bandRow="1">
                <a:tableStyleId>{5C22544A-7EE6-4342-B048-85BDC9FD1C3A}</a:tableStyleId>
              </a:tblPr>
              <a:tblGrid>
                <a:gridCol w="629564">
                  <a:extLst>
                    <a:ext uri="{9D8B030D-6E8A-4147-A177-3AD203B41FA5}">
                      <a16:colId xmlns:a16="http://schemas.microsoft.com/office/drawing/2014/main" val="20000"/>
                    </a:ext>
                  </a:extLst>
                </a:gridCol>
                <a:gridCol w="2180450">
                  <a:extLst>
                    <a:ext uri="{9D8B030D-6E8A-4147-A177-3AD203B41FA5}">
                      <a16:colId xmlns:a16="http://schemas.microsoft.com/office/drawing/2014/main" val="20001"/>
                    </a:ext>
                  </a:extLst>
                </a:gridCol>
                <a:gridCol w="515934">
                  <a:extLst>
                    <a:ext uri="{9D8B030D-6E8A-4147-A177-3AD203B41FA5}">
                      <a16:colId xmlns:a16="http://schemas.microsoft.com/office/drawing/2014/main" val="20002"/>
                    </a:ext>
                  </a:extLst>
                </a:gridCol>
                <a:gridCol w="2174310">
                  <a:extLst>
                    <a:ext uri="{9D8B030D-6E8A-4147-A177-3AD203B41FA5}">
                      <a16:colId xmlns:a16="http://schemas.microsoft.com/office/drawing/2014/main" val="20003"/>
                    </a:ext>
                  </a:extLst>
                </a:gridCol>
                <a:gridCol w="1529386">
                  <a:extLst>
                    <a:ext uri="{9D8B030D-6E8A-4147-A177-3AD203B41FA5}">
                      <a16:colId xmlns:a16="http://schemas.microsoft.com/office/drawing/2014/main" val="20004"/>
                    </a:ext>
                  </a:extLst>
                </a:gridCol>
                <a:gridCol w="1409616">
                  <a:extLst>
                    <a:ext uri="{9D8B030D-6E8A-4147-A177-3AD203B41FA5}">
                      <a16:colId xmlns:a16="http://schemas.microsoft.com/office/drawing/2014/main" val="20005"/>
                    </a:ext>
                  </a:extLst>
                </a:gridCol>
                <a:gridCol w="1081216">
                  <a:extLst>
                    <a:ext uri="{9D8B030D-6E8A-4147-A177-3AD203B41FA5}">
                      <a16:colId xmlns:a16="http://schemas.microsoft.com/office/drawing/2014/main" val="20006"/>
                    </a:ext>
                  </a:extLst>
                </a:gridCol>
                <a:gridCol w="1738014">
                  <a:extLst>
                    <a:ext uri="{9D8B030D-6E8A-4147-A177-3AD203B41FA5}">
                      <a16:colId xmlns:a16="http://schemas.microsoft.com/office/drawing/2014/main" val="20007"/>
                    </a:ext>
                  </a:extLst>
                </a:gridCol>
              </a:tblGrid>
              <a:tr h="1936184">
                <a:tc>
                  <a:txBody>
                    <a:bodyPr/>
                    <a:lstStyle/>
                    <a:p>
                      <a:pPr fontAlgn="base"/>
                      <a:r>
                        <a:rPr lang="en-US" sz="1200">
                          <a:effectLst/>
                        </a:rPr>
                        <a:t>4.​</a:t>
                      </a:r>
                      <a:endParaRPr lang="en-US">
                        <a:effectLst/>
                      </a:endParaRPr>
                    </a:p>
                  </a:txBody>
                  <a:tcPr/>
                </a:tc>
                <a:tc>
                  <a:txBody>
                    <a:bodyPr/>
                    <a:lstStyle/>
                    <a:p>
                      <a:pPr algn="just" fontAlgn="base"/>
                      <a:r>
                        <a:rPr lang="en-US" sz="1050" b="0" i="0" u="none" strike="noStrike" noProof="0">
                          <a:effectLst/>
                          <a:latin typeface="Times New Roman" panose="02020603050405020304"/>
                        </a:rPr>
                        <a:t>Y. Huang, J. Qin and W. Wen, "Phishing URL Detection Via Capsule-Based Neural Network," 2019 IEEE 13th International Conference on Anti-counterfeiting, Security, and Identification (ASID), 2019, pp. 22-26, Doi: 10.1109/ICASID.2019.8925000.</a:t>
                      </a:r>
                      <a:endParaRPr lang="en-US" sz="1050" b="0">
                        <a:latin typeface="Times New Roman" panose="02020603050405020304"/>
                      </a:endParaRPr>
                    </a:p>
                  </a:txBody>
                  <a:tcPr/>
                </a:tc>
                <a:tc>
                  <a:txBody>
                    <a:bodyPr/>
                    <a:lstStyle/>
                    <a:p>
                      <a:pPr fontAlgn="base"/>
                      <a:r>
                        <a:rPr lang="en-IN" sz="1050">
                          <a:effectLst/>
                          <a:latin typeface="Times New Roman"/>
                        </a:rPr>
                        <a:t>2019</a:t>
                      </a:r>
                    </a:p>
                  </a:txBody>
                  <a:tcPr/>
                </a:tc>
                <a:tc>
                  <a:txBody>
                    <a:bodyPr/>
                    <a:lstStyle/>
                    <a:p>
                      <a:pPr marL="0" marR="0" lvl="0" indent="0" algn="just">
                        <a:lnSpc>
                          <a:spcPct val="120000"/>
                        </a:lnSpc>
                        <a:spcBef>
                          <a:spcPts val="0"/>
                        </a:spcBef>
                        <a:spcAft>
                          <a:spcPts val="0"/>
                        </a:spcAft>
                        <a:buNone/>
                      </a:pPr>
                      <a:r>
                        <a:rPr lang="en-IN" sz="1050" b="0" i="0" u="none" strike="noStrike" noProof="0">
                          <a:effectLst/>
                          <a:latin typeface="Times New Roman"/>
                        </a:rPr>
                        <a:t>The characteristics of URLs can be divided into two main group. They are static and dynamic. The methods of analysing static behaviour of URLs including Lexical, Content, Host and popularity-based.</a:t>
                      </a:r>
                      <a:endParaRPr lang="en-IN" sz="1050">
                        <a:latin typeface="Times New Roman"/>
                      </a:endParaRPr>
                    </a:p>
                    <a:p>
                      <a:pPr lvl="0">
                        <a:buNone/>
                      </a:pPr>
                      <a:endParaRPr lang="en-US" sz="1050">
                        <a:effectLst/>
                        <a:latin typeface="Times New Roman"/>
                      </a:endParaRPr>
                    </a:p>
                  </a:txBody>
                  <a:tcPr/>
                </a:tc>
                <a:tc>
                  <a:txBody>
                    <a:bodyPr/>
                    <a:lstStyle/>
                    <a:p>
                      <a:pPr fontAlgn="base"/>
                      <a:r>
                        <a:rPr lang="en-IN" sz="1050" b="0">
                          <a:effectLst/>
                          <a:latin typeface="Times New Roman"/>
                        </a:rPr>
                        <a:t>Using database query language it took more process.</a:t>
                      </a:r>
                    </a:p>
                  </a:txBody>
                  <a:tcPr/>
                </a:tc>
                <a:tc>
                  <a:txBody>
                    <a:bodyPr/>
                    <a:lstStyle/>
                    <a:p>
                      <a:pPr fontAlgn="base"/>
                      <a:r>
                        <a:rPr lang="en-IN" sz="1050">
                          <a:effectLst/>
                          <a:latin typeface="Times New Roman"/>
                        </a:rPr>
                        <a:t>92% accuracy rate with five features.</a:t>
                      </a:r>
                    </a:p>
                  </a:txBody>
                  <a:tcPr/>
                </a:tc>
                <a:tc>
                  <a:txBody>
                    <a:bodyPr/>
                    <a:lstStyle/>
                    <a:p>
                      <a:pPr fontAlgn="base"/>
                      <a:r>
                        <a:rPr lang="en-IN" sz="1050">
                          <a:effectLst/>
                          <a:latin typeface="Times New Roman"/>
                        </a:rPr>
                        <a:t>Accuracy.</a:t>
                      </a:r>
                    </a:p>
                  </a:txBody>
                  <a:tcPr/>
                </a:tc>
                <a:tc>
                  <a:txBody>
                    <a:bodyPr/>
                    <a:lstStyle/>
                    <a:p>
                      <a:pPr fontAlgn="base"/>
                      <a:endParaRPr lang="en-IN" sz="1050">
                        <a:effectLst/>
                        <a:latin typeface="Times New Roman"/>
                      </a:endParaRPr>
                    </a:p>
                  </a:txBody>
                  <a:tcPr/>
                </a:tc>
                <a:extLst>
                  <a:ext uri="{0D108BD9-81ED-4DB2-BD59-A6C34878D82A}">
                    <a16:rowId xmlns:a16="http://schemas.microsoft.com/office/drawing/2014/main" val="10000"/>
                  </a:ext>
                </a:extLst>
              </a:tr>
              <a:tr h="1936184">
                <a:tc>
                  <a:txBody>
                    <a:bodyPr/>
                    <a:lstStyle/>
                    <a:p>
                      <a:pPr fontAlgn="auto"/>
                      <a:r>
                        <a:rPr lang="en-US" sz="1200">
                          <a:effectLst/>
                        </a:rPr>
                        <a:t>​</a:t>
                      </a:r>
                    </a:p>
                    <a:p>
                      <a:pPr fontAlgn="base"/>
                      <a:r>
                        <a:rPr lang="en-US" sz="1200">
                          <a:effectLst/>
                        </a:rPr>
                        <a:t>​</a:t>
                      </a:r>
                      <a:endParaRPr lang="en-US">
                        <a:effectLst/>
                      </a:endParaRPr>
                    </a:p>
                    <a:p>
                      <a:pPr fontAlgn="base"/>
                      <a:r>
                        <a:rPr lang="en-US" sz="1200">
                          <a:effectLst/>
                        </a:rPr>
                        <a:t>5.​</a:t>
                      </a:r>
                      <a:endParaRPr lang="en-US">
                        <a:effectLst/>
                      </a:endParaRPr>
                    </a:p>
                  </a:txBody>
                  <a:tcPr/>
                </a:tc>
                <a:tc>
                  <a:txBody>
                    <a:bodyPr/>
                    <a:lstStyle/>
                    <a:p>
                      <a:pPr algn="just" fontAlgn="base"/>
                      <a:r>
                        <a:rPr lang="en-US" sz="1050">
                          <a:effectLst/>
                          <a:latin typeface="Times New Roman"/>
                        </a:rPr>
                        <a:t>​</a:t>
                      </a:r>
                      <a:r>
                        <a:rPr lang="en-IN" sz="1050" b="0" i="0" u="none" strike="noStrike" noProof="0">
                          <a:effectLst/>
                          <a:latin typeface="Times New Roman" panose="02020603050405020304"/>
                        </a:rPr>
                        <a:t>L. Zhang and P. Zhang, "Phish Trim: Fast and adaptive phishing detection based on deep representation learning," 2020 IEEE International Conference on Web Services (ICWS), 2020, pp. 176-180, </a:t>
                      </a:r>
                      <a:r>
                        <a:rPr lang="en-IN" sz="1050" b="0" i="0" u="none" strike="noStrike" noProof="0" err="1">
                          <a:effectLst/>
                          <a:latin typeface="Times New Roman" panose="02020603050405020304"/>
                        </a:rPr>
                        <a:t>doi</a:t>
                      </a:r>
                      <a:r>
                        <a:rPr lang="en-IN" sz="1050" b="0" i="0" u="none" strike="noStrike" noProof="0">
                          <a:effectLst/>
                          <a:latin typeface="Times New Roman" panose="02020603050405020304"/>
                        </a:rPr>
                        <a:t>: 10.1109/ICWS49710.2020.00030.</a:t>
                      </a:r>
                      <a:endParaRPr lang="en-US" sz="1050" b="0" i="0" u="none" strike="noStrike" noProof="0">
                        <a:effectLst/>
                        <a:latin typeface="Times New Roman" panose="02020603050405020304"/>
                      </a:endParaRPr>
                    </a:p>
                  </a:txBody>
                  <a:tcPr/>
                </a:tc>
                <a:tc>
                  <a:txBody>
                    <a:bodyPr/>
                    <a:lstStyle/>
                    <a:p>
                      <a:pPr fontAlgn="auto"/>
                      <a:r>
                        <a:rPr lang="en-US" sz="1050">
                          <a:effectLst/>
                          <a:latin typeface="Times New Roman"/>
                        </a:rPr>
                        <a:t>​</a:t>
                      </a:r>
                    </a:p>
                    <a:p>
                      <a:pPr fontAlgn="base"/>
                      <a:r>
                        <a:rPr lang="en-US" sz="1050">
                          <a:effectLst/>
                          <a:latin typeface="Times New Roman"/>
                        </a:rPr>
                        <a:t>​</a:t>
                      </a:r>
                    </a:p>
                    <a:p>
                      <a:pPr fontAlgn="base"/>
                      <a:r>
                        <a:rPr lang="en-US" sz="1050">
                          <a:effectLst/>
                          <a:latin typeface="Times New Roman"/>
                        </a:rPr>
                        <a:t>​</a:t>
                      </a:r>
                    </a:p>
                    <a:p>
                      <a:pPr fontAlgn="base"/>
                      <a:r>
                        <a:rPr lang="en-US" sz="1050">
                          <a:effectLst/>
                          <a:latin typeface="Times New Roman"/>
                        </a:rPr>
                        <a:t>2020​</a:t>
                      </a:r>
                    </a:p>
                  </a:txBody>
                  <a:tcPr/>
                </a:tc>
                <a:tc>
                  <a:txBody>
                    <a:bodyPr/>
                    <a:lstStyle/>
                    <a:p>
                      <a:pPr algn="just" fontAlgn="base"/>
                      <a:endParaRPr lang="en-US" sz="1050">
                        <a:effectLst/>
                        <a:latin typeface="Times New Roman"/>
                      </a:endParaRPr>
                    </a:p>
                    <a:p>
                      <a:pPr algn="just" fontAlgn="base"/>
                      <a:r>
                        <a:rPr lang="en-IN" sz="1050" b="0" i="0" u="none" strike="noStrike" noProof="0">
                          <a:effectLst/>
                          <a:latin typeface="Times New Roman"/>
                        </a:rPr>
                        <a:t>The heuristic-based approach detects phishing attempts by establishing a heuristic rule base search. Some phishing sites do not have the same characteristics, resulting in a high false positive rate and poor adaptability using this mechanism and reduce efficiency.</a:t>
                      </a:r>
                      <a:endParaRPr lang="en-US" sz="1050">
                        <a:effectLst/>
                        <a:latin typeface="Times New Roman"/>
                      </a:endParaRPr>
                    </a:p>
                  </a:txBody>
                  <a:tcPr/>
                </a:tc>
                <a:tc>
                  <a:txBody>
                    <a:bodyPr/>
                    <a:lstStyle/>
                    <a:p>
                      <a:pPr lvl="0">
                        <a:buNone/>
                      </a:pPr>
                      <a:r>
                        <a:rPr lang="en-IN" sz="1050" b="0" i="0" u="none" strike="noStrike" noProof="0">
                          <a:effectLst/>
                          <a:latin typeface="Times New Roman"/>
                        </a:rPr>
                        <a:t>For evaluation the model takes more time</a:t>
                      </a:r>
                      <a:endParaRPr lang="en-US"/>
                    </a:p>
                  </a:txBody>
                  <a:tcPr/>
                </a:tc>
                <a:tc>
                  <a:txBody>
                    <a:bodyPr/>
                    <a:lstStyle/>
                    <a:p>
                      <a:pPr fontAlgn="base"/>
                      <a:r>
                        <a:rPr lang="en-US" sz="1050">
                          <a:effectLst/>
                          <a:latin typeface="Times New Roman"/>
                        </a:rPr>
                        <a:t>86% MCC score.</a:t>
                      </a:r>
                    </a:p>
                  </a:txBody>
                  <a:tcPr/>
                </a:tc>
                <a:tc>
                  <a:txBody>
                    <a:bodyPr/>
                    <a:lstStyle/>
                    <a:p>
                      <a:pPr fontAlgn="base"/>
                      <a:r>
                        <a:rPr lang="en-US" sz="1050">
                          <a:effectLst/>
                          <a:latin typeface="Times New Roman"/>
                        </a:rPr>
                        <a:t>MCC, Accuracy.</a:t>
                      </a:r>
                    </a:p>
                  </a:txBody>
                  <a:tcPr/>
                </a:tc>
                <a:tc>
                  <a:txBody>
                    <a:bodyPr/>
                    <a:lstStyle/>
                    <a:p>
                      <a:pPr fontAlgn="base"/>
                      <a:endParaRPr lang="en-US" sz="1050">
                        <a:effectLst/>
                        <a:latin typeface="Times New Roman"/>
                      </a:endParaRPr>
                    </a:p>
                  </a:txBody>
                  <a:tcPr/>
                </a:tc>
                <a:extLst>
                  <a:ext uri="{0D108BD9-81ED-4DB2-BD59-A6C34878D82A}">
                    <a16:rowId xmlns:a16="http://schemas.microsoft.com/office/drawing/2014/main" val="10001"/>
                  </a:ext>
                </a:extLst>
              </a:tr>
              <a:tr h="1936184">
                <a:tc>
                  <a:txBody>
                    <a:bodyPr/>
                    <a:lstStyle/>
                    <a:p>
                      <a:pPr fontAlgn="base"/>
                      <a:r>
                        <a:rPr lang="en-US" sz="1200">
                          <a:effectLst/>
                        </a:rPr>
                        <a:t>6.</a:t>
                      </a: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I</a:t>
                      </a:r>
                      <a:r>
                        <a:rPr lang="en-US" sz="1050" b="0" i="0" u="none" strike="noStrike" noProof="0" err="1">
                          <a:effectLst/>
                          <a:latin typeface="Times New Roman" panose="02020603050405020304"/>
                        </a:rPr>
                        <a:t>ndrasiri</a:t>
                      </a:r>
                      <a:r>
                        <a:rPr lang="en-US" sz="1050" b="0" i="0" u="none" strike="noStrike" noProof="0">
                          <a:effectLst/>
                          <a:latin typeface="Times New Roman" panose="02020603050405020304"/>
                        </a:rPr>
                        <a:t>, P. L., </a:t>
                      </a:r>
                      <a:r>
                        <a:rPr lang="en-US" sz="1050" b="0" i="0" u="none" strike="noStrike" noProof="0" err="1">
                          <a:effectLst/>
                          <a:latin typeface="Times New Roman" panose="02020603050405020304"/>
                        </a:rPr>
                        <a:t>Halgamuge</a:t>
                      </a:r>
                      <a:r>
                        <a:rPr lang="en-US" sz="1050" b="0" i="0" u="none" strike="noStrike" noProof="0">
                          <a:effectLst/>
                          <a:latin typeface="Times New Roman" panose="02020603050405020304"/>
                        </a:rPr>
                        <a:t>, M. N., &amp; Mohammad, A. (2021). Robust Ensemble Machine Learning Model for Filtering Phishing URLs: Expandable Random Gradient Stacked Voting Classifier (ERG-SVC). IEEE Access, 9, 150142-150161.</a:t>
                      </a:r>
                    </a:p>
                  </a:txBody>
                  <a:tcPr/>
                </a:tc>
                <a:tc>
                  <a:txBody>
                    <a:bodyPr/>
                    <a:lstStyle/>
                    <a:p>
                      <a:pPr fontAlgn="auto"/>
                      <a:r>
                        <a:rPr lang="en-US" sz="1050">
                          <a:effectLst/>
                          <a:latin typeface="Times New Roman"/>
                        </a:rPr>
                        <a:t>​2021</a:t>
                      </a:r>
                    </a:p>
                  </a:txBody>
                  <a:tcPr/>
                </a:tc>
                <a:tc>
                  <a:txBody>
                    <a:bodyPr/>
                    <a:lstStyle/>
                    <a:p>
                      <a:pPr indent="0" algn="just">
                        <a:lnSpc>
                          <a:spcPct val="130000"/>
                        </a:lnSpc>
                        <a:buFont typeface="Arial" panose="020B0604020202020204" pitchFamily="34" charset="0"/>
                        <a:buNone/>
                      </a:pPr>
                      <a:r>
                        <a:rPr lang="en-US" sz="1050">
                          <a:latin typeface="Times New Roman" panose="02020603050405020304"/>
                          <a:cs typeface="Times New Roman" panose="02020603050405020304"/>
                          <a:sym typeface="+mn-ea"/>
                        </a:rPr>
                        <a:t>In this paper 37 features have been taken into consideration ,which are then divided into 6 categories namely blacklist, lexical mixed, visual based methods, content, identity and host information.</a:t>
                      </a:r>
                      <a:r>
                        <a:rPr lang="en-US" sz="1050">
                          <a:latin typeface="Times New Roman" panose="02020603050405020304"/>
                          <a:cs typeface="Times New Roman" panose="02020603050405020304"/>
                        </a:rPr>
                        <a:t> </a:t>
                      </a:r>
                      <a:r>
                        <a:rPr lang="en-US" sz="1050">
                          <a:latin typeface="Times New Roman" panose="02020603050405020304"/>
                          <a:cs typeface="Times New Roman" panose="02020603050405020304"/>
                          <a:sym typeface="+mn-ea"/>
                        </a:rPr>
                        <a:t>The process includes the mathematical vector construction, which will be compared to an already built mathematical model.</a:t>
                      </a:r>
                      <a:endParaRPr lang="en-US" sz="1050">
                        <a:latin typeface="Times New Roman"/>
                        <a:cs typeface="Times New Roman"/>
                      </a:endParaRPr>
                    </a:p>
                    <a:p>
                      <a:pPr fontAlgn="base"/>
                      <a:endParaRPr lang="en-US" sz="1050">
                        <a:effectLst/>
                        <a:latin typeface="Times New Roman"/>
                      </a:endParaRPr>
                    </a:p>
                  </a:txBody>
                  <a:tcPr/>
                </a:tc>
                <a:tc>
                  <a:txBody>
                    <a:bodyPr/>
                    <a:lstStyle/>
                    <a:p>
                      <a:pPr algn="just" fontAlgn="base"/>
                      <a:r>
                        <a:rPr lang="en-US" sz="1050">
                          <a:effectLst/>
                          <a:latin typeface="Times New Roman"/>
                        </a:rPr>
                        <a:t>Extracting outlined features may take longer due to the necessity to connect</a:t>
                      </a:r>
                    </a:p>
                    <a:p>
                      <a:pPr algn="just" fontAlgn="base"/>
                      <a:r>
                        <a:rPr lang="en-US" sz="1050">
                          <a:effectLst/>
                          <a:latin typeface="Times New Roman"/>
                        </a:rPr>
                        <a:t>with distant services.</a:t>
                      </a:r>
                    </a:p>
                    <a:p>
                      <a:pPr algn="just" fontAlgn="base"/>
                      <a:endParaRPr lang="en-US" sz="1050">
                        <a:effectLst/>
                        <a:latin typeface="Times New Roman"/>
                      </a:endParaRPr>
                    </a:p>
                    <a:p>
                      <a:pPr algn="just" fontAlgn="base"/>
                      <a:r>
                        <a:rPr lang="en-US" sz="1050">
                          <a:effectLst/>
                          <a:latin typeface="Times New Roman"/>
                        </a:rPr>
                        <a:t>If this has to be deployed in cloud it costs.</a:t>
                      </a:r>
                    </a:p>
                  </a:txBody>
                  <a:tcPr/>
                </a:tc>
                <a:tc>
                  <a:txBody>
                    <a:bodyPr/>
                    <a:lstStyle/>
                    <a:p>
                      <a:pPr algn="just" fontAlgn="base"/>
                      <a:r>
                        <a:rPr lang="en-US" sz="1050">
                          <a:effectLst/>
                          <a:latin typeface="Times New Roman"/>
                        </a:rPr>
                        <a:t>98.25% accuracy rate with 22 features.</a:t>
                      </a:r>
                    </a:p>
                  </a:txBody>
                  <a:tcPr/>
                </a:tc>
                <a:tc>
                  <a:txBody>
                    <a:bodyPr/>
                    <a:lstStyle/>
                    <a:p>
                      <a:pPr algn="just" fontAlgn="base"/>
                      <a:r>
                        <a:rPr lang="en-US" sz="1050">
                          <a:effectLst/>
                          <a:latin typeface="Times New Roman"/>
                        </a:rPr>
                        <a:t>Precision,Recall,F1score.</a:t>
                      </a:r>
                    </a:p>
                  </a:txBody>
                  <a:tcPr/>
                </a:tc>
                <a:tc>
                  <a:txBody>
                    <a:bodyPr/>
                    <a:lstStyle/>
                    <a:p>
                      <a:pPr algn="just" fontAlgn="base"/>
                      <a:r>
                        <a:rPr lang="en-US" sz="1050">
                          <a:effectLst/>
                          <a:latin typeface="Times New Roman"/>
                        </a:rPr>
                        <a:t>This can be better done by avoiding third party features in order to get effective computation time.</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27763146"/>
              </p:ext>
            </p:extLst>
          </p:nvPr>
        </p:nvGraphicFramePr>
        <p:xfrm>
          <a:off x="560717" y="330679"/>
          <a:ext cx="11071134" cy="6355080"/>
        </p:xfrm>
        <a:graphic>
          <a:graphicData uri="http://schemas.openxmlformats.org/drawingml/2006/table">
            <a:tbl>
              <a:tblPr firstRow="1" bandRow="1">
                <a:tableStyleId>{5C22544A-7EE6-4342-B048-85BDC9FD1C3A}</a:tableStyleId>
              </a:tblPr>
              <a:tblGrid>
                <a:gridCol w="645816">
                  <a:extLst>
                    <a:ext uri="{9D8B030D-6E8A-4147-A177-3AD203B41FA5}">
                      <a16:colId xmlns:a16="http://schemas.microsoft.com/office/drawing/2014/main" val="20000"/>
                    </a:ext>
                  </a:extLst>
                </a:gridCol>
                <a:gridCol w="1900544">
                  <a:extLst>
                    <a:ext uri="{9D8B030D-6E8A-4147-A177-3AD203B41FA5}">
                      <a16:colId xmlns:a16="http://schemas.microsoft.com/office/drawing/2014/main" val="20001"/>
                    </a:ext>
                  </a:extLst>
                </a:gridCol>
                <a:gridCol w="562782">
                  <a:extLst>
                    <a:ext uri="{9D8B030D-6E8A-4147-A177-3AD203B41FA5}">
                      <a16:colId xmlns:a16="http://schemas.microsoft.com/office/drawing/2014/main" val="20002"/>
                    </a:ext>
                  </a:extLst>
                </a:gridCol>
                <a:gridCol w="1891320">
                  <a:extLst>
                    <a:ext uri="{9D8B030D-6E8A-4147-A177-3AD203B41FA5}">
                      <a16:colId xmlns:a16="http://schemas.microsoft.com/office/drawing/2014/main" val="20003"/>
                    </a:ext>
                  </a:extLst>
                </a:gridCol>
                <a:gridCol w="1430022">
                  <a:extLst>
                    <a:ext uri="{9D8B030D-6E8A-4147-A177-3AD203B41FA5}">
                      <a16:colId xmlns:a16="http://schemas.microsoft.com/office/drawing/2014/main" val="20004"/>
                    </a:ext>
                  </a:extLst>
                </a:gridCol>
                <a:gridCol w="1725253">
                  <a:extLst>
                    <a:ext uri="{9D8B030D-6E8A-4147-A177-3AD203B41FA5}">
                      <a16:colId xmlns:a16="http://schemas.microsoft.com/office/drawing/2014/main" val="20005"/>
                    </a:ext>
                  </a:extLst>
                </a:gridCol>
                <a:gridCol w="885688">
                  <a:extLst>
                    <a:ext uri="{9D8B030D-6E8A-4147-A177-3AD203B41FA5}">
                      <a16:colId xmlns:a16="http://schemas.microsoft.com/office/drawing/2014/main" val="20006"/>
                    </a:ext>
                  </a:extLst>
                </a:gridCol>
                <a:gridCol w="2029709">
                  <a:extLst>
                    <a:ext uri="{9D8B030D-6E8A-4147-A177-3AD203B41FA5}">
                      <a16:colId xmlns:a16="http://schemas.microsoft.com/office/drawing/2014/main" val="20007"/>
                    </a:ext>
                  </a:extLst>
                </a:gridCol>
              </a:tblGrid>
              <a:tr h="2118360">
                <a:tc>
                  <a:txBody>
                    <a:bodyPr/>
                    <a:lstStyle/>
                    <a:p>
                      <a:pPr fontAlgn="base"/>
                      <a:r>
                        <a:rPr lang="en-US" sz="1200">
                          <a:effectLst/>
                        </a:rPr>
                        <a:t>7.</a:t>
                      </a:r>
                    </a:p>
                  </a:txBody>
                  <a:tcPr/>
                </a:tc>
                <a:tc>
                  <a:txBody>
                    <a:bodyPr/>
                    <a:lstStyle/>
                    <a:p>
                      <a:pPr marL="0" marR="0" lvl="0" indent="0" algn="just">
                        <a:lnSpc>
                          <a:spcPct val="100000"/>
                        </a:lnSpc>
                        <a:spcBef>
                          <a:spcPts val="0"/>
                        </a:spcBef>
                        <a:spcAft>
                          <a:spcPts val="0"/>
                        </a:spcAft>
                        <a:buNone/>
                      </a:pPr>
                      <a:r>
                        <a:rPr lang="en-IN" sz="1050" b="0" i="0" u="none" strike="noStrike" noProof="0">
                          <a:effectLst/>
                          <a:latin typeface="Times New Roman" panose="02020603050405020304"/>
                        </a:rPr>
                        <a:t>Liang, Y., Wang, Q., Xiong, K., Zheng, X., Yu, Z., &amp; Zeng, D. (2021). Robust Detection of Malicious URLs With Self-Paced Wide &amp; Deep Learning. IEEE Transactions on Dependable and Secure Computing, 19(2), 717-730.</a:t>
                      </a:r>
                      <a:endParaRPr lang="en-US" sz="1050" b="0" i="0" u="none" strike="noStrike" noProof="0">
                        <a:effectLst/>
                        <a:latin typeface="Times New Roman" panose="02020603050405020304"/>
                      </a:endParaRPr>
                    </a:p>
                  </a:txBody>
                  <a:tcPr/>
                </a:tc>
                <a:tc>
                  <a:txBody>
                    <a:bodyPr/>
                    <a:lstStyle/>
                    <a:p>
                      <a:pPr fontAlgn="base"/>
                      <a:r>
                        <a:rPr lang="en-US" sz="1050">
                          <a:effectLst/>
                          <a:latin typeface="Times New Roman"/>
                        </a:rPr>
                        <a:t>2021​</a:t>
                      </a:r>
                    </a:p>
                    <a:p>
                      <a:pPr fontAlgn="base"/>
                      <a:r>
                        <a:rPr lang="en-US" sz="1050">
                          <a:effectLst/>
                          <a:latin typeface="Times New Roman"/>
                        </a:rPr>
                        <a:t>​</a:t>
                      </a:r>
                    </a:p>
                  </a:txBody>
                  <a:tcPr/>
                </a:tc>
                <a:tc>
                  <a:txBody>
                    <a:bodyPr/>
                    <a:lstStyle/>
                    <a:p>
                      <a:pPr algn="just" fontAlgn="base">
                        <a:lnSpc>
                          <a:spcPct val="100000"/>
                        </a:lnSpc>
                      </a:pPr>
                      <a:r>
                        <a:rPr lang="en-IN" sz="1050" b="0" i="0" u="none" strike="noStrike" noProof="0">
                          <a:effectLst/>
                          <a:latin typeface="Times New Roman"/>
                        </a:rPr>
                        <a:t>The wide components in Cyber Len capture the latent interactions among statistical features and lexical feature. S. Factorization Machine is used for the learning of latent interaction among the lexical features.</a:t>
                      </a:r>
                      <a:endParaRPr lang="en-US" sz="1050" b="0" i="0" u="none" strike="noStrike" noProof="0">
                        <a:effectLst/>
                        <a:latin typeface="Times New Roman"/>
                      </a:endParaRPr>
                    </a:p>
                    <a:p>
                      <a:pPr marL="0" marR="0" lvl="0" indent="0" algn="just">
                        <a:lnSpc>
                          <a:spcPct val="100000"/>
                        </a:lnSpc>
                        <a:spcBef>
                          <a:spcPts val="0"/>
                        </a:spcBef>
                        <a:spcAft>
                          <a:spcPts val="0"/>
                        </a:spcAft>
                        <a:buClr>
                          <a:srgbClr val="FFFFFF"/>
                        </a:buClr>
                        <a:buNone/>
                      </a:pPr>
                      <a:r>
                        <a:rPr lang="en-IN" sz="1050" b="0" i="0" u="none" strike="noStrike" noProof="0">
                          <a:effectLst/>
                          <a:latin typeface="Times New Roman"/>
                        </a:rPr>
                        <a:t>The dataset used here is a collection of suspicious URLs from phish tank, whitelist, open phish.</a:t>
                      </a:r>
                      <a:endParaRPr lang="en-US" sz="1050" b="0" i="0" u="none" strike="noStrike" noProof="0">
                        <a:effectLst/>
                        <a:latin typeface="Times New Roman"/>
                      </a:endParaRPr>
                    </a:p>
                    <a:p>
                      <a:pPr lvl="0">
                        <a:buNone/>
                      </a:pPr>
                      <a:endParaRPr lang="en-US" sz="1050">
                        <a:effectLst/>
                        <a:latin typeface="Times New Roman"/>
                      </a:endParaRPr>
                    </a:p>
                  </a:txBody>
                  <a:tcPr/>
                </a:tc>
                <a:tc>
                  <a:txBody>
                    <a:bodyPr/>
                    <a:lstStyle/>
                    <a:p>
                      <a:pPr algn="just" fontAlgn="base"/>
                      <a:r>
                        <a:rPr lang="en-US" sz="1050" b="0">
                          <a:effectLst/>
                          <a:latin typeface="Times New Roman"/>
                        </a:rPr>
                        <a:t>​In this paper, a deep learning system Cyber Len is used for detecting harmful or illegitimate URLs effectively and robustly.</a:t>
                      </a:r>
                      <a:endParaRPr lang="en-US" sz="1050" b="0">
                        <a:latin typeface="Times New Roman"/>
                      </a:endParaRPr>
                    </a:p>
                  </a:txBody>
                  <a:tcPr/>
                </a:tc>
                <a:tc>
                  <a:txBody>
                    <a:bodyPr/>
                    <a:lstStyle/>
                    <a:p>
                      <a:pPr algn="just" fontAlgn="base"/>
                      <a:r>
                        <a:rPr lang="en-US" sz="1050" b="0">
                          <a:effectLst/>
                          <a:latin typeface="Times New Roman"/>
                        </a:rPr>
                        <a:t>Accuracy of 99% and Precision of 97.42%  Recall of 95.44% and F1 score of 96.38%.</a:t>
                      </a:r>
                    </a:p>
                  </a:txBody>
                  <a:tcPr/>
                </a:tc>
                <a:tc>
                  <a:txBody>
                    <a:bodyPr/>
                    <a:lstStyle/>
                    <a:p>
                      <a:pPr algn="just" fontAlgn="base"/>
                      <a:r>
                        <a:rPr lang="en-US" sz="1050" b="0">
                          <a:effectLst/>
                          <a:latin typeface="Times New Roman"/>
                        </a:rPr>
                        <a:t>Accuracy,</a:t>
                      </a:r>
                    </a:p>
                    <a:p>
                      <a:pPr algn="just" fontAlgn="base"/>
                      <a:r>
                        <a:rPr lang="en-US" sz="1050" b="0">
                          <a:effectLst/>
                          <a:latin typeface="Times New Roman"/>
                        </a:rPr>
                        <a:t>precision,Recall,F1score.</a:t>
                      </a:r>
                    </a:p>
                  </a:txBody>
                  <a:tcPr/>
                </a:tc>
                <a:tc>
                  <a:txBody>
                    <a:bodyPr/>
                    <a:lstStyle/>
                    <a:p>
                      <a:pPr fontAlgn="base"/>
                      <a:r>
                        <a:rPr lang="en-US" sz="1050" b="0">
                          <a:effectLst/>
                          <a:latin typeface="Times New Roman"/>
                        </a:rPr>
                        <a:t>​</a:t>
                      </a:r>
                    </a:p>
                    <a:p>
                      <a:pPr fontAlgn="base"/>
                      <a:r>
                        <a:rPr lang="en-US" sz="1050" b="0">
                          <a:effectLst/>
                          <a:latin typeface="Times New Roman"/>
                        </a:rPr>
                        <a:t>​</a:t>
                      </a:r>
                    </a:p>
                  </a:txBody>
                  <a:tcPr/>
                </a:tc>
                <a:extLst>
                  <a:ext uri="{0D108BD9-81ED-4DB2-BD59-A6C34878D82A}">
                    <a16:rowId xmlns:a16="http://schemas.microsoft.com/office/drawing/2014/main" val="10000"/>
                  </a:ext>
                </a:extLst>
              </a:tr>
              <a:tr h="2118360">
                <a:tc>
                  <a:txBody>
                    <a:bodyPr/>
                    <a:lstStyle/>
                    <a:p>
                      <a:pPr fontAlgn="base"/>
                      <a:r>
                        <a:rPr lang="en-US" sz="1200">
                          <a:effectLst/>
                        </a:rPr>
                        <a:t>8.​</a:t>
                      </a:r>
                      <a:endParaRPr lang="en-US">
                        <a:effectLst/>
                      </a:endParaRPr>
                    </a:p>
                  </a:txBody>
                  <a:tcPr/>
                </a:tc>
                <a:tc>
                  <a:txBody>
                    <a:bodyPr/>
                    <a:lstStyle/>
                    <a:p>
                      <a:pPr marL="0" marR="0" lvl="0" indent="0" algn="just">
                        <a:lnSpc>
                          <a:spcPct val="100000"/>
                        </a:lnSpc>
                        <a:spcBef>
                          <a:spcPts val="0"/>
                        </a:spcBef>
                        <a:spcAft>
                          <a:spcPts val="0"/>
                        </a:spcAft>
                        <a:buNone/>
                      </a:pPr>
                      <a:r>
                        <a:rPr lang="en-IN" sz="1050" b="0" i="0" u="none" strike="noStrike" noProof="0">
                          <a:effectLst/>
                          <a:latin typeface="Times New Roman" panose="02020603050405020304"/>
                        </a:rPr>
                        <a:t>S. -J. Bu and S. -B. Cho, "Integrating Deep Learning with First-Order Logic Programmed Constraints for Zero-Day Phishing Attack Detection," ICASSP 2021 - 2021 IEEE International Conference on Acoustics, Speech and Signal Processing (ICASSP), 2021, pp. 2685-2689, Doi: 10.1109/ICASSP39728.2021.9414850.</a:t>
                      </a:r>
                      <a:endParaRPr lang="en-US" sz="1050" b="0" i="0" u="none" strike="noStrike" noProof="0">
                        <a:effectLst/>
                        <a:latin typeface="Times New Roman"/>
                      </a:endParaRPr>
                    </a:p>
                  </a:txBody>
                  <a:tcPr/>
                </a:tc>
                <a:tc>
                  <a:txBody>
                    <a:bodyPr/>
                    <a:lstStyle/>
                    <a:p>
                      <a:pPr fontAlgn="base"/>
                      <a:r>
                        <a:rPr lang="en-US" sz="1050">
                          <a:effectLst/>
                          <a:latin typeface="Times New Roman"/>
                        </a:rPr>
                        <a:t>2021</a:t>
                      </a:r>
                    </a:p>
                  </a:txBody>
                  <a:tcPr/>
                </a:tc>
                <a:tc>
                  <a:txBody>
                    <a:bodyPr/>
                    <a:lstStyle/>
                    <a:p>
                      <a:pPr marL="0" marR="0" lvl="0" indent="0" algn="just">
                        <a:lnSpc>
                          <a:spcPct val="100000"/>
                        </a:lnSpc>
                        <a:spcBef>
                          <a:spcPts val="0"/>
                        </a:spcBef>
                        <a:spcAft>
                          <a:spcPts val="0"/>
                        </a:spcAft>
                        <a:buClr>
                          <a:srgbClr val="000000"/>
                        </a:buClr>
                        <a:buNone/>
                      </a:pPr>
                      <a:r>
                        <a:rPr lang="en-IN" sz="1050" b="0" i="0" u="none" strike="noStrike" noProof="0">
                          <a:effectLst/>
                          <a:latin typeface="Times New Roman"/>
                        </a:rPr>
                        <a:t>The phishing URL classification research can be categorized into three main areas: blacklist-based detection (which was mainly studied until early 2010), the modelling of lexicon extracted from the text based on machine  algorithms, and the text feature extraction based on the latest deep learning algorithms.</a:t>
                      </a:r>
                    </a:p>
                  </a:txBody>
                  <a:tcPr/>
                </a:tc>
                <a:tc>
                  <a:txBody>
                    <a:bodyPr/>
                    <a:lstStyle/>
                    <a:p>
                      <a:pPr fontAlgn="base"/>
                      <a:r>
                        <a:rPr lang="en-US" sz="1050" b="0" i="0" u="none" strike="noStrike" noProof="0" err="1">
                          <a:effectLst/>
                        </a:rPr>
                        <a:t>l</a:t>
                      </a:r>
                      <a:r>
                        <a:rPr lang="en-US" sz="1050" b="0" i="0" u="none" strike="noStrike" noProof="0" err="1">
                          <a:effectLst/>
                          <a:latin typeface="Times New Roman"/>
                        </a:rPr>
                        <a:t>mitations</a:t>
                      </a:r>
                      <a:r>
                        <a:rPr lang="en-US" sz="1050" b="0" i="0" u="none" strike="noStrike" noProof="0">
                          <a:effectLst/>
                          <a:latin typeface="Times New Roman"/>
                        </a:rPr>
                        <a:t> such as low detection accuracy and high false alarm that is often caused by either a delay in blacklist.</a:t>
                      </a:r>
                    </a:p>
                  </a:txBody>
                  <a:tcPr/>
                </a:tc>
                <a:tc>
                  <a:txBody>
                    <a:bodyPr/>
                    <a:lstStyle/>
                    <a:p>
                      <a:pPr fontAlgn="base"/>
                      <a:r>
                        <a:rPr lang="en-US" sz="1050">
                          <a:effectLst/>
                          <a:latin typeface="Times New Roman"/>
                        </a:rPr>
                        <a:t>An accuracy 93% while training with CNN.</a:t>
                      </a:r>
                    </a:p>
                  </a:txBody>
                  <a:tcPr/>
                </a:tc>
                <a:tc>
                  <a:txBody>
                    <a:bodyPr/>
                    <a:lstStyle/>
                    <a:p>
                      <a:pPr fontAlgn="base"/>
                      <a:r>
                        <a:rPr lang="en-IN" sz="1050">
                          <a:effectLst/>
                          <a:latin typeface="Times New Roman"/>
                        </a:rPr>
                        <a:t>Accuracy.</a:t>
                      </a:r>
                    </a:p>
                  </a:txBody>
                  <a:tcPr/>
                </a:tc>
                <a:tc>
                  <a:txBody>
                    <a:bodyPr/>
                    <a:lstStyle/>
                    <a:p>
                      <a:pPr fontAlgn="base"/>
                      <a:endParaRPr lang="en-US" sz="1050">
                        <a:effectLst/>
                        <a:latin typeface="Times New Roman"/>
                      </a:endParaRPr>
                    </a:p>
                  </a:txBody>
                  <a:tcPr/>
                </a:tc>
                <a:extLst>
                  <a:ext uri="{0D108BD9-81ED-4DB2-BD59-A6C34878D82A}">
                    <a16:rowId xmlns:a16="http://schemas.microsoft.com/office/drawing/2014/main" val="10001"/>
                  </a:ext>
                </a:extLst>
              </a:tr>
              <a:tr h="1973503">
                <a:tc>
                  <a:txBody>
                    <a:bodyPr/>
                    <a:lstStyle/>
                    <a:p>
                      <a:pPr fontAlgn="base"/>
                      <a:r>
                        <a:rPr lang="en-US" sz="1200">
                          <a:effectLst/>
                        </a:rPr>
                        <a:t>9.​</a:t>
                      </a:r>
                      <a:endParaRPr lang="en-US">
                        <a:effectLst/>
                      </a:endParaRPr>
                    </a:p>
                  </a:txBody>
                  <a:tcPr/>
                </a:tc>
                <a:tc>
                  <a:txBody>
                    <a:bodyPr/>
                    <a:lstStyle/>
                    <a:p>
                      <a:pPr marL="0" marR="0" lvl="0" indent="0" algn="just">
                        <a:lnSpc>
                          <a:spcPct val="130000"/>
                        </a:lnSpc>
                        <a:spcBef>
                          <a:spcPts val="0"/>
                        </a:spcBef>
                        <a:spcAft>
                          <a:spcPts val="0"/>
                        </a:spcAft>
                        <a:buNone/>
                      </a:pPr>
                      <a:r>
                        <a:rPr lang="en-IN" sz="1050" b="0" i="0" u="none" strike="noStrike" noProof="0">
                          <a:effectLst/>
                          <a:latin typeface="Times New Roman" panose="02020603050405020304"/>
                        </a:rPr>
                        <a:t> P. Yang, G. Zhao and P. Zeng, "Phishing Website Detection Based on Multidimensional Features Driven by Deep Learning," in IEEE Access, vol. 7, pp. 15196-15209, 2019, Doi: 10.1109/ACCESS.2019.2892066.</a:t>
                      </a:r>
                      <a:endParaRPr lang="en-US" sz="1050" b="0" i="0" u="none" strike="noStrike" noProof="0">
                        <a:effectLst/>
                        <a:latin typeface="Times New Roman"/>
                      </a:endParaRPr>
                    </a:p>
                  </a:txBody>
                  <a:tcPr/>
                </a:tc>
                <a:tc>
                  <a:txBody>
                    <a:bodyPr/>
                    <a:lstStyle/>
                    <a:p>
                      <a:pPr fontAlgn="base"/>
                      <a:r>
                        <a:rPr lang="en-US" sz="1050">
                          <a:effectLst/>
                          <a:latin typeface="Times New Roman"/>
                        </a:rPr>
                        <a:t>2019</a:t>
                      </a:r>
                    </a:p>
                  </a:txBody>
                  <a:tcPr/>
                </a:tc>
                <a:tc>
                  <a:txBody>
                    <a:bodyPr/>
                    <a:lstStyle/>
                    <a:p>
                      <a:pPr marL="0" marR="0" lvl="0" indent="0" algn="just">
                        <a:lnSpc>
                          <a:spcPct val="100000"/>
                        </a:lnSpc>
                        <a:spcBef>
                          <a:spcPts val="0"/>
                        </a:spcBef>
                        <a:spcAft>
                          <a:spcPts val="0"/>
                        </a:spcAft>
                        <a:buClr>
                          <a:srgbClr val="000000"/>
                        </a:buClr>
                        <a:buNone/>
                      </a:pPr>
                      <a:r>
                        <a:rPr lang="en-IN" sz="1050" b="0" i="0" u="none" strike="noStrike" noProof="0">
                          <a:effectLst/>
                          <a:latin typeface="Times New Roman"/>
                        </a:rPr>
                        <a:t>The spread of phishing is no longer limited to traditional modalities such as e-mail, SMS. Though the  mobile Internet and social networks have brought convenience to users, they have also been employed to spread phishing, such as QR code phishing, spear phishing and spoof mobile applications </a:t>
                      </a:r>
                    </a:p>
                    <a:p>
                      <a:pPr lvl="0" algn="just">
                        <a:buNone/>
                      </a:pPr>
                      <a:endParaRPr lang="en-US" sz="1050">
                        <a:effectLst/>
                        <a:latin typeface="Times New Roman"/>
                      </a:endParaRPr>
                    </a:p>
                  </a:txBody>
                  <a:tcPr/>
                </a:tc>
                <a:tc>
                  <a:txBody>
                    <a:bodyPr/>
                    <a:lstStyle/>
                    <a:p>
                      <a:pPr algn="just" fontAlgn="base"/>
                      <a:r>
                        <a:rPr lang="en-US" sz="1050">
                          <a:effectLst/>
                          <a:latin typeface="Times New Roman"/>
                        </a:rPr>
                        <a:t>Because of classification the validation set is not showing correct predictions.</a:t>
                      </a:r>
                    </a:p>
                  </a:txBody>
                  <a:tcPr/>
                </a:tc>
                <a:tc>
                  <a:txBody>
                    <a:bodyPr/>
                    <a:lstStyle/>
                    <a:p>
                      <a:pPr fontAlgn="base"/>
                      <a:r>
                        <a:rPr lang="en-US" sz="1050">
                          <a:effectLst/>
                          <a:latin typeface="Times New Roman"/>
                        </a:rPr>
                        <a:t>False positive rate of 23%</a:t>
                      </a:r>
                    </a:p>
                  </a:txBody>
                  <a:tcPr/>
                </a:tc>
                <a:tc>
                  <a:txBody>
                    <a:bodyPr/>
                    <a:lstStyle/>
                    <a:p>
                      <a:pPr algn="just" fontAlgn="base"/>
                      <a:r>
                        <a:rPr lang="en-US" sz="1050">
                          <a:effectLst/>
                          <a:latin typeface="Times New Roman"/>
                        </a:rPr>
                        <a:t>False positive rate, Accuracy.</a:t>
                      </a:r>
                    </a:p>
                  </a:txBody>
                  <a:tcPr/>
                </a:tc>
                <a:tc>
                  <a:txBody>
                    <a:bodyPr/>
                    <a:lstStyle/>
                    <a:p>
                      <a:pPr fontAlgn="base"/>
                      <a:endParaRPr lang="en-US" sz="1200">
                        <a:effectLst/>
                        <a:latin typeface="Times New Roman"/>
                      </a:endParaRP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34526638"/>
              </p:ext>
            </p:extLst>
          </p:nvPr>
        </p:nvGraphicFramePr>
        <p:xfrm>
          <a:off x="618226" y="373812"/>
          <a:ext cx="11258539" cy="5924227"/>
        </p:xfrm>
        <a:graphic>
          <a:graphicData uri="http://schemas.openxmlformats.org/drawingml/2006/table">
            <a:tbl>
              <a:tblPr firstRow="1" bandRow="1">
                <a:tableStyleId>{5C22544A-7EE6-4342-B048-85BDC9FD1C3A}</a:tableStyleId>
              </a:tblPr>
              <a:tblGrid>
                <a:gridCol w="469104">
                  <a:extLst>
                    <a:ext uri="{9D8B030D-6E8A-4147-A177-3AD203B41FA5}">
                      <a16:colId xmlns:a16="http://schemas.microsoft.com/office/drawing/2014/main" val="20000"/>
                    </a:ext>
                  </a:extLst>
                </a:gridCol>
                <a:gridCol w="2345530">
                  <a:extLst>
                    <a:ext uri="{9D8B030D-6E8A-4147-A177-3AD203B41FA5}">
                      <a16:colId xmlns:a16="http://schemas.microsoft.com/office/drawing/2014/main" val="20001"/>
                    </a:ext>
                  </a:extLst>
                </a:gridCol>
                <a:gridCol w="631856">
                  <a:extLst>
                    <a:ext uri="{9D8B030D-6E8A-4147-A177-3AD203B41FA5}">
                      <a16:colId xmlns:a16="http://schemas.microsoft.com/office/drawing/2014/main" val="20002"/>
                    </a:ext>
                  </a:extLst>
                </a:gridCol>
                <a:gridCol w="2197295">
                  <a:extLst>
                    <a:ext uri="{9D8B030D-6E8A-4147-A177-3AD203B41FA5}">
                      <a16:colId xmlns:a16="http://schemas.microsoft.com/office/drawing/2014/main" val="20003"/>
                    </a:ext>
                  </a:extLst>
                </a:gridCol>
                <a:gridCol w="1392648">
                  <a:extLst>
                    <a:ext uri="{9D8B030D-6E8A-4147-A177-3AD203B41FA5}">
                      <a16:colId xmlns:a16="http://schemas.microsoft.com/office/drawing/2014/main" val="20004"/>
                    </a:ext>
                  </a:extLst>
                </a:gridCol>
                <a:gridCol w="1407470">
                  <a:extLst>
                    <a:ext uri="{9D8B030D-6E8A-4147-A177-3AD203B41FA5}">
                      <a16:colId xmlns:a16="http://schemas.microsoft.com/office/drawing/2014/main" val="20005"/>
                    </a:ext>
                  </a:extLst>
                </a:gridCol>
                <a:gridCol w="1407318">
                  <a:extLst>
                    <a:ext uri="{9D8B030D-6E8A-4147-A177-3AD203B41FA5}">
                      <a16:colId xmlns:a16="http://schemas.microsoft.com/office/drawing/2014/main" val="20006"/>
                    </a:ext>
                  </a:extLst>
                </a:gridCol>
                <a:gridCol w="1407318">
                  <a:extLst>
                    <a:ext uri="{9D8B030D-6E8A-4147-A177-3AD203B41FA5}">
                      <a16:colId xmlns:a16="http://schemas.microsoft.com/office/drawing/2014/main" val="20007"/>
                    </a:ext>
                  </a:extLst>
                </a:gridCol>
              </a:tblGrid>
              <a:tr h="2191150">
                <a:tc>
                  <a:txBody>
                    <a:bodyPr/>
                    <a:lstStyle/>
                    <a:p>
                      <a:pPr fontAlgn="base"/>
                      <a:r>
                        <a:rPr lang="en-US" sz="1200">
                          <a:effectLst/>
                        </a:rPr>
                        <a:t>10.​</a:t>
                      </a:r>
                      <a:endParaRPr lang="en-US">
                        <a:effectLst/>
                      </a:endParaRPr>
                    </a:p>
                  </a:txBody>
                  <a:tcPr/>
                </a:tc>
                <a:tc>
                  <a:txBody>
                    <a:bodyPr/>
                    <a:lstStyle/>
                    <a:p>
                      <a:pPr lvl="0" algn="just">
                        <a:buNone/>
                      </a:pPr>
                      <a:r>
                        <a:rPr lang="en-IN" sz="1050" b="0" i="0" u="none" strike="noStrike" noProof="0">
                          <a:effectLst/>
                          <a:latin typeface="Times New Roman" panose="02020603050405020304"/>
                        </a:rPr>
                        <a:t>Odeh, I. Keshta and E. Abdelfattah, "Efficient Detection of Phishing Websites Using Multilayer Perceptron", International Journal of Interactive Mobile Technologies (IJIM), vol. 14, no. 11, pp. 22, 2020.</a:t>
                      </a:r>
                      <a:endParaRPr lang="en-US" sz="1050" b="0">
                        <a:latin typeface="Times New Roman"/>
                      </a:endParaRPr>
                    </a:p>
                  </a:txBody>
                  <a:tcPr/>
                </a:tc>
                <a:tc>
                  <a:txBody>
                    <a:bodyPr/>
                    <a:lstStyle/>
                    <a:p>
                      <a:pPr fontAlgn="base"/>
                      <a:r>
                        <a:rPr lang="en-US" sz="1050" b="0">
                          <a:effectLst/>
                          <a:latin typeface="Times New Roman"/>
                        </a:rPr>
                        <a:t>2020​</a:t>
                      </a:r>
                    </a:p>
                  </a:txBody>
                  <a:tcPr/>
                </a:tc>
                <a:tc>
                  <a:txBody>
                    <a:bodyPr/>
                    <a:lstStyle/>
                    <a:p>
                      <a:pPr lvl="0" algn="just">
                        <a:buNone/>
                      </a:pPr>
                      <a:r>
                        <a:rPr lang="en-IN" sz="1050" b="0" i="0" u="none" strike="noStrike" noProof="0">
                          <a:effectLst/>
                          <a:latin typeface="Times New Roman"/>
                        </a:rPr>
                        <a:t>A novel approach is used to identify scam URLs using a multilayer perceptron-equipped neural network. A Multilayer perceptron is a class of feed-forward artificial neural network (FFNN) that consists of more than two layers, the first layer is the input layer and the last one is the output layer and there are some layers between them called hidden layers. As the number of layers is increased, the time complexity is increased.</a:t>
                      </a:r>
                      <a:endParaRPr lang="en-US" sz="1050">
                        <a:latin typeface="Times New Roman"/>
                      </a:endParaRPr>
                    </a:p>
                  </a:txBody>
                  <a:tcPr/>
                </a:tc>
                <a:tc>
                  <a:txBody>
                    <a:bodyPr/>
                    <a:lstStyle/>
                    <a:p>
                      <a:pPr algn="just" fontAlgn="base"/>
                      <a:r>
                        <a:rPr lang="en-US" sz="1050">
                          <a:effectLst/>
                          <a:latin typeface="Times New Roman"/>
                        </a:rPr>
                        <a:t>Due to too many layers </a:t>
                      </a:r>
                      <a:r>
                        <a:rPr lang="en-IN" sz="1050" b="0" i="0" u="none" strike="noStrike" noProof="0">
                          <a:effectLst/>
                          <a:latin typeface="Times New Roman"/>
                        </a:rPr>
                        <a:t> the number of layers is increased, the time complexity is increased.</a:t>
                      </a:r>
                      <a:endParaRPr lang="en-US" sz="1050">
                        <a:effectLst/>
                        <a:latin typeface="Times New Roman"/>
                      </a:endParaRPr>
                    </a:p>
                  </a:txBody>
                  <a:tcPr/>
                </a:tc>
                <a:tc>
                  <a:txBody>
                    <a:bodyPr/>
                    <a:lstStyle/>
                    <a:p>
                      <a:pPr fontAlgn="base"/>
                      <a:r>
                        <a:rPr lang="en-US" sz="1050">
                          <a:effectLst/>
                          <a:latin typeface="Times New Roman"/>
                        </a:rPr>
                        <a:t>high accuracy of 98.5%</a:t>
                      </a:r>
                    </a:p>
                  </a:txBody>
                  <a:tcPr/>
                </a:tc>
                <a:tc>
                  <a:txBody>
                    <a:bodyPr/>
                    <a:lstStyle/>
                    <a:p>
                      <a:pPr fontAlgn="base"/>
                      <a:r>
                        <a:rPr lang="en-US" sz="1050">
                          <a:effectLst/>
                          <a:latin typeface="Times New Roman"/>
                        </a:rPr>
                        <a:t>Accuracy</a:t>
                      </a:r>
                    </a:p>
                  </a:txBody>
                  <a:tcPr/>
                </a:tc>
                <a:tc>
                  <a:txBody>
                    <a:bodyPr/>
                    <a:lstStyle/>
                    <a:p>
                      <a:pPr fontAlgn="base"/>
                      <a:endParaRPr lang="en-US" sz="1050">
                        <a:effectLst/>
                        <a:latin typeface="Times New Roman"/>
                      </a:endParaRPr>
                    </a:p>
                  </a:txBody>
                  <a:tcPr/>
                </a:tc>
                <a:extLst>
                  <a:ext uri="{0D108BD9-81ED-4DB2-BD59-A6C34878D82A}">
                    <a16:rowId xmlns:a16="http://schemas.microsoft.com/office/drawing/2014/main" val="10000"/>
                  </a:ext>
                </a:extLst>
              </a:tr>
              <a:tr h="1850307">
                <a:tc>
                  <a:txBody>
                    <a:bodyPr/>
                    <a:lstStyle/>
                    <a:p>
                      <a:pPr fontAlgn="auto"/>
                      <a:r>
                        <a:rPr lang="en-US" sz="1200">
                          <a:effectLst/>
                        </a:rPr>
                        <a:t>​</a:t>
                      </a:r>
                    </a:p>
                    <a:p>
                      <a:pPr fontAlgn="base"/>
                      <a:r>
                        <a:rPr lang="en-US" sz="1200">
                          <a:effectLst/>
                        </a:rPr>
                        <a:t>​</a:t>
                      </a:r>
                      <a:endParaRPr lang="en-US">
                        <a:effectLst/>
                      </a:endParaRPr>
                    </a:p>
                    <a:p>
                      <a:pPr fontAlgn="base"/>
                      <a:r>
                        <a:rPr lang="en-US" sz="1200">
                          <a:effectLst/>
                        </a:rPr>
                        <a:t>​</a:t>
                      </a:r>
                      <a:endParaRPr lang="en-US">
                        <a:effectLst/>
                      </a:endParaRPr>
                    </a:p>
                    <a:p>
                      <a:pPr fontAlgn="base"/>
                      <a:r>
                        <a:rPr lang="en-US" sz="1200">
                          <a:effectLst/>
                        </a:rPr>
                        <a:t>​</a:t>
                      </a:r>
                      <a:endParaRPr lang="en-US">
                        <a:effectLst/>
                      </a:endParaRPr>
                    </a:p>
                    <a:p>
                      <a:pPr fontAlgn="base"/>
                      <a:r>
                        <a:rPr lang="en-US" sz="1200">
                          <a:effectLst/>
                        </a:rPr>
                        <a:t>11.​</a:t>
                      </a:r>
                      <a:endParaRPr lang="en-US">
                        <a:effectLst/>
                      </a:endParaRPr>
                    </a:p>
                  </a:txBody>
                  <a:tcPr/>
                </a:tc>
                <a:tc>
                  <a:txBody>
                    <a:bodyPr/>
                    <a:lstStyle/>
                    <a:p>
                      <a:pPr marL="0" marR="0" lvl="0" indent="0" algn="just">
                        <a:lnSpc>
                          <a:spcPct val="120000"/>
                        </a:lnSpc>
                        <a:spcBef>
                          <a:spcPts val="0"/>
                        </a:spcBef>
                        <a:spcAft>
                          <a:spcPts val="0"/>
                        </a:spcAft>
                        <a:buNone/>
                      </a:pPr>
                      <a:r>
                        <a:rPr lang="en-IN" sz="1050" b="0" i="0" u="none" strike="noStrike" noProof="0">
                          <a:effectLst/>
                          <a:latin typeface="Times New Roman" panose="02020603050405020304"/>
                        </a:rPr>
                        <a:t>G. </a:t>
                      </a:r>
                      <a:r>
                        <a:rPr lang="en-IN" sz="1050" b="0" i="0" u="none" strike="noStrike" noProof="0" err="1">
                          <a:effectLst/>
                          <a:latin typeface="Times New Roman" panose="02020603050405020304"/>
                        </a:rPr>
                        <a:t>Harinahalli</a:t>
                      </a:r>
                      <a:r>
                        <a:rPr lang="en-IN" sz="1050" b="0" i="0" u="none" strike="noStrike" noProof="0">
                          <a:effectLst/>
                          <a:latin typeface="Times New Roman" panose="02020603050405020304"/>
                        </a:rPr>
                        <a:t> Lokesh and G. </a:t>
                      </a:r>
                      <a:r>
                        <a:rPr lang="en-IN" sz="1050" b="0" i="0" u="none" strike="noStrike" noProof="0" err="1">
                          <a:effectLst/>
                          <a:latin typeface="Times New Roman" panose="02020603050405020304"/>
                        </a:rPr>
                        <a:t>BoreGowda</a:t>
                      </a:r>
                      <a:r>
                        <a:rPr lang="en-IN" sz="1050" b="0" i="0" u="none" strike="noStrike" noProof="0">
                          <a:effectLst/>
                          <a:latin typeface="Times New Roman" panose="02020603050405020304"/>
                        </a:rPr>
                        <a:t>, "Phishing website detection based on effective machine learning approach", Journal of Cyber Security Technology, pp. 1-14, 2020.</a:t>
                      </a:r>
                      <a:endParaRPr lang="en-US" sz="1050" b="0" i="0" u="none" strike="noStrike" noProof="0">
                        <a:effectLst/>
                        <a:latin typeface="Times New Roman"/>
                      </a:endParaRPr>
                    </a:p>
                  </a:txBody>
                  <a:tcPr/>
                </a:tc>
                <a:tc>
                  <a:txBody>
                    <a:bodyPr/>
                    <a:lstStyle/>
                    <a:p>
                      <a:pPr fontAlgn="auto"/>
                      <a:r>
                        <a:rPr lang="en-US" sz="1050">
                          <a:effectLst/>
                          <a:latin typeface="Times New Roman"/>
                        </a:rPr>
                        <a:t>​</a:t>
                      </a:r>
                    </a:p>
                    <a:p>
                      <a:pPr fontAlgn="base"/>
                      <a:r>
                        <a:rPr lang="en-US" sz="1050">
                          <a:effectLst/>
                          <a:latin typeface="Times New Roman"/>
                        </a:rPr>
                        <a:t>​</a:t>
                      </a:r>
                    </a:p>
                    <a:p>
                      <a:pPr fontAlgn="base"/>
                      <a:r>
                        <a:rPr lang="en-US" sz="1050">
                          <a:effectLst/>
                          <a:latin typeface="Times New Roman"/>
                        </a:rPr>
                        <a:t>2020</a:t>
                      </a:r>
                    </a:p>
                  </a:txBody>
                  <a:tcPr/>
                </a:tc>
                <a:tc>
                  <a:txBody>
                    <a:bodyPr/>
                    <a:lstStyle/>
                    <a:p>
                      <a:pPr marL="0" marR="0" indent="0" algn="just" fontAlgn="base">
                        <a:lnSpc>
                          <a:spcPct val="120000"/>
                        </a:lnSpc>
                        <a:spcBef>
                          <a:spcPts val="0"/>
                        </a:spcBef>
                        <a:spcAft>
                          <a:spcPts val="0"/>
                        </a:spcAft>
                        <a:buClr>
                          <a:srgbClr val="000000"/>
                        </a:buClr>
                        <a:buNone/>
                      </a:pPr>
                      <a:r>
                        <a:rPr lang="en-US" sz="1050">
                          <a:effectLst/>
                          <a:latin typeface="Times New Roman"/>
                        </a:rPr>
                        <a:t>​</a:t>
                      </a:r>
                      <a:r>
                        <a:rPr lang="en-IN" sz="1050" b="0" i="0" u="none" strike="noStrike" noProof="0">
                          <a:effectLst/>
                          <a:latin typeface="Times New Roman"/>
                        </a:rPr>
                        <a:t>Data analysis is the subject of machine learning, scientific investigation of algorithms, which has yielded findings in recent times while distinguishing phishing pages with the use of visualisation, legal options, such as awareness seminars, and traditional anti-phishing techniques.</a:t>
                      </a:r>
                      <a:endParaRPr lang="en-US" sz="1050">
                        <a:effectLst/>
                        <a:latin typeface="Times New Roman"/>
                      </a:endParaRPr>
                    </a:p>
                  </a:txBody>
                  <a:tcPr/>
                </a:tc>
                <a:tc>
                  <a:txBody>
                    <a:bodyPr/>
                    <a:lstStyle/>
                    <a:p>
                      <a:pPr algn="just" fontAlgn="base"/>
                      <a:r>
                        <a:rPr lang="en-US" sz="1050">
                          <a:effectLst/>
                          <a:latin typeface="Times New Roman"/>
                        </a:rPr>
                        <a:t>Overfitting happens in the process of training.</a:t>
                      </a:r>
                    </a:p>
                  </a:txBody>
                  <a:tcPr/>
                </a:tc>
                <a:tc>
                  <a:txBody>
                    <a:bodyPr/>
                    <a:lstStyle/>
                    <a:p>
                      <a:pPr fontAlgn="base"/>
                      <a:r>
                        <a:rPr lang="en-US" sz="1050">
                          <a:effectLst/>
                          <a:latin typeface="Times New Roman"/>
                        </a:rPr>
                        <a:t>Accuracy of 90%.</a:t>
                      </a:r>
                    </a:p>
                  </a:txBody>
                  <a:tcPr/>
                </a:tc>
                <a:tc>
                  <a:txBody>
                    <a:bodyPr/>
                    <a:lstStyle/>
                    <a:p>
                      <a:pPr fontAlgn="base"/>
                      <a:r>
                        <a:rPr lang="en-US" sz="1050">
                          <a:effectLst/>
                          <a:latin typeface="Times New Roman"/>
                        </a:rPr>
                        <a:t>Accuracy.</a:t>
                      </a:r>
                    </a:p>
                  </a:txBody>
                  <a:tcPr/>
                </a:tc>
                <a:tc>
                  <a:txBody>
                    <a:bodyPr/>
                    <a:lstStyle/>
                    <a:p>
                      <a:pPr fontAlgn="base"/>
                      <a:endParaRPr lang="en-US" sz="1050">
                        <a:effectLst/>
                        <a:latin typeface="Times New Roman"/>
                      </a:endParaRPr>
                    </a:p>
                    <a:p>
                      <a:pPr fontAlgn="base"/>
                      <a:r>
                        <a:rPr lang="en-US" sz="1050">
                          <a:effectLst/>
                          <a:latin typeface="Times New Roman"/>
                        </a:rPr>
                        <a:t>​</a:t>
                      </a:r>
                    </a:p>
                  </a:txBody>
                  <a:tcPr/>
                </a:tc>
                <a:extLst>
                  <a:ext uri="{0D108BD9-81ED-4DB2-BD59-A6C34878D82A}">
                    <a16:rowId xmlns:a16="http://schemas.microsoft.com/office/drawing/2014/main" val="10001"/>
                  </a:ext>
                </a:extLst>
              </a:tr>
              <a:tr h="1882770">
                <a:tc>
                  <a:txBody>
                    <a:bodyPr/>
                    <a:lstStyle/>
                    <a:p>
                      <a:pPr fontAlgn="auto"/>
                      <a:r>
                        <a:rPr lang="en-US" sz="1200">
                          <a:effectLst/>
                        </a:rPr>
                        <a:t>​</a:t>
                      </a:r>
                    </a:p>
                    <a:p>
                      <a:pPr fontAlgn="base"/>
                      <a:r>
                        <a:rPr lang="en-US" sz="1200">
                          <a:effectLst/>
                        </a:rPr>
                        <a:t>​</a:t>
                      </a:r>
                      <a:endParaRPr lang="en-US">
                        <a:effectLst/>
                      </a:endParaRPr>
                    </a:p>
                    <a:p>
                      <a:pPr fontAlgn="base"/>
                      <a:r>
                        <a:rPr lang="en-US" sz="1200">
                          <a:effectLst/>
                        </a:rPr>
                        <a:t>​</a:t>
                      </a:r>
                      <a:endParaRPr lang="en-US">
                        <a:effectLst/>
                      </a:endParaRPr>
                    </a:p>
                    <a:p>
                      <a:pPr fontAlgn="base"/>
                      <a:r>
                        <a:rPr lang="en-US" sz="1200">
                          <a:effectLst/>
                        </a:rPr>
                        <a:t>​</a:t>
                      </a:r>
                      <a:endParaRPr lang="en-US">
                        <a:effectLst/>
                      </a:endParaRPr>
                    </a:p>
                    <a:p>
                      <a:pPr fontAlgn="base"/>
                      <a:r>
                        <a:rPr lang="en-US" sz="1200">
                          <a:effectLst/>
                        </a:rPr>
                        <a:t>12.​</a:t>
                      </a:r>
                      <a:endParaRPr lang="en-US">
                        <a:effectLst/>
                      </a:endParaRP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M. Sánchez-Paniagua, E. F. Fernández, E. Alegre, W. Al-</a:t>
                      </a:r>
                      <a:r>
                        <a:rPr lang="en-IN" sz="1050" b="0" i="0" u="none" strike="noStrike" noProof="0" err="1">
                          <a:effectLst/>
                          <a:latin typeface="Times New Roman" panose="02020603050405020304"/>
                        </a:rPr>
                        <a:t>Nabki</a:t>
                      </a:r>
                      <a:r>
                        <a:rPr lang="en-IN" sz="1050" b="0" i="0" u="none" strike="noStrike" noProof="0">
                          <a:effectLst/>
                          <a:latin typeface="Times New Roman" panose="02020603050405020304"/>
                        </a:rPr>
                        <a:t> and V. González-Castro, "Phishing URL Detection: A Real-Case Scenario Through Login URLs," in IEEE Access, vol. 10, pp. 42949-42960, 2022, Doi: 10.1109/ACCESS.2022.3168681.</a:t>
                      </a:r>
                      <a:endParaRPr lang="en-US" sz="1050" b="0" i="0" u="none" strike="noStrike" noProof="0">
                        <a:effectLst/>
                        <a:latin typeface="Times New Roman"/>
                      </a:endParaRPr>
                    </a:p>
                    <a:p>
                      <a:pPr lvl="0">
                        <a:buNone/>
                      </a:pPr>
                      <a:endParaRPr lang="en-US" sz="1050">
                        <a:effectLst/>
                        <a:latin typeface="Times New Roman"/>
                      </a:endParaRPr>
                    </a:p>
                  </a:txBody>
                  <a:tcPr/>
                </a:tc>
                <a:tc>
                  <a:txBody>
                    <a:bodyPr/>
                    <a:lstStyle/>
                    <a:p>
                      <a:pPr fontAlgn="auto"/>
                      <a:r>
                        <a:rPr lang="en-US" sz="1050">
                          <a:effectLst/>
                          <a:latin typeface="Times New Roman"/>
                        </a:rPr>
                        <a:t>​</a:t>
                      </a:r>
                    </a:p>
                    <a:p>
                      <a:pPr fontAlgn="base"/>
                      <a:r>
                        <a:rPr lang="en-US" sz="1050">
                          <a:effectLst/>
                          <a:latin typeface="Times New Roman"/>
                        </a:rPr>
                        <a:t>​</a:t>
                      </a:r>
                    </a:p>
                    <a:p>
                      <a:pPr fontAlgn="base"/>
                      <a:r>
                        <a:rPr lang="en-US" sz="1050">
                          <a:effectLst/>
                          <a:latin typeface="Times New Roman"/>
                        </a:rPr>
                        <a:t>2022​</a:t>
                      </a:r>
                    </a:p>
                  </a:txBody>
                  <a:tcPr/>
                </a:tc>
                <a:tc>
                  <a:txBody>
                    <a:bodyPr/>
                    <a:lstStyle/>
                    <a:p>
                      <a:pPr marL="0" marR="0" indent="0" algn="just" fontAlgn="base">
                        <a:lnSpc>
                          <a:spcPct val="120000"/>
                        </a:lnSpc>
                        <a:spcBef>
                          <a:spcPts val="0"/>
                        </a:spcBef>
                        <a:spcAft>
                          <a:spcPts val="0"/>
                        </a:spcAft>
                        <a:buClr>
                          <a:srgbClr val="000000"/>
                        </a:buClr>
                        <a:buNone/>
                      </a:pPr>
                      <a:r>
                        <a:rPr lang="en-IN" sz="1050" b="0" i="0" u="none" strike="noStrike" noProof="0">
                          <a:effectLst/>
                          <a:latin typeface="Times New Roman"/>
                        </a:rPr>
                        <a:t>Cyber security can help users to be more active in preventing threats and respond to active attacks in real-time. So, by using Machine Learning, we could progress towards preventing such attacks.</a:t>
                      </a:r>
                    </a:p>
                    <a:p>
                      <a:pPr marL="0" marR="0" indent="0" algn="just" fontAlgn="base">
                        <a:lnSpc>
                          <a:spcPct val="120000"/>
                        </a:lnSpc>
                        <a:spcBef>
                          <a:spcPts val="0"/>
                        </a:spcBef>
                        <a:spcAft>
                          <a:spcPts val="0"/>
                        </a:spcAft>
                        <a:buClr>
                          <a:srgbClr val="000000"/>
                        </a:buClr>
                        <a:buNone/>
                      </a:pPr>
                      <a:endParaRPr lang="en-US" sz="1050" b="0" i="0" u="none" strike="noStrike" noProof="0">
                        <a:effectLst/>
                        <a:latin typeface="Times New Roman"/>
                      </a:endParaRPr>
                    </a:p>
                  </a:txBody>
                  <a:tcPr/>
                </a:tc>
                <a:tc>
                  <a:txBody>
                    <a:bodyPr/>
                    <a:lstStyle/>
                    <a:p>
                      <a:pPr algn="just" fontAlgn="base"/>
                      <a:r>
                        <a:rPr lang="en-US" sz="1050">
                          <a:effectLst/>
                          <a:latin typeface="Times New Roman"/>
                        </a:rPr>
                        <a:t>Proposed model is only limited to NLP.</a:t>
                      </a:r>
                    </a:p>
                  </a:txBody>
                  <a:tcPr/>
                </a:tc>
                <a:tc>
                  <a:txBody>
                    <a:bodyPr/>
                    <a:lstStyle/>
                    <a:p>
                      <a:pPr fontAlgn="base"/>
                      <a:r>
                        <a:rPr lang="en-US" sz="1050">
                          <a:effectLst/>
                          <a:latin typeface="Times New Roman"/>
                        </a:rPr>
                        <a:t>.​Accuracy of 87%.</a:t>
                      </a:r>
                      <a:endParaRPr lang="en-US"/>
                    </a:p>
                  </a:txBody>
                  <a:tcPr/>
                </a:tc>
                <a:tc>
                  <a:txBody>
                    <a:bodyPr/>
                    <a:lstStyle/>
                    <a:p>
                      <a:pPr fontAlgn="base"/>
                      <a:r>
                        <a:rPr lang="en-US" sz="1050">
                          <a:effectLst/>
                          <a:latin typeface="Times New Roman"/>
                        </a:rPr>
                        <a:t>Accuracy.</a:t>
                      </a:r>
                    </a:p>
                  </a:txBody>
                  <a:tcPr/>
                </a:tc>
                <a:tc>
                  <a:txBody>
                    <a:bodyPr/>
                    <a:lstStyle/>
                    <a:p>
                      <a:pPr fontAlgn="base"/>
                      <a:r>
                        <a:rPr lang="en-US"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6549968"/>
              </p:ext>
            </p:extLst>
          </p:nvPr>
        </p:nvGraphicFramePr>
        <p:xfrm>
          <a:off x="373811" y="230037"/>
          <a:ext cx="11487068" cy="6599701"/>
        </p:xfrm>
        <a:graphic>
          <a:graphicData uri="http://schemas.openxmlformats.org/drawingml/2006/table">
            <a:tbl>
              <a:tblPr firstRow="1" bandRow="1">
                <a:tableStyleId>{5C22544A-7EE6-4342-B048-85BDC9FD1C3A}</a:tableStyleId>
              </a:tblPr>
              <a:tblGrid>
                <a:gridCol w="439180">
                  <a:extLst>
                    <a:ext uri="{9D8B030D-6E8A-4147-A177-3AD203B41FA5}">
                      <a16:colId xmlns:a16="http://schemas.microsoft.com/office/drawing/2014/main" val="20000"/>
                    </a:ext>
                  </a:extLst>
                </a:gridCol>
                <a:gridCol w="3123081">
                  <a:extLst>
                    <a:ext uri="{9D8B030D-6E8A-4147-A177-3AD203B41FA5}">
                      <a16:colId xmlns:a16="http://schemas.microsoft.com/office/drawing/2014/main" val="20001"/>
                    </a:ext>
                  </a:extLst>
                </a:gridCol>
                <a:gridCol w="536777">
                  <a:extLst>
                    <a:ext uri="{9D8B030D-6E8A-4147-A177-3AD203B41FA5}">
                      <a16:colId xmlns:a16="http://schemas.microsoft.com/office/drawing/2014/main" val="20002"/>
                    </a:ext>
                  </a:extLst>
                </a:gridCol>
                <a:gridCol w="1649374">
                  <a:extLst>
                    <a:ext uri="{9D8B030D-6E8A-4147-A177-3AD203B41FA5}">
                      <a16:colId xmlns:a16="http://schemas.microsoft.com/office/drawing/2014/main" val="20003"/>
                    </a:ext>
                  </a:extLst>
                </a:gridCol>
                <a:gridCol w="1434664">
                  <a:extLst>
                    <a:ext uri="{9D8B030D-6E8A-4147-A177-3AD203B41FA5}">
                      <a16:colId xmlns:a16="http://schemas.microsoft.com/office/drawing/2014/main" val="20004"/>
                    </a:ext>
                  </a:extLst>
                </a:gridCol>
                <a:gridCol w="1434664">
                  <a:extLst>
                    <a:ext uri="{9D8B030D-6E8A-4147-A177-3AD203B41FA5}">
                      <a16:colId xmlns:a16="http://schemas.microsoft.com/office/drawing/2014/main" val="20005"/>
                    </a:ext>
                  </a:extLst>
                </a:gridCol>
                <a:gridCol w="1434664">
                  <a:extLst>
                    <a:ext uri="{9D8B030D-6E8A-4147-A177-3AD203B41FA5}">
                      <a16:colId xmlns:a16="http://schemas.microsoft.com/office/drawing/2014/main" val="20006"/>
                    </a:ext>
                  </a:extLst>
                </a:gridCol>
                <a:gridCol w="1434664">
                  <a:extLst>
                    <a:ext uri="{9D8B030D-6E8A-4147-A177-3AD203B41FA5}">
                      <a16:colId xmlns:a16="http://schemas.microsoft.com/office/drawing/2014/main" val="20007"/>
                    </a:ext>
                  </a:extLst>
                </a:gridCol>
              </a:tblGrid>
              <a:tr h="2275312">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13.​</a:t>
                      </a:r>
                      <a:endParaRPr lang="en-IN">
                        <a:effectLst/>
                      </a:endParaRP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M. Rastogi, A. Chhetri, D. K. Singh and G. Rajan V, "Survey on Detection and Prevention of Phishing Websites using Machine Learning," 2021 International Conference on Advance Computing and Innovative Technologies in Engineering (ICACITE), 2021, pp. 78-82, Doi: 10.1109/ICACITE51222.2021.9404714.</a:t>
                      </a:r>
                      <a:endParaRPr lang="en-US" sz="1050" b="0" i="0" u="none" strike="noStrike" noProof="0">
                        <a:effectLst/>
                        <a:latin typeface="Times New Roman" panose="02020603050405020304"/>
                      </a:endParaRPr>
                    </a:p>
                    <a:p>
                      <a:pPr lvl="0">
                        <a:buNone/>
                      </a:pPr>
                      <a:endParaRPr lang="en-US" sz="1050">
                        <a:effectLst/>
                        <a:latin typeface="Times New Roman"/>
                      </a:endParaRPr>
                    </a:p>
                    <a:p>
                      <a:pPr fontAlgn="base"/>
                      <a:r>
                        <a:rPr lang="en-US" sz="1050">
                          <a:effectLst/>
                          <a:latin typeface="Times New Roman"/>
                        </a:rPr>
                        <a:t>​</a:t>
                      </a:r>
                    </a:p>
                  </a:txBody>
                  <a:tcPr/>
                </a:tc>
                <a:tc>
                  <a:txBody>
                    <a:bodyPr/>
                    <a:lstStyle/>
                    <a:p>
                      <a:pPr fontAlgn="base"/>
                      <a:r>
                        <a:rPr lang="en-IN" sz="1050">
                          <a:effectLst/>
                          <a:latin typeface="Times New Roman"/>
                        </a:rPr>
                        <a:t>2022​</a:t>
                      </a:r>
                    </a:p>
                  </a:txBody>
                  <a:tcPr/>
                </a:tc>
                <a:tc>
                  <a:txBody>
                    <a:bodyPr/>
                    <a:lstStyle/>
                    <a:p>
                      <a:pPr marL="0" marR="0" lvl="0" indent="0" algn="just">
                        <a:lnSpc>
                          <a:spcPct val="100000"/>
                        </a:lnSpc>
                        <a:spcBef>
                          <a:spcPts val="0"/>
                        </a:spcBef>
                        <a:spcAft>
                          <a:spcPts val="0"/>
                        </a:spcAft>
                        <a:buClr>
                          <a:srgbClr val="FFFFFF"/>
                        </a:buClr>
                        <a:buNone/>
                      </a:pPr>
                      <a:r>
                        <a:rPr lang="en-IN" sz="1050" b="0" i="0" u="none" strike="noStrike" noProof="0">
                          <a:effectLst/>
                          <a:latin typeface="Times New Roman"/>
                        </a:rPr>
                        <a:t>Machine learning is a useful tool used to reduce phishing attacks. As innovation keeps on developing, phishing strategies began to advance quickly several anti-phishing tools are available and have their own disadvantages. The paper concentrates on basic Machine learning supervised classification techniques to seek out an answer to phishing attacks.</a:t>
                      </a:r>
                      <a:endParaRPr lang="en-US" sz="1050">
                        <a:latin typeface="Times New Roman"/>
                      </a:endParaRPr>
                    </a:p>
                  </a:txBody>
                  <a:tcPr/>
                </a:tc>
                <a:tc>
                  <a:txBody>
                    <a:bodyPr/>
                    <a:lstStyle/>
                    <a:p>
                      <a:pPr algn="just" fontAlgn="base"/>
                      <a:r>
                        <a:rPr lang="en-US" sz="1050" b="0">
                          <a:effectLst/>
                          <a:latin typeface="Times New Roman"/>
                        </a:rPr>
                        <a:t>The model is trained with 4 models. Increasing the models may increase the accuracy.</a:t>
                      </a:r>
                    </a:p>
                  </a:txBody>
                  <a:tcPr/>
                </a:tc>
                <a:tc>
                  <a:txBody>
                    <a:bodyPr/>
                    <a:lstStyle/>
                    <a:p>
                      <a:pPr fontAlgn="base"/>
                      <a:r>
                        <a:rPr lang="en-IN" sz="1050" b="0">
                          <a:effectLst/>
                          <a:latin typeface="Times New Roman"/>
                        </a:rPr>
                        <a:t>Accuracy of 88.9%.</a:t>
                      </a:r>
                    </a:p>
                  </a:txBody>
                  <a:tcPr/>
                </a:tc>
                <a:tc>
                  <a:txBody>
                    <a:bodyPr/>
                    <a:lstStyle/>
                    <a:p>
                      <a:pPr fontAlgn="base"/>
                      <a:r>
                        <a:rPr lang="en-US" sz="1050" b="0">
                          <a:effectLst/>
                          <a:latin typeface="Times New Roman"/>
                        </a:rPr>
                        <a:t>Accuracy</a:t>
                      </a:r>
                    </a:p>
                  </a:txBody>
                  <a:tcPr/>
                </a:tc>
                <a:tc>
                  <a:txBody>
                    <a:bodyPr/>
                    <a:lstStyle/>
                    <a:p>
                      <a:pPr fontAlgn="base"/>
                      <a:endParaRPr lang="en-US" sz="1050">
                        <a:effectLst/>
                        <a:latin typeface="Times New Roman"/>
                      </a:endParaRPr>
                    </a:p>
                    <a:p>
                      <a:pPr fontAlgn="base"/>
                      <a:r>
                        <a:rPr lang="en-US" sz="1050">
                          <a:effectLst/>
                          <a:latin typeface="Times New Roman"/>
                        </a:rPr>
                        <a:t>​</a:t>
                      </a:r>
                    </a:p>
                  </a:txBody>
                  <a:tcPr/>
                </a:tc>
                <a:extLst>
                  <a:ext uri="{0D108BD9-81ED-4DB2-BD59-A6C34878D82A}">
                    <a16:rowId xmlns:a16="http://schemas.microsoft.com/office/drawing/2014/main" val="10000"/>
                  </a:ext>
                </a:extLst>
              </a:tr>
              <a:tr h="2420931">
                <a:tc>
                  <a:txBody>
                    <a:bodyPr/>
                    <a:lstStyle/>
                    <a:p>
                      <a:pPr fontAlgn="auto"/>
                      <a:r>
                        <a:rPr lang="en-IN" sz="1100">
                          <a:effectLst/>
                        </a:rPr>
                        <a:t>​</a:t>
                      </a:r>
                    </a:p>
                    <a:p>
                      <a:pPr fontAlgn="base"/>
                      <a:r>
                        <a:rPr lang="en-IN" sz="1100">
                          <a:effectLst/>
                        </a:rPr>
                        <a:t>​</a:t>
                      </a:r>
                      <a:endParaRPr lang="en-IN">
                        <a:effectLst/>
                      </a:endParaRPr>
                    </a:p>
                    <a:p>
                      <a:pPr fontAlgn="base"/>
                      <a:r>
                        <a:rPr lang="en-IN" sz="1100">
                          <a:effectLst/>
                        </a:rPr>
                        <a:t>​</a:t>
                      </a:r>
                      <a:endParaRPr lang="en-IN">
                        <a:effectLst/>
                      </a:endParaRPr>
                    </a:p>
                    <a:p>
                      <a:pPr fontAlgn="base"/>
                      <a:r>
                        <a:rPr lang="en-IN" sz="1100">
                          <a:effectLst/>
                        </a:rPr>
                        <a:t>​</a:t>
                      </a:r>
                      <a:endParaRPr lang="en-IN">
                        <a:effectLst/>
                      </a:endParaRPr>
                    </a:p>
                    <a:p>
                      <a:pPr fontAlgn="base"/>
                      <a:r>
                        <a:rPr lang="en-IN" sz="1100">
                          <a:effectLst/>
                        </a:rPr>
                        <a:t>14.​</a:t>
                      </a:r>
                      <a:endParaRPr lang="en-IN">
                        <a:effectLst/>
                      </a:endParaRP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B. Geyik, K. </a:t>
                      </a:r>
                      <a:r>
                        <a:rPr lang="en-IN" sz="1050" b="0" i="0" u="none" strike="noStrike" noProof="0" err="1">
                          <a:effectLst/>
                          <a:latin typeface="Times New Roman" panose="02020603050405020304"/>
                        </a:rPr>
                        <a:t>Erensoy</a:t>
                      </a:r>
                      <a:r>
                        <a:rPr lang="en-IN" sz="1050" b="0" i="0" u="none" strike="noStrike" noProof="0">
                          <a:effectLst/>
                          <a:latin typeface="Times New Roman" panose="02020603050405020304"/>
                        </a:rPr>
                        <a:t> and E. </a:t>
                      </a:r>
                      <a:r>
                        <a:rPr lang="en-IN" sz="1050" b="0" i="0" u="none" strike="noStrike" noProof="0" err="1">
                          <a:effectLst/>
                          <a:latin typeface="Times New Roman" panose="02020603050405020304"/>
                        </a:rPr>
                        <a:t>Kocyigit</a:t>
                      </a:r>
                      <a:r>
                        <a:rPr lang="en-IN" sz="1050" b="0" i="0" u="none" strike="noStrike" noProof="0">
                          <a:effectLst/>
                          <a:latin typeface="Times New Roman" panose="02020603050405020304"/>
                        </a:rPr>
                        <a:t>, "Detection of Phishing Websites from URLs by using Classification Techniques on WEKA," 2021 6th International Conference on Inventive Computation Technologies (ICICT), 2021, pp. 120-125, </a:t>
                      </a:r>
                      <a:r>
                        <a:rPr lang="en-IN" sz="1050" b="0" i="0" u="none" strike="noStrike" noProof="0" err="1">
                          <a:effectLst/>
                          <a:latin typeface="Times New Roman" panose="02020603050405020304"/>
                        </a:rPr>
                        <a:t>doi</a:t>
                      </a:r>
                      <a:r>
                        <a:rPr lang="en-IN" sz="1050" b="0" i="0" u="none" strike="noStrike" noProof="0">
                          <a:effectLst/>
                          <a:latin typeface="Times New Roman" panose="02020603050405020304"/>
                        </a:rPr>
                        <a:t>: 10.1109/ICICT50816.2021.9358642.</a:t>
                      </a:r>
                      <a:endParaRPr lang="en-US" sz="1050" b="0" i="0" u="none" strike="noStrike" noProof="0">
                        <a:effectLst/>
                        <a:latin typeface="Times New Roman"/>
                      </a:endParaRPr>
                    </a:p>
                    <a:p>
                      <a:pPr lvl="0">
                        <a:buNone/>
                      </a:pPr>
                      <a:endParaRPr lang="en-US" sz="1050">
                        <a:effectLst/>
                        <a:latin typeface="Times New Roman"/>
                      </a:endParaRPr>
                    </a:p>
                    <a:p>
                      <a:pPr fontAlgn="base"/>
                      <a:r>
                        <a:rPr lang="en-US" sz="1050">
                          <a:effectLst/>
                          <a:latin typeface="Times New Roman"/>
                        </a:rPr>
                        <a:t>​</a:t>
                      </a:r>
                    </a:p>
                  </a:txBody>
                  <a:tcPr/>
                </a:tc>
                <a:tc>
                  <a:txBody>
                    <a:bodyPr/>
                    <a:lstStyle/>
                    <a:p>
                      <a:pPr fontAlgn="auto"/>
                      <a:r>
                        <a:rPr lang="en-IN" sz="1050">
                          <a:effectLst/>
                          <a:latin typeface="Times New Roman"/>
                        </a:rPr>
                        <a:t>​</a:t>
                      </a:r>
                    </a:p>
                    <a:p>
                      <a:pPr fontAlgn="base"/>
                      <a:r>
                        <a:rPr lang="en-IN" sz="1050">
                          <a:effectLst/>
                          <a:latin typeface="Times New Roman"/>
                        </a:rPr>
                        <a:t>2021​</a:t>
                      </a:r>
                    </a:p>
                  </a:txBody>
                  <a:tcPr/>
                </a:tc>
                <a:tc>
                  <a:txBody>
                    <a:bodyPr/>
                    <a:lstStyle/>
                    <a:p>
                      <a:pPr marL="0" marR="0" lvl="0" indent="0" algn="just">
                        <a:lnSpc>
                          <a:spcPct val="100000"/>
                        </a:lnSpc>
                        <a:spcBef>
                          <a:spcPts val="0"/>
                        </a:spcBef>
                        <a:spcAft>
                          <a:spcPts val="0"/>
                        </a:spcAft>
                        <a:buClr>
                          <a:srgbClr val="000000"/>
                        </a:buClr>
                        <a:buNone/>
                      </a:pPr>
                      <a:r>
                        <a:rPr lang="en-US" sz="1050" b="0" i="0" u="none" strike="noStrike" noProof="0">
                          <a:effectLst/>
                          <a:latin typeface="Times New Roman"/>
                        </a:rPr>
                        <a:t>As the internet has grown, cyberattacks have progressively become more common and identity theft has become more prevalent.</a:t>
                      </a:r>
                    </a:p>
                    <a:p>
                      <a:pPr marL="0" marR="0" lvl="0" indent="0" algn="just">
                        <a:lnSpc>
                          <a:spcPct val="100000"/>
                        </a:lnSpc>
                        <a:spcBef>
                          <a:spcPts val="0"/>
                        </a:spcBef>
                        <a:spcAft>
                          <a:spcPts val="0"/>
                        </a:spcAft>
                        <a:buClr>
                          <a:srgbClr val="000000"/>
                        </a:buClr>
                        <a:buNone/>
                      </a:pPr>
                      <a:r>
                        <a:rPr lang="en-US" sz="1050" b="0" i="0" u="none" strike="noStrike" noProof="0">
                          <a:effectLst/>
                          <a:latin typeface="Times New Roman"/>
                        </a:rPr>
                        <a:t>It is a type of fraud where intruders obtain people's private information, including user-ids, passwords, credit card details, and bank account numbers, among other things, by accessing bogus web pages.</a:t>
                      </a:r>
                    </a:p>
                    <a:p>
                      <a:pPr lvl="0">
                        <a:buNone/>
                      </a:pPr>
                      <a:endParaRPr lang="en-US" sz="1050">
                        <a:effectLst/>
                        <a:latin typeface="Times New Roman"/>
                      </a:endParaRPr>
                    </a:p>
                  </a:txBody>
                  <a:tcPr/>
                </a:tc>
                <a:tc>
                  <a:txBody>
                    <a:bodyPr/>
                    <a:lstStyle/>
                    <a:p>
                      <a:pPr algn="just" fontAlgn="base"/>
                      <a:r>
                        <a:rPr lang="en-US" sz="1050" b="0" i="0" u="none" strike="noStrike" noProof="0">
                          <a:effectLst/>
                        </a:rPr>
                        <a:t>Phishing detection techniques do suffer low detection accuracy and high false alarm</a:t>
                      </a:r>
                      <a:endParaRPr lang="en-US"/>
                    </a:p>
                  </a:txBody>
                  <a:tcPr/>
                </a:tc>
                <a:tc>
                  <a:txBody>
                    <a:bodyPr/>
                    <a:lstStyle/>
                    <a:p>
                      <a:pPr fontAlgn="base"/>
                      <a:r>
                        <a:rPr lang="en-US" sz="1050">
                          <a:effectLst/>
                          <a:latin typeface="Times New Roman"/>
                        </a:rPr>
                        <a:t>Accuracy of 89%.</a:t>
                      </a:r>
                    </a:p>
                  </a:txBody>
                  <a:tcPr/>
                </a:tc>
                <a:tc>
                  <a:txBody>
                    <a:bodyPr/>
                    <a:lstStyle/>
                    <a:p>
                      <a:pPr fontAlgn="base"/>
                      <a:r>
                        <a:rPr lang="en-US" sz="1050">
                          <a:effectLst/>
                          <a:latin typeface="Times New Roman"/>
                        </a:rPr>
                        <a:t>Accuracy</a:t>
                      </a:r>
                    </a:p>
                  </a:txBody>
                  <a:tcPr/>
                </a:tc>
                <a:tc>
                  <a:txBody>
                    <a:bodyPr/>
                    <a:lstStyle/>
                    <a:p>
                      <a:pPr fontAlgn="base"/>
                      <a:endParaRPr lang="en-US" sz="1050">
                        <a:effectLst/>
                        <a:latin typeface="Times New Roman"/>
                      </a:endParaRPr>
                    </a:p>
                  </a:txBody>
                  <a:tcPr/>
                </a:tc>
                <a:extLst>
                  <a:ext uri="{0D108BD9-81ED-4DB2-BD59-A6C34878D82A}">
                    <a16:rowId xmlns:a16="http://schemas.microsoft.com/office/drawing/2014/main" val="10001"/>
                  </a:ext>
                </a:extLst>
              </a:tr>
              <a:tr h="1456201">
                <a:tc>
                  <a:txBody>
                    <a:bodyPr/>
                    <a:lstStyle/>
                    <a:p>
                      <a:pPr fontAlgn="auto"/>
                      <a:r>
                        <a:rPr lang="en-IN" sz="1100">
                          <a:effectLst/>
                        </a:rPr>
                        <a:t>​</a:t>
                      </a:r>
                    </a:p>
                    <a:p>
                      <a:pPr fontAlgn="base"/>
                      <a:r>
                        <a:rPr lang="en-IN" sz="1100">
                          <a:effectLst/>
                        </a:rPr>
                        <a:t>​</a:t>
                      </a:r>
                      <a:endParaRPr lang="en-IN">
                        <a:effectLst/>
                      </a:endParaRPr>
                    </a:p>
                    <a:p>
                      <a:pPr fontAlgn="base"/>
                      <a:r>
                        <a:rPr lang="en-IN" sz="1100">
                          <a:effectLst/>
                        </a:rPr>
                        <a:t>​</a:t>
                      </a:r>
                      <a:endParaRPr lang="en-IN">
                        <a:effectLst/>
                      </a:endParaRPr>
                    </a:p>
                    <a:p>
                      <a:pPr fontAlgn="base"/>
                      <a:r>
                        <a:rPr lang="en-IN" sz="1100">
                          <a:effectLst/>
                        </a:rPr>
                        <a:t>​</a:t>
                      </a:r>
                      <a:endParaRPr lang="en-IN">
                        <a:effectLst/>
                      </a:endParaRPr>
                    </a:p>
                    <a:p>
                      <a:pPr fontAlgn="base"/>
                      <a:r>
                        <a:rPr lang="en-IN" sz="1100">
                          <a:effectLst/>
                        </a:rPr>
                        <a:t>15.​</a:t>
                      </a:r>
                      <a:endParaRPr lang="en-IN">
                        <a:effectLst/>
                      </a:endParaRP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M. Sameen, K. Han and S. O. Hwang, "Phish Haven—An Efficient Real-Time AI Phishing URLs Detection System," in IEEE Access, vol. 8, pp. 83425-83443, 2020, Doi: 10.1109/ACCESS.2020.2991403.</a:t>
                      </a:r>
                      <a:endParaRPr lang="en-US" sz="1050" b="0" i="0" u="none" strike="noStrike" noProof="0">
                        <a:effectLst/>
                        <a:latin typeface="Times New Roman" panose="02020603050405020304"/>
                      </a:endParaRPr>
                    </a:p>
                    <a:p>
                      <a:pPr lvl="0">
                        <a:buNone/>
                      </a:pPr>
                      <a:endParaRPr lang="en-US" sz="1050">
                        <a:effectLst/>
                        <a:latin typeface="Times New Roman"/>
                      </a:endParaRPr>
                    </a:p>
                  </a:txBody>
                  <a:tcPr/>
                </a:tc>
                <a:tc>
                  <a:txBody>
                    <a:bodyPr/>
                    <a:lstStyle/>
                    <a:p>
                      <a:pPr fontAlgn="base"/>
                      <a:r>
                        <a:rPr lang="en-IN" sz="1050">
                          <a:effectLst/>
                          <a:latin typeface="Times New Roman"/>
                        </a:rPr>
                        <a:t>2020</a:t>
                      </a:r>
                    </a:p>
                  </a:txBody>
                  <a:tcPr/>
                </a:tc>
                <a:tc>
                  <a:txBody>
                    <a:bodyPr/>
                    <a:lstStyle/>
                    <a:p>
                      <a:pPr marL="0" marR="0" indent="0" algn="just" fontAlgn="base">
                        <a:lnSpc>
                          <a:spcPct val="100000"/>
                        </a:lnSpc>
                        <a:spcBef>
                          <a:spcPts val="0"/>
                        </a:spcBef>
                        <a:spcAft>
                          <a:spcPts val="0"/>
                        </a:spcAft>
                        <a:buClr>
                          <a:srgbClr val="000000"/>
                        </a:buClr>
                        <a:buNone/>
                      </a:pPr>
                      <a:r>
                        <a:rPr lang="en-IN" sz="1050" b="0" i="0" u="none" strike="noStrike" noProof="0">
                          <a:effectLst/>
                          <a:latin typeface="Times New Roman"/>
                        </a:rPr>
                        <a:t>Designing defence mechanisms against various phishing attempts has been proposed using various machine learning and deep learning-based methodologies. </a:t>
                      </a:r>
                      <a:endParaRPr lang="en-US" sz="1050">
                        <a:effectLst/>
                        <a:latin typeface="Times New Roman"/>
                      </a:endParaRPr>
                    </a:p>
                  </a:txBody>
                  <a:tcPr/>
                </a:tc>
                <a:tc>
                  <a:txBody>
                    <a:bodyPr/>
                    <a:lstStyle/>
                    <a:p>
                      <a:pPr fontAlgn="base"/>
                      <a:r>
                        <a:rPr lang="en-US" sz="1050">
                          <a:effectLst/>
                          <a:latin typeface="Times New Roman"/>
                        </a:rPr>
                        <a:t>Deep learning gave high accuracy but it is taking time to predict.</a:t>
                      </a:r>
                    </a:p>
                  </a:txBody>
                  <a:tcPr/>
                </a:tc>
                <a:tc>
                  <a:txBody>
                    <a:bodyPr/>
                    <a:lstStyle/>
                    <a:p>
                      <a:pPr fontAlgn="base"/>
                      <a:r>
                        <a:rPr lang="en-US" sz="1050">
                          <a:effectLst/>
                          <a:latin typeface="Times New Roman"/>
                        </a:rPr>
                        <a:t>Accuracy rate 98.00 percent.</a:t>
                      </a:r>
                    </a:p>
                  </a:txBody>
                  <a:tcPr/>
                </a:tc>
                <a:tc>
                  <a:txBody>
                    <a:bodyPr/>
                    <a:lstStyle/>
                    <a:p>
                      <a:pPr fontAlgn="base"/>
                      <a:r>
                        <a:rPr lang="en-US" altLang="en-IN" sz="1050">
                          <a:effectLst/>
                          <a:latin typeface="Times New Roman"/>
                        </a:rPr>
                        <a:t>Accuracy</a:t>
                      </a:r>
                    </a:p>
                  </a:txBody>
                  <a:tcPr/>
                </a:tc>
                <a:tc>
                  <a:txBody>
                    <a:bodyPr/>
                    <a:lstStyle/>
                    <a:p>
                      <a:pPr fontAlgn="base"/>
                      <a:endParaRPr lang="en-US" sz="1050">
                        <a:effectLst/>
                        <a:latin typeface="Times New Roman"/>
                      </a:endParaRPr>
                    </a:p>
                    <a:p>
                      <a:pPr fontAlgn="base"/>
                      <a:r>
                        <a:rPr lang="en-US"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33201329"/>
              </p:ext>
            </p:extLst>
          </p:nvPr>
        </p:nvGraphicFramePr>
        <p:xfrm>
          <a:off x="455083" y="298130"/>
          <a:ext cx="11328111" cy="6234074"/>
        </p:xfrm>
        <a:graphic>
          <a:graphicData uri="http://schemas.openxmlformats.org/drawingml/2006/table">
            <a:tbl>
              <a:tblPr firstRow="1" bandRow="1">
                <a:tableStyleId>{5C22544A-7EE6-4342-B048-85BDC9FD1C3A}</a:tableStyleId>
              </a:tblPr>
              <a:tblGrid>
                <a:gridCol w="514046">
                  <a:extLst>
                    <a:ext uri="{9D8B030D-6E8A-4147-A177-3AD203B41FA5}">
                      <a16:colId xmlns:a16="http://schemas.microsoft.com/office/drawing/2014/main" val="20000"/>
                    </a:ext>
                  </a:extLst>
                </a:gridCol>
                <a:gridCol w="2313221">
                  <a:extLst>
                    <a:ext uri="{9D8B030D-6E8A-4147-A177-3AD203B41FA5}">
                      <a16:colId xmlns:a16="http://schemas.microsoft.com/office/drawing/2014/main" val="20001"/>
                    </a:ext>
                  </a:extLst>
                </a:gridCol>
                <a:gridCol w="599722">
                  <a:extLst>
                    <a:ext uri="{9D8B030D-6E8A-4147-A177-3AD203B41FA5}">
                      <a16:colId xmlns:a16="http://schemas.microsoft.com/office/drawing/2014/main" val="20002"/>
                    </a:ext>
                  </a:extLst>
                </a:gridCol>
                <a:gridCol w="2227546">
                  <a:extLst>
                    <a:ext uri="{9D8B030D-6E8A-4147-A177-3AD203B41FA5}">
                      <a16:colId xmlns:a16="http://schemas.microsoft.com/office/drawing/2014/main" val="20003"/>
                    </a:ext>
                  </a:extLst>
                </a:gridCol>
                <a:gridCol w="1418394">
                  <a:extLst>
                    <a:ext uri="{9D8B030D-6E8A-4147-A177-3AD203B41FA5}">
                      <a16:colId xmlns:a16="http://schemas.microsoft.com/office/drawing/2014/main" val="20004"/>
                    </a:ext>
                  </a:extLst>
                </a:gridCol>
                <a:gridCol w="1418394">
                  <a:extLst>
                    <a:ext uri="{9D8B030D-6E8A-4147-A177-3AD203B41FA5}">
                      <a16:colId xmlns:a16="http://schemas.microsoft.com/office/drawing/2014/main" val="20005"/>
                    </a:ext>
                  </a:extLst>
                </a:gridCol>
                <a:gridCol w="1418394">
                  <a:extLst>
                    <a:ext uri="{9D8B030D-6E8A-4147-A177-3AD203B41FA5}">
                      <a16:colId xmlns:a16="http://schemas.microsoft.com/office/drawing/2014/main" val="20006"/>
                    </a:ext>
                  </a:extLst>
                </a:gridCol>
                <a:gridCol w="1418394">
                  <a:extLst>
                    <a:ext uri="{9D8B030D-6E8A-4147-A177-3AD203B41FA5}">
                      <a16:colId xmlns:a16="http://schemas.microsoft.com/office/drawing/2014/main" val="20007"/>
                    </a:ext>
                  </a:extLst>
                </a:gridCol>
              </a:tblGrid>
              <a:tr h="2401652">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16.​</a:t>
                      </a:r>
                      <a:endParaRPr lang="en-IN">
                        <a:effectLst/>
                      </a:endParaRPr>
                    </a:p>
                  </a:txBody>
                  <a:tcPr/>
                </a:tc>
                <a:tc>
                  <a:txBody>
                    <a:bodyPr/>
                    <a:lstStyle/>
                    <a:p>
                      <a:pPr lvl="0" algn="just">
                        <a:lnSpc>
                          <a:spcPct val="100000"/>
                        </a:lnSpc>
                        <a:spcBef>
                          <a:spcPts val="0"/>
                        </a:spcBef>
                        <a:spcAft>
                          <a:spcPts val="0"/>
                        </a:spcAft>
                        <a:buNone/>
                      </a:pPr>
                      <a:r>
                        <a:rPr lang="en-GB" sz="1050" b="0" i="0" u="none" strike="noStrike" noProof="0">
                          <a:effectLst/>
                          <a:latin typeface="Times New Roman" panose="02020603050405020304"/>
                        </a:rPr>
                        <a:t>Sudhakar, V.J., Mahalingam, S., Venkatesh, V., </a:t>
                      </a:r>
                      <a:r>
                        <a:rPr lang="en-GB" sz="1050" b="0" i="0" u="none" strike="noStrike" noProof="0" err="1">
                          <a:effectLst/>
                          <a:latin typeface="Times New Roman" panose="02020603050405020304"/>
                        </a:rPr>
                        <a:t>Vetriselvi</a:t>
                      </a:r>
                      <a:r>
                        <a:rPr lang="en-GB" sz="1050" b="0" i="0" u="none" strike="noStrike" noProof="0">
                          <a:effectLst/>
                          <a:latin typeface="Times New Roman" panose="02020603050405020304"/>
                        </a:rPr>
                        <a:t>, V. (2022). Phishing URL Detection and Vulnerability Assessment of Web Applications Using IVS Attributes with XAI. In: Fong, S., Dey, N., Joshi, A. (eds) ICT Analysis and Applications. Lecture Notes in Networks and Systems, vol 314. Springer, Singapore. https://doi.org/10.1007/978-981-16-5655-2_89.</a:t>
                      </a:r>
                      <a:endParaRPr lang="en-US" sz="1050" b="0" i="0" u="none" strike="noStrike" noProof="0">
                        <a:effectLst/>
                        <a:latin typeface="Times New Roman"/>
                      </a:endParaRPr>
                    </a:p>
                    <a:p>
                      <a:pPr lvl="0">
                        <a:buNone/>
                      </a:pPr>
                      <a:endParaRPr lang="en-US" sz="1050">
                        <a:effectLst/>
                        <a:latin typeface="Times New Roman"/>
                      </a:endParaRP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2022</a:t>
                      </a:r>
                    </a:p>
                  </a:txBody>
                  <a:tcPr/>
                </a:tc>
                <a:tc>
                  <a:txBody>
                    <a:bodyPr/>
                    <a:lstStyle/>
                    <a:p>
                      <a:pPr marL="0" marR="0" lvl="0" indent="0" algn="just">
                        <a:lnSpc>
                          <a:spcPct val="90000"/>
                        </a:lnSpc>
                        <a:spcBef>
                          <a:spcPts val="1000"/>
                        </a:spcBef>
                        <a:spcAft>
                          <a:spcPts val="0"/>
                        </a:spcAft>
                        <a:buNone/>
                      </a:pPr>
                      <a:r>
                        <a:rPr lang="en-GB" sz="1050" b="0" i="0" u="none" strike="noStrike" noProof="0">
                          <a:effectLst/>
                          <a:latin typeface="Times New Roman"/>
                        </a:rPr>
                        <a:t>This paper presents solutions to identify phishing URLs and input validation and sanitization based vulnerabilities, i.e., SQL injection, Cross Site Scripting, and File Inclusion in PHP code using machine learning models, after the extraction of certain IVS attributes</a:t>
                      </a:r>
                      <a:r>
                        <a:rPr lang="en-GB" sz="1050" b="0" i="0" u="none" strike="noStrike" noProof="0">
                          <a:effectLst/>
                          <a:latin typeface="Calibri"/>
                        </a:rPr>
                        <a:t>.</a:t>
                      </a:r>
                      <a:endParaRPr lang="en-US" sz="1050" b="0" i="0" u="none" strike="noStrike" noProof="0">
                        <a:effectLst/>
                      </a:endParaRPr>
                    </a:p>
                    <a:p>
                      <a:pPr lvl="0">
                        <a:buNone/>
                      </a:pPr>
                      <a:endParaRPr lang="en-US" sz="1050">
                        <a:effectLst/>
                        <a:latin typeface="Times New Roman"/>
                      </a:endParaRPr>
                    </a:p>
                  </a:txBody>
                  <a:tcPr/>
                </a:tc>
                <a:tc>
                  <a:txBody>
                    <a:bodyPr/>
                    <a:lstStyle/>
                    <a:p>
                      <a:pPr lvl="0" algn="just">
                        <a:buNone/>
                      </a:pPr>
                      <a:r>
                        <a:rPr lang="en-US" sz="1050" b="1" i="0" u="none" strike="noStrike" noProof="0">
                          <a:effectLst/>
                          <a:latin typeface="Times New Roman"/>
                        </a:rPr>
                        <a:t>Due to too many layers </a:t>
                      </a:r>
                      <a:r>
                        <a:rPr lang="en-IN" sz="1050" b="0" i="0" u="none" strike="noStrike" noProof="0">
                          <a:effectLst/>
                          <a:latin typeface="Times New Roman"/>
                        </a:rPr>
                        <a:t> the number of layers is increased, the time complexity is increased.</a:t>
                      </a:r>
                      <a:endParaRPr lang="en-US"/>
                    </a:p>
                  </a:txBody>
                  <a:tcPr/>
                </a:tc>
                <a:tc>
                  <a:txBody>
                    <a:bodyPr/>
                    <a:lstStyle/>
                    <a:p>
                      <a:pPr fontAlgn="base"/>
                      <a:r>
                        <a:rPr lang="en-US" altLang="en-IN" sz="1050">
                          <a:effectLst/>
                          <a:latin typeface="Times New Roman"/>
                        </a:rPr>
                        <a:t>A</a:t>
                      </a:r>
                      <a:r>
                        <a:rPr lang="en-IN" sz="1050" err="1">
                          <a:effectLst/>
                          <a:latin typeface="Times New Roman"/>
                        </a:rPr>
                        <a:t>ccuracy</a:t>
                      </a:r>
                      <a:r>
                        <a:rPr lang="en-IN" sz="1050">
                          <a:effectLst/>
                          <a:latin typeface="Times New Roman"/>
                        </a:rPr>
                        <a:t> </a:t>
                      </a:r>
                      <a:r>
                        <a:rPr lang="en-US" altLang="en-IN" sz="1050">
                          <a:effectLst/>
                          <a:latin typeface="Times New Roman"/>
                        </a:rPr>
                        <a:t>is </a:t>
                      </a:r>
                      <a:r>
                        <a:rPr lang="en-IN" sz="1050">
                          <a:effectLst/>
                          <a:latin typeface="Times New Roman"/>
                        </a:rPr>
                        <a:t>approximately 89%.</a:t>
                      </a:r>
                    </a:p>
                  </a:txBody>
                  <a:tcPr/>
                </a:tc>
                <a:tc>
                  <a:txBody>
                    <a:bodyPr/>
                    <a:lstStyle/>
                    <a:p>
                      <a:pPr fontAlgn="base"/>
                      <a:r>
                        <a:rPr lang="en-US" altLang="en-IN" sz="1050">
                          <a:effectLst/>
                          <a:latin typeface="Times New Roman"/>
                        </a:rPr>
                        <a:t>Accuracy</a:t>
                      </a:r>
                    </a:p>
                  </a:txBody>
                  <a:tcPr/>
                </a:tc>
                <a:tc>
                  <a:txBody>
                    <a:bodyPr/>
                    <a:lstStyle/>
                    <a:p>
                      <a:pPr fontAlgn="base"/>
                      <a:endParaRPr lang="en-IN" sz="1050">
                        <a:effectLst/>
                        <a:latin typeface="Times New Roman"/>
                      </a:endParaRPr>
                    </a:p>
                  </a:txBody>
                  <a:tcPr/>
                </a:tc>
                <a:extLst>
                  <a:ext uri="{0D108BD9-81ED-4DB2-BD59-A6C34878D82A}">
                    <a16:rowId xmlns:a16="http://schemas.microsoft.com/office/drawing/2014/main" val="10000"/>
                  </a:ext>
                </a:extLst>
              </a:tr>
              <a:tr h="2401652">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17.​</a:t>
                      </a:r>
                      <a:endParaRPr lang="en-IN">
                        <a:effectLst/>
                      </a:endParaRPr>
                    </a:p>
                  </a:txBody>
                  <a:tcPr/>
                </a:tc>
                <a:tc>
                  <a:txBody>
                    <a:bodyPr/>
                    <a:lstStyle/>
                    <a:p>
                      <a:pPr lvl="0" algn="just">
                        <a:lnSpc>
                          <a:spcPct val="100000"/>
                        </a:lnSpc>
                        <a:spcBef>
                          <a:spcPts val="0"/>
                        </a:spcBef>
                        <a:spcAft>
                          <a:spcPts val="0"/>
                        </a:spcAft>
                        <a:buNone/>
                      </a:pPr>
                      <a:r>
                        <a:rPr lang="en-IN" sz="1050" b="0" i="0" u="none" strike="noStrike" noProof="0">
                          <a:effectLst/>
                          <a:latin typeface="Times New Roman" panose="02020603050405020304"/>
                        </a:rPr>
                        <a:t>Y. Huang, Q. Yang, J. Qin and W. Wen, "Phishing URL Detection via CNN and Attention-Based Hierarchical RNN," 2019 18th IEEE International Conference On Trust, Security And Privacy In Computing And Communications/13th IEEE International Conference On Big Data Science And Engineering (</a:t>
                      </a:r>
                      <a:r>
                        <a:rPr lang="en-IN" sz="1050" b="0" i="0" u="none" strike="noStrike" noProof="0" err="1">
                          <a:effectLst/>
                          <a:latin typeface="Times New Roman" panose="02020603050405020304"/>
                        </a:rPr>
                        <a:t>TrustCom</a:t>
                      </a:r>
                      <a:r>
                        <a:rPr lang="en-IN" sz="1050" b="0" i="0" u="none" strike="noStrike" noProof="0">
                          <a:effectLst/>
                          <a:latin typeface="Times New Roman" panose="02020603050405020304"/>
                        </a:rPr>
                        <a:t>/</a:t>
                      </a:r>
                      <a:r>
                        <a:rPr lang="en-IN" sz="1050" b="0" i="0" u="none" strike="noStrike" noProof="0" err="1">
                          <a:effectLst/>
                          <a:latin typeface="Times New Roman" panose="02020603050405020304"/>
                        </a:rPr>
                        <a:t>BigDataSE</a:t>
                      </a:r>
                      <a:r>
                        <a:rPr lang="en-IN" sz="1050" b="0" i="0" u="none" strike="noStrike" noProof="0">
                          <a:effectLst/>
                          <a:latin typeface="Times New Roman" panose="02020603050405020304"/>
                        </a:rPr>
                        <a:t>), 2019, pp. 112-119, Doi: 10.1109/</a:t>
                      </a:r>
                      <a:r>
                        <a:rPr lang="en-IN" sz="1050" b="0" i="0" u="none" strike="noStrike" noProof="0" err="1">
                          <a:effectLst/>
                          <a:latin typeface="Times New Roman" panose="02020603050405020304"/>
                        </a:rPr>
                        <a:t>TrustCom</a:t>
                      </a:r>
                      <a:r>
                        <a:rPr lang="en-IN" sz="1050" b="0" i="0" u="none" strike="noStrike" noProof="0">
                          <a:effectLst/>
                          <a:latin typeface="Times New Roman" panose="02020603050405020304"/>
                        </a:rPr>
                        <a:t>/BigDataSE.2019.00024.</a:t>
                      </a:r>
                      <a:endParaRPr lang="en-US" sz="1050" b="0" i="0" u="none" strike="noStrike" noProof="0">
                        <a:effectLst/>
                        <a:latin typeface="Times New Roman"/>
                      </a:endParaRP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2019</a:t>
                      </a:r>
                    </a:p>
                  </a:txBody>
                  <a:tcPr/>
                </a:tc>
                <a:tc>
                  <a:txBody>
                    <a:bodyPr/>
                    <a:lstStyle/>
                    <a:p>
                      <a:pPr marL="0" marR="0" lvl="0" indent="0" algn="just">
                        <a:lnSpc>
                          <a:spcPct val="120000"/>
                        </a:lnSpc>
                        <a:spcBef>
                          <a:spcPts val="0"/>
                        </a:spcBef>
                        <a:spcAft>
                          <a:spcPts val="0"/>
                        </a:spcAft>
                        <a:buClr>
                          <a:srgbClr val="000000"/>
                        </a:buClr>
                        <a:buNone/>
                      </a:pPr>
                      <a:r>
                        <a:rPr lang="en-IN" sz="1050" b="0" i="0" u="none" strike="noStrike" noProof="0">
                          <a:effectLst/>
                          <a:latin typeface="Times New Roman"/>
                        </a:rPr>
                        <a:t>Phishing websites have always posed a significant risk to online safety. Numerous researchers have been working on cutting-edge methods to automatically identify phishing websites for many years. Modern systems can perform better, but they require a lot of manual feature engineering and are not good at spotting freshly appearing phishing assaults.</a:t>
                      </a:r>
                      <a:endParaRPr lang="en-US" sz="1050" b="0" i="0" u="none" strike="noStrike" noProof="0">
                        <a:effectLst/>
                      </a:endParaRPr>
                    </a:p>
                    <a:p>
                      <a:pPr lvl="0">
                        <a:buNone/>
                      </a:pPr>
                      <a:endParaRPr lang="en-US" sz="1050">
                        <a:effectLst/>
                        <a:latin typeface="Times New Roman"/>
                      </a:endParaRPr>
                    </a:p>
                  </a:txBody>
                  <a:tcPr/>
                </a:tc>
                <a:tc>
                  <a:txBody>
                    <a:bodyPr/>
                    <a:lstStyle/>
                    <a:p>
                      <a:pPr lvl="0" algn="just">
                        <a:buNone/>
                      </a:pPr>
                      <a:r>
                        <a:rPr lang="en-US" sz="1050" b="0" i="0" u="none" strike="noStrike" noProof="0">
                          <a:effectLst/>
                          <a:latin typeface="Times New Roman"/>
                        </a:rPr>
                        <a:t>Overfitting happens in the process of training.</a:t>
                      </a:r>
                      <a:endParaRPr lang="en-US"/>
                    </a:p>
                  </a:txBody>
                  <a:tcPr/>
                </a:tc>
                <a:tc>
                  <a:txBody>
                    <a:bodyPr/>
                    <a:lstStyle/>
                    <a:p>
                      <a:pPr fontAlgn="base"/>
                      <a:r>
                        <a:rPr lang="en-IN" sz="1050">
                          <a:effectLst/>
                          <a:latin typeface="Times New Roman"/>
                        </a:rPr>
                        <a:t>Accuracy of 75%</a:t>
                      </a:r>
                    </a:p>
                  </a:txBody>
                  <a:tcPr/>
                </a:tc>
                <a:tc>
                  <a:txBody>
                    <a:bodyPr/>
                    <a:lstStyle/>
                    <a:p>
                      <a:pPr fontAlgn="base"/>
                      <a:r>
                        <a:rPr lang="en-IN" sz="1050">
                          <a:effectLst/>
                          <a:latin typeface="Times New Roman"/>
                        </a:rPr>
                        <a:t>Accuracy</a:t>
                      </a:r>
                    </a:p>
                  </a:txBody>
                  <a:tcPr/>
                </a:tc>
                <a:tc>
                  <a:txBody>
                    <a:bodyPr/>
                    <a:lstStyle/>
                    <a:p>
                      <a:pPr fontAlgn="base"/>
                      <a:endParaRPr lang="en-IN" sz="1050">
                        <a:effectLst/>
                        <a:latin typeface="Times New Roman"/>
                      </a:endParaRPr>
                    </a:p>
                  </a:txBody>
                  <a:tcPr/>
                </a:tc>
                <a:extLst>
                  <a:ext uri="{0D108BD9-81ED-4DB2-BD59-A6C34878D82A}">
                    <a16:rowId xmlns:a16="http://schemas.microsoft.com/office/drawing/2014/main" val="10001"/>
                  </a:ext>
                </a:extLst>
              </a:tr>
              <a:tr h="1430770">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18.​</a:t>
                      </a:r>
                      <a:endParaRPr lang="en-IN">
                        <a:effectLst/>
                      </a:endParaRPr>
                    </a:p>
                  </a:txBody>
                  <a:tcPr/>
                </a:tc>
                <a:tc>
                  <a:txBody>
                    <a:bodyPr/>
                    <a:lstStyle/>
                    <a:p>
                      <a:pPr lvl="0" algn="just">
                        <a:buNone/>
                      </a:pPr>
                      <a:r>
                        <a:rPr lang="en-GB" sz="1050" b="0" i="0" u="none" strike="noStrike" noProof="0">
                          <a:effectLst/>
                          <a:latin typeface="Times New Roman" panose="02020603050405020304"/>
                        </a:rPr>
                        <a:t>Ravindra, Salvi &amp; Sanjay, Shah &amp; Gulzar, Shaikh &amp; Pallavi, Khodke. (2021). Phishing Website Detection Based on URL. International Journal of Scientific Research in Computer Science, Engineering and Information Technology. 589-594. 10.32628/CSEIT2173124.</a:t>
                      </a:r>
                      <a:endParaRPr lang="en-US" sz="1050" b="0">
                        <a:latin typeface="Times New Roman"/>
                      </a:endParaRP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2021​</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In today's era, due to the surge in the usage of the internet and other online platforms, security has been major attention. Many cyberattacks take place each day out of which website phishing is the most common issue.</a:t>
                      </a:r>
                      <a:endParaRPr lang="en-US" sz="1050" b="0" i="0" u="none" strike="noStrike" noProof="0">
                        <a:effectLst/>
                      </a:endParaRPr>
                    </a:p>
                    <a:p>
                      <a:pPr lvl="0">
                        <a:buNone/>
                      </a:pPr>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a:effectLst/>
                          <a:latin typeface="Times New Roman"/>
                        </a:rPr>
                        <a:t>Proposed model is only limited to NLP.</a:t>
                      </a:r>
                      <a:endParaRPr lang="en-IN" sz="1050">
                        <a:effectLst/>
                        <a:latin typeface="Times New Roman"/>
                      </a:endParaRPr>
                    </a:p>
                  </a:txBody>
                  <a:tcPr/>
                </a:tc>
                <a:tc>
                  <a:txBody>
                    <a:bodyPr/>
                    <a:lstStyle/>
                    <a:p>
                      <a:pPr fontAlgn="auto"/>
                      <a:r>
                        <a:rPr lang="en-IN" sz="1050">
                          <a:effectLst/>
                          <a:latin typeface="Times New Roman"/>
                        </a:rPr>
                        <a:t>​Accuracy is 86%.</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74737965"/>
              </p:ext>
            </p:extLst>
          </p:nvPr>
        </p:nvGraphicFramePr>
        <p:xfrm>
          <a:off x="632603" y="632603"/>
          <a:ext cx="10852121" cy="5524494"/>
        </p:xfrm>
        <a:graphic>
          <a:graphicData uri="http://schemas.openxmlformats.org/drawingml/2006/table">
            <a:tbl>
              <a:tblPr firstRow="1" bandRow="1">
                <a:tableStyleId>{5C22544A-7EE6-4342-B048-85BDC9FD1C3A}</a:tableStyleId>
              </a:tblPr>
              <a:tblGrid>
                <a:gridCol w="492034">
                  <a:extLst>
                    <a:ext uri="{9D8B030D-6E8A-4147-A177-3AD203B41FA5}">
                      <a16:colId xmlns:a16="http://schemas.microsoft.com/office/drawing/2014/main" val="20000"/>
                    </a:ext>
                  </a:extLst>
                </a:gridCol>
                <a:gridCol w="2214162">
                  <a:extLst>
                    <a:ext uri="{9D8B030D-6E8A-4147-A177-3AD203B41FA5}">
                      <a16:colId xmlns:a16="http://schemas.microsoft.com/office/drawing/2014/main" val="20001"/>
                    </a:ext>
                  </a:extLst>
                </a:gridCol>
                <a:gridCol w="701606">
                  <a:extLst>
                    <a:ext uri="{9D8B030D-6E8A-4147-A177-3AD203B41FA5}">
                      <a16:colId xmlns:a16="http://schemas.microsoft.com/office/drawing/2014/main" val="20002"/>
                    </a:ext>
                  </a:extLst>
                </a:gridCol>
                <a:gridCol w="2013703">
                  <a:extLst>
                    <a:ext uri="{9D8B030D-6E8A-4147-A177-3AD203B41FA5}">
                      <a16:colId xmlns:a16="http://schemas.microsoft.com/office/drawing/2014/main" val="20003"/>
                    </a:ext>
                  </a:extLst>
                </a:gridCol>
                <a:gridCol w="1357654">
                  <a:extLst>
                    <a:ext uri="{9D8B030D-6E8A-4147-A177-3AD203B41FA5}">
                      <a16:colId xmlns:a16="http://schemas.microsoft.com/office/drawing/2014/main" val="20004"/>
                    </a:ext>
                  </a:extLst>
                </a:gridCol>
                <a:gridCol w="1357654">
                  <a:extLst>
                    <a:ext uri="{9D8B030D-6E8A-4147-A177-3AD203B41FA5}">
                      <a16:colId xmlns:a16="http://schemas.microsoft.com/office/drawing/2014/main" val="20005"/>
                    </a:ext>
                  </a:extLst>
                </a:gridCol>
                <a:gridCol w="1357654">
                  <a:extLst>
                    <a:ext uri="{9D8B030D-6E8A-4147-A177-3AD203B41FA5}">
                      <a16:colId xmlns:a16="http://schemas.microsoft.com/office/drawing/2014/main" val="20006"/>
                    </a:ext>
                  </a:extLst>
                </a:gridCol>
                <a:gridCol w="1357654">
                  <a:extLst>
                    <a:ext uri="{9D8B030D-6E8A-4147-A177-3AD203B41FA5}">
                      <a16:colId xmlns:a16="http://schemas.microsoft.com/office/drawing/2014/main" val="20007"/>
                    </a:ext>
                  </a:extLst>
                </a:gridCol>
              </a:tblGrid>
              <a:tr h="1841498">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19.​</a:t>
                      </a:r>
                      <a:endParaRPr lang="en-IN">
                        <a:effectLst/>
                      </a:endParaRPr>
                    </a:p>
                  </a:txBody>
                  <a:tcPr/>
                </a:tc>
                <a:tc>
                  <a:txBody>
                    <a:bodyPr/>
                    <a:lstStyle/>
                    <a:p>
                      <a:pPr algn="just" fontAlgn="auto"/>
                      <a:r>
                        <a:rPr lang="en-IN" sz="1050">
                          <a:effectLst/>
                          <a:latin typeface="Times New Roman"/>
                        </a:rPr>
                        <a:t>​</a:t>
                      </a:r>
                      <a:r>
                        <a:rPr lang="en-GB" sz="1050" b="0" i="0" u="none" strike="noStrike" noProof="0">
                          <a:effectLst/>
                          <a:latin typeface="Times New Roman" panose="02020603050405020304"/>
                        </a:rPr>
                        <a:t>Dutta AK (2021) Detecting phishing websites using machine learning technique. </a:t>
                      </a:r>
                      <a:r>
                        <a:rPr lang="en-GB" sz="1050" b="0" i="0" u="none" strike="noStrike" noProof="0" err="1">
                          <a:effectLst/>
                          <a:latin typeface="Times New Roman" panose="02020603050405020304"/>
                        </a:rPr>
                        <a:t>PLoS</a:t>
                      </a:r>
                      <a:r>
                        <a:rPr lang="en-GB" sz="1050" b="0" i="0" u="none" strike="noStrike" noProof="0">
                          <a:effectLst/>
                          <a:latin typeface="Times New Roman" panose="02020603050405020304"/>
                        </a:rPr>
                        <a:t> ONE 16(10): e0258361. https://doi.org/10.1371/journal.pone.0258361.</a:t>
                      </a:r>
                      <a:endParaRPr lang="en-IN" sz="1050" b="0" i="0" u="none" strike="noStrike" noProof="0">
                        <a:effectLst/>
                        <a:latin typeface="Times New Roman"/>
                      </a:endParaRPr>
                    </a:p>
                    <a:p>
                      <a:pPr lvl="0">
                        <a:buNone/>
                      </a:pPr>
                      <a:endParaRPr lang="en-IN" sz="1050">
                        <a:effectLst/>
                        <a:latin typeface="Times New Roman"/>
                      </a:endParaRPr>
                    </a:p>
                  </a:txBody>
                  <a:tcPr/>
                </a:tc>
                <a:tc>
                  <a:txBody>
                    <a:bodyPr/>
                    <a:lstStyle/>
                    <a:p>
                      <a:pPr algn="just" fontAlgn="auto"/>
                      <a:r>
                        <a:rPr lang="en-IN" sz="1050">
                          <a:effectLst/>
                          <a:latin typeface="Times New Roman"/>
                        </a:rPr>
                        <a:t>​2021</a:t>
                      </a:r>
                    </a:p>
                  </a:txBody>
                  <a:tcPr/>
                </a:tc>
                <a:tc>
                  <a:txBody>
                    <a:bodyPr/>
                    <a:lstStyle/>
                    <a:p>
                      <a:pPr algn="just" fontAlgn="auto"/>
                      <a:r>
                        <a:rPr lang="en-IN" sz="1050">
                          <a:effectLst/>
                          <a:latin typeface="Times New Roman"/>
                        </a:rPr>
                        <a:t>​</a:t>
                      </a:r>
                      <a:r>
                        <a:rPr lang="en-GB" sz="1050" b="0">
                          <a:latin typeface="Times New Roman" panose="02020603050405020304"/>
                          <a:ea typeface="+mn-lt"/>
                          <a:cs typeface="+mn-lt"/>
                          <a:sym typeface="+mn-ea"/>
                        </a:rPr>
                        <a:t>In this </a:t>
                      </a:r>
                      <a:r>
                        <a:rPr lang="en-US" altLang="en-GB" sz="1050" b="0">
                          <a:latin typeface="Times New Roman" panose="02020603050405020304"/>
                          <a:ea typeface="+mn-lt"/>
                          <a:cs typeface="+mn-lt"/>
                          <a:sym typeface="+mn-ea"/>
                        </a:rPr>
                        <a:t>paper,</a:t>
                      </a:r>
                      <a:r>
                        <a:rPr lang="en-GB" sz="1050" b="0">
                          <a:latin typeface="Times New Roman" panose="02020603050405020304"/>
                          <a:ea typeface="+mn-lt"/>
                          <a:cs typeface="+mn-lt"/>
                          <a:sym typeface="+mn-ea"/>
                        </a:rPr>
                        <a:t> the proposed</a:t>
                      </a:r>
                      <a:r>
                        <a:rPr lang="en-US" altLang="en-GB" sz="1050" b="0">
                          <a:latin typeface="Times New Roman" panose="02020603050405020304"/>
                          <a:ea typeface="+mn-lt"/>
                          <a:cs typeface="+mn-lt"/>
                          <a:sym typeface="+mn-ea"/>
                        </a:rPr>
                        <a:t> model</a:t>
                      </a:r>
                      <a:r>
                        <a:rPr lang="en-US" altLang="en-GB" sz="1050" b="0">
                          <a:latin typeface="Times New Roman" panose="02020603050405020304"/>
                          <a:ea typeface="+mn-lt"/>
                          <a:cs typeface="+mn-lt"/>
                        </a:rPr>
                        <a:t> </a:t>
                      </a:r>
                      <a:r>
                        <a:rPr lang="en-GB" sz="1050" b="0">
                          <a:latin typeface="Times New Roman" panose="02020603050405020304"/>
                          <a:ea typeface="+mn-lt"/>
                          <a:cs typeface="+mn-lt"/>
                          <a:sym typeface="+mn-ea"/>
                        </a:rPr>
                        <a:t> a URL detection technique based on machine learning approaches. A recurrent neural network method is employed to detect phishing URL.</a:t>
                      </a:r>
                      <a:endParaRPr lang="en-US" sz="1050" b="0">
                        <a:latin typeface="Times New Roman"/>
                      </a:endParaRPr>
                    </a:p>
                    <a:p>
                      <a:pPr algn="just" fontAlgn="auto"/>
                      <a:endParaRPr lang="en-IN" sz="1050" b="0">
                        <a:effectLst/>
                        <a:latin typeface="Times New Roman"/>
                      </a:endParaRPr>
                    </a:p>
                  </a:txBody>
                  <a:tcPr/>
                </a:tc>
                <a:tc>
                  <a:txBody>
                    <a:bodyPr/>
                    <a:lstStyle/>
                    <a:p>
                      <a:pPr algn="just" fontAlgn="auto"/>
                      <a:r>
                        <a:rPr lang="en-IN" sz="1050">
                          <a:effectLst/>
                          <a:latin typeface="Times New Roman"/>
                        </a:rPr>
                        <a:t>​</a:t>
                      </a:r>
                      <a:r>
                        <a:rPr lang="en-IN" sz="1050" b="0" i="0" u="none" strike="noStrike" noProof="0">
                          <a:effectLst/>
                          <a:latin typeface="Times New Roman"/>
                        </a:rPr>
                        <a:t>Phishing detection techniques do suffer low detection accuracy and high false alarm especially when novel phishing approaches are introduced.</a:t>
                      </a:r>
                      <a:endParaRPr lang="en-US">
                        <a:latin typeface="Times New Roman"/>
                      </a:endParaRPr>
                    </a:p>
                    <a:p>
                      <a:pPr lvl="0">
                        <a:buNone/>
                      </a:pPr>
                      <a:endParaRPr lang="en-IN" sz="1050">
                        <a:effectLst/>
                        <a:latin typeface="Times New Roman"/>
                      </a:endParaRPr>
                    </a:p>
                  </a:txBody>
                  <a:tcPr/>
                </a:tc>
                <a:tc>
                  <a:txBody>
                    <a:bodyPr/>
                    <a:lstStyle/>
                    <a:p>
                      <a:pPr fontAlgn="auto"/>
                      <a:r>
                        <a:rPr lang="en-IN" sz="1050">
                          <a:effectLst/>
                          <a:latin typeface="Times New Roman"/>
                        </a:rPr>
                        <a:t>​</a:t>
                      </a:r>
                    </a:p>
                    <a:p>
                      <a:pPr fontAlgn="base"/>
                      <a:r>
                        <a:rPr lang="en-IN" sz="1050">
                          <a:effectLst/>
                          <a:latin typeface="Times New Roman"/>
                        </a:rPr>
                        <a:t>​</a:t>
                      </a:r>
                      <a:r>
                        <a:rPr lang="en-US" altLang="en-IN" sz="1050">
                          <a:effectLst/>
                          <a:latin typeface="Times New Roman"/>
                        </a:rPr>
                        <a:t>A</a:t>
                      </a:r>
                      <a:r>
                        <a:rPr lang="en-IN" sz="1050" err="1">
                          <a:effectLst/>
                          <a:latin typeface="Times New Roman"/>
                        </a:rPr>
                        <a:t>ccuracy</a:t>
                      </a:r>
                      <a:r>
                        <a:rPr lang="en-IN" sz="1050">
                          <a:effectLst/>
                          <a:latin typeface="Times New Roman"/>
                        </a:rPr>
                        <a:t> achieved is 86%</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0"/>
                  </a:ext>
                </a:extLst>
              </a:tr>
              <a:tr h="1841498">
                <a:tc>
                  <a:txBody>
                    <a:bodyPr/>
                    <a:lstStyle/>
                    <a:p>
                      <a:pPr fontAlgn="auto"/>
                      <a:r>
                        <a:rPr lang="en-IN" sz="1200">
                          <a:effectLst/>
                        </a:rPr>
                        <a:t>​</a:t>
                      </a:r>
                    </a:p>
                    <a:p>
                      <a:pPr fontAlgn="base"/>
                      <a:r>
                        <a:rPr lang="en-IN" sz="1200">
                          <a:effectLst/>
                        </a:rPr>
                        <a:t>​</a:t>
                      </a:r>
                      <a:endParaRPr lang="en-IN">
                        <a:effectLst/>
                      </a:endParaRPr>
                    </a:p>
                    <a:p>
                      <a:pPr fontAlgn="base"/>
                      <a:r>
                        <a:rPr lang="en-IN" sz="1200">
                          <a:effectLst/>
                        </a:rPr>
                        <a:t>​</a:t>
                      </a:r>
                      <a:endParaRPr lang="en-IN">
                        <a:effectLst/>
                      </a:endParaRPr>
                    </a:p>
                    <a:p>
                      <a:pPr fontAlgn="base"/>
                      <a:r>
                        <a:rPr lang="en-IN" sz="1200">
                          <a:effectLst/>
                        </a:rPr>
                        <a:t>20.​</a:t>
                      </a:r>
                      <a:endParaRPr lang="en-IN">
                        <a:effectLst/>
                      </a:endParaRPr>
                    </a:p>
                  </a:txBody>
                  <a:tcPr/>
                </a:tc>
                <a:tc>
                  <a:txBody>
                    <a:bodyPr/>
                    <a:lstStyle/>
                    <a:p>
                      <a:pPr lvl="0" algn="just">
                        <a:lnSpc>
                          <a:spcPct val="100000"/>
                        </a:lnSpc>
                        <a:spcBef>
                          <a:spcPts val="0"/>
                        </a:spcBef>
                        <a:spcAft>
                          <a:spcPts val="0"/>
                        </a:spcAft>
                        <a:buNone/>
                      </a:pPr>
                      <a:r>
                        <a:rPr lang="en-GB" sz="1050" b="0" i="0" u="none" strike="noStrike" noProof="0" err="1">
                          <a:effectLst/>
                          <a:latin typeface="Times New Roman" panose="02020603050405020304"/>
                        </a:rPr>
                        <a:t>Purbay</a:t>
                      </a:r>
                      <a:r>
                        <a:rPr lang="en-GB" sz="1050" b="0" i="0" u="none" strike="noStrike" noProof="0">
                          <a:effectLst/>
                          <a:latin typeface="Times New Roman" panose="02020603050405020304"/>
                        </a:rPr>
                        <a:t> M., Kumar D, “Split Behaviour of Supervised Machine Learning Algorithms for Phishing URL Detection”, Lecture Notes in Electrical Engineering, vol. 683, 2021.</a:t>
                      </a:r>
                      <a:endParaRPr lang="en-US" sz="1050" b="0" i="0" u="none" strike="noStrike" noProof="0">
                        <a:effectLst/>
                        <a:latin typeface="Times New Roman"/>
                      </a:endParaRPr>
                    </a:p>
                  </a:txBody>
                  <a:tcPr/>
                </a:tc>
                <a:tc>
                  <a:txBody>
                    <a:bodyPr/>
                    <a:lstStyle/>
                    <a:p>
                      <a:pPr fontAlgn="auto"/>
                      <a:r>
                        <a:rPr lang="en-IN" sz="1050">
                          <a:effectLst/>
                          <a:latin typeface="Times New Roman"/>
                        </a:rPr>
                        <a:t>​</a:t>
                      </a:r>
                    </a:p>
                    <a:p>
                      <a:pPr fontAlgn="base"/>
                      <a:r>
                        <a:rPr lang="en-IN" sz="1050">
                          <a:effectLst/>
                          <a:latin typeface="Times New Roman"/>
                        </a:rPr>
                        <a:t>​</a:t>
                      </a:r>
                    </a:p>
                    <a:p>
                      <a:pPr fontAlgn="base"/>
                      <a:r>
                        <a:rPr lang="en-IN" sz="1050">
                          <a:effectLst/>
                          <a:latin typeface="Times New Roman"/>
                        </a:rPr>
                        <a:t>2021</a:t>
                      </a:r>
                    </a:p>
                  </a:txBody>
                  <a:tcPr/>
                </a:tc>
                <a:tc>
                  <a:txBody>
                    <a:bodyPr/>
                    <a:lstStyle/>
                    <a:p>
                      <a:pPr marL="0" marR="0" indent="0" algn="just" fontAlgn="base">
                        <a:lnSpc>
                          <a:spcPct val="90000"/>
                        </a:lnSpc>
                        <a:spcBef>
                          <a:spcPts val="1000"/>
                        </a:spcBef>
                        <a:spcAft>
                          <a:spcPts val="0"/>
                        </a:spcAft>
                        <a:buNone/>
                      </a:pPr>
                      <a:r>
                        <a:rPr lang="en-GB" sz="1050" b="0" i="0" u="none" strike="noStrike" noProof="0">
                          <a:effectLst/>
                          <a:latin typeface="Times New Roman"/>
                        </a:rPr>
                        <a:t>This paper deals with methods to detect phishing URLs by examining different components of URLs using machine learning and deep learning techniques.</a:t>
                      </a:r>
                      <a:endParaRPr lang="en-US" sz="1050" b="0" i="0" u="none" strike="noStrike" noProof="0">
                        <a:effectLst/>
                      </a:endParaRPr>
                    </a:p>
                    <a:p>
                      <a:pPr lvl="0">
                        <a:buNone/>
                      </a:pPr>
                      <a:endParaRPr lang="en-IN" sz="1050">
                        <a:effectLst/>
                        <a:latin typeface="Times New Roman"/>
                      </a:endParaRPr>
                    </a:p>
                  </a:txBody>
                  <a:tcPr/>
                </a:tc>
                <a:tc>
                  <a:txBody>
                    <a:bodyPr/>
                    <a:lstStyle/>
                    <a:p>
                      <a:pPr lvl="0" algn="just">
                        <a:buNone/>
                      </a:pPr>
                      <a:r>
                        <a:rPr lang="en-US" sz="1050" b="0" i="0" u="none" strike="noStrike" noProof="0">
                          <a:effectLst/>
                          <a:latin typeface="Times New Roman"/>
                        </a:rPr>
                        <a:t>Due to too many layers </a:t>
                      </a:r>
                      <a:r>
                        <a:rPr lang="en-IN" sz="1050" b="0" i="0" u="none" strike="noStrike" noProof="0">
                          <a:effectLst/>
                          <a:latin typeface="Times New Roman"/>
                        </a:rPr>
                        <a:t> the number of layers is increased, the time complexity is increased.</a:t>
                      </a:r>
                      <a:endParaRPr lang="en-US"/>
                    </a:p>
                  </a:txBody>
                  <a:tcPr/>
                </a:tc>
                <a:tc>
                  <a:txBody>
                    <a:bodyPr/>
                    <a:lstStyle/>
                    <a:p>
                      <a:pPr fontAlgn="base"/>
                      <a:r>
                        <a:rPr lang="en-US" altLang="en-GB" sz="1050">
                          <a:latin typeface="Times New Roman" panose="02020603050405020304"/>
                          <a:ea typeface="+mn-lt"/>
                          <a:cs typeface="+mn-lt"/>
                          <a:sym typeface="+mn-ea"/>
                        </a:rPr>
                        <a:t>Accuracy obtained is 87.32%</a:t>
                      </a:r>
                      <a:r>
                        <a:rPr lang="en-GB" sz="1050">
                          <a:latin typeface="Times New Roman"/>
                          <a:ea typeface="+mn-lt"/>
                          <a:cs typeface="+mn-lt"/>
                        </a:rPr>
                        <a:t> </a:t>
                      </a:r>
                    </a:p>
                    <a:p>
                      <a:pPr fontAlgn="base"/>
                      <a:endParaRPr lang="en-IN" sz="1050">
                        <a:effectLst/>
                        <a:latin typeface="Times New Roman"/>
                      </a:endParaRPr>
                    </a:p>
                  </a:txBody>
                  <a:tcPr/>
                </a:tc>
                <a:tc>
                  <a:txBody>
                    <a:bodyPr/>
                    <a:lstStyle/>
                    <a:p>
                      <a:pPr fontAlgn="base"/>
                      <a:r>
                        <a:rPr lang="en-US" altLang="en-IN" sz="1050">
                          <a:effectLst/>
                          <a:latin typeface="Times New Roman"/>
                        </a:rPr>
                        <a:t>Accuracy</a:t>
                      </a:r>
                    </a:p>
                  </a:txBody>
                  <a:tcPr/>
                </a:tc>
                <a:tc>
                  <a:txBody>
                    <a:bodyPr/>
                    <a:lstStyle/>
                    <a:p>
                      <a:pPr fontAlgn="base"/>
                      <a:endParaRPr lang="en-US" sz="1050">
                        <a:effectLst/>
                        <a:latin typeface="Times New Roman"/>
                      </a:endParaRPr>
                    </a:p>
                    <a:p>
                      <a:pPr fontAlgn="base"/>
                      <a:r>
                        <a:rPr lang="en-US" sz="1050">
                          <a:effectLst/>
                          <a:latin typeface="Times New Roman"/>
                        </a:rPr>
                        <a:t>​</a:t>
                      </a:r>
                    </a:p>
                  </a:txBody>
                  <a:tcPr/>
                </a:tc>
                <a:extLst>
                  <a:ext uri="{0D108BD9-81ED-4DB2-BD59-A6C34878D82A}">
                    <a16:rowId xmlns:a16="http://schemas.microsoft.com/office/drawing/2014/main" val="10001"/>
                  </a:ext>
                </a:extLst>
              </a:tr>
              <a:tr h="1841498">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21.​</a:t>
                      </a:r>
                      <a:endParaRPr lang="en-IN">
                        <a:effectLst/>
                      </a:endParaRPr>
                    </a:p>
                  </a:txBody>
                  <a:tcPr/>
                </a:tc>
                <a:tc>
                  <a:txBody>
                    <a:bodyPr/>
                    <a:lstStyle/>
                    <a:p>
                      <a:pPr lvl="0" algn="just">
                        <a:lnSpc>
                          <a:spcPct val="100000"/>
                        </a:lnSpc>
                        <a:spcBef>
                          <a:spcPts val="0"/>
                        </a:spcBef>
                        <a:spcAft>
                          <a:spcPts val="0"/>
                        </a:spcAft>
                        <a:buNone/>
                      </a:pPr>
                      <a:r>
                        <a:rPr lang="en-GB" sz="1050" b="0" i="0" u="none" strike="noStrike" noProof="0" err="1">
                          <a:effectLst/>
                          <a:latin typeface="Times New Roman" panose="02020603050405020304"/>
                        </a:rPr>
                        <a:t>Gandotra</a:t>
                      </a:r>
                      <a:r>
                        <a:rPr lang="en-GB" sz="1050" b="0" i="0" u="none" strike="noStrike" noProof="0">
                          <a:effectLst/>
                          <a:latin typeface="Times New Roman" panose="02020603050405020304"/>
                        </a:rPr>
                        <a:t> E., Gupta D, “An Efficient Approach for Phishing Detection using Machine Learning”, </a:t>
                      </a:r>
                      <a:r>
                        <a:rPr lang="en-GB" sz="1050" b="0" i="1" u="none" strike="noStrike" noProof="0">
                          <a:effectLst/>
                          <a:latin typeface="Times New Roman" panose="02020603050405020304"/>
                        </a:rPr>
                        <a:t>Algorithms for Intelligent Systems</a:t>
                      </a:r>
                      <a:r>
                        <a:rPr lang="en-GB" sz="1050" b="0" i="0" u="none" strike="noStrike" noProof="0">
                          <a:effectLst/>
                          <a:latin typeface="Times New Roman" panose="02020603050405020304"/>
                        </a:rPr>
                        <a:t>, Springer, Singapore, 2021, https://doi.org/10.1007/978-981-15-8711-5_12.</a:t>
                      </a:r>
                      <a:endParaRPr lang="en-US" sz="1050" b="0" i="0" u="none" strike="noStrike" noProof="0">
                        <a:effectLst/>
                        <a:latin typeface="Times New Roman"/>
                      </a:endParaRPr>
                    </a:p>
                    <a:p>
                      <a:pPr lvl="0">
                        <a:buNone/>
                      </a:pPr>
                      <a:endParaRPr lang="en-US" sz="1050">
                        <a:effectLst/>
                        <a:latin typeface="Times New Roman"/>
                      </a:endParaRPr>
                    </a:p>
                  </a:txBody>
                  <a:tcPr/>
                </a:tc>
                <a:tc>
                  <a:txBody>
                    <a:bodyPr/>
                    <a:lstStyle/>
                    <a:p>
                      <a:pPr fontAlgn="auto"/>
                      <a:r>
                        <a:rPr lang="en-IN" sz="1050">
                          <a:effectLst/>
                          <a:latin typeface="Times New Roman"/>
                        </a:rPr>
                        <a:t>​2021</a:t>
                      </a:r>
                    </a:p>
                  </a:txBody>
                  <a:tcPr/>
                </a:tc>
                <a:tc>
                  <a:txBody>
                    <a:bodyPr/>
                    <a:lstStyle/>
                    <a:p>
                      <a:pPr algn="just" fontAlgn="auto"/>
                      <a:r>
                        <a:rPr lang="en-IN" sz="1050">
                          <a:effectLst/>
                          <a:latin typeface="Times New Roman"/>
                        </a:rPr>
                        <a:t>​</a:t>
                      </a:r>
                      <a:r>
                        <a:rPr lang="en-GB" sz="1050" b="0" i="0" u="none" strike="noStrike" noProof="0">
                          <a:effectLst/>
                          <a:latin typeface="Times New Roman"/>
                        </a:rPr>
                        <a:t>In this chapter, we study the role of feature selection methods in detecting phishing webpages efficiently and effectively. A comparative analysis of machine learning algorithms is carried out on the basis of their performance without and with feature selection</a:t>
                      </a:r>
                      <a:endParaRPr lang="en-IN" sz="1050">
                        <a:effectLst/>
                        <a:latin typeface="Times New Roman"/>
                      </a:endParaRPr>
                    </a:p>
                  </a:txBody>
                  <a:tcPr/>
                </a:tc>
                <a:tc>
                  <a:txBody>
                    <a:bodyPr/>
                    <a:lstStyle/>
                    <a:p>
                      <a:pPr algn="just" fontAlgn="auto"/>
                      <a:r>
                        <a:rPr lang="en-IN" sz="1050">
                          <a:effectLst/>
                          <a:latin typeface="Times New Roman"/>
                        </a:rPr>
                        <a:t>​</a:t>
                      </a:r>
                      <a:r>
                        <a:rPr lang="en-IN" sz="1050" b="0" i="0" u="none" strike="noStrike" noProof="0">
                          <a:effectLst/>
                          <a:latin typeface="Times New Roman"/>
                        </a:rPr>
                        <a:t>The proposed approach above that which was previously disclosed in  as feature engineering takes a lot of effort.</a:t>
                      </a:r>
                      <a:endParaRPr lang="en-IN" sz="1050">
                        <a:effectLst/>
                        <a:latin typeface="Times New Roman"/>
                      </a:endParaRPr>
                    </a:p>
                  </a:txBody>
                  <a:tcPr/>
                </a:tc>
                <a:tc>
                  <a:txBody>
                    <a:bodyPr/>
                    <a:lstStyle/>
                    <a:p>
                      <a:pPr fontAlgn="auto"/>
                      <a:r>
                        <a:rPr lang="en-IN" sz="1050">
                          <a:effectLst/>
                          <a:latin typeface="Times New Roman"/>
                        </a:rPr>
                        <a:t>​Accuracy of 92%.</a:t>
                      </a:r>
                      <a:endParaRPr lang="en-IN" alt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6809"/>
            <a:ext cx="10515600" cy="3997168"/>
          </a:xfrm>
        </p:spPr>
        <p:txBody>
          <a:bodyPr vert="horz" lIns="91440" tIns="45720" rIns="91440" bIns="45720" rtlCol="0" anchor="t">
            <a:normAutofit/>
          </a:bodyPr>
          <a:lstStyle/>
          <a:p>
            <a:pPr marL="0" indent="0" algn="just">
              <a:lnSpc>
                <a:spcPct val="100000"/>
              </a:lnSpc>
              <a:spcBef>
                <a:spcPts val="0"/>
              </a:spcBef>
              <a:buNone/>
            </a:pPr>
            <a:r>
              <a:rPr lang="en-GB" sz="1800">
                <a:latin typeface="Times New Roman" panose="02020603050405020304"/>
                <a:ea typeface="+mn-lt"/>
                <a:cs typeface="Times New Roman" panose="02020603050405020304"/>
              </a:rPr>
              <a:t>The main limitation in the previously published papers is that phishing URLs are not completely identified by the models, and feature selection and other techniques take more time.  </a:t>
            </a:r>
            <a:r>
              <a:rPr lang="en-GB" sz="1800">
                <a:latin typeface="Times New Roman" panose="02020603050405020304"/>
                <a:ea typeface="+mn-lt"/>
                <a:cs typeface="+mn-lt"/>
              </a:rPr>
              <a:t>The Random Forest method performed less accurately compared to others since it took  more features into consideration than were necessary to determine whether a URL was valid or not. </a:t>
            </a:r>
          </a:p>
          <a:p>
            <a:pPr marL="0" indent="0" algn="just">
              <a:buNone/>
            </a:pPr>
            <a:r>
              <a:rPr lang="en-GB" sz="1800">
                <a:latin typeface="Times New Roman" panose="02020603050405020304"/>
                <a:ea typeface="+mn-lt"/>
                <a:cs typeface="+mn-lt"/>
              </a:rPr>
              <a:t>Consideration of more features when training the model is the key issue with several of the models in the earlier works. Therefore, the model can be optimised by excluding unimportant features from consideration. The bulk of models achieved good accuracy by using word embedding approaches rather than feature selection. Every single model that has been proposed either uses deep learning or machine learning. Combining both the learnings with hybrid stacking will make it more effective to recognise authentic URLs and non-authentic URLs.</a:t>
            </a:r>
            <a:endParaRPr lang="en-GB"/>
          </a:p>
          <a:p>
            <a:pPr marL="0" indent="0" algn="just">
              <a:buNone/>
            </a:pPr>
            <a:r>
              <a:rPr lang="en-GB" sz="1800">
                <a:latin typeface="Times New Roman" panose="02020603050405020304"/>
                <a:ea typeface="+mn-lt"/>
                <a:cs typeface="+mn-lt"/>
              </a:rPr>
              <a:t>In our proposed schema, a hybrid stacking model is utilised to determine whether a URL is authentic or not. The URL-related data is first pre-processed, and then words are converted to vectors, which are then fed into multiple machine learning algorithms, from which the best feature selection is made. To train and anticipate the outcomes based on the voting process, these attributes will be provided to various Deep Learning algorithms.</a:t>
            </a:r>
            <a:endParaRPr lang="en-GB">
              <a:latin typeface="Times New Roman" panose="02020603050405020304"/>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97470478"/>
              </p:ext>
            </p:extLst>
          </p:nvPr>
        </p:nvGraphicFramePr>
        <p:xfrm>
          <a:off x="546339" y="316301"/>
          <a:ext cx="11337896" cy="6347146"/>
        </p:xfrm>
        <a:graphic>
          <a:graphicData uri="http://schemas.openxmlformats.org/drawingml/2006/table">
            <a:tbl>
              <a:tblPr firstRow="1" bandRow="1">
                <a:tableStyleId>{5C22544A-7EE6-4342-B048-85BDC9FD1C3A}</a:tableStyleId>
              </a:tblPr>
              <a:tblGrid>
                <a:gridCol w="514059">
                  <a:extLst>
                    <a:ext uri="{9D8B030D-6E8A-4147-A177-3AD203B41FA5}">
                      <a16:colId xmlns:a16="http://schemas.microsoft.com/office/drawing/2014/main" val="20000"/>
                    </a:ext>
                  </a:extLst>
                </a:gridCol>
                <a:gridCol w="2497094">
                  <a:extLst>
                    <a:ext uri="{9D8B030D-6E8A-4147-A177-3AD203B41FA5}">
                      <a16:colId xmlns:a16="http://schemas.microsoft.com/office/drawing/2014/main" val="20001"/>
                    </a:ext>
                  </a:extLst>
                </a:gridCol>
                <a:gridCol w="549192">
                  <a:extLst>
                    <a:ext uri="{9D8B030D-6E8A-4147-A177-3AD203B41FA5}">
                      <a16:colId xmlns:a16="http://schemas.microsoft.com/office/drawing/2014/main" val="20002"/>
                    </a:ext>
                  </a:extLst>
                </a:gridCol>
                <a:gridCol w="2103843">
                  <a:extLst>
                    <a:ext uri="{9D8B030D-6E8A-4147-A177-3AD203B41FA5}">
                      <a16:colId xmlns:a16="http://schemas.microsoft.com/office/drawing/2014/main" val="20003"/>
                    </a:ext>
                  </a:extLst>
                </a:gridCol>
                <a:gridCol w="1418427">
                  <a:extLst>
                    <a:ext uri="{9D8B030D-6E8A-4147-A177-3AD203B41FA5}">
                      <a16:colId xmlns:a16="http://schemas.microsoft.com/office/drawing/2014/main" val="20004"/>
                    </a:ext>
                  </a:extLst>
                </a:gridCol>
                <a:gridCol w="1418427">
                  <a:extLst>
                    <a:ext uri="{9D8B030D-6E8A-4147-A177-3AD203B41FA5}">
                      <a16:colId xmlns:a16="http://schemas.microsoft.com/office/drawing/2014/main" val="20005"/>
                    </a:ext>
                  </a:extLst>
                </a:gridCol>
                <a:gridCol w="1418427">
                  <a:extLst>
                    <a:ext uri="{9D8B030D-6E8A-4147-A177-3AD203B41FA5}">
                      <a16:colId xmlns:a16="http://schemas.microsoft.com/office/drawing/2014/main" val="20006"/>
                    </a:ext>
                  </a:extLst>
                </a:gridCol>
                <a:gridCol w="1418427">
                  <a:extLst>
                    <a:ext uri="{9D8B030D-6E8A-4147-A177-3AD203B41FA5}">
                      <a16:colId xmlns:a16="http://schemas.microsoft.com/office/drawing/2014/main" val="20007"/>
                    </a:ext>
                  </a:extLst>
                </a:gridCol>
              </a:tblGrid>
              <a:tr h="1855429">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22.​</a:t>
                      </a:r>
                      <a:endParaRPr lang="en-IN">
                        <a:effectLst/>
                      </a:endParaRPr>
                    </a:p>
                  </a:txBody>
                  <a:tcPr/>
                </a:tc>
                <a:tc>
                  <a:txBody>
                    <a:bodyPr/>
                    <a:lstStyle/>
                    <a:p>
                      <a:pPr algn="just" fontAlgn="auto"/>
                      <a:r>
                        <a:rPr lang="en-IN" sz="1050">
                          <a:effectLst/>
                          <a:latin typeface="Times New Roman"/>
                        </a:rPr>
                        <a:t>​</a:t>
                      </a:r>
                      <a:r>
                        <a:rPr lang="en-GB" sz="1050" b="0" i="0" u="none" strike="noStrike" noProof="0" err="1">
                          <a:effectLst/>
                          <a:latin typeface="Times New Roman" panose="02020603050405020304"/>
                        </a:rPr>
                        <a:t>Aljofey</a:t>
                      </a:r>
                      <a:r>
                        <a:rPr lang="en-GB" sz="1050" b="0" i="0" u="none" strike="noStrike" noProof="0">
                          <a:effectLst/>
                          <a:latin typeface="Times New Roman" panose="02020603050405020304"/>
                        </a:rPr>
                        <a:t> A, Jiang Q, Qu Q, Huang M, </a:t>
                      </a:r>
                      <a:r>
                        <a:rPr lang="en-GB" sz="1050" b="0" i="0" u="none" strike="noStrike" noProof="0" err="1">
                          <a:effectLst/>
                          <a:latin typeface="Times New Roman" panose="02020603050405020304"/>
                        </a:rPr>
                        <a:t>Niyigena</a:t>
                      </a:r>
                      <a:r>
                        <a:rPr lang="en-GB" sz="1050" b="0" i="0" u="none" strike="noStrike" noProof="0">
                          <a:effectLst/>
                          <a:latin typeface="Times New Roman" panose="02020603050405020304"/>
                        </a:rPr>
                        <a:t> JP. An effective phishing detection model based on character level convolutional neural network from URL. Electronics. 2020 Sep;9(9):1514.</a:t>
                      </a:r>
                      <a:endParaRPr lang="en-IN" sz="1050" b="0" i="0" u="none" strike="noStrike" noProof="0">
                        <a:effectLst/>
                        <a:latin typeface="Times New Roman"/>
                      </a:endParaRPr>
                    </a:p>
                  </a:txBody>
                  <a:tcPr/>
                </a:tc>
                <a:tc>
                  <a:txBody>
                    <a:bodyPr/>
                    <a:lstStyle/>
                    <a:p>
                      <a:pPr fontAlgn="auto"/>
                      <a:r>
                        <a:rPr lang="en-IN" sz="1050">
                          <a:effectLst/>
                          <a:latin typeface="Times New Roman"/>
                        </a:rPr>
                        <a:t>​2020</a:t>
                      </a:r>
                    </a:p>
                  </a:txBody>
                  <a:tcPr/>
                </a:tc>
                <a:tc>
                  <a:txBody>
                    <a:bodyPr/>
                    <a:lstStyle/>
                    <a:p>
                      <a:pPr algn="just" fontAlgn="auto"/>
                      <a:r>
                        <a:rPr lang="en-IN" sz="1050">
                          <a:effectLst/>
                          <a:latin typeface="Times New Roman"/>
                        </a:rPr>
                        <a:t>​</a:t>
                      </a:r>
                      <a:r>
                        <a:rPr lang="en-GB" sz="1050" b="0" i="0" u="none" strike="noStrike" noProof="0">
                          <a:effectLst/>
                          <a:latin typeface="Times New Roman"/>
                        </a:rPr>
                        <a:t>In this model they proposed a method in which they have used decision tree, Naive Bayesian classifier, support vector machine (SVM), and neural network as there four classifiers. The classifiers were evaluated on a data set of 1,353 real-world URLs that could be classified as legitimate, suspect, or phishing sites, with 10 features retrieved for each.</a:t>
                      </a:r>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a:effectLst/>
                          <a:latin typeface="Times New Roman"/>
                        </a:rPr>
                        <a:t>Extracting outlined features may take longer due to the necessity to connect</a:t>
                      </a:r>
                      <a:endParaRPr lang="en-US" sz="1050" b="0" i="0" u="none" strike="noStrike" noProof="0">
                        <a:effectLst/>
                      </a:endParaRPr>
                    </a:p>
                    <a:p>
                      <a:pPr lvl="0" algn="just">
                        <a:buNone/>
                      </a:pPr>
                      <a:r>
                        <a:rPr lang="en-US" sz="1050" b="0" i="0" u="none" strike="noStrike" noProof="0">
                          <a:effectLst/>
                          <a:latin typeface="Times New Roman"/>
                        </a:rPr>
                        <a:t>with distant services.</a:t>
                      </a:r>
                      <a:endParaRPr lang="en-US" sz="1050" b="0" i="0" u="none" strike="noStrike" noProof="0">
                        <a:effectLst/>
                      </a:endParaRPr>
                    </a:p>
                    <a:p>
                      <a:pPr lvl="0" algn="just">
                        <a:buNone/>
                      </a:pPr>
                      <a:endParaRPr lang="en-US" sz="1050" b="0" i="0" u="none" strike="noStrike" noProof="0">
                        <a:effectLst/>
                      </a:endParaRPr>
                    </a:p>
                    <a:p>
                      <a:pPr lvl="0" algn="just">
                        <a:buNone/>
                      </a:pPr>
                      <a:r>
                        <a:rPr lang="en-US" sz="1050" b="0" i="0" u="none" strike="noStrike" noProof="0">
                          <a:effectLst/>
                          <a:latin typeface="Times New Roman"/>
                        </a:rPr>
                        <a:t>If this has to be deployed in cloud it costs.</a:t>
                      </a:r>
                      <a:endParaRPr 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85% accuracy achieved.</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0"/>
                  </a:ext>
                </a:extLst>
              </a:tr>
              <a:tr h="2443295">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23.​</a:t>
                      </a:r>
                      <a:endParaRPr lang="en-IN">
                        <a:effectLst/>
                      </a:endParaRPr>
                    </a:p>
                  </a:txBody>
                  <a:tcPr/>
                </a:tc>
                <a:tc>
                  <a:txBody>
                    <a:bodyPr/>
                    <a:lstStyle/>
                    <a:p>
                      <a:pPr lvl="0" algn="just">
                        <a:lnSpc>
                          <a:spcPct val="100000"/>
                        </a:lnSpc>
                        <a:spcBef>
                          <a:spcPts val="0"/>
                        </a:spcBef>
                        <a:spcAft>
                          <a:spcPts val="0"/>
                        </a:spcAft>
                        <a:buNone/>
                      </a:pPr>
                      <a:r>
                        <a:rPr lang="en-GB" sz="1050" b="0" i="0" u="none" strike="noStrike" noProof="0">
                          <a:effectLst/>
                          <a:latin typeface="Times New Roman" panose="02020603050405020304"/>
                        </a:rPr>
                        <a:t>Gupta D, Rani R, “Improving malware detection using big data and ensemble learning”, </a:t>
                      </a:r>
                      <a:r>
                        <a:rPr lang="en-GB" sz="1050" b="0" i="1" u="none" strike="noStrike" noProof="0">
                          <a:effectLst/>
                          <a:latin typeface="Times New Roman" panose="02020603050405020304"/>
                        </a:rPr>
                        <a:t>Computer Electronic Engineering</a:t>
                      </a:r>
                      <a:r>
                        <a:rPr lang="en-GB" sz="1050" b="0" i="0" u="none" strike="noStrike" noProof="0">
                          <a:effectLst/>
                          <a:latin typeface="Times New Roman" panose="02020603050405020304"/>
                        </a:rPr>
                        <a:t>, vol. 86, no.106729, 2020.</a:t>
                      </a:r>
                      <a:endParaRPr lang="en-IN" sz="1050" b="0" i="0" u="none" strike="noStrike" noProof="0">
                        <a:effectLst/>
                        <a:latin typeface="Times New Roman"/>
                      </a:endParaRPr>
                    </a:p>
                  </a:txBody>
                  <a:tcPr/>
                </a:tc>
                <a:tc>
                  <a:txBody>
                    <a:bodyPr/>
                    <a:lstStyle/>
                    <a:p>
                      <a:pPr fontAlgn="auto"/>
                      <a:r>
                        <a:rPr lang="en-IN" sz="1050">
                          <a:effectLst/>
                          <a:latin typeface="Times New Roman"/>
                        </a:rPr>
                        <a:t>​2020</a:t>
                      </a:r>
                    </a:p>
                  </a:txBody>
                  <a:tcPr/>
                </a:tc>
                <a:tc>
                  <a:txBody>
                    <a:bodyPr/>
                    <a:lstStyle/>
                    <a:p>
                      <a:pPr algn="just" fontAlgn="auto"/>
                      <a:r>
                        <a:rPr lang="en-IN" sz="1050">
                          <a:effectLst/>
                          <a:latin typeface="Times New Roman"/>
                        </a:rPr>
                        <a:t>​</a:t>
                      </a:r>
                      <a:r>
                        <a:rPr lang="en-GB" sz="1050">
                          <a:latin typeface="Times New Roman" panose="02020603050405020304"/>
                          <a:ea typeface="+mn-lt"/>
                          <a:cs typeface="+mn-lt"/>
                          <a:sym typeface="+mn-ea"/>
                        </a:rPr>
                        <a:t>The proposed study emphasized the phishing technique in the context of classification, where phishing website is considered to involve automatic categorization of websites into a predetermined set of class values based on several features and the class variable</a:t>
                      </a:r>
                      <a:endParaRPr lang="en-GB" sz="1050">
                        <a:latin typeface="Times New Roman"/>
                        <a:ea typeface="+mn-lt"/>
                        <a:cs typeface="+mn-lt"/>
                      </a:endParaRPr>
                    </a:p>
                    <a:p>
                      <a:pPr fontAlgn="auto"/>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a:effectLst/>
                          <a:latin typeface="Times New Roman"/>
                        </a:rPr>
                        <a:t>The model is trained with 4 models. Increasing the models may increase the accuracy.</a:t>
                      </a:r>
                      <a:endParaRPr lang="en-IN" sz="1050">
                        <a:effectLst/>
                        <a:latin typeface="Times New Roman"/>
                      </a:endParaRPr>
                    </a:p>
                  </a:txBody>
                  <a:tcPr/>
                </a:tc>
                <a:tc>
                  <a:txBody>
                    <a:bodyPr/>
                    <a:lstStyle/>
                    <a:p>
                      <a:pPr fontAlgn="auto"/>
                      <a:r>
                        <a:rPr lang="en-IN" sz="1050">
                          <a:effectLst/>
                          <a:latin typeface="Times New Roman"/>
                        </a:rPr>
                        <a:t>​Accuracy of 83%.</a:t>
                      </a:r>
                      <a:endParaRPr lang="en-US" alt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1"/>
                  </a:ext>
                </a:extLst>
              </a:tr>
              <a:tr h="1892171">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24.​</a:t>
                      </a:r>
                      <a:endParaRPr lang="en-IN">
                        <a:effectLst/>
                      </a:endParaRPr>
                    </a:p>
                  </a:txBody>
                  <a:tcPr/>
                </a:tc>
                <a:tc>
                  <a:txBody>
                    <a:bodyPr/>
                    <a:lstStyle/>
                    <a:p>
                      <a:pPr algn="just" fontAlgn="auto"/>
                      <a:r>
                        <a:rPr lang="en-IN" sz="1050">
                          <a:effectLst/>
                          <a:latin typeface="Times New Roman"/>
                        </a:rPr>
                        <a:t>​</a:t>
                      </a:r>
                      <a:r>
                        <a:rPr lang="en-GB" sz="1050" b="0" i="0" u="none" strike="noStrike" noProof="0" err="1">
                          <a:effectLst/>
                          <a:latin typeface="Times New Roman" panose="02020603050405020304"/>
                        </a:rPr>
                        <a:t>Kalabarige</a:t>
                      </a:r>
                      <a:r>
                        <a:rPr lang="en-GB" sz="1050" b="0" i="0" u="none" strike="noStrike" noProof="0">
                          <a:effectLst/>
                          <a:latin typeface="Times New Roman" panose="02020603050405020304"/>
                        </a:rPr>
                        <a:t>, Lakshmana &amp; Rao, Routhu &amp; Abraham, Ajith &amp; </a:t>
                      </a:r>
                      <a:r>
                        <a:rPr lang="en-GB" sz="1050" b="0" i="0" u="none" strike="noStrike" noProof="0" err="1">
                          <a:effectLst/>
                          <a:latin typeface="Times New Roman" panose="02020603050405020304"/>
                        </a:rPr>
                        <a:t>Gabralla</a:t>
                      </a:r>
                      <a:r>
                        <a:rPr lang="en-GB" sz="1050" b="0" i="0" u="none" strike="noStrike" noProof="0">
                          <a:effectLst/>
                          <a:latin typeface="Times New Roman" panose="02020603050405020304"/>
                        </a:rPr>
                        <a:t>, Lubna. (2022). </a:t>
                      </a:r>
                      <a:r>
                        <a:rPr lang="en-GB" sz="1050" b="0" i="0" u="none" strike="noStrike" noProof="0" err="1">
                          <a:effectLst/>
                          <a:latin typeface="Times New Roman" panose="02020603050405020304"/>
                        </a:rPr>
                        <a:t>MLSELM:Multi-layer</a:t>
                      </a:r>
                      <a:r>
                        <a:rPr lang="en-GB" sz="1050" b="0" i="0" u="none" strike="noStrike" noProof="0">
                          <a:effectLst/>
                          <a:latin typeface="Times New Roman" panose="02020603050405020304"/>
                        </a:rPr>
                        <a:t> Stacked Ensemble Learning Model to detect phishing websites. IEEE Access. 10. 1-1. 10.1109/ACCESS.2022.3194672. </a:t>
                      </a:r>
                      <a:endParaRPr lang="en-IN" sz="1050" b="0">
                        <a:effectLst/>
                        <a:latin typeface="Times New Roman"/>
                      </a:endParaRPr>
                    </a:p>
                  </a:txBody>
                  <a:tcPr/>
                </a:tc>
                <a:tc>
                  <a:txBody>
                    <a:bodyPr/>
                    <a:lstStyle/>
                    <a:p>
                      <a:pPr fontAlgn="auto"/>
                      <a:r>
                        <a:rPr lang="en-IN" sz="1050">
                          <a:effectLst/>
                          <a:latin typeface="Times New Roman"/>
                        </a:rPr>
                        <a:t>​2022</a:t>
                      </a:r>
                    </a:p>
                  </a:txBody>
                  <a:tcPr/>
                </a:tc>
                <a:tc>
                  <a:txBody>
                    <a:bodyPr/>
                    <a:lstStyle/>
                    <a:p>
                      <a:pPr algn="just" fontAlgn="auto"/>
                      <a:r>
                        <a:rPr lang="en-IN" sz="1050">
                          <a:effectLst/>
                          <a:latin typeface="Times New Roman"/>
                        </a:rPr>
                        <a:t>​</a:t>
                      </a:r>
                      <a:r>
                        <a:rPr lang="en-US" altLang="en-GB" sz="1050">
                          <a:latin typeface="Times New Roman" panose="02020603050405020304"/>
                          <a:ea typeface="+mn-lt"/>
                          <a:cs typeface="+mn-lt"/>
                          <a:sym typeface="+mn-ea"/>
                        </a:rPr>
                        <a:t>The</a:t>
                      </a:r>
                      <a:r>
                        <a:rPr lang="en-GB" sz="1050">
                          <a:latin typeface="Times New Roman" panose="02020603050405020304"/>
                          <a:ea typeface="+mn-lt"/>
                          <a:cs typeface="+mn-lt"/>
                          <a:sym typeface="+mn-ea"/>
                        </a:rPr>
                        <a:t> propose</a:t>
                      </a:r>
                      <a:r>
                        <a:rPr lang="en-US" altLang="en-GB" sz="1050">
                          <a:latin typeface="Times New Roman" panose="02020603050405020304"/>
                          <a:ea typeface="+mn-lt"/>
                          <a:cs typeface="+mn-lt"/>
                          <a:sym typeface="+mn-ea"/>
                        </a:rPr>
                        <a:t>d model is a</a:t>
                      </a:r>
                      <a:r>
                        <a:rPr lang="en-GB" sz="1050">
                          <a:latin typeface="Times New Roman" panose="02020603050405020304"/>
                          <a:ea typeface="+mn-lt"/>
                          <a:cs typeface="+mn-lt"/>
                          <a:sym typeface="+mn-ea"/>
                        </a:rPr>
                        <a:t> a multi layered stacked ensemble learning technique which consists of estimators at different layers where the predictions of estimators from current layer are fed as input to the next layer.</a:t>
                      </a:r>
                      <a:endParaRPr lang="en-US" sz="1050">
                        <a:latin typeface="Times New Roman" panose="02020603050405020304"/>
                      </a:endParaRPr>
                    </a:p>
                    <a:p>
                      <a:pPr fontAlgn="auto"/>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err="1">
                          <a:effectLst/>
                          <a:latin typeface="Times New Roman"/>
                        </a:rPr>
                        <a:t>mitations</a:t>
                      </a:r>
                      <a:r>
                        <a:rPr lang="en-US" sz="1050" b="0" i="0" u="none" strike="noStrike" noProof="0">
                          <a:effectLst/>
                          <a:latin typeface="Times New Roman"/>
                        </a:rPr>
                        <a:t> such as low detection accuracy and high false alarm that is often caused by either a delay in blacklist.</a:t>
                      </a:r>
                      <a:endParaRPr lang="en-IN" sz="1050">
                        <a:effectLst/>
                        <a:latin typeface="Times New Roman"/>
                      </a:endParaRPr>
                    </a:p>
                  </a:txBody>
                  <a:tcPr/>
                </a:tc>
                <a:tc>
                  <a:txBody>
                    <a:bodyPr/>
                    <a:lstStyle/>
                    <a:p>
                      <a:pPr fontAlgn="auto"/>
                      <a:r>
                        <a:rPr lang="en-IN" sz="1050">
                          <a:effectLst/>
                          <a:latin typeface="Times New Roman"/>
                        </a:rPr>
                        <a:t>​Achieved</a:t>
                      </a:r>
                      <a:r>
                        <a:rPr lang="en-US" altLang="en-IN" sz="1050">
                          <a:effectLst/>
                          <a:latin typeface="Times New Roman"/>
                        </a:rPr>
                        <a:t> accuracy of</a:t>
                      </a:r>
                      <a:r>
                        <a:rPr lang="en-IN" sz="1050">
                          <a:effectLst/>
                          <a:latin typeface="Times New Roman"/>
                        </a:rPr>
                        <a:t> 97.76% with D1 dataset 98.9% with D2 dataset</a:t>
                      </a:r>
                      <a:r>
                        <a:rPr lang="en-US" altLang="en-IN" sz="1050">
                          <a:effectLst/>
                          <a:latin typeface="Times New Roman"/>
                        </a:rPr>
                        <a:t>.</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80955371"/>
              </p:ext>
            </p:extLst>
          </p:nvPr>
        </p:nvGraphicFramePr>
        <p:xfrm>
          <a:off x="402566" y="345056"/>
          <a:ext cx="11544268" cy="6190747"/>
        </p:xfrm>
        <a:graphic>
          <a:graphicData uri="http://schemas.openxmlformats.org/drawingml/2006/table">
            <a:tbl>
              <a:tblPr firstRow="1" bandRow="1">
                <a:tableStyleId>{5C22544A-7EE6-4342-B048-85BDC9FD1C3A}</a:tableStyleId>
              </a:tblPr>
              <a:tblGrid>
                <a:gridCol w="523415">
                  <a:extLst>
                    <a:ext uri="{9D8B030D-6E8A-4147-A177-3AD203B41FA5}">
                      <a16:colId xmlns:a16="http://schemas.microsoft.com/office/drawing/2014/main" val="20000"/>
                    </a:ext>
                  </a:extLst>
                </a:gridCol>
                <a:gridCol w="2355382">
                  <a:extLst>
                    <a:ext uri="{9D8B030D-6E8A-4147-A177-3AD203B41FA5}">
                      <a16:colId xmlns:a16="http://schemas.microsoft.com/office/drawing/2014/main" val="20001"/>
                    </a:ext>
                  </a:extLst>
                </a:gridCol>
                <a:gridCol w="746354">
                  <a:extLst>
                    <a:ext uri="{9D8B030D-6E8A-4147-A177-3AD203B41FA5}">
                      <a16:colId xmlns:a16="http://schemas.microsoft.com/office/drawing/2014/main" val="20002"/>
                    </a:ext>
                  </a:extLst>
                </a:gridCol>
                <a:gridCol w="2142137">
                  <a:extLst>
                    <a:ext uri="{9D8B030D-6E8A-4147-A177-3AD203B41FA5}">
                      <a16:colId xmlns:a16="http://schemas.microsoft.com/office/drawing/2014/main" val="20003"/>
                    </a:ext>
                  </a:extLst>
                </a:gridCol>
                <a:gridCol w="1444245">
                  <a:extLst>
                    <a:ext uri="{9D8B030D-6E8A-4147-A177-3AD203B41FA5}">
                      <a16:colId xmlns:a16="http://schemas.microsoft.com/office/drawing/2014/main" val="20004"/>
                    </a:ext>
                  </a:extLst>
                </a:gridCol>
                <a:gridCol w="1444245">
                  <a:extLst>
                    <a:ext uri="{9D8B030D-6E8A-4147-A177-3AD203B41FA5}">
                      <a16:colId xmlns:a16="http://schemas.microsoft.com/office/drawing/2014/main" val="20005"/>
                    </a:ext>
                  </a:extLst>
                </a:gridCol>
                <a:gridCol w="1444245">
                  <a:extLst>
                    <a:ext uri="{9D8B030D-6E8A-4147-A177-3AD203B41FA5}">
                      <a16:colId xmlns:a16="http://schemas.microsoft.com/office/drawing/2014/main" val="20006"/>
                    </a:ext>
                  </a:extLst>
                </a:gridCol>
                <a:gridCol w="1444245">
                  <a:extLst>
                    <a:ext uri="{9D8B030D-6E8A-4147-A177-3AD203B41FA5}">
                      <a16:colId xmlns:a16="http://schemas.microsoft.com/office/drawing/2014/main" val="20007"/>
                    </a:ext>
                  </a:extLst>
                </a:gridCol>
              </a:tblGrid>
              <a:tr h="2353970">
                <a:tc>
                  <a:txBody>
                    <a:bodyPr/>
                    <a:lstStyle/>
                    <a:p>
                      <a:pPr fontAlgn="auto"/>
                      <a:r>
                        <a:rPr lang="en-IN" sz="1400" b="0">
                          <a:effectLst/>
                        </a:rPr>
                        <a:t>​</a:t>
                      </a:r>
                    </a:p>
                    <a:p>
                      <a:pPr fontAlgn="base"/>
                      <a:r>
                        <a:rPr lang="en-IN" sz="1400" b="0">
                          <a:effectLst/>
                        </a:rPr>
                        <a:t>​</a:t>
                      </a:r>
                      <a:endParaRPr lang="en-IN" b="0">
                        <a:effectLst/>
                      </a:endParaRPr>
                    </a:p>
                    <a:p>
                      <a:pPr fontAlgn="base"/>
                      <a:r>
                        <a:rPr lang="en-IN" sz="1400" b="0">
                          <a:effectLst/>
                        </a:rPr>
                        <a:t>​</a:t>
                      </a:r>
                      <a:endParaRPr lang="en-IN" b="0">
                        <a:effectLst/>
                      </a:endParaRPr>
                    </a:p>
                    <a:p>
                      <a:pPr fontAlgn="base"/>
                      <a:r>
                        <a:rPr lang="en-IN" sz="1400" b="0">
                          <a:effectLst/>
                        </a:rPr>
                        <a:t>28.​</a:t>
                      </a:r>
                      <a:endParaRPr lang="en-IN" b="0">
                        <a:effectLst/>
                      </a:endParaRPr>
                    </a:p>
                  </a:txBody>
                  <a:tcPr/>
                </a:tc>
                <a:tc>
                  <a:txBody>
                    <a:bodyPr/>
                    <a:lstStyle/>
                    <a:p>
                      <a:pPr algn="just" fontAlgn="auto"/>
                      <a:r>
                        <a:rPr lang="en-GB" sz="1050" b="0" i="0" u="none" strike="noStrike" noProof="0">
                          <a:effectLst/>
                          <a:latin typeface="Times New Roman" panose="02020603050405020304"/>
                        </a:rPr>
                        <a:t>Do, Nguyet &amp; Selamat, Ali &amp; </a:t>
                      </a:r>
                      <a:r>
                        <a:rPr lang="en-GB" sz="1050" b="0" i="0" u="none" strike="noStrike" noProof="0" err="1">
                          <a:effectLst/>
                          <a:latin typeface="Times New Roman" panose="02020603050405020304"/>
                        </a:rPr>
                        <a:t>Krejcar</a:t>
                      </a:r>
                      <a:r>
                        <a:rPr lang="en-GB" sz="1050" b="0" i="0" u="none" strike="noStrike" noProof="0">
                          <a:effectLst/>
                          <a:latin typeface="Times New Roman" panose="02020603050405020304"/>
                        </a:rPr>
                        <a:t>, Ondrej &amp; Herrera-Viedma, Enrique &amp; Fujita, </a:t>
                      </a:r>
                      <a:r>
                        <a:rPr lang="en-GB" sz="1050" b="0" i="0" u="none" strike="noStrike" noProof="0" err="1">
                          <a:effectLst/>
                          <a:latin typeface="Times New Roman" panose="02020603050405020304"/>
                        </a:rPr>
                        <a:t>Hamido</a:t>
                      </a:r>
                      <a:r>
                        <a:rPr lang="en-GB" sz="1050" b="0" i="0" u="none" strike="noStrike" noProof="0">
                          <a:effectLst/>
                          <a:latin typeface="Times New Roman" panose="02020603050405020304"/>
                        </a:rPr>
                        <a:t>. (2022). Deep Learning for Phishing Detection: Taxonomy, Current Challenges and Future Directions. IEEE Access. 10. 1-1. 10.1109/ACCESS.2022.3151903. </a:t>
                      </a:r>
                      <a:r>
                        <a:rPr lang="en-IN" sz="1050" b="0">
                          <a:effectLst/>
                          <a:latin typeface="Times New Roman"/>
                        </a:rPr>
                        <a:t>​</a:t>
                      </a:r>
                    </a:p>
                  </a:txBody>
                  <a:tcPr/>
                </a:tc>
                <a:tc>
                  <a:txBody>
                    <a:bodyPr/>
                    <a:lstStyle/>
                    <a:p>
                      <a:pPr fontAlgn="auto"/>
                      <a:r>
                        <a:rPr lang="en-IN" sz="1050">
                          <a:effectLst/>
                          <a:latin typeface="Times New Roman"/>
                        </a:rPr>
                        <a:t>​2022</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This paper introduces a novel detection model by utilizing features’ selection to pick up the highly correlated features with the class label. The dataset used is collected from the </a:t>
                      </a:r>
                      <a:r>
                        <a:rPr lang="en-GB" sz="1050" b="0" i="0" u="none" strike="noStrike" noProof="0" err="1">
                          <a:effectLst/>
                          <a:latin typeface="Times New Roman"/>
                        </a:rPr>
                        <a:t>PhishTank</a:t>
                      </a:r>
                      <a:r>
                        <a:rPr lang="en-GB" sz="1050" b="0" i="0" u="none" strike="noStrike" noProof="0">
                          <a:effectLst/>
                          <a:latin typeface="Times New Roman"/>
                        </a:rPr>
                        <a:t> archive [22], </a:t>
                      </a:r>
                      <a:r>
                        <a:rPr lang="en-GB" sz="1050" b="0" i="0" u="none" strike="noStrike" noProof="0" err="1">
                          <a:effectLst/>
                          <a:latin typeface="Times New Roman"/>
                        </a:rPr>
                        <a:t>MillerSmiles</a:t>
                      </a:r>
                      <a:r>
                        <a:rPr lang="en-GB" sz="1050" b="0" i="0" u="none" strike="noStrike" noProof="0">
                          <a:effectLst/>
                          <a:latin typeface="Times New Roman"/>
                        </a:rPr>
                        <a:t> archive [23] and </a:t>
                      </a:r>
                      <a:r>
                        <a:rPr lang="en-GB" sz="1050" b="0" i="0" u="none" strike="noStrike" noProof="0" err="1">
                          <a:effectLst/>
                          <a:latin typeface="Times New Roman"/>
                        </a:rPr>
                        <a:t>Googlesearching</a:t>
                      </a:r>
                      <a:r>
                        <a:rPr lang="en-GB" sz="1050" b="0" i="0" u="none" strike="noStrike" noProof="0">
                          <a:effectLst/>
                          <a:latin typeface="Times New Roman"/>
                        </a:rPr>
                        <a:t> operators.</a:t>
                      </a:r>
                      <a:endParaRPr lang="en-IN" sz="1050">
                        <a:effectLst/>
                        <a:latin typeface="Times New Roman"/>
                      </a:endParaRPr>
                    </a:p>
                  </a:txBody>
                  <a:tcPr/>
                </a:tc>
                <a:tc>
                  <a:txBody>
                    <a:bodyPr/>
                    <a:lstStyle/>
                    <a:p>
                      <a:pPr algn="just" fontAlgn="auto"/>
                      <a:r>
                        <a:rPr lang="en-IN" sz="1050">
                          <a:effectLst/>
                          <a:latin typeface="Times New Roman"/>
                        </a:rPr>
                        <a:t>​</a:t>
                      </a:r>
                      <a:r>
                        <a:rPr lang="en-IN" sz="1050" b="0" i="0" u="none" strike="noStrike" noProof="0">
                          <a:effectLst/>
                          <a:latin typeface="Times New Roman"/>
                        </a:rPr>
                        <a:t>The proposed approach above that which was previously disclosed in  as feature engineering takes a lot of effort.</a:t>
                      </a:r>
                      <a:endParaRPr 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a:t>
                      </a:r>
                      <a:r>
                        <a:rPr lang="en-IN" sz="1050" err="1">
                          <a:effectLst/>
                          <a:latin typeface="Times New Roman"/>
                        </a:rPr>
                        <a:t>ccuracy</a:t>
                      </a:r>
                      <a:r>
                        <a:rPr lang="en-IN" sz="1050">
                          <a:effectLst/>
                          <a:latin typeface="Times New Roman"/>
                        </a:rPr>
                        <a:t> of approximately 97%.</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0"/>
                  </a:ext>
                </a:extLst>
              </a:tr>
              <a:tr h="2168613">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29.​</a:t>
                      </a:r>
                      <a:endParaRPr lang="en-IN">
                        <a:effectLst/>
                      </a:endParaRPr>
                    </a:p>
                  </a:txBody>
                  <a:tcPr/>
                </a:tc>
                <a:tc>
                  <a:txBody>
                    <a:bodyPr/>
                    <a:lstStyle/>
                    <a:p>
                      <a:pPr algn="just" fontAlgn="auto"/>
                      <a:r>
                        <a:rPr lang="en-IN" sz="1050">
                          <a:effectLst/>
                          <a:latin typeface="Times New Roman"/>
                        </a:rPr>
                        <a:t>​</a:t>
                      </a:r>
                      <a:r>
                        <a:rPr lang="en-GB" sz="1050" b="0" i="0" u="none" strike="noStrike" noProof="0" err="1">
                          <a:effectLst/>
                          <a:latin typeface="Times New Roman" panose="02020603050405020304"/>
                        </a:rPr>
                        <a:t>Alkawaz</a:t>
                      </a:r>
                      <a:r>
                        <a:rPr lang="en-GB" sz="1050" b="0" i="0" u="none" strike="noStrike" noProof="0">
                          <a:effectLst/>
                          <a:latin typeface="Times New Roman" panose="02020603050405020304"/>
                        </a:rPr>
                        <a:t>, Mohammed &amp; Steven, Stephanie &amp; </a:t>
                      </a:r>
                      <a:r>
                        <a:rPr lang="en-GB" sz="1050" b="0" i="0" u="none" strike="noStrike" noProof="0" err="1">
                          <a:effectLst/>
                          <a:latin typeface="Times New Roman" panose="02020603050405020304"/>
                        </a:rPr>
                        <a:t>Hajamydeen</a:t>
                      </a:r>
                      <a:r>
                        <a:rPr lang="en-GB" sz="1050" b="0" i="0" u="none" strike="noStrike" noProof="0">
                          <a:effectLst/>
                          <a:latin typeface="Times New Roman" panose="02020603050405020304"/>
                        </a:rPr>
                        <a:t>, Asif Iqbal &amp; Ramli, </a:t>
                      </a:r>
                      <a:r>
                        <a:rPr lang="en-GB" sz="1050" b="0" i="0" u="none" strike="noStrike" noProof="0" err="1">
                          <a:effectLst/>
                          <a:latin typeface="Times New Roman" panose="02020603050405020304"/>
                        </a:rPr>
                        <a:t>Rusyaizila</a:t>
                      </a:r>
                      <a:r>
                        <a:rPr lang="en-GB" sz="1050" b="0" i="0" u="none" strike="noStrike" noProof="0">
                          <a:effectLst/>
                          <a:latin typeface="Times New Roman" panose="02020603050405020304"/>
                        </a:rPr>
                        <a:t>. (2021). A Comprehensive Survey on Identification and Analysis of Phishing Website based on Machine Learning Methods. 82-87. 10.1109/ISCAIE51753.2021.9431794. </a:t>
                      </a:r>
                      <a:endParaRPr lang="en-IN" sz="1050" b="0" i="0" u="none" strike="noStrike" noProof="0">
                        <a:effectLst/>
                        <a:latin typeface="Times New Roman"/>
                      </a:endParaRPr>
                    </a:p>
                  </a:txBody>
                  <a:tcPr/>
                </a:tc>
                <a:tc>
                  <a:txBody>
                    <a:bodyPr/>
                    <a:lstStyle/>
                    <a:p>
                      <a:pPr algn="just" fontAlgn="auto"/>
                      <a:r>
                        <a:rPr lang="en-IN" sz="1050">
                          <a:effectLst/>
                          <a:latin typeface="Times New Roman"/>
                        </a:rPr>
                        <a:t>​2021</a:t>
                      </a:r>
                    </a:p>
                  </a:txBody>
                  <a:tcPr/>
                </a:tc>
                <a:tc>
                  <a:txBody>
                    <a:bodyPr/>
                    <a:lstStyle/>
                    <a:p>
                      <a:pPr algn="just" fontAlgn="auto"/>
                      <a:r>
                        <a:rPr lang="en-IN" sz="1050">
                          <a:effectLst/>
                          <a:latin typeface="Times New Roman"/>
                        </a:rPr>
                        <a:t>​</a:t>
                      </a:r>
                      <a:r>
                        <a:rPr lang="en-GB" sz="1050" b="0" i="0" u="none" strike="noStrike" noProof="0">
                          <a:effectLst/>
                          <a:latin typeface="Times New Roman"/>
                        </a:rPr>
                        <a:t>Machine learning focuses on computer algorithms which improves automatically through experience. Machine learning methods were utilized to detect phishing URLs that typically evaluates an URL based on a feature or set of features extracted from it.</a:t>
                      </a:r>
                      <a:endParaRPr lang="en-IN" sz="1050">
                        <a:effectLst/>
                        <a:latin typeface="Times New Roman"/>
                      </a:endParaRPr>
                    </a:p>
                  </a:txBody>
                  <a:tcPr/>
                </a:tc>
                <a:tc>
                  <a:txBody>
                    <a:bodyPr/>
                    <a:lstStyle/>
                    <a:p>
                      <a:pPr algn="just" fontAlgn="auto"/>
                      <a:r>
                        <a:rPr lang="en-US" sz="1050" b="0" i="0" u="none" strike="noStrike" noProof="0">
                          <a:effectLst/>
                          <a:latin typeface="Times New Roman"/>
                        </a:rPr>
                        <a:t>Phishing detection techniques do suffer low detection accuracy and high false alarm</a:t>
                      </a:r>
                      <a:endParaRPr lang="en-IN" sz="1050">
                        <a:effectLst/>
                        <a:latin typeface="Times New Roman"/>
                      </a:endParaRPr>
                    </a:p>
                  </a:txBody>
                  <a:tcPr/>
                </a:tc>
                <a:tc>
                  <a:txBody>
                    <a:bodyPr/>
                    <a:lstStyle/>
                    <a:p>
                      <a:pPr fontAlgn="auto"/>
                      <a:r>
                        <a:rPr lang="en-IN" sz="1050">
                          <a:effectLst/>
                          <a:latin typeface="Times New Roman"/>
                        </a:rPr>
                        <a:t>​Accuracy achieved is around 92%</a:t>
                      </a:r>
                    </a:p>
                  </a:txBody>
                  <a:tcPr/>
                </a:tc>
                <a:tc>
                  <a:txBody>
                    <a:bodyPr/>
                    <a:lstStyle/>
                    <a:p>
                      <a:pPr fontAlgn="auto"/>
                      <a:r>
                        <a:rPr lang="en-IN" sz="1050">
                          <a:effectLst/>
                          <a:latin typeface="Times New Roman"/>
                        </a:rPr>
                        <a:t>​</a:t>
                      </a:r>
                      <a:r>
                        <a:rPr lang="en-US" altLang="en-IN" sz="1050" err="1">
                          <a:effectLst/>
                          <a:latin typeface="Times New Roman"/>
                        </a:rPr>
                        <a:t>Accuarcy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1"/>
                  </a:ext>
                </a:extLst>
              </a:tr>
              <a:tr h="1668164">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30.​</a:t>
                      </a:r>
                      <a:endParaRPr lang="en-IN">
                        <a:effectLst/>
                      </a:endParaRPr>
                    </a:p>
                  </a:txBody>
                  <a:tcPr/>
                </a:tc>
                <a:tc>
                  <a:txBody>
                    <a:bodyPr/>
                    <a:lstStyle/>
                    <a:p>
                      <a:pPr algn="just" fontAlgn="auto"/>
                      <a:r>
                        <a:rPr lang="en-IN" sz="1050">
                          <a:effectLst/>
                          <a:latin typeface="Times New Roman"/>
                        </a:rPr>
                        <a:t>​</a:t>
                      </a:r>
                      <a:r>
                        <a:rPr lang="en-GB" sz="1050" b="0" i="0" u="none" strike="noStrike" noProof="0">
                          <a:effectLst/>
                          <a:latin typeface="Times New Roman" panose="02020603050405020304"/>
                        </a:rPr>
                        <a:t>Rao, Routhu &amp; Pais, Alwyn &amp; Anand, Pritam. (2021). A heuristic technique to detect phishing websites using TWSVM classifier. Neural Computing and Applications. 33. 1-20. 10.1007/s00521-020-05354-z. </a:t>
                      </a:r>
                      <a:endParaRPr lang="en-IN" sz="1050" b="0" i="0" u="none" strike="noStrike" noProof="0">
                        <a:effectLst/>
                        <a:latin typeface="Times New Roman"/>
                      </a:endParaRPr>
                    </a:p>
                  </a:txBody>
                  <a:tcPr/>
                </a:tc>
                <a:tc>
                  <a:txBody>
                    <a:bodyPr/>
                    <a:lstStyle/>
                    <a:p>
                      <a:pPr fontAlgn="auto"/>
                      <a:r>
                        <a:rPr lang="en-IN" sz="1050">
                          <a:effectLst/>
                          <a:latin typeface="Times New Roman"/>
                        </a:rPr>
                        <a:t>​2021</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In this paper author proposed a novel heuristic technique using TWSVM to detect malicious registered phishing sites and sites which are hosted on compromised servers, to overcome the aforementioned limitations.</a:t>
                      </a:r>
                      <a:endParaRPr lang="en-US" sz="1050" b="0" i="0" u="none" strike="noStrike" noProof="0">
                        <a:effectLst/>
                      </a:endParaRPr>
                    </a:p>
                    <a:p>
                      <a:pPr lvl="0">
                        <a:buNone/>
                      </a:pPr>
                      <a:endParaRPr lang="en-IN" sz="1050">
                        <a:effectLst/>
                        <a:latin typeface="Times New Roman"/>
                      </a:endParaRPr>
                    </a:p>
                  </a:txBody>
                  <a:tcPr/>
                </a:tc>
                <a:tc>
                  <a:txBody>
                    <a:bodyPr/>
                    <a:lstStyle/>
                    <a:p>
                      <a:pPr fontAlgn="auto"/>
                      <a:r>
                        <a:rPr lang="en-IN" sz="1050">
                          <a:effectLst/>
                          <a:latin typeface="Times New Roman"/>
                        </a:rPr>
                        <a:t>​no limitations.</a:t>
                      </a:r>
                    </a:p>
                  </a:txBody>
                  <a:tcPr/>
                </a:tc>
                <a:tc>
                  <a:txBody>
                    <a:bodyPr/>
                    <a:lstStyle/>
                    <a:p>
                      <a:pPr fontAlgn="auto"/>
                      <a:r>
                        <a:rPr lang="en-IN" sz="1050">
                          <a:effectLst/>
                          <a:latin typeface="Times New Roman"/>
                        </a:rPr>
                        <a:t>​</a:t>
                      </a:r>
                      <a:r>
                        <a:rPr lang="en-US" altLang="en-IN" sz="1050">
                          <a:effectLst/>
                          <a:latin typeface="Times New Roman"/>
                        </a:rPr>
                        <a:t>A</a:t>
                      </a:r>
                      <a:r>
                        <a:rPr lang="en-IN" sz="1050" err="1">
                          <a:effectLst/>
                          <a:latin typeface="Times New Roman"/>
                        </a:rPr>
                        <a:t>ccuracy</a:t>
                      </a:r>
                      <a:r>
                        <a:rPr lang="en-IN" sz="1050">
                          <a:effectLst/>
                          <a:latin typeface="Times New Roman"/>
                        </a:rPr>
                        <a:t> of 98.05% and recall of 98.33%.</a:t>
                      </a:r>
                    </a:p>
                  </a:txBody>
                  <a:tcPr/>
                </a:tc>
                <a:tc>
                  <a:txBody>
                    <a:bodyPr/>
                    <a:lstStyle/>
                    <a:p>
                      <a:pPr fontAlgn="auto"/>
                      <a:r>
                        <a:rPr lang="en-IN" sz="1050">
                          <a:effectLst/>
                          <a:latin typeface="Times New Roman"/>
                        </a:rPr>
                        <a:t>​</a:t>
                      </a:r>
                      <a:r>
                        <a:rPr lang="en-US" altLang="en-IN" sz="1050" err="1">
                          <a:effectLst/>
                          <a:latin typeface="Times New Roman"/>
                        </a:rPr>
                        <a:t>Accuarcy</a:t>
                      </a:r>
                      <a:r>
                        <a:rPr lang="en-US" altLang="en-IN" sz="1050">
                          <a:effectLst/>
                          <a:latin typeface="Times New Roman"/>
                        </a:rPr>
                        <a:t>, Recall</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6537265"/>
              </p:ext>
            </p:extLst>
          </p:nvPr>
        </p:nvGraphicFramePr>
        <p:xfrm>
          <a:off x="359433" y="287546"/>
          <a:ext cx="11566546" cy="6238531"/>
        </p:xfrm>
        <a:graphic>
          <a:graphicData uri="http://schemas.openxmlformats.org/drawingml/2006/table">
            <a:tbl>
              <a:tblPr firstRow="1" bandRow="1">
                <a:tableStyleId>{5C22544A-7EE6-4342-B048-85BDC9FD1C3A}</a:tableStyleId>
              </a:tblPr>
              <a:tblGrid>
                <a:gridCol w="524140">
                  <a:extLst>
                    <a:ext uri="{9D8B030D-6E8A-4147-A177-3AD203B41FA5}">
                      <a16:colId xmlns:a16="http://schemas.microsoft.com/office/drawing/2014/main" val="20000"/>
                    </a:ext>
                  </a:extLst>
                </a:gridCol>
                <a:gridCol w="2360213">
                  <a:extLst>
                    <a:ext uri="{9D8B030D-6E8A-4147-A177-3AD203B41FA5}">
                      <a16:colId xmlns:a16="http://schemas.microsoft.com/office/drawing/2014/main" val="20001"/>
                    </a:ext>
                  </a:extLst>
                </a:gridCol>
                <a:gridCol w="747795">
                  <a:extLst>
                    <a:ext uri="{9D8B030D-6E8A-4147-A177-3AD203B41FA5}">
                      <a16:colId xmlns:a16="http://schemas.microsoft.com/office/drawing/2014/main" val="20002"/>
                    </a:ext>
                  </a:extLst>
                </a:gridCol>
                <a:gridCol w="2146270">
                  <a:extLst>
                    <a:ext uri="{9D8B030D-6E8A-4147-A177-3AD203B41FA5}">
                      <a16:colId xmlns:a16="http://schemas.microsoft.com/office/drawing/2014/main" val="20003"/>
                    </a:ext>
                  </a:extLst>
                </a:gridCol>
                <a:gridCol w="1447032">
                  <a:extLst>
                    <a:ext uri="{9D8B030D-6E8A-4147-A177-3AD203B41FA5}">
                      <a16:colId xmlns:a16="http://schemas.microsoft.com/office/drawing/2014/main" val="20004"/>
                    </a:ext>
                  </a:extLst>
                </a:gridCol>
                <a:gridCol w="1447032">
                  <a:extLst>
                    <a:ext uri="{9D8B030D-6E8A-4147-A177-3AD203B41FA5}">
                      <a16:colId xmlns:a16="http://schemas.microsoft.com/office/drawing/2014/main" val="20005"/>
                    </a:ext>
                  </a:extLst>
                </a:gridCol>
                <a:gridCol w="1447032">
                  <a:extLst>
                    <a:ext uri="{9D8B030D-6E8A-4147-A177-3AD203B41FA5}">
                      <a16:colId xmlns:a16="http://schemas.microsoft.com/office/drawing/2014/main" val="20006"/>
                    </a:ext>
                  </a:extLst>
                </a:gridCol>
                <a:gridCol w="1447032">
                  <a:extLst>
                    <a:ext uri="{9D8B030D-6E8A-4147-A177-3AD203B41FA5}">
                      <a16:colId xmlns:a16="http://schemas.microsoft.com/office/drawing/2014/main" val="20007"/>
                    </a:ext>
                  </a:extLst>
                </a:gridCol>
              </a:tblGrid>
              <a:tr h="1931136">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25.​</a:t>
                      </a:r>
                      <a:endParaRPr lang="en-IN">
                        <a:effectLst/>
                      </a:endParaRPr>
                    </a:p>
                  </a:txBody>
                  <a:tcPr/>
                </a:tc>
                <a:tc>
                  <a:txBody>
                    <a:bodyPr/>
                    <a:lstStyle/>
                    <a:p>
                      <a:pPr algn="just" fontAlgn="auto"/>
                      <a:r>
                        <a:rPr lang="en-IN" sz="1050">
                          <a:effectLst/>
                          <a:latin typeface="Times New Roman"/>
                        </a:rPr>
                        <a:t>​</a:t>
                      </a:r>
                      <a:r>
                        <a:rPr lang="en-IN" sz="1050" b="0">
                          <a:effectLst/>
                          <a:latin typeface="Times New Roman"/>
                        </a:rPr>
                        <a:t>​</a:t>
                      </a:r>
                      <a:r>
                        <a:rPr lang="en-GB" sz="1050" b="0" i="0" u="none" strike="noStrike" noProof="0">
                          <a:effectLst/>
                          <a:latin typeface="Times New Roman" panose="02020603050405020304"/>
                        </a:rPr>
                        <a:t>Rao, Routhu &amp; </a:t>
                      </a:r>
                      <a:r>
                        <a:rPr lang="en-GB" sz="1050" b="0" i="0" u="none" strike="noStrike" noProof="0" err="1">
                          <a:effectLst/>
                          <a:latin typeface="Times New Roman" panose="02020603050405020304"/>
                        </a:rPr>
                        <a:t>Umarekar</a:t>
                      </a:r>
                      <a:r>
                        <a:rPr lang="en-GB" sz="1050" b="0" i="0" u="none" strike="noStrike" noProof="0">
                          <a:effectLst/>
                          <a:latin typeface="Times New Roman" panose="02020603050405020304"/>
                        </a:rPr>
                        <a:t>, Amey &amp; Pais, Alwyn. (2022). Application of word embedding and machine learning in detecting phishing websites. Telecommunication Systems. 79. 10.1007/s11235-021-00850-6. </a:t>
                      </a:r>
                      <a:endParaRPr lang="en-IN" sz="1050" b="0" i="0" u="none" strike="noStrike" noProof="0">
                        <a:effectLst/>
                        <a:latin typeface="Times New Roman"/>
                      </a:endParaRPr>
                    </a:p>
                  </a:txBody>
                  <a:tcPr/>
                </a:tc>
                <a:tc>
                  <a:txBody>
                    <a:bodyPr/>
                    <a:lstStyle/>
                    <a:p>
                      <a:pPr fontAlgn="auto"/>
                      <a:r>
                        <a:rPr lang="en-IN" sz="1050">
                          <a:effectLst/>
                          <a:latin typeface="Times New Roman"/>
                        </a:rPr>
                        <a:t>​2022</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In this paper, we propose a new technique which detects phishing sites with word embeddings using plain text and domain speciﬁc text extracted from the source code.</a:t>
                      </a:r>
                      <a:endParaRPr lang="en-GB" sz="1050" b="0" i="0" u="none" strike="noStrike" noProof="0">
                        <a:effectLst/>
                      </a:endParaRPr>
                    </a:p>
                    <a:p>
                      <a:pPr lvl="0">
                        <a:buNone/>
                      </a:pPr>
                      <a:endParaRPr lang="en-IN" sz="1050">
                        <a:effectLst/>
                        <a:latin typeface="Times New Roman"/>
                      </a:endParaRPr>
                    </a:p>
                  </a:txBody>
                  <a:tcPr/>
                </a:tc>
                <a:tc>
                  <a:txBody>
                    <a:bodyPr/>
                    <a:lstStyle/>
                    <a:p>
                      <a:pPr algn="just" fontAlgn="auto"/>
                      <a:r>
                        <a:rPr lang="en-IN" sz="1050">
                          <a:effectLst/>
                          <a:latin typeface="Times New Roman"/>
                        </a:rPr>
                        <a:t>​</a:t>
                      </a:r>
                      <a:r>
                        <a:rPr lang="en-IN" sz="1050" b="0" i="0" u="none" strike="noStrike" noProof="0">
                          <a:effectLst/>
                          <a:latin typeface="Times New Roman"/>
                        </a:rPr>
                        <a:t>The proposed approach above that which was previously disclosed in  as feature engineering takes a lot of effort.</a:t>
                      </a:r>
                      <a:endParaRPr lang="en-IN" sz="1050" b="0" i="0" u="none" strike="noStrike" noProof="0">
                        <a:effectLst/>
                      </a:endParaRPr>
                    </a:p>
                    <a:p>
                      <a:pPr lvl="0">
                        <a:buNone/>
                      </a:pPr>
                      <a:endParaRPr lang="en-IN" sz="1050" b="0" i="0" u="none" strike="noStrike" noProof="0">
                        <a:effectLst/>
                      </a:endParaRPr>
                    </a:p>
                    <a:p>
                      <a:pPr lvl="0">
                        <a:buNone/>
                      </a:pPr>
                      <a:endParaRPr 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a:t>
                      </a:r>
                      <a:r>
                        <a:rPr lang="en-IN" sz="1050">
                          <a:effectLst/>
                          <a:latin typeface="Times New Roman"/>
                        </a:rPr>
                        <a:t>chieved a signiﬁcant accuracy of 99.34% </a:t>
                      </a:r>
                      <a:r>
                        <a:rPr lang="en-US" altLang="en-IN" sz="1050">
                          <a:effectLst/>
                          <a:latin typeface="Times New Roman"/>
                        </a:rPr>
                        <a:t>.</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0"/>
                  </a:ext>
                </a:extLst>
              </a:tr>
              <a:tr h="1931136">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26.​</a:t>
                      </a:r>
                      <a:endParaRPr lang="en-IN">
                        <a:effectLst/>
                      </a:endParaRPr>
                    </a:p>
                  </a:txBody>
                  <a:tcPr/>
                </a:tc>
                <a:tc>
                  <a:txBody>
                    <a:bodyPr/>
                    <a:lstStyle/>
                    <a:p>
                      <a:pPr algn="just" fontAlgn="auto"/>
                      <a:r>
                        <a:rPr lang="en-IN" sz="1050">
                          <a:effectLst/>
                          <a:latin typeface="Times New Roman"/>
                        </a:rPr>
                        <a:t>​</a:t>
                      </a:r>
                      <a:r>
                        <a:rPr lang="en-GB" sz="1050" b="0" i="0" u="none" strike="noStrike" noProof="0">
                          <a:effectLst/>
                          <a:latin typeface="Times New Roman" panose="02020603050405020304"/>
                        </a:rPr>
                        <a:t>Ramana, A. &amp; Rao, K. &amp; Rao, Routhu. (2021). Stop-Phish: an intelligent phishing detection method using feature selection ensemble. Social Network Analysis and Mining. 11. 10.1007/s13278-021-00829-w. </a:t>
                      </a:r>
                      <a:endParaRPr lang="en-IN" sz="1050" b="0" i="0" u="none" strike="noStrike" noProof="0">
                        <a:effectLst/>
                        <a:latin typeface="Times New Roman" panose="02020603050405020304"/>
                      </a:endParaRPr>
                    </a:p>
                    <a:p>
                      <a:pPr lvl="0">
                        <a:buNone/>
                      </a:pPr>
                      <a:endParaRPr lang="en-IN" sz="1050">
                        <a:effectLst/>
                        <a:latin typeface="Times New Roman"/>
                      </a:endParaRPr>
                    </a:p>
                  </a:txBody>
                  <a:tcPr/>
                </a:tc>
                <a:tc>
                  <a:txBody>
                    <a:bodyPr/>
                    <a:lstStyle/>
                    <a:p>
                      <a:pPr fontAlgn="auto"/>
                      <a:r>
                        <a:rPr lang="en-IN" sz="1050">
                          <a:effectLst/>
                          <a:latin typeface="Times New Roman"/>
                        </a:rPr>
                        <a:t>​2021</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The dataset used for the experimentation is taken from UCI repository which consists of 11055 websites. Out of which, 6157 are legitimate websites and remaining 4898 are phishing sites. We have used various machine learning algorithms for identifying the best classifier and developed an ensemble model with Random forest, Decision tree and </a:t>
                      </a:r>
                      <a:r>
                        <a:rPr lang="en-GB" sz="1050" b="0" i="0" u="none" strike="noStrike" noProof="0" err="1">
                          <a:effectLst/>
                          <a:latin typeface="Times New Roman"/>
                        </a:rPr>
                        <a:t>XGBoost</a:t>
                      </a:r>
                      <a:r>
                        <a:rPr lang="en-GB" sz="1050" b="0" i="0" u="none" strike="noStrike" noProof="0">
                          <a:effectLst/>
                          <a:latin typeface="Times New Roman"/>
                        </a:rPr>
                        <a:t> algorithms.</a:t>
                      </a:r>
                      <a:endParaRPr lang="en-US" sz="1050" b="0" i="0" u="none" strike="noStrike" noProof="0">
                        <a:effectLst/>
                      </a:endParaRPr>
                    </a:p>
                    <a:p>
                      <a:pPr lvl="0">
                        <a:buNone/>
                      </a:pPr>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a:effectLst/>
                          <a:latin typeface="Times New Roman"/>
                        </a:rPr>
                        <a:t>Due to too many layers </a:t>
                      </a:r>
                      <a:r>
                        <a:rPr lang="en-IN" sz="1050" b="0" i="0" u="none" strike="noStrike" noProof="0">
                          <a:effectLst/>
                          <a:latin typeface="Times New Roman"/>
                        </a:rPr>
                        <a:t> the number of layers is increased, the time complexity is increased.</a:t>
                      </a:r>
                      <a:endParaRPr 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a:t>
                      </a:r>
                      <a:r>
                        <a:rPr lang="en-IN" sz="1050">
                          <a:effectLst/>
                          <a:latin typeface="Times New Roman"/>
                        </a:rPr>
                        <a:t>c</a:t>
                      </a:r>
                      <a:r>
                        <a:rPr lang="en-US" altLang="en-IN" sz="1050">
                          <a:effectLst/>
                          <a:latin typeface="Times New Roman"/>
                        </a:rPr>
                        <a:t>c</a:t>
                      </a:r>
                      <a:r>
                        <a:rPr lang="en-IN" sz="1050" err="1">
                          <a:effectLst/>
                          <a:latin typeface="Times New Roman"/>
                        </a:rPr>
                        <a:t>uracy</a:t>
                      </a:r>
                      <a:r>
                        <a:rPr lang="en-IN" sz="1050">
                          <a:effectLst/>
                          <a:latin typeface="Times New Roman"/>
                        </a:rPr>
                        <a:t> of 97.51% (D1)and 98.45% (D2).</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1"/>
                  </a:ext>
                </a:extLst>
              </a:tr>
              <a:tr h="2327719">
                <a:tc>
                  <a:txBody>
                    <a:bodyPr/>
                    <a:lstStyle/>
                    <a:p>
                      <a:pPr fontAlgn="auto"/>
                      <a:r>
                        <a:rPr lang="en-IN" sz="1400">
                          <a:effectLst/>
                        </a:rPr>
                        <a:t>​</a:t>
                      </a:r>
                    </a:p>
                    <a:p>
                      <a:pPr fontAlgn="base"/>
                      <a:r>
                        <a:rPr lang="en-IN" sz="1400">
                          <a:effectLst/>
                        </a:rPr>
                        <a:t>​</a:t>
                      </a:r>
                      <a:endParaRPr lang="en-IN">
                        <a:effectLst/>
                      </a:endParaRPr>
                    </a:p>
                    <a:p>
                      <a:pPr fontAlgn="base"/>
                      <a:r>
                        <a:rPr lang="en-IN" sz="1400">
                          <a:effectLst/>
                        </a:rPr>
                        <a:t>​</a:t>
                      </a:r>
                      <a:endParaRPr lang="en-IN">
                        <a:effectLst/>
                      </a:endParaRPr>
                    </a:p>
                    <a:p>
                      <a:pPr fontAlgn="base"/>
                      <a:r>
                        <a:rPr lang="en-IN" sz="1400">
                          <a:effectLst/>
                        </a:rPr>
                        <a:t>27.​</a:t>
                      </a:r>
                      <a:endParaRPr lang="en-IN">
                        <a:effectLst/>
                      </a:endParaRPr>
                    </a:p>
                  </a:txBody>
                  <a:tcPr/>
                </a:tc>
                <a:tc>
                  <a:txBody>
                    <a:bodyPr/>
                    <a:lstStyle/>
                    <a:p>
                      <a:pPr algn="just" fontAlgn="auto"/>
                      <a:r>
                        <a:rPr lang="en-IN" sz="1050">
                          <a:effectLst/>
                          <a:latin typeface="Times New Roman"/>
                        </a:rPr>
                        <a:t>​</a:t>
                      </a:r>
                      <a:r>
                        <a:rPr lang="en-GB" sz="1050" b="0" i="0" u="none" strike="noStrike" noProof="0">
                          <a:effectLst/>
                          <a:latin typeface="Times New Roman" panose="02020603050405020304"/>
                        </a:rPr>
                        <a:t>Anurag Pandey , Jay </a:t>
                      </a:r>
                      <a:r>
                        <a:rPr lang="en-GB" sz="1050" b="0" i="0" u="none" strike="noStrike" noProof="0" err="1">
                          <a:effectLst/>
                          <a:latin typeface="Times New Roman" panose="02020603050405020304"/>
                        </a:rPr>
                        <a:t>Chadawar</a:t>
                      </a:r>
                      <a:r>
                        <a:rPr lang="en-GB" sz="1050" b="0" i="0" u="none" strike="noStrike" noProof="0">
                          <a:effectLst/>
                          <a:latin typeface="Times New Roman" panose="02020603050405020304"/>
                        </a:rPr>
                        <a:t>, 2022, Phishing URL Detection using Hybrid Ensemble Model, INTERNATIONAL JOURNAL OF ENGINEERING RESEARCH &amp; TECHNOLOGY (IJERT) Volume 11, Issue 04 (April 2022).</a:t>
                      </a:r>
                      <a:endParaRPr lang="en-IN" sz="1050" b="0">
                        <a:effectLst/>
                        <a:latin typeface="Times New Roman"/>
                      </a:endParaRPr>
                    </a:p>
                  </a:txBody>
                  <a:tcPr/>
                </a:tc>
                <a:tc>
                  <a:txBody>
                    <a:bodyPr/>
                    <a:lstStyle/>
                    <a:p>
                      <a:pPr fontAlgn="auto"/>
                      <a:r>
                        <a:rPr lang="en-IN" sz="1050">
                          <a:effectLst/>
                          <a:latin typeface="Times New Roman"/>
                        </a:rPr>
                        <a:t>​2022</a:t>
                      </a:r>
                    </a:p>
                  </a:txBody>
                  <a:tcPr/>
                </a:tc>
                <a:tc>
                  <a:txBody>
                    <a:bodyPr/>
                    <a:lstStyle/>
                    <a:p>
                      <a:pPr marL="0" marR="0" indent="0" algn="just" fontAlgn="auto">
                        <a:lnSpc>
                          <a:spcPct val="90000"/>
                        </a:lnSpc>
                        <a:spcBef>
                          <a:spcPts val="1000"/>
                        </a:spcBef>
                        <a:spcAft>
                          <a:spcPts val="0"/>
                        </a:spcAft>
                        <a:buNone/>
                      </a:pPr>
                      <a:r>
                        <a:rPr lang="en-GB" sz="1050" b="0" i="0" u="none" strike="noStrike" noProof="0">
                          <a:effectLst/>
                          <a:latin typeface="Times New Roman"/>
                        </a:rPr>
                        <a:t>The dataset considered is a combination of legitimate and malicious URLs of size 20,000. URLs in the dataset are passed to various features which return 0 or 1 depending on the conditions. The returned values are then stored in a csv in a tabular format. The dataset is divided into training and testing data in variable ratios.</a:t>
                      </a:r>
                      <a:endParaRPr lang="en-US" sz="1050" b="0" i="0" u="none" strike="noStrike" noProof="0">
                        <a:effectLst/>
                      </a:endParaRPr>
                    </a:p>
                    <a:p>
                      <a:pPr lvl="0">
                        <a:buNone/>
                      </a:pPr>
                      <a:endParaRPr lang="en-IN" sz="1050">
                        <a:effectLst/>
                        <a:latin typeface="Times New Roman"/>
                      </a:endParaRPr>
                    </a:p>
                  </a:txBody>
                  <a:tcPr/>
                </a:tc>
                <a:tc>
                  <a:txBody>
                    <a:bodyPr/>
                    <a:lstStyle/>
                    <a:p>
                      <a:pPr algn="just" fontAlgn="auto"/>
                      <a:r>
                        <a:rPr lang="en-IN" sz="1050">
                          <a:effectLst/>
                          <a:latin typeface="Times New Roman"/>
                        </a:rPr>
                        <a:t>​</a:t>
                      </a:r>
                      <a:r>
                        <a:rPr lang="en-US" sz="1050" b="0" i="0" u="none" strike="noStrike" noProof="0">
                          <a:effectLst/>
                          <a:latin typeface="Times New Roman"/>
                        </a:rPr>
                        <a:t>Proposed model is only limited to NLP.</a:t>
                      </a:r>
                      <a:endParaRPr lang="en-IN" sz="1050">
                        <a:effectLst/>
                        <a:latin typeface="Times New Roman"/>
                      </a:endParaRPr>
                    </a:p>
                  </a:txBody>
                  <a:tcPr/>
                </a:tc>
                <a:tc>
                  <a:txBody>
                    <a:bodyPr/>
                    <a:lstStyle/>
                    <a:p>
                      <a:pPr fontAlgn="auto"/>
                      <a:r>
                        <a:rPr lang="en-IN" sz="1050">
                          <a:effectLst/>
                          <a:latin typeface="Times New Roman"/>
                        </a:rPr>
                        <a:t>​</a:t>
                      </a:r>
                      <a:r>
                        <a:rPr lang="en-US" altLang="en-IN" sz="1050">
                          <a:effectLst/>
                          <a:latin typeface="Times New Roman"/>
                        </a:rPr>
                        <a:t>A</a:t>
                      </a:r>
                      <a:r>
                        <a:rPr lang="en-IN" sz="1050" err="1">
                          <a:effectLst/>
                          <a:latin typeface="Times New Roman"/>
                        </a:rPr>
                        <a:t>ccuracy</a:t>
                      </a:r>
                      <a:r>
                        <a:rPr lang="en-IN" sz="1050">
                          <a:effectLst/>
                          <a:latin typeface="Times New Roman"/>
                        </a:rPr>
                        <a:t> of 85.37% </a:t>
                      </a:r>
                    </a:p>
                  </a:txBody>
                  <a:tcPr/>
                </a:tc>
                <a:tc>
                  <a:txBody>
                    <a:bodyPr/>
                    <a:lstStyle/>
                    <a:p>
                      <a:pPr fontAlgn="auto"/>
                      <a:r>
                        <a:rPr lang="en-IN" sz="1050">
                          <a:effectLst/>
                          <a:latin typeface="Times New Roman"/>
                        </a:rPr>
                        <a:t>​</a:t>
                      </a:r>
                      <a:r>
                        <a:rPr lang="en-US" altLang="en-IN" sz="1050">
                          <a:effectLst/>
                          <a:latin typeface="Times New Roman"/>
                        </a:rPr>
                        <a:t>Accuracy</a:t>
                      </a:r>
                    </a:p>
                  </a:txBody>
                  <a:tcPr/>
                </a:tc>
                <a:tc>
                  <a:txBody>
                    <a:bodyPr/>
                    <a:lstStyle/>
                    <a:p>
                      <a:pPr fontAlgn="auto"/>
                      <a:r>
                        <a:rPr lang="en-IN" sz="1050">
                          <a:effectLst/>
                          <a:latin typeface="Times New Roman"/>
                        </a:rPr>
                        <a:t>​</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b="1">
              <a:solidFill>
                <a:srgbClr val="2F5597"/>
              </a:solidFill>
              <a:latin typeface="Times New Roman" panose="02020603050405020304"/>
            </a:endParaRPr>
          </a:p>
        </p:txBody>
      </p:sp>
      <p:sp>
        <p:nvSpPr>
          <p:cNvPr id="5" name="TextBox 4"/>
          <p:cNvSpPr txBox="1"/>
          <p:nvPr/>
        </p:nvSpPr>
        <p:spPr>
          <a:xfrm>
            <a:off x="3533105" y="2738908"/>
            <a:ext cx="57268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b="1">
                <a:solidFill>
                  <a:srgbClr val="2F5597"/>
                </a:solidFill>
                <a:latin typeface="Times New Roman" panose="02020603050405020304"/>
                <a:cs typeface="Arial" panose="020B0604020202020204"/>
              </a:rPr>
              <a:t> METHODOLOGY</a:t>
            </a:r>
            <a:endParaRPr lang="en-GB" sz="4800">
              <a:latin typeface="Times New Roman" panose="02020603050405020304"/>
              <a:cs typeface="Times New Roman" panose="02020603050405020304"/>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68346-25A4-32DD-4FDD-851F0F9DB668}"/>
              </a:ext>
            </a:extLst>
          </p:cNvPr>
          <p:cNvSpPr>
            <a:spLocks noGrp="1"/>
          </p:cNvSpPr>
          <p:nvPr>
            <p:ph idx="1"/>
          </p:nvPr>
        </p:nvSpPr>
        <p:spPr>
          <a:xfrm>
            <a:off x="838200" y="999230"/>
            <a:ext cx="10762445" cy="4855760"/>
          </a:xfrm>
        </p:spPr>
        <p:txBody>
          <a:bodyPr vert="horz" lIns="91440" tIns="45720" rIns="91440" bIns="45720" rtlCol="0" anchor="t">
            <a:normAutofit fontScale="92500"/>
          </a:bodyPr>
          <a:lstStyle/>
          <a:p>
            <a:pPr marL="0" indent="0" algn="just">
              <a:lnSpc>
                <a:spcPct val="110000"/>
              </a:lnSpc>
              <a:buNone/>
            </a:pPr>
            <a:r>
              <a:rPr lang="en-GB" sz="1800">
                <a:latin typeface="Times New Roman"/>
                <a:ea typeface="+mn-lt"/>
                <a:cs typeface="+mn-lt"/>
              </a:rPr>
              <a:t>Phishing attacks are made through emails, text messages, or any other form of communication where a specific link must be clicked, according to research. The User Interface (UI) is used in this system proposal to identify websites based on URLs. Websites would be identified as phishing or legitimate websites depending on the feature classification that comes when the machine learning algorithm is approached. If the link is secure or valid, the user will be directed to that specific website after first copying and pasting the URL in the available user interface. The user interface will display a notification if the link is not secure.</a:t>
            </a:r>
            <a:endParaRPr lang="en-US"/>
          </a:p>
          <a:p>
            <a:pPr marL="0" indent="0" algn="just">
              <a:lnSpc>
                <a:spcPct val="110000"/>
              </a:lnSpc>
              <a:buNone/>
            </a:pPr>
            <a:r>
              <a:rPr lang="en-GB" sz="1800">
                <a:latin typeface="Times New Roman"/>
                <a:cs typeface="Calibri"/>
              </a:rPr>
              <a:t>      </a:t>
            </a:r>
            <a:r>
              <a:rPr lang="en-GB" sz="1800">
                <a:latin typeface="Times New Roman"/>
                <a:ea typeface="+mn-lt"/>
                <a:cs typeface="+mn-lt"/>
              </a:rPr>
              <a:t>The many components of our project are broken down into several modules, such as pre-processing, splitting, training, vectorization, basic model training using a standard technique, and model testing utilising a hybrid stacking model for the identification of phishing URLs. </a:t>
            </a:r>
          </a:p>
          <a:p>
            <a:pPr marL="0" indent="0" algn="just">
              <a:lnSpc>
                <a:spcPct val="110000"/>
              </a:lnSpc>
              <a:buNone/>
            </a:pPr>
            <a:r>
              <a:rPr lang="en-GB" sz="1800">
                <a:latin typeface="Times New Roman"/>
                <a:ea typeface="+mn-lt"/>
                <a:cs typeface="+mn-lt"/>
              </a:rPr>
              <a:t>           The main purpose of this project is </a:t>
            </a:r>
          </a:p>
          <a:p>
            <a:pPr marL="0" indent="0" algn="just">
              <a:lnSpc>
                <a:spcPct val="110000"/>
              </a:lnSpc>
              <a:buNone/>
            </a:pPr>
            <a:r>
              <a:rPr lang="en-GB" sz="1800">
                <a:latin typeface="Times New Roman"/>
                <a:ea typeface="+mn-lt"/>
                <a:cs typeface="+mn-lt"/>
              </a:rPr>
              <a:t>                            1. To preserve the confidentiality.</a:t>
            </a:r>
            <a:endParaRPr lang="en-GB" sz="1800">
              <a:latin typeface="Times New Roman"/>
              <a:ea typeface="+mn-lt"/>
              <a:cs typeface="Arial"/>
            </a:endParaRPr>
          </a:p>
          <a:p>
            <a:pPr marL="0" indent="0" algn="just">
              <a:lnSpc>
                <a:spcPct val="110000"/>
              </a:lnSpc>
              <a:buNone/>
            </a:pPr>
            <a:r>
              <a:rPr lang="en-GB" sz="1800">
                <a:latin typeface="Times New Roman"/>
                <a:ea typeface="+mn-lt"/>
                <a:cs typeface="+mn-lt"/>
              </a:rPr>
              <a:t>                            2. To protect the user from phishing websites.</a:t>
            </a:r>
            <a:endParaRPr lang="en-GB" sz="1800">
              <a:latin typeface="Times New Roman"/>
              <a:ea typeface="+mn-lt"/>
              <a:cs typeface="Arial"/>
            </a:endParaRPr>
          </a:p>
          <a:p>
            <a:pPr marL="0" indent="0" algn="just">
              <a:lnSpc>
                <a:spcPct val="110000"/>
              </a:lnSpc>
              <a:buNone/>
            </a:pPr>
            <a:r>
              <a:rPr lang="en-GB" sz="1800">
                <a:latin typeface="Times New Roman"/>
                <a:ea typeface="+mn-lt"/>
                <a:cs typeface="+mn-lt"/>
              </a:rPr>
              <a:t>                            3. To develop a user-friendly environment.</a:t>
            </a:r>
            <a:endParaRPr lang="en-GB" sz="1800">
              <a:latin typeface="Times New Roman"/>
            </a:endParaRPr>
          </a:p>
          <a:p>
            <a:pPr marL="0" indent="0" algn="just">
              <a:lnSpc>
                <a:spcPct val="110000"/>
              </a:lnSpc>
              <a:buNone/>
            </a:pPr>
            <a:r>
              <a:rPr lang="en-GB" sz="1800">
                <a:latin typeface="Times New Roman"/>
                <a:ea typeface="+mn-lt"/>
                <a:cs typeface="+mn-lt"/>
              </a:rPr>
              <a:t>                            4. To prevent or mitigate harm or destruction of computer networks, applications, devices, and data.</a:t>
            </a:r>
            <a:endParaRPr lang="en-GB" sz="1800">
              <a:latin typeface="Times New Roman"/>
            </a:endParaRPr>
          </a:p>
        </p:txBody>
      </p:sp>
    </p:spTree>
    <p:extLst>
      <p:ext uri="{BB962C8B-B14F-4D97-AF65-F5344CB8AC3E}">
        <p14:creationId xmlns:p14="http://schemas.microsoft.com/office/powerpoint/2010/main" val="261962174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46E18C-5635-2E40-E297-2C80C987DE02}"/>
              </a:ext>
            </a:extLst>
          </p:cNvPr>
          <p:cNvSpPr txBox="1"/>
          <p:nvPr/>
        </p:nvSpPr>
        <p:spPr>
          <a:xfrm>
            <a:off x="944450" y="737852"/>
            <a:ext cx="3143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rPr>
              <a:t>Flow chart:</a:t>
            </a:r>
          </a:p>
        </p:txBody>
      </p:sp>
      <p:pic>
        <p:nvPicPr>
          <p:cNvPr id="2" name="Picture 2" descr="Diagram&#10;&#10;Description automatically generated">
            <a:extLst>
              <a:ext uri="{FF2B5EF4-FFF2-40B4-BE49-F238E27FC236}">
                <a16:creationId xmlns:a16="http://schemas.microsoft.com/office/drawing/2014/main" id="{D9F55876-424E-9F4F-6908-A18A244D70F2}"/>
              </a:ext>
            </a:extLst>
          </p:cNvPr>
          <p:cNvPicPr>
            <a:picLocks noChangeAspect="1"/>
          </p:cNvPicPr>
          <p:nvPr/>
        </p:nvPicPr>
        <p:blipFill>
          <a:blip r:embed="rId2"/>
          <a:stretch>
            <a:fillRect/>
          </a:stretch>
        </p:blipFill>
        <p:spPr>
          <a:xfrm>
            <a:off x="3870036" y="851445"/>
            <a:ext cx="4856018" cy="5270564"/>
          </a:xfrm>
          <a:prstGeom prst="rect">
            <a:avLst/>
          </a:prstGeom>
        </p:spPr>
      </p:pic>
    </p:spTree>
    <p:extLst>
      <p:ext uri="{BB962C8B-B14F-4D97-AF65-F5344CB8AC3E}">
        <p14:creationId xmlns:p14="http://schemas.microsoft.com/office/powerpoint/2010/main" val="1664891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1894C-AC8D-0012-9EC8-EC72C4F8D66D}"/>
              </a:ext>
            </a:extLst>
          </p:cNvPr>
          <p:cNvSpPr>
            <a:spLocks noGrp="1"/>
          </p:cNvSpPr>
          <p:nvPr>
            <p:ph idx="1"/>
          </p:nvPr>
        </p:nvSpPr>
        <p:spPr>
          <a:xfrm>
            <a:off x="720144" y="838245"/>
            <a:ext cx="10515600" cy="5403112"/>
          </a:xfrm>
        </p:spPr>
        <p:txBody>
          <a:bodyPr vert="horz" lIns="91440" tIns="45720" rIns="91440" bIns="45720" rtlCol="0" anchor="t">
            <a:normAutofit lnSpcReduction="10000"/>
          </a:bodyPr>
          <a:lstStyle/>
          <a:p>
            <a:pPr marL="0" indent="0">
              <a:lnSpc>
                <a:spcPct val="100000"/>
              </a:lnSpc>
              <a:buNone/>
            </a:pPr>
            <a:r>
              <a:rPr lang="en-GB" sz="1800" b="1">
                <a:latin typeface="Times New Roman"/>
              </a:rPr>
              <a:t>Dataset:</a:t>
            </a:r>
            <a:endParaRPr lang="en-US"/>
          </a:p>
          <a:p>
            <a:pPr marL="0" indent="0" algn="just">
              <a:lnSpc>
                <a:spcPct val="100000"/>
              </a:lnSpc>
              <a:buNone/>
            </a:pPr>
            <a:r>
              <a:rPr lang="en-GB"/>
              <a:t>     </a:t>
            </a:r>
            <a:r>
              <a:rPr lang="en-IN" sz="1800">
                <a:latin typeface="Times New Roman"/>
                <a:ea typeface="+mn-lt"/>
                <a:cs typeface="+mn-lt"/>
              </a:rPr>
              <a:t>The dataset is taken from examining several papers, not from any specific website. The dataset comprises of 100859 records of phishing URLs and their validity such as whether they are authentic or not. In those records, 50802 phishing URLs outnumber 50057 legal URLs. Two columns in the dataset the URL and its label are present.</a:t>
            </a:r>
          </a:p>
          <a:p>
            <a:pPr marL="0" indent="0">
              <a:lnSpc>
                <a:spcPct val="100000"/>
              </a:lnSpc>
              <a:buNone/>
            </a:pPr>
            <a:r>
              <a:rPr lang="en-GB" sz="1800" b="1">
                <a:latin typeface="Times New Roman"/>
                <a:cs typeface="Calibri"/>
              </a:rPr>
              <a:t>Data Pre-processing:</a:t>
            </a:r>
            <a:endParaRPr lang="en-GB" sz="1800">
              <a:latin typeface="Times New Roman"/>
              <a:cs typeface="Calibri"/>
            </a:endParaRPr>
          </a:p>
          <a:p>
            <a:pPr marL="0" indent="0" algn="just">
              <a:lnSpc>
                <a:spcPct val="100000"/>
              </a:lnSpc>
              <a:buNone/>
            </a:pPr>
            <a:r>
              <a:rPr lang="en-GB" sz="1800">
                <a:ea typeface="+mn-lt"/>
                <a:cs typeface="+mn-lt"/>
              </a:rPr>
              <a:t>          </a:t>
            </a:r>
            <a:r>
              <a:rPr lang="en-GB" sz="1800">
                <a:latin typeface="Times New Roman"/>
                <a:ea typeface="+mn-lt"/>
                <a:cs typeface="+mn-lt"/>
              </a:rPr>
              <a:t>For tokenization stemming is a strategy used to separate the base type of the words by eliminating joins from them. It is very much like chopping down the parts of a tree to its stems. For instance, the stem of the words eating, eats, eaten is eat. Lemmatization procedure is like stemming. The result we will get after lemmatization is called 'lemma', which is a root word as opposed to root stem, the result of stemming. After lemmatization, we will get a substantial word that implies exactly the same thing. In any case, here stemming, lemmatization can't be utilized in light of the fact that eliminating the attaches in site causes forecast results wrong.</a:t>
            </a:r>
            <a:endParaRPr lang="en-GB" sz="1800">
              <a:latin typeface="Times New Roman"/>
            </a:endParaRPr>
          </a:p>
          <a:p>
            <a:pPr marL="0" indent="0" algn="just">
              <a:lnSpc>
                <a:spcPct val="100000"/>
              </a:lnSpc>
              <a:buNone/>
            </a:pPr>
            <a:r>
              <a:rPr lang="en-GB" sz="1800">
                <a:latin typeface="Times New Roman"/>
                <a:cs typeface="Calibri"/>
              </a:rPr>
              <a:t>     </a:t>
            </a:r>
            <a:r>
              <a:rPr lang="en-GB" sz="1800">
                <a:latin typeface="Times New Roman"/>
                <a:ea typeface="+mn-lt"/>
                <a:cs typeface="+mn-lt"/>
              </a:rPr>
              <a:t>There exists numerous tokens or extraordinary characters which show up most often in any URL series of locales . This trademark include is utilized to separate the URLs into tokens . The pre-processing really takes a look at the presence of unique characters (//,/, - , ,,.,), phish-implied words either in the base URL or way of the whole URL string. Rundown of token words are extricated from URLs and utilized for vectorization.</a:t>
            </a:r>
            <a:endParaRPr lang="en-GB" sz="1800">
              <a:latin typeface="Times New Roman"/>
              <a:cs typeface="Calibri"/>
            </a:endParaRPr>
          </a:p>
        </p:txBody>
      </p:sp>
    </p:spTree>
    <p:extLst>
      <p:ext uri="{BB962C8B-B14F-4D97-AF65-F5344CB8AC3E}">
        <p14:creationId xmlns:p14="http://schemas.microsoft.com/office/powerpoint/2010/main" val="210944241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16F-D9AD-693B-D32C-CCC4663138D5}"/>
              </a:ext>
            </a:extLst>
          </p:cNvPr>
          <p:cNvSpPr>
            <a:spLocks noGrp="1"/>
          </p:cNvSpPr>
          <p:nvPr>
            <p:ph type="title"/>
          </p:nvPr>
        </p:nvSpPr>
        <p:spPr>
          <a:xfrm>
            <a:off x="595977" y="431967"/>
            <a:ext cx="10515600" cy="433221"/>
          </a:xfrm>
        </p:spPr>
        <p:txBody>
          <a:bodyPr>
            <a:normAutofit/>
          </a:bodyPr>
          <a:lstStyle/>
          <a:p>
            <a:r>
              <a:rPr lang="en-GB" sz="1800" b="1">
                <a:latin typeface="Times New Roman"/>
              </a:rPr>
              <a:t>Splitting the dataset:</a:t>
            </a:r>
          </a:p>
        </p:txBody>
      </p:sp>
      <p:sp>
        <p:nvSpPr>
          <p:cNvPr id="3" name="Content Placeholder 2">
            <a:extLst>
              <a:ext uri="{FF2B5EF4-FFF2-40B4-BE49-F238E27FC236}">
                <a16:creationId xmlns:a16="http://schemas.microsoft.com/office/drawing/2014/main" id="{BFA9364D-0B9F-DA12-DCB7-5BFEC8B342F3}"/>
              </a:ext>
            </a:extLst>
          </p:cNvPr>
          <p:cNvSpPr>
            <a:spLocks noGrp="1"/>
          </p:cNvSpPr>
          <p:nvPr>
            <p:ph idx="1"/>
          </p:nvPr>
        </p:nvSpPr>
        <p:spPr>
          <a:xfrm>
            <a:off x="595978" y="874233"/>
            <a:ext cx="11180837" cy="5742721"/>
          </a:xfrm>
        </p:spPr>
        <p:txBody>
          <a:bodyPr vert="horz" lIns="91440" tIns="45720" rIns="91440" bIns="45720" rtlCol="0" anchor="t">
            <a:normAutofit/>
          </a:bodyPr>
          <a:lstStyle/>
          <a:p>
            <a:pPr marL="0" indent="0" algn="just">
              <a:lnSpc>
                <a:spcPct val="120000"/>
              </a:lnSpc>
              <a:buNone/>
            </a:pPr>
            <a:r>
              <a:rPr lang="en-GB" sz="1800">
                <a:latin typeface="Times New Roman"/>
                <a:ea typeface="+mn-lt"/>
                <a:cs typeface="+mn-lt"/>
              </a:rPr>
              <a:t>       In AI, information parting is commonly finished to keep away from overfitting. That is an example where an AI model accommodates its preparation information excessively well and neglects to fit extra information dependably. The first information in an AI model is regularly taken and parted into two sets. The two sets generally utilized are the training set, the testing set. The training set is the piece of information used to prepare the model. The model ought to notice and gain from the training set, streamlining any of its boundaries. The testing set is the part of information that is tried in the last model and is looked at against the past arrangements of information. The testing set goes about as an assessment of the last mode and calculation.</a:t>
            </a:r>
            <a:endParaRPr lang="en-US" sz="1800">
              <a:latin typeface="Times New Roman"/>
            </a:endParaRPr>
          </a:p>
          <a:p>
            <a:pPr marL="0" indent="0" algn="just">
              <a:lnSpc>
                <a:spcPct val="120000"/>
              </a:lnSpc>
              <a:buNone/>
            </a:pPr>
            <a:r>
              <a:rPr lang="en-GB" sz="1800">
                <a:latin typeface="Times New Roman"/>
                <a:cs typeface="Calibri"/>
              </a:rPr>
              <a:t>The dataset is divided into 80:20 ratio where training set contains 80687 records and test set contains 20171 records randomly.</a:t>
            </a:r>
          </a:p>
          <a:p>
            <a:pPr marL="0" indent="0" algn="just">
              <a:buNone/>
            </a:pPr>
            <a:r>
              <a:rPr lang="en-GB" sz="1800" b="1">
                <a:latin typeface="Times New Roman"/>
                <a:cs typeface="Calibri"/>
              </a:rPr>
              <a:t>Vectorization:</a:t>
            </a:r>
          </a:p>
          <a:p>
            <a:pPr marL="0" indent="0" algn="just">
              <a:buNone/>
            </a:pPr>
            <a:r>
              <a:rPr lang="en-GB" sz="1800" b="1">
                <a:latin typeface="Times New Roman"/>
                <a:cs typeface="Calibri"/>
              </a:rPr>
              <a:t>        </a:t>
            </a:r>
            <a:r>
              <a:rPr lang="en-GB" sz="1800">
                <a:latin typeface="Times New Roman"/>
                <a:ea typeface="+mn-lt"/>
                <a:cs typeface="+mn-lt"/>
              </a:rPr>
              <a:t>In our model we are utilizing two vectorization strategies like TFID and Word2vec.</a:t>
            </a:r>
            <a:endParaRPr lang="en-GB" sz="1800" b="1">
              <a:latin typeface="Times New Roman"/>
              <a:cs typeface="Calibri"/>
            </a:endParaRPr>
          </a:p>
          <a:p>
            <a:pPr marL="0" indent="0" algn="just">
              <a:buNone/>
            </a:pPr>
            <a:r>
              <a:rPr lang="en-GB" sz="1800">
                <a:latin typeface="Times New Roman"/>
                <a:ea typeface="+mn-lt"/>
                <a:cs typeface="+mn-lt"/>
              </a:rPr>
              <a:t>      TF-IDF is a truncation for Term Recurrence Reverse Record Recurrence. This is extremely normal calculation to change message into a significant portrayal of numbers which is utilized to fit machine calculation for prediction.</a:t>
            </a:r>
            <a:r>
              <a:rPr lang="en-GB" sz="1800">
                <a:ea typeface="+mn-lt"/>
                <a:cs typeface="+mn-lt"/>
              </a:rPr>
              <a:t> </a:t>
            </a:r>
            <a:r>
              <a:rPr lang="en-GB" sz="1800">
                <a:latin typeface="Calibri"/>
                <a:ea typeface="+mn-lt"/>
                <a:cs typeface="+mn-lt"/>
              </a:rPr>
              <a:t>TF</a:t>
            </a:r>
            <a:r>
              <a:rPr lang="en-GB" sz="1800">
                <a:latin typeface="Times New Roman"/>
                <a:ea typeface="+mn-lt"/>
                <a:cs typeface="+mn-lt"/>
              </a:rPr>
              <a:t>-IDF consider overall documents of weight of words.</a:t>
            </a:r>
          </a:p>
          <a:p>
            <a:pPr marL="0" indent="0" algn="just">
              <a:buNone/>
            </a:pPr>
            <a:r>
              <a:rPr lang="en-GB" sz="1800">
                <a:latin typeface="Times New Roman"/>
                <a:ea typeface="+mn-lt"/>
                <a:cs typeface="+mn-lt"/>
              </a:rPr>
              <a:t>        Word2vec is a technique for the conversion of tokens into vectors for each token word2vec generates vectors based on the model in which you trained the Word2vec model. The output of the embedding techniques will be three dimensional vectors.</a:t>
            </a:r>
          </a:p>
        </p:txBody>
      </p:sp>
    </p:spTree>
    <p:extLst>
      <p:ext uri="{BB962C8B-B14F-4D97-AF65-F5344CB8AC3E}">
        <p14:creationId xmlns:p14="http://schemas.microsoft.com/office/powerpoint/2010/main" val="309681363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ECBA-D1D1-69A6-13B2-819EBEEE8EAE}"/>
              </a:ext>
            </a:extLst>
          </p:cNvPr>
          <p:cNvSpPr>
            <a:spLocks noGrp="1"/>
          </p:cNvSpPr>
          <p:nvPr>
            <p:ph type="title"/>
          </p:nvPr>
        </p:nvSpPr>
        <p:spPr>
          <a:xfrm>
            <a:off x="838200" y="912477"/>
            <a:ext cx="10515600" cy="456240"/>
          </a:xfrm>
        </p:spPr>
        <p:txBody>
          <a:bodyPr/>
          <a:lstStyle/>
          <a:p>
            <a:r>
              <a:rPr lang="en-GB" sz="1800" b="1">
                <a:latin typeface="Times New Roman"/>
                <a:cs typeface="Times New Roman"/>
              </a:rPr>
              <a:t>Basic model training using a normal ML algorithm:</a:t>
            </a:r>
            <a:endParaRPr lang="en-GB" sz="1800" b="1"/>
          </a:p>
        </p:txBody>
      </p:sp>
      <p:sp>
        <p:nvSpPr>
          <p:cNvPr id="3" name="Content Placeholder 2">
            <a:extLst>
              <a:ext uri="{FF2B5EF4-FFF2-40B4-BE49-F238E27FC236}">
                <a16:creationId xmlns:a16="http://schemas.microsoft.com/office/drawing/2014/main" id="{6FFD13AB-C301-6D9F-7993-F5AA0813EF37}"/>
              </a:ext>
            </a:extLst>
          </p:cNvPr>
          <p:cNvSpPr>
            <a:spLocks noGrp="1"/>
          </p:cNvSpPr>
          <p:nvPr>
            <p:ph idx="1"/>
          </p:nvPr>
        </p:nvSpPr>
        <p:spPr>
          <a:xfrm>
            <a:off x="838200" y="1632442"/>
            <a:ext cx="10515600" cy="5285056"/>
          </a:xfrm>
        </p:spPr>
        <p:txBody>
          <a:bodyPr vert="horz" lIns="91440" tIns="45720" rIns="91440" bIns="45720" rtlCol="0" anchor="t">
            <a:normAutofit/>
          </a:bodyPr>
          <a:lstStyle/>
          <a:p>
            <a:pPr marL="0" indent="0" algn="just">
              <a:buNone/>
            </a:pPr>
            <a:r>
              <a:rPr lang="en-GB" sz="1800">
                <a:latin typeface="Times New Roman"/>
              </a:rPr>
              <a:t>          The model that is used for the training is Gaussian Naïve Bayes because it deals with vectors surfaces. After converting the test set into vectors the model is fitted into Gaussian NB and the prediction will be done by using the model. The accuracy for the prediction of detection of URL is 66.8%.</a:t>
            </a:r>
          </a:p>
          <a:p>
            <a:pPr marL="0" indent="0" algn="just">
              <a:buNone/>
            </a:pPr>
            <a:endParaRPr lang="en-GB" sz="1800">
              <a:latin typeface="Times New Roman"/>
            </a:endParaRPr>
          </a:p>
          <a:p>
            <a:pPr marL="0" indent="0" algn="just">
              <a:buNone/>
            </a:pPr>
            <a:endParaRPr lang="en-GB" sz="1800">
              <a:latin typeface="Times New Roman"/>
            </a:endParaRPr>
          </a:p>
          <a:p>
            <a:pPr marL="0" indent="0" algn="just">
              <a:buNone/>
            </a:pPr>
            <a:endParaRPr lang="en-GB" sz="1800">
              <a:latin typeface="Times New Roman"/>
            </a:endParaRPr>
          </a:p>
          <a:p>
            <a:pPr marL="0" indent="0" algn="just">
              <a:buNone/>
            </a:pPr>
            <a:endParaRPr lang="en-GB" sz="1800">
              <a:latin typeface="Times New Roman"/>
            </a:endParaRPr>
          </a:p>
        </p:txBody>
      </p:sp>
      <p:sp>
        <p:nvSpPr>
          <p:cNvPr id="4" name="TextBox 3">
            <a:extLst>
              <a:ext uri="{FF2B5EF4-FFF2-40B4-BE49-F238E27FC236}">
                <a16:creationId xmlns:a16="http://schemas.microsoft.com/office/drawing/2014/main" id="{BB07D965-5783-371A-04EE-950FFFE51262}"/>
              </a:ext>
            </a:extLst>
          </p:cNvPr>
          <p:cNvSpPr txBox="1"/>
          <p:nvPr/>
        </p:nvSpPr>
        <p:spPr>
          <a:xfrm>
            <a:off x="841152" y="2822619"/>
            <a:ext cx="7089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rPr>
              <a:t>Training the model using stacking (ML), Vectorizer as word2vec:</a:t>
            </a:r>
          </a:p>
        </p:txBody>
      </p:sp>
      <p:sp>
        <p:nvSpPr>
          <p:cNvPr id="5" name="TextBox 4">
            <a:extLst>
              <a:ext uri="{FF2B5EF4-FFF2-40B4-BE49-F238E27FC236}">
                <a16:creationId xmlns:a16="http://schemas.microsoft.com/office/drawing/2014/main" id="{F0245CF9-3034-E11D-6567-C369D081F710}"/>
              </a:ext>
            </a:extLst>
          </p:cNvPr>
          <p:cNvSpPr txBox="1"/>
          <p:nvPr/>
        </p:nvSpPr>
        <p:spPr>
          <a:xfrm>
            <a:off x="842492" y="3423632"/>
            <a:ext cx="10516406" cy="2286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t>   </a:t>
            </a:r>
            <a:r>
              <a:rPr lang="en-GB">
                <a:latin typeface="Calibri"/>
                <a:ea typeface="+mn-lt"/>
                <a:cs typeface="Arial"/>
              </a:rPr>
              <a:t>        </a:t>
            </a:r>
            <a:r>
              <a:rPr lang="en-GB">
                <a:latin typeface="Times New Roman"/>
                <a:ea typeface="+mn-lt"/>
                <a:cs typeface="+mn-lt"/>
              </a:rPr>
              <a:t>In model stacking, we create predictions using number of distinct models rather than just one, and then use those predictions as features in a higher-level meta model. Since each type of lower-level model brings a unique set of strengths to the meta model, it can significantly benefit a variety of lower-level learner types. There are numerous ways to construct model stacks, and there is no one right approach to use stacking. With more layers, weights, averaging. A stacked model basically functions by passing the output of several models via a "meta-learner" (often a linear regressor/classifier, but it can also be another model like a decision tree). The meta-learner makes an effort to increase the strengths and decrease the weaknesses of each particular model. Usually, the outcome is a fairly solid model that generalises well to new data.</a:t>
            </a:r>
            <a:endParaRPr lang="en-GB">
              <a:latin typeface="Times New Roman"/>
            </a:endParaRPr>
          </a:p>
        </p:txBody>
      </p:sp>
    </p:spTree>
    <p:extLst>
      <p:ext uri="{BB962C8B-B14F-4D97-AF65-F5344CB8AC3E}">
        <p14:creationId xmlns:p14="http://schemas.microsoft.com/office/powerpoint/2010/main" val="383519407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02F9-F8AD-55B2-E13B-2E1AD743D2DF}"/>
              </a:ext>
            </a:extLst>
          </p:cNvPr>
          <p:cNvSpPr>
            <a:spLocks noGrp="1"/>
          </p:cNvSpPr>
          <p:nvPr>
            <p:ph type="title"/>
          </p:nvPr>
        </p:nvSpPr>
        <p:spPr/>
        <p:txBody>
          <a:bodyPr/>
          <a:lstStyle/>
          <a:p>
            <a:r>
              <a:rPr lang="en-GB" sz="1800" b="1">
                <a:latin typeface="Times New Roman"/>
                <a:cs typeface="Times New Roman"/>
              </a:rPr>
              <a:t>Training the model using stacking (ML), Vectorizer as TFID:</a:t>
            </a:r>
            <a:endParaRPr lang="en-US" sz="1800"/>
          </a:p>
        </p:txBody>
      </p:sp>
      <p:sp>
        <p:nvSpPr>
          <p:cNvPr id="3" name="Content Placeholder 2">
            <a:extLst>
              <a:ext uri="{FF2B5EF4-FFF2-40B4-BE49-F238E27FC236}">
                <a16:creationId xmlns:a16="http://schemas.microsoft.com/office/drawing/2014/main" id="{1EDA0392-68B2-99B5-3167-CB26A2EBEA7A}"/>
              </a:ext>
            </a:extLst>
          </p:cNvPr>
          <p:cNvSpPr>
            <a:spLocks noGrp="1"/>
          </p:cNvSpPr>
          <p:nvPr>
            <p:ph idx="1"/>
          </p:nvPr>
        </p:nvSpPr>
        <p:spPr>
          <a:xfrm>
            <a:off x="838200" y="1409989"/>
            <a:ext cx="10515600" cy="4766974"/>
          </a:xfrm>
        </p:spPr>
        <p:txBody>
          <a:bodyPr vert="horz" lIns="91440" tIns="45720" rIns="91440" bIns="45720" rtlCol="0" anchor="t">
            <a:normAutofit/>
          </a:bodyPr>
          <a:lstStyle/>
          <a:p>
            <a:pPr marL="0" indent="0" algn="just">
              <a:buNone/>
            </a:pPr>
            <a:r>
              <a:rPr lang="en-GB" sz="1800">
                <a:latin typeface="Times New Roman"/>
                <a:cs typeface="Times New Roman"/>
              </a:rPr>
              <a:t>In model stacking, we create predictions using number of distinct models rather than just one, and then use those predictions as features in a higher-level meta model. Since each type of lower-level model brings a unique set of strengths to the meta model, it can significantly benefit a variety of lower-level learner types. There are numerous ways to construct model stacks, and there is no one right approach to use stacking. With more layers, weights, averaging. A stacked model basically functions by passing the output of several models via a "meta-learner" (often a linear regressor/classifier, but it can also be another model like a decision tree). The meta-learner makes an effort to increase the strengths and decrease the weaknesses of each particular model. Usually, the outcome is a fairly solid model that generalises well to new data.</a:t>
            </a:r>
            <a:endParaRPr lang="en-GB" sz="1800">
              <a:latin typeface="Calibri"/>
              <a:cs typeface="Arial"/>
            </a:endParaRPr>
          </a:p>
          <a:p>
            <a:pPr marL="0" indent="0" algn="just">
              <a:buNone/>
            </a:pPr>
            <a:r>
              <a:rPr lang="en-GB" sz="1800">
                <a:latin typeface="Times New Roman"/>
                <a:cs typeface="Times New Roman"/>
              </a:rPr>
              <a:t>To extract features from the learned model, TFID vectors are first trained using Decision tree, </a:t>
            </a:r>
            <a:r>
              <a:rPr lang="en-GB" sz="1800" err="1">
                <a:latin typeface="Times New Roman"/>
                <a:cs typeface="Times New Roman"/>
              </a:rPr>
              <a:t>XGBoost</a:t>
            </a:r>
            <a:r>
              <a:rPr lang="en-GB" sz="1800">
                <a:latin typeface="Times New Roman"/>
                <a:cs typeface="Times New Roman"/>
              </a:rPr>
              <a:t>, Gradient Boost, Cat Boost. The features are then input to the ml model of MLP as a stacking model. Accuracy, recall, precision, and f1 score are the performance metrics that have been utilised. Decision Tree provided an accuracy of 89%, XGBoost provided an accuracy of 89%, and Gradient Boost model provided an accuracy of 90%. </a:t>
            </a:r>
            <a:r>
              <a:rPr lang="en-GB" sz="1800" err="1">
                <a:latin typeface="Times New Roman"/>
                <a:cs typeface="Times New Roman"/>
              </a:rPr>
              <a:t>CatBoost</a:t>
            </a:r>
            <a:r>
              <a:rPr lang="en-GB" sz="1800">
                <a:latin typeface="Times New Roman"/>
                <a:cs typeface="Times New Roman"/>
              </a:rPr>
              <a:t> provided an accuracy of 91%.Finally, an accuracy of 81% is provided by the stacking models.</a:t>
            </a:r>
            <a:endParaRPr lang="en-GB"/>
          </a:p>
        </p:txBody>
      </p:sp>
    </p:spTree>
    <p:extLst>
      <p:ext uri="{BB962C8B-B14F-4D97-AF65-F5344CB8AC3E}">
        <p14:creationId xmlns:p14="http://schemas.microsoft.com/office/powerpoint/2010/main" val="29932535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6473" y="2485966"/>
            <a:ext cx="7533562" cy="830997"/>
          </a:xfrm>
          <a:prstGeom prst="rect">
            <a:avLst/>
          </a:prstGeom>
          <a:noFill/>
        </p:spPr>
        <p:txBody>
          <a:bodyPr wrap="square" rtlCol="0">
            <a:spAutoFit/>
          </a:bodyPr>
          <a:lstStyle/>
          <a:p>
            <a:pPr algn="ctr"/>
            <a:r>
              <a:rPr lang="en-US" sz="4800" b="1">
                <a:solidFill>
                  <a:schemeClr val="accent5">
                    <a:lumMod val="75000"/>
                  </a:schemeClr>
                </a:solidFill>
                <a:latin typeface="Times New Roman" panose="02020603050405020304" pitchFamily="18" charset="0"/>
                <a:cs typeface="Times New Roman" panose="02020603050405020304" pitchFamily="18" charset="0"/>
              </a:rPr>
              <a:t>LITERATURE  SURVEY</a:t>
            </a:r>
            <a:endParaRPr lang="en-IN" sz="48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 y="13648"/>
            <a:ext cx="12105177" cy="76200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E1BF-5966-27E0-D42D-2E4D25D1E9A7}"/>
              </a:ext>
            </a:extLst>
          </p:cNvPr>
          <p:cNvSpPr>
            <a:spLocks noGrp="1"/>
          </p:cNvSpPr>
          <p:nvPr>
            <p:ph type="title"/>
          </p:nvPr>
        </p:nvSpPr>
        <p:spPr>
          <a:xfrm>
            <a:off x="934656" y="847404"/>
            <a:ext cx="10515600" cy="959031"/>
          </a:xfrm>
        </p:spPr>
        <p:txBody>
          <a:bodyPr>
            <a:normAutofit/>
          </a:bodyPr>
          <a:lstStyle/>
          <a:p>
            <a:pPr algn="just"/>
            <a:r>
              <a:rPr lang="en-GB" sz="1800" b="1">
                <a:latin typeface="Times New Roman"/>
              </a:rPr>
              <a:t>Feature Engineering:</a:t>
            </a:r>
            <a:endParaRPr lang="en-US" sz="1800" b="1"/>
          </a:p>
        </p:txBody>
      </p:sp>
      <p:sp>
        <p:nvSpPr>
          <p:cNvPr id="3" name="Content Placeholder 2">
            <a:extLst>
              <a:ext uri="{FF2B5EF4-FFF2-40B4-BE49-F238E27FC236}">
                <a16:creationId xmlns:a16="http://schemas.microsoft.com/office/drawing/2014/main" id="{773D644F-A7DA-CE97-BB2E-AA191267874B}"/>
              </a:ext>
            </a:extLst>
          </p:cNvPr>
          <p:cNvSpPr>
            <a:spLocks noGrp="1"/>
          </p:cNvSpPr>
          <p:nvPr>
            <p:ph idx="1"/>
          </p:nvPr>
        </p:nvSpPr>
        <p:spPr>
          <a:xfrm>
            <a:off x="886428" y="1894313"/>
            <a:ext cx="10515600" cy="5208624"/>
          </a:xfrm>
        </p:spPr>
        <p:txBody>
          <a:bodyPr vert="horz" lIns="91440" tIns="45720" rIns="91440" bIns="45720" rtlCol="0" anchor="t">
            <a:normAutofit/>
          </a:bodyPr>
          <a:lstStyle/>
          <a:p>
            <a:pPr marL="0" indent="0" algn="just">
              <a:buNone/>
            </a:pPr>
            <a:r>
              <a:rPr lang="en-GB" sz="1800">
                <a:latin typeface="Times New Roman"/>
                <a:ea typeface="+mn-lt"/>
                <a:cs typeface="+mn-lt"/>
              </a:rPr>
              <a:t>As was previously stated, the issue is not with the algorithms that were used to improve work quality; rather, the proposed model should work with more features without relying on word2vec and TFID; there are other ways to convert features into numbers, such as by using Matlab and feature extraction. The feature extraction logic is used in this proposed model where the features that are been extracted are </a:t>
            </a:r>
            <a:r>
              <a:rPr lang="en-GB" sz="1800" err="1">
                <a:latin typeface="Times New Roman"/>
                <a:ea typeface="+mn-lt"/>
                <a:cs typeface="+mn-lt"/>
              </a:rPr>
              <a:t>hostname_length</a:t>
            </a:r>
            <a:r>
              <a:rPr lang="en-GB" sz="1800">
                <a:latin typeface="Times New Roman"/>
                <a:ea typeface="+mn-lt"/>
                <a:cs typeface="+mn-lt"/>
              </a:rPr>
              <a:t>, </a:t>
            </a:r>
            <a:r>
              <a:rPr lang="en-GB" sz="1800" err="1">
                <a:latin typeface="Times New Roman"/>
                <a:ea typeface="+mn-lt"/>
                <a:cs typeface="+mn-lt"/>
              </a:rPr>
              <a:t>path_length</a:t>
            </a:r>
            <a:r>
              <a:rPr lang="en-GB" sz="1800">
                <a:latin typeface="Times New Roman"/>
                <a:ea typeface="+mn-lt"/>
                <a:cs typeface="+mn-lt"/>
              </a:rPr>
              <a:t>, </a:t>
            </a:r>
            <a:r>
              <a:rPr lang="en-GB" sz="1800" err="1">
                <a:latin typeface="Times New Roman"/>
                <a:ea typeface="+mn-lt"/>
                <a:cs typeface="+mn-lt"/>
              </a:rPr>
              <a:t>fd_length</a:t>
            </a:r>
            <a:r>
              <a:rPr lang="en-GB" sz="1800">
                <a:latin typeface="Times New Roman"/>
                <a:ea typeface="+mn-lt"/>
                <a:cs typeface="+mn-lt"/>
              </a:rPr>
              <a:t>, </a:t>
            </a:r>
            <a:r>
              <a:rPr lang="en-GB" sz="1800" err="1">
                <a:latin typeface="Times New Roman"/>
                <a:ea typeface="+mn-lt"/>
                <a:cs typeface="+mn-lt"/>
              </a:rPr>
              <a:t>tld_length</a:t>
            </a:r>
            <a:r>
              <a:rPr lang="en-GB" sz="1800">
                <a:latin typeface="Times New Roman"/>
                <a:ea typeface="+mn-lt"/>
                <a:cs typeface="+mn-lt"/>
              </a:rPr>
              <a:t>, -, @, ?, %, ., =, http, https , www , digits, letters, </a:t>
            </a:r>
            <a:r>
              <a:rPr lang="en-GB" sz="1800" err="1">
                <a:latin typeface="Times New Roman"/>
                <a:ea typeface="+mn-lt"/>
                <a:cs typeface="+mn-lt"/>
              </a:rPr>
              <a:t>dir</a:t>
            </a:r>
            <a:r>
              <a:rPr lang="en-GB" sz="1800">
                <a:latin typeface="Times New Roman"/>
                <a:ea typeface="+mn-lt"/>
                <a:cs typeface="+mn-lt"/>
              </a:rPr>
              <a:t>, </a:t>
            </a:r>
            <a:r>
              <a:rPr lang="en-GB" sz="1800" err="1">
                <a:latin typeface="Times New Roman"/>
                <a:ea typeface="+mn-lt"/>
                <a:cs typeface="+mn-lt"/>
              </a:rPr>
              <a:t>ip</a:t>
            </a:r>
            <a:r>
              <a:rPr lang="en-GB" sz="1800">
                <a:latin typeface="Times New Roman"/>
                <a:ea typeface="+mn-lt"/>
                <a:cs typeface="+mn-lt"/>
              </a:rPr>
              <a:t>. By considering the above features the training of the model using various algorithms will be done.</a:t>
            </a:r>
            <a:endParaRPr lang="en-GB" sz="1800">
              <a:latin typeface="Times New Roman"/>
            </a:endParaRPr>
          </a:p>
          <a:p>
            <a:pPr marL="0" indent="0" algn="just">
              <a:buNone/>
            </a:pPr>
            <a:r>
              <a:rPr lang="en-GB" sz="1800" b="1">
                <a:latin typeface="Times New Roman"/>
                <a:ea typeface="+mn-lt"/>
                <a:cs typeface="Times New Roman"/>
              </a:rPr>
              <a:t>Training the model using stacking (ML), Feature extraction:</a:t>
            </a:r>
            <a:endParaRPr lang="en-GB"/>
          </a:p>
          <a:p>
            <a:pPr marL="0" indent="0" algn="just">
              <a:buNone/>
            </a:pPr>
            <a:endParaRPr lang="en-GB" sz="1800" b="1">
              <a:latin typeface="Times New Roman"/>
              <a:ea typeface="+mn-lt"/>
              <a:cs typeface="Times New Roman"/>
            </a:endParaRPr>
          </a:p>
          <a:p>
            <a:pPr marL="0" indent="0" algn="just">
              <a:buNone/>
            </a:pPr>
            <a:r>
              <a:rPr lang="en-GB" sz="1800">
                <a:latin typeface="Times New Roman"/>
                <a:ea typeface="+mn-lt"/>
                <a:cs typeface="Times New Roman"/>
              </a:rPr>
              <a:t>In model stacking, we create predictions using number of distinct models rather than just one, and then use those predictions as features in a higher-level meta model. Since each type of lower-level model brings a unique set of strengths to the meta model, it can significantly benefit a variety of lower-level learner types. There are numerous ways to construct model stacks, and there is no one right approach to use stacking. With more layers, weights, averaging. A stacked model basically functions by passing the output of several models via a "meta-learner" (often a linear regressor/classifier, but it can also be another model like a decision tree). The meta-learner makes an effort to increase the strengths and decrease the weaknesses of each particular model. Usually, the outcome is a fairly solid model that generalises well to new data.</a:t>
            </a:r>
            <a:endParaRPr lang="en-GB" sz="1800">
              <a:ea typeface="+mn-lt"/>
              <a:cs typeface="+mn-lt"/>
            </a:endParaRPr>
          </a:p>
          <a:p>
            <a:pPr marL="0" indent="0" algn="just">
              <a:buNone/>
            </a:pPr>
            <a:endParaRPr lang="en-GB" sz="1800" b="1">
              <a:latin typeface="Times New Roman"/>
              <a:ea typeface="+mn-lt"/>
              <a:cs typeface="Times New Roman"/>
            </a:endParaRPr>
          </a:p>
          <a:p>
            <a:pPr marL="0" indent="0" algn="just">
              <a:buNone/>
            </a:pPr>
            <a:endParaRPr lang="en-GB">
              <a:latin typeface="Calibri"/>
              <a:ea typeface="+mn-lt"/>
              <a:cs typeface="Calibri"/>
            </a:endParaRPr>
          </a:p>
        </p:txBody>
      </p:sp>
    </p:spTree>
    <p:extLst>
      <p:ext uri="{BB962C8B-B14F-4D97-AF65-F5344CB8AC3E}">
        <p14:creationId xmlns:p14="http://schemas.microsoft.com/office/powerpoint/2010/main" val="230077456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16C534B-7930-5CA1-5EF9-01126F868BFD}"/>
              </a:ext>
            </a:extLst>
          </p:cNvPr>
          <p:cNvGraphicFramePr>
            <a:graphicFrameLocks noGrp="1"/>
          </p:cNvGraphicFramePr>
          <p:nvPr>
            <p:ph idx="1"/>
            <p:extLst>
              <p:ext uri="{D42A27DB-BD31-4B8C-83A1-F6EECF244321}">
                <p14:modId xmlns:p14="http://schemas.microsoft.com/office/powerpoint/2010/main" val="264824404"/>
              </p:ext>
            </p:extLst>
          </p:nvPr>
        </p:nvGraphicFramePr>
        <p:xfrm>
          <a:off x="838200" y="1098261"/>
          <a:ext cx="10515600" cy="4145280"/>
        </p:xfrm>
        <a:graphic>
          <a:graphicData uri="http://schemas.openxmlformats.org/drawingml/2006/table">
            <a:tbl>
              <a:tblPr firstRow="1" bandRow="1">
                <a:tableStyleId>{5C22544A-7EE6-4342-B048-85BDC9FD1C3A}</a:tableStyleId>
              </a:tblPr>
              <a:tblGrid>
                <a:gridCol w="2682720">
                  <a:extLst>
                    <a:ext uri="{9D8B030D-6E8A-4147-A177-3AD203B41FA5}">
                      <a16:colId xmlns:a16="http://schemas.microsoft.com/office/drawing/2014/main" val="3776811189"/>
                    </a:ext>
                  </a:extLst>
                </a:gridCol>
                <a:gridCol w="1639440">
                  <a:extLst>
                    <a:ext uri="{9D8B030D-6E8A-4147-A177-3AD203B41FA5}">
                      <a16:colId xmlns:a16="http://schemas.microsoft.com/office/drawing/2014/main" val="3889155130"/>
                    </a:ext>
                  </a:extLst>
                </a:gridCol>
                <a:gridCol w="1987200">
                  <a:extLst>
                    <a:ext uri="{9D8B030D-6E8A-4147-A177-3AD203B41FA5}">
                      <a16:colId xmlns:a16="http://schemas.microsoft.com/office/drawing/2014/main" val="2459213715"/>
                    </a:ext>
                  </a:extLst>
                </a:gridCol>
                <a:gridCol w="2103120">
                  <a:extLst>
                    <a:ext uri="{9D8B030D-6E8A-4147-A177-3AD203B41FA5}">
                      <a16:colId xmlns:a16="http://schemas.microsoft.com/office/drawing/2014/main" val="2410905482"/>
                    </a:ext>
                  </a:extLst>
                </a:gridCol>
                <a:gridCol w="2103120">
                  <a:extLst>
                    <a:ext uri="{9D8B030D-6E8A-4147-A177-3AD203B41FA5}">
                      <a16:colId xmlns:a16="http://schemas.microsoft.com/office/drawing/2014/main" val="2341260962"/>
                    </a:ext>
                  </a:extLst>
                </a:gridCol>
              </a:tblGrid>
              <a:tr h="285750">
                <a:tc>
                  <a:txBody>
                    <a:bodyPr/>
                    <a:lstStyle/>
                    <a:p>
                      <a:pPr fontAlgn="t"/>
                      <a:endParaRPr lang="en-GB" sz="1400">
                        <a:effectLst/>
                        <a:latin typeface="Times New Roman"/>
                      </a:endParaRPr>
                    </a:p>
                    <a:p>
                      <a:pPr algn="l" rtl="0" fontAlgn="base"/>
                      <a:r>
                        <a:rPr lang="en-GB" sz="1400">
                          <a:effectLst/>
                          <a:latin typeface="Times New Roman"/>
                        </a:rPr>
                        <a:t>         Algorithm </a:t>
                      </a:r>
                      <a:endParaRPr lang="en-GB" sz="1400" b="0" i="0">
                        <a:effectLst/>
                        <a:latin typeface="Times New Roman"/>
                      </a:endParaRPr>
                    </a:p>
                  </a:txBody>
                  <a:tcPr/>
                </a:tc>
                <a:tc>
                  <a:txBody>
                    <a:bodyPr/>
                    <a:lstStyle/>
                    <a:p>
                      <a:pPr algn="ctr" fontAlgn="t"/>
                      <a:endParaRPr lang="en-GB" sz="1400">
                        <a:effectLst/>
                        <a:latin typeface="Times New Roman"/>
                      </a:endParaRPr>
                    </a:p>
                    <a:p>
                      <a:pPr algn="just" rtl="0" fontAlgn="base"/>
                      <a:r>
                        <a:rPr lang="en-GB" sz="1400">
                          <a:effectLst/>
                          <a:latin typeface="Times New Roman"/>
                        </a:rPr>
                        <a:t>     Accuracy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Recall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Precision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F1 score </a:t>
                      </a:r>
                      <a:endParaRPr lang="en-GB" sz="1400" b="0" i="0">
                        <a:effectLst/>
                        <a:latin typeface="Times New Roman"/>
                      </a:endParaRPr>
                    </a:p>
                  </a:txBody>
                  <a:tcPr/>
                </a:tc>
                <a:extLst>
                  <a:ext uri="{0D108BD9-81ED-4DB2-BD59-A6C34878D82A}">
                    <a16:rowId xmlns:a16="http://schemas.microsoft.com/office/drawing/2014/main" val="370718918"/>
                  </a:ext>
                </a:extLst>
              </a:tr>
              <a:tr h="0">
                <a:tc>
                  <a:txBody>
                    <a:bodyPr/>
                    <a:lstStyle/>
                    <a:p>
                      <a:pPr fontAlgn="t"/>
                      <a:endParaRPr lang="en-GB" sz="1400">
                        <a:effectLst/>
                        <a:latin typeface="Times New Roman"/>
                      </a:endParaRPr>
                    </a:p>
                    <a:p>
                      <a:pPr algn="l" rtl="0" fontAlgn="base"/>
                      <a:r>
                        <a:rPr lang="en-GB" sz="1400">
                          <a:effectLst/>
                          <a:latin typeface="Times New Roman"/>
                        </a:rPr>
                        <a:t>Naïve Bayes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66.22 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34.12 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47.46 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39.21 </a:t>
                      </a:r>
                      <a:endParaRPr lang="en-GB" sz="1400" b="0" i="0">
                        <a:effectLst/>
                        <a:latin typeface="Times New Roman"/>
                      </a:endParaRPr>
                    </a:p>
                  </a:txBody>
                  <a:tcPr/>
                </a:tc>
                <a:extLst>
                  <a:ext uri="{0D108BD9-81ED-4DB2-BD59-A6C34878D82A}">
                    <a16:rowId xmlns:a16="http://schemas.microsoft.com/office/drawing/2014/main" val="2395989860"/>
                  </a:ext>
                </a:extLst>
              </a:tr>
              <a:tr h="0">
                <a:tc>
                  <a:txBody>
                    <a:bodyPr/>
                    <a:lstStyle/>
                    <a:p>
                      <a:pPr fontAlgn="t"/>
                      <a:endParaRPr lang="en-GB" sz="1400">
                        <a:effectLst/>
                        <a:latin typeface="Times New Roman"/>
                      </a:endParaRPr>
                    </a:p>
                    <a:p>
                      <a:pPr algn="l" rtl="0" fontAlgn="base"/>
                      <a:r>
                        <a:rPr lang="en-GB" sz="1400">
                          <a:effectLst/>
                          <a:latin typeface="Times New Roman"/>
                        </a:rPr>
                        <a:t>TWSVM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81.67 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77.54 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67.98 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72.34 </a:t>
                      </a:r>
                      <a:endParaRPr lang="en-GB" sz="1400" b="0" i="0">
                        <a:effectLst/>
                        <a:latin typeface="Times New Roman"/>
                      </a:endParaRPr>
                    </a:p>
                  </a:txBody>
                  <a:tcPr/>
                </a:tc>
                <a:extLst>
                  <a:ext uri="{0D108BD9-81ED-4DB2-BD59-A6C34878D82A}">
                    <a16:rowId xmlns:a16="http://schemas.microsoft.com/office/drawing/2014/main" val="2779331740"/>
                  </a:ext>
                </a:extLst>
              </a:tr>
              <a:tr h="0">
                <a:tc>
                  <a:txBody>
                    <a:bodyPr/>
                    <a:lstStyle/>
                    <a:p>
                      <a:pPr fontAlgn="t"/>
                      <a:endParaRPr lang="en-GB" sz="1400">
                        <a:effectLst/>
                        <a:latin typeface="Times New Roman"/>
                      </a:endParaRPr>
                    </a:p>
                    <a:p>
                      <a:pPr algn="l" rtl="0" fontAlgn="base"/>
                      <a:r>
                        <a:rPr lang="en-GB" sz="1400">
                          <a:effectLst/>
                          <a:latin typeface="Times New Roman"/>
                        </a:rPr>
                        <a:t>KNN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81.33 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74.22 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70.50 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72.13 </a:t>
                      </a:r>
                      <a:endParaRPr lang="en-GB" sz="1400" b="0" i="0">
                        <a:effectLst/>
                        <a:latin typeface="Times New Roman"/>
                      </a:endParaRPr>
                    </a:p>
                  </a:txBody>
                  <a:tcPr/>
                </a:tc>
                <a:extLst>
                  <a:ext uri="{0D108BD9-81ED-4DB2-BD59-A6C34878D82A}">
                    <a16:rowId xmlns:a16="http://schemas.microsoft.com/office/drawing/2014/main" val="4282700692"/>
                  </a:ext>
                </a:extLst>
              </a:tr>
              <a:tr h="0">
                <a:tc>
                  <a:txBody>
                    <a:bodyPr/>
                    <a:lstStyle/>
                    <a:p>
                      <a:pPr fontAlgn="t"/>
                      <a:endParaRPr lang="en-GB" sz="1400">
                        <a:effectLst/>
                        <a:latin typeface="Times New Roman"/>
                      </a:endParaRPr>
                    </a:p>
                    <a:p>
                      <a:pPr algn="l" rtl="0" fontAlgn="base"/>
                      <a:r>
                        <a:rPr lang="en-GB" sz="1400">
                          <a:effectLst/>
                          <a:latin typeface="Times New Roman"/>
                        </a:rPr>
                        <a:t>SVM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78.92 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65.21 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68.56 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67.55 </a:t>
                      </a:r>
                      <a:endParaRPr lang="en-GB" sz="1400" b="0" i="0">
                        <a:effectLst/>
                        <a:latin typeface="Times New Roman"/>
                      </a:endParaRPr>
                    </a:p>
                  </a:txBody>
                  <a:tcPr/>
                </a:tc>
                <a:extLst>
                  <a:ext uri="{0D108BD9-81ED-4DB2-BD59-A6C34878D82A}">
                    <a16:rowId xmlns:a16="http://schemas.microsoft.com/office/drawing/2014/main" val="1398593292"/>
                  </a:ext>
                </a:extLst>
              </a:tr>
              <a:tr h="0">
                <a:tc>
                  <a:txBody>
                    <a:bodyPr/>
                    <a:lstStyle/>
                    <a:p>
                      <a:pPr fontAlgn="t"/>
                      <a:endParaRPr lang="en-GB" sz="1400">
                        <a:effectLst/>
                        <a:latin typeface="Times New Roman"/>
                      </a:endParaRPr>
                    </a:p>
                    <a:p>
                      <a:pPr algn="l" rtl="0" fontAlgn="base"/>
                      <a:r>
                        <a:rPr lang="en-GB" sz="1400">
                          <a:effectLst/>
                          <a:latin typeface="Times New Roman"/>
                        </a:rPr>
                        <a:t>Logisitic Regression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84.25 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63.45 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84.20 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72.34 </a:t>
                      </a:r>
                      <a:endParaRPr lang="en-GB" sz="1400" b="0" i="0">
                        <a:effectLst/>
                        <a:latin typeface="Times New Roman"/>
                      </a:endParaRPr>
                    </a:p>
                  </a:txBody>
                  <a:tcPr/>
                </a:tc>
                <a:extLst>
                  <a:ext uri="{0D108BD9-81ED-4DB2-BD59-A6C34878D82A}">
                    <a16:rowId xmlns:a16="http://schemas.microsoft.com/office/drawing/2014/main" val="3558010710"/>
                  </a:ext>
                </a:extLst>
              </a:tr>
              <a:tr h="0">
                <a:tc>
                  <a:txBody>
                    <a:bodyPr/>
                    <a:lstStyle/>
                    <a:p>
                      <a:pPr fontAlgn="t"/>
                      <a:endParaRPr lang="en-GB" sz="1400">
                        <a:effectLst/>
                        <a:latin typeface="Times New Roman"/>
                      </a:endParaRPr>
                    </a:p>
                    <a:p>
                      <a:pPr algn="l" rtl="0" fontAlgn="base"/>
                      <a:r>
                        <a:rPr lang="en-GB" sz="1400">
                          <a:effectLst/>
                          <a:latin typeface="Times New Roman"/>
                        </a:rPr>
                        <a:t>Decision Tree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82.33 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77.56 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73.22 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74.00 </a:t>
                      </a:r>
                      <a:endParaRPr lang="en-GB" sz="1400" b="0" i="0">
                        <a:effectLst/>
                        <a:latin typeface="Times New Roman"/>
                      </a:endParaRPr>
                    </a:p>
                  </a:txBody>
                  <a:tcPr/>
                </a:tc>
                <a:extLst>
                  <a:ext uri="{0D108BD9-81ED-4DB2-BD59-A6C34878D82A}">
                    <a16:rowId xmlns:a16="http://schemas.microsoft.com/office/drawing/2014/main" val="998965849"/>
                  </a:ext>
                </a:extLst>
              </a:tr>
              <a:tr h="0">
                <a:tc>
                  <a:txBody>
                    <a:bodyPr/>
                    <a:lstStyle/>
                    <a:p>
                      <a:pPr fontAlgn="t"/>
                      <a:endParaRPr lang="en-GB" sz="1400">
                        <a:effectLst/>
                        <a:latin typeface="Times New Roman"/>
                      </a:endParaRPr>
                    </a:p>
                    <a:p>
                      <a:pPr algn="l" rtl="0" fontAlgn="base"/>
                      <a:r>
                        <a:rPr lang="en-GB" sz="1400">
                          <a:effectLst/>
                          <a:latin typeface="Times New Roman"/>
                        </a:rPr>
                        <a:t> Stacking (RF)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84.50 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60.23 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79.23 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83.98 </a:t>
                      </a:r>
                      <a:endParaRPr lang="en-GB" sz="1400" b="0" i="0">
                        <a:effectLst/>
                        <a:latin typeface="Times New Roman"/>
                      </a:endParaRPr>
                    </a:p>
                  </a:txBody>
                  <a:tcPr/>
                </a:tc>
                <a:extLst>
                  <a:ext uri="{0D108BD9-81ED-4DB2-BD59-A6C34878D82A}">
                    <a16:rowId xmlns:a16="http://schemas.microsoft.com/office/drawing/2014/main" val="1395791644"/>
                  </a:ext>
                </a:extLst>
              </a:tr>
            </a:tbl>
          </a:graphicData>
        </a:graphic>
      </p:graphicFrame>
      <p:sp>
        <p:nvSpPr>
          <p:cNvPr id="8" name="TextBox 7">
            <a:extLst>
              <a:ext uri="{FF2B5EF4-FFF2-40B4-BE49-F238E27FC236}">
                <a16:creationId xmlns:a16="http://schemas.microsoft.com/office/drawing/2014/main" id="{15D9CE9D-8F7A-2DCC-5E06-7800E4D3C4AE}"/>
              </a:ext>
            </a:extLst>
          </p:cNvPr>
          <p:cNvSpPr txBox="1"/>
          <p:nvPr/>
        </p:nvSpPr>
        <p:spPr>
          <a:xfrm>
            <a:off x="3232727" y="5613977"/>
            <a:ext cx="5123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atin typeface="Times New Roman"/>
              </a:rPr>
              <a:t>Word2vec</a:t>
            </a:r>
            <a:endParaRPr lang="en-US"/>
          </a:p>
        </p:txBody>
      </p:sp>
    </p:spTree>
    <p:extLst>
      <p:ext uri="{BB962C8B-B14F-4D97-AF65-F5344CB8AC3E}">
        <p14:creationId xmlns:p14="http://schemas.microsoft.com/office/powerpoint/2010/main" val="21412403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695F146-712F-8F2A-4B3F-758A77864ED9}"/>
              </a:ext>
            </a:extLst>
          </p:cNvPr>
          <p:cNvGraphicFramePr>
            <a:graphicFrameLocks noGrp="1"/>
          </p:cNvGraphicFramePr>
          <p:nvPr>
            <p:ph idx="1"/>
            <p:extLst>
              <p:ext uri="{D42A27DB-BD31-4B8C-83A1-F6EECF244321}">
                <p14:modId xmlns:p14="http://schemas.microsoft.com/office/powerpoint/2010/main" val="1191892942"/>
              </p:ext>
            </p:extLst>
          </p:nvPr>
        </p:nvGraphicFramePr>
        <p:xfrm>
          <a:off x="838200" y="832716"/>
          <a:ext cx="10515600" cy="4145280"/>
        </p:xfrm>
        <a:graphic>
          <a:graphicData uri="http://schemas.openxmlformats.org/drawingml/2006/table">
            <a:tbl>
              <a:tblPr firstRow="1" bandRow="1">
                <a:tableStyleId>{5C22544A-7EE6-4342-B048-85BDC9FD1C3A}</a:tableStyleId>
              </a:tblPr>
              <a:tblGrid>
                <a:gridCol w="2682720">
                  <a:extLst>
                    <a:ext uri="{9D8B030D-6E8A-4147-A177-3AD203B41FA5}">
                      <a16:colId xmlns:a16="http://schemas.microsoft.com/office/drawing/2014/main" val="4047371756"/>
                    </a:ext>
                  </a:extLst>
                </a:gridCol>
                <a:gridCol w="1639440">
                  <a:extLst>
                    <a:ext uri="{9D8B030D-6E8A-4147-A177-3AD203B41FA5}">
                      <a16:colId xmlns:a16="http://schemas.microsoft.com/office/drawing/2014/main" val="4058524824"/>
                    </a:ext>
                  </a:extLst>
                </a:gridCol>
                <a:gridCol w="1987200">
                  <a:extLst>
                    <a:ext uri="{9D8B030D-6E8A-4147-A177-3AD203B41FA5}">
                      <a16:colId xmlns:a16="http://schemas.microsoft.com/office/drawing/2014/main" val="1527394275"/>
                    </a:ext>
                  </a:extLst>
                </a:gridCol>
                <a:gridCol w="2103120">
                  <a:extLst>
                    <a:ext uri="{9D8B030D-6E8A-4147-A177-3AD203B41FA5}">
                      <a16:colId xmlns:a16="http://schemas.microsoft.com/office/drawing/2014/main" val="656311256"/>
                    </a:ext>
                  </a:extLst>
                </a:gridCol>
                <a:gridCol w="2103120">
                  <a:extLst>
                    <a:ext uri="{9D8B030D-6E8A-4147-A177-3AD203B41FA5}">
                      <a16:colId xmlns:a16="http://schemas.microsoft.com/office/drawing/2014/main" val="2616026755"/>
                    </a:ext>
                  </a:extLst>
                </a:gridCol>
              </a:tblGrid>
              <a:tr h="285750">
                <a:tc>
                  <a:txBody>
                    <a:bodyPr/>
                    <a:lstStyle/>
                    <a:p>
                      <a:pPr fontAlgn="t"/>
                      <a:endParaRPr lang="en-GB" sz="1400">
                        <a:effectLst/>
                        <a:latin typeface="Times New Roman"/>
                      </a:endParaRPr>
                    </a:p>
                    <a:p>
                      <a:pPr algn="l" rtl="0" fontAlgn="base"/>
                      <a:r>
                        <a:rPr lang="en-GB" sz="1400">
                          <a:effectLst/>
                          <a:latin typeface="Times New Roman"/>
                        </a:rPr>
                        <a:t>         Algorithm </a:t>
                      </a:r>
                      <a:endParaRPr lang="en-GB" sz="1400" b="0" i="0">
                        <a:effectLst/>
                        <a:latin typeface="Times New Roman"/>
                      </a:endParaRPr>
                    </a:p>
                  </a:txBody>
                  <a:tcPr/>
                </a:tc>
                <a:tc>
                  <a:txBody>
                    <a:bodyPr/>
                    <a:lstStyle/>
                    <a:p>
                      <a:pPr algn="ctr" fontAlgn="t"/>
                      <a:endParaRPr lang="en-GB" sz="1400">
                        <a:effectLst/>
                        <a:latin typeface="Times New Roman"/>
                      </a:endParaRPr>
                    </a:p>
                    <a:p>
                      <a:pPr algn="just" rtl="0" fontAlgn="base"/>
                      <a:r>
                        <a:rPr lang="en-GB" sz="1400">
                          <a:effectLst/>
                          <a:latin typeface="Times New Roman"/>
                        </a:rPr>
                        <a:t>     Accuracy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Recall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Precision </a:t>
                      </a:r>
                      <a:endParaRPr lang="en-GB" sz="1400" b="0" i="0">
                        <a:effectLst/>
                        <a:latin typeface="Times New Roman"/>
                      </a:endParaRPr>
                    </a:p>
                  </a:txBody>
                  <a:tcPr/>
                </a:tc>
                <a:tc>
                  <a:txBody>
                    <a:bodyPr/>
                    <a:lstStyle/>
                    <a:p>
                      <a:pPr algn="ctr" fontAlgn="t"/>
                      <a:endParaRPr lang="en-GB" sz="1400">
                        <a:effectLst/>
                        <a:latin typeface="Times New Roman"/>
                      </a:endParaRPr>
                    </a:p>
                    <a:p>
                      <a:pPr algn="l" rtl="0" fontAlgn="base"/>
                      <a:r>
                        <a:rPr lang="en-GB" sz="1400">
                          <a:effectLst/>
                          <a:latin typeface="Times New Roman"/>
                        </a:rPr>
                        <a:t>         F1 score </a:t>
                      </a:r>
                      <a:endParaRPr lang="en-GB" sz="1400" b="0" i="0">
                        <a:effectLst/>
                        <a:latin typeface="Times New Roman"/>
                      </a:endParaRPr>
                    </a:p>
                  </a:txBody>
                  <a:tcPr/>
                </a:tc>
                <a:extLst>
                  <a:ext uri="{0D108BD9-81ED-4DB2-BD59-A6C34878D82A}">
                    <a16:rowId xmlns:a16="http://schemas.microsoft.com/office/drawing/2014/main" val="3981377348"/>
                  </a:ext>
                </a:extLst>
              </a:tr>
              <a:tr h="0">
                <a:tc>
                  <a:txBody>
                    <a:bodyPr/>
                    <a:lstStyle/>
                    <a:p>
                      <a:pPr fontAlgn="t"/>
                      <a:endParaRPr lang="en-GB" sz="1400">
                        <a:effectLst/>
                        <a:latin typeface="Times New Roman"/>
                      </a:endParaRPr>
                    </a:p>
                    <a:p>
                      <a:pPr algn="l" rtl="0" fontAlgn="base"/>
                      <a:r>
                        <a:rPr lang="en-GB" sz="1400">
                          <a:effectLst/>
                          <a:latin typeface="Times New Roman"/>
                        </a:rPr>
                        <a:t>Naïve Bayes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90.67 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63.90 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84.09 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72.34 </a:t>
                      </a:r>
                      <a:endParaRPr lang="en-GB" sz="1400" b="0" i="0">
                        <a:effectLst/>
                        <a:latin typeface="Times New Roman"/>
                      </a:endParaRPr>
                    </a:p>
                  </a:txBody>
                  <a:tcPr/>
                </a:tc>
                <a:extLst>
                  <a:ext uri="{0D108BD9-81ED-4DB2-BD59-A6C34878D82A}">
                    <a16:rowId xmlns:a16="http://schemas.microsoft.com/office/drawing/2014/main" val="3939184334"/>
                  </a:ext>
                </a:extLst>
              </a:tr>
              <a:tr h="0">
                <a:tc>
                  <a:txBody>
                    <a:bodyPr/>
                    <a:lstStyle/>
                    <a:p>
                      <a:pPr fontAlgn="t"/>
                      <a:endParaRPr lang="en-GB" sz="1400">
                        <a:effectLst/>
                        <a:latin typeface="Times New Roman"/>
                      </a:endParaRPr>
                    </a:p>
                    <a:p>
                      <a:pPr algn="l" rtl="0" fontAlgn="base"/>
                      <a:r>
                        <a:rPr lang="en-GB" sz="1400">
                          <a:effectLst/>
                          <a:latin typeface="Times New Roman"/>
                        </a:rPr>
                        <a:t>TWSVM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87.07 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45.99 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72.39 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85.67 </a:t>
                      </a:r>
                      <a:endParaRPr lang="en-GB" sz="1400" b="0" i="0">
                        <a:effectLst/>
                        <a:latin typeface="Times New Roman"/>
                      </a:endParaRPr>
                    </a:p>
                  </a:txBody>
                  <a:tcPr/>
                </a:tc>
                <a:extLst>
                  <a:ext uri="{0D108BD9-81ED-4DB2-BD59-A6C34878D82A}">
                    <a16:rowId xmlns:a16="http://schemas.microsoft.com/office/drawing/2014/main" val="2357150634"/>
                  </a:ext>
                </a:extLst>
              </a:tr>
              <a:tr h="0">
                <a:tc>
                  <a:txBody>
                    <a:bodyPr/>
                    <a:lstStyle/>
                    <a:p>
                      <a:pPr fontAlgn="t"/>
                      <a:endParaRPr lang="en-GB" sz="1400">
                        <a:effectLst/>
                        <a:latin typeface="Times New Roman"/>
                      </a:endParaRPr>
                    </a:p>
                    <a:p>
                      <a:pPr algn="l" rtl="0" fontAlgn="base"/>
                      <a:r>
                        <a:rPr lang="en-GB" sz="1400">
                          <a:effectLst/>
                          <a:latin typeface="Times New Roman"/>
                        </a:rPr>
                        <a:t>KNN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85.06 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34.03 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47.62 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39.75 </a:t>
                      </a:r>
                      <a:endParaRPr lang="en-GB" sz="1400" b="0" i="0">
                        <a:effectLst/>
                        <a:latin typeface="Times New Roman"/>
                      </a:endParaRPr>
                    </a:p>
                  </a:txBody>
                  <a:tcPr/>
                </a:tc>
                <a:extLst>
                  <a:ext uri="{0D108BD9-81ED-4DB2-BD59-A6C34878D82A}">
                    <a16:rowId xmlns:a16="http://schemas.microsoft.com/office/drawing/2014/main" val="453436921"/>
                  </a:ext>
                </a:extLst>
              </a:tr>
              <a:tr h="0">
                <a:tc>
                  <a:txBody>
                    <a:bodyPr/>
                    <a:lstStyle/>
                    <a:p>
                      <a:pPr fontAlgn="t"/>
                      <a:endParaRPr lang="en-GB" sz="1400">
                        <a:effectLst/>
                        <a:latin typeface="Times New Roman"/>
                      </a:endParaRPr>
                    </a:p>
                    <a:p>
                      <a:pPr algn="l" rtl="0" fontAlgn="base"/>
                      <a:r>
                        <a:rPr lang="en-GB" sz="1400">
                          <a:effectLst/>
                          <a:latin typeface="Times New Roman"/>
                        </a:rPr>
                        <a:t>SVM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87.05 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78.90 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78.34 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86.55 </a:t>
                      </a:r>
                      <a:endParaRPr lang="en-GB" sz="1400" b="0" i="0">
                        <a:effectLst/>
                        <a:latin typeface="Times New Roman"/>
                      </a:endParaRPr>
                    </a:p>
                  </a:txBody>
                  <a:tcPr/>
                </a:tc>
                <a:extLst>
                  <a:ext uri="{0D108BD9-81ED-4DB2-BD59-A6C34878D82A}">
                    <a16:rowId xmlns:a16="http://schemas.microsoft.com/office/drawing/2014/main" val="1805505997"/>
                  </a:ext>
                </a:extLst>
              </a:tr>
              <a:tr h="0">
                <a:tc>
                  <a:txBody>
                    <a:bodyPr/>
                    <a:lstStyle/>
                    <a:p>
                      <a:pPr fontAlgn="t"/>
                      <a:endParaRPr lang="en-GB" sz="1400">
                        <a:effectLst/>
                        <a:latin typeface="Times New Roman"/>
                      </a:endParaRPr>
                    </a:p>
                    <a:p>
                      <a:pPr algn="l" rtl="0" fontAlgn="base"/>
                      <a:r>
                        <a:rPr lang="en-GB" sz="1400">
                          <a:effectLst/>
                          <a:latin typeface="Times New Roman"/>
                        </a:rPr>
                        <a:t>Logisitic Regression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91.56 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74.09 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70.19 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72.33 </a:t>
                      </a:r>
                      <a:endParaRPr lang="en-GB" sz="1400" b="0" i="0">
                        <a:effectLst/>
                        <a:latin typeface="Times New Roman"/>
                      </a:endParaRPr>
                    </a:p>
                  </a:txBody>
                  <a:tcPr/>
                </a:tc>
                <a:extLst>
                  <a:ext uri="{0D108BD9-81ED-4DB2-BD59-A6C34878D82A}">
                    <a16:rowId xmlns:a16="http://schemas.microsoft.com/office/drawing/2014/main" val="2654210873"/>
                  </a:ext>
                </a:extLst>
              </a:tr>
              <a:tr h="0">
                <a:tc>
                  <a:txBody>
                    <a:bodyPr/>
                    <a:lstStyle/>
                    <a:p>
                      <a:pPr fontAlgn="t"/>
                      <a:endParaRPr lang="en-GB" sz="1400">
                        <a:effectLst/>
                        <a:latin typeface="Times New Roman"/>
                      </a:endParaRPr>
                    </a:p>
                    <a:p>
                      <a:pPr algn="l" rtl="0" fontAlgn="base"/>
                      <a:r>
                        <a:rPr lang="en-GB" sz="1400">
                          <a:effectLst/>
                          <a:latin typeface="Times New Roman"/>
                        </a:rPr>
                        <a:t>Decision Tree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89.89 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33.00 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80.02 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81.02 </a:t>
                      </a:r>
                      <a:endParaRPr lang="en-GB" sz="1400" b="0" i="0">
                        <a:effectLst/>
                        <a:latin typeface="Times New Roman"/>
                      </a:endParaRPr>
                    </a:p>
                  </a:txBody>
                  <a:tcPr/>
                </a:tc>
                <a:extLst>
                  <a:ext uri="{0D108BD9-81ED-4DB2-BD59-A6C34878D82A}">
                    <a16:rowId xmlns:a16="http://schemas.microsoft.com/office/drawing/2014/main" val="163576253"/>
                  </a:ext>
                </a:extLst>
              </a:tr>
              <a:tr h="0">
                <a:tc>
                  <a:txBody>
                    <a:bodyPr/>
                    <a:lstStyle/>
                    <a:p>
                      <a:pPr fontAlgn="t"/>
                      <a:endParaRPr lang="en-GB" sz="1400">
                        <a:effectLst/>
                        <a:latin typeface="Times New Roman"/>
                      </a:endParaRPr>
                    </a:p>
                    <a:p>
                      <a:pPr algn="l" rtl="0" fontAlgn="base"/>
                      <a:r>
                        <a:rPr lang="en-GB" sz="1400">
                          <a:effectLst/>
                          <a:latin typeface="Times New Roman"/>
                        </a:rPr>
                        <a:t> Stacking (RF)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87.08 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45.93 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86.56 </a:t>
                      </a:r>
                      <a:endParaRPr lang="en-GB" sz="1400" b="0" i="0">
                        <a:effectLst/>
                        <a:latin typeface="Times New Roman"/>
                      </a:endParaRPr>
                    </a:p>
                  </a:txBody>
                  <a:tcPr/>
                </a:tc>
                <a:tc>
                  <a:txBody>
                    <a:bodyPr/>
                    <a:lstStyle/>
                    <a:p>
                      <a:pPr fontAlgn="t"/>
                      <a:endParaRPr lang="en-GB" sz="1400">
                        <a:effectLst/>
                        <a:latin typeface="Times New Roman"/>
                      </a:endParaRPr>
                    </a:p>
                    <a:p>
                      <a:pPr algn="ctr" rtl="0" fontAlgn="base"/>
                      <a:r>
                        <a:rPr lang="en-GB" sz="1400">
                          <a:effectLst/>
                          <a:latin typeface="Times New Roman"/>
                        </a:rPr>
                        <a:t>82.34 </a:t>
                      </a:r>
                      <a:endParaRPr lang="en-GB" sz="1400" b="0" i="0">
                        <a:effectLst/>
                        <a:latin typeface="Times New Roman"/>
                      </a:endParaRPr>
                    </a:p>
                  </a:txBody>
                  <a:tcPr/>
                </a:tc>
                <a:extLst>
                  <a:ext uri="{0D108BD9-81ED-4DB2-BD59-A6C34878D82A}">
                    <a16:rowId xmlns:a16="http://schemas.microsoft.com/office/drawing/2014/main" val="449395617"/>
                  </a:ext>
                </a:extLst>
              </a:tr>
            </a:tbl>
          </a:graphicData>
        </a:graphic>
      </p:graphicFrame>
      <p:sp>
        <p:nvSpPr>
          <p:cNvPr id="6" name="TextBox 5">
            <a:extLst>
              <a:ext uri="{FF2B5EF4-FFF2-40B4-BE49-F238E27FC236}">
                <a16:creationId xmlns:a16="http://schemas.microsoft.com/office/drawing/2014/main" id="{2B127B88-A61E-75E9-BD10-F8C14E8CB887}"/>
              </a:ext>
            </a:extLst>
          </p:cNvPr>
          <p:cNvSpPr txBox="1"/>
          <p:nvPr/>
        </p:nvSpPr>
        <p:spPr>
          <a:xfrm>
            <a:off x="3954318" y="5354205"/>
            <a:ext cx="5007840" cy="880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51D36423-92C5-3791-A40A-2CAAA95A3EC6}"/>
              </a:ext>
            </a:extLst>
          </p:cNvPr>
          <p:cNvSpPr txBox="1"/>
          <p:nvPr/>
        </p:nvSpPr>
        <p:spPr>
          <a:xfrm>
            <a:off x="3838863" y="5253181"/>
            <a:ext cx="4156363" cy="995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D8C87C8C-AA0E-FE09-494F-1D246304E99B}"/>
              </a:ext>
            </a:extLst>
          </p:cNvPr>
          <p:cNvSpPr txBox="1"/>
          <p:nvPr/>
        </p:nvSpPr>
        <p:spPr>
          <a:xfrm>
            <a:off x="5354204" y="559954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9" name="TextBox 8">
            <a:extLst>
              <a:ext uri="{FF2B5EF4-FFF2-40B4-BE49-F238E27FC236}">
                <a16:creationId xmlns:a16="http://schemas.microsoft.com/office/drawing/2014/main" id="{A7706847-FC61-E349-897B-6776FF96AA02}"/>
              </a:ext>
            </a:extLst>
          </p:cNvPr>
          <p:cNvSpPr txBox="1"/>
          <p:nvPr/>
        </p:nvSpPr>
        <p:spPr>
          <a:xfrm>
            <a:off x="3160568" y="5397499"/>
            <a:ext cx="64510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i="1">
                <a:latin typeface="Times New Roman"/>
              </a:rPr>
              <a:t>Performance of different machine algorithms with TF-IDF</a:t>
            </a:r>
            <a:r>
              <a:rPr lang="en-US" sz="1200">
                <a:latin typeface="Times New Roman"/>
                <a:ea typeface="Times New Roman"/>
                <a:cs typeface="Times New Roman"/>
              </a:rPr>
              <a:t> </a:t>
            </a:r>
            <a:endParaRPr lang="en-GB"/>
          </a:p>
        </p:txBody>
      </p:sp>
    </p:spTree>
    <p:extLst>
      <p:ext uri="{BB962C8B-B14F-4D97-AF65-F5344CB8AC3E}">
        <p14:creationId xmlns:p14="http://schemas.microsoft.com/office/powerpoint/2010/main" val="228727726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2975944-76A9-2BB5-8F0B-D54903A6A4D3}"/>
              </a:ext>
            </a:extLst>
          </p:cNvPr>
          <p:cNvGraphicFramePr>
            <a:graphicFrameLocks noGrp="1"/>
          </p:cNvGraphicFramePr>
          <p:nvPr>
            <p:ph idx="1"/>
            <p:extLst>
              <p:ext uri="{D42A27DB-BD31-4B8C-83A1-F6EECF244321}">
                <p14:modId xmlns:p14="http://schemas.microsoft.com/office/powerpoint/2010/main" val="660708282"/>
              </p:ext>
            </p:extLst>
          </p:nvPr>
        </p:nvGraphicFramePr>
        <p:xfrm>
          <a:off x="714632" y="909166"/>
          <a:ext cx="10515600" cy="4358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48364690"/>
                    </a:ext>
                  </a:extLst>
                </a:gridCol>
                <a:gridCol w="2103120">
                  <a:extLst>
                    <a:ext uri="{9D8B030D-6E8A-4147-A177-3AD203B41FA5}">
                      <a16:colId xmlns:a16="http://schemas.microsoft.com/office/drawing/2014/main" val="2343450937"/>
                    </a:ext>
                  </a:extLst>
                </a:gridCol>
                <a:gridCol w="2103120">
                  <a:extLst>
                    <a:ext uri="{9D8B030D-6E8A-4147-A177-3AD203B41FA5}">
                      <a16:colId xmlns:a16="http://schemas.microsoft.com/office/drawing/2014/main" val="3434342005"/>
                    </a:ext>
                  </a:extLst>
                </a:gridCol>
                <a:gridCol w="2103120">
                  <a:extLst>
                    <a:ext uri="{9D8B030D-6E8A-4147-A177-3AD203B41FA5}">
                      <a16:colId xmlns:a16="http://schemas.microsoft.com/office/drawing/2014/main" val="1983852118"/>
                    </a:ext>
                  </a:extLst>
                </a:gridCol>
                <a:gridCol w="2103120">
                  <a:extLst>
                    <a:ext uri="{9D8B030D-6E8A-4147-A177-3AD203B41FA5}">
                      <a16:colId xmlns:a16="http://schemas.microsoft.com/office/drawing/2014/main" val="1895592945"/>
                    </a:ext>
                  </a:extLst>
                </a:gridCol>
              </a:tblGrid>
              <a:tr h="285750">
                <a:tc>
                  <a:txBody>
                    <a:bodyPr/>
                    <a:lstStyle/>
                    <a:p>
                      <a:pPr fontAlgn="ctr"/>
                      <a:endParaRPr lang="en-GB" sz="1400" dirty="0">
                        <a:effectLst/>
                        <a:latin typeface="Times New Roman"/>
                      </a:endParaRPr>
                    </a:p>
                    <a:p>
                      <a:pPr algn="ctr" rtl="0" fontAlgn="base"/>
                      <a:r>
                        <a:rPr lang="en-GB" sz="1400" dirty="0">
                          <a:effectLst/>
                          <a:latin typeface="Times New Roman"/>
                        </a:rPr>
                        <a:t>Algorithm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Accuracy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Recall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Precision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F1 score </a:t>
                      </a:r>
                      <a:endParaRPr lang="en-GB" sz="1400" b="0" i="0">
                        <a:effectLst/>
                        <a:latin typeface="Times New Roman"/>
                      </a:endParaRPr>
                    </a:p>
                  </a:txBody>
                  <a:tcPr anchor="ctr"/>
                </a:tc>
                <a:extLst>
                  <a:ext uri="{0D108BD9-81ED-4DB2-BD59-A6C34878D82A}">
                    <a16:rowId xmlns:a16="http://schemas.microsoft.com/office/drawing/2014/main" val="1172831916"/>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Naive Bayes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97.21 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97.17 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97.28 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97.22 </a:t>
                      </a:r>
                      <a:endParaRPr lang="en-GB" sz="1400" b="0" i="0">
                        <a:effectLst/>
                        <a:latin typeface="Times New Roman"/>
                      </a:endParaRPr>
                    </a:p>
                  </a:txBody>
                  <a:tcPr anchor="ctr"/>
                </a:tc>
                <a:extLst>
                  <a:ext uri="{0D108BD9-81ED-4DB2-BD59-A6C34878D82A}">
                    <a16:rowId xmlns:a16="http://schemas.microsoft.com/office/drawing/2014/main" val="2961866294"/>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Twin SVM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98.65 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98.14 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98.65 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98.39 </a:t>
                      </a:r>
                      <a:endParaRPr lang="en-GB" sz="1400" b="0" i="0">
                        <a:effectLst/>
                        <a:latin typeface="Times New Roman"/>
                      </a:endParaRPr>
                    </a:p>
                  </a:txBody>
                  <a:tcPr anchor="ctr"/>
                </a:tc>
                <a:extLst>
                  <a:ext uri="{0D108BD9-81ED-4DB2-BD59-A6C34878D82A}">
                    <a16:rowId xmlns:a16="http://schemas.microsoft.com/office/drawing/2014/main" val="19546382"/>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KNN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96.49 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95.40 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96.00 </a:t>
                      </a:r>
                      <a:endParaRPr lang="en-GB" sz="1400" b="0" i="0">
                        <a:effectLst/>
                        <a:latin typeface="Times New Roman"/>
                      </a:endParaRPr>
                    </a:p>
                  </a:txBody>
                  <a:tcPr anchor="ctr"/>
                </a:tc>
                <a:extLst>
                  <a:ext uri="{0D108BD9-81ED-4DB2-BD59-A6C34878D82A}">
                    <a16:rowId xmlns:a16="http://schemas.microsoft.com/office/drawing/2014/main" val="946032945"/>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SVM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95.64 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95.97 </a:t>
                      </a:r>
                      <a:endParaRPr lang="en-GB" sz="1400" b="0" i="0">
                        <a:effectLst/>
                        <a:latin typeface="Times New Roman"/>
                      </a:endParaRPr>
                    </a:p>
                  </a:txBody>
                  <a:tcPr anchor="ctr"/>
                </a:tc>
                <a:extLst>
                  <a:ext uri="{0D108BD9-81ED-4DB2-BD59-A6C34878D82A}">
                    <a16:rowId xmlns:a16="http://schemas.microsoft.com/office/drawing/2014/main" val="1280889083"/>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Logistic Regression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96.56 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96.50 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96.50 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96.25 </a:t>
                      </a:r>
                      <a:endParaRPr lang="en-GB" sz="1400" b="0" i="0">
                        <a:effectLst/>
                        <a:latin typeface="Times New Roman"/>
                      </a:endParaRPr>
                    </a:p>
                  </a:txBody>
                  <a:tcPr anchor="ctr"/>
                </a:tc>
                <a:extLst>
                  <a:ext uri="{0D108BD9-81ED-4DB2-BD59-A6C34878D82A}">
                    <a16:rowId xmlns:a16="http://schemas.microsoft.com/office/drawing/2014/main" val="3173022566"/>
                  </a:ext>
                </a:extLst>
              </a:tr>
              <a:tr h="285750">
                <a:tc>
                  <a:txBody>
                    <a:bodyPr/>
                    <a:lstStyle/>
                    <a:p>
                      <a:pPr fontAlgn="ctr"/>
                      <a:endParaRPr lang="en-GB" sz="1400" dirty="0">
                        <a:effectLst/>
                        <a:latin typeface="Times New Roman"/>
                      </a:endParaRPr>
                    </a:p>
                    <a:p>
                      <a:pPr algn="ctr" rtl="0" fontAlgn="base"/>
                      <a:r>
                        <a:rPr lang="en-GB" sz="1400" dirty="0">
                          <a:effectLst/>
                          <a:latin typeface="Times New Roman"/>
                        </a:rPr>
                        <a:t>Decision Tree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95.60 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95.99 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95.11 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95.03 </a:t>
                      </a:r>
                      <a:endParaRPr lang="en-GB" sz="1400" b="0" i="0">
                        <a:effectLst/>
                        <a:latin typeface="Times New Roman"/>
                      </a:endParaRPr>
                    </a:p>
                  </a:txBody>
                  <a:tcPr anchor="ctr"/>
                </a:tc>
                <a:extLst>
                  <a:ext uri="{0D108BD9-81ED-4DB2-BD59-A6C34878D82A}">
                    <a16:rowId xmlns:a16="http://schemas.microsoft.com/office/drawing/2014/main" val="915925672"/>
                  </a:ext>
                </a:extLst>
              </a:tr>
              <a:tr h="438150">
                <a:tc>
                  <a:txBody>
                    <a:bodyPr/>
                    <a:lstStyle/>
                    <a:p>
                      <a:pPr fontAlgn="ctr"/>
                      <a:endParaRPr lang="en-GB" sz="1400" dirty="0">
                        <a:effectLst/>
                        <a:latin typeface="Times New Roman"/>
                      </a:endParaRPr>
                    </a:p>
                    <a:p>
                      <a:pPr algn="ctr" rtl="0" fontAlgn="base"/>
                      <a:r>
                        <a:rPr lang="en-GB" sz="1400" dirty="0">
                          <a:effectLst/>
                          <a:latin typeface="Times New Roman"/>
                        </a:rPr>
                        <a:t>Proposed work Stacking (RF)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99.74 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99.55 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99.69 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99.60 </a:t>
                      </a:r>
                      <a:endParaRPr lang="en-GB" sz="1400" b="0" i="0">
                        <a:effectLst/>
                        <a:latin typeface="Times New Roman"/>
                      </a:endParaRPr>
                    </a:p>
                  </a:txBody>
                  <a:tcPr anchor="ctr"/>
                </a:tc>
                <a:extLst>
                  <a:ext uri="{0D108BD9-81ED-4DB2-BD59-A6C34878D82A}">
                    <a16:rowId xmlns:a16="http://schemas.microsoft.com/office/drawing/2014/main" val="1055315400"/>
                  </a:ext>
                </a:extLst>
              </a:tr>
            </a:tbl>
          </a:graphicData>
        </a:graphic>
      </p:graphicFrame>
      <p:sp>
        <p:nvSpPr>
          <p:cNvPr id="6" name="TextBox 5">
            <a:extLst>
              <a:ext uri="{FF2B5EF4-FFF2-40B4-BE49-F238E27FC236}">
                <a16:creationId xmlns:a16="http://schemas.microsoft.com/office/drawing/2014/main" id="{98C29DC0-880C-951D-B13F-DF095CC8FB1B}"/>
              </a:ext>
            </a:extLst>
          </p:cNvPr>
          <p:cNvSpPr txBox="1"/>
          <p:nvPr/>
        </p:nvSpPr>
        <p:spPr>
          <a:xfrm>
            <a:off x="4595004" y="574402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latin typeface="Times New Roman"/>
              </a:rPr>
              <a:t>Performance of different machine algorithms with proposed method</a:t>
            </a:r>
            <a:r>
              <a:rPr lang="en-GB" sz="1400" dirty="0">
                <a:latin typeface="Times New Roman"/>
                <a:cs typeface="Times New Roman"/>
              </a:rPr>
              <a:t> </a:t>
            </a:r>
            <a:endParaRPr lang="en-GB" sz="1400">
              <a:latin typeface="Times New Roman"/>
            </a:endParaRPr>
          </a:p>
        </p:txBody>
      </p:sp>
    </p:spTree>
    <p:extLst>
      <p:ext uri="{BB962C8B-B14F-4D97-AF65-F5344CB8AC3E}">
        <p14:creationId xmlns:p14="http://schemas.microsoft.com/office/powerpoint/2010/main" val="409975507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D4AE92C-E271-390B-9658-EA6DD02126A9}"/>
              </a:ext>
            </a:extLst>
          </p:cNvPr>
          <p:cNvGraphicFramePr>
            <a:graphicFrameLocks noGrp="1"/>
          </p:cNvGraphicFramePr>
          <p:nvPr>
            <p:ph idx="1"/>
            <p:extLst>
              <p:ext uri="{D42A27DB-BD31-4B8C-83A1-F6EECF244321}">
                <p14:modId xmlns:p14="http://schemas.microsoft.com/office/powerpoint/2010/main" val="2216603766"/>
              </p:ext>
            </p:extLst>
          </p:nvPr>
        </p:nvGraphicFramePr>
        <p:xfrm>
          <a:off x="797011" y="631139"/>
          <a:ext cx="10515598" cy="5699760"/>
        </p:xfrm>
        <a:graphic>
          <a:graphicData uri="http://schemas.openxmlformats.org/drawingml/2006/table">
            <a:tbl>
              <a:tblPr firstRow="1" bandRow="1">
                <a:tableStyleId>{5C22544A-7EE6-4342-B048-85BDC9FD1C3A}</a:tableStyleId>
              </a:tblPr>
              <a:tblGrid>
                <a:gridCol w="1947333">
                  <a:extLst>
                    <a:ext uri="{9D8B030D-6E8A-4147-A177-3AD203B41FA5}">
                      <a16:colId xmlns:a16="http://schemas.microsoft.com/office/drawing/2014/main" val="2079938785"/>
                    </a:ext>
                  </a:extLst>
                </a:gridCol>
                <a:gridCol w="1947333">
                  <a:extLst>
                    <a:ext uri="{9D8B030D-6E8A-4147-A177-3AD203B41FA5}">
                      <a16:colId xmlns:a16="http://schemas.microsoft.com/office/drawing/2014/main" val="437225239"/>
                    </a:ext>
                  </a:extLst>
                </a:gridCol>
                <a:gridCol w="1752600">
                  <a:extLst>
                    <a:ext uri="{9D8B030D-6E8A-4147-A177-3AD203B41FA5}">
                      <a16:colId xmlns:a16="http://schemas.microsoft.com/office/drawing/2014/main" val="449917797"/>
                    </a:ext>
                  </a:extLst>
                </a:gridCol>
                <a:gridCol w="1752600">
                  <a:extLst>
                    <a:ext uri="{9D8B030D-6E8A-4147-A177-3AD203B41FA5}">
                      <a16:colId xmlns:a16="http://schemas.microsoft.com/office/drawing/2014/main" val="3581886133"/>
                    </a:ext>
                  </a:extLst>
                </a:gridCol>
                <a:gridCol w="1557866">
                  <a:extLst>
                    <a:ext uri="{9D8B030D-6E8A-4147-A177-3AD203B41FA5}">
                      <a16:colId xmlns:a16="http://schemas.microsoft.com/office/drawing/2014/main" val="1558533204"/>
                    </a:ext>
                  </a:extLst>
                </a:gridCol>
                <a:gridCol w="1557866">
                  <a:extLst>
                    <a:ext uri="{9D8B030D-6E8A-4147-A177-3AD203B41FA5}">
                      <a16:colId xmlns:a16="http://schemas.microsoft.com/office/drawing/2014/main" val="3683361612"/>
                    </a:ext>
                  </a:extLst>
                </a:gridCol>
              </a:tblGrid>
              <a:tr h="285750">
                <a:tc>
                  <a:txBody>
                    <a:bodyPr/>
                    <a:lstStyle/>
                    <a:p>
                      <a:pPr fontAlgn="t"/>
                      <a:endParaRPr lang="en-GB" sz="1400" dirty="0">
                        <a:effectLst/>
                        <a:latin typeface="Times New Roman"/>
                      </a:endParaRPr>
                    </a:p>
                    <a:p>
                      <a:pPr algn="ctr" rtl="0" fontAlgn="base"/>
                      <a:r>
                        <a:rPr lang="en-GB" sz="1400" dirty="0">
                          <a:effectLst/>
                          <a:latin typeface="Times New Roman"/>
                        </a:rPr>
                        <a:t>Authors  </a:t>
                      </a:r>
                      <a:endParaRPr lang="en-GB" sz="1400" b="0" i="0">
                        <a:effectLst/>
                        <a:latin typeface="Times New Roman"/>
                      </a:endParaRPr>
                    </a:p>
                  </a:txBody>
                  <a:tcPr/>
                </a:tc>
                <a:tc>
                  <a:txBody>
                    <a:bodyPr/>
                    <a:lstStyle/>
                    <a:p>
                      <a:pPr algn="ctr" fontAlgn="ctr"/>
                      <a:endParaRPr lang="en-GB" sz="1400" dirty="0">
                        <a:effectLst/>
                        <a:latin typeface="Times New Roman"/>
                      </a:endParaRPr>
                    </a:p>
                    <a:p>
                      <a:pPr algn="ctr" rtl="0" fontAlgn="base"/>
                      <a:r>
                        <a:rPr lang="en-GB" sz="1400" dirty="0">
                          <a:effectLst/>
                          <a:latin typeface="Times New Roman"/>
                        </a:rPr>
                        <a:t>Algorithm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Accuracy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Recall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Precision </a:t>
                      </a:r>
                      <a:endParaRPr lang="en-GB" sz="1400" b="0" i="0">
                        <a:effectLst/>
                        <a:latin typeface="Times New Roman"/>
                      </a:endParaRPr>
                    </a:p>
                  </a:txBody>
                  <a:tcPr anchor="ctr"/>
                </a:tc>
                <a:tc>
                  <a:txBody>
                    <a:bodyPr/>
                    <a:lstStyle/>
                    <a:p>
                      <a:pPr algn="ctr" fontAlgn="ctr"/>
                      <a:endParaRPr lang="en-GB" sz="1400" dirty="0">
                        <a:effectLst/>
                        <a:latin typeface="Times New Roman"/>
                      </a:endParaRPr>
                    </a:p>
                    <a:p>
                      <a:pPr algn="ctr" rtl="0" fontAlgn="base"/>
                      <a:r>
                        <a:rPr lang="en-GB" sz="1400" dirty="0">
                          <a:effectLst/>
                          <a:latin typeface="Times New Roman"/>
                        </a:rPr>
                        <a:t>F1 score </a:t>
                      </a:r>
                      <a:endParaRPr lang="en-GB" sz="1400" b="0" i="0">
                        <a:effectLst/>
                        <a:latin typeface="Times New Roman"/>
                      </a:endParaRPr>
                    </a:p>
                  </a:txBody>
                  <a:tcPr anchor="ctr"/>
                </a:tc>
                <a:extLst>
                  <a:ext uri="{0D108BD9-81ED-4DB2-BD59-A6C34878D82A}">
                    <a16:rowId xmlns:a16="http://schemas.microsoft.com/office/drawing/2014/main" val="3628951761"/>
                  </a:ext>
                </a:extLst>
              </a:tr>
              <a:tr h="285750">
                <a:tc rowSpan="3">
                  <a:txBody>
                    <a:bodyPr/>
                    <a:lstStyle/>
                    <a:p>
                      <a:pPr fontAlgn="t"/>
                      <a:endParaRPr lang="en-GB" sz="1400" dirty="0">
                        <a:effectLst/>
                        <a:latin typeface="Times New Roman"/>
                      </a:endParaRPr>
                    </a:p>
                    <a:p>
                      <a:pPr algn="ctr" rtl="0" fontAlgn="base"/>
                      <a:r>
                        <a:rPr lang="en-GB" sz="1400" dirty="0">
                          <a:effectLst/>
                          <a:latin typeface="Times New Roman"/>
                        </a:rPr>
                        <a:t>M. H. </a:t>
                      </a:r>
                      <a:r>
                        <a:rPr lang="en-GB" sz="1400" err="1">
                          <a:effectLst/>
                          <a:latin typeface="Times New Roman"/>
                        </a:rPr>
                        <a:t>Alkawaz</a:t>
                      </a:r>
                      <a:r>
                        <a:rPr lang="en-GB" sz="1400" dirty="0">
                          <a:effectLst/>
                          <a:latin typeface="Times New Roman"/>
                        </a:rPr>
                        <a:t> etc..[5] </a:t>
                      </a:r>
                      <a:endParaRPr lang="en-GB" sz="1400" b="0" i="0">
                        <a:effectLst/>
                        <a:latin typeface="Times New Roman"/>
                      </a:endParaRPr>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Decision Tree</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96.80 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extLst>
                  <a:ext uri="{0D108BD9-81ED-4DB2-BD59-A6C34878D82A}">
                    <a16:rowId xmlns:a16="http://schemas.microsoft.com/office/drawing/2014/main" val="3494526762"/>
                  </a:ext>
                </a:extLst>
              </a:tr>
              <a:tr h="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Random Forest</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96.84 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extLst>
                  <a:ext uri="{0D108BD9-81ED-4DB2-BD59-A6C34878D82A}">
                    <a16:rowId xmlns:a16="http://schemas.microsoft.com/office/drawing/2014/main" val="4250727226"/>
                  </a:ext>
                </a:extLst>
              </a:tr>
              <a:tr h="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SVM</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96.40 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 </a:t>
                      </a:r>
                      <a:endParaRPr lang="en-GB" sz="1400" b="0" i="0">
                        <a:effectLst/>
                        <a:latin typeface="Times New Roman"/>
                      </a:endParaRPr>
                    </a:p>
                  </a:txBody>
                  <a:tcPr anchor="ctr"/>
                </a:tc>
                <a:extLst>
                  <a:ext uri="{0D108BD9-81ED-4DB2-BD59-A6C34878D82A}">
                    <a16:rowId xmlns:a16="http://schemas.microsoft.com/office/drawing/2014/main" val="1159852047"/>
                  </a:ext>
                </a:extLst>
              </a:tr>
              <a:tr h="0">
                <a:tc rowSpan="3">
                  <a:txBody>
                    <a:bodyPr/>
                    <a:lstStyle/>
                    <a:p>
                      <a:pPr fontAlgn="t"/>
                      <a:endParaRPr lang="en-GB" sz="1400" dirty="0">
                        <a:effectLst/>
                        <a:latin typeface="Times New Roman"/>
                      </a:endParaRPr>
                    </a:p>
                    <a:p>
                      <a:pPr algn="ctr" rtl="0" fontAlgn="base"/>
                      <a:r>
                        <a:rPr lang="en-GB" sz="1400" dirty="0">
                          <a:effectLst/>
                          <a:latin typeface="Times New Roman"/>
                        </a:rPr>
                        <a:t>A. El </a:t>
                      </a:r>
                      <a:r>
                        <a:rPr lang="en-GB" sz="1400" dirty="0" err="1">
                          <a:effectLst/>
                          <a:latin typeface="Times New Roman"/>
                        </a:rPr>
                        <a:t>Aassal</a:t>
                      </a:r>
                      <a:r>
                        <a:rPr lang="en-GB" sz="1400" dirty="0">
                          <a:effectLst/>
                          <a:latin typeface="Times New Roman"/>
                        </a:rPr>
                        <a:t> etc..[8] </a:t>
                      </a:r>
                      <a:endParaRPr lang="en-GB" sz="1400" b="0" i="0">
                        <a:effectLst/>
                        <a:latin typeface="Times New Roman"/>
                      </a:endParaRPr>
                    </a:p>
                  </a:txBody>
                  <a:tcPr/>
                </a:tc>
                <a:tc>
                  <a:txBody>
                    <a:bodyPr/>
                    <a:lstStyle/>
                    <a:p>
                      <a:pPr fontAlgn="ctr"/>
                      <a:endParaRPr lang="en-GB" sz="1400" dirty="0">
                        <a:effectLst/>
                        <a:latin typeface="Times New Roman"/>
                      </a:endParaRPr>
                    </a:p>
                    <a:p>
                      <a:pPr algn="ctr" rtl="0" fontAlgn="base"/>
                      <a:r>
                        <a:rPr lang="en-GB" sz="1400" u="none" strike="noStrike" dirty="0" err="1">
                          <a:effectLst/>
                          <a:latin typeface="Times New Roman"/>
                        </a:rPr>
                        <a:t>AutoSk</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90.02 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92.46 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96.53 </a:t>
                      </a:r>
                      <a:endParaRPr lang="en-GB" sz="1400" b="0" i="0">
                        <a:effectLst/>
                        <a:latin typeface="Times New Roman"/>
                      </a:endParaRPr>
                    </a:p>
                  </a:txBody>
                  <a:tcPr anchor="ctr"/>
                </a:tc>
                <a:extLst>
                  <a:ext uri="{0D108BD9-81ED-4DB2-BD59-A6C34878D82A}">
                    <a16:rowId xmlns:a16="http://schemas.microsoft.com/office/drawing/2014/main" val="480649365"/>
                  </a:ext>
                </a:extLst>
              </a:tr>
              <a:tr h="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Boosting</a:t>
                      </a:r>
                      <a:r>
                        <a:rPr lang="en-GB" sz="1400" strike="sngStrike" dirty="0">
                          <a:effectLst/>
                          <a:latin typeface="Times New Roman"/>
                        </a:rPr>
                        <a:t> </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97.70 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98.01 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98.00 </a:t>
                      </a:r>
                      <a:endParaRPr lang="en-GB" sz="1400" b="0" i="0">
                        <a:effectLst/>
                        <a:latin typeface="Times New Roman"/>
                      </a:endParaRPr>
                    </a:p>
                  </a:txBody>
                  <a:tcPr anchor="ctr"/>
                </a:tc>
                <a:extLst>
                  <a:ext uri="{0D108BD9-81ED-4DB2-BD59-A6C34878D82A}">
                    <a16:rowId xmlns:a16="http://schemas.microsoft.com/office/drawing/2014/main" val="1603901675"/>
                  </a:ext>
                </a:extLst>
              </a:tr>
              <a:tr h="30480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SVM</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99.01 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99.00 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98.02 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89.01 </a:t>
                      </a:r>
                      <a:endParaRPr lang="en-GB" sz="1400" b="0" i="0">
                        <a:effectLst/>
                        <a:latin typeface="Times New Roman"/>
                      </a:endParaRPr>
                    </a:p>
                  </a:txBody>
                  <a:tcPr anchor="ctr"/>
                </a:tc>
                <a:extLst>
                  <a:ext uri="{0D108BD9-81ED-4DB2-BD59-A6C34878D82A}">
                    <a16:rowId xmlns:a16="http://schemas.microsoft.com/office/drawing/2014/main" val="3165428381"/>
                  </a:ext>
                </a:extLst>
              </a:tr>
              <a:tr h="0">
                <a:tc rowSpan="3">
                  <a:txBody>
                    <a:bodyPr/>
                    <a:lstStyle/>
                    <a:p>
                      <a:pPr fontAlgn="t"/>
                      <a:endParaRPr lang="en-GB" sz="1400" dirty="0">
                        <a:effectLst/>
                        <a:latin typeface="Times New Roman"/>
                      </a:endParaRPr>
                    </a:p>
                    <a:p>
                      <a:pPr algn="ctr" rtl="0" fontAlgn="base"/>
                      <a:r>
                        <a:rPr lang="en-GB" sz="1400" dirty="0">
                          <a:effectLst/>
                          <a:latin typeface="Times New Roman"/>
                        </a:rPr>
                        <a:t>Rao, R.S., Pais etc..[6] </a:t>
                      </a:r>
                      <a:endParaRPr lang="en-GB" sz="1400" b="0" i="0">
                        <a:effectLst/>
                        <a:latin typeface="Times New Roman"/>
                      </a:endParaRPr>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TWSVM</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98.05 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98.33 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97.74 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98.03 </a:t>
                      </a:r>
                      <a:endParaRPr lang="en-GB" sz="1400" b="0" i="0">
                        <a:effectLst/>
                        <a:latin typeface="Times New Roman"/>
                      </a:endParaRPr>
                    </a:p>
                  </a:txBody>
                  <a:tcPr anchor="ctr"/>
                </a:tc>
                <a:extLst>
                  <a:ext uri="{0D108BD9-81ED-4DB2-BD59-A6C34878D82A}">
                    <a16:rowId xmlns:a16="http://schemas.microsoft.com/office/drawing/2014/main" val="2956350325"/>
                  </a:ext>
                </a:extLst>
              </a:tr>
              <a:tr h="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SVM</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97.73 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97.86 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97.60 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97.73 </a:t>
                      </a:r>
                      <a:endParaRPr lang="en-GB" sz="1400" b="0" i="0">
                        <a:effectLst/>
                        <a:latin typeface="Times New Roman"/>
                      </a:endParaRPr>
                    </a:p>
                  </a:txBody>
                  <a:tcPr anchor="ctr"/>
                </a:tc>
                <a:extLst>
                  <a:ext uri="{0D108BD9-81ED-4DB2-BD59-A6C34878D82A}">
                    <a16:rowId xmlns:a16="http://schemas.microsoft.com/office/drawing/2014/main" val="486101753"/>
                  </a:ext>
                </a:extLst>
              </a:tr>
              <a:tr h="0">
                <a:tc vMerge="1">
                  <a:txBody>
                    <a:bodyPr/>
                    <a:lstStyle/>
                    <a:p>
                      <a:endParaRPr lang="en-GB"/>
                    </a:p>
                  </a:txBody>
                  <a:tcPr/>
                </a:tc>
                <a:tc>
                  <a:txBody>
                    <a:bodyPr/>
                    <a:lstStyle/>
                    <a:p>
                      <a:pPr fontAlgn="ctr"/>
                      <a:endParaRPr lang="en-GB" sz="1400" dirty="0">
                        <a:effectLst/>
                        <a:latin typeface="Times New Roman"/>
                      </a:endParaRPr>
                    </a:p>
                    <a:p>
                      <a:pPr algn="ctr" rtl="0" fontAlgn="base"/>
                      <a:r>
                        <a:rPr lang="en-GB" sz="1400" u="none" strike="noStrike" dirty="0">
                          <a:effectLst/>
                          <a:latin typeface="Times New Roman"/>
                        </a:rPr>
                        <a:t>PSVM</a:t>
                      </a:r>
                      <a:r>
                        <a:rPr lang="en-GB" sz="1400" dirty="0">
                          <a:effectLst/>
                          <a:latin typeface="Times New Roman"/>
                        </a:rPr>
                        <a:t>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95.03 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95.49 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94.67 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95.08 </a:t>
                      </a:r>
                      <a:endParaRPr lang="en-GB" sz="1400" b="0" i="0">
                        <a:effectLst/>
                        <a:latin typeface="Times New Roman"/>
                      </a:endParaRPr>
                    </a:p>
                  </a:txBody>
                  <a:tcPr anchor="ctr"/>
                </a:tc>
                <a:extLst>
                  <a:ext uri="{0D108BD9-81ED-4DB2-BD59-A6C34878D82A}">
                    <a16:rowId xmlns:a16="http://schemas.microsoft.com/office/drawing/2014/main" val="1426010309"/>
                  </a:ext>
                </a:extLst>
              </a:tr>
              <a:tr h="285750">
                <a:tc gridSpan="2">
                  <a:txBody>
                    <a:bodyPr/>
                    <a:lstStyle/>
                    <a:p>
                      <a:pPr fontAlgn="t"/>
                      <a:endParaRPr lang="en-GB" sz="1400" dirty="0">
                        <a:effectLst/>
                        <a:latin typeface="Times New Roman"/>
                      </a:endParaRPr>
                    </a:p>
                    <a:p>
                      <a:pPr algn="ctr" rtl="0" fontAlgn="base"/>
                      <a:r>
                        <a:rPr lang="en-GB" sz="1400" dirty="0">
                          <a:effectLst/>
                          <a:latin typeface="Times New Roman"/>
                        </a:rPr>
                        <a:t>Proposed work Stacking (RF) </a:t>
                      </a:r>
                      <a:endParaRPr lang="en-GB" sz="1400" b="0" i="0">
                        <a:effectLst/>
                        <a:latin typeface="Times New Roman"/>
                      </a:endParaRPr>
                    </a:p>
                  </a:txBody>
                  <a:tcPr/>
                </a:tc>
                <a:tc hMerge="1">
                  <a:txBody>
                    <a:bodyPr/>
                    <a:lstStyle/>
                    <a:p>
                      <a:endParaRPr lang="en-GB"/>
                    </a:p>
                  </a:txBody>
                  <a:tcPr/>
                </a:tc>
                <a:tc>
                  <a:txBody>
                    <a:bodyPr/>
                    <a:lstStyle/>
                    <a:p>
                      <a:pPr fontAlgn="ctr"/>
                      <a:endParaRPr lang="en-GB" sz="1400" dirty="0">
                        <a:effectLst/>
                        <a:latin typeface="Times New Roman"/>
                      </a:endParaRPr>
                    </a:p>
                    <a:p>
                      <a:pPr algn="ctr" rtl="0" fontAlgn="base"/>
                      <a:r>
                        <a:rPr lang="en-GB" sz="1400" dirty="0">
                          <a:effectLst/>
                          <a:latin typeface="Times New Roman"/>
                        </a:rPr>
                        <a:t>99.74 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99.55 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99.69 </a:t>
                      </a:r>
                      <a:endParaRPr lang="en-GB" sz="1400" b="0" i="0">
                        <a:effectLst/>
                        <a:latin typeface="Times New Roman"/>
                      </a:endParaRPr>
                    </a:p>
                  </a:txBody>
                  <a:tcPr anchor="ctr"/>
                </a:tc>
                <a:tc>
                  <a:txBody>
                    <a:bodyPr/>
                    <a:lstStyle/>
                    <a:p>
                      <a:pPr fontAlgn="ctr"/>
                      <a:endParaRPr lang="en-GB" sz="1400" dirty="0">
                        <a:effectLst/>
                        <a:latin typeface="Times New Roman"/>
                      </a:endParaRPr>
                    </a:p>
                    <a:p>
                      <a:pPr algn="ctr" rtl="0" fontAlgn="base"/>
                      <a:r>
                        <a:rPr lang="en-GB" sz="1400" dirty="0">
                          <a:effectLst/>
                          <a:latin typeface="Times New Roman"/>
                        </a:rPr>
                        <a:t>99.60 </a:t>
                      </a:r>
                      <a:endParaRPr lang="en-GB" sz="1400" b="0" i="0">
                        <a:effectLst/>
                        <a:latin typeface="Times New Roman"/>
                      </a:endParaRPr>
                    </a:p>
                  </a:txBody>
                  <a:tcPr anchor="ctr"/>
                </a:tc>
                <a:extLst>
                  <a:ext uri="{0D108BD9-81ED-4DB2-BD59-A6C34878D82A}">
                    <a16:rowId xmlns:a16="http://schemas.microsoft.com/office/drawing/2014/main" val="3369426398"/>
                  </a:ext>
                </a:extLst>
              </a:tr>
            </a:tbl>
          </a:graphicData>
        </a:graphic>
      </p:graphicFrame>
      <p:sp>
        <p:nvSpPr>
          <p:cNvPr id="3" name="TextBox 2">
            <a:extLst>
              <a:ext uri="{FF2B5EF4-FFF2-40B4-BE49-F238E27FC236}">
                <a16:creationId xmlns:a16="http://schemas.microsoft.com/office/drawing/2014/main" id="{88F4A1D3-EA71-B465-FAC2-A5C1194A2E3D}"/>
              </a:ext>
            </a:extLst>
          </p:cNvPr>
          <p:cNvSpPr txBox="1"/>
          <p:nvPr/>
        </p:nvSpPr>
        <p:spPr>
          <a:xfrm>
            <a:off x="718237" y="200797"/>
            <a:ext cx="36408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latin typeface="Times New Roman"/>
              </a:rPr>
              <a:t>Results:</a:t>
            </a:r>
          </a:p>
        </p:txBody>
      </p:sp>
    </p:spTree>
    <p:extLst>
      <p:ext uri="{BB962C8B-B14F-4D97-AF65-F5344CB8AC3E}">
        <p14:creationId xmlns:p14="http://schemas.microsoft.com/office/powerpoint/2010/main" val="228697814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a:solidFill>
                  <a:srgbClr val="2E75B6"/>
                </a:solidFill>
                <a:latin typeface="Times New Roman" panose="02020603050405020304"/>
                <a:cs typeface="Times New Roman" panose="02020603050405020304"/>
              </a:rPr>
              <a:t>References</a:t>
            </a:r>
            <a:endParaRPr lang="en-US" sz="2800"/>
          </a:p>
        </p:txBody>
      </p:sp>
      <p:sp>
        <p:nvSpPr>
          <p:cNvPr id="3" name="Content Placeholder 2"/>
          <p:cNvSpPr>
            <a:spLocks noGrp="1"/>
          </p:cNvSpPr>
          <p:nvPr>
            <p:ph idx="1"/>
          </p:nvPr>
        </p:nvSpPr>
        <p:spPr>
          <a:xfrm>
            <a:off x="838200" y="1546583"/>
            <a:ext cx="10515600" cy="4630380"/>
          </a:xfrm>
        </p:spPr>
        <p:txBody>
          <a:bodyPr vert="horz" lIns="91440" tIns="45720" rIns="91440" bIns="45720" rtlCol="0" anchor="t">
            <a:normAutofit/>
          </a:bodyPr>
          <a:lstStyle/>
          <a:p>
            <a:pPr marL="0" indent="0" algn="just">
              <a:lnSpc>
                <a:spcPct val="100000"/>
              </a:lnSpc>
              <a:spcBef>
                <a:spcPts val="0"/>
              </a:spcBef>
              <a:buNone/>
            </a:pPr>
            <a:r>
              <a:rPr lang="en-GB" sz="1800">
                <a:latin typeface="Times New Roman" panose="02020603050405020304"/>
              </a:rPr>
              <a:t>[1]. </a:t>
            </a:r>
            <a:r>
              <a:rPr lang="en-US" sz="1800">
                <a:latin typeface="Times New Roman" panose="02020603050405020304"/>
                <a:cs typeface="Times New Roman" panose="02020603050405020304"/>
              </a:rPr>
              <a:t>Alshehri, M., </a:t>
            </a:r>
            <a:r>
              <a:rPr lang="en-US" sz="1800" err="1">
                <a:latin typeface="Times New Roman" panose="02020603050405020304"/>
                <a:cs typeface="Times New Roman" panose="02020603050405020304"/>
              </a:rPr>
              <a:t>Abugabah</a:t>
            </a:r>
            <a:r>
              <a:rPr lang="en-US" sz="1800">
                <a:latin typeface="Times New Roman" panose="02020603050405020304"/>
                <a:cs typeface="Times New Roman" panose="02020603050405020304"/>
              </a:rPr>
              <a:t>, A., </a:t>
            </a:r>
            <a:r>
              <a:rPr lang="en-US" sz="1800" err="1">
                <a:latin typeface="Times New Roman" panose="02020603050405020304"/>
                <a:cs typeface="Times New Roman" panose="02020603050405020304"/>
              </a:rPr>
              <a:t>Algarni</a:t>
            </a:r>
            <a:r>
              <a:rPr lang="en-US" sz="1800">
                <a:latin typeface="Times New Roman" panose="02020603050405020304"/>
                <a:cs typeface="Times New Roman" panose="02020603050405020304"/>
              </a:rPr>
              <a:t>, A., &amp; </a:t>
            </a:r>
            <a:r>
              <a:rPr lang="en-US" sz="1800" err="1">
                <a:latin typeface="Times New Roman" panose="02020603050405020304"/>
                <a:cs typeface="Times New Roman" panose="02020603050405020304"/>
              </a:rPr>
              <a:t>Almotairi</a:t>
            </a:r>
            <a:r>
              <a:rPr lang="en-US" sz="1800">
                <a:latin typeface="Times New Roman" panose="02020603050405020304"/>
                <a:cs typeface="Times New Roman" panose="02020603050405020304"/>
              </a:rPr>
              <a:t>, S. (2022). Character-level word encoding deep learning model for combating cyber threats in phishing URL detection. </a:t>
            </a:r>
            <a:r>
              <a:rPr lang="en-US" sz="1800" i="1">
                <a:latin typeface="Times New Roman" panose="02020603050405020304"/>
                <a:cs typeface="Times New Roman" panose="02020603050405020304"/>
              </a:rPr>
              <a:t>Computers and Electrical Engineering</a:t>
            </a:r>
            <a:r>
              <a:rPr lang="en-US" sz="1800">
                <a:latin typeface="Times New Roman" panose="02020603050405020304"/>
                <a:cs typeface="Times New Roman" panose="02020603050405020304"/>
              </a:rPr>
              <a:t>, </a:t>
            </a:r>
            <a:r>
              <a:rPr lang="en-US" sz="1800" i="1">
                <a:latin typeface="Times New Roman" panose="02020603050405020304"/>
                <a:cs typeface="Times New Roman" panose="02020603050405020304"/>
              </a:rPr>
              <a:t>100</a:t>
            </a:r>
            <a:r>
              <a:rPr lang="en-US" sz="1800">
                <a:latin typeface="Times New Roman" panose="02020603050405020304"/>
                <a:cs typeface="Times New Roman" panose="02020603050405020304"/>
              </a:rPr>
              <a:t>, 107868.</a:t>
            </a:r>
            <a:endParaRPr lang="en-US" sz="1800">
              <a:latin typeface="Times New Roman" panose="02020603050405020304"/>
              <a:ea typeface="+mn-lt"/>
              <a:cs typeface="+mn-lt"/>
            </a:endParaRPr>
          </a:p>
          <a:p>
            <a:pPr marL="0" indent="0" algn="just">
              <a:lnSpc>
                <a:spcPct val="100000"/>
              </a:lnSpc>
              <a:spcBef>
                <a:spcPts val="0"/>
              </a:spcBef>
              <a:buNone/>
            </a:pPr>
            <a:endParaRPr lang="en-US" sz="1800">
              <a:latin typeface="Times New Roman" panose="02020603050405020304"/>
              <a:ea typeface="+mn-lt"/>
              <a:cs typeface="+mn-lt"/>
            </a:endParaRPr>
          </a:p>
          <a:p>
            <a:pPr marL="0" indent="0" algn="just">
              <a:lnSpc>
                <a:spcPct val="100000"/>
              </a:lnSpc>
              <a:spcBef>
                <a:spcPts val="0"/>
              </a:spcBef>
              <a:buNone/>
            </a:pPr>
            <a:r>
              <a:rPr lang="en-US" sz="1800">
                <a:latin typeface="Times New Roman" panose="02020603050405020304"/>
                <a:cs typeface="Times New Roman" panose="02020603050405020304"/>
              </a:rPr>
              <a:t>[2]. </a:t>
            </a:r>
            <a:r>
              <a:rPr lang="en-US" sz="1800" err="1">
                <a:latin typeface="Times New Roman" panose="02020603050405020304"/>
                <a:cs typeface="Times New Roman" panose="02020603050405020304"/>
              </a:rPr>
              <a:t>Sachin</a:t>
            </a:r>
            <a:r>
              <a:rPr lang="en-US" sz="1800">
                <a:latin typeface="Times New Roman" panose="02020603050405020304"/>
                <a:cs typeface="Times New Roman" panose="02020603050405020304"/>
              </a:rPr>
              <a:t> Minocha, </a:t>
            </a:r>
            <a:r>
              <a:rPr lang="en-US" sz="1800" err="1">
                <a:latin typeface="Times New Roman" panose="02020603050405020304"/>
                <a:cs typeface="Times New Roman" panose="02020603050405020304"/>
              </a:rPr>
              <a:t>Birmohan</a:t>
            </a:r>
            <a:r>
              <a:rPr lang="en-US" sz="1800">
                <a:latin typeface="Times New Roman" panose="02020603050405020304"/>
                <a:cs typeface="Times New Roman" panose="02020603050405020304"/>
              </a:rPr>
              <a:t> Singh, A novel phishing detection system using binary modified equilibrium optimizer for feature selection, Computers &amp; Electrical Engineering,2022, ISSN 0045-7906.</a:t>
            </a:r>
            <a:endParaRPr lang="en-US" sz="1800">
              <a:latin typeface="Times New Roman" panose="02020603050405020304"/>
              <a:ea typeface="+mn-lt"/>
              <a:cs typeface="+mn-lt"/>
            </a:endParaRPr>
          </a:p>
          <a:p>
            <a:pPr marL="0" indent="0" algn="just">
              <a:lnSpc>
                <a:spcPct val="100000"/>
              </a:lnSpc>
              <a:spcBef>
                <a:spcPts val="0"/>
              </a:spcBef>
              <a:buNone/>
            </a:pPr>
            <a:endParaRPr lang="en-US" sz="1800">
              <a:latin typeface="Times New Roman" panose="02020603050405020304"/>
              <a:ea typeface="+mn-lt"/>
              <a:cs typeface="+mn-lt"/>
            </a:endParaRPr>
          </a:p>
          <a:p>
            <a:pPr marL="0" indent="0" algn="just">
              <a:lnSpc>
                <a:spcPct val="100000"/>
              </a:lnSpc>
              <a:spcBef>
                <a:spcPts val="0"/>
              </a:spcBef>
              <a:buNone/>
            </a:pPr>
            <a:r>
              <a:rPr lang="en-US" sz="1800">
                <a:latin typeface="Times New Roman" panose="02020603050405020304"/>
                <a:cs typeface="Times New Roman" panose="02020603050405020304"/>
              </a:rPr>
              <a:t>[3]. Ravindra, Salvi &amp; Sanjay, Shah &amp; Gulzar, Shaikh &amp; Pallavi, Khodke. (2021). Phishing Website Detection Based on URL. International Journal of Scientific Research in Computer Science, Engineering and Information Technology. 589-594. 10.32628/CSEIT2173124.</a:t>
            </a:r>
            <a:endParaRPr lang="en-US" sz="1800">
              <a:latin typeface="Times New Roman" panose="02020603050405020304"/>
              <a:ea typeface="+mn-lt"/>
              <a:cs typeface="+mn-lt"/>
            </a:endParaRPr>
          </a:p>
          <a:p>
            <a:pPr marL="0" indent="0" algn="just">
              <a:lnSpc>
                <a:spcPct val="100000"/>
              </a:lnSpc>
              <a:spcBef>
                <a:spcPts val="0"/>
              </a:spcBef>
              <a:buNone/>
            </a:pPr>
            <a:endParaRPr lang="en-US" sz="1800">
              <a:latin typeface="Times New Roman" panose="02020603050405020304"/>
              <a:ea typeface="+mn-lt"/>
              <a:cs typeface="+mn-lt"/>
            </a:endParaRPr>
          </a:p>
          <a:p>
            <a:pPr marL="0" indent="0" algn="just">
              <a:lnSpc>
                <a:spcPct val="100000"/>
              </a:lnSpc>
              <a:spcBef>
                <a:spcPts val="0"/>
              </a:spcBef>
              <a:buNone/>
            </a:pPr>
            <a:r>
              <a:rPr lang="en-US" sz="1800">
                <a:latin typeface="Times New Roman" panose="02020603050405020304"/>
                <a:cs typeface="Times New Roman" panose="02020603050405020304"/>
              </a:rPr>
              <a:t>[4]. Routhu Srinivasa Rao, R.S., Vaishnavi, T. &amp; Pais, A.R. Catch Phish: detection of phishing websites by inspecting URLs. </a:t>
            </a:r>
            <a:r>
              <a:rPr lang="en-US" sz="1800" i="1">
                <a:latin typeface="Times New Roman" panose="02020603050405020304"/>
                <a:cs typeface="Times New Roman" panose="02020603050405020304"/>
              </a:rPr>
              <a:t>J Ambient Intel Human Computer</a:t>
            </a:r>
            <a:r>
              <a:rPr lang="en-US" sz="1800">
                <a:latin typeface="Times New Roman" panose="02020603050405020304"/>
                <a:cs typeface="Times New Roman" panose="02020603050405020304"/>
              </a:rPr>
              <a:t> </a:t>
            </a:r>
            <a:r>
              <a:rPr lang="en-US" sz="1800" b="1">
                <a:latin typeface="Times New Roman" panose="02020603050405020304"/>
                <a:cs typeface="Times New Roman" panose="02020603050405020304"/>
              </a:rPr>
              <a:t>11, </a:t>
            </a:r>
            <a:r>
              <a:rPr lang="en-US" sz="1800">
                <a:latin typeface="Times New Roman" panose="02020603050405020304"/>
                <a:cs typeface="Times New Roman" panose="02020603050405020304"/>
              </a:rPr>
              <a:t>813–825 (2020).</a:t>
            </a:r>
            <a:endParaRPr lang="en-US" sz="1800">
              <a:latin typeface="Times New Roman" panose="02020603050405020304"/>
              <a:ea typeface="+mn-lt"/>
              <a:cs typeface="+mn-lt"/>
            </a:endParaRPr>
          </a:p>
          <a:p>
            <a:pPr marL="0" indent="0" algn="just">
              <a:lnSpc>
                <a:spcPct val="100000"/>
              </a:lnSpc>
              <a:spcBef>
                <a:spcPts val="0"/>
              </a:spcBef>
              <a:buNone/>
            </a:pPr>
            <a:endParaRPr lang="en-US" sz="1800">
              <a:latin typeface="Times New Roman" panose="02020603050405020304"/>
              <a:ea typeface="+mn-lt"/>
              <a:cs typeface="+mn-lt"/>
            </a:endParaRPr>
          </a:p>
          <a:p>
            <a:pPr marL="0" indent="0" algn="just">
              <a:lnSpc>
                <a:spcPct val="100000"/>
              </a:lnSpc>
              <a:spcBef>
                <a:spcPts val="0"/>
              </a:spcBef>
              <a:buNone/>
            </a:pPr>
            <a:r>
              <a:rPr lang="en-US" sz="1800">
                <a:latin typeface="Times New Roman" panose="02020603050405020304"/>
                <a:cs typeface="Times New Roman" panose="02020603050405020304"/>
              </a:rPr>
              <a:t>[5]. Naveen INVD, Manamohana K, Verma R (2019) Detection of malicious URLs using machine learning techniques. IJITEE 8. ISSN 2278-3075.</a:t>
            </a:r>
            <a:endParaRPr lang="en-US" sz="1800">
              <a:latin typeface="Times New Roman" panose="02020603050405020304"/>
              <a:ea typeface="+mn-lt"/>
              <a:cs typeface="+mn-lt"/>
            </a:endParaRPr>
          </a:p>
          <a:p>
            <a:pPr marL="0" indent="0" algn="just">
              <a:lnSpc>
                <a:spcPct val="100000"/>
              </a:lnSpc>
              <a:spcBef>
                <a:spcPts val="0"/>
              </a:spcBef>
              <a:buNone/>
            </a:pPr>
            <a:endParaRPr lang="en-US">
              <a:ea typeface="+mn-lt"/>
              <a:cs typeface="+mn-lt"/>
            </a:endParaRPr>
          </a:p>
          <a:p>
            <a:pPr marL="0" indent="0">
              <a:buNone/>
            </a:pPr>
            <a:endParaRPr lang="en-GB"/>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 y="20320"/>
            <a:ext cx="12105177" cy="762000"/>
          </a:xfrm>
          <a:prstGeom prst="rect">
            <a:avLst/>
          </a:prstGeom>
        </p:spPr>
      </p:pic>
      <p:sp>
        <p:nvSpPr>
          <p:cNvPr id="2" name="Text Box 1"/>
          <p:cNvSpPr txBox="1"/>
          <p:nvPr/>
        </p:nvSpPr>
        <p:spPr>
          <a:xfrm>
            <a:off x="527050" y="973455"/>
            <a:ext cx="11416030" cy="4861716"/>
          </a:xfrm>
          <a:prstGeom prst="rect">
            <a:avLst/>
          </a:prstGeom>
          <a:noFill/>
        </p:spPr>
        <p:txBody>
          <a:bodyPr wrap="square" lIns="91440" tIns="45720" rIns="91440" bIns="45720" rtlCol="0" anchor="t">
            <a:spAutoFit/>
          </a:bodyPr>
          <a:lstStyle/>
          <a:p>
            <a:pPr algn="just">
              <a:lnSpc>
                <a:spcPct val="130000"/>
              </a:lnSpc>
            </a:pPr>
            <a:r>
              <a:rPr lang="en-IN" sz="1600" b="1">
                <a:latin typeface="Times New Roman"/>
                <a:cs typeface="Calibri"/>
              </a:rPr>
              <a:t>Rao</a:t>
            </a:r>
            <a:r>
              <a:rPr lang="en-IN" sz="1600" b="1">
                <a:latin typeface="Times New Roman"/>
                <a:ea typeface="+mn-lt"/>
                <a:cs typeface="+mn-lt"/>
              </a:rPr>
              <a:t>, R.S., Pais, A.R. &amp; Anand, P. A heuristic technique to detect phishing websites using TWSVM classifier. </a:t>
            </a:r>
            <a:r>
              <a:rPr lang="en-IN" sz="1600" b="1" i="1">
                <a:latin typeface="Times New Roman"/>
                <a:ea typeface="+mn-lt"/>
                <a:cs typeface="+mn-lt"/>
              </a:rPr>
              <a:t>Neural Computer &amp; Application</a:t>
            </a:r>
            <a:r>
              <a:rPr lang="en-IN" sz="1600" b="1">
                <a:latin typeface="Times New Roman"/>
                <a:ea typeface="+mn-lt"/>
                <a:cs typeface="+mn-lt"/>
              </a:rPr>
              <a:t> 33, 5733–5752 (2021). https://doi.org/10.1007/s00521-020-05354-z.</a:t>
            </a:r>
            <a:endParaRPr lang="en-IN" altLang="en-US" sz="1600">
              <a:latin typeface="Times New Roman"/>
              <a:ea typeface="+mn-lt"/>
              <a:cs typeface="Times New Roman"/>
            </a:endParaRPr>
          </a:p>
          <a:p>
            <a:pPr algn="just">
              <a:lnSpc>
                <a:spcPct val="130000"/>
              </a:lnSpc>
            </a:pPr>
            <a:endParaRPr lang="en-IN" sz="1600" b="1">
              <a:latin typeface="Times New Roman"/>
              <a:ea typeface="+mn-lt"/>
              <a:cs typeface="+mn-lt"/>
            </a:endParaRPr>
          </a:p>
          <a:p>
            <a:pPr marL="285750" indent="-285750" algn="just">
              <a:lnSpc>
                <a:spcPct val="130000"/>
              </a:lnSpc>
              <a:buFont typeface="Arial"/>
              <a:buChar char="•"/>
            </a:pPr>
            <a:r>
              <a:rPr lang="en-IN" sz="1600">
                <a:latin typeface="Times New Roman"/>
                <a:ea typeface="+mn-lt"/>
                <a:cs typeface="+mn-lt"/>
              </a:rPr>
              <a:t>The legal websites are taken from Alexa's list of the top websites, while the phishing websites are collected from the </a:t>
            </a:r>
            <a:r>
              <a:rPr lang="en-IN" sz="1600" err="1">
                <a:latin typeface="Times New Roman"/>
                <a:ea typeface="+mn-lt"/>
                <a:cs typeface="+mn-lt"/>
              </a:rPr>
              <a:t>PhishTank</a:t>
            </a:r>
            <a:r>
              <a:rPr lang="en-IN" sz="1600">
                <a:latin typeface="Times New Roman"/>
                <a:ea typeface="+mn-lt"/>
                <a:cs typeface="+mn-lt"/>
              </a:rPr>
              <a:t> website. As opposed to previous work, we have randomly selected 5500 reputable websites from the Alexa database, preventing bias toward highly rated websites. And 5500 phishing URLS.</a:t>
            </a:r>
            <a:endParaRPr lang="en-IN"/>
          </a:p>
          <a:p>
            <a:pPr marL="285750" indent="-285750" algn="just">
              <a:lnSpc>
                <a:spcPct val="130000"/>
              </a:lnSpc>
              <a:buFont typeface="Arial"/>
              <a:buChar char="•"/>
            </a:pPr>
            <a:r>
              <a:rPr lang="en-IN" sz="1600">
                <a:latin typeface="Times New Roman"/>
                <a:ea typeface="+mn-lt"/>
                <a:cs typeface="+mn-lt"/>
              </a:rPr>
              <a:t>Filename similarity, copyright similarity, title similarity, description similarity, maximum frequency domain similarity, and TF-IDF words similarity are used to produce the new features.</a:t>
            </a:r>
            <a:endParaRPr lang="en-IN" sz="1600">
              <a:latin typeface="Times New Roman"/>
              <a:cs typeface="Calibri"/>
            </a:endParaRPr>
          </a:p>
          <a:p>
            <a:pPr marL="285750" indent="-285750" algn="just">
              <a:lnSpc>
                <a:spcPct val="130000"/>
              </a:lnSpc>
              <a:buFont typeface="Arial"/>
              <a:buChar char="•"/>
            </a:pPr>
            <a:r>
              <a:rPr lang="en-IN" sz="1600">
                <a:latin typeface="Times New Roman"/>
                <a:ea typeface="+mn-lt"/>
                <a:cs typeface="+mn-lt"/>
              </a:rPr>
              <a:t>The dataset has been trained and tested using the machine learning algorithms Support Vector Machine, Twin Support Vector Machine, and Proximal Support Vector Machine.</a:t>
            </a:r>
          </a:p>
          <a:p>
            <a:pPr marL="285750" indent="-285750" algn="just">
              <a:lnSpc>
                <a:spcPct val="130000"/>
              </a:lnSpc>
              <a:buFont typeface="Arial"/>
              <a:buChar char="•"/>
            </a:pPr>
            <a:r>
              <a:rPr lang="en-IN" sz="1600">
                <a:latin typeface="Times New Roman"/>
                <a:ea typeface="+mn-lt"/>
                <a:cs typeface="+mn-lt"/>
              </a:rPr>
              <a:t>The SVM, PSVM, and TWSVM machine learning algorithms have all been emulated in the MATLAB 12.0 environment using a Dell Precision T1700 CPU and 16 GB of RAM. </a:t>
            </a:r>
            <a:endParaRPr lang="en-IN" sz="1600">
              <a:latin typeface="Times New Roman"/>
              <a:cs typeface="Calibri"/>
            </a:endParaRPr>
          </a:p>
          <a:p>
            <a:pPr marL="285750" indent="-285750" algn="just">
              <a:lnSpc>
                <a:spcPct val="130000"/>
              </a:lnSpc>
              <a:buFont typeface="Arial"/>
              <a:buChar char="•"/>
            </a:pPr>
            <a:r>
              <a:rPr lang="en-IN" sz="1600">
                <a:latin typeface="Times New Roman"/>
                <a:cs typeface="Calibri"/>
              </a:rPr>
              <a:t>The metrics that has been used are recall, specificity, precision, f1 score, accuracy in which TWSVM got 98.05% accuracy, specificity 97.77%, Recall 98.33%, precision 98.74%, f1 score 98.03%.</a:t>
            </a:r>
            <a:endParaRPr lang="en-IN"/>
          </a:p>
          <a:p>
            <a:pPr marL="285750" indent="-285750" algn="just">
              <a:lnSpc>
                <a:spcPct val="130000"/>
              </a:lnSpc>
              <a:buFont typeface="Arial"/>
              <a:buChar char="•"/>
            </a:pPr>
            <a:endParaRPr lang="en-IN" sz="1600">
              <a:latin typeface="Times New Roman"/>
              <a:cs typeface="Calibri"/>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0"/>
            <a:ext cx="12105177" cy="762000"/>
          </a:xfrm>
          <a:prstGeom prst="rect">
            <a:avLst/>
          </a:prstGeom>
        </p:spPr>
      </p:pic>
      <p:sp>
        <p:nvSpPr>
          <p:cNvPr id="4" name="Text Box 3"/>
          <p:cNvSpPr txBox="1"/>
          <p:nvPr/>
        </p:nvSpPr>
        <p:spPr>
          <a:xfrm>
            <a:off x="732155" y="873760"/>
            <a:ext cx="11155045" cy="3815275"/>
          </a:xfrm>
          <a:prstGeom prst="rect">
            <a:avLst/>
          </a:prstGeom>
          <a:noFill/>
        </p:spPr>
        <p:txBody>
          <a:bodyPr wrap="square" lIns="91440" tIns="45720" rIns="91440" bIns="45720" rtlCol="0" anchor="t">
            <a:spAutoFit/>
          </a:bodyPr>
          <a:lstStyle/>
          <a:p>
            <a:pPr algn="just">
              <a:lnSpc>
                <a:spcPct val="120000"/>
              </a:lnSpc>
            </a:pPr>
            <a:r>
              <a:rPr lang="en-IN" altLang="en-US" sz="1600" b="1">
                <a:latin typeface="Times New Roman" panose="02020603050405020304"/>
                <a:cs typeface="Times New Roman" panose="02020603050405020304"/>
              </a:rPr>
              <a:t>[2]</a:t>
            </a:r>
            <a:r>
              <a:rPr lang="en-IN" altLang="en-US" sz="1600" b="1">
                <a:latin typeface="Times New Roman" panose="02020603050405020304"/>
                <a:cs typeface="Times New Roman" panose="02020603050405020304"/>
                <a:sym typeface="+mn-ea"/>
              </a:rPr>
              <a:t> </a:t>
            </a:r>
            <a:r>
              <a:rPr lang="en-US" sz="1600" b="1">
                <a:latin typeface="Times New Roman"/>
                <a:ea typeface="+mn-lt"/>
                <a:cs typeface="+mn-lt"/>
                <a:sym typeface="+mn-ea"/>
              </a:rPr>
              <a:t>M. H. </a:t>
            </a:r>
            <a:r>
              <a:rPr lang="en-US" sz="1600" b="1" err="1">
                <a:latin typeface="Times New Roman"/>
                <a:ea typeface="+mn-lt"/>
                <a:cs typeface="+mn-lt"/>
                <a:sym typeface="+mn-ea"/>
              </a:rPr>
              <a:t>Alkawaz</a:t>
            </a:r>
            <a:r>
              <a:rPr lang="en-US" sz="1600" b="1">
                <a:latin typeface="Times New Roman"/>
                <a:ea typeface="+mn-lt"/>
                <a:cs typeface="+mn-lt"/>
                <a:sym typeface="+mn-ea"/>
              </a:rPr>
              <a:t>, S. J. Steven, A. I. </a:t>
            </a:r>
            <a:r>
              <a:rPr lang="en-US" sz="1600" b="1" err="1">
                <a:latin typeface="Times New Roman"/>
                <a:ea typeface="+mn-lt"/>
                <a:cs typeface="+mn-lt"/>
                <a:sym typeface="+mn-ea"/>
              </a:rPr>
              <a:t>Hajamydeen</a:t>
            </a:r>
            <a:r>
              <a:rPr lang="en-US" sz="1600" b="1">
                <a:latin typeface="Times New Roman"/>
                <a:ea typeface="+mn-lt"/>
                <a:cs typeface="+mn-lt"/>
                <a:sym typeface="+mn-ea"/>
              </a:rPr>
              <a:t> and R. Ramli, "A Comprehensive Survey on Identification and Analysis of Phishing Website based on Machine Learning Methods," 2021 IEEE 11th IEEE Symposium on Computer Applications &amp; Industrial Electronics (ISCAIE), 2021, pp. 82-87, </a:t>
            </a:r>
            <a:r>
              <a:rPr lang="en-US" sz="1600" b="1" err="1">
                <a:latin typeface="Times New Roman"/>
                <a:ea typeface="+mn-lt"/>
                <a:cs typeface="+mn-lt"/>
                <a:sym typeface="+mn-ea"/>
              </a:rPr>
              <a:t>doi</a:t>
            </a:r>
            <a:r>
              <a:rPr lang="en-US" sz="1600" b="1">
                <a:latin typeface="Times New Roman"/>
                <a:ea typeface="+mn-lt"/>
                <a:cs typeface="+mn-lt"/>
                <a:sym typeface="+mn-ea"/>
              </a:rPr>
              <a:t>: 10.1109/ISCAIE51753.2021.9431794.</a:t>
            </a:r>
            <a:endParaRPr lang="en-US" sz="1600" b="1">
              <a:latin typeface="Times New Roman"/>
              <a:cs typeface="Calibri"/>
            </a:endParaRPr>
          </a:p>
          <a:p>
            <a:pPr algn="just">
              <a:lnSpc>
                <a:spcPct val="120000"/>
              </a:lnSpc>
            </a:pPr>
            <a:endParaRPr lang="en-US" sz="1600" b="1">
              <a:latin typeface="Times New Roman"/>
              <a:cs typeface="Calibri"/>
            </a:endParaRPr>
          </a:p>
          <a:p>
            <a:pPr marL="285750" indent="-285750" algn="just">
              <a:lnSpc>
                <a:spcPct val="150000"/>
              </a:lnSpc>
              <a:buFont typeface="Arial" panose="020B0604020202020204" pitchFamily="34" charset="0"/>
              <a:buChar char="•"/>
            </a:pPr>
            <a:r>
              <a:rPr lang="en-IN" sz="1600">
                <a:latin typeface="Times New Roman"/>
                <a:cs typeface="Calibri"/>
              </a:rPr>
              <a:t>On</a:t>
            </a:r>
            <a:r>
              <a:rPr lang="en-IN" sz="1600">
                <a:latin typeface="Times New Roman"/>
                <a:ea typeface="+mn-lt"/>
                <a:cs typeface="+mn-lt"/>
              </a:rPr>
              <a:t> an experimental dataset that contains 500 phishing sites and 500 legitimate sites, </a:t>
            </a:r>
            <a:r>
              <a:rPr lang="en-IN" sz="1600" err="1">
                <a:latin typeface="Times New Roman"/>
                <a:ea typeface="+mn-lt"/>
                <a:cs typeface="+mn-lt"/>
              </a:rPr>
              <a:t>PhishAlert</a:t>
            </a:r>
            <a:r>
              <a:rPr lang="en-IN" sz="1600">
                <a:latin typeface="Times New Roman"/>
                <a:ea typeface="+mn-lt"/>
                <a:cs typeface="+mn-lt"/>
              </a:rPr>
              <a:t> performed more efficiently . The legitimate URLs were got from the </a:t>
            </a:r>
            <a:r>
              <a:rPr lang="en-IN" sz="1600" err="1">
                <a:latin typeface="Times New Roman"/>
                <a:ea typeface="+mn-lt"/>
                <a:cs typeface="+mn-lt"/>
              </a:rPr>
              <a:t>stuffgate</a:t>
            </a:r>
            <a:r>
              <a:rPr lang="en-IN" sz="1600">
                <a:latin typeface="Times New Roman"/>
                <a:ea typeface="+mn-lt"/>
                <a:cs typeface="+mn-lt"/>
              </a:rPr>
              <a:t> server  whereas the phishing URL was obtained via </a:t>
            </a:r>
            <a:r>
              <a:rPr lang="en-IN" sz="1600" err="1">
                <a:latin typeface="Times New Roman"/>
                <a:ea typeface="+mn-lt"/>
                <a:cs typeface="+mn-lt"/>
              </a:rPr>
              <a:t>phishtank</a:t>
            </a:r>
            <a:r>
              <a:rPr lang="en-IN" sz="1600">
                <a:latin typeface="Times New Roman"/>
                <a:ea typeface="+mn-lt"/>
                <a:cs typeface="+mn-lt"/>
              </a:rPr>
              <a:t> .</a:t>
            </a:r>
            <a:endParaRPr lang="en-IN" sz="1600">
              <a:latin typeface="Times New Roman"/>
              <a:cs typeface="Calibri"/>
            </a:endParaRPr>
          </a:p>
          <a:p>
            <a:pPr marL="285750" indent="-285750" algn="just">
              <a:lnSpc>
                <a:spcPct val="150000"/>
              </a:lnSpc>
              <a:buFont typeface="Arial" panose="020B0604020202020204" pitchFamily="34" charset="0"/>
              <a:buChar char="•"/>
            </a:pPr>
            <a:r>
              <a:rPr lang="en-IN" sz="1600">
                <a:latin typeface="Times New Roman"/>
                <a:cs typeface="Calibri"/>
              </a:rPr>
              <a:t>For pre-processing the data tokenizing concept such as stemming and </a:t>
            </a:r>
            <a:r>
              <a:rPr lang="en-IN" sz="1600" err="1">
                <a:latin typeface="Times New Roman"/>
                <a:cs typeface="Calibri"/>
              </a:rPr>
              <a:t>lematization</a:t>
            </a:r>
            <a:r>
              <a:rPr lang="en-IN" sz="1600">
                <a:latin typeface="Times New Roman"/>
                <a:cs typeface="Calibri"/>
              </a:rPr>
              <a:t> has been used.</a:t>
            </a:r>
          </a:p>
          <a:p>
            <a:pPr marL="285750" indent="-285750" algn="just">
              <a:lnSpc>
                <a:spcPct val="150000"/>
              </a:lnSpc>
              <a:buFont typeface="Arial" panose="020B0604020202020204" pitchFamily="34" charset="0"/>
              <a:buChar char="•"/>
            </a:pPr>
            <a:r>
              <a:rPr lang="en-IN" altLang="en-US" sz="1600">
                <a:latin typeface="Times New Roman" panose="02020603050405020304"/>
                <a:cs typeface="Times New Roman" panose="02020603050405020304"/>
              </a:rPr>
              <a:t>The machine learning model that are used here are Decision Tree, Random forest, Support Vector Machine.</a:t>
            </a:r>
          </a:p>
          <a:p>
            <a:pPr algn="just">
              <a:lnSpc>
                <a:spcPct val="150000"/>
              </a:lnSpc>
            </a:pPr>
            <a:r>
              <a:rPr lang="en-IN" altLang="en-US" sz="1600">
                <a:latin typeface="Times New Roman" panose="02020603050405020304"/>
                <a:cs typeface="Times New Roman" panose="02020603050405020304"/>
              </a:rPr>
              <a:t>    Based on the splitting ratio the accuracy of the model has changed.</a:t>
            </a:r>
          </a:p>
          <a:p>
            <a:pPr marL="285750" indent="-285750" algn="just">
              <a:lnSpc>
                <a:spcPct val="150000"/>
              </a:lnSpc>
              <a:buFont typeface="Arial" panose="020B0604020202020204" pitchFamily="34" charset="0"/>
              <a:buChar char="•"/>
            </a:pPr>
            <a:r>
              <a:rPr lang="en-IN" altLang="en-US" sz="1600">
                <a:latin typeface="Times New Roman" panose="02020603050405020304"/>
                <a:cs typeface="Times New Roman" panose="02020603050405020304"/>
              </a:rPr>
              <a:t>The metrics which are taken for evaluation are Accuracy, false positive rate, false negative rate.</a:t>
            </a:r>
          </a:p>
          <a:p>
            <a:pPr marL="285750" indent="-285750" algn="just">
              <a:lnSpc>
                <a:spcPct val="150000"/>
              </a:lnSpc>
              <a:buFont typeface="Arial" panose="020B0604020202020204" pitchFamily="34" charset="0"/>
              <a:buChar char="•"/>
            </a:pPr>
            <a:r>
              <a:rPr lang="en-IN" altLang="en-US" sz="1600">
                <a:latin typeface="Times New Roman" panose="02020603050405020304"/>
                <a:cs typeface="Times New Roman" panose="02020603050405020304"/>
              </a:rPr>
              <a:t>The accuracy is 97.14 and false positive rate 2.62%, false negative rate is 3.14 for Random Forest model training and testing.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9525"/>
            <a:ext cx="12105177" cy="762000"/>
          </a:xfrm>
          <a:prstGeom prst="rect">
            <a:avLst/>
          </a:prstGeom>
        </p:spPr>
      </p:pic>
      <p:sp>
        <p:nvSpPr>
          <p:cNvPr id="3" name="Text Box 2"/>
          <p:cNvSpPr txBox="1"/>
          <p:nvPr/>
        </p:nvSpPr>
        <p:spPr>
          <a:xfrm>
            <a:off x="628015" y="943610"/>
            <a:ext cx="11146790" cy="4848507"/>
          </a:xfrm>
          <a:prstGeom prst="rect">
            <a:avLst/>
          </a:prstGeom>
          <a:noFill/>
        </p:spPr>
        <p:txBody>
          <a:bodyPr wrap="square" lIns="91440" tIns="45720" rIns="91440" bIns="45720" rtlCol="0" anchor="t">
            <a:spAutoFit/>
          </a:bodyPr>
          <a:lstStyle/>
          <a:p>
            <a:pPr algn="just">
              <a:lnSpc>
                <a:spcPct val="120000"/>
              </a:lnSpc>
            </a:pPr>
            <a:r>
              <a:rPr lang="en-IN" altLang="en-US" sz="1600" b="1">
                <a:latin typeface="Times New Roman" panose="02020603050405020304"/>
                <a:cs typeface="Times New Roman" panose="02020603050405020304"/>
              </a:rPr>
              <a:t>[3] </a:t>
            </a:r>
            <a:r>
              <a:rPr lang="en-US" sz="1600" b="1">
                <a:latin typeface="Times New Roman"/>
                <a:ea typeface="+mn-lt"/>
                <a:cs typeface="+mn-lt"/>
              </a:rPr>
              <a:t>Maheshwari, Shantanu &amp; Janet, B &amp; Kumar, R. (2021). Malicious URL Detection: A Comparative Study. 1147-1151. 10.1109/ICAIS50930.2021.9396014</a:t>
            </a:r>
            <a:r>
              <a:rPr lang="en-US" sz="1600">
                <a:latin typeface="Times New Roman"/>
                <a:ea typeface="+mn-lt"/>
                <a:cs typeface="+mn-lt"/>
              </a:rPr>
              <a:t>. </a:t>
            </a:r>
          </a:p>
          <a:p>
            <a:pPr indent="0" algn="just">
              <a:lnSpc>
                <a:spcPct val="120000"/>
              </a:lnSpc>
              <a:buNone/>
            </a:pPr>
            <a:endParaRPr lang="en-US" sz="1600" b="1">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1600">
                <a:latin typeface="Times New Roman"/>
                <a:cs typeface="Calibri"/>
              </a:rPr>
              <a:t>The</a:t>
            </a:r>
            <a:r>
              <a:rPr lang="en-US" sz="1600">
                <a:latin typeface="Times New Roman"/>
                <a:ea typeface="+mn-lt"/>
                <a:cs typeface="+mn-lt"/>
              </a:rPr>
              <a:t> source of the data is a 450000 URLs public dataset from Kaggle. On the open phish website, dangerous URLs are found using the best classifier. The dataset includes URLs and labels indicating whether they are benign or malicious 104438 URLs are malicious and the other are benign.</a:t>
            </a:r>
            <a:endParaRPr lang="en-US" sz="1600">
              <a:latin typeface="Times New Roman"/>
              <a:cs typeface="Calibri"/>
            </a:endParaRPr>
          </a:p>
          <a:p>
            <a:pPr marL="285750" indent="-285750" algn="just">
              <a:lnSpc>
                <a:spcPct val="120000"/>
              </a:lnSpc>
              <a:buFont typeface="Arial" panose="020B0604020202020204" pitchFamily="34" charset="0"/>
              <a:buChar char="•"/>
            </a:pPr>
            <a:r>
              <a:rPr lang="en-US" sz="1600">
                <a:latin typeface="Times New Roman"/>
                <a:ea typeface="+mn-lt"/>
                <a:cs typeface="+mn-lt"/>
              </a:rPr>
              <a:t>Extrapolation of new features, normalization, encoding of categorical values, standardization of values, and handling of missing data are all included in pre-processing.</a:t>
            </a:r>
            <a:r>
              <a:rPr lang="en-US" sz="1600">
                <a:latin typeface="Times New Roman"/>
                <a:cs typeface="Calibri"/>
              </a:rPr>
              <a:t> </a:t>
            </a:r>
            <a:r>
              <a:rPr lang="en-US" sz="1600">
                <a:latin typeface="Times New Roman" panose="02020603050405020304"/>
                <a:cs typeface="Times New Roman" panose="02020603050405020304"/>
              </a:rPr>
              <a:t>The performance of the CNN generally </a:t>
            </a:r>
            <a:r>
              <a:rPr lang="en-IN" altLang="en-US" sz="1600">
                <a:latin typeface="Times New Roman" panose="02020603050405020304"/>
                <a:cs typeface="Times New Roman" panose="02020603050405020304"/>
              </a:rPr>
              <a:t>depends on </a:t>
            </a:r>
            <a:r>
              <a:rPr lang="en-US" sz="1600">
                <a:latin typeface="Times New Roman" panose="02020603050405020304"/>
                <a:cs typeface="Times New Roman" panose="02020603050405020304"/>
              </a:rPr>
              <a:t> number of layers and the number of </a:t>
            </a:r>
            <a:r>
              <a:rPr lang="en-IN" altLang="en-US" sz="1600">
                <a:latin typeface="Times New Roman" panose="02020603050405020304"/>
                <a:cs typeface="Times New Roman" panose="02020603050405020304"/>
              </a:rPr>
              <a:t>kernels</a:t>
            </a:r>
          </a:p>
          <a:p>
            <a:pPr marL="285750" indent="-285750" algn="just">
              <a:lnSpc>
                <a:spcPct val="120000"/>
              </a:lnSpc>
              <a:buFont typeface="Arial" panose="020B0604020202020204" pitchFamily="34" charset="0"/>
              <a:buChar char="•"/>
            </a:pPr>
            <a:r>
              <a:rPr lang="en-IN" sz="1600">
                <a:latin typeface="Times New Roman"/>
                <a:cs typeface="Calibri"/>
              </a:rPr>
              <a:t>On</a:t>
            </a:r>
            <a:r>
              <a:rPr lang="en-IN" sz="1600">
                <a:latin typeface="Times New Roman"/>
                <a:ea typeface="+mn-lt"/>
                <a:cs typeface="+mn-lt"/>
              </a:rPr>
              <a:t> 80% of the data, the model is trained using a variety of machine learning methods including Nave Bayes, Nave Regression, Stochastic Gradient Descent, Random Forest, Support Vector Machine, K-Nearest Neighbors, and Decision Tree using the </a:t>
            </a:r>
            <a:r>
              <a:rPr lang="en-IN" sz="1600" err="1">
                <a:latin typeface="Times New Roman"/>
                <a:ea typeface="+mn-lt"/>
                <a:cs typeface="+mn-lt"/>
              </a:rPr>
              <a:t>sklearn</a:t>
            </a:r>
            <a:r>
              <a:rPr lang="en-IN" sz="1600">
                <a:latin typeface="Times New Roman"/>
                <a:ea typeface="+mn-lt"/>
                <a:cs typeface="+mn-lt"/>
              </a:rPr>
              <a:t> Python Library.</a:t>
            </a:r>
            <a:endParaRPr lang="en-IN" altLang="en-US" sz="1600">
              <a:latin typeface="Times New Roman"/>
              <a:ea typeface="+mn-lt"/>
              <a:cs typeface="+mn-lt"/>
            </a:endParaRPr>
          </a:p>
          <a:p>
            <a:pPr marL="285750" indent="-285750" algn="just">
              <a:lnSpc>
                <a:spcPct val="120000"/>
              </a:lnSpc>
              <a:buFont typeface="Arial" panose="020B0604020202020204" pitchFamily="34" charset="0"/>
              <a:buChar char="•"/>
            </a:pPr>
            <a:r>
              <a:rPr lang="en-IN" sz="1600">
                <a:latin typeface="Times New Roman"/>
                <a:ea typeface="+mn-lt"/>
                <a:cs typeface="+mn-lt"/>
              </a:rPr>
              <a:t>Diverse models were trained and tested using the metrics recall, precision, support, and f1. The best outcomes came from the Random Forest model.</a:t>
            </a:r>
            <a:endParaRPr lang="en-IN" altLang="en-US" sz="1600">
              <a:latin typeface="Times New Roman"/>
              <a:ea typeface="+mn-lt"/>
              <a:cs typeface="+mn-lt"/>
            </a:endParaRPr>
          </a:p>
          <a:p>
            <a:pPr marL="285750" indent="-285750" algn="just">
              <a:lnSpc>
                <a:spcPct val="120000"/>
              </a:lnSpc>
              <a:buFont typeface="Arial" panose="020B0604020202020204" pitchFamily="34" charset="0"/>
              <a:buChar char="•"/>
            </a:pPr>
            <a:r>
              <a:rPr lang="en-IN" sz="1600">
                <a:latin typeface="Times New Roman"/>
                <a:ea typeface="+mn-lt"/>
                <a:cs typeface="+mn-lt"/>
              </a:rPr>
              <a:t>The f1 score is 90%, the accuracy is 92%, the precision is 91%, the recall is 91.2%.</a:t>
            </a:r>
          </a:p>
          <a:p>
            <a:pPr marL="285750" indent="-285750" algn="just">
              <a:lnSpc>
                <a:spcPct val="13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0"/>
            <a:ext cx="12105177" cy="762000"/>
          </a:xfrm>
          <a:prstGeom prst="rect">
            <a:avLst/>
          </a:prstGeom>
        </p:spPr>
      </p:pic>
      <p:sp>
        <p:nvSpPr>
          <p:cNvPr id="3" name="TextBox 2"/>
          <p:cNvSpPr txBox="1"/>
          <p:nvPr/>
        </p:nvSpPr>
        <p:spPr>
          <a:xfrm>
            <a:off x="682388" y="998447"/>
            <a:ext cx="10631605" cy="4720138"/>
          </a:xfrm>
          <a:prstGeom prst="rect">
            <a:avLst/>
          </a:prstGeom>
          <a:noFill/>
        </p:spPr>
        <p:txBody>
          <a:bodyPr wrap="square" lIns="91440" tIns="45720" rIns="91440" bIns="45720" rtlCol="0" anchor="t">
            <a:spAutoFit/>
          </a:bodyPr>
          <a:lstStyle/>
          <a:p>
            <a:pPr algn="just">
              <a:lnSpc>
                <a:spcPct val="150000"/>
              </a:lnSpc>
            </a:pPr>
            <a:r>
              <a:rPr lang="en-IN" sz="1600" b="1">
                <a:latin typeface="Times New Roman" panose="02020603050405020304"/>
                <a:cs typeface="Times New Roman" panose="02020603050405020304"/>
              </a:rPr>
              <a:t>[4]</a:t>
            </a:r>
            <a:r>
              <a:rPr lang="en-IN" sz="1600" b="1">
                <a:latin typeface="Times New Roman" panose="02020603050405020304"/>
                <a:cs typeface="Times New Roman" panose="02020603050405020304"/>
                <a:sym typeface="+mn-ea"/>
              </a:rPr>
              <a:t> </a:t>
            </a:r>
            <a:r>
              <a:rPr lang="en-US" sz="1600" b="1">
                <a:latin typeface="Times New Roman"/>
                <a:ea typeface="+mn-lt"/>
                <a:cs typeface="+mn-lt"/>
              </a:rPr>
              <a:t>M. Sameen, K. Han and S. O. Hwang, "</a:t>
            </a:r>
            <a:r>
              <a:rPr lang="en-US" sz="1600" b="1" err="1">
                <a:latin typeface="Times New Roman"/>
                <a:ea typeface="+mn-lt"/>
                <a:cs typeface="+mn-lt"/>
              </a:rPr>
              <a:t>PhishHaven</a:t>
            </a:r>
            <a:r>
              <a:rPr lang="en-US" sz="1600" b="1">
                <a:latin typeface="Times New Roman"/>
                <a:ea typeface="+mn-lt"/>
                <a:cs typeface="+mn-lt"/>
              </a:rPr>
              <a:t>—An Efficient Real-Time AI Phishing URLs Detection System," in </a:t>
            </a:r>
            <a:r>
              <a:rPr lang="en-US" sz="1600" b="1" i="1">
                <a:latin typeface="Times New Roman"/>
                <a:ea typeface="+mn-lt"/>
                <a:cs typeface="+mn-lt"/>
              </a:rPr>
              <a:t>IEEE Access</a:t>
            </a:r>
            <a:r>
              <a:rPr lang="en-US" sz="1600" b="1">
                <a:latin typeface="Times New Roman"/>
                <a:ea typeface="+mn-lt"/>
                <a:cs typeface="+mn-lt"/>
              </a:rPr>
              <a:t>, vol. 8, pp. 83425-83443, 2020, </a:t>
            </a:r>
            <a:r>
              <a:rPr lang="en-US" sz="1600" b="1" err="1">
                <a:latin typeface="Times New Roman"/>
                <a:ea typeface="+mn-lt"/>
                <a:cs typeface="+mn-lt"/>
              </a:rPr>
              <a:t>doi</a:t>
            </a:r>
            <a:r>
              <a:rPr lang="en-US" sz="1600" b="1">
                <a:latin typeface="Times New Roman"/>
                <a:ea typeface="+mn-lt"/>
                <a:cs typeface="+mn-lt"/>
              </a:rPr>
              <a:t>: 10.1109/ACCESS.2020.2991403.</a:t>
            </a:r>
            <a:endParaRPr lang="en-IN" sz="1600" b="1">
              <a:latin typeface="Times New Roman"/>
              <a:cs typeface="Times New Roman" panose="02020603050405020304"/>
            </a:endParaRPr>
          </a:p>
          <a:p>
            <a:pPr marL="285750" indent="-285750" algn="just">
              <a:lnSpc>
                <a:spcPct val="160000"/>
              </a:lnSpc>
              <a:buFont typeface="Arial"/>
              <a:buChar char="•"/>
            </a:pPr>
            <a:r>
              <a:rPr lang="en-IN" sz="1600">
                <a:latin typeface="Times New Roman"/>
                <a:ea typeface="+mn-lt"/>
                <a:cs typeface="+mn-lt"/>
              </a:rPr>
              <a:t>In this paper </a:t>
            </a:r>
            <a:r>
              <a:rPr lang="en-IN" sz="1600" err="1">
                <a:latin typeface="Times New Roman"/>
                <a:ea typeface="+mn-lt"/>
                <a:cs typeface="+mn-lt"/>
              </a:rPr>
              <a:t>autor</a:t>
            </a:r>
            <a:r>
              <a:rPr lang="en-IN" sz="1600">
                <a:latin typeface="Times New Roman"/>
                <a:ea typeface="+mn-lt"/>
                <a:cs typeface="+mn-lt"/>
              </a:rPr>
              <a:t> employed Deep Phish, an AI-based model created for creating phishing URLs, to accomplish our primary goal, which was to detect AI-generated Phishing URLs. We created 50,000 AI-generated phishing URLs using Deep Phish. We took 50,000 URLs from Alexa for Normal URLs. We also took 50,000 Simple Phishing URLs from </a:t>
            </a:r>
            <a:r>
              <a:rPr lang="en-IN" sz="1600" err="1">
                <a:latin typeface="Times New Roman"/>
                <a:ea typeface="+mn-lt"/>
                <a:cs typeface="+mn-lt"/>
              </a:rPr>
              <a:t>PhishTank</a:t>
            </a:r>
            <a:r>
              <a:rPr lang="en-IN" sz="1600">
                <a:latin typeface="Times New Roman"/>
                <a:ea typeface="+mn-lt"/>
                <a:cs typeface="+mn-lt"/>
              </a:rPr>
              <a:t> to test our </a:t>
            </a:r>
            <a:r>
              <a:rPr lang="en-IN" sz="1600" err="1">
                <a:latin typeface="Times New Roman"/>
                <a:ea typeface="+mn-lt"/>
                <a:cs typeface="+mn-lt"/>
              </a:rPr>
              <a:t>PhishHaven</a:t>
            </a:r>
            <a:r>
              <a:rPr lang="en-IN" sz="1600">
                <a:latin typeface="Times New Roman"/>
                <a:ea typeface="+mn-lt"/>
                <a:cs typeface="+mn-lt"/>
              </a:rPr>
              <a:t> against those URLs.</a:t>
            </a:r>
            <a:endParaRPr lang="en-IN" sz="1600">
              <a:latin typeface="Times New Roman" panose="02020603050405020304"/>
              <a:cs typeface="Calibri"/>
            </a:endParaRPr>
          </a:p>
          <a:p>
            <a:pPr marL="285750" indent="-285750" algn="just">
              <a:lnSpc>
                <a:spcPct val="160000"/>
              </a:lnSpc>
              <a:buFont typeface="Arial"/>
              <a:buChar char="•"/>
            </a:pPr>
            <a:r>
              <a:rPr lang="en-IN" sz="1600">
                <a:latin typeface="Times New Roman"/>
                <a:ea typeface="+mn-lt"/>
                <a:cs typeface="+mn-lt"/>
              </a:rPr>
              <a:t>The tokens of URL are classified by using Lexical feature based technique.</a:t>
            </a:r>
            <a:endParaRPr lang="en-IN" sz="1600">
              <a:latin typeface="Times New Roman" panose="02020603050405020304"/>
              <a:cs typeface="Calibri"/>
            </a:endParaRPr>
          </a:p>
          <a:p>
            <a:pPr marL="285750" indent="-285750" algn="just">
              <a:lnSpc>
                <a:spcPct val="160000"/>
              </a:lnSpc>
              <a:buFont typeface="Arial"/>
              <a:buChar char="•"/>
            </a:pPr>
            <a:r>
              <a:rPr lang="en-IN" sz="1600">
                <a:latin typeface="Times New Roman" panose="02020603050405020304"/>
                <a:cs typeface="Calibri"/>
              </a:rPr>
              <a:t>The models that has been used for the detection of phishing URL are AdaBoost </a:t>
            </a:r>
            <a:r>
              <a:rPr lang="en-IN" sz="1600" err="1">
                <a:latin typeface="Times New Roman" panose="02020603050405020304"/>
                <a:cs typeface="Calibri"/>
              </a:rPr>
              <a:t>classsifier</a:t>
            </a:r>
            <a:r>
              <a:rPr lang="en-IN" sz="1600">
                <a:latin typeface="Times New Roman" panose="02020603050405020304"/>
                <a:cs typeface="Calibri"/>
              </a:rPr>
              <a:t>, Boosting classifier, Decision tree, Gradient boosting classifier, KNN, Logistic Regression, Neural Networks, Random Forest, SVM.</a:t>
            </a:r>
          </a:p>
          <a:p>
            <a:pPr marL="285750" indent="-285750" algn="just">
              <a:lnSpc>
                <a:spcPct val="160000"/>
              </a:lnSpc>
              <a:buFont typeface="Arial" panose="020B0604020202020204" pitchFamily="34" charset="0"/>
              <a:buChar char="•"/>
            </a:pPr>
            <a:r>
              <a:rPr lang="en-IN" sz="1600">
                <a:latin typeface="Times New Roman" panose="02020603050405020304"/>
                <a:cs typeface="Times New Roman" panose="02020603050405020304"/>
              </a:rPr>
              <a:t>The metrics are True positive rate, False negative rate, True negative rate, Accuracy, Precision, Recall,f1 score.</a:t>
            </a:r>
          </a:p>
          <a:p>
            <a:pPr marL="285750" indent="-285750" algn="just">
              <a:lnSpc>
                <a:spcPct val="160000"/>
              </a:lnSpc>
              <a:buFont typeface="Arial" panose="020B0604020202020204" pitchFamily="34" charset="0"/>
              <a:buChar char="•"/>
            </a:pPr>
            <a:r>
              <a:rPr lang="en-IN" sz="1600">
                <a:latin typeface="Times New Roman" panose="02020603050405020304"/>
                <a:cs typeface="Times New Roman" panose="02020603050405020304"/>
              </a:rPr>
              <a:t>The model derived an accuracy of 97.2%, precision of 97.685, recall 97.63%, f1-score 97.64%, True positive rate 97%, False positive rate 0.83%.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55</Slides>
  <Notes>0</Notes>
  <HiddenSlides>0</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Sudhakar, V.J., Mahalingam, S., Venkatesh, V., Vetriselvi, V. (2022). Phishing URL Detection and Vulnerability Assessment of Web Applications Using IVS Attributes with XAI. In: Fong, S., Dey, N., Joshi, A. (eds) ICT Analysis and Applications. Lecture Notes in Networks and Systems, vol 314. Springer, Singapore. https://doi.org/10.1007/978-981-16-5655-2_89.</vt:lpstr>
      <vt:lpstr>PowerPoint Presentation</vt:lpstr>
      <vt:lpstr>[18] Ravindra, Salvi &amp; Sanjay, Shah &amp; Gulzar, Shaikh &amp; Pallavi, Khodke. (2021). Phishing Website Detection Based on URL. International Journal of Scientific Research in Computer Science, Engineering and Information Technology. 589-594. 10.32628/CSEIT2173124. </vt:lpstr>
      <vt:lpstr>[19].  Dutta AK (2021) Detecting phishing websites using machine learning technique. PLoS ONE 16(10): e0258361. https://doi.org/10.1371/journal.pone.0258361.</vt:lpstr>
      <vt:lpstr>[20]. Purbay M., Kumar D, “Split Behaviour of Supervised Machine Learning Algorithms for Phishing URL Detection”, Lecture Notes in Electrical Engineering, vol. 683, 2021.</vt:lpstr>
      <vt:lpstr>[21] Gandotra E., Gupta D, “An Efficient Approach for Phishing Detection using Machine Learning”, Algorithms for Intelligent Systems, Springer, Singapore, 2021, https://doi.org/10.1007/978-981-15-8711-5_12.</vt:lpstr>
      <vt:lpstr>[22] Aljofey A, Jiang Q, Qu Q, Huang M, Niyigena JP. An effective phishing detection model based on character level convolutional neural network from URL. Electronics. 2020 Sep;9(9):1514.</vt:lpstr>
      <vt:lpstr>[23]. Gupta D, Rani R, “Improving malware detection using big data and ensemble learning”, Computer Electronic Engineering, vol. 86, no.106729, 2020.</vt:lpstr>
      <vt:lpstr>[24] Kalabarige, Lakshmana &amp; Rao, Routhu &amp; Abraham, Ajith &amp; Gabralla, Lubna. (2022). MLSELM:Multi-layer Stacked Ensemble Learning Model to detect phishing websites. IEEE Access. 10. 1-1. 10.1109/ACCESS.2022.3194672. </vt:lpstr>
      <vt:lpstr>[25] Rao, Routhu &amp; Umarekar, Amey &amp; Pais, Alwyn. (2022). Application of word embedding and machine learning in detecting phishing websites. Telecommunication Systems. 79. 10.1007/s11235-021-00850-6. </vt:lpstr>
      <vt:lpstr>[26] Ramana, A. &amp; Rao, K. &amp; Rao, Routhu. (2021). Stop-Phish: an intelligent phishing detection method using feature selection ensemble. Social Network Analysis and Mining. 11. 10.1007/s13278-021-00829-w. </vt:lpstr>
      <vt:lpstr>[27] Anurag Pandey , Jay Chadawar, 2022, Phishing URL Detection using Hybrid Ensemble Model, INTERNATIONAL JOURNAL OF ENGINEERING RESEARCH &amp; TECHNOLOGY (IJERT) Volume 11, Issue 04 (April 2022).</vt:lpstr>
      <vt:lpstr>[28] Do, Nguyet &amp; Selamat, Ali &amp; Krejcar, Ondrej &amp; Herrera-Viedma, Enrique &amp; Fujita, Hamido. (2022). Deep Learning for Phishing Detection: Taxonomy, Current Challenges and Future Directions. IEEE Access. 10. 1-1. 10.1109/ACCESS.2022.3151903.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Splitting the dataset:</vt:lpstr>
      <vt:lpstr>Basic model training using a normal ML algorithm:</vt:lpstr>
      <vt:lpstr>Training the model using stacking (ML), Vectorizer as TFID:</vt:lpstr>
      <vt:lpstr>Feature Engineering:</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revision>21</cp:revision>
  <dcterms:created xsi:type="dcterms:W3CDTF">2019-12-22T05:18:00Z</dcterms:created>
  <dcterms:modified xsi:type="dcterms:W3CDTF">2022-11-01T07:44:00Z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1088108EDEB049419322EE737AB2E774</vt:lpwstr>
  </property>
  <property fmtid="{D5CDD505-2E9C-101B-9397-08002B2CF9AE}" pid="3" name="KSOProductBuildVer">
    <vt:lpwstr>1033-11.2.0.11306</vt:lpwstr>
  </property>
</Properties>
</file>