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583c681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583c681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83c6813d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83c6813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83c68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83c68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83c681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83c681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583c681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583c681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83c6813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83c6813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583c6813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583c6813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83c6813d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83c6813d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83c6813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83c681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83c6813d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83c6813d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edium.com/wovenplanetlevel5/how-to-build-a-motion-prediction-model-for-autonomous-vehicles-29f7f81f1580" TargetMode="External"/><Relationship Id="rId4" Type="http://schemas.openxmlformats.org/officeDocument/2006/relationships/hyperlink" Target="https://self-driving.lyft.com/level5/predi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Motion Prediction Model</a:t>
            </a:r>
            <a:endParaRPr sz="3600"/>
          </a:p>
          <a:p>
            <a:pPr indent="0" lvl="0" marL="0" rtl="0" algn="ctr">
              <a:spcBef>
                <a:spcPts val="0"/>
              </a:spcBef>
              <a:spcAft>
                <a:spcPts val="0"/>
              </a:spcAft>
              <a:buNone/>
            </a:pPr>
            <a:r>
              <a:t/>
            </a:r>
            <a:endParaRPr/>
          </a:p>
        </p:txBody>
      </p:sp>
      <p:sp>
        <p:nvSpPr>
          <p:cNvPr id="55" name="Google Shape;55;p13"/>
          <p:cNvSpPr txBox="1"/>
          <p:nvPr>
            <p:ph idx="1" type="subTitle"/>
          </p:nvPr>
        </p:nvSpPr>
        <p:spPr>
          <a:xfrm>
            <a:off x="2763300" y="2797175"/>
            <a:ext cx="3617400" cy="1173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Group Members: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Cassandra Rose</a:t>
            </a:r>
            <a:endParaRPr/>
          </a:p>
          <a:p>
            <a:pPr indent="0" lvl="0" marL="457200" rtl="0" algn="l">
              <a:spcBef>
                <a:spcPts val="0"/>
              </a:spcBef>
              <a:spcAft>
                <a:spcPts val="0"/>
              </a:spcAft>
              <a:buNone/>
            </a:pPr>
            <a:r>
              <a:rPr lang="en"/>
              <a:t>Sarthak Sanjay Kore</a:t>
            </a:r>
            <a:endParaRPr/>
          </a:p>
          <a:p>
            <a:pPr indent="0" lvl="0" marL="457200" rtl="0" algn="l">
              <a:spcBef>
                <a:spcPts val="0"/>
              </a:spcBef>
              <a:spcAft>
                <a:spcPts val="0"/>
              </a:spcAft>
              <a:buNone/>
            </a:pPr>
            <a:r>
              <a:rPr lang="en"/>
              <a:t>Satya Teja Nimmakayala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Using machine learning, we hope to be able to predict the movement of other vehicles in the vicinity of a self-driving car.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Over 30,000 people in the US are killed in car crashes every year. One of the central problems in the development of autonomous vehicles is the ability to predict the behavior of other entities around a vehicle. Autonomous vehicles need to be able to detect and plan for the position and movement of other vehicles in order to avoid accidents, both for the safety of their occupants and the vehicles around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project will use a prediction dataset and library provided by Level 5.</a:t>
            </a:r>
            <a:endParaRPr/>
          </a:p>
          <a:p>
            <a:pPr indent="-342900" lvl="0" marL="457200" rtl="0" algn="l">
              <a:spcBef>
                <a:spcPts val="0"/>
              </a:spcBef>
              <a:spcAft>
                <a:spcPts val="0"/>
              </a:spcAft>
              <a:buSzPts val="1800"/>
              <a:buChar char="●"/>
            </a:pPr>
            <a:r>
              <a:rPr lang="en"/>
              <a:t>This dataset consists of a timestamp of AVs which has a frame and agents. </a:t>
            </a:r>
            <a:endParaRPr/>
          </a:p>
          <a:p>
            <a:pPr indent="-342900" lvl="0" marL="457200" rtl="0" algn="l">
              <a:spcBef>
                <a:spcPts val="0"/>
              </a:spcBef>
              <a:spcAft>
                <a:spcPts val="0"/>
              </a:spcAft>
              <a:buSzPts val="1800"/>
              <a:buChar char="●"/>
            </a:pPr>
            <a:r>
              <a:rPr lang="en"/>
              <a:t>This dataset will be fed to a convolution neural network (ResNet50), which will train the model and give us predictions. As the model reiterates, it becomes more precise.</a:t>
            </a:r>
            <a:endParaRPr/>
          </a:p>
          <a:p>
            <a:pPr indent="-342900" lvl="0" marL="457200" rtl="0" algn="l">
              <a:spcBef>
                <a:spcPts val="0"/>
              </a:spcBef>
              <a:spcAft>
                <a:spcPts val="0"/>
              </a:spcAft>
              <a:buSzPts val="1800"/>
              <a:buChar char="●"/>
            </a:pPr>
            <a:r>
              <a:rPr lang="en"/>
              <a:t>After our initial system is functional, we will modify the model to determine what methods are best for making accurate predictions.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dataset </a:t>
            </a:r>
            <a:r>
              <a:rPr lang="en"/>
              <a:t>required</a:t>
            </a:r>
            <a:r>
              <a:rPr lang="en"/>
              <a:t> for this project is provided by Lytf. </a:t>
            </a:r>
            <a:endParaRPr/>
          </a:p>
          <a:p>
            <a:pPr indent="-342900" lvl="0" marL="457200" rtl="0" algn="l">
              <a:spcBef>
                <a:spcPts val="0"/>
              </a:spcBef>
              <a:spcAft>
                <a:spcPts val="0"/>
              </a:spcAft>
              <a:buSzPts val="1800"/>
              <a:buChar char="●"/>
            </a:pPr>
            <a:r>
              <a:rPr lang="en"/>
              <a:t>We will be using this data, alongside a model based on ResNet50, pretrained on Imagenet.</a:t>
            </a:r>
            <a:endParaRPr/>
          </a:p>
          <a:p>
            <a:pPr indent="-342900" lvl="0" marL="457200" rtl="0" algn="l">
              <a:spcBef>
                <a:spcPts val="0"/>
              </a:spcBef>
              <a:spcAft>
                <a:spcPts val="0"/>
              </a:spcAft>
              <a:buSzPts val="1800"/>
              <a:buChar char="●"/>
            </a:pPr>
            <a:r>
              <a:rPr lang="en"/>
              <a:t>Here, after training we will check the Loss with the help of Loss curve.</a:t>
            </a:r>
            <a:endParaRPr/>
          </a:p>
          <a:p>
            <a:pPr indent="-342900" lvl="0" marL="457200" rtl="0" algn="l">
              <a:spcBef>
                <a:spcPts val="0"/>
              </a:spcBef>
              <a:spcAft>
                <a:spcPts val="0"/>
              </a:spcAft>
              <a:buSzPts val="1800"/>
              <a:buChar char="●"/>
            </a:pPr>
            <a:r>
              <a:rPr lang="en"/>
              <a:t>As for the evaluation process, it’s a bit different from training. We will need to “chop” the </a:t>
            </a:r>
            <a:r>
              <a:rPr lang="en"/>
              <a:t>database</a:t>
            </a:r>
            <a:r>
              <a:rPr lang="en"/>
              <a:t>, as when working with Time series, we have the future already predicted in it. So we slice it off of dataset.</a:t>
            </a:r>
            <a:endParaRPr/>
          </a:p>
          <a:p>
            <a:pPr indent="-342900" lvl="0" marL="457200" rtl="0" algn="l">
              <a:spcBef>
                <a:spcPts val="0"/>
              </a:spcBef>
              <a:spcAft>
                <a:spcPts val="0"/>
              </a:spcAft>
              <a:buSzPts val="1800"/>
              <a:buChar char="●"/>
            </a:pPr>
            <a:r>
              <a:rPr lang="en"/>
              <a:t>As for the output, we get an output in the form of agents, that have space </a:t>
            </a:r>
            <a:r>
              <a:rPr lang="en"/>
              <a:t>coordinates</a:t>
            </a:r>
            <a:r>
              <a:rPr lang="en"/>
              <a:t> stored in them. We convert these into displacements in World space.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372861" y="1178663"/>
            <a:ext cx="3302839" cy="3141725"/>
          </a:xfrm>
          <a:prstGeom prst="rect">
            <a:avLst/>
          </a:prstGeom>
          <a:noFill/>
          <a:ln>
            <a:noFill/>
          </a:ln>
        </p:spPr>
      </p:pic>
      <p:pic>
        <p:nvPicPr>
          <p:cNvPr id="87" name="Google Shape;87;p18"/>
          <p:cNvPicPr preferRelativeResize="0"/>
          <p:nvPr/>
        </p:nvPicPr>
        <p:blipFill>
          <a:blip r:embed="rId4">
            <a:alphaModFix/>
          </a:blip>
          <a:stretch>
            <a:fillRect/>
          </a:stretch>
        </p:blipFill>
        <p:spPr>
          <a:xfrm>
            <a:off x="5126450" y="1152476"/>
            <a:ext cx="3190875" cy="319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Explained.</a:t>
            </a:r>
            <a:endParaRPr/>
          </a:p>
        </p:txBody>
      </p:sp>
      <p:sp>
        <p:nvSpPr>
          <p:cNvPr id="93" name="Google Shape;93;p19"/>
          <p:cNvSpPr txBox="1"/>
          <p:nvPr>
            <p:ph idx="1" type="body"/>
          </p:nvPr>
        </p:nvSpPr>
        <p:spPr>
          <a:xfrm>
            <a:off x="311700" y="1222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seen from the previous slide, the </a:t>
            </a:r>
            <a:r>
              <a:rPr lang="en"/>
              <a:t>output</a:t>
            </a:r>
            <a:r>
              <a:rPr lang="en"/>
              <a:t> results indicate the prediction of trajectory of vehicles around Autonomous vehicles.</a:t>
            </a:r>
            <a:endParaRPr/>
          </a:p>
          <a:p>
            <a:pPr indent="-342900" lvl="0" marL="457200" rtl="0" algn="l">
              <a:spcBef>
                <a:spcPts val="0"/>
              </a:spcBef>
              <a:spcAft>
                <a:spcPts val="0"/>
              </a:spcAft>
              <a:buSzPts val="1800"/>
              <a:buChar char="●"/>
            </a:pPr>
            <a:r>
              <a:rPr lang="en"/>
              <a:t>It tries to predict the motion of vehicles around it, so as to avoid any accident, same as a human driver would </a:t>
            </a:r>
            <a:r>
              <a:rPr lang="en"/>
              <a:t>subconsciously</a:t>
            </a:r>
            <a:r>
              <a:rPr lang="en"/>
              <a:t> do.</a:t>
            </a:r>
            <a:endParaRPr/>
          </a:p>
          <a:p>
            <a:pPr indent="-342900" lvl="0" marL="457200" rtl="0" algn="l">
              <a:spcBef>
                <a:spcPts val="0"/>
              </a:spcBef>
              <a:spcAft>
                <a:spcPts val="0"/>
              </a:spcAft>
              <a:buSzPts val="1800"/>
              <a:buChar char="●"/>
            </a:pPr>
            <a:r>
              <a:rPr lang="en"/>
              <a:t>The more we train our model, the better it gets at predicting the trajectory of surrounding vehicles.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a:t>
            </a:r>
            <a:r>
              <a:rPr lang="en"/>
              <a:t>successfully</a:t>
            </a:r>
            <a:r>
              <a:rPr lang="en"/>
              <a:t> implemented, coded and executed the project.</a:t>
            </a:r>
            <a:endParaRPr/>
          </a:p>
          <a:p>
            <a:pPr indent="-342900" lvl="0" marL="457200" rtl="0" algn="l">
              <a:spcBef>
                <a:spcPts val="0"/>
              </a:spcBef>
              <a:spcAft>
                <a:spcPts val="0"/>
              </a:spcAft>
              <a:buSzPts val="1800"/>
              <a:buChar char="●"/>
            </a:pPr>
            <a:r>
              <a:rPr lang="en"/>
              <a:t>We have done so by training the dataset on ResNet50 model pretrained on imagenet.</a:t>
            </a:r>
            <a:endParaRPr/>
          </a:p>
          <a:p>
            <a:pPr indent="-342900" lvl="0" marL="457200" rtl="0" algn="l">
              <a:spcBef>
                <a:spcPts val="0"/>
              </a:spcBef>
              <a:spcAft>
                <a:spcPts val="0"/>
              </a:spcAft>
              <a:buSzPts val="1800"/>
              <a:buChar char="●"/>
            </a:pPr>
            <a:r>
              <a:rPr lang="en"/>
              <a:t>Using the trained model, we are now able to predict the movement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Blog about motion prediction : </a:t>
            </a:r>
            <a:endParaRPr/>
          </a:p>
          <a:p>
            <a:pPr indent="-342900" lvl="0" marL="457200" rtl="0" algn="l">
              <a:lnSpc>
                <a:spcPct val="100000"/>
              </a:lnSpc>
              <a:spcBef>
                <a:spcPts val="1200"/>
              </a:spcBef>
              <a:spcAft>
                <a:spcPts val="0"/>
              </a:spcAft>
              <a:buSzPts val="1800"/>
              <a:buChar char="●"/>
            </a:pPr>
            <a:r>
              <a:rPr lang="en" u="sng">
                <a:solidFill>
                  <a:schemeClr val="hlink"/>
                </a:solidFill>
                <a:hlinkClick r:id="rId3"/>
              </a:rPr>
              <a:t>https://medium.com/wovenplanetlevel5/how-to-build-a-motion-prediction-model-for-autonomous-vehicles-29f7f81f1580</a:t>
            </a:r>
            <a:endParaRPr/>
          </a:p>
          <a:p>
            <a:pPr indent="0" lvl="0" marL="0" rtl="0" algn="l">
              <a:lnSpc>
                <a:spcPct val="100000"/>
              </a:lnSpc>
              <a:spcBef>
                <a:spcPts val="1200"/>
              </a:spcBef>
              <a:spcAft>
                <a:spcPts val="0"/>
              </a:spcAft>
              <a:buNone/>
            </a:pPr>
            <a:r>
              <a:rPr lang="en"/>
              <a:t>Dataset from “Lyft” : </a:t>
            </a:r>
            <a:endParaRPr/>
          </a:p>
          <a:p>
            <a:pPr indent="-342900" lvl="0" marL="457200" rtl="0" algn="l">
              <a:lnSpc>
                <a:spcPct val="100000"/>
              </a:lnSpc>
              <a:spcBef>
                <a:spcPts val="1200"/>
              </a:spcBef>
              <a:spcAft>
                <a:spcPts val="0"/>
              </a:spcAft>
              <a:buSzPts val="1800"/>
              <a:buChar char="●"/>
            </a:pPr>
            <a:r>
              <a:rPr lang="en" u="sng">
                <a:solidFill>
                  <a:schemeClr val="hlink"/>
                </a:solidFill>
                <a:hlinkClick r:id="rId4"/>
              </a:rPr>
              <a:t>https://self-driving.lyft.com/level5/prediction/</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