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1" r:id="rId5"/>
    <p:sldId id="266" r:id="rId6"/>
    <p:sldId id="262" r:id="rId7"/>
    <p:sldId id="268" r:id="rId8"/>
    <p:sldId id="263" r:id="rId9"/>
    <p:sldId id="264" r:id="rId10"/>
    <p:sldId id="273" r:id="rId11"/>
    <p:sldId id="272" r:id="rId12"/>
    <p:sldId id="274" r:id="rId13"/>
    <p:sldId id="271"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180E6E-C508-4BC6-B4A6-CF326542E1D2}" type="datetimeFigureOut">
              <a:rPr lang="en-US" smtClean="0"/>
              <a:pPr/>
              <a:t>11/23/2019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C81A4-72C2-4BAC-98B9-D0EBD1406384}" type="slidenum">
              <a:rPr lang="en-IN" smtClean="0"/>
              <a:pPr/>
              <a:t>‹#›</a:t>
            </a:fld>
            <a:endParaRPr lang="en-IN"/>
          </a:p>
        </p:txBody>
      </p:sp>
    </p:spTree>
    <p:extLst>
      <p:ext uri="{BB962C8B-B14F-4D97-AF65-F5344CB8AC3E}">
        <p14:creationId xmlns:p14="http://schemas.microsoft.com/office/powerpoint/2010/main" val="1106676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7EDE0E-278B-453D-9815-3DA498542B3F}" type="datetimeFigureOut">
              <a:rPr lang="en-US" smtClean="0"/>
              <a:pPr/>
              <a:t>11/23/2019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5C2C5-9FA9-4F32-B5C2-8EF7196A22F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7EDE0E-278B-453D-9815-3DA498542B3F}" type="datetimeFigureOut">
              <a:rPr lang="en-US" smtClean="0"/>
              <a:pPr/>
              <a:t>11/23/2019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5C2C5-9FA9-4F32-B5C2-8EF7196A22F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7EDE0E-278B-453D-9815-3DA498542B3F}" type="datetimeFigureOut">
              <a:rPr lang="en-US" smtClean="0"/>
              <a:pPr/>
              <a:t>11/23/2019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5C2C5-9FA9-4F32-B5C2-8EF7196A22F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7EDE0E-278B-453D-9815-3DA498542B3F}" type="datetimeFigureOut">
              <a:rPr lang="en-US" smtClean="0"/>
              <a:pPr/>
              <a:t>11/23/2019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5C2C5-9FA9-4F32-B5C2-8EF7196A22F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7EDE0E-278B-453D-9815-3DA498542B3F}" type="datetimeFigureOut">
              <a:rPr lang="en-US" smtClean="0"/>
              <a:pPr/>
              <a:t>11/23/2019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5C2C5-9FA9-4F32-B5C2-8EF7196A22F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7EDE0E-278B-453D-9815-3DA498542B3F}" type="datetimeFigureOut">
              <a:rPr lang="en-US" smtClean="0"/>
              <a:pPr/>
              <a:t>11/23/2019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5C2C5-9FA9-4F32-B5C2-8EF7196A22F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7EDE0E-278B-453D-9815-3DA498542B3F}" type="datetimeFigureOut">
              <a:rPr lang="en-US" smtClean="0"/>
              <a:pPr/>
              <a:t>11/23/2019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B5C2C5-9FA9-4F32-B5C2-8EF7196A22F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7EDE0E-278B-453D-9815-3DA498542B3F}" type="datetimeFigureOut">
              <a:rPr lang="en-US" smtClean="0"/>
              <a:pPr/>
              <a:t>11/23/2019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B5C2C5-9FA9-4F32-B5C2-8EF7196A22F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EDE0E-278B-453D-9815-3DA498542B3F}" type="datetimeFigureOut">
              <a:rPr lang="en-US" smtClean="0"/>
              <a:pPr/>
              <a:t>11/23/2019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B5C2C5-9FA9-4F32-B5C2-8EF7196A22F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EDE0E-278B-453D-9815-3DA498542B3F}" type="datetimeFigureOut">
              <a:rPr lang="en-US" smtClean="0"/>
              <a:pPr/>
              <a:t>11/23/2019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5C2C5-9FA9-4F32-B5C2-8EF7196A22F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EDE0E-278B-453D-9815-3DA498542B3F}" type="datetimeFigureOut">
              <a:rPr lang="en-US" smtClean="0"/>
              <a:pPr/>
              <a:t>11/23/2019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5C2C5-9FA9-4F32-B5C2-8EF7196A22F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EDE0E-278B-453D-9815-3DA498542B3F}" type="datetimeFigureOut">
              <a:rPr lang="en-US" smtClean="0"/>
              <a:pPr/>
              <a:t>11/23/2019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5C2C5-9FA9-4F32-B5C2-8EF7196A22F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rend_estimation"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5" Type="http://schemas.openxmlformats.org/officeDocument/2006/relationships/hyperlink" Target="https://en.wikipedia.org/wiki/Machine_learning" TargetMode="External"/><Relationship Id="rId4" Type="http://schemas.openxmlformats.org/officeDocument/2006/relationships/hyperlink" Target="https://en.wikipedia.org/wiki/Loss_funct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4290"/>
            <a:ext cx="8715436" cy="1470025"/>
          </a:xfrm>
        </p:spPr>
        <p:txBody>
          <a:bodyPr/>
          <a:lstStyle/>
          <a:p>
            <a:r>
              <a:rPr lang="en-IN" dirty="0" smtClean="0"/>
              <a:t>  </a:t>
            </a:r>
            <a:r>
              <a:rPr lang="en-IN" dirty="0" smtClean="0"/>
              <a:t> </a:t>
            </a:r>
            <a:r>
              <a:rPr lang="en-IN" sz="4000" dirty="0" smtClean="0"/>
              <a:t>EXTERNAL REVIEW</a:t>
            </a:r>
            <a:endParaRPr lang="en-IN" sz="4000" dirty="0"/>
          </a:p>
        </p:txBody>
      </p:sp>
      <p:graphicFrame>
        <p:nvGraphicFramePr>
          <p:cNvPr id="4" name="Table 3"/>
          <p:cNvGraphicFramePr>
            <a:graphicFrameLocks noGrp="1"/>
          </p:cNvGraphicFramePr>
          <p:nvPr>
            <p:extLst>
              <p:ext uri="{D42A27DB-BD31-4B8C-83A1-F6EECF244321}">
                <p14:modId xmlns:p14="http://schemas.microsoft.com/office/powerpoint/2010/main" val="1545143677"/>
              </p:ext>
            </p:extLst>
          </p:nvPr>
        </p:nvGraphicFramePr>
        <p:xfrm>
          <a:off x="1714480" y="4143380"/>
          <a:ext cx="6215106" cy="1181662"/>
        </p:xfrm>
        <a:graphic>
          <a:graphicData uri="http://schemas.openxmlformats.org/drawingml/2006/table">
            <a:tbl>
              <a:tblPr firstRow="1" bandRow="1">
                <a:tableStyleId>{5C22544A-7EE6-4342-B048-85BDC9FD1C3A}</a:tableStyleId>
              </a:tblPr>
              <a:tblGrid>
                <a:gridCol w="3107553"/>
                <a:gridCol w="3107553"/>
              </a:tblGrid>
              <a:tr h="450142">
                <a:tc>
                  <a:txBody>
                    <a:bodyPr/>
                    <a:lstStyle/>
                    <a:p>
                      <a:r>
                        <a:rPr lang="en-IN" b="0" dirty="0" smtClean="0">
                          <a:solidFill>
                            <a:schemeClr val="tx1"/>
                          </a:solidFill>
                        </a:rPr>
                        <a:t>I.SAI RAM</a:t>
                      </a:r>
                      <a:endParaRPr lang="en-IN" b="0" dirty="0">
                        <a:solidFill>
                          <a:schemeClr val="tx1"/>
                        </a:solidFill>
                      </a:endParaRPr>
                    </a:p>
                  </a:txBody>
                  <a:tcPr>
                    <a:solidFill>
                      <a:schemeClr val="bg1"/>
                    </a:solidFill>
                  </a:tcPr>
                </a:tc>
                <a:tc>
                  <a:txBody>
                    <a:bodyPr/>
                    <a:lstStyle/>
                    <a:p>
                      <a:r>
                        <a:rPr lang="en-IN" b="0" dirty="0" smtClean="0">
                          <a:solidFill>
                            <a:schemeClr val="tx1"/>
                          </a:solidFill>
                        </a:rPr>
                        <a:t>160030489</a:t>
                      </a:r>
                      <a:endParaRPr lang="en-IN" b="0" dirty="0">
                        <a:solidFill>
                          <a:schemeClr val="tx1"/>
                        </a:solidFill>
                      </a:endParaRPr>
                    </a:p>
                  </a:txBody>
                  <a:tcPr>
                    <a:solidFill>
                      <a:schemeClr val="bg1"/>
                    </a:solidFill>
                  </a:tcPr>
                </a:tc>
              </a:tr>
              <a:tr h="324364">
                <a:tc>
                  <a:txBody>
                    <a:bodyPr/>
                    <a:lstStyle/>
                    <a:p>
                      <a:r>
                        <a:rPr lang="en-IN" dirty="0" smtClean="0">
                          <a:solidFill>
                            <a:schemeClr val="tx1"/>
                          </a:solidFill>
                        </a:rPr>
                        <a:t>N.SATYA TEJA</a:t>
                      </a:r>
                      <a:endParaRPr lang="en-IN" dirty="0">
                        <a:solidFill>
                          <a:schemeClr val="tx1"/>
                        </a:solidFill>
                      </a:endParaRPr>
                    </a:p>
                  </a:txBody>
                  <a:tcPr>
                    <a:solidFill>
                      <a:schemeClr val="bg1"/>
                    </a:solidFill>
                  </a:tcPr>
                </a:tc>
                <a:tc>
                  <a:txBody>
                    <a:bodyPr/>
                    <a:lstStyle/>
                    <a:p>
                      <a:r>
                        <a:rPr lang="en-IN" dirty="0" smtClean="0">
                          <a:solidFill>
                            <a:schemeClr val="tx1"/>
                          </a:solidFill>
                        </a:rPr>
                        <a:t>160030987</a:t>
                      </a:r>
                      <a:endParaRPr lang="en-IN" dirty="0">
                        <a:solidFill>
                          <a:schemeClr val="tx1"/>
                        </a:solidFill>
                      </a:endParaRPr>
                    </a:p>
                  </a:txBody>
                  <a:tcPr>
                    <a:solidFill>
                      <a:schemeClr val="bg1"/>
                    </a:solidFill>
                  </a:tcPr>
                </a:tc>
              </a:tr>
              <a:tr h="324364">
                <a:tc>
                  <a:txBody>
                    <a:bodyPr/>
                    <a:lstStyle/>
                    <a:p>
                      <a:r>
                        <a:rPr lang="en-IN" dirty="0" smtClean="0">
                          <a:solidFill>
                            <a:schemeClr val="tx1"/>
                          </a:solidFill>
                        </a:rPr>
                        <a:t>G.</a:t>
                      </a:r>
                      <a:r>
                        <a:rPr lang="en-US" sz="1800" b="1" i="1" kern="1200" dirty="0" smtClean="0">
                          <a:solidFill>
                            <a:schemeClr val="tx1"/>
                          </a:solidFill>
                          <a:latin typeface="+mn-lt"/>
                          <a:ea typeface="+mn-ea"/>
                          <a:cs typeface="+mn-cs"/>
                        </a:rPr>
                        <a:t> </a:t>
                      </a:r>
                      <a:r>
                        <a:rPr lang="en-US" sz="1800" b="0" i="0" kern="1200" dirty="0" smtClean="0">
                          <a:solidFill>
                            <a:schemeClr val="tx1"/>
                          </a:solidFill>
                          <a:latin typeface="+mn-lt"/>
                          <a:ea typeface="+mn-ea"/>
                          <a:cs typeface="+mn-cs"/>
                        </a:rPr>
                        <a:t>VENKATESH</a:t>
                      </a:r>
                      <a:endParaRPr lang="en-IN" b="0" i="0" dirty="0">
                        <a:solidFill>
                          <a:schemeClr val="tx1"/>
                        </a:solidFill>
                      </a:endParaRPr>
                    </a:p>
                  </a:txBody>
                  <a:tcPr>
                    <a:solidFill>
                      <a:schemeClr val="bg1"/>
                    </a:solidFill>
                  </a:tcPr>
                </a:tc>
                <a:tc>
                  <a:txBody>
                    <a:bodyPr/>
                    <a:lstStyle/>
                    <a:p>
                      <a:r>
                        <a:rPr lang="en-IN" dirty="0" smtClean="0">
                          <a:solidFill>
                            <a:schemeClr val="tx1"/>
                          </a:solidFill>
                        </a:rPr>
                        <a:t>160031665</a:t>
                      </a:r>
                      <a:endParaRPr lang="en-IN" dirty="0">
                        <a:solidFill>
                          <a:schemeClr val="tx1"/>
                        </a:solidFill>
                      </a:endParaRPr>
                    </a:p>
                  </a:txBody>
                  <a:tcPr>
                    <a:solidFill>
                      <a:schemeClr val="bg1"/>
                    </a:solidFill>
                  </a:tcPr>
                </a:tc>
              </a:tr>
            </a:tbl>
          </a:graphicData>
        </a:graphic>
      </p:graphicFrame>
      <p:sp>
        <p:nvSpPr>
          <p:cNvPr id="5" name="TextBox 4"/>
          <p:cNvSpPr txBox="1"/>
          <p:nvPr/>
        </p:nvSpPr>
        <p:spPr>
          <a:xfrm>
            <a:off x="1714480" y="3714752"/>
            <a:ext cx="4714908" cy="369332"/>
          </a:xfrm>
          <a:prstGeom prst="rect">
            <a:avLst/>
          </a:prstGeom>
          <a:solidFill>
            <a:schemeClr val="bg1"/>
          </a:solidFill>
        </p:spPr>
        <p:txBody>
          <a:bodyPr wrap="square" rtlCol="0">
            <a:spAutoFit/>
          </a:bodyPr>
          <a:lstStyle/>
          <a:p>
            <a:r>
              <a:rPr lang="en-US" b="1" dirty="0" smtClean="0"/>
              <a:t>Batch </a:t>
            </a:r>
            <a:r>
              <a:rPr lang="en-US" b="1" dirty="0"/>
              <a:t>no : 16NCCSS07-23</a:t>
            </a:r>
            <a:endParaRPr lang="en-IN" dirty="0"/>
          </a:p>
        </p:txBody>
      </p:sp>
      <p:pic>
        <p:nvPicPr>
          <p:cNvPr id="6" name="Picture 5">
            <a:extLst>
              <a:ext uri="{FF2B5EF4-FFF2-40B4-BE49-F238E27FC236}">
                <a16:creationId xmlns:a16="http://schemas.microsoft.com/office/drawing/2014/main" xmlns="" id="{92D06B7B-25D0-2447-B565-5D8893DD7F84}"/>
              </a:ext>
            </a:extLst>
          </p:cNvPr>
          <p:cNvPicPr>
            <a:picLocks noChangeAspect="1"/>
          </p:cNvPicPr>
          <p:nvPr/>
        </p:nvPicPr>
        <p:blipFill>
          <a:blip r:embed="rId2"/>
          <a:stretch>
            <a:fillRect/>
          </a:stretch>
        </p:blipFill>
        <p:spPr>
          <a:xfrm>
            <a:off x="2285984" y="1285860"/>
            <a:ext cx="4572032" cy="1285884"/>
          </a:xfrm>
          <a:prstGeom prst="rect">
            <a:avLst/>
          </a:prstGeom>
        </p:spPr>
      </p:pic>
      <p:sp>
        <p:nvSpPr>
          <p:cNvPr id="7" name="TextBox 6"/>
          <p:cNvSpPr txBox="1"/>
          <p:nvPr/>
        </p:nvSpPr>
        <p:spPr>
          <a:xfrm>
            <a:off x="1643042" y="2714620"/>
            <a:ext cx="6643734" cy="923330"/>
          </a:xfrm>
          <a:prstGeom prst="rect">
            <a:avLst/>
          </a:prstGeom>
          <a:noFill/>
        </p:spPr>
        <p:txBody>
          <a:bodyPr wrap="square" rtlCol="0">
            <a:spAutoFit/>
          </a:bodyPr>
          <a:lstStyle/>
          <a:p>
            <a:r>
              <a:rPr lang="en-IN" b="1" dirty="0" smtClean="0"/>
              <a:t>                                                      TITLE:-</a:t>
            </a:r>
          </a:p>
          <a:p>
            <a:r>
              <a:rPr lang="en-IN" b="1" dirty="0" smtClean="0"/>
              <a:t>    Commodity Price Forecasting Model using Machine Learning   Techniques</a:t>
            </a:r>
            <a:endParaRPr lang="en-IN" dirty="0"/>
          </a:p>
        </p:txBody>
      </p:sp>
      <p:sp>
        <p:nvSpPr>
          <p:cNvPr id="9" name="TextBox 8"/>
          <p:cNvSpPr txBox="1"/>
          <p:nvPr/>
        </p:nvSpPr>
        <p:spPr>
          <a:xfrm>
            <a:off x="1643042" y="5429264"/>
            <a:ext cx="5429288" cy="1200329"/>
          </a:xfrm>
          <a:prstGeom prst="rect">
            <a:avLst/>
          </a:prstGeom>
          <a:solidFill>
            <a:schemeClr val="accent2"/>
          </a:solidFill>
        </p:spPr>
        <p:txBody>
          <a:bodyPr wrap="square" rtlCol="0">
            <a:spAutoFit/>
          </a:bodyPr>
          <a:lstStyle/>
          <a:p>
            <a:r>
              <a:rPr lang="en-US" b="1" dirty="0" smtClean="0">
                <a:solidFill>
                  <a:schemeClr val="bg1"/>
                </a:solidFill>
              </a:rPr>
              <a:t>Under the Guidance of</a:t>
            </a:r>
          </a:p>
          <a:p>
            <a:r>
              <a:rPr lang="en-US" b="1" dirty="0" smtClean="0">
                <a:solidFill>
                  <a:schemeClr val="bg1"/>
                </a:solidFill>
              </a:rPr>
              <a:t> DR.RUDRA KALYAN NAYAK(ASSOC.PROF) </a:t>
            </a:r>
            <a:endParaRPr lang="en-US" dirty="0" smtClean="0">
              <a:solidFill>
                <a:srgbClr val="FFFFFF"/>
              </a:solidFill>
            </a:endParaRPr>
          </a:p>
          <a:p>
            <a:endParaRPr lang="en-IN" dirty="0" smtClean="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Steps</a:t>
            </a:r>
            <a:endParaRPr lang="en-IN" dirty="0"/>
          </a:p>
        </p:txBody>
      </p:sp>
      <p:sp>
        <p:nvSpPr>
          <p:cNvPr id="3" name="Content Placeholder 2"/>
          <p:cNvSpPr>
            <a:spLocks noGrp="1"/>
          </p:cNvSpPr>
          <p:nvPr>
            <p:ph idx="1"/>
          </p:nvPr>
        </p:nvSpPr>
        <p:spPr/>
        <p:txBody>
          <a:bodyPr>
            <a:normAutofit fontScale="77500" lnSpcReduction="20000"/>
          </a:bodyPr>
          <a:lstStyle/>
          <a:p>
            <a:r>
              <a:rPr lang="en-IN" sz="2000" b="1" dirty="0" smtClean="0"/>
              <a:t>Collection of data set</a:t>
            </a:r>
          </a:p>
          <a:p>
            <a:r>
              <a:rPr lang="en-IN" sz="2300" dirty="0" smtClean="0">
                <a:latin typeface="Times New Roman" pitchFamily="18" charset="0"/>
                <a:cs typeface="Times New Roman" pitchFamily="18" charset="0"/>
              </a:rPr>
              <a:t>Data   for   this   study   is   collected   from 1970 to 2019   numerous sources.  Knowledge   of several  government  central  banks  and 5 massive corporations that have endowed vast amounts in gold have conjointly been collected. value of  precious metals throughout this amount is additionally enclosed within the analysis.  The  net  sources from that  this knowledge  was  extracted. the value of gold  that we tend to are attempting to predict is taken Indian rupee</a:t>
            </a:r>
            <a:r>
              <a:rPr lang="en-IN" sz="1900" dirty="0" smtClean="0">
                <a:latin typeface="Times New Roman" pitchFamily="18" charset="0"/>
                <a:cs typeface="Times New Roman" pitchFamily="18" charset="0"/>
              </a:rPr>
              <a:t>.</a:t>
            </a:r>
          </a:p>
          <a:p>
            <a:r>
              <a:rPr lang="en-IN" sz="2300" dirty="0" smtClean="0"/>
              <a:t>Applying  Time series indicators</a:t>
            </a:r>
          </a:p>
          <a:p>
            <a:r>
              <a:rPr lang="en-IN" sz="2300" b="1" dirty="0" smtClean="0">
                <a:latin typeface="Times New Roman" pitchFamily="18" charset="0"/>
                <a:cs typeface="Times New Roman" pitchFamily="18" charset="0"/>
              </a:rPr>
              <a:t>Simple Moving Average(SMA</a:t>
            </a:r>
            <a:r>
              <a:rPr lang="en-IN" sz="2600" b="1"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A simple moving average is the simplest technique of  forecasting</a:t>
            </a:r>
          </a:p>
          <a:p>
            <a:r>
              <a:rPr lang="en-IN" sz="2300" b="1" dirty="0" err="1" smtClean="0">
                <a:latin typeface="Times New Roman" pitchFamily="18" charset="0"/>
                <a:cs typeface="Times New Roman" pitchFamily="18" charset="0"/>
              </a:rPr>
              <a:t>Croston</a:t>
            </a:r>
            <a:r>
              <a:rPr lang="en-IN" sz="2600" b="1"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This method is modification of the exponential smoothing.</a:t>
            </a:r>
            <a:r>
              <a:rPr lang="en-IN" sz="2600" b="1"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It is a forecast strategy for products with intermittent demand</a:t>
            </a:r>
          </a:p>
          <a:p>
            <a:r>
              <a:rPr lang="en-IN" sz="2300" b="1" dirty="0" smtClean="0">
                <a:latin typeface="Times New Roman" pitchFamily="18" charset="0"/>
                <a:cs typeface="Times New Roman" pitchFamily="18" charset="0"/>
              </a:rPr>
              <a:t>Neural Network</a:t>
            </a:r>
            <a:r>
              <a:rPr lang="en-IN" sz="2600" dirty="0" smtClean="0">
                <a:latin typeface="Times New Roman" pitchFamily="18" charset="0"/>
                <a:cs typeface="Times New Roman" pitchFamily="18" charset="0"/>
              </a:rPr>
              <a:t>: This method is used to detect the pattern and trend in the data which cannot detect easily for human eye or computer techniques</a:t>
            </a:r>
          </a:p>
          <a:p>
            <a:r>
              <a:rPr lang="en-IN" sz="2300" b="1" dirty="0" smtClean="0">
                <a:latin typeface="Times New Roman" pitchFamily="18" charset="0"/>
                <a:cs typeface="Times New Roman" pitchFamily="18" charset="0"/>
              </a:rPr>
              <a:t>Autoregressive Integrated Moving Average (ARIMA</a:t>
            </a:r>
            <a:r>
              <a:rPr lang="en-IN" sz="2600" b="1"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It is an statistical technique used to predict the future value of time series data</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steps</a:t>
            </a:r>
            <a:endParaRPr lang="en-IN" dirty="0"/>
          </a:p>
        </p:txBody>
      </p:sp>
      <p:sp>
        <p:nvSpPr>
          <p:cNvPr id="3" name="Content Placeholder 2"/>
          <p:cNvSpPr>
            <a:spLocks noGrp="1"/>
          </p:cNvSpPr>
          <p:nvPr>
            <p:ph idx="1"/>
          </p:nvPr>
        </p:nvSpPr>
        <p:spPr>
          <a:ln>
            <a:solidFill>
              <a:schemeClr val="tx1"/>
            </a:solidFill>
          </a:ln>
        </p:spPr>
        <p:txBody>
          <a:bodyPr>
            <a:normAutofit fontScale="47500" lnSpcReduction="20000"/>
          </a:bodyPr>
          <a:lstStyle/>
          <a:p>
            <a:r>
              <a:rPr lang="en-IN" sz="3300" b="1" dirty="0" smtClean="0">
                <a:latin typeface="Times New Roman" pitchFamily="18" charset="0"/>
                <a:cs typeface="Times New Roman" pitchFamily="18" charset="0"/>
              </a:rPr>
              <a:t>Normalization</a:t>
            </a:r>
          </a:p>
          <a:p>
            <a:r>
              <a:rPr lang="en-IN" sz="3300" b="1" dirty="0" err="1" smtClean="0">
                <a:latin typeface="Times New Roman" pitchFamily="18" charset="0"/>
                <a:cs typeface="Times New Roman" pitchFamily="18" charset="0"/>
              </a:rPr>
              <a:t>Minmax</a:t>
            </a:r>
            <a:r>
              <a:rPr lang="en-IN" sz="3300" b="1" dirty="0" smtClean="0">
                <a:latin typeface="Times New Roman" pitchFamily="18" charset="0"/>
                <a:cs typeface="Times New Roman" pitchFamily="18" charset="0"/>
              </a:rPr>
              <a:t> normalization</a:t>
            </a:r>
            <a:r>
              <a:rPr lang="en-IN" sz="3300" dirty="0" smtClean="0">
                <a:latin typeface="Times New Roman" pitchFamily="18" charset="0"/>
                <a:cs typeface="Times New Roman" pitchFamily="18" charset="0"/>
              </a:rPr>
              <a:t> is a </a:t>
            </a:r>
            <a:r>
              <a:rPr lang="en-IN" sz="3300" b="1" dirty="0" smtClean="0">
                <a:latin typeface="Times New Roman" pitchFamily="18" charset="0"/>
                <a:cs typeface="Times New Roman" pitchFamily="18" charset="0"/>
              </a:rPr>
              <a:t>normalization</a:t>
            </a:r>
            <a:r>
              <a:rPr lang="en-IN" sz="3300" dirty="0" smtClean="0">
                <a:latin typeface="Times New Roman" pitchFamily="18" charset="0"/>
                <a:cs typeface="Times New Roman" pitchFamily="18" charset="0"/>
              </a:rPr>
              <a:t> strategy which linearly transforms x to y= (x-</a:t>
            </a:r>
            <a:r>
              <a:rPr lang="en-IN" sz="3300" b="1" dirty="0" smtClean="0">
                <a:latin typeface="Times New Roman" pitchFamily="18" charset="0"/>
                <a:cs typeface="Times New Roman" pitchFamily="18" charset="0"/>
              </a:rPr>
              <a:t>min</a:t>
            </a:r>
            <a:r>
              <a:rPr lang="en-IN" sz="3300" dirty="0" smtClean="0">
                <a:latin typeface="Times New Roman" pitchFamily="18" charset="0"/>
                <a:cs typeface="Times New Roman" pitchFamily="18" charset="0"/>
              </a:rPr>
              <a:t>)/(</a:t>
            </a:r>
            <a:r>
              <a:rPr lang="en-IN" sz="3300" b="1" dirty="0" smtClean="0">
                <a:latin typeface="Times New Roman" pitchFamily="18" charset="0"/>
                <a:cs typeface="Times New Roman" pitchFamily="18" charset="0"/>
              </a:rPr>
              <a:t>max</a:t>
            </a:r>
            <a:r>
              <a:rPr lang="en-IN" sz="3300" dirty="0" smtClean="0">
                <a:latin typeface="Times New Roman" pitchFamily="18" charset="0"/>
                <a:cs typeface="Times New Roman" pitchFamily="18" charset="0"/>
              </a:rPr>
              <a:t>-</a:t>
            </a:r>
            <a:r>
              <a:rPr lang="en-IN" sz="3300" b="1" dirty="0" smtClean="0">
                <a:latin typeface="Times New Roman" pitchFamily="18" charset="0"/>
                <a:cs typeface="Times New Roman" pitchFamily="18" charset="0"/>
              </a:rPr>
              <a:t>min</a:t>
            </a:r>
            <a:r>
              <a:rPr lang="en-IN" sz="3300" dirty="0" smtClean="0">
                <a:latin typeface="Times New Roman" pitchFamily="18" charset="0"/>
                <a:cs typeface="Times New Roman" pitchFamily="18" charset="0"/>
              </a:rPr>
              <a:t>), where </a:t>
            </a:r>
            <a:r>
              <a:rPr lang="en-IN" sz="3300" b="1" dirty="0" smtClean="0">
                <a:latin typeface="Times New Roman" pitchFamily="18" charset="0"/>
                <a:cs typeface="Times New Roman" pitchFamily="18" charset="0"/>
              </a:rPr>
              <a:t>min</a:t>
            </a:r>
            <a:r>
              <a:rPr lang="en-IN" sz="3300" dirty="0" smtClean="0">
                <a:latin typeface="Times New Roman" pitchFamily="18" charset="0"/>
                <a:cs typeface="Times New Roman" pitchFamily="18" charset="0"/>
              </a:rPr>
              <a:t> and </a:t>
            </a:r>
            <a:r>
              <a:rPr lang="en-IN" sz="3300" b="1" dirty="0" smtClean="0">
                <a:latin typeface="Times New Roman" pitchFamily="18" charset="0"/>
                <a:cs typeface="Times New Roman" pitchFamily="18" charset="0"/>
              </a:rPr>
              <a:t>max</a:t>
            </a:r>
            <a:r>
              <a:rPr lang="en-IN" sz="3300" dirty="0" smtClean="0">
                <a:latin typeface="Times New Roman" pitchFamily="18" charset="0"/>
                <a:cs typeface="Times New Roman" pitchFamily="18" charset="0"/>
              </a:rPr>
              <a:t> are the minimum and </a:t>
            </a:r>
            <a:r>
              <a:rPr lang="en-IN" sz="3300" b="1" dirty="0" smtClean="0">
                <a:latin typeface="Times New Roman" pitchFamily="18" charset="0"/>
                <a:cs typeface="Times New Roman" pitchFamily="18" charset="0"/>
              </a:rPr>
              <a:t>maximum</a:t>
            </a:r>
            <a:r>
              <a:rPr lang="en-IN" sz="3300" dirty="0" smtClean="0">
                <a:latin typeface="Times New Roman" pitchFamily="18" charset="0"/>
                <a:cs typeface="Times New Roman" pitchFamily="18" charset="0"/>
              </a:rPr>
              <a:t> values in X, where X is the set of observed values of x. When x=</a:t>
            </a:r>
            <a:r>
              <a:rPr lang="en-IN" sz="3300" b="1" dirty="0" smtClean="0">
                <a:latin typeface="Times New Roman" pitchFamily="18" charset="0"/>
                <a:cs typeface="Times New Roman" pitchFamily="18" charset="0"/>
              </a:rPr>
              <a:t>max</a:t>
            </a:r>
            <a:r>
              <a:rPr lang="en-IN" sz="3300" dirty="0" smtClean="0">
                <a:latin typeface="Times New Roman" pitchFamily="18" charset="0"/>
                <a:cs typeface="Times New Roman" pitchFamily="18" charset="0"/>
              </a:rPr>
              <a:t>, then y=1.</a:t>
            </a:r>
          </a:p>
          <a:p>
            <a:r>
              <a:rPr lang="en-IN" sz="3300" b="1" dirty="0" smtClean="0"/>
              <a:t>Perform can be measured in</a:t>
            </a:r>
          </a:p>
          <a:p>
            <a:r>
              <a:rPr lang="en-IN" sz="3300" dirty="0" err="1" smtClean="0">
                <a:latin typeface="Times New Roman" pitchFamily="18" charset="0"/>
                <a:cs typeface="Times New Roman" pitchFamily="18" charset="0"/>
              </a:rPr>
              <a:t>MAPE:The</a:t>
            </a:r>
            <a:r>
              <a:rPr lang="en-IN" sz="3300" dirty="0" smtClean="0">
                <a:latin typeface="Times New Roman" pitchFamily="18" charset="0"/>
                <a:cs typeface="Times New Roman" pitchFamily="18" charset="0"/>
              </a:rPr>
              <a:t> </a:t>
            </a:r>
            <a:r>
              <a:rPr lang="en-IN" sz="3300" b="1" dirty="0" smtClean="0">
                <a:latin typeface="Times New Roman" pitchFamily="18" charset="0"/>
                <a:cs typeface="Times New Roman" pitchFamily="18" charset="0"/>
              </a:rPr>
              <a:t>mean absolute percentage error</a:t>
            </a:r>
            <a:r>
              <a:rPr lang="en-IN" sz="3300" dirty="0" smtClean="0">
                <a:latin typeface="Times New Roman" pitchFamily="18" charset="0"/>
                <a:cs typeface="Times New Roman" pitchFamily="18" charset="0"/>
              </a:rPr>
              <a:t> (</a:t>
            </a:r>
            <a:r>
              <a:rPr lang="en-IN" sz="3300" b="1" dirty="0" smtClean="0">
                <a:latin typeface="Times New Roman" pitchFamily="18" charset="0"/>
                <a:cs typeface="Times New Roman" pitchFamily="18" charset="0"/>
              </a:rPr>
              <a:t>MAPE</a:t>
            </a:r>
            <a:r>
              <a:rPr lang="en-IN" sz="3300" dirty="0" smtClean="0">
                <a:latin typeface="Times New Roman" pitchFamily="18" charset="0"/>
                <a:cs typeface="Times New Roman" pitchFamily="18" charset="0"/>
              </a:rPr>
              <a:t>), also known as </a:t>
            </a:r>
            <a:r>
              <a:rPr lang="en-IN" sz="3300" b="1" dirty="0" smtClean="0">
                <a:latin typeface="Times New Roman" pitchFamily="18" charset="0"/>
                <a:cs typeface="Times New Roman" pitchFamily="18" charset="0"/>
              </a:rPr>
              <a:t>mean absolute percentage deviation</a:t>
            </a:r>
            <a:r>
              <a:rPr lang="en-IN" sz="3300" dirty="0" smtClean="0">
                <a:latin typeface="Times New Roman" pitchFamily="18" charset="0"/>
                <a:cs typeface="Times New Roman" pitchFamily="18" charset="0"/>
              </a:rPr>
              <a:t> (</a:t>
            </a:r>
            <a:r>
              <a:rPr lang="en-IN" sz="3300" b="1" dirty="0" smtClean="0">
                <a:latin typeface="Times New Roman" pitchFamily="18" charset="0"/>
                <a:cs typeface="Times New Roman" pitchFamily="18" charset="0"/>
              </a:rPr>
              <a:t>MAPD</a:t>
            </a:r>
            <a:r>
              <a:rPr lang="en-IN" sz="3300" dirty="0" smtClean="0">
                <a:latin typeface="Times New Roman" pitchFamily="18" charset="0"/>
                <a:cs typeface="Times New Roman" pitchFamily="18" charset="0"/>
              </a:rPr>
              <a:t>), is a measure of prediction accuracy of a forecasting method in </a:t>
            </a:r>
            <a:r>
              <a:rPr lang="en-IN" sz="3300" dirty="0" smtClean="0">
                <a:latin typeface="Times New Roman" pitchFamily="18" charset="0"/>
                <a:cs typeface="Times New Roman" pitchFamily="18" charset="0"/>
                <a:hlinkClick r:id="rId2" tooltip="Statistics"/>
              </a:rPr>
              <a:t>statistics</a:t>
            </a:r>
            <a:r>
              <a:rPr lang="en-IN" sz="3300" dirty="0" smtClean="0">
                <a:latin typeface="Times New Roman" pitchFamily="18" charset="0"/>
                <a:cs typeface="Times New Roman" pitchFamily="18" charset="0"/>
              </a:rPr>
              <a:t>, for example in </a:t>
            </a:r>
            <a:r>
              <a:rPr lang="en-IN" sz="3300" dirty="0" smtClean="0">
                <a:latin typeface="Times New Roman" pitchFamily="18" charset="0"/>
                <a:cs typeface="Times New Roman" pitchFamily="18" charset="0"/>
                <a:hlinkClick r:id="rId3" tooltip="Trend estimation"/>
              </a:rPr>
              <a:t>trend estimation</a:t>
            </a:r>
            <a:r>
              <a:rPr lang="en-IN" sz="3300" dirty="0" smtClean="0">
                <a:latin typeface="Times New Roman" pitchFamily="18" charset="0"/>
                <a:cs typeface="Times New Roman" pitchFamily="18" charset="0"/>
              </a:rPr>
              <a:t>, also used as a </a:t>
            </a:r>
            <a:r>
              <a:rPr lang="en-IN" sz="3300" dirty="0" smtClean="0">
                <a:latin typeface="Times New Roman" pitchFamily="18" charset="0"/>
                <a:cs typeface="Times New Roman" pitchFamily="18" charset="0"/>
                <a:hlinkClick r:id="rId4" tooltip="Loss function"/>
              </a:rPr>
              <a:t>loss function</a:t>
            </a:r>
            <a:r>
              <a:rPr lang="en-IN" sz="3300" dirty="0" smtClean="0">
                <a:latin typeface="Times New Roman" pitchFamily="18" charset="0"/>
                <a:cs typeface="Times New Roman" pitchFamily="18" charset="0"/>
              </a:rPr>
              <a:t> for regression problems in </a:t>
            </a:r>
            <a:r>
              <a:rPr lang="en-IN" sz="3300" dirty="0" smtClean="0">
                <a:latin typeface="Times New Roman" pitchFamily="18" charset="0"/>
                <a:cs typeface="Times New Roman" pitchFamily="18" charset="0"/>
                <a:hlinkClick r:id="rId5" tooltip="Machine learning"/>
              </a:rPr>
              <a:t>machine learning</a:t>
            </a:r>
            <a:r>
              <a:rPr lang="en-IN" sz="3300" dirty="0" smtClean="0">
                <a:latin typeface="Times New Roman" pitchFamily="18" charset="0"/>
                <a:cs typeface="Times New Roman" pitchFamily="18" charset="0"/>
              </a:rPr>
              <a:t>. It usually expresses accuracy as a percentage, and is defined by the formula:</a:t>
            </a:r>
          </a:p>
          <a:p>
            <a:r>
              <a:rPr lang="en-IN" sz="3300" dirty="0" smtClean="0">
                <a:latin typeface="Times New Roman" pitchFamily="18" charset="0"/>
                <a:cs typeface="Times New Roman" pitchFamily="18" charset="0"/>
              </a:rPr>
              <a:t>M=100%/n</a:t>
            </a:r>
            <a:r>
              <a:rPr lang="el-GR" sz="3300" dirty="0" smtClean="0">
                <a:latin typeface="Times New Roman" pitchFamily="18" charset="0"/>
                <a:cs typeface="Times New Roman" pitchFamily="18" charset="0"/>
              </a:rPr>
              <a:t>Σ</a:t>
            </a:r>
            <a:r>
              <a:rPr lang="en-IN" sz="3300" dirty="0" smtClean="0">
                <a:latin typeface="Times New Roman" pitchFamily="18" charset="0"/>
                <a:cs typeface="Times New Roman" pitchFamily="18" charset="0"/>
              </a:rPr>
              <a:t>Aᵗ-Fᵗ/Aᵗ,</a:t>
            </a:r>
          </a:p>
          <a:p>
            <a:r>
              <a:rPr lang="en-IN" sz="3300" dirty="0" smtClean="0">
                <a:latin typeface="Times New Roman" pitchFamily="18" charset="0"/>
                <a:cs typeface="Times New Roman" pitchFamily="18" charset="0"/>
              </a:rPr>
              <a:t>where </a:t>
            </a:r>
            <a:r>
              <a:rPr lang="en-IN" sz="3300" i="1" dirty="0" smtClean="0">
                <a:latin typeface="Times New Roman" pitchFamily="18" charset="0"/>
                <a:cs typeface="Times New Roman" pitchFamily="18" charset="0"/>
              </a:rPr>
              <a:t>A</a:t>
            </a:r>
            <a:r>
              <a:rPr lang="en-IN" sz="3300" i="1" baseline="-25000" dirty="0" smtClean="0">
                <a:latin typeface="Times New Roman" pitchFamily="18" charset="0"/>
                <a:cs typeface="Times New Roman" pitchFamily="18" charset="0"/>
              </a:rPr>
              <a:t>t</a:t>
            </a:r>
            <a:r>
              <a:rPr lang="en-IN" sz="3300" dirty="0" smtClean="0">
                <a:latin typeface="Times New Roman" pitchFamily="18" charset="0"/>
                <a:cs typeface="Times New Roman" pitchFamily="18" charset="0"/>
              </a:rPr>
              <a:t> is the actual value and </a:t>
            </a:r>
            <a:r>
              <a:rPr lang="en-IN" sz="3300" i="1" dirty="0" smtClean="0">
                <a:latin typeface="Times New Roman" pitchFamily="18" charset="0"/>
                <a:cs typeface="Times New Roman" pitchFamily="18" charset="0"/>
              </a:rPr>
              <a:t>F</a:t>
            </a:r>
            <a:r>
              <a:rPr lang="en-IN" sz="3300" i="1" baseline="-25000" dirty="0" smtClean="0">
                <a:latin typeface="Times New Roman" pitchFamily="18" charset="0"/>
                <a:cs typeface="Times New Roman" pitchFamily="18" charset="0"/>
              </a:rPr>
              <a:t>t</a:t>
            </a:r>
            <a:r>
              <a:rPr lang="en-IN" sz="3300" dirty="0" smtClean="0">
                <a:latin typeface="Times New Roman" pitchFamily="18" charset="0"/>
                <a:cs typeface="Times New Roman" pitchFamily="18" charset="0"/>
              </a:rPr>
              <a:t> is the forecast value. The difference between </a:t>
            </a:r>
            <a:r>
              <a:rPr lang="en-IN" sz="3300" i="1" dirty="0" smtClean="0">
                <a:latin typeface="Times New Roman" pitchFamily="18" charset="0"/>
                <a:cs typeface="Times New Roman" pitchFamily="18" charset="0"/>
              </a:rPr>
              <a:t>A</a:t>
            </a:r>
            <a:r>
              <a:rPr lang="en-IN" sz="3300" i="1" baseline="-25000" dirty="0" smtClean="0">
                <a:latin typeface="Times New Roman" pitchFamily="18" charset="0"/>
                <a:cs typeface="Times New Roman" pitchFamily="18" charset="0"/>
              </a:rPr>
              <a:t>t</a:t>
            </a:r>
            <a:r>
              <a:rPr lang="en-IN" sz="3300" dirty="0" smtClean="0">
                <a:latin typeface="Times New Roman" pitchFamily="18" charset="0"/>
                <a:cs typeface="Times New Roman" pitchFamily="18" charset="0"/>
              </a:rPr>
              <a:t> and </a:t>
            </a:r>
            <a:r>
              <a:rPr lang="en-IN" sz="3300" i="1" dirty="0" smtClean="0">
                <a:latin typeface="Times New Roman" pitchFamily="18" charset="0"/>
                <a:cs typeface="Times New Roman" pitchFamily="18" charset="0"/>
              </a:rPr>
              <a:t>F</a:t>
            </a:r>
            <a:r>
              <a:rPr lang="en-IN" sz="3300" i="1" baseline="-25000" dirty="0" smtClean="0">
                <a:latin typeface="Times New Roman" pitchFamily="18" charset="0"/>
                <a:cs typeface="Times New Roman" pitchFamily="18" charset="0"/>
              </a:rPr>
              <a:t>t</a:t>
            </a:r>
            <a:r>
              <a:rPr lang="en-IN" sz="3300" dirty="0" smtClean="0">
                <a:latin typeface="Times New Roman" pitchFamily="18" charset="0"/>
                <a:cs typeface="Times New Roman" pitchFamily="18" charset="0"/>
              </a:rPr>
              <a:t> is divided by the actual value </a:t>
            </a:r>
            <a:r>
              <a:rPr lang="en-IN" sz="3300" i="1" dirty="0" smtClean="0">
                <a:latin typeface="Times New Roman" pitchFamily="18" charset="0"/>
                <a:cs typeface="Times New Roman" pitchFamily="18" charset="0"/>
              </a:rPr>
              <a:t>A</a:t>
            </a:r>
            <a:r>
              <a:rPr lang="en-IN" sz="3300" i="1" baseline="-25000" dirty="0" smtClean="0">
                <a:latin typeface="Times New Roman" pitchFamily="18" charset="0"/>
                <a:cs typeface="Times New Roman" pitchFamily="18" charset="0"/>
              </a:rPr>
              <a:t>t</a:t>
            </a:r>
            <a:r>
              <a:rPr lang="en-IN" sz="3300" dirty="0" smtClean="0">
                <a:latin typeface="Times New Roman" pitchFamily="18" charset="0"/>
                <a:cs typeface="Times New Roman" pitchFamily="18" charset="0"/>
              </a:rPr>
              <a:t> again. The absolute value in this calculation is summed for every forecasted point in time and divided by the number of fitted points </a:t>
            </a:r>
            <a:r>
              <a:rPr lang="en-IN" sz="3300" i="1" dirty="0" smtClean="0">
                <a:latin typeface="Times New Roman" pitchFamily="18" charset="0"/>
                <a:cs typeface="Times New Roman" pitchFamily="18" charset="0"/>
              </a:rPr>
              <a:t>n</a:t>
            </a:r>
            <a:r>
              <a:rPr lang="en-IN" sz="3300" dirty="0" smtClean="0">
                <a:latin typeface="Times New Roman" pitchFamily="18" charset="0"/>
                <a:cs typeface="Times New Roman" pitchFamily="18" charset="0"/>
              </a:rPr>
              <a:t>. Multiplying by 100% makes it a percentage error.</a:t>
            </a:r>
          </a:p>
          <a:p>
            <a:r>
              <a:rPr lang="en-IN" sz="3300" dirty="0" err="1" smtClean="0">
                <a:latin typeface="Times New Roman" pitchFamily="18" charset="0"/>
                <a:cs typeface="Times New Roman" pitchFamily="18" charset="0"/>
              </a:rPr>
              <a:t>RMSE:</a:t>
            </a:r>
            <a:r>
              <a:rPr lang="en-IN" sz="3300" b="1" dirty="0" err="1" smtClean="0"/>
              <a:t>Root</a:t>
            </a:r>
            <a:r>
              <a:rPr lang="en-IN" sz="3300" b="1" dirty="0" smtClean="0"/>
              <a:t> Mean Square Error</a:t>
            </a:r>
            <a:r>
              <a:rPr lang="en-IN" sz="3300" dirty="0" smtClean="0"/>
              <a:t> (</a:t>
            </a:r>
            <a:r>
              <a:rPr lang="en-IN" sz="3300" b="1" dirty="0" smtClean="0"/>
              <a:t>RMSE</a:t>
            </a:r>
            <a:r>
              <a:rPr lang="en-IN" sz="3300" dirty="0" smtClean="0"/>
              <a:t>) is the standard deviation of the residuals (prediction errors). Residuals are a measure of how far from the regression line data points </a:t>
            </a:r>
          </a:p>
          <a:p>
            <a:r>
              <a:rPr lang="en-IN" sz="3300" dirty="0" smtClean="0">
                <a:latin typeface="Times New Roman" pitchFamily="18" charset="0"/>
                <a:cs typeface="Times New Roman" pitchFamily="18" charset="0"/>
              </a:rPr>
              <a:t>RMSE=√</a:t>
            </a:r>
            <a:r>
              <a:rPr lang="el-GR" sz="3300" dirty="0" smtClean="0">
                <a:latin typeface="Times New Roman" pitchFamily="18" charset="0"/>
                <a:cs typeface="Times New Roman" pitchFamily="18" charset="0"/>
              </a:rPr>
              <a:t>Σ</a:t>
            </a:r>
            <a:r>
              <a:rPr lang="en-IN" sz="3300" dirty="0" smtClean="0">
                <a:latin typeface="Times New Roman" pitchFamily="18" charset="0"/>
                <a:cs typeface="Times New Roman" pitchFamily="18" charset="0"/>
              </a:rPr>
              <a:t>ᵑ(</a:t>
            </a:r>
            <a:r>
              <a:rPr lang="en-IN" sz="3300" dirty="0" err="1" smtClean="0">
                <a:latin typeface="Times New Roman" pitchFamily="18" charset="0"/>
                <a:cs typeface="Times New Roman" pitchFamily="18" charset="0"/>
              </a:rPr>
              <a:t>yi-yi</a:t>
            </a:r>
            <a:r>
              <a:rPr lang="en-IN" sz="3300" dirty="0" smtClean="0">
                <a:latin typeface="Times New Roman" pitchFamily="18" charset="0"/>
                <a:cs typeface="Times New Roman" pitchFamily="18" charset="0"/>
              </a:rPr>
              <a:t>)2/n</a:t>
            </a:r>
          </a:p>
          <a:p>
            <a:endParaRPr lang="en-IN"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Graphs </a:t>
            </a:r>
            <a:endParaRPr lang="en-IN" dirty="0"/>
          </a:p>
        </p:txBody>
      </p:sp>
      <p:sp>
        <p:nvSpPr>
          <p:cNvPr id="6" name="TextBox 5"/>
          <p:cNvSpPr txBox="1"/>
          <p:nvPr/>
        </p:nvSpPr>
        <p:spPr>
          <a:xfrm>
            <a:off x="1714480" y="3714752"/>
            <a:ext cx="1369349" cy="369332"/>
          </a:xfrm>
          <a:prstGeom prst="rect">
            <a:avLst/>
          </a:prstGeom>
          <a:noFill/>
        </p:spPr>
        <p:txBody>
          <a:bodyPr wrap="none" rtlCol="0">
            <a:spAutoFit/>
          </a:bodyPr>
          <a:lstStyle/>
          <a:p>
            <a:r>
              <a:rPr lang="en-IN" dirty="0" smtClean="0"/>
              <a:t>Actual graph</a:t>
            </a:r>
            <a:endParaRPr lang="en-IN" dirty="0"/>
          </a:p>
        </p:txBody>
      </p:sp>
      <p:pic>
        <p:nvPicPr>
          <p:cNvPr id="8" name="Content Placeholder 7" descr="Screenshot (81).png"/>
          <p:cNvPicPr>
            <a:picLocks noGrp="1"/>
          </p:cNvPicPr>
          <p:nvPr>
            <p:ph idx="1"/>
          </p:nvPr>
        </p:nvPicPr>
        <p:blipFill>
          <a:blip r:embed="rId2"/>
          <a:stretch>
            <a:fillRect/>
          </a:stretch>
        </p:blipFill>
        <p:spPr>
          <a:xfrm>
            <a:off x="1115617" y="1600202"/>
            <a:ext cx="3168351" cy="2802284"/>
          </a:xfrm>
          <a:prstGeom prst="rect">
            <a:avLst/>
          </a:prstGeom>
        </p:spPr>
      </p:pic>
      <p:pic>
        <p:nvPicPr>
          <p:cNvPr id="9" name="Picture 8" descr="Screenshot (124).png"/>
          <p:cNvPicPr/>
          <p:nvPr/>
        </p:nvPicPr>
        <p:blipFill>
          <a:blip r:embed="rId3"/>
          <a:stretch>
            <a:fillRect/>
          </a:stretch>
        </p:blipFill>
        <p:spPr>
          <a:xfrm>
            <a:off x="5220072" y="1746945"/>
            <a:ext cx="3117294" cy="2638425"/>
          </a:xfrm>
          <a:prstGeom prst="rect">
            <a:avLst/>
          </a:prstGeom>
        </p:spPr>
      </p:pic>
      <p:sp>
        <p:nvSpPr>
          <p:cNvPr id="10" name="Rectangle 9"/>
          <p:cNvSpPr/>
          <p:nvPr/>
        </p:nvSpPr>
        <p:spPr>
          <a:xfrm>
            <a:off x="899592" y="4402485"/>
            <a:ext cx="3816424" cy="646331"/>
          </a:xfrm>
          <a:prstGeom prst="rect">
            <a:avLst/>
          </a:prstGeom>
        </p:spPr>
        <p:txBody>
          <a:bodyPr wrap="square">
            <a:spAutoFit/>
          </a:bodyPr>
          <a:lstStyle/>
          <a:p>
            <a:r>
              <a:rPr lang="en-US" dirty="0" smtClean="0"/>
              <a:t>Fig1: </a:t>
            </a:r>
            <a:r>
              <a:rPr lang="en-US" dirty="0"/>
              <a:t>Actual graph of </a:t>
            </a:r>
            <a:r>
              <a:rPr lang="en-US" dirty="0" err="1"/>
              <a:t>Roudgset</a:t>
            </a:r>
            <a:r>
              <a:rPr lang="en-US" dirty="0"/>
              <a:t> data using yearly data </a:t>
            </a:r>
            <a:endParaRPr lang="en-IN" dirty="0"/>
          </a:p>
        </p:txBody>
      </p:sp>
      <p:sp>
        <p:nvSpPr>
          <p:cNvPr id="11" name="Rectangle 10"/>
          <p:cNvSpPr/>
          <p:nvPr/>
        </p:nvSpPr>
        <p:spPr>
          <a:xfrm>
            <a:off x="5220072" y="4410770"/>
            <a:ext cx="3604468" cy="923330"/>
          </a:xfrm>
          <a:prstGeom prst="rect">
            <a:avLst/>
          </a:prstGeom>
        </p:spPr>
        <p:txBody>
          <a:bodyPr wrap="square">
            <a:spAutoFit/>
          </a:bodyPr>
          <a:lstStyle/>
          <a:p>
            <a:r>
              <a:rPr lang="en-US" dirty="0" smtClean="0"/>
              <a:t>Fig2:Actual </a:t>
            </a:r>
            <a:r>
              <a:rPr lang="en-US" dirty="0"/>
              <a:t>graphs </a:t>
            </a:r>
            <a:r>
              <a:rPr lang="en-US" dirty="0" err="1"/>
              <a:t>vs</a:t>
            </a:r>
            <a:r>
              <a:rPr lang="en-US" dirty="0"/>
              <a:t> Predicted graphs of  rough set data using yearly data set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In correct gold worth prediction is critical for predicting the long run gold worth. Therefore during this paper, a brand new learning algorithmic rule referred to as projected algorithmic rule learning is applied that has sensible mental capacity and generalization capability. Due to complex, nonlinear and chaotic </a:t>
            </a:r>
            <a:r>
              <a:rPr lang="en-US" sz="1800" dirty="0" err="1">
                <a:latin typeface="Times New Roman" pitchFamily="18" charset="0"/>
                <a:cs typeface="Times New Roman" pitchFamily="18" charset="0"/>
              </a:rPr>
              <a:t>behaviour</a:t>
            </a:r>
            <a:r>
              <a:rPr lang="en-US" sz="1800" dirty="0">
                <a:latin typeface="Times New Roman" pitchFamily="18" charset="0"/>
                <a:cs typeface="Times New Roman" pitchFamily="18" charset="0"/>
              </a:rPr>
              <a:t> of crude oil dataset, its forecasting becomes complicated. In this case, the proposed Rough-Affinity Propagation model performs well in terms of prediction accuracy and complexity. Literatures indicate that, to construct a generic model for prediction of financial return has been a difficult task. The Rough-Affinity Propagation model is employed over40 years gold dataset. The forecasting accuracy is measured as 89.60% . Further accuracy can be enhanced applying some of the optimization methods.</a:t>
            </a:r>
            <a:endParaRPr lang="en-IN" sz="18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77500" lnSpcReduction="20000"/>
          </a:bodyPr>
          <a:lstStyle/>
          <a:p>
            <a:pPr lvl="0" fontAlgn="base"/>
            <a:r>
              <a:rPr lang="en-IN" dirty="0" smtClean="0">
                <a:latin typeface="Times New Roman" pitchFamily="18" charset="0"/>
                <a:cs typeface="Times New Roman" pitchFamily="18" charset="0"/>
              </a:rPr>
              <a:t>Gary </a:t>
            </a:r>
            <a:r>
              <a:rPr lang="en-IN" dirty="0" err="1" smtClean="0">
                <a:latin typeface="Times New Roman" pitchFamily="18" charset="0"/>
                <a:cs typeface="Times New Roman" pitchFamily="18" charset="0"/>
              </a:rPr>
              <a:t>Grudnitski</a:t>
            </a:r>
            <a:r>
              <a:rPr lang="en-IN" dirty="0" smtClean="0">
                <a:latin typeface="Times New Roman" pitchFamily="18" charset="0"/>
                <a:cs typeface="Times New Roman" pitchFamily="18" charset="0"/>
              </a:rPr>
              <a:t>, Larry </a:t>
            </a:r>
            <a:r>
              <a:rPr lang="en-IN" dirty="0" err="1" smtClean="0">
                <a:latin typeface="Times New Roman" pitchFamily="18" charset="0"/>
                <a:cs typeface="Times New Roman" pitchFamily="18" charset="0"/>
              </a:rPr>
              <a:t>Osburn</a:t>
            </a:r>
            <a:r>
              <a:rPr lang="en-IN" dirty="0" smtClean="0">
                <a:latin typeface="Times New Roman" pitchFamily="18" charset="0"/>
                <a:cs typeface="Times New Roman" pitchFamily="18" charset="0"/>
              </a:rPr>
              <a:t>, Forecasting S &amp;P and Gold Futures Prices: An Application of Neural Networks, The Journal of Futures Markets, 13(6) : 631-643, 1993.</a:t>
            </a:r>
          </a:p>
          <a:p>
            <a:pPr lvl="0" fontAlgn="base"/>
            <a:endParaRPr lang="en-IN" dirty="0" smtClean="0">
              <a:latin typeface="Times New Roman" pitchFamily="18" charset="0"/>
              <a:cs typeface="Times New Roman" pitchFamily="18" charset="0"/>
            </a:endParaRPr>
          </a:p>
          <a:p>
            <a:pPr lvl="0" fontAlgn="base"/>
            <a:r>
              <a:rPr lang="en-IN" dirty="0" smtClean="0">
                <a:latin typeface="Times New Roman" pitchFamily="18" charset="0"/>
                <a:cs typeface="Times New Roman" pitchFamily="18" charset="0"/>
              </a:rPr>
              <a:t>A.G. </a:t>
            </a:r>
            <a:r>
              <a:rPr lang="en-IN" dirty="0" err="1" smtClean="0">
                <a:latin typeface="Times New Roman" pitchFamily="18" charset="0"/>
                <a:cs typeface="Times New Roman" pitchFamily="18" charset="0"/>
              </a:rPr>
              <a:t>Malliaris</a:t>
            </a:r>
            <a:r>
              <a:rPr lang="en-IN" dirty="0" smtClean="0">
                <a:latin typeface="Times New Roman" pitchFamily="18" charset="0"/>
                <a:cs typeface="Times New Roman" pitchFamily="18" charset="0"/>
              </a:rPr>
              <a:t> and Mary </a:t>
            </a:r>
            <a:r>
              <a:rPr lang="en-IN" dirty="0" err="1" smtClean="0">
                <a:latin typeface="Times New Roman" pitchFamily="18" charset="0"/>
                <a:cs typeface="Times New Roman" pitchFamily="18" charset="0"/>
              </a:rPr>
              <a:t>Malliaris</a:t>
            </a:r>
            <a:r>
              <a:rPr lang="en-IN" dirty="0" smtClean="0">
                <a:latin typeface="Times New Roman" pitchFamily="18" charset="0"/>
                <a:cs typeface="Times New Roman" pitchFamily="18" charset="0"/>
              </a:rPr>
              <a:t>, Time Series and Neural Networks Comparison on Gold, Oil and the Euro, Proceedings of International Joint Conference on Neural Networks, Atlanta, Georgia, USA, June 14-19, 2009.</a:t>
            </a:r>
          </a:p>
          <a:p>
            <a:pPr lvl="0" fontAlgn="base"/>
            <a:endParaRPr lang="en-IN" dirty="0" smtClean="0">
              <a:latin typeface="Times New Roman" pitchFamily="18" charset="0"/>
              <a:cs typeface="Times New Roman" pitchFamily="18" charset="0"/>
            </a:endParaRPr>
          </a:p>
          <a:p>
            <a:r>
              <a:rPr lang="en-IN" dirty="0" err="1" smtClean="0">
                <a:latin typeface="Times New Roman" pitchFamily="18" charset="0"/>
                <a:cs typeface="Times New Roman" pitchFamily="18" charset="0"/>
              </a:rPr>
              <a:t>MehdiBijari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Gholam</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AliRaissi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Ardali</a:t>
            </a:r>
            <a:r>
              <a:rPr lang="en-IN" dirty="0" smtClean="0">
                <a:latin typeface="Times New Roman" pitchFamily="18" charset="0"/>
                <a:cs typeface="Times New Roman" pitchFamily="18" charset="0"/>
              </a:rPr>
              <a:t>, Improvement of Auto-Regressive Integrated Moving Average models using Fuzzy logic and Artificial Neural Networks (ANNs), </a:t>
            </a:r>
            <a:r>
              <a:rPr lang="en-IN" dirty="0" err="1" smtClean="0">
                <a:latin typeface="Times New Roman" pitchFamily="18" charset="0"/>
                <a:cs typeface="Times New Roman" pitchFamily="18" charset="0"/>
              </a:rPr>
              <a:t>Neurocomputing</a:t>
            </a:r>
            <a:r>
              <a:rPr lang="en-IN" dirty="0" smtClean="0">
                <a:latin typeface="Times New Roman" pitchFamily="18" charset="0"/>
                <a:cs typeface="Times New Roman" pitchFamily="18" charset="0"/>
              </a:rPr>
              <a:t>, 72 : 956-967, 2009</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 OUTLINE</a:t>
            </a:r>
            <a:endParaRPr lang="en-IN" dirty="0"/>
          </a:p>
        </p:txBody>
      </p:sp>
      <p:sp>
        <p:nvSpPr>
          <p:cNvPr id="3" name="Content Placeholder 2"/>
          <p:cNvSpPr>
            <a:spLocks noGrp="1"/>
          </p:cNvSpPr>
          <p:nvPr>
            <p:ph idx="1"/>
          </p:nvPr>
        </p:nvSpPr>
        <p:spPr/>
        <p:txBody>
          <a:bodyPr>
            <a:noAutofit/>
          </a:bodyPr>
          <a:lstStyle/>
          <a:p>
            <a:r>
              <a:rPr lang="en-IN" sz="2000" dirty="0" smtClean="0">
                <a:latin typeface="Times New Roman" pitchFamily="18" charset="0"/>
                <a:cs typeface="Times New Roman" pitchFamily="18" charset="0"/>
              </a:rPr>
              <a:t>Introduction</a:t>
            </a:r>
          </a:p>
          <a:p>
            <a:r>
              <a:rPr lang="en-IN" sz="2000" dirty="0" smtClean="0">
                <a:latin typeface="Times New Roman" pitchFamily="18" charset="0"/>
                <a:cs typeface="Times New Roman" pitchFamily="18" charset="0"/>
              </a:rPr>
              <a:t>Literature Survey</a:t>
            </a:r>
          </a:p>
          <a:p>
            <a:r>
              <a:rPr lang="en-IN" sz="2000" dirty="0" smtClean="0">
                <a:latin typeface="Times New Roman" pitchFamily="18" charset="0"/>
                <a:cs typeface="Times New Roman" pitchFamily="18" charset="0"/>
              </a:rPr>
              <a:t>Motivation</a:t>
            </a:r>
          </a:p>
          <a:p>
            <a:r>
              <a:rPr lang="en-IN" sz="2000" dirty="0" smtClean="0">
                <a:latin typeface="Times New Roman" pitchFamily="18" charset="0"/>
                <a:cs typeface="Times New Roman" pitchFamily="18" charset="0"/>
              </a:rPr>
              <a:t>Challenges</a:t>
            </a:r>
          </a:p>
          <a:p>
            <a:r>
              <a:rPr lang="en-IN" sz="2000" dirty="0" smtClean="0">
                <a:latin typeface="Times New Roman" pitchFamily="18" charset="0"/>
                <a:cs typeface="Times New Roman" pitchFamily="18" charset="0"/>
              </a:rPr>
              <a:t>Objective</a:t>
            </a:r>
          </a:p>
          <a:p>
            <a:r>
              <a:rPr lang="en-IN" sz="2000" dirty="0" smtClean="0">
                <a:latin typeface="Times New Roman" pitchFamily="18" charset="0"/>
                <a:cs typeface="Times New Roman" pitchFamily="18" charset="0"/>
              </a:rPr>
              <a:t>Methodology</a:t>
            </a:r>
          </a:p>
          <a:p>
            <a:r>
              <a:rPr lang="en-IN" sz="2000" dirty="0" smtClean="0">
                <a:latin typeface="Times New Roman" pitchFamily="18" charset="0"/>
                <a:cs typeface="Times New Roman" pitchFamily="18" charset="0"/>
              </a:rPr>
              <a:t>Proposed Model</a:t>
            </a:r>
          </a:p>
          <a:p>
            <a:r>
              <a:rPr lang="en-IN" sz="2000" dirty="0" smtClean="0">
                <a:latin typeface="Times New Roman" pitchFamily="18" charset="0"/>
                <a:cs typeface="Times New Roman" pitchFamily="18" charset="0"/>
              </a:rPr>
              <a:t>Conclusion</a:t>
            </a:r>
          </a:p>
          <a:p>
            <a:r>
              <a:rPr lang="en-IN" sz="2000" dirty="0" smtClean="0">
                <a:latin typeface="Times New Roman" pitchFamily="18" charset="0"/>
                <a:cs typeface="Times New Roman" pitchFamily="18" charset="0"/>
              </a:rPr>
              <a:t>References</a:t>
            </a:r>
            <a:endParaRPr lang="en-IN"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a:bodyPr>
          <a:lstStyle/>
          <a:p>
            <a:r>
              <a:rPr lang="en-IN" sz="2000" dirty="0"/>
              <a:t>Gold is that the fundamental physical article inside the financial and money related showcase. State and china unit the key shippers among the world and devours unit of time of the overall gold. </a:t>
            </a:r>
            <a:endParaRPr lang="en-IN" sz="2000" dirty="0" smtClean="0"/>
          </a:p>
          <a:p>
            <a:r>
              <a:rPr lang="en-IN" sz="2000" dirty="0" smtClean="0"/>
              <a:t>Consistently</a:t>
            </a:r>
            <a:r>
              <a:rPr lang="en-IN" sz="2000" dirty="0"/>
              <a:t>, the cost of the gold can be incremented and can't be controlled</a:t>
            </a:r>
            <a:r>
              <a:rPr lang="en-IN" sz="2000" dirty="0" smtClean="0"/>
              <a:t>.</a:t>
            </a:r>
          </a:p>
          <a:p>
            <a:r>
              <a:rPr lang="en-IN" sz="2000" dirty="0" smtClean="0"/>
              <a:t> </a:t>
            </a:r>
            <a:r>
              <a:rPr lang="en-IN" sz="2000" dirty="0"/>
              <a:t>These days, individuals will in general require a decent footing in gold in light of gigantic benefits in future. The gold costs unit firmly associated with various wares</a:t>
            </a:r>
            <a:r>
              <a:rPr lang="en-IN" sz="2000" dirty="0" smtClean="0"/>
              <a:t>.</a:t>
            </a:r>
          </a:p>
          <a:p>
            <a:r>
              <a:rPr lang="en-IN" sz="2000" dirty="0" smtClean="0"/>
              <a:t> </a:t>
            </a:r>
            <a:r>
              <a:rPr lang="en-IN" sz="2000" dirty="0"/>
              <a:t>A climb in oil costs will have positive effect on gold costs and in this way the elective way around. once there's a climb in values, gold costs goes </a:t>
            </a:r>
            <a:r>
              <a:rPr lang="en-IN" sz="2000" dirty="0" smtClean="0"/>
              <a:t>down. </a:t>
            </a:r>
          </a:p>
          <a:p>
            <a:r>
              <a:rPr lang="en-IN" sz="2000" dirty="0"/>
              <a:t>T</a:t>
            </a:r>
            <a:r>
              <a:rPr lang="en-IN" sz="2000" dirty="0" smtClean="0"/>
              <a:t>his </a:t>
            </a:r>
            <a:r>
              <a:rPr lang="en-IN" sz="2000" dirty="0"/>
              <a:t>might be as an aftereffects of once there's a blast inside the stock trade, the financial specialists will in general require a solid footing the gold cash inside the values. </a:t>
            </a:r>
            <a:endParaRPr lang="en-IN" sz="2000" dirty="0" smtClean="0"/>
          </a:p>
          <a:p>
            <a:r>
              <a:rPr lang="en-IN" sz="2000" dirty="0" smtClean="0"/>
              <a:t>Henceforth</a:t>
            </a:r>
            <a:r>
              <a:rPr lang="en-IN" sz="2000" dirty="0"/>
              <a:t>, partner right gold value anticipating is required to predict the business slants in future. </a:t>
            </a:r>
          </a:p>
          <a:p>
            <a:endParaRPr lang="en-IN"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graphicFrame>
        <p:nvGraphicFramePr>
          <p:cNvPr id="8" name="Content Placeholder 7"/>
          <p:cNvGraphicFramePr>
            <a:graphicFrameLocks noGrp="1"/>
          </p:cNvGraphicFramePr>
          <p:nvPr>
            <p:ph idx="1"/>
          </p:nvPr>
        </p:nvGraphicFramePr>
        <p:xfrm>
          <a:off x="457200" y="1600200"/>
          <a:ext cx="8229600" cy="4937760"/>
        </p:xfrm>
        <a:graphic>
          <a:graphicData uri="http://schemas.openxmlformats.org/drawingml/2006/table">
            <a:tbl>
              <a:tblPr firstRow="1" bandRow="1">
                <a:tableStyleId>{5C22544A-7EE6-4342-B048-85BDC9FD1C3A}</a:tableStyleId>
              </a:tblPr>
              <a:tblGrid>
                <a:gridCol w="2057400"/>
                <a:gridCol w="2057400"/>
                <a:gridCol w="2057400"/>
                <a:gridCol w="2057400"/>
              </a:tblGrid>
              <a:tr h="1204917">
                <a:tc>
                  <a:txBody>
                    <a:bodyPr/>
                    <a:lstStyle/>
                    <a:p>
                      <a:r>
                        <a:rPr lang="en-IN" dirty="0" smtClean="0"/>
                        <a:t>An improved</a:t>
                      </a:r>
                      <a:r>
                        <a:rPr lang="en-IN" baseline="0" dirty="0" smtClean="0"/>
                        <a:t> shuffled frog leaping algorithm based evolutionary rate</a:t>
                      </a:r>
                      <a:endParaRPr lang="en-IN" dirty="0"/>
                    </a:p>
                  </a:txBody>
                  <a:tcPr/>
                </a:tc>
                <a:tc>
                  <a:txBody>
                    <a:bodyPr/>
                    <a:lstStyle/>
                    <a:p>
                      <a:r>
                        <a:rPr lang="en-IN" dirty="0" err="1" smtClean="0"/>
                        <a:t>Rajashree</a:t>
                      </a:r>
                      <a:r>
                        <a:rPr lang="en-IN" dirty="0" smtClean="0"/>
                        <a:t> </a:t>
                      </a:r>
                      <a:r>
                        <a:rPr lang="en-IN" dirty="0" err="1" smtClean="0"/>
                        <a:t>Dasw</a:t>
                      </a:r>
                      <a:endParaRPr lang="en-IN" dirty="0" smtClean="0"/>
                    </a:p>
                    <a:p>
                      <a:r>
                        <a:rPr lang="en-IN" dirty="0" smtClean="0"/>
                        <a:t>(2017)</a:t>
                      </a:r>
                      <a:endParaRPr lang="en-IN" dirty="0"/>
                    </a:p>
                  </a:txBody>
                  <a:tcPr/>
                </a:tc>
                <a:tc>
                  <a:txBody>
                    <a:bodyPr/>
                    <a:lstStyle/>
                    <a:p>
                      <a:r>
                        <a:rPr lang="en-IN" dirty="0" smtClean="0"/>
                        <a:t>Evolutionary learning technique</a:t>
                      </a:r>
                    </a:p>
                    <a:p>
                      <a:r>
                        <a:rPr lang="en-IN" dirty="0" err="1" smtClean="0"/>
                        <a:t>Struch</a:t>
                      </a:r>
                      <a:r>
                        <a:rPr lang="en-IN" dirty="0" smtClean="0"/>
                        <a:t> as </a:t>
                      </a:r>
                      <a:r>
                        <a:rPr lang="en-IN" dirty="0" err="1" smtClean="0"/>
                        <a:t>shiffled</a:t>
                      </a:r>
                      <a:r>
                        <a:rPr lang="en-IN" dirty="0" smtClean="0"/>
                        <a:t> </a:t>
                      </a:r>
                      <a:r>
                        <a:rPr lang="en-IN" dirty="0" err="1" smtClean="0"/>
                        <a:t>forpleaping</a:t>
                      </a:r>
                      <a:r>
                        <a:rPr lang="en-IN" dirty="0" smtClean="0"/>
                        <a:t> </a:t>
                      </a:r>
                      <a:r>
                        <a:rPr lang="en-IN" dirty="0" err="1" smtClean="0"/>
                        <a:t>practicle</a:t>
                      </a:r>
                      <a:r>
                        <a:rPr lang="en-IN" dirty="0" smtClean="0"/>
                        <a:t> swarm</a:t>
                      </a:r>
                      <a:endParaRPr lang="en-IN" dirty="0"/>
                    </a:p>
                  </a:txBody>
                  <a:tcPr/>
                </a:tc>
                <a:tc>
                  <a:txBody>
                    <a:bodyPr/>
                    <a:lstStyle/>
                    <a:p>
                      <a:r>
                        <a:rPr lang="en-IN" dirty="0" smtClean="0"/>
                        <a:t>An evolution </a:t>
                      </a:r>
                      <a:r>
                        <a:rPr lang="en-IN" dirty="0" err="1" smtClean="0"/>
                        <a:t>forme</a:t>
                      </a:r>
                      <a:r>
                        <a:rPr lang="en-IN" baseline="0" dirty="0" smtClean="0"/>
                        <a:t> work using </a:t>
                      </a:r>
                      <a:r>
                        <a:rPr lang="en-IN" baseline="0" dirty="0" err="1" smtClean="0"/>
                        <a:t>impolled</a:t>
                      </a:r>
                      <a:r>
                        <a:rPr lang="en-IN" baseline="0" dirty="0" smtClean="0"/>
                        <a:t> shuffle </a:t>
                      </a:r>
                      <a:r>
                        <a:rPr lang="en-IN" baseline="0" dirty="0" err="1" smtClean="0"/>
                        <a:t>fropleaping</a:t>
                      </a:r>
                      <a:r>
                        <a:rPr lang="en-IN" baseline="0" dirty="0" smtClean="0"/>
                        <a:t> with CEFLANN</a:t>
                      </a:r>
                      <a:endParaRPr lang="en-IN" dirty="0"/>
                    </a:p>
                  </a:txBody>
                  <a:tcPr/>
                </a:tc>
              </a:tr>
              <a:tr h="1204917">
                <a:tc>
                  <a:txBody>
                    <a:bodyPr/>
                    <a:lstStyle/>
                    <a:p>
                      <a:r>
                        <a:rPr lang="en-IN" dirty="0" smtClean="0"/>
                        <a:t>forecasting financial time series volatility </a:t>
                      </a:r>
                      <a:r>
                        <a:rPr lang="en-IN" dirty="0" err="1" smtClean="0"/>
                        <a:t>usingpracticle</a:t>
                      </a:r>
                      <a:r>
                        <a:rPr lang="en-IN" dirty="0" smtClean="0"/>
                        <a:t> swarm optimization</a:t>
                      </a:r>
                      <a:endParaRPr lang="en-IN" dirty="0"/>
                    </a:p>
                  </a:txBody>
                  <a:tcPr/>
                </a:tc>
                <a:tc>
                  <a:txBody>
                    <a:bodyPr/>
                    <a:lstStyle/>
                    <a:p>
                      <a:r>
                        <a:rPr lang="en-IN" dirty="0" err="1" smtClean="0"/>
                        <a:t>Dadabada</a:t>
                      </a:r>
                      <a:r>
                        <a:rPr lang="en-IN" dirty="0" smtClean="0"/>
                        <a:t> </a:t>
                      </a:r>
                      <a:r>
                        <a:rPr lang="en-IN" dirty="0" err="1" smtClean="0"/>
                        <a:t>pradeep</a:t>
                      </a:r>
                      <a:r>
                        <a:rPr lang="en-IN" dirty="0" smtClean="0"/>
                        <a:t> </a:t>
                      </a:r>
                      <a:r>
                        <a:rPr lang="en-IN" dirty="0" err="1" smtClean="0"/>
                        <a:t>kumar</a:t>
                      </a:r>
                      <a:r>
                        <a:rPr lang="en-IN" dirty="0" smtClean="0"/>
                        <a:t> </a:t>
                      </a:r>
                      <a:r>
                        <a:rPr lang="en-IN" dirty="0" err="1" smtClean="0"/>
                        <a:t>Vadla</a:t>
                      </a:r>
                      <a:r>
                        <a:rPr lang="en-IN" dirty="0" smtClean="0"/>
                        <a:t> </a:t>
                      </a:r>
                      <a:r>
                        <a:rPr lang="en-IN" dirty="0" err="1" smtClean="0"/>
                        <a:t>maniravi</a:t>
                      </a:r>
                      <a:endParaRPr lang="en-IN" dirty="0" smtClean="0"/>
                    </a:p>
                    <a:p>
                      <a:r>
                        <a:rPr lang="en-IN" dirty="0" smtClean="0"/>
                        <a:t>(2017)</a:t>
                      </a:r>
                      <a:endParaRPr lang="en-IN" dirty="0"/>
                    </a:p>
                  </a:txBody>
                  <a:tcPr/>
                </a:tc>
                <a:tc>
                  <a:txBody>
                    <a:bodyPr/>
                    <a:lstStyle/>
                    <a:p>
                      <a:r>
                        <a:rPr lang="en-IN" dirty="0" smtClean="0"/>
                        <a:t>PSO,PSOQRNN,GARCH,MLP,GRNN,GBDH,RE</a:t>
                      </a:r>
                      <a:endParaRPr lang="en-IN" dirty="0"/>
                    </a:p>
                  </a:txBody>
                  <a:tcPr/>
                </a:tc>
                <a:tc>
                  <a:txBody>
                    <a:bodyPr/>
                    <a:lstStyle/>
                    <a:p>
                      <a:r>
                        <a:rPr lang="en-IN" dirty="0" smtClean="0"/>
                        <a:t>PSOQRNN can be used as variable alternative in forecasting </a:t>
                      </a:r>
                      <a:r>
                        <a:rPr lang="en-IN" dirty="0" err="1" smtClean="0"/>
                        <a:t>volaticity</a:t>
                      </a:r>
                      <a:endParaRPr lang="en-IN" dirty="0"/>
                    </a:p>
                  </a:txBody>
                  <a:tcPr/>
                </a:tc>
              </a:tr>
              <a:tr h="1204917">
                <a:tc>
                  <a:txBody>
                    <a:bodyPr/>
                    <a:lstStyle/>
                    <a:p>
                      <a:r>
                        <a:rPr lang="en-IN" dirty="0" smtClean="0"/>
                        <a:t>Forecasting of currency exchange rate using an </a:t>
                      </a:r>
                      <a:r>
                        <a:rPr lang="en-IN" dirty="0" err="1" smtClean="0"/>
                        <a:t>adaptiue</a:t>
                      </a:r>
                      <a:r>
                        <a:rPr lang="en-IN" baseline="0" dirty="0" smtClean="0"/>
                        <a:t> ARMA model with difference </a:t>
                      </a:r>
                      <a:r>
                        <a:rPr lang="en-IN" baseline="0" dirty="0" err="1" smtClean="0"/>
                        <a:t>evoluton</a:t>
                      </a:r>
                      <a:r>
                        <a:rPr lang="en-IN" baseline="0" dirty="0" smtClean="0"/>
                        <a:t> based training</a:t>
                      </a:r>
                      <a:endParaRPr lang="en-IN" dirty="0"/>
                    </a:p>
                  </a:txBody>
                  <a:tcPr/>
                </a:tc>
                <a:tc>
                  <a:txBody>
                    <a:bodyPr/>
                    <a:lstStyle/>
                    <a:p>
                      <a:r>
                        <a:rPr lang="en-IN" dirty="0" err="1" smtClean="0"/>
                        <a:t>Minakhirout,babitamaihi,Ritanjali</a:t>
                      </a:r>
                      <a:r>
                        <a:rPr lang="en-IN" dirty="0" smtClean="0"/>
                        <a:t> </a:t>
                      </a:r>
                      <a:r>
                        <a:rPr lang="en-IN" dirty="0" err="1" smtClean="0"/>
                        <a:t>majhi</a:t>
                      </a:r>
                      <a:endParaRPr lang="en-IN" dirty="0" smtClean="0"/>
                    </a:p>
                    <a:p>
                      <a:r>
                        <a:rPr lang="en-IN" dirty="0" err="1" smtClean="0"/>
                        <a:t>Ganapati</a:t>
                      </a:r>
                      <a:r>
                        <a:rPr lang="en-IN" dirty="0" smtClean="0"/>
                        <a:t> panda</a:t>
                      </a:r>
                    </a:p>
                    <a:p>
                      <a:r>
                        <a:rPr lang="en-IN" dirty="0" smtClean="0"/>
                        <a:t>(2014)</a:t>
                      </a:r>
                      <a:endParaRPr lang="en-IN" dirty="0"/>
                    </a:p>
                  </a:txBody>
                  <a:tcPr/>
                </a:tc>
                <a:tc>
                  <a:txBody>
                    <a:bodyPr/>
                    <a:lstStyle/>
                    <a:p>
                      <a:r>
                        <a:rPr lang="en-IN" dirty="0" smtClean="0"/>
                        <a:t>ARMA,DE,CSO,BFO,FBLMS</a:t>
                      </a:r>
                      <a:endParaRPr lang="en-IN" dirty="0"/>
                    </a:p>
                  </a:txBody>
                  <a:tcPr/>
                </a:tc>
                <a:tc>
                  <a:txBody>
                    <a:bodyPr/>
                    <a:lstStyle/>
                    <a:p>
                      <a:r>
                        <a:rPr lang="en-IN" dirty="0" smtClean="0"/>
                        <a:t>ARMA-FBLMS exhibits</a:t>
                      </a:r>
                    </a:p>
                    <a:p>
                      <a:r>
                        <a:rPr lang="en-IN" dirty="0" smtClean="0"/>
                        <a:t>Worst </a:t>
                      </a:r>
                      <a:r>
                        <a:rPr lang="en-IN" dirty="0" err="1" smtClean="0"/>
                        <a:t>predicton</a:t>
                      </a:r>
                      <a:r>
                        <a:rPr lang="en-IN" dirty="0" smtClean="0"/>
                        <a:t> exchange rate</a:t>
                      </a:r>
                    </a:p>
                    <a:p>
                      <a:r>
                        <a:rPr lang="en-IN" dirty="0" smtClean="0"/>
                        <a:t>ARMA of</a:t>
                      </a:r>
                      <a:r>
                        <a:rPr lang="en-IN" baseline="0" dirty="0" smtClean="0"/>
                        <a:t> exchange rate prediction</a:t>
                      </a:r>
                      <a:endParaRPr lang="en-IN" dirty="0"/>
                    </a:p>
                  </a:txBody>
                  <a:tcPr/>
                </a:tc>
              </a:tr>
            </a:tbl>
          </a:graphicData>
        </a:graphic>
      </p:graphicFrame>
      <p:graphicFrame>
        <p:nvGraphicFramePr>
          <p:cNvPr id="9" name="Table 8"/>
          <p:cNvGraphicFramePr>
            <a:graphicFrameLocks noGrp="1"/>
          </p:cNvGraphicFramePr>
          <p:nvPr/>
        </p:nvGraphicFramePr>
        <p:xfrm>
          <a:off x="428598" y="1285860"/>
          <a:ext cx="8286808" cy="370840"/>
        </p:xfrm>
        <a:graphic>
          <a:graphicData uri="http://schemas.openxmlformats.org/drawingml/2006/table">
            <a:tbl>
              <a:tblPr firstRow="1" bandRow="1">
                <a:tableStyleId>{5C22544A-7EE6-4342-B048-85BDC9FD1C3A}</a:tableStyleId>
              </a:tblPr>
              <a:tblGrid>
                <a:gridCol w="2071702"/>
                <a:gridCol w="2071702"/>
                <a:gridCol w="2071702"/>
                <a:gridCol w="2071702"/>
              </a:tblGrid>
              <a:tr h="370840">
                <a:tc>
                  <a:txBody>
                    <a:bodyPr/>
                    <a:lstStyle/>
                    <a:p>
                      <a:r>
                        <a:rPr lang="en-IN" dirty="0" smtClean="0"/>
                        <a:t>Title of</a:t>
                      </a:r>
                      <a:r>
                        <a:rPr lang="en-IN" baseline="0" dirty="0" smtClean="0"/>
                        <a:t> the Paper</a:t>
                      </a:r>
                      <a:endParaRPr lang="en-IN" dirty="0"/>
                    </a:p>
                  </a:txBody>
                  <a:tcPr/>
                </a:tc>
                <a:tc>
                  <a:txBody>
                    <a:bodyPr/>
                    <a:lstStyle/>
                    <a:p>
                      <a:r>
                        <a:rPr lang="en-IN" dirty="0" smtClean="0"/>
                        <a:t>Authors</a:t>
                      </a:r>
                      <a:endParaRPr lang="en-IN" dirty="0"/>
                    </a:p>
                  </a:txBody>
                  <a:tcPr/>
                </a:tc>
                <a:tc>
                  <a:txBody>
                    <a:bodyPr/>
                    <a:lstStyle/>
                    <a:p>
                      <a:r>
                        <a:rPr lang="en-IN" dirty="0" smtClean="0"/>
                        <a:t>Techniques</a:t>
                      </a:r>
                      <a:endParaRPr lang="en-IN" dirty="0"/>
                    </a:p>
                  </a:txBody>
                  <a:tcPr/>
                </a:tc>
                <a:tc>
                  <a:txBody>
                    <a:bodyPr/>
                    <a:lstStyle/>
                    <a:p>
                      <a:r>
                        <a:rPr lang="en-IN" dirty="0" smtClean="0"/>
                        <a:t>Findings</a:t>
                      </a:r>
                      <a:endParaRPr lang="en-IN"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Motivation</a:t>
            </a:r>
            <a:endParaRPr lang="en-IN" dirty="0"/>
          </a:p>
        </p:txBody>
      </p:sp>
      <p:sp>
        <p:nvSpPr>
          <p:cNvPr id="5" name="Content Placeholder 4"/>
          <p:cNvSpPr>
            <a:spLocks noGrp="1"/>
          </p:cNvSpPr>
          <p:nvPr>
            <p:ph idx="1"/>
          </p:nvPr>
        </p:nvSpPr>
        <p:spPr/>
        <p:txBody>
          <a:bodyPr>
            <a:normAutofit/>
          </a:bodyPr>
          <a:lstStyle/>
          <a:p>
            <a:r>
              <a:rPr lang="en-IN" sz="1900" dirty="0" smtClean="0">
                <a:latin typeface="Times New Roman" pitchFamily="18" charset="0"/>
                <a:cs typeface="Times New Roman" pitchFamily="18" charset="0"/>
              </a:rPr>
              <a:t>Trying to predict the gold market is a tasty prospect to information scientists actuated not such a lot as a want for material gain, except for the challenge. We see the daily up and downs of the market and picture there should be patterns we have a tendency to, or our models, will learn so as to beat all those day traders with business degrees. Naturally, after I started victimization additive models for statistic prediction, I had to check the tactic within the workplace of the exchange with simulated funds. Inevitably, I joined the numerous others World Health Organization have tried to beat the market on a daily basis and unsuccessful. However, within the method, I learned a lot of Python together with object-oriented programming, information manipulation, </a:t>
            </a:r>
            <a:r>
              <a:rPr lang="en-IN" sz="1900" dirty="0" err="1" smtClean="0">
                <a:latin typeface="Times New Roman" pitchFamily="18" charset="0"/>
                <a:cs typeface="Times New Roman" pitchFamily="18" charset="0"/>
              </a:rPr>
              <a:t>modeling</a:t>
            </a:r>
            <a:r>
              <a:rPr lang="en-IN" sz="1900" dirty="0" smtClean="0">
                <a:latin typeface="Times New Roman" pitchFamily="18" charset="0"/>
                <a:cs typeface="Times New Roman" pitchFamily="18" charset="0"/>
              </a:rPr>
              <a:t>, and image. I additionally distinguished why we should always avoid taking part in the daily exchange while not losing one rupee</a:t>
            </a:r>
          </a:p>
          <a:p>
            <a:endParaRPr lang="en-IN"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a:t>
            </a:r>
            <a:endParaRPr lang="en-IN" dirty="0"/>
          </a:p>
        </p:txBody>
      </p:sp>
      <p:sp>
        <p:nvSpPr>
          <p:cNvPr id="3" name="Content Placeholder 2"/>
          <p:cNvSpPr>
            <a:spLocks noGrp="1"/>
          </p:cNvSpPr>
          <p:nvPr>
            <p:ph idx="1"/>
          </p:nvPr>
        </p:nvSpPr>
        <p:spPr/>
        <p:txBody>
          <a:bodyPr>
            <a:normAutofit/>
          </a:bodyPr>
          <a:lstStyle/>
          <a:p>
            <a:r>
              <a:rPr lang="en-IN" sz="1900" dirty="0" smtClean="0">
                <a:latin typeface="Times New Roman" pitchFamily="18" charset="0"/>
                <a:cs typeface="Times New Roman" pitchFamily="18" charset="0"/>
              </a:rPr>
              <a:t>Demand for gold in Asian nation is interlinking with culture, tradition, need the will the need for beauty and therefore the desire for money protection in keeping with a study by World Gold Council commissioned by the planet Gold Council and Federation of Indian Chambers of Commerce and business (FICCI), Indian shoppers read gold as each associate investment associated an adornment. once  asked why they bought gold, nearly seventy seven per cent of respondents cited safety of investment as an element</a:t>
            </a:r>
          </a:p>
          <a:p>
            <a:r>
              <a:rPr lang="en-IN" sz="1900" dirty="0" smtClean="0">
                <a:latin typeface="Times New Roman" pitchFamily="18" charset="0"/>
                <a:cs typeface="Times New Roman" pitchFamily="18" charset="0"/>
              </a:rPr>
              <a:t>According to some trade consultants, beneath traditional circumstances, there's a negative relationship between gold and interest rates. Rising yield indicates AN expectation of robust economy. Strong economy offers rise to inflation and gold is employed as a hedge against inflation. Also, once rates rise, investors flock to invariable investments that yield a set come back in contrast to gold that doesn't carry any such come back. So, demand takes a back seat with costs remaining flat.</a:t>
            </a:r>
          </a:p>
          <a:p>
            <a:endParaRPr lang="en-IN" sz="1900" dirty="0" smtClean="0">
              <a:latin typeface="Times New Roman" pitchFamily="18" charset="0"/>
              <a:cs typeface="Times New Roman"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normAutofit lnSpcReduction="10000"/>
          </a:bodyPr>
          <a:lstStyle/>
          <a:p>
            <a:r>
              <a:rPr lang="en-IN" sz="2300" dirty="0" smtClean="0">
                <a:latin typeface="Times New Roman" pitchFamily="18" charset="0"/>
                <a:cs typeface="Times New Roman" pitchFamily="18" charset="0"/>
              </a:rPr>
              <a:t>To predict the trend of the gold goods can take away the uncertainty within the future for the investors.</a:t>
            </a:r>
          </a:p>
          <a:p>
            <a:pPr>
              <a:buNone/>
            </a:pPr>
            <a:endParaRPr lang="en-IN" sz="2300" dirty="0" smtClean="0">
              <a:latin typeface="Times New Roman" pitchFamily="18" charset="0"/>
              <a:cs typeface="Times New Roman" pitchFamily="18" charset="0"/>
            </a:endParaRPr>
          </a:p>
          <a:p>
            <a:r>
              <a:rPr lang="en-IN" sz="2300" dirty="0" smtClean="0">
                <a:latin typeface="Times New Roman" pitchFamily="18" charset="0"/>
                <a:cs typeface="Times New Roman" pitchFamily="18" charset="0"/>
              </a:rPr>
              <a:t>Prediction techniques employed: Multi Variable regression toward the mean model, statistic models, Rough set and Affinity propagation</a:t>
            </a:r>
          </a:p>
          <a:p>
            <a:pPr>
              <a:buNone/>
            </a:pPr>
            <a:r>
              <a:rPr lang="en-IN" sz="2300" dirty="0" smtClean="0">
                <a:latin typeface="Times New Roman" pitchFamily="18" charset="0"/>
                <a:cs typeface="Times New Roman" pitchFamily="18" charset="0"/>
              </a:rPr>
              <a:t> </a:t>
            </a:r>
          </a:p>
          <a:p>
            <a:r>
              <a:rPr lang="en-IN" sz="2300" dirty="0" smtClean="0">
                <a:latin typeface="Times New Roman" pitchFamily="18" charset="0"/>
                <a:cs typeface="Times New Roman" pitchFamily="18" charset="0"/>
              </a:rPr>
              <a:t>Rough set and Affinity propagation operate is broken-backed with a singular resolution and vital issue for future analysis</a:t>
            </a:r>
          </a:p>
          <a:p>
            <a:pPr>
              <a:buNone/>
            </a:pPr>
            <a:r>
              <a:rPr lang="en-IN" sz="2300" dirty="0" smtClean="0">
                <a:latin typeface="Times New Roman" pitchFamily="18" charset="0"/>
                <a:cs typeface="Times New Roman" pitchFamily="18" charset="0"/>
              </a:rPr>
              <a:t> </a:t>
            </a:r>
          </a:p>
          <a:p>
            <a:r>
              <a:rPr lang="en-IN" sz="2300" dirty="0" smtClean="0">
                <a:latin typeface="Times New Roman" pitchFamily="18" charset="0"/>
                <a:cs typeface="Times New Roman" pitchFamily="18" charset="0"/>
              </a:rPr>
              <a:t>We had studied many other methods like linear regression and logistics for plots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528128874"/>
              </p:ext>
            </p:extLst>
          </p:nvPr>
        </p:nvGraphicFramePr>
        <p:xfrm>
          <a:off x="467544" y="1124744"/>
          <a:ext cx="8352928" cy="7040880"/>
        </p:xfrm>
        <a:graphic>
          <a:graphicData uri="http://schemas.openxmlformats.org/drawingml/2006/table">
            <a:tbl>
              <a:tblPr firstRow="1" bandRow="1">
                <a:tableStyleId>{5C22544A-7EE6-4342-B048-85BDC9FD1C3A}</a:tableStyleId>
              </a:tblPr>
              <a:tblGrid>
                <a:gridCol w="4071396"/>
                <a:gridCol w="4281532"/>
              </a:tblGrid>
              <a:tr h="404240">
                <a:tc>
                  <a:txBody>
                    <a:bodyPr/>
                    <a:lstStyle/>
                    <a:p>
                      <a:r>
                        <a:rPr lang="en-IN" sz="2400" dirty="0" smtClean="0"/>
                        <a:t>ROUGH SET THEORY</a:t>
                      </a:r>
                      <a:endParaRPr lang="en-I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1" i="0" kern="1200" dirty="0" smtClean="0">
                          <a:solidFill>
                            <a:schemeClr val="lt1"/>
                          </a:solidFill>
                          <a:latin typeface="+mn-lt"/>
                          <a:ea typeface="+mn-ea"/>
                          <a:cs typeface="+mn-cs"/>
                        </a:rPr>
                        <a:t>AFFINITY PROPAGATION</a:t>
                      </a:r>
                    </a:p>
                  </a:txBody>
                  <a:tcPr/>
                </a:tc>
              </a:tr>
              <a:tr h="1145039">
                <a:tc>
                  <a:txBody>
                    <a:bodyPr/>
                    <a:lstStyle/>
                    <a:p>
                      <a:r>
                        <a:rPr lang="en-US" sz="1800" kern="1200" dirty="0" smtClean="0">
                          <a:solidFill>
                            <a:schemeClr val="dk1"/>
                          </a:solidFill>
                          <a:effectLst/>
                          <a:latin typeface="+mn-lt"/>
                          <a:ea typeface="+mn-ea"/>
                          <a:cs typeface="+mn-cs"/>
                        </a:rPr>
                        <a:t>The accompanying segment contains an outline of the fundamental structure of harsh set hypothesis, as initially proposed by </a:t>
                      </a:r>
                      <a:r>
                        <a:rPr lang="en-US" sz="1800" kern="1200" dirty="0" err="1" smtClean="0">
                          <a:solidFill>
                            <a:schemeClr val="dk1"/>
                          </a:solidFill>
                          <a:effectLst/>
                          <a:latin typeface="+mn-lt"/>
                          <a:ea typeface="+mn-ea"/>
                          <a:cs typeface="+mn-cs"/>
                        </a:rPr>
                        <a:t>Zdzisław</a:t>
                      </a:r>
                      <a:r>
                        <a:rPr lang="en-US" sz="1800" kern="1200" dirty="0" smtClean="0">
                          <a:solidFill>
                            <a:schemeClr val="dk1"/>
                          </a:solidFill>
                          <a:effectLst/>
                          <a:latin typeface="+mn-lt"/>
                          <a:ea typeface="+mn-ea"/>
                          <a:cs typeface="+mn-cs"/>
                        </a:rPr>
                        <a:t> I. </a:t>
                      </a:r>
                      <a:r>
                        <a:rPr lang="en-US" sz="1800" kern="1200" dirty="0" err="1" smtClean="0">
                          <a:solidFill>
                            <a:schemeClr val="dk1"/>
                          </a:solidFill>
                          <a:effectLst/>
                          <a:latin typeface="+mn-lt"/>
                          <a:ea typeface="+mn-ea"/>
                          <a:cs typeface="+mn-cs"/>
                        </a:rPr>
                        <a:t>Pawlak</a:t>
                      </a:r>
                      <a:r>
                        <a:rPr lang="en-US" sz="1800" kern="1200" dirty="0" smtClean="0">
                          <a:solidFill>
                            <a:schemeClr val="dk1"/>
                          </a:solidFill>
                          <a:effectLst/>
                          <a:latin typeface="+mn-lt"/>
                          <a:ea typeface="+mn-ea"/>
                          <a:cs typeface="+mn-cs"/>
                        </a:rPr>
                        <a:t>, alongside a portion of the key definitions. Increasingly formal properties and limits of harsh sets can be found in </a:t>
                      </a:r>
                      <a:r>
                        <a:rPr lang="en-US" sz="1800" kern="1200" dirty="0" err="1" smtClean="0">
                          <a:solidFill>
                            <a:schemeClr val="dk1"/>
                          </a:solidFill>
                          <a:effectLst/>
                          <a:latin typeface="+mn-lt"/>
                          <a:ea typeface="+mn-ea"/>
                          <a:cs typeface="+mn-cs"/>
                        </a:rPr>
                        <a:t>Pawlak</a:t>
                      </a:r>
                      <a:r>
                        <a:rPr lang="en-US" sz="1800" kern="1200" dirty="0" smtClean="0">
                          <a:solidFill>
                            <a:schemeClr val="dk1"/>
                          </a:solidFill>
                          <a:effectLst/>
                          <a:latin typeface="+mn-lt"/>
                          <a:ea typeface="+mn-ea"/>
                          <a:cs typeface="+mn-cs"/>
                        </a:rPr>
                        <a:t> (1991) and </a:t>
                      </a:r>
                      <a:r>
                        <a:rPr lang="en-US" sz="1800" kern="1200" dirty="0" err="1" smtClean="0">
                          <a:solidFill>
                            <a:schemeClr val="dk1"/>
                          </a:solidFill>
                          <a:effectLst/>
                          <a:latin typeface="+mn-lt"/>
                          <a:ea typeface="+mn-ea"/>
                          <a:cs typeface="+mn-cs"/>
                        </a:rPr>
                        <a:t>refered</a:t>
                      </a:r>
                      <a:r>
                        <a:rPr lang="en-US" sz="1800" kern="1200" dirty="0" smtClean="0">
                          <a:solidFill>
                            <a:schemeClr val="dk1"/>
                          </a:solidFill>
                          <a:effectLst/>
                          <a:latin typeface="+mn-lt"/>
                          <a:ea typeface="+mn-ea"/>
                          <a:cs typeface="+mn-cs"/>
                        </a:rPr>
                        <a:t> to references. </a:t>
                      </a:r>
                    </a:p>
                  </a:txBody>
                  <a:tcPr/>
                </a:tc>
                <a:tc>
                  <a:txBody>
                    <a:bodyPr/>
                    <a:lstStyle/>
                    <a:p>
                      <a:r>
                        <a:rPr lang="en-IN" sz="1800" b="0" i="0" kern="1200" dirty="0" smtClean="0">
                          <a:solidFill>
                            <a:schemeClr val="dk1"/>
                          </a:solidFill>
                          <a:latin typeface="+mn-lt"/>
                          <a:ea typeface="+mn-ea"/>
                          <a:cs typeface="+mn-cs"/>
                        </a:rPr>
                        <a:t>The diagonal of  s(</a:t>
                      </a:r>
                      <a:r>
                        <a:rPr lang="en-IN" sz="1800" b="0" i="0" kern="1200" dirty="0" err="1" smtClean="0">
                          <a:solidFill>
                            <a:schemeClr val="dk1"/>
                          </a:solidFill>
                          <a:latin typeface="+mn-lt"/>
                          <a:ea typeface="+mn-ea"/>
                          <a:cs typeface="+mn-cs"/>
                        </a:rPr>
                        <a:t>i,i</a:t>
                      </a:r>
                      <a:r>
                        <a:rPr lang="en-IN" sz="1800" b="0" i="0" kern="1200" dirty="0" smtClean="0">
                          <a:solidFill>
                            <a:schemeClr val="dk1"/>
                          </a:solidFill>
                          <a:latin typeface="+mn-lt"/>
                          <a:ea typeface="+mn-ea"/>
                          <a:cs typeface="+mn-cs"/>
                        </a:rPr>
                        <a:t>) is particularly important, as it represents the input preference, meaning how likely a particular input is to become an exemplar.</a:t>
                      </a:r>
                    </a:p>
                    <a:p>
                      <a:r>
                        <a:rPr lang="en-IN" sz="1800" b="0" i="0" kern="1200" dirty="0" smtClean="0">
                          <a:solidFill>
                            <a:schemeClr val="dk1"/>
                          </a:solidFill>
                          <a:latin typeface="+mn-lt"/>
                          <a:ea typeface="+mn-ea"/>
                          <a:cs typeface="+mn-cs"/>
                        </a:rPr>
                        <a:t>a(</a:t>
                      </a:r>
                      <a:r>
                        <a:rPr lang="en-IN" sz="1800" b="0" i="0" kern="1200" dirty="0" err="1" smtClean="0">
                          <a:solidFill>
                            <a:schemeClr val="dk1"/>
                          </a:solidFill>
                          <a:latin typeface="+mn-lt"/>
                          <a:ea typeface="+mn-ea"/>
                          <a:cs typeface="+mn-cs"/>
                        </a:rPr>
                        <a:t>i,k</a:t>
                      </a:r>
                      <a:r>
                        <a:rPr lang="en-IN" sz="1800" b="0" i="0" kern="1200" dirty="0" smtClean="0">
                          <a:solidFill>
                            <a:schemeClr val="dk1"/>
                          </a:solidFill>
                          <a:latin typeface="+mn-lt"/>
                          <a:ea typeface="+mn-ea"/>
                          <a:cs typeface="+mn-cs"/>
                        </a:rPr>
                        <a:t>)←min(0,r(</a:t>
                      </a:r>
                      <a:r>
                        <a:rPr lang="en-IN" sz="1800" b="0" i="0" kern="1200" dirty="0" err="1" smtClean="0">
                          <a:solidFill>
                            <a:schemeClr val="dk1"/>
                          </a:solidFill>
                          <a:latin typeface="+mn-lt"/>
                          <a:ea typeface="+mn-ea"/>
                          <a:cs typeface="+mn-cs"/>
                        </a:rPr>
                        <a:t>k,k</a:t>
                      </a:r>
                      <a:r>
                        <a:rPr lang="en-IN" sz="1800" b="0" i="0" kern="1200" dirty="0" smtClean="0">
                          <a:solidFill>
                            <a:schemeClr val="dk1"/>
                          </a:solidFill>
                          <a:latin typeface="+mn-lt"/>
                          <a:ea typeface="+mn-ea"/>
                          <a:cs typeface="+mn-cs"/>
                        </a:rPr>
                        <a:t>)+∑i′∉{</a:t>
                      </a:r>
                      <a:r>
                        <a:rPr lang="en-IN" sz="1800" b="0" i="0" kern="1200" dirty="0" err="1" smtClean="0">
                          <a:solidFill>
                            <a:schemeClr val="dk1"/>
                          </a:solidFill>
                          <a:latin typeface="+mn-lt"/>
                          <a:ea typeface="+mn-ea"/>
                          <a:cs typeface="+mn-cs"/>
                        </a:rPr>
                        <a:t>i,k</a:t>
                      </a:r>
                      <a:r>
                        <a:rPr lang="en-IN" sz="1800" b="0" i="0" kern="1200" dirty="0" smtClean="0">
                          <a:solidFill>
                            <a:schemeClr val="dk1"/>
                          </a:solidFill>
                          <a:latin typeface="+mn-lt"/>
                          <a:ea typeface="+mn-ea"/>
                          <a:cs typeface="+mn-cs"/>
                        </a:rPr>
                        <a:t>}max(0,r(</a:t>
                      </a:r>
                      <a:r>
                        <a:rPr lang="en-IN" sz="1800" b="0" i="0" kern="1200" dirty="0" err="1" smtClean="0">
                          <a:solidFill>
                            <a:schemeClr val="dk1"/>
                          </a:solidFill>
                          <a:latin typeface="+mn-lt"/>
                          <a:ea typeface="+mn-ea"/>
                          <a:cs typeface="+mn-cs"/>
                        </a:rPr>
                        <a:t>i′,k</a:t>
                      </a:r>
                      <a:r>
                        <a:rPr lang="en-IN" sz="1800" b="0" i="0" kern="1200" dirty="0" smtClean="0">
                          <a:solidFill>
                            <a:schemeClr val="dk1"/>
                          </a:solidFill>
                          <a:latin typeface="+mn-lt"/>
                          <a:ea typeface="+mn-ea"/>
                          <a:cs typeface="+mn-cs"/>
                        </a:rPr>
                        <a:t>)))</a:t>
                      </a:r>
                      <a:r>
                        <a:rPr lang="en-IN" b="0" i="0" dirty="0" smtClean="0"/>
                        <a:t>a(</a:t>
                      </a:r>
                      <a:r>
                        <a:rPr lang="en-IN" b="0" i="0" dirty="0" err="1" smtClean="0"/>
                        <a:t>i,k</a:t>
                      </a:r>
                      <a:r>
                        <a:rPr lang="en-IN" b="0" i="0" dirty="0" smtClean="0"/>
                        <a:t>)←min(0,r(</a:t>
                      </a:r>
                      <a:r>
                        <a:rPr lang="en-IN" b="0" i="0" dirty="0" err="1" smtClean="0"/>
                        <a:t>k,k</a:t>
                      </a:r>
                      <a:r>
                        <a:rPr lang="en-IN" b="0" i="0" dirty="0" smtClean="0"/>
                        <a:t>)+∑i′∉{</a:t>
                      </a:r>
                      <a:r>
                        <a:rPr lang="en-IN" b="0" i="0" dirty="0" err="1" smtClean="0"/>
                        <a:t>i,k</a:t>
                      </a:r>
                      <a:r>
                        <a:rPr lang="en-IN" b="0" i="0" dirty="0" smtClean="0"/>
                        <a:t>}max(0,r(</a:t>
                      </a:r>
                      <a:r>
                        <a:rPr lang="en-IN" b="0" i="0" dirty="0" err="1" smtClean="0"/>
                        <a:t>i′,k</a:t>
                      </a:r>
                      <a:r>
                        <a:rPr lang="en-IN" b="0" i="0" dirty="0" smtClean="0"/>
                        <a:t>)))</a:t>
                      </a:r>
                      <a:r>
                        <a:rPr lang="en-IN" dirty="0" smtClean="0"/>
                        <a:t> for </a:t>
                      </a:r>
                      <a:r>
                        <a:rPr lang="en-IN" sz="1800" b="0" i="0" kern="1200" dirty="0" err="1" smtClean="0">
                          <a:solidFill>
                            <a:schemeClr val="dk1"/>
                          </a:solidFill>
                          <a:latin typeface="+mn-lt"/>
                          <a:ea typeface="+mn-ea"/>
                          <a:cs typeface="+mn-cs"/>
                        </a:rPr>
                        <a:t>i≠k</a:t>
                      </a:r>
                      <a:r>
                        <a:rPr lang="en-IN" b="0" i="0" dirty="0" smtClean="0"/>
                        <a:t>{\</a:t>
                      </a:r>
                      <a:r>
                        <a:rPr lang="en-IN" b="0" i="0" dirty="0" err="1" smtClean="0"/>
                        <a:t>displaystyle</a:t>
                      </a:r>
                      <a:r>
                        <a:rPr lang="en-IN" b="0" i="0" dirty="0" smtClean="0"/>
                        <a:t> i\</a:t>
                      </a:r>
                      <a:r>
                        <a:rPr lang="en-IN" b="0" i="0" dirty="0" err="1" smtClean="0"/>
                        <a:t>neq</a:t>
                      </a:r>
                      <a:endParaRPr lang="en-IN" dirty="0"/>
                    </a:p>
                  </a:txBody>
                  <a:tcPr/>
                </a:tc>
              </a:tr>
              <a:tr h="1937759">
                <a:tc>
                  <a:txBody>
                    <a:bodyPr/>
                    <a:lstStyle/>
                    <a:p>
                      <a:r>
                        <a:rPr lang="en-US" sz="1800" kern="1200" dirty="0" smtClean="0">
                          <a:solidFill>
                            <a:schemeClr val="dk1"/>
                          </a:solidFill>
                          <a:effectLst/>
                          <a:latin typeface="+mn-lt"/>
                          <a:ea typeface="+mn-ea"/>
                          <a:cs typeface="+mn-cs"/>
                        </a:rPr>
                        <a:t>The underlying and essential hypothesis of harsh sets is here and there alluded to as "</a:t>
                      </a:r>
                      <a:r>
                        <a:rPr lang="en-US" sz="1800" kern="1200" dirty="0" err="1" smtClean="0">
                          <a:solidFill>
                            <a:schemeClr val="dk1"/>
                          </a:solidFill>
                          <a:effectLst/>
                          <a:latin typeface="+mn-lt"/>
                          <a:ea typeface="+mn-ea"/>
                          <a:cs typeface="+mn-cs"/>
                        </a:rPr>
                        <a:t>Pawlak</a:t>
                      </a:r>
                      <a:r>
                        <a:rPr lang="en-US" sz="1800" kern="1200" dirty="0" smtClean="0">
                          <a:solidFill>
                            <a:schemeClr val="dk1"/>
                          </a:solidFill>
                          <a:effectLst/>
                          <a:latin typeface="+mn-lt"/>
                          <a:ea typeface="+mn-ea"/>
                          <a:cs typeface="+mn-cs"/>
                        </a:rPr>
                        <a:t> Rough Sets" or "old style unpleasant sets", as a way to recognize from later augmentations and speculations</a:t>
                      </a:r>
                      <a:endParaRPr lang="en-IN" dirty="0"/>
                    </a:p>
                  </a:txBody>
                  <a:tcPr/>
                </a:tc>
                <a:tc>
                  <a:txBody>
                    <a:bodyPr/>
                    <a:lstStyle/>
                    <a:p>
                      <a:r>
                        <a:rPr lang="en-US" sz="1800" kern="1200" dirty="0" smtClean="0">
                          <a:solidFill>
                            <a:schemeClr val="dk1"/>
                          </a:solidFill>
                          <a:effectLst/>
                          <a:latin typeface="+mn-lt"/>
                          <a:ea typeface="+mn-ea"/>
                          <a:cs typeface="+mn-cs"/>
                        </a:rPr>
                        <a:t>In insights and information handling, proclivity spread (AP) could be a bunch algorithmic program upheld the build of "message going" between information focuses. dislike bunch calculations like k-means or k-</a:t>
                      </a:r>
                      <a:r>
                        <a:rPr lang="en-US" sz="1800" kern="1200" dirty="0" err="1" smtClean="0">
                          <a:solidFill>
                            <a:schemeClr val="dk1"/>
                          </a:solidFill>
                          <a:effectLst/>
                          <a:latin typeface="+mn-lt"/>
                          <a:ea typeface="+mn-ea"/>
                          <a:cs typeface="+mn-cs"/>
                        </a:rPr>
                        <a:t>medoids</a:t>
                      </a:r>
                      <a:r>
                        <a:rPr lang="en-US" sz="1800" kern="1200" dirty="0" smtClean="0">
                          <a:solidFill>
                            <a:schemeClr val="dk1"/>
                          </a:solidFill>
                          <a:effectLst/>
                          <a:latin typeface="+mn-lt"/>
                          <a:ea typeface="+mn-ea"/>
                          <a:cs typeface="+mn-cs"/>
                        </a:rPr>
                        <a:t>, liking engendering needn't bother with the measure of groups to be resolved </a:t>
                      </a:r>
                      <a:endParaRPr lang="en-IN" sz="1800" kern="1200" dirty="0" smtClean="0">
                        <a:solidFill>
                          <a:schemeClr val="dk1"/>
                        </a:solidFill>
                        <a:effectLst/>
                        <a:latin typeface="+mn-lt"/>
                        <a:ea typeface="+mn-ea"/>
                        <a:cs typeface="+mn-cs"/>
                      </a:endParaRPr>
                    </a:p>
                    <a:p>
                      <a:endParaRPr lang="en-IN" dirty="0"/>
                    </a:p>
                  </a:txBody>
                  <a:tcPr/>
                </a:tc>
              </a:tr>
              <a:tr h="1673519">
                <a:tc>
                  <a:txBody>
                    <a:bodyPr/>
                    <a:lstStyle/>
                    <a:p>
                      <a:r>
                        <a:rPr lang="en-US" sz="1800" kern="1200" dirty="0" smtClean="0">
                          <a:solidFill>
                            <a:schemeClr val="dk1"/>
                          </a:solidFill>
                          <a:effectLst/>
                          <a:latin typeface="+mn-lt"/>
                          <a:ea typeface="+mn-ea"/>
                          <a:cs typeface="+mn-cs"/>
                        </a:rPr>
                        <a:t>R_*(X) = {</a:t>
                      </a:r>
                      <a:r>
                        <a:rPr lang="en-US" sz="1800" kern="1200" dirty="0" err="1" smtClean="0">
                          <a:solidFill>
                            <a:schemeClr val="dk1"/>
                          </a:solidFill>
                          <a:effectLst/>
                          <a:latin typeface="+mn-lt"/>
                          <a:ea typeface="+mn-ea"/>
                          <a:cs typeface="+mn-cs"/>
                        </a:rPr>
                        <a:t>xϵU</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μ_X^R</a:t>
                      </a:r>
                      <a:r>
                        <a:rPr lang="en-US" sz="1800" kern="1200" dirty="0" smtClean="0">
                          <a:solidFill>
                            <a:schemeClr val="dk1"/>
                          </a:solidFill>
                          <a:effectLst/>
                          <a:latin typeface="+mn-lt"/>
                          <a:ea typeface="+mn-ea"/>
                          <a:cs typeface="+mn-cs"/>
                        </a:rPr>
                        <a:t>(x) = 1} - (1) </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 </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R^*(X) = {</a:t>
                      </a:r>
                      <a:r>
                        <a:rPr lang="en-US" sz="1800" kern="1200" dirty="0" err="1" smtClean="0">
                          <a:solidFill>
                            <a:schemeClr val="dk1"/>
                          </a:solidFill>
                          <a:effectLst/>
                          <a:latin typeface="+mn-lt"/>
                          <a:ea typeface="+mn-ea"/>
                          <a:cs typeface="+mn-cs"/>
                        </a:rPr>
                        <a:t>xϵU</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μ_X^R</a:t>
                      </a:r>
                      <a:r>
                        <a:rPr lang="en-US" sz="1800" kern="1200" dirty="0" smtClean="0">
                          <a:solidFill>
                            <a:schemeClr val="dk1"/>
                          </a:solidFill>
                          <a:effectLst/>
                          <a:latin typeface="+mn-lt"/>
                          <a:ea typeface="+mn-ea"/>
                          <a:cs typeface="+mn-cs"/>
                        </a:rPr>
                        <a:t>(x) &gt; 0} - (2) </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 </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RN_R(X) = {</a:t>
                      </a:r>
                      <a:r>
                        <a:rPr lang="en-US" sz="1800" kern="1200" dirty="0" err="1" smtClean="0">
                          <a:solidFill>
                            <a:schemeClr val="dk1"/>
                          </a:solidFill>
                          <a:effectLst/>
                          <a:latin typeface="+mn-lt"/>
                          <a:ea typeface="+mn-ea"/>
                          <a:cs typeface="+mn-cs"/>
                        </a:rPr>
                        <a:t>xϵU</a:t>
                      </a:r>
                      <a:r>
                        <a:rPr lang="en-US" sz="1800" kern="1200" dirty="0" smtClean="0">
                          <a:solidFill>
                            <a:schemeClr val="dk1"/>
                          </a:solidFill>
                          <a:effectLst/>
                          <a:latin typeface="+mn-lt"/>
                          <a:ea typeface="+mn-ea"/>
                          <a:cs typeface="+mn-cs"/>
                        </a:rPr>
                        <a:t> : 0 &lt;</a:t>
                      </a:r>
                      <a:r>
                        <a:rPr lang="en-US" sz="1800" kern="1200" dirty="0" err="1" smtClean="0">
                          <a:solidFill>
                            <a:schemeClr val="dk1"/>
                          </a:solidFill>
                          <a:effectLst/>
                          <a:latin typeface="+mn-lt"/>
                          <a:ea typeface="+mn-ea"/>
                          <a:cs typeface="+mn-cs"/>
                        </a:rPr>
                        <a:t>μ_X^R</a:t>
                      </a:r>
                      <a:r>
                        <a:rPr lang="en-US" sz="1800" kern="1200" dirty="0" smtClean="0">
                          <a:solidFill>
                            <a:schemeClr val="dk1"/>
                          </a:solidFill>
                          <a:effectLst/>
                          <a:latin typeface="+mn-lt"/>
                          <a:ea typeface="+mn-ea"/>
                          <a:cs typeface="+mn-cs"/>
                        </a:rPr>
                        <a:t>(x) &lt; 1} - (3)</a:t>
                      </a:r>
                      <a:endParaRPr lang="en-IN" sz="1800" kern="1200" dirty="0" smtClean="0">
                        <a:solidFill>
                          <a:schemeClr val="dk1"/>
                        </a:solidFill>
                        <a:effectLst/>
                        <a:latin typeface="+mn-lt"/>
                        <a:ea typeface="+mn-ea"/>
                        <a:cs typeface="+mn-cs"/>
                      </a:endParaRPr>
                    </a:p>
                    <a:p>
                      <a:endParaRPr lang="en-IN" dirty="0"/>
                    </a:p>
                  </a:txBody>
                  <a:tcPr/>
                </a:tc>
                <a:tc>
                  <a:txBody>
                    <a:bodyPr/>
                    <a:lstStyle/>
                    <a:p>
                      <a:r>
                        <a:rPr lang="en-IN" sz="1800" b="0" i="0" kern="1200" dirty="0" smtClean="0">
                          <a:solidFill>
                            <a:schemeClr val="dk1"/>
                          </a:solidFill>
                          <a:latin typeface="+mn-lt"/>
                          <a:ea typeface="+mn-ea"/>
                          <a:cs typeface="+mn-cs"/>
                        </a:rPr>
                        <a:t>The exemplars are extracted from the final matrices as those whose 'responsibility + availability' for themselves is positive  (r(</a:t>
                      </a:r>
                      <a:r>
                        <a:rPr lang="en-IN" sz="1800" b="0" i="0" kern="1200" dirty="0" err="1" smtClean="0">
                          <a:solidFill>
                            <a:schemeClr val="dk1"/>
                          </a:solidFill>
                          <a:latin typeface="+mn-lt"/>
                          <a:ea typeface="+mn-ea"/>
                          <a:cs typeface="+mn-cs"/>
                        </a:rPr>
                        <a:t>i,i</a:t>
                      </a:r>
                      <a:r>
                        <a:rPr lang="en-IN" sz="1800" b="0" i="0" kern="1200" dirty="0" smtClean="0">
                          <a:solidFill>
                            <a:schemeClr val="dk1"/>
                          </a:solidFill>
                          <a:latin typeface="+mn-lt"/>
                          <a:ea typeface="+mn-ea"/>
                          <a:cs typeface="+mn-cs"/>
                        </a:rPr>
                        <a:t>)+a(</a:t>
                      </a:r>
                      <a:r>
                        <a:rPr lang="en-IN" sz="1800" b="0" i="0" kern="1200" dirty="0" err="1" smtClean="0">
                          <a:solidFill>
                            <a:schemeClr val="dk1"/>
                          </a:solidFill>
                          <a:latin typeface="+mn-lt"/>
                          <a:ea typeface="+mn-ea"/>
                          <a:cs typeface="+mn-cs"/>
                        </a:rPr>
                        <a:t>i,i</a:t>
                      </a:r>
                      <a:r>
                        <a:rPr lang="en-IN" sz="1800" b="0" i="0" kern="1200" dirty="0" smtClean="0">
                          <a:solidFill>
                            <a:schemeClr val="dk1"/>
                          </a:solidFill>
                          <a:latin typeface="+mn-lt"/>
                          <a:ea typeface="+mn-ea"/>
                          <a:cs typeface="+mn-cs"/>
                        </a:rPr>
                        <a:t>))&gt;0)</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Model</a:t>
            </a:r>
            <a:endParaRPr lang="en-IN" dirty="0"/>
          </a:p>
        </p:txBody>
      </p:sp>
      <p:sp>
        <p:nvSpPr>
          <p:cNvPr id="3" name="Content Placeholder 2"/>
          <p:cNvSpPr>
            <a:spLocks noGrp="1"/>
          </p:cNvSpPr>
          <p:nvPr>
            <p:ph idx="1"/>
          </p:nvPr>
        </p:nvSpPr>
        <p:spPr/>
        <p:txBody>
          <a:bodyPr>
            <a:normAutofit/>
          </a:bodyPr>
          <a:lstStyle/>
          <a:p>
            <a:pPr marL="0" indent="0">
              <a:buNone/>
            </a:pPr>
            <a:endParaRPr lang="en-IN" dirty="0" smtClean="0"/>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137917"/>
            <a:ext cx="5184577" cy="496748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1335</Words>
  <Application>Microsoft Office PowerPoint</Application>
  <PresentationFormat>On-screen Show (4:3)</PresentationFormat>
  <Paragraphs>112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EXTERNAL REVIEW</vt:lpstr>
      <vt:lpstr>TOPIC OUTLINE</vt:lpstr>
      <vt:lpstr>Introduction</vt:lpstr>
      <vt:lpstr>Literature Survey</vt:lpstr>
      <vt:lpstr>Motivation</vt:lpstr>
      <vt:lpstr>Challenges</vt:lpstr>
      <vt:lpstr>Objectives</vt:lpstr>
      <vt:lpstr>Methodology</vt:lpstr>
      <vt:lpstr>Proposed Model</vt:lpstr>
      <vt:lpstr>Experimental Steps</vt:lpstr>
      <vt:lpstr>Experimental steps</vt:lpstr>
      <vt:lpstr>Graphs </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REVIEW-2</dc:title>
  <dc:creator>SATYA TEJA</dc:creator>
  <cp:lastModifiedBy>H P</cp:lastModifiedBy>
  <cp:revision>24</cp:revision>
  <dcterms:created xsi:type="dcterms:W3CDTF">2019-08-29T08:54:10Z</dcterms:created>
  <dcterms:modified xsi:type="dcterms:W3CDTF">2019-11-23T04:20:43Z</dcterms:modified>
</cp:coreProperties>
</file>