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67" d="100"/>
          <a:sy n="67" d="100"/>
        </p:scale>
        <p:origin x="3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FE8CFC8-2F65-44F9-B9F2-AF22F2DCB7E3}" type="datetimeFigureOut">
              <a:rPr lang="en-US" smtClean="0"/>
              <a:t>12/31/2024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16223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8CFC8-2F65-44F9-B9F2-AF22F2DCB7E3}"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394498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8CFC8-2F65-44F9-B9F2-AF22F2DCB7E3}"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333754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8CFC8-2F65-44F9-B9F2-AF22F2DCB7E3}"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984A4-395E-488D-886A-DA9689ABD38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5697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8CFC8-2F65-44F9-B9F2-AF22F2DCB7E3}"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2653816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E8CFC8-2F65-44F9-B9F2-AF22F2DCB7E3}" type="datetimeFigureOut">
              <a:rPr lang="en-US" smtClean="0"/>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670911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E8CFC8-2F65-44F9-B9F2-AF22F2DCB7E3}" type="datetimeFigureOut">
              <a:rPr lang="en-US" smtClean="0"/>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2669773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8CFC8-2F65-44F9-B9F2-AF22F2DCB7E3}"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791378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8CFC8-2F65-44F9-B9F2-AF22F2DCB7E3}"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322387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8CFC8-2F65-44F9-B9F2-AF22F2DCB7E3}"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416106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8CFC8-2F65-44F9-B9F2-AF22F2DCB7E3}"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208356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E8CFC8-2F65-44F9-B9F2-AF22F2DCB7E3}"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38338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E8CFC8-2F65-44F9-B9F2-AF22F2DCB7E3}" type="datetimeFigureOut">
              <a:rPr lang="en-US" smtClean="0"/>
              <a:t>12/31/2024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273878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E8CFC8-2F65-44F9-B9F2-AF22F2DCB7E3}" type="datetimeFigureOut">
              <a:rPr lang="en-US" smtClean="0"/>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58273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8CFC8-2F65-44F9-B9F2-AF22F2DCB7E3}" type="datetimeFigureOut">
              <a:rPr lang="en-US" smtClean="0"/>
              <a:t>12/31/2024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428426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8CFC8-2F65-44F9-B9F2-AF22F2DCB7E3}"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74403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8CFC8-2F65-44F9-B9F2-AF22F2DCB7E3}"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984A4-395E-488D-886A-DA9689ABD38A}" type="slidenum">
              <a:rPr lang="en-US" smtClean="0"/>
              <a:t>‹#›</a:t>
            </a:fld>
            <a:endParaRPr lang="en-US"/>
          </a:p>
        </p:txBody>
      </p:sp>
    </p:spTree>
    <p:extLst>
      <p:ext uri="{BB962C8B-B14F-4D97-AF65-F5344CB8AC3E}">
        <p14:creationId xmlns:p14="http://schemas.microsoft.com/office/powerpoint/2010/main" val="176599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E8CFC8-2F65-44F9-B9F2-AF22F2DCB7E3}" type="datetimeFigureOut">
              <a:rPr lang="en-US" smtClean="0"/>
              <a:t>12/31/2024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7984A4-395E-488D-886A-DA9689ABD38A}" type="slidenum">
              <a:rPr lang="en-US" smtClean="0"/>
              <a:t>‹#›</a:t>
            </a:fld>
            <a:endParaRPr lang="en-US"/>
          </a:p>
        </p:txBody>
      </p:sp>
    </p:spTree>
    <p:extLst>
      <p:ext uri="{BB962C8B-B14F-4D97-AF65-F5344CB8AC3E}">
        <p14:creationId xmlns:p14="http://schemas.microsoft.com/office/powerpoint/2010/main" val="2265988746"/>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5124BA-D840-4E69-A8CF-201E225D2F9B}"/>
              </a:ext>
            </a:extLst>
          </p:cNvPr>
          <p:cNvSpPr/>
          <p:nvPr/>
        </p:nvSpPr>
        <p:spPr>
          <a:xfrm>
            <a:off x="1343025" y="1419225"/>
            <a:ext cx="9725025" cy="2800767"/>
          </a:xfrm>
          <a:prstGeom prst="rect">
            <a:avLst/>
          </a:prstGeom>
          <a:noFill/>
        </p:spPr>
        <p:txBody>
          <a:bodyPr wrap="square" lIns="91440" tIns="45720" rIns="91440" bIns="45720">
            <a:spAutoFit/>
          </a:bodyPr>
          <a:lstStyle/>
          <a:p>
            <a:pPr algn="ctr"/>
            <a:r>
              <a:rPr lang="en-US" sz="8800" b="1" dirty="0">
                <a:ln w="22225">
                  <a:solidFill>
                    <a:schemeClr val="accent2"/>
                  </a:solidFill>
                  <a:prstDash val="solid"/>
                </a:ln>
                <a:solidFill>
                  <a:schemeClr val="accent2">
                    <a:lumMod val="40000"/>
                    <a:lumOff val="60000"/>
                  </a:schemeClr>
                </a:solidFill>
                <a:effectLst>
                  <a:glow rad="63500">
                    <a:schemeClr val="accent4">
                      <a:satMod val="175000"/>
                      <a:alpha val="40000"/>
                    </a:schemeClr>
                  </a:glow>
                  <a:innerShdw blurRad="114300">
                    <a:prstClr val="black"/>
                  </a:innerShdw>
                </a:effectLst>
              </a:rPr>
              <a:t>Financial Analysis Project</a:t>
            </a:r>
          </a:p>
        </p:txBody>
      </p:sp>
    </p:spTree>
    <p:extLst>
      <p:ext uri="{BB962C8B-B14F-4D97-AF65-F5344CB8AC3E}">
        <p14:creationId xmlns:p14="http://schemas.microsoft.com/office/powerpoint/2010/main" val="3059570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5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02EF1-AECE-4823-8F26-5C0D2127D88D}"/>
              </a:ext>
            </a:extLst>
          </p:cNvPr>
          <p:cNvSpPr txBox="1"/>
          <p:nvPr/>
        </p:nvSpPr>
        <p:spPr>
          <a:xfrm>
            <a:off x="1154906" y="218212"/>
            <a:ext cx="9882187" cy="1200329"/>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Cash Flows at the Beginning of the Year </a:t>
            </a:r>
            <a:r>
              <a:rPr lang="en-US" sz="1800" b="0" i="0" u="none" strike="noStrike" baseline="0" dirty="0">
                <a:solidFill>
                  <a:srgbClr val="000000"/>
                </a:solidFill>
                <a:latin typeface="Times New Roman" panose="02020603050405020304" pitchFamily="18" charset="0"/>
              </a:rPr>
              <a:t>Suppose the cash flows occur at the beginning of every year. In such a case, you should not include the first cash flow in NPV calculation as it already represents the current value. You need to add the first cash flow to the NPV obtained from rest of the cash flows to get the net present value </a:t>
            </a:r>
            <a:endParaRPr lang="en-US" dirty="0"/>
          </a:p>
        </p:txBody>
      </p:sp>
      <p:sp>
        <p:nvSpPr>
          <p:cNvPr id="5" name="TextBox 4">
            <a:extLst>
              <a:ext uri="{FF2B5EF4-FFF2-40B4-BE49-F238E27FC236}">
                <a16:creationId xmlns:a16="http://schemas.microsoft.com/office/drawing/2014/main" id="{9B85D57A-96A5-44B8-8333-7386F5578BAB}"/>
              </a:ext>
            </a:extLst>
          </p:cNvPr>
          <p:cNvSpPr txBox="1"/>
          <p:nvPr/>
        </p:nvSpPr>
        <p:spPr>
          <a:xfrm>
            <a:off x="1154905" y="1418541"/>
            <a:ext cx="9789319" cy="923330"/>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Cash Flows in the Middle of the Year </a:t>
            </a:r>
            <a:r>
              <a:rPr lang="en-US" sz="1800" b="0" i="0" u="none" strike="noStrike" baseline="0" dirty="0">
                <a:solidFill>
                  <a:srgbClr val="000000"/>
                </a:solidFill>
                <a:latin typeface="Times New Roman" panose="02020603050405020304" pitchFamily="18" charset="0"/>
              </a:rPr>
              <a:t>Suppose the cash flows occur in the middle of every year. In such a case, you need to multiply the NPV obtained from the cash flows by $\sqrt{1+r}$ to get the net present value. </a:t>
            </a:r>
            <a:endParaRPr lang="en-US" dirty="0"/>
          </a:p>
        </p:txBody>
      </p:sp>
      <p:sp>
        <p:nvSpPr>
          <p:cNvPr id="7" name="TextBox 6">
            <a:extLst>
              <a:ext uri="{FF2B5EF4-FFF2-40B4-BE49-F238E27FC236}">
                <a16:creationId xmlns:a16="http://schemas.microsoft.com/office/drawing/2014/main" id="{222D9615-204F-4FBC-B918-6A8D90C6DEBF}"/>
              </a:ext>
            </a:extLst>
          </p:cNvPr>
          <p:cNvSpPr txBox="1"/>
          <p:nvPr/>
        </p:nvSpPr>
        <p:spPr>
          <a:xfrm>
            <a:off x="1154904" y="2388038"/>
            <a:ext cx="9789319" cy="1477328"/>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Cash Flows at Irregular Intervals </a:t>
            </a:r>
            <a:r>
              <a:rPr lang="en-US" sz="1800" b="0" i="0" u="none" strike="noStrike" baseline="0" dirty="0">
                <a:solidFill>
                  <a:srgbClr val="000000"/>
                </a:solidFill>
                <a:latin typeface="Times New Roman" panose="02020603050405020304" pitchFamily="18" charset="0"/>
              </a:rPr>
              <a:t>If you want to calculate the net present value with irregular cash flows, i.e. cash flows occurring at random times, the calculation is a bit complex. However, in Excel, you can easily do such a calculation with XNPV function. Arrange your data with the dates and the cash flows. </a:t>
            </a:r>
            <a:r>
              <a:rPr lang="en-US" sz="1800" b="1" i="0" u="none" strike="noStrike" baseline="0" dirty="0">
                <a:solidFill>
                  <a:srgbClr val="000000"/>
                </a:solidFill>
                <a:latin typeface="Times New Roman" panose="02020603050405020304" pitchFamily="18" charset="0"/>
              </a:rPr>
              <a:t>Note </a:t>
            </a:r>
            <a:r>
              <a:rPr lang="en-US" sz="1800" b="0" i="0" u="none" strike="noStrike" baseline="0" dirty="0">
                <a:solidFill>
                  <a:srgbClr val="000000"/>
                </a:solidFill>
                <a:latin typeface="Times New Roman" panose="02020603050405020304" pitchFamily="18" charset="0"/>
              </a:rPr>
              <a:t>− The first date in your data should be the earliest of all the dates. The other dates can occur in any order. Use the XNPV function to calculate the net present value. </a:t>
            </a:r>
            <a:endParaRPr lang="en-US" dirty="0"/>
          </a:p>
        </p:txBody>
      </p:sp>
    </p:spTree>
    <p:extLst>
      <p:ext uri="{BB962C8B-B14F-4D97-AF65-F5344CB8AC3E}">
        <p14:creationId xmlns:p14="http://schemas.microsoft.com/office/powerpoint/2010/main" val="194740168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B0F39AA-C225-4740-9E4C-977A616FB271}"/>
              </a:ext>
            </a:extLst>
          </p:cNvPr>
          <p:cNvGraphicFramePr>
            <a:graphicFrameLocks noGrp="1"/>
          </p:cNvGraphicFramePr>
          <p:nvPr>
            <p:extLst>
              <p:ext uri="{D42A27DB-BD31-4B8C-83A1-F6EECF244321}">
                <p14:modId xmlns:p14="http://schemas.microsoft.com/office/powerpoint/2010/main" val="3684960524"/>
              </p:ext>
            </p:extLst>
          </p:nvPr>
        </p:nvGraphicFramePr>
        <p:xfrm>
          <a:off x="1279524" y="120650"/>
          <a:ext cx="9350376" cy="2565400"/>
        </p:xfrm>
        <a:graphic>
          <a:graphicData uri="http://schemas.openxmlformats.org/drawingml/2006/table">
            <a:tbl>
              <a:tblPr>
                <a:tableStyleId>{5C22544A-7EE6-4342-B048-85BDC9FD1C3A}</a:tableStyleId>
              </a:tblPr>
              <a:tblGrid>
                <a:gridCol w="7122489">
                  <a:extLst>
                    <a:ext uri="{9D8B030D-6E8A-4147-A177-3AD203B41FA5}">
                      <a16:colId xmlns:a16="http://schemas.microsoft.com/office/drawing/2014/main" val="1310324310"/>
                    </a:ext>
                  </a:extLst>
                </a:gridCol>
                <a:gridCol w="2227887">
                  <a:extLst>
                    <a:ext uri="{9D8B030D-6E8A-4147-A177-3AD203B41FA5}">
                      <a16:colId xmlns:a16="http://schemas.microsoft.com/office/drawing/2014/main" val="758735072"/>
                    </a:ext>
                  </a:extLst>
                </a:gridCol>
              </a:tblGrid>
              <a:tr h="211354">
                <a:tc>
                  <a:txBody>
                    <a:bodyPr/>
                    <a:lstStyle/>
                    <a:p>
                      <a:pPr algn="ctr" fontAlgn="b"/>
                      <a:r>
                        <a:rPr lang="en-US" sz="1100" u="none" strike="noStrike">
                          <a:effectLst/>
                        </a:rPr>
                        <a:t>Interest Rate</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a:t>
                      </a:r>
                      <a:endParaRPr lang="en-US" sz="1100" b="1" i="0" u="none" strike="noStrike">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2868157"/>
                  </a:ext>
                </a:extLst>
              </a:tr>
              <a:tr h="218642">
                <a:tc>
                  <a:txBody>
                    <a:bodyPr/>
                    <a:lstStyle/>
                    <a:p>
                      <a:pPr algn="ctr" fontAlgn="b"/>
                      <a:r>
                        <a:rPr lang="en-US" sz="1100" u="none" strike="noStrike">
                          <a:effectLst/>
                        </a:rPr>
                        <a:t>Date</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Cash Flow</a:t>
                      </a:r>
                      <a:endParaRPr lang="en-US" sz="1100" b="1" i="0" u="none" strike="noStrike">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86270510"/>
                  </a:ext>
                </a:extLst>
              </a:tr>
              <a:tr h="211354">
                <a:tc>
                  <a:txBody>
                    <a:bodyPr/>
                    <a:lstStyle/>
                    <a:p>
                      <a:pPr algn="ctr" fontAlgn="b"/>
                      <a:r>
                        <a:rPr lang="en-US" sz="1100" u="none" strike="noStrike">
                          <a:effectLst/>
                        </a:rPr>
                        <a:t>15/Mar/2015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9382086"/>
                  </a:ext>
                </a:extLst>
              </a:tr>
              <a:tr h="211354">
                <a:tc>
                  <a:txBody>
                    <a:bodyPr/>
                    <a:lstStyle/>
                    <a:p>
                      <a:pPr algn="ctr" fontAlgn="b"/>
                      <a:r>
                        <a:rPr lang="en-US" sz="1100" u="none" strike="noStrike">
                          <a:effectLst/>
                        </a:rPr>
                        <a:t>15/Jun/2016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76770454"/>
                  </a:ext>
                </a:extLst>
              </a:tr>
              <a:tr h="211354">
                <a:tc>
                  <a:txBody>
                    <a:bodyPr/>
                    <a:lstStyle/>
                    <a:p>
                      <a:pPr algn="ctr" fontAlgn="b"/>
                      <a:r>
                        <a:rPr lang="en-US" sz="1100" u="none" strike="noStrike">
                          <a:effectLst/>
                        </a:rPr>
                        <a:t>14/Oct/2016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5143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1233556"/>
                  </a:ext>
                </a:extLst>
              </a:tr>
              <a:tr h="211354">
                <a:tc>
                  <a:txBody>
                    <a:bodyPr/>
                    <a:lstStyle/>
                    <a:p>
                      <a:pPr algn="ctr" fontAlgn="b"/>
                      <a:r>
                        <a:rPr lang="en-US" sz="1100" u="none" strike="noStrike">
                          <a:effectLst/>
                        </a:rPr>
                        <a:t>30/Apr/2017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8838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4249809"/>
                  </a:ext>
                </a:extLst>
              </a:tr>
              <a:tr h="211354">
                <a:tc>
                  <a:txBody>
                    <a:bodyPr/>
                    <a:lstStyle/>
                    <a:p>
                      <a:pPr algn="ctr" fontAlgn="b"/>
                      <a:r>
                        <a:rPr lang="en-US" sz="1100" u="none" strike="noStrike">
                          <a:effectLst/>
                        </a:rPr>
                        <a:t>10/Nov/2016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-4893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37101086"/>
                  </a:ext>
                </a:extLst>
              </a:tr>
              <a:tr h="211354">
                <a:tc>
                  <a:txBody>
                    <a:bodyPr/>
                    <a:lstStyle/>
                    <a:p>
                      <a:pPr algn="ctr" fontAlgn="b"/>
                      <a:r>
                        <a:rPr lang="en-US" sz="1100" u="none" strike="noStrike">
                          <a:effectLst/>
                        </a:rPr>
                        <a:t>16/Sep/2016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-2134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94515811"/>
                  </a:ext>
                </a:extLst>
              </a:tr>
              <a:tr h="211354">
                <a:tc>
                  <a:txBody>
                    <a:bodyPr/>
                    <a:lstStyle/>
                    <a:p>
                      <a:pPr algn="ctr" fontAlgn="b"/>
                      <a:r>
                        <a:rPr lang="en-US" sz="1100" u="none" strike="noStrike">
                          <a:effectLst/>
                        </a:rPr>
                        <a:t>18/Apr/2017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8047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1122553"/>
                  </a:ext>
                </a:extLst>
              </a:tr>
              <a:tr h="218642">
                <a:tc>
                  <a:txBody>
                    <a:bodyPr/>
                    <a:lstStyle/>
                    <a:p>
                      <a:pPr algn="ctr" fontAlgn="b"/>
                      <a:r>
                        <a:rPr lang="en-US" sz="1100" u="none" strike="noStrike">
                          <a:effectLst/>
                        </a:rPr>
                        <a:t>27/Aug/2016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3908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4266226"/>
                  </a:ext>
                </a:extLst>
              </a:tr>
              <a:tr h="218642">
                <a:tc>
                  <a:txBody>
                    <a:bodyPr/>
                    <a:lstStyle/>
                    <a:p>
                      <a:pPr algn="ctr" fontAlgn="b"/>
                      <a:r>
                        <a:rPr lang="en-US" sz="1100" u="none" strike="noStrike">
                          <a:effectLst/>
                        </a:rPr>
                        <a:t>17/Jul/2016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-4007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8380707"/>
                  </a:ext>
                </a:extLst>
              </a:tr>
              <a:tr h="218642">
                <a:tc>
                  <a:txBody>
                    <a:bodyPr/>
                    <a:lstStyle/>
                    <a:p>
                      <a:pPr algn="ctr" fontAlgn="b"/>
                      <a:r>
                        <a:rPr lang="en-US" sz="1100" u="none" strike="noStrike">
                          <a:effectLst/>
                        </a:rPr>
                        <a:t>NPV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13940.18</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0309860"/>
                  </a:ext>
                </a:extLst>
              </a:tr>
            </a:tbl>
          </a:graphicData>
        </a:graphic>
      </p:graphicFrame>
      <p:sp>
        <p:nvSpPr>
          <p:cNvPr id="4" name="TextBox 3">
            <a:extLst>
              <a:ext uri="{FF2B5EF4-FFF2-40B4-BE49-F238E27FC236}">
                <a16:creationId xmlns:a16="http://schemas.microsoft.com/office/drawing/2014/main" id="{44B1CBF5-A7A4-4B2B-B85C-5E119ECE797F}"/>
              </a:ext>
            </a:extLst>
          </p:cNvPr>
          <p:cNvSpPr txBox="1"/>
          <p:nvPr/>
        </p:nvSpPr>
        <p:spPr>
          <a:xfrm>
            <a:off x="1128713" y="2686050"/>
            <a:ext cx="9605962" cy="1477328"/>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Internal Rate of Return (IRR) </a:t>
            </a:r>
            <a:r>
              <a:rPr lang="en-US" sz="1800" b="0" i="0" u="none" strike="noStrike" baseline="0" dirty="0">
                <a:solidFill>
                  <a:srgbClr val="000000"/>
                </a:solidFill>
                <a:latin typeface="Times New Roman" panose="02020603050405020304" pitchFamily="18" charset="0"/>
              </a:rPr>
              <a:t>Internal Rate of Return (IRR) of an investment is the rate of interest at which NPV is 0. It is the rate value for which the present values of the positive cash flows exactly compensate the negative ones. When the discount rate is the IRR, the investment is perfectly indifferent, i.e. the investor is neither gaining nor losing money. Consider the following cash flows, different interest rates and the corresponding NPV values. </a:t>
            </a:r>
            <a:endParaRPr lang="en-US" dirty="0"/>
          </a:p>
        </p:txBody>
      </p:sp>
      <p:sp>
        <p:nvSpPr>
          <p:cNvPr id="6" name="TextBox 5">
            <a:extLst>
              <a:ext uri="{FF2B5EF4-FFF2-40B4-BE49-F238E27FC236}">
                <a16:creationId xmlns:a16="http://schemas.microsoft.com/office/drawing/2014/main" id="{C0391556-FE8D-417D-93AB-EA5537AC2660}"/>
              </a:ext>
            </a:extLst>
          </p:cNvPr>
          <p:cNvSpPr txBox="1"/>
          <p:nvPr/>
        </p:nvSpPr>
        <p:spPr>
          <a:xfrm>
            <a:off x="1128712" y="4163378"/>
            <a:ext cx="9282113"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As you can observe between the values of interest rate 10% and 11%, the sign of NPV changes. When you fine-tune the interest rate to 10.53%, NPV is nearly 0. Hence, IRR is 10.53%. </a:t>
            </a:r>
            <a:endParaRPr lang="en-US" dirty="0"/>
          </a:p>
        </p:txBody>
      </p:sp>
    </p:spTree>
    <p:extLst>
      <p:ext uri="{BB962C8B-B14F-4D97-AF65-F5344CB8AC3E}">
        <p14:creationId xmlns:p14="http://schemas.microsoft.com/office/powerpoint/2010/main" val="339166162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205991-3F6D-4C32-B746-B4CCEE145767}"/>
              </a:ext>
            </a:extLst>
          </p:cNvPr>
          <p:cNvGraphicFramePr>
            <a:graphicFrameLocks noGrp="1"/>
          </p:cNvGraphicFramePr>
          <p:nvPr>
            <p:extLst>
              <p:ext uri="{D42A27DB-BD31-4B8C-83A1-F6EECF244321}">
                <p14:modId xmlns:p14="http://schemas.microsoft.com/office/powerpoint/2010/main" val="2146044424"/>
              </p:ext>
            </p:extLst>
          </p:nvPr>
        </p:nvGraphicFramePr>
        <p:xfrm>
          <a:off x="1320800" y="98425"/>
          <a:ext cx="9690099" cy="2863853"/>
        </p:xfrm>
        <a:graphic>
          <a:graphicData uri="http://schemas.openxmlformats.org/drawingml/2006/table">
            <a:tbl>
              <a:tblPr>
                <a:tableStyleId>{5C22544A-7EE6-4342-B048-85BDC9FD1C3A}</a:tableStyleId>
              </a:tblPr>
              <a:tblGrid>
                <a:gridCol w="2192452">
                  <a:extLst>
                    <a:ext uri="{9D8B030D-6E8A-4147-A177-3AD203B41FA5}">
                      <a16:colId xmlns:a16="http://schemas.microsoft.com/office/drawing/2014/main" val="3735671724"/>
                    </a:ext>
                  </a:extLst>
                </a:gridCol>
                <a:gridCol w="5711204">
                  <a:extLst>
                    <a:ext uri="{9D8B030D-6E8A-4147-A177-3AD203B41FA5}">
                      <a16:colId xmlns:a16="http://schemas.microsoft.com/office/drawing/2014/main" val="1447705365"/>
                    </a:ext>
                  </a:extLst>
                </a:gridCol>
                <a:gridCol w="1786443">
                  <a:extLst>
                    <a:ext uri="{9D8B030D-6E8A-4147-A177-3AD203B41FA5}">
                      <a16:colId xmlns:a16="http://schemas.microsoft.com/office/drawing/2014/main" val="2472196663"/>
                    </a:ext>
                  </a:extLst>
                </a:gridCol>
              </a:tblGrid>
              <a:tr h="243387">
                <a:tc>
                  <a:txBody>
                    <a:bodyPr/>
                    <a:lstStyle/>
                    <a:p>
                      <a:pPr algn="l" fontAlgn="b"/>
                      <a:r>
                        <a:rPr lang="en-US" sz="1100" u="none" strike="noStrike">
                          <a:effectLst/>
                        </a:rPr>
                        <a:t>Cash Flows</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Guess</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IRR</a:t>
                      </a:r>
                      <a:endParaRPr lang="en-US" sz="1100" b="1" i="0" u="none" strike="noStrike">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2143750"/>
                  </a:ext>
                </a:extLst>
              </a:tr>
              <a:tr h="235274">
                <a:tc>
                  <a:txBody>
                    <a:bodyPr/>
                    <a:lstStyle/>
                    <a:p>
                      <a:pPr algn="ct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4477070"/>
                  </a:ext>
                </a:extLst>
              </a:tr>
              <a:tr h="235274">
                <a:tc>
                  <a:txBody>
                    <a:bodyPr/>
                    <a:lstStyle/>
                    <a:p>
                      <a:pPr algn="ctr" fontAlgn="b"/>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5832452"/>
                  </a:ext>
                </a:extLst>
              </a:tr>
              <a:tr h="235274">
                <a:tc>
                  <a:txBody>
                    <a:bodyPr/>
                    <a:lstStyle/>
                    <a:p>
                      <a:pPr algn="ctr" fontAlgn="b"/>
                      <a:r>
                        <a:rPr lang="en-US" sz="1100" u="none" strike="noStrike" dirty="0">
                          <a:effectLst/>
                        </a:rPr>
                        <a:t>-8500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2444182"/>
                  </a:ext>
                </a:extLst>
              </a:tr>
              <a:tr h="235274">
                <a:tc>
                  <a:txBody>
                    <a:bodyPr/>
                    <a:lstStyle/>
                    <a:p>
                      <a:pPr algn="ctr" fontAlgn="b"/>
                      <a:r>
                        <a:rPr lang="en-US" sz="1100" u="none" strike="noStrike">
                          <a:effectLst/>
                        </a:rPr>
                        <a:t>2000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93473539"/>
                  </a:ext>
                </a:extLst>
              </a:tr>
              <a:tr h="243387">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6818966"/>
                  </a:ext>
                </a:extLst>
              </a:tr>
              <a:tr h="243387">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02468185"/>
                  </a:ext>
                </a:extLst>
              </a:tr>
              <a:tr h="243387">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6656070"/>
                  </a:ext>
                </a:extLst>
              </a:tr>
              <a:tr h="235274">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5764510"/>
                  </a:ext>
                </a:extLst>
              </a:tr>
              <a:tr h="235274">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23758725"/>
                  </a:ext>
                </a:extLst>
              </a:tr>
              <a:tr h="235274">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9943631"/>
                  </a:ext>
                </a:extLst>
              </a:tr>
              <a:tr h="243387">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0.55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10.53%</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4659794"/>
                  </a:ext>
                </a:extLst>
              </a:tr>
            </a:tbl>
          </a:graphicData>
        </a:graphic>
      </p:graphicFrame>
      <p:sp>
        <p:nvSpPr>
          <p:cNvPr id="4" name="TextBox 3">
            <a:extLst>
              <a:ext uri="{FF2B5EF4-FFF2-40B4-BE49-F238E27FC236}">
                <a16:creationId xmlns:a16="http://schemas.microsoft.com/office/drawing/2014/main" id="{676983FE-06AA-4C30-8E98-F1A7E9BC053C}"/>
              </a:ext>
            </a:extLst>
          </p:cNvPr>
          <p:cNvSpPr txBox="1"/>
          <p:nvPr/>
        </p:nvSpPr>
        <p:spPr>
          <a:xfrm>
            <a:off x="1185862" y="2967861"/>
            <a:ext cx="10015537" cy="1754326"/>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Unique IRR </a:t>
            </a:r>
            <a:r>
              <a:rPr lang="en-US" sz="1800" b="0" i="0" u="none" strike="noStrike" baseline="0" dirty="0">
                <a:solidFill>
                  <a:srgbClr val="000000"/>
                </a:solidFill>
                <a:latin typeface="Times New Roman" panose="02020603050405020304" pitchFamily="18" charset="0"/>
              </a:rPr>
              <a:t>If IRR exists and is unique, it can be used to choose the best investment among several possibilities. If the first cash flow is negative, it means the investor has the money and wants to invest. Then, the higher the IRR the better, since it represents the interest rate the investor is receiving. If the first cash flow is positive, it means the investor needs money and is looking for a loan, the lower the IRR the better since it represents the interest rate the investor is paying. To find if an IRR is unique or not, vary the guess value and calculate IRR. If IRR remains constant then it is unique </a:t>
            </a:r>
            <a:endParaRPr lang="en-US" dirty="0"/>
          </a:p>
        </p:txBody>
      </p:sp>
      <p:sp>
        <p:nvSpPr>
          <p:cNvPr id="6" name="TextBox 5">
            <a:extLst>
              <a:ext uri="{FF2B5EF4-FFF2-40B4-BE49-F238E27FC236}">
                <a16:creationId xmlns:a16="http://schemas.microsoft.com/office/drawing/2014/main" id="{7B2F4C3C-92A1-4448-913C-BE18D4627C13}"/>
              </a:ext>
            </a:extLst>
          </p:cNvPr>
          <p:cNvSpPr txBox="1"/>
          <p:nvPr/>
        </p:nvSpPr>
        <p:spPr>
          <a:xfrm>
            <a:off x="1185861" y="4848910"/>
            <a:ext cx="9186863"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As you observe, the IRR has a unique value for the different guess values. </a:t>
            </a:r>
            <a:endParaRPr lang="en-US" dirty="0"/>
          </a:p>
        </p:txBody>
      </p:sp>
    </p:spTree>
    <p:extLst>
      <p:ext uri="{BB962C8B-B14F-4D97-AF65-F5344CB8AC3E}">
        <p14:creationId xmlns:p14="http://schemas.microsoft.com/office/powerpoint/2010/main" val="120574141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949DD4-06AF-4A6E-920E-FA729E830920}"/>
              </a:ext>
            </a:extLst>
          </p:cNvPr>
          <p:cNvGraphicFramePr>
            <a:graphicFrameLocks noGrp="1"/>
          </p:cNvGraphicFramePr>
          <p:nvPr>
            <p:extLst>
              <p:ext uri="{D42A27DB-BD31-4B8C-83A1-F6EECF244321}">
                <p14:modId xmlns:p14="http://schemas.microsoft.com/office/powerpoint/2010/main" val="1118827134"/>
              </p:ext>
            </p:extLst>
          </p:nvPr>
        </p:nvGraphicFramePr>
        <p:xfrm>
          <a:off x="1371599" y="212725"/>
          <a:ext cx="9725025" cy="2692404"/>
        </p:xfrm>
        <a:graphic>
          <a:graphicData uri="http://schemas.openxmlformats.org/drawingml/2006/table">
            <a:tbl>
              <a:tblPr>
                <a:tableStyleId>{5C22544A-7EE6-4342-B048-85BDC9FD1C3A}</a:tableStyleId>
              </a:tblPr>
              <a:tblGrid>
                <a:gridCol w="3931393">
                  <a:extLst>
                    <a:ext uri="{9D8B030D-6E8A-4147-A177-3AD203B41FA5}">
                      <a16:colId xmlns:a16="http://schemas.microsoft.com/office/drawing/2014/main" val="2056578391"/>
                    </a:ext>
                  </a:extLst>
                </a:gridCol>
                <a:gridCol w="3000274">
                  <a:extLst>
                    <a:ext uri="{9D8B030D-6E8A-4147-A177-3AD203B41FA5}">
                      <a16:colId xmlns:a16="http://schemas.microsoft.com/office/drawing/2014/main" val="3731416906"/>
                    </a:ext>
                  </a:extLst>
                </a:gridCol>
                <a:gridCol w="2793358">
                  <a:extLst>
                    <a:ext uri="{9D8B030D-6E8A-4147-A177-3AD203B41FA5}">
                      <a16:colId xmlns:a16="http://schemas.microsoft.com/office/drawing/2014/main" val="757468389"/>
                    </a:ext>
                  </a:extLst>
                </a:gridCol>
              </a:tblGrid>
              <a:tr h="230777">
                <a:tc>
                  <a:txBody>
                    <a:bodyPr/>
                    <a:lstStyle/>
                    <a:p>
                      <a:pPr algn="ctr" fontAlgn="b"/>
                      <a:r>
                        <a:rPr lang="en-US" sz="1100" u="none" strike="noStrike">
                          <a:effectLst/>
                        </a:rPr>
                        <a:t>Cash Flows</a:t>
                      </a:r>
                      <a:endParaRPr lang="en-US" sz="1100" b="0"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Guess</a:t>
                      </a:r>
                      <a:endParaRPr lang="en-US" sz="1100" b="0"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IRR</a:t>
                      </a:r>
                      <a:endParaRPr lang="en-US" sz="1100" b="0" i="0" u="none" strike="noStrike">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08457913"/>
                  </a:ext>
                </a:extLst>
              </a:tr>
              <a:tr h="223085">
                <a:tc>
                  <a:txBody>
                    <a:bodyPr/>
                    <a:lstStyle/>
                    <a:p>
                      <a:pPr algn="ctr" fontAlgn="b"/>
                      <a:r>
                        <a:rPr lang="en-US" sz="1100" u="none" strike="noStrike">
                          <a:effectLst/>
                        </a:rPr>
                        <a:t>-20000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62678448"/>
                  </a:ext>
                </a:extLst>
              </a:tr>
              <a:tr h="223085">
                <a:tc>
                  <a:txBody>
                    <a:bodyPr/>
                    <a:lstStyle/>
                    <a:p>
                      <a:pPr algn="ctr" fontAlgn="b"/>
                      <a:r>
                        <a:rPr lang="en-US" sz="1100" u="none" strike="noStrike">
                          <a:effectLst/>
                        </a:rPr>
                        <a:t>82000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1845890"/>
                  </a:ext>
                </a:extLst>
              </a:tr>
              <a:tr h="223085">
                <a:tc>
                  <a:txBody>
                    <a:bodyPr/>
                    <a:lstStyle/>
                    <a:p>
                      <a:pPr algn="ctr" fontAlgn="b"/>
                      <a:r>
                        <a:rPr lang="en-US" sz="1100" u="none" strike="noStrike">
                          <a:effectLst/>
                        </a:rPr>
                        <a:t>-60000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94990521"/>
                  </a:ext>
                </a:extLst>
              </a:tr>
              <a:tr h="223085">
                <a:tc>
                  <a:txBody>
                    <a:bodyPr/>
                    <a:lstStyle/>
                    <a:p>
                      <a:pPr algn="ctr" fontAlgn="b"/>
                      <a:r>
                        <a:rPr lang="en-US" sz="1100" u="none" strike="noStrike">
                          <a:effectLst/>
                        </a:rPr>
                        <a:t>2000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6218748"/>
                  </a:ext>
                </a:extLst>
              </a:tr>
              <a:tr h="22308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1154729"/>
                  </a:ext>
                </a:extLst>
              </a:tr>
              <a:tr h="22308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1238219"/>
                  </a:ext>
                </a:extLst>
              </a:tr>
              <a:tr h="22308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69318114"/>
                  </a:ext>
                </a:extLst>
              </a:tr>
              <a:tr h="22308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216.09%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0011482"/>
                  </a:ext>
                </a:extLst>
              </a:tr>
              <a:tr h="22308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216.09%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889614"/>
                  </a:ext>
                </a:extLst>
              </a:tr>
              <a:tr h="223085">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216.09%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02536165"/>
                  </a:ext>
                </a:extLst>
              </a:tr>
              <a:tr h="230777">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216.09%</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69704"/>
                  </a:ext>
                </a:extLst>
              </a:tr>
            </a:tbl>
          </a:graphicData>
        </a:graphic>
      </p:graphicFrame>
      <p:sp>
        <p:nvSpPr>
          <p:cNvPr id="4" name="TextBox 3">
            <a:extLst>
              <a:ext uri="{FF2B5EF4-FFF2-40B4-BE49-F238E27FC236}">
                <a16:creationId xmlns:a16="http://schemas.microsoft.com/office/drawing/2014/main" id="{C70FEF34-2F2C-4864-B954-8B9B62671106}"/>
              </a:ext>
            </a:extLst>
          </p:cNvPr>
          <p:cNvSpPr txBox="1"/>
          <p:nvPr/>
        </p:nvSpPr>
        <p:spPr>
          <a:xfrm>
            <a:off x="1247774" y="2905129"/>
            <a:ext cx="9848850" cy="646331"/>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Multiple IRRs </a:t>
            </a:r>
            <a:r>
              <a:rPr lang="en-US" sz="1800" b="0" i="0" u="none" strike="noStrike" baseline="0" dirty="0">
                <a:solidFill>
                  <a:srgbClr val="000000"/>
                </a:solidFill>
                <a:latin typeface="Times New Roman" panose="02020603050405020304" pitchFamily="18" charset="0"/>
              </a:rPr>
              <a:t>In certain cases, you may have multiple IRRs. Consider the following cash flows. Calculate IRR with different guess values. </a:t>
            </a:r>
            <a:endParaRPr lang="en-US" dirty="0"/>
          </a:p>
        </p:txBody>
      </p:sp>
      <p:sp>
        <p:nvSpPr>
          <p:cNvPr id="6" name="TextBox 5">
            <a:extLst>
              <a:ext uri="{FF2B5EF4-FFF2-40B4-BE49-F238E27FC236}">
                <a16:creationId xmlns:a16="http://schemas.microsoft.com/office/drawing/2014/main" id="{1B960A9F-AB0D-4012-95A0-4AD1BC2EDACA}"/>
              </a:ext>
            </a:extLst>
          </p:cNvPr>
          <p:cNvSpPr txBox="1"/>
          <p:nvPr/>
        </p:nvSpPr>
        <p:spPr>
          <a:xfrm>
            <a:off x="1247774" y="3551460"/>
            <a:ext cx="9696452"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You can observe that there are two IRRs - -9.59% and 216.09%. You can verify these two IRRs calculating NPV. </a:t>
            </a:r>
            <a:endParaRPr lang="en-US" dirty="0"/>
          </a:p>
        </p:txBody>
      </p:sp>
    </p:spTree>
    <p:extLst>
      <p:ext uri="{BB962C8B-B14F-4D97-AF65-F5344CB8AC3E}">
        <p14:creationId xmlns:p14="http://schemas.microsoft.com/office/powerpoint/2010/main" val="180241494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420D9B-EFF4-4563-BD75-628F090F5AFD}"/>
              </a:ext>
            </a:extLst>
          </p:cNvPr>
          <p:cNvSpPr txBox="1"/>
          <p:nvPr/>
        </p:nvSpPr>
        <p:spPr>
          <a:xfrm>
            <a:off x="1204913" y="2438397"/>
            <a:ext cx="10520362" cy="1477328"/>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You have 1000 to invest. If you invest entire 1000 on project A, you get a return of 100. If you invest 100 on project B, you will still have 900 in your hand that you can invest on another project, say project C. Suppose you get a return of 20% on project C, then the total return on project B and project C is 230, which is way ahead in profitability. Thus, NPV is a better way for decision making in such cases. Projects with different cash flows timings </a:t>
            </a:r>
            <a:endParaRPr lang="en-US" dirty="0"/>
          </a:p>
        </p:txBody>
      </p:sp>
      <p:graphicFrame>
        <p:nvGraphicFramePr>
          <p:cNvPr id="4" name="Table 3">
            <a:extLst>
              <a:ext uri="{FF2B5EF4-FFF2-40B4-BE49-F238E27FC236}">
                <a16:creationId xmlns:a16="http://schemas.microsoft.com/office/drawing/2014/main" id="{6D2626AB-57E8-4817-B784-EE794EED6492}"/>
              </a:ext>
            </a:extLst>
          </p:cNvPr>
          <p:cNvGraphicFramePr>
            <a:graphicFrameLocks noGrp="1"/>
          </p:cNvGraphicFramePr>
          <p:nvPr>
            <p:extLst>
              <p:ext uri="{D42A27DB-BD31-4B8C-83A1-F6EECF244321}">
                <p14:modId xmlns:p14="http://schemas.microsoft.com/office/powerpoint/2010/main" val="1991782977"/>
              </p:ext>
            </p:extLst>
          </p:nvPr>
        </p:nvGraphicFramePr>
        <p:xfrm>
          <a:off x="1323975" y="206374"/>
          <a:ext cx="9144000" cy="2232023"/>
        </p:xfrm>
        <a:graphic>
          <a:graphicData uri="http://schemas.openxmlformats.org/drawingml/2006/table">
            <a:tbl>
              <a:tblPr>
                <a:tableStyleId>{5C22544A-7EE6-4342-B048-85BDC9FD1C3A}</a:tableStyleId>
              </a:tblPr>
              <a:tblGrid>
                <a:gridCol w="3696511">
                  <a:extLst>
                    <a:ext uri="{9D8B030D-6E8A-4147-A177-3AD203B41FA5}">
                      <a16:colId xmlns:a16="http://schemas.microsoft.com/office/drawing/2014/main" val="2705336834"/>
                    </a:ext>
                  </a:extLst>
                </a:gridCol>
                <a:gridCol w="2821021">
                  <a:extLst>
                    <a:ext uri="{9D8B030D-6E8A-4147-A177-3AD203B41FA5}">
                      <a16:colId xmlns:a16="http://schemas.microsoft.com/office/drawing/2014/main" val="802402654"/>
                    </a:ext>
                  </a:extLst>
                </a:gridCol>
                <a:gridCol w="2626468">
                  <a:extLst>
                    <a:ext uri="{9D8B030D-6E8A-4147-A177-3AD203B41FA5}">
                      <a16:colId xmlns:a16="http://schemas.microsoft.com/office/drawing/2014/main" val="2625080618"/>
                    </a:ext>
                  </a:extLst>
                </a:gridCol>
              </a:tblGrid>
              <a:tr h="244259">
                <a:tc>
                  <a:txBody>
                    <a:bodyPr/>
                    <a:lstStyle/>
                    <a:p>
                      <a:pPr algn="ctr" fontAlgn="b"/>
                      <a:r>
                        <a:rPr lang="en-US" sz="1100" u="none" strike="noStrike">
                          <a:effectLst/>
                        </a:rPr>
                        <a:t>Year</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Project A</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Project B</a:t>
                      </a:r>
                      <a:endParaRPr lang="en-US" sz="1100" b="1" i="0" u="none" strike="noStrike">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4599435"/>
                  </a:ext>
                </a:extLst>
              </a:tr>
              <a:tr h="244259">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84950297"/>
                  </a:ext>
                </a:extLst>
              </a:tr>
              <a:tr h="244259">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4254608"/>
                  </a:ext>
                </a:extLst>
              </a:tr>
              <a:tr h="244259">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29146061"/>
                  </a:ext>
                </a:extLst>
              </a:tr>
              <a:tr h="244259">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6255987"/>
                  </a:ext>
                </a:extLst>
              </a:tr>
              <a:tr h="252682">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26784368"/>
                  </a:ext>
                </a:extLst>
              </a:tr>
              <a:tr h="252682">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900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3720434"/>
                  </a:ext>
                </a:extLst>
              </a:tr>
              <a:tr h="252682">
                <a:tc>
                  <a:txBody>
                    <a:bodyPr/>
                    <a:lstStyle/>
                    <a:p>
                      <a:pPr algn="ctr" fontAlgn="b"/>
                      <a:r>
                        <a:rPr lang="en-US" sz="1100" u="none" strike="noStrike">
                          <a:effectLst/>
                        </a:rPr>
                        <a:t>IRR</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17.32%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8341842"/>
                  </a:ext>
                </a:extLst>
              </a:tr>
              <a:tr h="252682">
                <a:tc>
                  <a:txBody>
                    <a:bodyPr/>
                    <a:lstStyle/>
                    <a:p>
                      <a:pPr algn="ctr" fontAlgn="b"/>
                      <a:r>
                        <a:rPr lang="en-US" sz="1100" u="none" strike="noStrike">
                          <a:effectLst/>
                        </a:rPr>
                        <a:t>NPV</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815.89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552.40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27372349"/>
                  </a:ext>
                </a:extLst>
              </a:tr>
            </a:tbl>
          </a:graphicData>
        </a:graphic>
      </p:graphicFrame>
      <p:sp>
        <p:nvSpPr>
          <p:cNvPr id="6" name="TextBox 5">
            <a:extLst>
              <a:ext uri="{FF2B5EF4-FFF2-40B4-BE49-F238E27FC236}">
                <a16:creationId xmlns:a16="http://schemas.microsoft.com/office/drawing/2014/main" id="{88E858BD-43F2-4F0F-AA47-B3976E5BAA5F}"/>
              </a:ext>
            </a:extLst>
          </p:cNvPr>
          <p:cNvSpPr txBox="1"/>
          <p:nvPr/>
        </p:nvSpPr>
        <p:spPr>
          <a:xfrm>
            <a:off x="1204912" y="4043660"/>
            <a:ext cx="10034587"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Again, if you consider IRR to decide, project B would be the choice. However, project A has a higher NPV and is an ideal choice. </a:t>
            </a:r>
            <a:endParaRPr lang="en-US" dirty="0"/>
          </a:p>
        </p:txBody>
      </p:sp>
    </p:spTree>
    <p:extLst>
      <p:ext uri="{BB962C8B-B14F-4D97-AF65-F5344CB8AC3E}">
        <p14:creationId xmlns:p14="http://schemas.microsoft.com/office/powerpoint/2010/main" val="249047210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B039F8-A963-4FA4-B628-F635A5AEE4A1}"/>
              </a:ext>
            </a:extLst>
          </p:cNvPr>
          <p:cNvSpPr txBox="1"/>
          <p:nvPr/>
        </p:nvSpPr>
        <p:spPr>
          <a:xfrm>
            <a:off x="1262063" y="2095503"/>
            <a:ext cx="9301162" cy="923330"/>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IRR of Irregularly Spaced Cash Flows (XIRR) </a:t>
            </a:r>
            <a:r>
              <a:rPr lang="en-US" sz="1800" b="0" i="0" u="none" strike="noStrike" baseline="0" dirty="0">
                <a:solidFill>
                  <a:srgbClr val="000000"/>
                </a:solidFill>
                <a:latin typeface="Times New Roman" panose="02020603050405020304" pitchFamily="18" charset="0"/>
              </a:rPr>
              <a:t>Your cash flows may sometimes be irregularly spaced. In such a case, you cannot use IRR as IRR requires equally spaced time intervals. You can use XIRR instead, which takes into account the dates of the cash flows along with the cash flows. </a:t>
            </a:r>
            <a:endParaRPr lang="en-US" dirty="0"/>
          </a:p>
        </p:txBody>
      </p:sp>
      <p:graphicFrame>
        <p:nvGraphicFramePr>
          <p:cNvPr id="4" name="Table 3">
            <a:extLst>
              <a:ext uri="{FF2B5EF4-FFF2-40B4-BE49-F238E27FC236}">
                <a16:creationId xmlns:a16="http://schemas.microsoft.com/office/drawing/2014/main" id="{F6802BEB-16D8-49C3-81C9-197F93F2AAE9}"/>
              </a:ext>
            </a:extLst>
          </p:cNvPr>
          <p:cNvGraphicFramePr>
            <a:graphicFrameLocks noGrp="1"/>
          </p:cNvGraphicFramePr>
          <p:nvPr>
            <p:extLst>
              <p:ext uri="{D42A27DB-BD31-4B8C-83A1-F6EECF244321}">
                <p14:modId xmlns:p14="http://schemas.microsoft.com/office/powerpoint/2010/main" val="570836454"/>
              </p:ext>
            </p:extLst>
          </p:nvPr>
        </p:nvGraphicFramePr>
        <p:xfrm>
          <a:off x="1381125" y="219075"/>
          <a:ext cx="4800600" cy="1876428"/>
        </p:xfrm>
        <a:graphic>
          <a:graphicData uri="http://schemas.openxmlformats.org/drawingml/2006/table">
            <a:tbl>
              <a:tblPr>
                <a:tableStyleId>{5C22544A-7EE6-4342-B048-85BDC9FD1C3A}</a:tableStyleId>
              </a:tblPr>
              <a:tblGrid>
                <a:gridCol w="2070847">
                  <a:extLst>
                    <a:ext uri="{9D8B030D-6E8A-4147-A177-3AD203B41FA5}">
                      <a16:colId xmlns:a16="http://schemas.microsoft.com/office/drawing/2014/main" val="2097777448"/>
                    </a:ext>
                  </a:extLst>
                </a:gridCol>
                <a:gridCol w="2729753">
                  <a:extLst>
                    <a:ext uri="{9D8B030D-6E8A-4147-A177-3AD203B41FA5}">
                      <a16:colId xmlns:a16="http://schemas.microsoft.com/office/drawing/2014/main" val="229293339"/>
                    </a:ext>
                  </a:extLst>
                </a:gridCol>
              </a:tblGrid>
              <a:tr h="265446">
                <a:tc>
                  <a:txBody>
                    <a:bodyPr/>
                    <a:lstStyle/>
                    <a:p>
                      <a:pPr algn="ctr" fontAlgn="b"/>
                      <a:r>
                        <a:rPr lang="en-US" sz="1100" u="none" strike="noStrike">
                          <a:effectLst/>
                        </a:rPr>
                        <a:t>Date</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Cash Flow</a:t>
                      </a:r>
                      <a:endParaRPr lang="en-US" sz="1100" b="1" i="0" u="none" strike="noStrike">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52123965"/>
                  </a:ext>
                </a:extLst>
              </a:tr>
              <a:tr h="265446">
                <a:tc>
                  <a:txBody>
                    <a:bodyPr/>
                    <a:lstStyle/>
                    <a:p>
                      <a:pPr algn="ctr" fontAlgn="b"/>
                      <a:r>
                        <a:rPr lang="en-US" sz="1100" u="none" strike="noStrike">
                          <a:effectLst/>
                        </a:rPr>
                        <a:t>4/8/2015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5163659"/>
                  </a:ext>
                </a:extLst>
              </a:tr>
              <a:tr h="265446">
                <a:tc>
                  <a:txBody>
                    <a:bodyPr/>
                    <a:lstStyle/>
                    <a:p>
                      <a:pPr algn="ctr" fontAlgn="b"/>
                      <a:r>
                        <a:rPr lang="en-US" sz="1100" u="none" strike="noStrike">
                          <a:effectLst/>
                        </a:rPr>
                        <a:t>8/15/2015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4000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52776791"/>
                  </a:ext>
                </a:extLst>
              </a:tr>
              <a:tr h="265446">
                <a:tc>
                  <a:txBody>
                    <a:bodyPr/>
                    <a:lstStyle/>
                    <a:p>
                      <a:pPr algn="ctr" fontAlgn="b"/>
                      <a:r>
                        <a:rPr lang="en-US" sz="1100" u="none" strike="noStrike">
                          <a:effectLst/>
                        </a:rPr>
                        <a:t>3/15/2016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8847242"/>
                  </a:ext>
                </a:extLst>
              </a:tr>
              <a:tr h="265446">
                <a:tc>
                  <a:txBody>
                    <a:bodyPr/>
                    <a:lstStyle/>
                    <a:p>
                      <a:pPr algn="ctr" fontAlgn="b"/>
                      <a:r>
                        <a:rPr lang="en-US" sz="1100" u="none" strike="noStrike">
                          <a:effectLst/>
                        </a:rPr>
                        <a:t>4/25/2016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77604270"/>
                  </a:ext>
                </a:extLst>
              </a:tr>
              <a:tr h="2745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22307326"/>
                  </a:ext>
                </a:extLst>
              </a:tr>
              <a:tr h="274599">
                <a:tc>
                  <a:txBody>
                    <a:bodyPr/>
                    <a:lstStyle/>
                    <a:p>
                      <a:pPr algn="ctr" fontAlgn="b"/>
                      <a:r>
                        <a:rPr lang="en-US" sz="1100" u="none" strike="noStrike">
                          <a:effectLst/>
                        </a:rPr>
                        <a:t>XIRR</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26.42%</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8778519"/>
                  </a:ext>
                </a:extLst>
              </a:tr>
            </a:tbl>
          </a:graphicData>
        </a:graphic>
      </p:graphicFrame>
      <p:sp>
        <p:nvSpPr>
          <p:cNvPr id="6" name="TextBox 5">
            <a:extLst>
              <a:ext uri="{FF2B5EF4-FFF2-40B4-BE49-F238E27FC236}">
                <a16:creationId xmlns:a16="http://schemas.microsoft.com/office/drawing/2014/main" id="{E530149D-7F19-4086-B269-CD731505821E}"/>
              </a:ext>
            </a:extLst>
          </p:cNvPr>
          <p:cNvSpPr txBox="1"/>
          <p:nvPr/>
        </p:nvSpPr>
        <p:spPr>
          <a:xfrm>
            <a:off x="1262063" y="3244334"/>
            <a:ext cx="6105524"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The Internal Rate of Return that results in is 26.42% </a:t>
            </a:r>
            <a:endParaRPr lang="en-US" dirty="0"/>
          </a:p>
        </p:txBody>
      </p:sp>
    </p:spTree>
    <p:extLst>
      <p:ext uri="{BB962C8B-B14F-4D97-AF65-F5344CB8AC3E}">
        <p14:creationId xmlns:p14="http://schemas.microsoft.com/office/powerpoint/2010/main" val="141899365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17D99DE-BDB4-4813-897E-0472AEE7062D}"/>
              </a:ext>
            </a:extLst>
          </p:cNvPr>
          <p:cNvGraphicFramePr>
            <a:graphicFrameLocks noGrp="1"/>
          </p:cNvGraphicFramePr>
          <p:nvPr>
            <p:extLst>
              <p:ext uri="{D42A27DB-BD31-4B8C-83A1-F6EECF244321}">
                <p14:modId xmlns:p14="http://schemas.microsoft.com/office/powerpoint/2010/main" val="3286569256"/>
              </p:ext>
            </p:extLst>
          </p:nvPr>
        </p:nvGraphicFramePr>
        <p:xfrm>
          <a:off x="1314449" y="127000"/>
          <a:ext cx="7343775" cy="2783840"/>
        </p:xfrm>
        <a:graphic>
          <a:graphicData uri="http://schemas.openxmlformats.org/drawingml/2006/table">
            <a:tbl>
              <a:tblPr>
                <a:tableStyleId>{5C22544A-7EE6-4342-B048-85BDC9FD1C3A}</a:tableStyleId>
              </a:tblPr>
              <a:tblGrid>
                <a:gridCol w="4165126">
                  <a:extLst>
                    <a:ext uri="{9D8B030D-6E8A-4147-A177-3AD203B41FA5}">
                      <a16:colId xmlns:a16="http://schemas.microsoft.com/office/drawing/2014/main" val="3912702794"/>
                    </a:ext>
                  </a:extLst>
                </a:gridCol>
                <a:gridCol w="3178649">
                  <a:extLst>
                    <a:ext uri="{9D8B030D-6E8A-4147-A177-3AD203B41FA5}">
                      <a16:colId xmlns:a16="http://schemas.microsoft.com/office/drawing/2014/main" val="1929437465"/>
                    </a:ext>
                  </a:extLst>
                </a:gridCol>
              </a:tblGrid>
              <a:tr h="166603">
                <a:tc>
                  <a:txBody>
                    <a:bodyPr/>
                    <a:lstStyle/>
                    <a:p>
                      <a:pPr algn="ctr" fontAlgn="b"/>
                      <a:r>
                        <a:rPr lang="en-US" sz="1100" u="none" strike="noStrike">
                          <a:effectLst/>
                        </a:rPr>
                        <a:t>Finance rate</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14126997"/>
                  </a:ext>
                </a:extLst>
              </a:tr>
              <a:tr h="166603">
                <a:tc>
                  <a:txBody>
                    <a:bodyPr/>
                    <a:lstStyle/>
                    <a:p>
                      <a:pPr algn="ctr" fontAlgn="b"/>
                      <a:r>
                        <a:rPr lang="en-US" sz="1100" u="none" strike="noStrike">
                          <a:effectLst/>
                        </a:rPr>
                        <a:t>Reinvestment Rate</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74541054"/>
                  </a:ext>
                </a:extLst>
              </a:tr>
              <a:tr h="166603">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6907935"/>
                  </a:ext>
                </a:extLst>
              </a:tr>
              <a:tr h="166603">
                <a:tc>
                  <a:txBody>
                    <a:bodyPr/>
                    <a:lstStyle/>
                    <a:p>
                      <a:pPr algn="ctr" fontAlgn="b"/>
                      <a:r>
                        <a:rPr lang="en-US" sz="1100" u="none" strike="noStrike">
                          <a:effectLst/>
                        </a:rPr>
                        <a:t>Year</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Cash Flow</a:t>
                      </a:r>
                      <a:endParaRPr lang="en-US" sz="1100" b="1" i="0" u="none" strike="noStrike">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2835434"/>
                  </a:ext>
                </a:extLst>
              </a:tr>
              <a:tr h="166603">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084837"/>
                  </a:ext>
                </a:extLst>
              </a:tr>
              <a:tr h="166603">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5276141"/>
                  </a:ext>
                </a:extLst>
              </a:tr>
              <a:tr h="166603">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3998160"/>
                  </a:ext>
                </a:extLst>
              </a:tr>
              <a:tr h="172347">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66959444"/>
                  </a:ext>
                </a:extLst>
              </a:tr>
              <a:tr h="172347">
                <a:tc>
                  <a:txBody>
                    <a:bodyPr/>
                    <a:lstStyle/>
                    <a:p>
                      <a:pPr algn="ctr" fontAlgn="b"/>
                      <a:r>
                        <a:rPr lang="en-US" sz="1100" u="none" strike="noStrike">
                          <a:effectLst/>
                        </a:rPr>
                        <a:t>Discount</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NPV</a:t>
                      </a:r>
                      <a:endParaRPr lang="en-US" sz="1100" b="1" i="0" u="none" strike="noStrike">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35690501"/>
                  </a:ext>
                </a:extLst>
              </a:tr>
              <a:tr h="166603">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-$0.70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4672306"/>
                  </a:ext>
                </a:extLst>
              </a:tr>
              <a:tr h="166603">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67203274"/>
                  </a:ext>
                </a:extLst>
              </a:tr>
              <a:tr h="166603">
                <a:tc>
                  <a:txBody>
                    <a:bodyPr/>
                    <a:lstStyle/>
                    <a:p>
                      <a:pPr algn="ctr" fontAlgn="b"/>
                      <a:r>
                        <a:rPr lang="en-US" sz="1100" u="none" strike="noStrike">
                          <a:effectLst/>
                        </a:rPr>
                        <a:t>110%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9299410"/>
                  </a:ext>
                </a:extLst>
              </a:tr>
              <a:tr h="166603">
                <a:tc>
                  <a:txBody>
                    <a:bodyPr/>
                    <a:lstStyle/>
                    <a:p>
                      <a:pPr algn="ctr" fontAlgn="b"/>
                      <a:r>
                        <a:rPr lang="en-US" sz="1100" u="none" strike="noStrike">
                          <a:effectLst/>
                        </a:rPr>
                        <a:t>400%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3209703"/>
                  </a:ext>
                </a:extLst>
              </a:tr>
              <a:tr h="172347">
                <a:tc>
                  <a:txBody>
                    <a:bodyPr/>
                    <a:lstStyle/>
                    <a:p>
                      <a:pPr algn="ct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8356215"/>
                  </a:ext>
                </a:extLst>
              </a:tr>
              <a:tr h="166603">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98426533"/>
                  </a:ext>
                </a:extLst>
              </a:tr>
              <a:tr h="166603">
                <a:tc>
                  <a:txBody>
                    <a:bodyPr/>
                    <a:lstStyle/>
                    <a:p>
                      <a:pPr algn="ctr" fontAlgn="b"/>
                      <a:r>
                        <a:rPr lang="en-US" sz="1100" u="none" strike="noStrike">
                          <a:effectLst/>
                        </a:rPr>
                        <a:t>MIRR</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33428523"/>
                  </a:ext>
                </a:extLst>
              </a:tr>
            </a:tbl>
          </a:graphicData>
        </a:graphic>
      </p:graphicFrame>
      <p:sp>
        <p:nvSpPr>
          <p:cNvPr id="4" name="TextBox 3">
            <a:extLst>
              <a:ext uri="{FF2B5EF4-FFF2-40B4-BE49-F238E27FC236}">
                <a16:creationId xmlns:a16="http://schemas.microsoft.com/office/drawing/2014/main" id="{DBCC65F9-AFC1-4430-80B2-0DE5DB7D0EA7}"/>
              </a:ext>
            </a:extLst>
          </p:cNvPr>
          <p:cNvSpPr txBox="1"/>
          <p:nvPr/>
        </p:nvSpPr>
        <p:spPr>
          <a:xfrm>
            <a:off x="1185863" y="2910840"/>
            <a:ext cx="9691688" cy="1200329"/>
          </a:xfrm>
          <a:prstGeom prst="rect">
            <a:avLst/>
          </a:prstGeom>
          <a:noFill/>
        </p:spPr>
        <p:txBody>
          <a:bodyPr wrap="square">
            <a:spAutoFit/>
          </a:bodyPr>
          <a:lstStyle/>
          <a:p>
            <a:r>
              <a:rPr lang="en-US" sz="1800" b="1" i="0" u="none" strike="noStrike" baseline="0">
                <a:solidFill>
                  <a:srgbClr val="000000"/>
                </a:solidFill>
                <a:latin typeface="Times New Roman" panose="02020603050405020304" pitchFamily="18" charset="0"/>
              </a:rPr>
              <a:t>Modified IRR (MIRR) </a:t>
            </a:r>
            <a:r>
              <a:rPr lang="en-US" sz="1800" b="0" i="0" u="none" strike="noStrike" baseline="0">
                <a:solidFill>
                  <a:srgbClr val="000000"/>
                </a:solidFill>
                <a:latin typeface="Times New Roman" panose="02020603050405020304" pitchFamily="18" charset="0"/>
              </a:rPr>
              <a:t>Consider a case when your finance rate is different from your reinvestment rate. If you calculate Internal Rate of Return with IRR, it assumes same rate for both finance and reinvestment. Further, you might also get multiple IRRs. For example, consider the cash flows given </a:t>
            </a:r>
            <a:r>
              <a:rPr lang="en-US">
                <a:solidFill>
                  <a:srgbClr val="000000"/>
                </a:solidFill>
                <a:latin typeface="Times New Roman" panose="02020603050405020304" pitchFamily="18" charset="0"/>
              </a:rPr>
              <a:t>above.</a:t>
            </a:r>
            <a:endParaRPr lang="en-US" dirty="0"/>
          </a:p>
        </p:txBody>
      </p:sp>
      <p:sp>
        <p:nvSpPr>
          <p:cNvPr id="6" name="TextBox 5">
            <a:extLst>
              <a:ext uri="{FF2B5EF4-FFF2-40B4-BE49-F238E27FC236}">
                <a16:creationId xmlns:a16="http://schemas.microsoft.com/office/drawing/2014/main" id="{A5E972B7-A732-47BA-B2B3-ACB873C0BEE1}"/>
              </a:ext>
            </a:extLst>
          </p:cNvPr>
          <p:cNvSpPr txBox="1"/>
          <p:nvPr/>
        </p:nvSpPr>
        <p:spPr>
          <a:xfrm>
            <a:off x="1185863" y="4111169"/>
            <a:ext cx="9415462"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As you observe, NPV is 0 more than once, resulting in multiple IRRs. Further, reinvestment rate is not taken into account. In such cases, you can use modified IRR (MIRR) </a:t>
            </a:r>
            <a:endParaRPr lang="en-US" dirty="0"/>
          </a:p>
        </p:txBody>
      </p:sp>
      <p:sp>
        <p:nvSpPr>
          <p:cNvPr id="8" name="TextBox 7">
            <a:extLst>
              <a:ext uri="{FF2B5EF4-FFF2-40B4-BE49-F238E27FC236}">
                <a16:creationId xmlns:a16="http://schemas.microsoft.com/office/drawing/2014/main" id="{E6264926-0217-47D0-80C4-B160541D3E19}"/>
              </a:ext>
            </a:extLst>
          </p:cNvPr>
          <p:cNvSpPr txBox="1"/>
          <p:nvPr/>
        </p:nvSpPr>
        <p:spPr>
          <a:xfrm>
            <a:off x="1185863" y="4825484"/>
            <a:ext cx="6105524"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You will get a result of 7% </a:t>
            </a:r>
            <a:endParaRPr lang="en-US" b="1" dirty="0"/>
          </a:p>
        </p:txBody>
      </p:sp>
    </p:spTree>
    <p:extLst>
      <p:ext uri="{BB962C8B-B14F-4D97-AF65-F5344CB8AC3E}">
        <p14:creationId xmlns:p14="http://schemas.microsoft.com/office/powerpoint/2010/main" val="21408895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A7FF4D-FA70-4C1F-8AC7-FBA1CC685850}"/>
              </a:ext>
            </a:extLst>
          </p:cNvPr>
          <p:cNvSpPr txBox="1"/>
          <p:nvPr/>
        </p:nvSpPr>
        <p:spPr>
          <a:xfrm>
            <a:off x="1328738" y="158234"/>
            <a:ext cx="6105524" cy="646331"/>
          </a:xfrm>
          <a:prstGeom prst="rect">
            <a:avLst/>
          </a:prstGeom>
          <a:noFill/>
        </p:spPr>
        <p:txBody>
          <a:bodyPr wrap="square">
            <a:spAutoFit/>
          </a:bodyPr>
          <a:lstStyle/>
          <a:p>
            <a:r>
              <a:rPr lang="en-US" sz="3600" b="1" dirty="0">
                <a:solidFill>
                  <a:srgbClr val="FF0000"/>
                </a:solidFill>
              </a:rPr>
              <a:t>Insights and Findings</a:t>
            </a:r>
          </a:p>
        </p:txBody>
      </p:sp>
      <p:sp>
        <p:nvSpPr>
          <p:cNvPr id="4" name="Rectangle 1">
            <a:extLst>
              <a:ext uri="{FF2B5EF4-FFF2-40B4-BE49-F238E27FC236}">
                <a16:creationId xmlns:a16="http://schemas.microsoft.com/office/drawing/2014/main" id="{E0F7966E-4269-4488-A2AB-E5A5578E43D7}"/>
              </a:ext>
            </a:extLst>
          </p:cNvPr>
          <p:cNvSpPr>
            <a:spLocks noChangeArrowheads="1"/>
          </p:cNvSpPr>
          <p:nvPr/>
        </p:nvSpPr>
        <p:spPr bwMode="auto">
          <a:xfrm>
            <a:off x="1328738" y="608738"/>
            <a:ext cx="605710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85000"/>
                    <a:lumOff val="15000"/>
                  </a:schemeClr>
                </a:solidFill>
                <a:effectLst/>
                <a:latin typeface="Arial" panose="020B0604020202020204" pitchFamily="34" charset="0"/>
              </a:rPr>
              <a:t>Clear benefits of NPV over IRR for decision-making.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lumMod val="85000"/>
                  <a:lumOff val="1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85000"/>
                    <a:lumOff val="15000"/>
                  </a:schemeClr>
                </a:solidFill>
                <a:effectLst/>
                <a:latin typeface="Arial" panose="020B0604020202020204" pitchFamily="34" charset="0"/>
              </a:rPr>
              <a:t>Comparison of financial options using Excel outputs.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lumMod val="85000"/>
                  <a:lumOff val="1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85000"/>
                    <a:lumOff val="15000"/>
                  </a:schemeClr>
                </a:solidFill>
                <a:effectLst/>
                <a:latin typeface="Arial" panose="020B0604020202020204" pitchFamily="34" charset="0"/>
              </a:rPr>
              <a:t>Effectiveness of MIRR in resolving multiple IRR conflicts.</a:t>
            </a:r>
          </a:p>
        </p:txBody>
      </p:sp>
      <p:sp>
        <p:nvSpPr>
          <p:cNvPr id="6" name="TextBox 5">
            <a:extLst>
              <a:ext uri="{FF2B5EF4-FFF2-40B4-BE49-F238E27FC236}">
                <a16:creationId xmlns:a16="http://schemas.microsoft.com/office/drawing/2014/main" id="{3E1791A1-4366-4DB6-9C1D-0718BDD7DC67}"/>
              </a:ext>
            </a:extLst>
          </p:cNvPr>
          <p:cNvSpPr txBox="1"/>
          <p:nvPr/>
        </p:nvSpPr>
        <p:spPr>
          <a:xfrm>
            <a:off x="1328738" y="2521180"/>
            <a:ext cx="6105524" cy="584775"/>
          </a:xfrm>
          <a:prstGeom prst="rect">
            <a:avLst/>
          </a:prstGeom>
          <a:noFill/>
        </p:spPr>
        <p:txBody>
          <a:bodyPr wrap="square">
            <a:spAutoFit/>
          </a:bodyPr>
          <a:lstStyle/>
          <a:p>
            <a:r>
              <a:rPr lang="en-US" sz="3200" dirty="0">
                <a:solidFill>
                  <a:srgbClr val="FF0000"/>
                </a:solidFill>
              </a:rPr>
              <a:t>Key takeaways</a:t>
            </a:r>
          </a:p>
        </p:txBody>
      </p:sp>
      <p:sp>
        <p:nvSpPr>
          <p:cNvPr id="7" name="Rectangle 2">
            <a:extLst>
              <a:ext uri="{FF2B5EF4-FFF2-40B4-BE49-F238E27FC236}">
                <a16:creationId xmlns:a16="http://schemas.microsoft.com/office/drawing/2014/main" id="{1A356D30-1B1D-421A-A6D3-E511A6D4500E}"/>
              </a:ext>
            </a:extLst>
          </p:cNvPr>
          <p:cNvSpPr>
            <a:spLocks noChangeArrowheads="1"/>
          </p:cNvSpPr>
          <p:nvPr/>
        </p:nvSpPr>
        <p:spPr bwMode="auto">
          <a:xfrm>
            <a:off x="1328738" y="2813567"/>
            <a:ext cx="83695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Excel simplifies complex financial computations.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Real-life application enhances understanding.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Decisions based on NPV and MIRR yield better results than IRR in most cases.</a:t>
            </a:r>
          </a:p>
        </p:txBody>
      </p:sp>
    </p:spTree>
    <p:extLst>
      <p:ext uri="{BB962C8B-B14F-4D97-AF65-F5344CB8AC3E}">
        <p14:creationId xmlns:p14="http://schemas.microsoft.com/office/powerpoint/2010/main" val="27450008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1B7F39-E562-402C-9FF1-284B7AFE1EB7}"/>
              </a:ext>
            </a:extLst>
          </p:cNvPr>
          <p:cNvSpPr/>
          <p:nvPr/>
        </p:nvSpPr>
        <p:spPr>
          <a:xfrm>
            <a:off x="1898506" y="1852910"/>
            <a:ext cx="8013989" cy="1862048"/>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prst="relaxedInset"/>
            </a:sp3d>
          </a:bodyPr>
          <a:lstStyle/>
          <a:p>
            <a:pPr algn="ctr"/>
            <a:r>
              <a:rPr lang="en-US" sz="11500" b="1" cap="none" spc="0" dirty="0">
                <a:ln/>
                <a:solidFill>
                  <a:srgbClr val="002060"/>
                </a:solidFill>
                <a:effectLst>
                  <a:glow rad="228600">
                    <a:schemeClr val="accent1">
                      <a:satMod val="175000"/>
                      <a:alpha val="40000"/>
                    </a:schemeClr>
                  </a:glow>
                  <a:outerShdw blurRad="63500" sx="102000" sy="102000" algn="ctr" rotWithShape="0">
                    <a:prstClr val="black">
                      <a:alpha val="40000"/>
                    </a:prstClr>
                  </a:outerShdw>
                  <a:reflection blurRad="6350" stA="55000" endA="300" endPos="45500" dir="5400000" sy="-100000" algn="bl" rotWithShape="0"/>
                </a:effectLst>
              </a:rPr>
              <a:t>THANK YOU</a:t>
            </a:r>
          </a:p>
        </p:txBody>
      </p:sp>
      <p:sp>
        <p:nvSpPr>
          <p:cNvPr id="5" name="TextBox 4">
            <a:extLst>
              <a:ext uri="{FF2B5EF4-FFF2-40B4-BE49-F238E27FC236}">
                <a16:creationId xmlns:a16="http://schemas.microsoft.com/office/drawing/2014/main" id="{722A7DCA-48A3-4FC0-98F8-4E3393A8030E}"/>
              </a:ext>
            </a:extLst>
          </p:cNvPr>
          <p:cNvSpPr txBox="1"/>
          <p:nvPr/>
        </p:nvSpPr>
        <p:spPr>
          <a:xfrm>
            <a:off x="8129588" y="6387584"/>
            <a:ext cx="6105524" cy="369332"/>
          </a:xfrm>
          <a:prstGeom prst="rect">
            <a:avLst/>
          </a:prstGeom>
          <a:noFill/>
        </p:spPr>
        <p:txBody>
          <a:bodyPr wrap="square">
            <a:spAutoFit/>
          </a:bodyPr>
          <a:lstStyle/>
          <a:p>
            <a:r>
              <a:rPr lang="en-US" b="1" dirty="0">
                <a:solidFill>
                  <a:srgbClr val="92D050"/>
                </a:solidFill>
                <a:highlight>
                  <a:srgbClr val="000000"/>
                </a:highlight>
              </a:rPr>
              <a:t>Project by </a:t>
            </a:r>
            <a:r>
              <a:rPr lang="en-US" dirty="0">
                <a:solidFill>
                  <a:srgbClr val="92D050"/>
                </a:solidFill>
                <a:highlight>
                  <a:srgbClr val="000000"/>
                </a:highlight>
              </a:rPr>
              <a:t>– Satyapriya Mohanty </a:t>
            </a:r>
          </a:p>
        </p:txBody>
      </p:sp>
    </p:spTree>
    <p:extLst>
      <p:ext uri="{BB962C8B-B14F-4D97-AF65-F5344CB8AC3E}">
        <p14:creationId xmlns:p14="http://schemas.microsoft.com/office/powerpoint/2010/main" val="4289448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84A4F9-F16B-44A9-9AE4-73E8A6B59662}"/>
              </a:ext>
            </a:extLst>
          </p:cNvPr>
          <p:cNvSpPr txBox="1"/>
          <p:nvPr/>
        </p:nvSpPr>
        <p:spPr>
          <a:xfrm>
            <a:off x="1147763" y="908566"/>
            <a:ext cx="6105524"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Annuity </a:t>
            </a:r>
            <a:endParaRPr lang="en-US" dirty="0"/>
          </a:p>
        </p:txBody>
      </p:sp>
      <p:sp>
        <p:nvSpPr>
          <p:cNvPr id="8" name="TextBox 7">
            <a:extLst>
              <a:ext uri="{FF2B5EF4-FFF2-40B4-BE49-F238E27FC236}">
                <a16:creationId xmlns:a16="http://schemas.microsoft.com/office/drawing/2014/main" id="{2E26A64E-2F8F-4561-85BE-A503638F2762}"/>
              </a:ext>
            </a:extLst>
          </p:cNvPr>
          <p:cNvSpPr txBox="1"/>
          <p:nvPr/>
        </p:nvSpPr>
        <p:spPr>
          <a:xfrm>
            <a:off x="1147763" y="539234"/>
            <a:ext cx="6105524" cy="369332"/>
          </a:xfrm>
          <a:prstGeom prst="rect">
            <a:avLst/>
          </a:prstGeom>
          <a:noFill/>
        </p:spPr>
        <p:txBody>
          <a:bodyPr wrap="square">
            <a:spAutoFit/>
          </a:bodyPr>
          <a:lstStyle/>
          <a:p>
            <a:r>
              <a:rPr lang="en-US" sz="1800" b="1" i="0" u="none" strike="noStrike" baseline="0" dirty="0">
                <a:solidFill>
                  <a:srgbClr val="FF0000"/>
                </a:solidFill>
                <a:latin typeface="Times New Roman" panose="02020603050405020304" pitchFamily="18" charset="0"/>
              </a:rPr>
              <a:t>Key Financial Concepts and Functions </a:t>
            </a:r>
            <a:endParaRPr lang="en-US" dirty="0">
              <a:solidFill>
                <a:srgbClr val="FF0000"/>
              </a:solidFill>
            </a:endParaRPr>
          </a:p>
        </p:txBody>
      </p:sp>
      <p:sp>
        <p:nvSpPr>
          <p:cNvPr id="10" name="TextBox 9">
            <a:extLst>
              <a:ext uri="{FF2B5EF4-FFF2-40B4-BE49-F238E27FC236}">
                <a16:creationId xmlns:a16="http://schemas.microsoft.com/office/drawing/2014/main" id="{0A63F401-98B1-41D9-ABCD-B584C6219199}"/>
              </a:ext>
            </a:extLst>
          </p:cNvPr>
          <p:cNvSpPr txBox="1"/>
          <p:nvPr/>
        </p:nvSpPr>
        <p:spPr>
          <a:xfrm>
            <a:off x="1147763" y="1277898"/>
            <a:ext cx="10139362" cy="1200329"/>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An annuity is a series of constant cash payments made over a continuous period, such as retirement savings, insurance payments, or mortgage payments. In annuity functions: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 positive number represents cash received.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 negative number represents cash paid out </a:t>
            </a:r>
            <a:endParaRPr lang="en-US" dirty="0"/>
          </a:p>
        </p:txBody>
      </p:sp>
      <p:sp>
        <p:nvSpPr>
          <p:cNvPr id="12" name="TextBox 11">
            <a:extLst>
              <a:ext uri="{FF2B5EF4-FFF2-40B4-BE49-F238E27FC236}">
                <a16:creationId xmlns:a16="http://schemas.microsoft.com/office/drawing/2014/main" id="{3E5F7A87-BA66-4034-8958-7D2820DAA02F}"/>
              </a:ext>
            </a:extLst>
          </p:cNvPr>
          <p:cNvSpPr txBox="1"/>
          <p:nvPr/>
        </p:nvSpPr>
        <p:spPr>
          <a:xfrm>
            <a:off x="1147762" y="2551837"/>
            <a:ext cx="10072687" cy="2031325"/>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Present Value (PV) </a:t>
            </a:r>
            <a:r>
              <a:rPr lang="en-US" sz="1800" b="0" i="0" u="none" strike="noStrike" baseline="0" dirty="0">
                <a:solidFill>
                  <a:srgbClr val="000000"/>
                </a:solidFill>
                <a:latin typeface="Times New Roman" panose="02020603050405020304" pitchFamily="18" charset="0"/>
              </a:rPr>
              <a:t>The present value is the total amount that a series of future payments is worth now. </a:t>
            </a:r>
            <a:r>
              <a:rPr lang="en-US" sz="1800" b="1" i="0" u="none" strike="noStrike" baseline="0" dirty="0">
                <a:solidFill>
                  <a:srgbClr val="000000"/>
                </a:solidFill>
                <a:latin typeface="Times New Roman" panose="02020603050405020304" pitchFamily="18" charset="0"/>
              </a:rPr>
              <a:t>Excel Function: PV </a:t>
            </a:r>
            <a:r>
              <a:rPr lang="en-US" sz="1800" b="0" i="0" u="none" strike="noStrike" baseline="0" dirty="0">
                <a:solidFill>
                  <a:srgbClr val="000000"/>
                </a:solidFill>
                <a:latin typeface="Times New Roman" panose="02020603050405020304" pitchFamily="18" charset="0"/>
              </a:rPr>
              <a:t>=PV(rate, nper, pmt, [fv], [type])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rate: Interest rate per period.</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nper: Total number of payment periods.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pmt: Payment made each period.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fv: Future value (optional).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type: Payment type (0 for end of period, 1 for beginning of period). </a:t>
            </a:r>
            <a:endParaRPr lang="en-US" dirty="0"/>
          </a:p>
        </p:txBody>
      </p:sp>
      <p:sp>
        <p:nvSpPr>
          <p:cNvPr id="14" name="TextBox 13">
            <a:extLst>
              <a:ext uri="{FF2B5EF4-FFF2-40B4-BE49-F238E27FC236}">
                <a16:creationId xmlns:a16="http://schemas.microsoft.com/office/drawing/2014/main" id="{A0C87963-5C7A-45EB-A170-0BA7D1A0957E}"/>
              </a:ext>
            </a:extLst>
          </p:cNvPr>
          <p:cNvSpPr txBox="1"/>
          <p:nvPr/>
        </p:nvSpPr>
        <p:spPr>
          <a:xfrm>
            <a:off x="1147763" y="4656772"/>
            <a:ext cx="9720262" cy="1477328"/>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Net Present Value (NPV) </a:t>
            </a:r>
            <a:r>
              <a:rPr lang="en-US" sz="1800" b="0" i="0" u="none" strike="noStrike" baseline="0" dirty="0">
                <a:solidFill>
                  <a:srgbClr val="000000"/>
                </a:solidFill>
                <a:latin typeface="Times New Roman" panose="02020603050405020304" pitchFamily="18" charset="0"/>
              </a:rPr>
              <a:t>NPV calculates the net present value of an investment based on a discount rate and a series of future payments and incomes. </a:t>
            </a:r>
          </a:p>
          <a:p>
            <a:r>
              <a:rPr lang="en-US" sz="1800" b="1" i="0" u="none" strike="noStrike" baseline="0" dirty="0">
                <a:solidFill>
                  <a:srgbClr val="000000"/>
                </a:solidFill>
                <a:latin typeface="Times New Roman" panose="02020603050405020304" pitchFamily="18" charset="0"/>
              </a:rPr>
              <a:t>Excel Function: NPV </a:t>
            </a:r>
            <a:r>
              <a:rPr lang="en-US" sz="1800" b="0" i="0" u="none" strike="noStrike" baseline="0" dirty="0">
                <a:solidFill>
                  <a:srgbClr val="000000"/>
                </a:solidFill>
                <a:latin typeface="Times New Roman" panose="02020603050405020304" pitchFamily="18" charset="0"/>
              </a:rPr>
              <a:t>=NPV(rate, value1, [value2], ...)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rate: Discount rate.</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value1, value2, ...: Cash flows. </a:t>
            </a:r>
            <a:endParaRPr lang="en-US" dirty="0"/>
          </a:p>
        </p:txBody>
      </p:sp>
    </p:spTree>
    <p:extLst>
      <p:ext uri="{BB962C8B-B14F-4D97-AF65-F5344CB8AC3E}">
        <p14:creationId xmlns:p14="http://schemas.microsoft.com/office/powerpoint/2010/main" val="2512145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A179C0-FA38-487D-8D97-05829C2A01C7}"/>
              </a:ext>
            </a:extLst>
          </p:cNvPr>
          <p:cNvSpPr txBox="1"/>
          <p:nvPr/>
        </p:nvSpPr>
        <p:spPr>
          <a:xfrm>
            <a:off x="1100137" y="366236"/>
            <a:ext cx="10186987" cy="1477328"/>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XNPV </a:t>
            </a:r>
            <a:r>
              <a:rPr lang="en-US" dirty="0">
                <a:solidFill>
                  <a:srgbClr val="000000"/>
                </a:solidFill>
                <a:latin typeface="Times New Roman" panose="02020603050405020304" pitchFamily="18" charset="0"/>
              </a:rPr>
              <a:t>-</a:t>
            </a:r>
            <a:r>
              <a:rPr lang="en-US" sz="1800" b="0" i="0" u="none" strike="noStrike" baseline="0" dirty="0">
                <a:solidFill>
                  <a:srgbClr val="000000"/>
                </a:solidFill>
                <a:latin typeface="Times New Roman" panose="02020603050405020304" pitchFamily="18" charset="0"/>
              </a:rPr>
              <a:t> calculates the net present value for a schedule of cash flows that are not necessarily periodic. </a:t>
            </a:r>
          </a:p>
          <a:p>
            <a:r>
              <a:rPr lang="en-US" sz="1800" b="1" i="0" u="none" strike="noStrike" baseline="0" dirty="0">
                <a:solidFill>
                  <a:srgbClr val="000000"/>
                </a:solidFill>
                <a:latin typeface="Times New Roman" panose="02020603050405020304" pitchFamily="18" charset="0"/>
              </a:rPr>
              <a:t>Excel Function: XNPV </a:t>
            </a:r>
            <a:r>
              <a:rPr lang="en-US" sz="1800" b="0" i="0" u="none" strike="noStrike" baseline="0" dirty="0">
                <a:solidFill>
                  <a:srgbClr val="000000"/>
                </a:solidFill>
                <a:latin typeface="Times New Roman" panose="02020603050405020304" pitchFamily="18" charset="0"/>
              </a:rPr>
              <a:t>=XNPV(rate, values, dates)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rate: Discount rate.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values: Cash flows.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dates: Corresponding dates of the cash flows. </a:t>
            </a:r>
            <a:endParaRPr lang="en-US" dirty="0"/>
          </a:p>
        </p:txBody>
      </p:sp>
      <p:sp>
        <p:nvSpPr>
          <p:cNvPr id="5" name="TextBox 4">
            <a:extLst>
              <a:ext uri="{FF2B5EF4-FFF2-40B4-BE49-F238E27FC236}">
                <a16:creationId xmlns:a16="http://schemas.microsoft.com/office/drawing/2014/main" id="{17816F7B-BCE4-411B-BCA2-A8BDB432D30C}"/>
              </a:ext>
            </a:extLst>
          </p:cNvPr>
          <p:cNvSpPr txBox="1"/>
          <p:nvPr/>
        </p:nvSpPr>
        <p:spPr>
          <a:xfrm>
            <a:off x="1100136" y="1843564"/>
            <a:ext cx="9501189" cy="2308324"/>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Equated Monthly Installment (EMI) </a:t>
            </a:r>
            <a:r>
              <a:rPr lang="en-US" sz="1800" b="0" i="0" u="none" strike="noStrike" baseline="0" dirty="0">
                <a:solidFill>
                  <a:srgbClr val="000000"/>
                </a:solidFill>
                <a:latin typeface="Times New Roman" panose="02020603050405020304" pitchFamily="18" charset="0"/>
              </a:rPr>
              <a:t>An EMI is a fixed payment amount made by a borrower to a lender at a specified date each calendar month. </a:t>
            </a:r>
          </a:p>
          <a:p>
            <a:r>
              <a:rPr lang="en-US" sz="1800" b="1" i="0" u="none" strike="noStrike" baseline="0" dirty="0">
                <a:solidFill>
                  <a:srgbClr val="000000"/>
                </a:solidFill>
                <a:latin typeface="Times New Roman" panose="02020603050405020304" pitchFamily="18" charset="0"/>
              </a:rPr>
              <a:t>Excel Function: PMT </a:t>
            </a:r>
            <a:r>
              <a:rPr lang="en-US" sz="1800" b="0" i="0" u="none" strike="noStrike" baseline="0" dirty="0">
                <a:solidFill>
                  <a:srgbClr val="000000"/>
                </a:solidFill>
                <a:latin typeface="Times New Roman" panose="02020603050405020304" pitchFamily="18" charset="0"/>
              </a:rPr>
              <a:t>=PMT(rate, nper, pv, [fv], [type]) </a:t>
            </a:r>
            <a:br>
              <a:rPr lang="en-US" sz="1800" b="0" i="0" u="none" strike="noStrike" baseline="0" dirty="0">
                <a:solidFill>
                  <a:srgbClr val="000000"/>
                </a:solidFill>
                <a:latin typeface="Times New Roman" panose="02020603050405020304" pitchFamily="18" charset="0"/>
              </a:rPr>
            </a:br>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rate: Interest rate per period.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nper: Total number of payment periods.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pv: Present value or loan amount.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fv: Future value (optional).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type: Payment type (0 for end of period, 1 for beginning of period). </a:t>
            </a:r>
            <a:endParaRPr lang="en-US" dirty="0"/>
          </a:p>
        </p:txBody>
      </p:sp>
      <p:sp>
        <p:nvSpPr>
          <p:cNvPr id="7" name="TextBox 6">
            <a:extLst>
              <a:ext uri="{FF2B5EF4-FFF2-40B4-BE49-F238E27FC236}">
                <a16:creationId xmlns:a16="http://schemas.microsoft.com/office/drawing/2014/main" id="{C21C5C52-B845-4B17-BB04-2CC87B111D78}"/>
              </a:ext>
            </a:extLst>
          </p:cNvPr>
          <p:cNvSpPr txBox="1"/>
          <p:nvPr/>
        </p:nvSpPr>
        <p:spPr>
          <a:xfrm>
            <a:off x="1100135" y="4151888"/>
            <a:ext cx="9653590" cy="1754326"/>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Interest and Principal Components of EMI </a:t>
            </a:r>
          </a:p>
          <a:p>
            <a:r>
              <a:rPr lang="en-US" sz="1800" b="0" i="0" u="none" strike="noStrike" baseline="0" dirty="0">
                <a:solidFill>
                  <a:srgbClr val="000000"/>
                </a:solidFill>
                <a:latin typeface="Times New Roman" panose="02020603050405020304" pitchFamily="18" charset="0"/>
              </a:rPr>
              <a:t>To calculate the interest and principal parts of the EMI: </a:t>
            </a:r>
          </a:p>
          <a:p>
            <a:r>
              <a:rPr lang="en-US" sz="10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Interest Component: IPMT </a:t>
            </a:r>
            <a:r>
              <a:rPr lang="en-US" sz="1800" b="0" i="0" u="none" strike="noStrike" baseline="0" dirty="0">
                <a:solidFill>
                  <a:srgbClr val="000000"/>
                </a:solidFill>
                <a:latin typeface="Times New Roman" panose="02020603050405020304" pitchFamily="18" charset="0"/>
              </a:rPr>
              <a:t>=IPMT(rate, per, nper, pv, [fv], [type]) </a:t>
            </a:r>
          </a:p>
          <a:p>
            <a:r>
              <a:rPr lang="en-US" sz="10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Principal Component: PPMT </a:t>
            </a:r>
            <a:r>
              <a:rPr lang="en-US" sz="1800" b="0" i="0" u="none" strike="noStrike" baseline="0" dirty="0">
                <a:solidFill>
                  <a:srgbClr val="000000"/>
                </a:solidFill>
                <a:latin typeface="Times New Roman" panose="02020603050405020304" pitchFamily="18" charset="0"/>
              </a:rPr>
              <a:t>=PPMT(rate, per, nper, pv, [fv], [type]) </a:t>
            </a:r>
          </a:p>
          <a:p>
            <a:r>
              <a:rPr lang="en-US" sz="1800" b="1" i="0" u="none" strike="noStrike" baseline="0" dirty="0">
                <a:solidFill>
                  <a:srgbClr val="000000"/>
                </a:solidFill>
                <a:latin typeface="Times New Roman" panose="02020603050405020304" pitchFamily="18" charset="0"/>
              </a:rPr>
              <a:t>Calculating Interest Rate </a:t>
            </a:r>
            <a:r>
              <a:rPr lang="en-US" sz="1800" b="0" i="0" u="none" strike="noStrike" baseline="0" dirty="0">
                <a:solidFill>
                  <a:srgbClr val="000000"/>
                </a:solidFill>
                <a:latin typeface="Times New Roman" panose="02020603050405020304" pitchFamily="18" charset="0"/>
              </a:rPr>
              <a:t>To find the interest rate required to pay back a loan: </a:t>
            </a:r>
          </a:p>
          <a:p>
            <a:r>
              <a:rPr lang="en-US" sz="1800" b="1" i="0" u="none" strike="noStrike" baseline="0" dirty="0">
                <a:solidFill>
                  <a:srgbClr val="000000"/>
                </a:solidFill>
                <a:latin typeface="Times New Roman" panose="02020603050405020304" pitchFamily="18" charset="0"/>
              </a:rPr>
              <a:t>Excel Function: RATE </a:t>
            </a:r>
            <a:r>
              <a:rPr lang="en-US" sz="1800" b="0" i="0" u="none" strike="noStrike" baseline="0" dirty="0">
                <a:solidFill>
                  <a:srgbClr val="000000"/>
                </a:solidFill>
                <a:latin typeface="Times New Roman" panose="02020603050405020304" pitchFamily="18" charset="0"/>
              </a:rPr>
              <a:t>=RATE(nper, pmt, pv, [fv], [type], [guess]) </a:t>
            </a:r>
            <a:endParaRPr lang="en-US" dirty="0"/>
          </a:p>
        </p:txBody>
      </p:sp>
    </p:spTree>
    <p:extLst>
      <p:ext uri="{BB962C8B-B14F-4D97-AF65-F5344CB8AC3E}">
        <p14:creationId xmlns:p14="http://schemas.microsoft.com/office/powerpoint/2010/main" val="334561504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98F5D-8942-4EDF-8E50-884F74EE5AC7}"/>
              </a:ext>
            </a:extLst>
          </p:cNvPr>
          <p:cNvSpPr txBox="1"/>
          <p:nvPr/>
        </p:nvSpPr>
        <p:spPr>
          <a:xfrm>
            <a:off x="1100137" y="214610"/>
            <a:ext cx="9996487" cy="923330"/>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Calculating Loan Term </a:t>
            </a:r>
          </a:p>
          <a:p>
            <a:r>
              <a:rPr lang="en-US" sz="1800" b="0" i="0" u="none" strike="noStrike" baseline="0" dirty="0">
                <a:solidFill>
                  <a:srgbClr val="000000"/>
                </a:solidFill>
                <a:latin typeface="Times New Roman" panose="02020603050405020304" pitchFamily="18" charset="0"/>
              </a:rPr>
              <a:t>To determine the number of payments required to clear a loan:</a:t>
            </a:r>
          </a:p>
          <a:p>
            <a:r>
              <a:rPr lang="en-US" sz="1800" b="1" i="0" u="none" strike="noStrike" baseline="0" dirty="0">
                <a:solidFill>
                  <a:srgbClr val="000000"/>
                </a:solidFill>
                <a:latin typeface="Times New Roman" panose="02020603050405020304" pitchFamily="18" charset="0"/>
              </a:rPr>
              <a:t>Excel Function: NPER </a:t>
            </a:r>
            <a:r>
              <a:rPr lang="en-US" sz="1800" b="0" i="0" u="none" strike="noStrike" baseline="0" dirty="0">
                <a:solidFill>
                  <a:srgbClr val="000000"/>
                </a:solidFill>
                <a:latin typeface="Times New Roman" panose="02020603050405020304" pitchFamily="18" charset="0"/>
              </a:rPr>
              <a:t>=NPER(rate, pmt, pv, [fv], [type]) </a:t>
            </a:r>
            <a:endParaRPr lang="en-US" dirty="0"/>
          </a:p>
        </p:txBody>
      </p:sp>
      <p:sp>
        <p:nvSpPr>
          <p:cNvPr id="5" name="TextBox 4">
            <a:extLst>
              <a:ext uri="{FF2B5EF4-FFF2-40B4-BE49-F238E27FC236}">
                <a16:creationId xmlns:a16="http://schemas.microsoft.com/office/drawing/2014/main" id="{C029C1DB-DF52-4F99-8245-DFF70F95BBE4}"/>
              </a:ext>
            </a:extLst>
          </p:cNvPr>
          <p:cNvSpPr txBox="1"/>
          <p:nvPr/>
        </p:nvSpPr>
        <p:spPr>
          <a:xfrm>
            <a:off x="1095376" y="1137940"/>
            <a:ext cx="10067924" cy="1200329"/>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Internal Rate of Return (IRR) </a:t>
            </a:r>
            <a:r>
              <a:rPr lang="en-US" sz="1800" b="0" i="0" u="none" strike="noStrike" baseline="0" dirty="0">
                <a:solidFill>
                  <a:srgbClr val="000000"/>
                </a:solidFill>
                <a:latin typeface="Times New Roman" panose="02020603050405020304" pitchFamily="18" charset="0"/>
              </a:rPr>
              <a:t>IRR is the rate of interest at which NPV is zero. </a:t>
            </a:r>
          </a:p>
          <a:p>
            <a:r>
              <a:rPr lang="en-US" sz="1800" b="1" i="0" u="none" strike="noStrike" baseline="0" dirty="0">
                <a:solidFill>
                  <a:srgbClr val="000000"/>
                </a:solidFill>
                <a:latin typeface="Times New Roman" panose="02020603050405020304" pitchFamily="18" charset="0"/>
              </a:rPr>
              <a:t>Excel Function: IRR </a:t>
            </a:r>
            <a:r>
              <a:rPr lang="en-US" sz="1800" b="0" i="0" u="none" strike="noStrike" baseline="0" dirty="0">
                <a:solidFill>
                  <a:srgbClr val="000000"/>
                </a:solidFill>
                <a:latin typeface="Times New Roman" panose="02020603050405020304" pitchFamily="18" charset="0"/>
              </a:rPr>
              <a:t>=IRR(values, [guess])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values: Cash flows. </a:t>
            </a:r>
          </a:p>
          <a:p>
            <a:r>
              <a:rPr lang="en-US" sz="1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guess: Initial guess (optional). </a:t>
            </a:r>
            <a:endParaRPr lang="en-US" dirty="0"/>
          </a:p>
        </p:txBody>
      </p:sp>
      <p:sp>
        <p:nvSpPr>
          <p:cNvPr id="7" name="TextBox 6">
            <a:extLst>
              <a:ext uri="{FF2B5EF4-FFF2-40B4-BE49-F238E27FC236}">
                <a16:creationId xmlns:a16="http://schemas.microsoft.com/office/drawing/2014/main" id="{0FBD3DB1-7245-4CE3-8096-344D988A307D}"/>
              </a:ext>
            </a:extLst>
          </p:cNvPr>
          <p:cNvSpPr txBox="1"/>
          <p:nvPr/>
        </p:nvSpPr>
        <p:spPr>
          <a:xfrm>
            <a:off x="1095375" y="2256562"/>
            <a:ext cx="10172699" cy="1200329"/>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XIRR </a:t>
            </a:r>
            <a:r>
              <a:rPr lang="en-US" sz="1800" b="0" i="0" u="none" strike="noStrike" baseline="0" dirty="0">
                <a:solidFill>
                  <a:srgbClr val="000000"/>
                </a:solidFill>
                <a:latin typeface="Times New Roman" panose="02020603050405020304" pitchFamily="18" charset="0"/>
              </a:rPr>
              <a:t>To calculate the IRR for irregularly spaced cash flows: </a:t>
            </a:r>
          </a:p>
          <a:p>
            <a:r>
              <a:rPr lang="en-US" sz="1800" b="1" i="0" u="none" strike="noStrike" baseline="0" dirty="0">
                <a:solidFill>
                  <a:srgbClr val="000000"/>
                </a:solidFill>
                <a:latin typeface="Times New Roman" panose="02020603050405020304" pitchFamily="18" charset="0"/>
              </a:rPr>
              <a:t>Excel Function: XIRR </a:t>
            </a:r>
            <a:r>
              <a:rPr lang="en-US" sz="1800" b="0" i="0" u="none" strike="noStrike" baseline="0" dirty="0">
                <a:solidFill>
                  <a:srgbClr val="000000"/>
                </a:solidFill>
                <a:latin typeface="Times New Roman" panose="02020603050405020304" pitchFamily="18" charset="0"/>
              </a:rPr>
              <a:t>=XIRR(values, dates, [guess]) </a:t>
            </a:r>
          </a:p>
          <a:p>
            <a:r>
              <a:rPr lang="en-US" sz="1800" b="1" i="0" u="none" strike="noStrike" baseline="0" dirty="0">
                <a:solidFill>
                  <a:srgbClr val="000000"/>
                </a:solidFill>
                <a:latin typeface="Times New Roman" panose="02020603050405020304" pitchFamily="18" charset="0"/>
              </a:rPr>
              <a:t>Modified IRR (MIRR) </a:t>
            </a:r>
            <a:r>
              <a:rPr lang="en-US" sz="1800" b="0" i="0" u="none" strike="noStrike" baseline="0" dirty="0">
                <a:solidFill>
                  <a:srgbClr val="000000"/>
                </a:solidFill>
                <a:latin typeface="Times New Roman" panose="02020603050405020304" pitchFamily="18" charset="0"/>
              </a:rPr>
              <a:t>MIRR takes into account different finance and reinvestment rates. </a:t>
            </a:r>
          </a:p>
          <a:p>
            <a:r>
              <a:rPr lang="en-US" sz="1800" b="1" i="0" u="none" strike="noStrike" baseline="0" dirty="0">
                <a:solidFill>
                  <a:srgbClr val="000000"/>
                </a:solidFill>
                <a:latin typeface="Times New Roman" panose="02020603050405020304" pitchFamily="18" charset="0"/>
              </a:rPr>
              <a:t>Excel Function: MIRR </a:t>
            </a:r>
            <a:r>
              <a:rPr lang="en-US" sz="1800" b="0" i="0" u="none" strike="noStrike" baseline="0" dirty="0">
                <a:solidFill>
                  <a:srgbClr val="000000"/>
                </a:solidFill>
                <a:latin typeface="Times New Roman" panose="02020603050405020304" pitchFamily="18" charset="0"/>
              </a:rPr>
              <a:t>=MIRR(values, finance_rate, reinvest_rate) </a:t>
            </a:r>
          </a:p>
        </p:txBody>
      </p:sp>
    </p:spTree>
    <p:extLst>
      <p:ext uri="{BB962C8B-B14F-4D97-AF65-F5344CB8AC3E}">
        <p14:creationId xmlns:p14="http://schemas.microsoft.com/office/powerpoint/2010/main" val="65356850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A9FA53-3075-44E3-AC59-73A1DBBF4394}"/>
              </a:ext>
            </a:extLst>
          </p:cNvPr>
          <p:cNvGraphicFramePr>
            <a:graphicFrameLocks noGrp="1"/>
          </p:cNvGraphicFramePr>
          <p:nvPr>
            <p:extLst>
              <p:ext uri="{D42A27DB-BD31-4B8C-83A1-F6EECF244321}">
                <p14:modId xmlns:p14="http://schemas.microsoft.com/office/powerpoint/2010/main" val="1731792538"/>
              </p:ext>
            </p:extLst>
          </p:nvPr>
        </p:nvGraphicFramePr>
        <p:xfrm>
          <a:off x="1838324" y="20776"/>
          <a:ext cx="8915402" cy="3626664"/>
        </p:xfrm>
        <a:graphic>
          <a:graphicData uri="http://schemas.openxmlformats.org/drawingml/2006/table">
            <a:tbl>
              <a:tblPr>
                <a:tableStyleId>{5C22544A-7EE6-4342-B048-85BDC9FD1C3A}</a:tableStyleId>
              </a:tblPr>
              <a:tblGrid>
                <a:gridCol w="1821426">
                  <a:extLst>
                    <a:ext uri="{9D8B030D-6E8A-4147-A177-3AD203B41FA5}">
                      <a16:colId xmlns:a16="http://schemas.microsoft.com/office/drawing/2014/main" val="3770209138"/>
                    </a:ext>
                  </a:extLst>
                </a:gridCol>
                <a:gridCol w="1378052">
                  <a:extLst>
                    <a:ext uri="{9D8B030D-6E8A-4147-A177-3AD203B41FA5}">
                      <a16:colId xmlns:a16="http://schemas.microsoft.com/office/drawing/2014/main" val="2596554921"/>
                    </a:ext>
                  </a:extLst>
                </a:gridCol>
                <a:gridCol w="1294172">
                  <a:extLst>
                    <a:ext uri="{9D8B030D-6E8A-4147-A177-3AD203B41FA5}">
                      <a16:colId xmlns:a16="http://schemas.microsoft.com/office/drawing/2014/main" val="627436303"/>
                    </a:ext>
                  </a:extLst>
                </a:gridCol>
                <a:gridCol w="3367242">
                  <a:extLst>
                    <a:ext uri="{9D8B030D-6E8A-4147-A177-3AD203B41FA5}">
                      <a16:colId xmlns:a16="http://schemas.microsoft.com/office/drawing/2014/main" val="2783654064"/>
                    </a:ext>
                  </a:extLst>
                </a:gridCol>
                <a:gridCol w="1054510">
                  <a:extLst>
                    <a:ext uri="{9D8B030D-6E8A-4147-A177-3AD203B41FA5}">
                      <a16:colId xmlns:a16="http://schemas.microsoft.com/office/drawing/2014/main" val="185010569"/>
                    </a:ext>
                  </a:extLst>
                </a:gridCol>
              </a:tblGrid>
              <a:tr h="553575">
                <a:tc gridSpan="5">
                  <a:txBody>
                    <a:bodyPr/>
                    <a:lstStyle/>
                    <a:p>
                      <a:pPr algn="ctr" fontAlgn="b"/>
                      <a:endParaRPr lang="en-US" sz="1200" b="1" i="0" u="none" strike="noStrike" dirty="0">
                        <a:solidFill>
                          <a:srgbClr val="FFFF00"/>
                        </a:solidFill>
                        <a:effectLst/>
                        <a:latin typeface="Calibri" panose="020F0502020204030204" pitchFamily="34" charset="0"/>
                      </a:endParaRPr>
                    </a:p>
                  </a:txBody>
                  <a:tcPr marL="6350" marR="6350" marT="6350" marB="0" anchor="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5413139"/>
                  </a:ext>
                </a:extLst>
              </a:tr>
              <a:tr h="501678">
                <a:tc>
                  <a:txBody>
                    <a:bodyPr/>
                    <a:lstStyle/>
                    <a:p>
                      <a:pPr algn="ctr" fontAlgn="b"/>
                      <a:r>
                        <a:rPr lang="en-US" sz="1100" u="none" strike="noStrike" dirty="0">
                          <a:effectLst/>
                        </a:rPr>
                        <a:t>Price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32000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Price</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32000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4239570"/>
                  </a:ext>
                </a:extLst>
              </a:tr>
              <a:tr h="501678">
                <a:tc>
                  <a:txBody>
                    <a:bodyPr/>
                    <a:lstStyle/>
                    <a:p>
                      <a:pPr algn="ctr" fontAlgn="b"/>
                      <a:r>
                        <a:rPr lang="en-US" sz="1100" u="none" strike="noStrike">
                          <a:effectLst/>
                        </a:rPr>
                        <a:t>Interest Rate</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Interest Rate</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7104997"/>
                  </a:ext>
                </a:extLst>
              </a:tr>
              <a:tr h="501678">
                <a:tc>
                  <a:txBody>
                    <a:bodyPr/>
                    <a:lstStyle/>
                    <a:p>
                      <a:pPr algn="ctr" fontAlgn="b"/>
                      <a:r>
                        <a:rPr lang="en-US" sz="1100" u="none" strike="noStrike">
                          <a:effectLst/>
                        </a:rPr>
                        <a:t>No. of payments</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No. of payments</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0670071"/>
                  </a:ext>
                </a:extLst>
              </a:tr>
              <a:tr h="501678">
                <a:tc>
                  <a:txBody>
                    <a:bodyPr/>
                    <a:lstStyle/>
                    <a:p>
                      <a:pPr algn="ctr" fontAlgn="b"/>
                      <a:r>
                        <a:rPr lang="en-US" sz="1100" u="none" strike="noStrike">
                          <a:effectLst/>
                        </a:rPr>
                        <a:t>Payment</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Payment</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55831241"/>
                  </a:ext>
                </a:extLst>
              </a:tr>
              <a:tr h="501678">
                <a:tc gridSpan="2">
                  <a:txBody>
                    <a:bodyPr/>
                    <a:lstStyle/>
                    <a:p>
                      <a:pPr algn="ctr" fontAlgn="b"/>
                      <a:r>
                        <a:rPr lang="en-US" sz="1100" u="none" strike="noStrike">
                          <a:effectLst/>
                        </a:rPr>
                        <a:t>Payments at end of the year</a:t>
                      </a:r>
                      <a:endParaRPr lang="en-US" sz="11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ctr" fontAlgn="b"/>
                      <a:r>
                        <a:rPr lang="en-US" sz="1100" u="none" strike="noStrike">
                          <a:effectLst/>
                        </a:rPr>
                        <a:t>Payments at end of the year</a:t>
                      </a:r>
                      <a:endParaRPr lang="en-US" sz="11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59229096"/>
                  </a:ext>
                </a:extLst>
              </a:tr>
              <a:tr h="564699">
                <a:tc>
                  <a:txBody>
                    <a:bodyPr/>
                    <a:lstStyle/>
                    <a:p>
                      <a:pPr algn="ctr" fontAlgn="b"/>
                      <a:r>
                        <a:rPr lang="en-US" sz="1100" u="none" strike="noStrike">
                          <a:effectLst/>
                        </a:rPr>
                        <a:t>PV</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28,793</a:t>
                      </a:r>
                      <a:endParaRPr lang="en-US" sz="1100" b="1" i="0" u="none" strike="noStrike" dirty="0">
                        <a:solidFill>
                          <a:srgbClr val="FFFF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PV</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32,536</a:t>
                      </a:r>
                      <a:endParaRPr lang="en-US" sz="1100" b="1" i="0" u="none" strike="noStrike" dirty="0">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02823002"/>
                  </a:ext>
                </a:extLst>
              </a:tr>
            </a:tbl>
          </a:graphicData>
        </a:graphic>
      </p:graphicFrame>
      <p:sp>
        <p:nvSpPr>
          <p:cNvPr id="5" name="TextBox 4">
            <a:extLst>
              <a:ext uri="{FF2B5EF4-FFF2-40B4-BE49-F238E27FC236}">
                <a16:creationId xmlns:a16="http://schemas.microsoft.com/office/drawing/2014/main" id="{CFF704FA-312E-4124-9A57-17C7A1A93A6E}"/>
              </a:ext>
            </a:extLst>
          </p:cNvPr>
          <p:cNvSpPr txBox="1"/>
          <p:nvPr/>
        </p:nvSpPr>
        <p:spPr>
          <a:xfrm>
            <a:off x="3215482" y="20776"/>
            <a:ext cx="6105524" cy="461665"/>
          </a:xfrm>
          <a:prstGeom prst="rect">
            <a:avLst/>
          </a:prstGeom>
          <a:noFill/>
        </p:spPr>
        <p:txBody>
          <a:bodyPr wrap="square">
            <a:spAutoFit/>
          </a:bodyPr>
          <a:lstStyle/>
          <a:p>
            <a:pPr algn="ctr" fontAlgn="b"/>
            <a:r>
              <a:rPr lang="en-US" sz="2400" b="1" u="none" strike="noStrike" dirty="0">
                <a:solidFill>
                  <a:srgbClr val="FF0000"/>
                </a:solidFill>
                <a:effectLst/>
              </a:rPr>
              <a:t>Annuity</a:t>
            </a:r>
            <a:endParaRPr lang="en-US" sz="2400" b="1" i="0" u="none" strike="noStrike" dirty="0">
              <a:solidFill>
                <a:srgbClr val="FF0000"/>
              </a:solidFill>
              <a:effectLst/>
              <a:latin typeface="Calibri" panose="020F0502020204030204" pitchFamily="34" charset="0"/>
            </a:endParaRPr>
          </a:p>
        </p:txBody>
      </p:sp>
      <p:sp>
        <p:nvSpPr>
          <p:cNvPr id="7" name="TextBox 6">
            <a:extLst>
              <a:ext uri="{FF2B5EF4-FFF2-40B4-BE49-F238E27FC236}">
                <a16:creationId xmlns:a16="http://schemas.microsoft.com/office/drawing/2014/main" id="{4AABA0F7-EAF2-4751-B2B7-3CA3ED263868}"/>
              </a:ext>
            </a:extLst>
          </p:cNvPr>
          <p:cNvSpPr txBox="1"/>
          <p:nvPr/>
        </p:nvSpPr>
        <p:spPr>
          <a:xfrm>
            <a:off x="1728788" y="3620443"/>
            <a:ext cx="6105524"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PV (rate, nper, pmt, [fv ], [type]) </a:t>
            </a:r>
            <a:endParaRPr lang="en-US" dirty="0"/>
          </a:p>
        </p:txBody>
      </p:sp>
      <p:sp>
        <p:nvSpPr>
          <p:cNvPr id="9" name="TextBox 8">
            <a:extLst>
              <a:ext uri="{FF2B5EF4-FFF2-40B4-BE49-F238E27FC236}">
                <a16:creationId xmlns:a16="http://schemas.microsoft.com/office/drawing/2014/main" id="{2058A5B0-516D-4911-B599-E3E51AC60E8F}"/>
              </a:ext>
            </a:extLst>
          </p:cNvPr>
          <p:cNvSpPr txBox="1"/>
          <p:nvPr/>
        </p:nvSpPr>
        <p:spPr>
          <a:xfrm>
            <a:off x="1728788" y="3882053"/>
            <a:ext cx="9253537" cy="584775"/>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To calculate present value with payments at the end of each year, omit type or specify 0 for type. To calculate present value with payments at the end of each year, specify 1 for type. </a:t>
            </a:r>
            <a:endParaRPr lang="en-US" sz="1600" dirty="0"/>
          </a:p>
        </p:txBody>
      </p:sp>
      <p:sp>
        <p:nvSpPr>
          <p:cNvPr id="11" name="TextBox 10">
            <a:extLst>
              <a:ext uri="{FF2B5EF4-FFF2-40B4-BE49-F238E27FC236}">
                <a16:creationId xmlns:a16="http://schemas.microsoft.com/office/drawing/2014/main" id="{F428B181-5394-430C-88F5-7FCEC5C7953D}"/>
              </a:ext>
            </a:extLst>
          </p:cNvPr>
          <p:cNvSpPr txBox="1"/>
          <p:nvPr/>
        </p:nvSpPr>
        <p:spPr>
          <a:xfrm>
            <a:off x="1708150" y="4459267"/>
            <a:ext cx="9120189" cy="1200329"/>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If you make the payment now, you need to </a:t>
            </a:r>
            <a:r>
              <a:rPr lang="en-US" sz="1800" b="0" i="0" u="none" strike="noStrike" baseline="0" dirty="0">
                <a:solidFill>
                  <a:srgbClr val="000000"/>
                </a:solidFill>
                <a:highlight>
                  <a:srgbClr val="808080"/>
                </a:highlight>
                <a:latin typeface="Times New Roman" panose="02020603050405020304" pitchFamily="18" charset="0"/>
              </a:rPr>
              <a:t>pay 32,000 </a:t>
            </a:r>
            <a:r>
              <a:rPr lang="en-US" sz="1800" b="0" i="0" u="none" strike="noStrike" baseline="0" dirty="0">
                <a:solidFill>
                  <a:srgbClr val="000000"/>
                </a:solidFill>
                <a:latin typeface="Times New Roman" panose="02020603050405020304" pitchFamily="18" charset="0"/>
              </a:rPr>
              <a:t>of present value. If you opt for yearly payments with payment at the end of the year, you need to </a:t>
            </a:r>
            <a:r>
              <a:rPr lang="en-US" sz="1800" b="0" i="0" u="none" strike="noStrike" baseline="0" dirty="0">
                <a:solidFill>
                  <a:srgbClr val="000000"/>
                </a:solidFill>
                <a:highlight>
                  <a:srgbClr val="808080"/>
                </a:highlight>
                <a:latin typeface="Times New Roman" panose="02020603050405020304" pitchFamily="18" charset="0"/>
              </a:rPr>
              <a:t>pay 28, 793 </a:t>
            </a:r>
            <a:r>
              <a:rPr lang="en-US" sz="1800" b="0" i="0" u="none" strike="noStrike" baseline="0" dirty="0">
                <a:solidFill>
                  <a:srgbClr val="000000"/>
                </a:solidFill>
                <a:latin typeface="Times New Roman" panose="02020603050405020304" pitchFamily="18" charset="0"/>
              </a:rPr>
              <a:t>of present value. If you opt for yearly payments with payment at the end of the year, you need to pay 32,536 of present value. You can clearly see that option 2 is beneficial for you. </a:t>
            </a:r>
            <a:endParaRPr lang="en-US" dirty="0"/>
          </a:p>
        </p:txBody>
      </p:sp>
    </p:spTree>
    <p:extLst>
      <p:ext uri="{BB962C8B-B14F-4D97-AF65-F5344CB8AC3E}">
        <p14:creationId xmlns:p14="http://schemas.microsoft.com/office/powerpoint/2010/main" val="19519318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DCF310F-7B76-4FFA-9197-4BE5D98D7F29}"/>
              </a:ext>
            </a:extLst>
          </p:cNvPr>
          <p:cNvGraphicFramePr>
            <a:graphicFrameLocks noGrp="1"/>
          </p:cNvGraphicFramePr>
          <p:nvPr>
            <p:extLst>
              <p:ext uri="{D42A27DB-BD31-4B8C-83A1-F6EECF244321}">
                <p14:modId xmlns:p14="http://schemas.microsoft.com/office/powerpoint/2010/main" val="4293062749"/>
              </p:ext>
            </p:extLst>
          </p:nvPr>
        </p:nvGraphicFramePr>
        <p:xfrm>
          <a:off x="1362710" y="400110"/>
          <a:ext cx="9648191" cy="3511492"/>
        </p:xfrm>
        <a:graphic>
          <a:graphicData uri="http://schemas.openxmlformats.org/drawingml/2006/table">
            <a:tbl>
              <a:tblPr>
                <a:tableStyleId>{5C22544A-7EE6-4342-B048-85BDC9FD1C3A}</a:tableStyleId>
              </a:tblPr>
              <a:tblGrid>
                <a:gridCol w="1707247">
                  <a:extLst>
                    <a:ext uri="{9D8B030D-6E8A-4147-A177-3AD203B41FA5}">
                      <a16:colId xmlns:a16="http://schemas.microsoft.com/office/drawing/2014/main" val="3411413311"/>
                    </a:ext>
                  </a:extLst>
                </a:gridCol>
                <a:gridCol w="1291667">
                  <a:extLst>
                    <a:ext uri="{9D8B030D-6E8A-4147-A177-3AD203B41FA5}">
                      <a16:colId xmlns:a16="http://schemas.microsoft.com/office/drawing/2014/main" val="2941353699"/>
                    </a:ext>
                  </a:extLst>
                </a:gridCol>
                <a:gridCol w="1213043">
                  <a:extLst>
                    <a:ext uri="{9D8B030D-6E8A-4147-A177-3AD203B41FA5}">
                      <a16:colId xmlns:a16="http://schemas.microsoft.com/office/drawing/2014/main" val="3503511337"/>
                    </a:ext>
                  </a:extLst>
                </a:gridCol>
                <a:gridCol w="3156161">
                  <a:extLst>
                    <a:ext uri="{9D8B030D-6E8A-4147-A177-3AD203B41FA5}">
                      <a16:colId xmlns:a16="http://schemas.microsoft.com/office/drawing/2014/main" val="898960393"/>
                    </a:ext>
                  </a:extLst>
                </a:gridCol>
                <a:gridCol w="988406">
                  <a:extLst>
                    <a:ext uri="{9D8B030D-6E8A-4147-A177-3AD203B41FA5}">
                      <a16:colId xmlns:a16="http://schemas.microsoft.com/office/drawing/2014/main" val="1198057428"/>
                    </a:ext>
                  </a:extLst>
                </a:gridCol>
                <a:gridCol w="1291667">
                  <a:extLst>
                    <a:ext uri="{9D8B030D-6E8A-4147-A177-3AD203B41FA5}">
                      <a16:colId xmlns:a16="http://schemas.microsoft.com/office/drawing/2014/main" val="3929628196"/>
                    </a:ext>
                  </a:extLst>
                </a:gridCol>
              </a:tblGrid>
              <a:tr h="345598">
                <a:tc gridSpan="6">
                  <a:txBody>
                    <a:bodyPr/>
                    <a:lstStyle/>
                    <a:p>
                      <a:pPr algn="ctr" fontAlgn="b"/>
                      <a:r>
                        <a:rPr lang="en-US" sz="1400" u="none" strike="noStrike" dirty="0">
                          <a:effectLst/>
                        </a:rPr>
                        <a:t>EMI</a:t>
                      </a:r>
                      <a:endParaRPr lang="en-US" sz="1400" b="1" i="0" u="none" strike="noStrike" dirty="0">
                        <a:solidFill>
                          <a:srgbClr val="FFFF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6705754"/>
                  </a:ext>
                </a:extLst>
              </a:tr>
              <a:tr h="351766">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17259498"/>
                  </a:ext>
                </a:extLst>
              </a:tr>
              <a:tr h="351766">
                <a:tc>
                  <a:txBody>
                    <a:bodyPr/>
                    <a:lstStyle/>
                    <a:p>
                      <a:pPr algn="ctr" fontAlgn="b"/>
                      <a:r>
                        <a:rPr lang="en-US" sz="1100" u="none" strike="noStrike">
                          <a:effectLst/>
                        </a:rPr>
                        <a:t>Rate per annum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Rate per annum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6316525"/>
                  </a:ext>
                </a:extLst>
              </a:tr>
              <a:tr h="351766">
                <a:tc>
                  <a:txBody>
                    <a:bodyPr/>
                    <a:lstStyle/>
                    <a:p>
                      <a:pPr algn="ctr" fontAlgn="b"/>
                      <a:r>
                        <a:rPr lang="en-US" sz="1100" u="none" strike="noStrike">
                          <a:effectLst/>
                        </a:rPr>
                        <a:t>Rate per month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Rate per month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0.013333333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17040378"/>
                  </a:ext>
                </a:extLst>
              </a:tr>
              <a:tr h="351766">
                <a:tc>
                  <a:txBody>
                    <a:bodyPr/>
                    <a:lstStyle/>
                    <a:p>
                      <a:pPr algn="ctr" fontAlgn="b"/>
                      <a:r>
                        <a:rPr lang="en-US" sz="1100" u="none" strike="noStrike">
                          <a:effectLst/>
                        </a:rPr>
                        <a:t>Term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Term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3647249"/>
                  </a:ext>
                </a:extLst>
              </a:tr>
              <a:tr h="351766">
                <a:tc>
                  <a:txBody>
                    <a:bodyPr/>
                    <a:lstStyle/>
                    <a:p>
                      <a:pPr algn="ctr" fontAlgn="b"/>
                      <a:r>
                        <a:rPr lang="en-US" sz="1100" u="none" strike="noStrike">
                          <a:effectLst/>
                        </a:rPr>
                        <a:t>No. of monthly payments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Loan Amount (PV)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5501790"/>
                  </a:ext>
                </a:extLst>
              </a:tr>
              <a:tr h="351766">
                <a:tc>
                  <a:txBody>
                    <a:bodyPr/>
                    <a:lstStyle/>
                    <a:p>
                      <a:pPr algn="ctr" fontAlgn="b"/>
                      <a:r>
                        <a:rPr lang="en-US" sz="1100" u="none" strike="noStrike">
                          <a:effectLst/>
                        </a:rPr>
                        <a:t>Loan Amount (PV)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-5000000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54836938"/>
                  </a:ext>
                </a:extLst>
              </a:tr>
              <a:tr h="351766">
                <a:tc>
                  <a:txBody>
                    <a:bodyPr/>
                    <a:lstStyle/>
                    <a:p>
                      <a:pPr algn="ctr" fontAlgn="b"/>
                      <a:r>
                        <a:rPr lang="en-US" sz="1100" u="none" strike="noStrike">
                          <a:effectLst/>
                        </a:rPr>
                        <a:t>FV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67714018"/>
                  </a:ext>
                </a:extLst>
              </a:tr>
              <a:tr h="351766">
                <a:tc>
                  <a:txBody>
                    <a:bodyPr/>
                    <a:lstStyle/>
                    <a:p>
                      <a:pPr algn="ctr" fontAlgn="b"/>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EMI</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13,261.59</a:t>
                      </a:r>
                      <a:endParaRPr lang="en-US" sz="1100" b="1" i="0" u="none" strike="noStrike" dirty="0">
                        <a:solidFill>
                          <a:srgbClr val="FFFF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18237468"/>
                  </a:ext>
                </a:extLst>
              </a:tr>
              <a:tr h="351766">
                <a:tc>
                  <a:txBody>
                    <a:bodyPr/>
                    <a:lstStyle/>
                    <a:p>
                      <a:pPr algn="ctr" fontAlgn="b"/>
                      <a:r>
                        <a:rPr lang="en-US" sz="1100" u="none" strike="noStrike">
                          <a:effectLst/>
                        </a:rPr>
                        <a:t>EMI</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52,139.81</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00217941"/>
                  </a:ext>
                </a:extLst>
              </a:tr>
            </a:tbl>
          </a:graphicData>
        </a:graphic>
      </p:graphicFrame>
      <p:sp>
        <p:nvSpPr>
          <p:cNvPr id="5" name="TextBox 4">
            <a:extLst>
              <a:ext uri="{FF2B5EF4-FFF2-40B4-BE49-F238E27FC236}">
                <a16:creationId xmlns:a16="http://schemas.microsoft.com/office/drawing/2014/main" id="{C894329B-96BA-4B72-BFC6-BFBC91E1136C}"/>
              </a:ext>
            </a:extLst>
          </p:cNvPr>
          <p:cNvSpPr txBox="1"/>
          <p:nvPr/>
        </p:nvSpPr>
        <p:spPr>
          <a:xfrm>
            <a:off x="4909820" y="0"/>
            <a:ext cx="6101080" cy="400110"/>
          </a:xfrm>
          <a:prstGeom prst="rect">
            <a:avLst/>
          </a:prstGeom>
          <a:noFill/>
        </p:spPr>
        <p:txBody>
          <a:bodyPr wrap="square">
            <a:spAutoFit/>
          </a:bodyPr>
          <a:lstStyle/>
          <a:p>
            <a:r>
              <a:rPr lang="en-US" sz="2000" b="1" dirty="0">
                <a:solidFill>
                  <a:srgbClr val="FF0000"/>
                </a:solidFill>
              </a:rPr>
              <a:t>EMI Breakdown</a:t>
            </a:r>
          </a:p>
        </p:txBody>
      </p:sp>
      <p:sp>
        <p:nvSpPr>
          <p:cNvPr id="7" name="TextBox 6">
            <a:extLst>
              <a:ext uri="{FF2B5EF4-FFF2-40B4-BE49-F238E27FC236}">
                <a16:creationId xmlns:a16="http://schemas.microsoft.com/office/drawing/2014/main" id="{65772E5B-5112-465B-BA17-C88A5E09D358}"/>
              </a:ext>
            </a:extLst>
          </p:cNvPr>
          <p:cNvSpPr txBox="1"/>
          <p:nvPr/>
        </p:nvSpPr>
        <p:spPr>
          <a:xfrm>
            <a:off x="1362710" y="4049375"/>
            <a:ext cx="9648190"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Present Value (PV) is the loan amount. Future Value (FV) is 0 as at the end of the term the loan amount should be 0. Type is 1 as the EMIs are paid at the beginning of each month. </a:t>
            </a:r>
            <a:endParaRPr lang="en-US" dirty="0"/>
          </a:p>
        </p:txBody>
      </p:sp>
      <p:sp>
        <p:nvSpPr>
          <p:cNvPr id="9" name="TextBox 8">
            <a:extLst>
              <a:ext uri="{FF2B5EF4-FFF2-40B4-BE49-F238E27FC236}">
                <a16:creationId xmlns:a16="http://schemas.microsoft.com/office/drawing/2014/main" id="{1C123B0D-1CBA-46D4-BBC1-E052E24A9D41}"/>
              </a:ext>
            </a:extLst>
          </p:cNvPr>
          <p:cNvSpPr txBox="1"/>
          <p:nvPr/>
        </p:nvSpPr>
        <p:spPr>
          <a:xfrm>
            <a:off x="1362710" y="4695706"/>
            <a:ext cx="9559290"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Monthly Payment of Principal and Interest on a Loan EMI includes both-interest and a part payment of principal. As the time increases, these two components of EMI will vary, reducing the balance. </a:t>
            </a:r>
            <a:endParaRPr lang="en-US" dirty="0"/>
          </a:p>
        </p:txBody>
      </p:sp>
    </p:spTree>
    <p:extLst>
      <p:ext uri="{BB962C8B-B14F-4D97-AF65-F5344CB8AC3E}">
        <p14:creationId xmlns:p14="http://schemas.microsoft.com/office/powerpoint/2010/main" val="258012177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B35C90-F6A6-4413-AF66-EAABC056C701}"/>
              </a:ext>
            </a:extLst>
          </p:cNvPr>
          <p:cNvGraphicFramePr>
            <a:graphicFrameLocks noGrp="1"/>
          </p:cNvGraphicFramePr>
          <p:nvPr>
            <p:extLst>
              <p:ext uri="{D42A27DB-BD31-4B8C-83A1-F6EECF244321}">
                <p14:modId xmlns:p14="http://schemas.microsoft.com/office/powerpoint/2010/main" val="1299901852"/>
              </p:ext>
            </p:extLst>
          </p:nvPr>
        </p:nvGraphicFramePr>
        <p:xfrm>
          <a:off x="1558290" y="266064"/>
          <a:ext cx="7992110" cy="1887855"/>
        </p:xfrm>
        <a:graphic>
          <a:graphicData uri="http://schemas.openxmlformats.org/drawingml/2006/table">
            <a:tbl>
              <a:tblPr>
                <a:tableStyleId>{5C22544A-7EE6-4342-B048-85BDC9FD1C3A}</a:tableStyleId>
              </a:tblPr>
              <a:tblGrid>
                <a:gridCol w="4532839">
                  <a:extLst>
                    <a:ext uri="{9D8B030D-6E8A-4147-A177-3AD203B41FA5}">
                      <a16:colId xmlns:a16="http://schemas.microsoft.com/office/drawing/2014/main" val="2021606781"/>
                    </a:ext>
                  </a:extLst>
                </a:gridCol>
                <a:gridCol w="3459271">
                  <a:extLst>
                    <a:ext uri="{9D8B030D-6E8A-4147-A177-3AD203B41FA5}">
                      <a16:colId xmlns:a16="http://schemas.microsoft.com/office/drawing/2014/main" val="2198738637"/>
                    </a:ext>
                  </a:extLst>
                </a:gridCol>
              </a:tblGrid>
              <a:tr h="319975">
                <a:tc>
                  <a:txBody>
                    <a:bodyPr/>
                    <a:lstStyle/>
                    <a:p>
                      <a:pPr algn="ctr" fontAlgn="b"/>
                      <a:r>
                        <a:rPr lang="en-US" sz="1100" u="none" strike="noStrike">
                          <a:effectLst/>
                        </a:rPr>
                        <a:t>Rate per month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0.013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2392293"/>
                  </a:ext>
                </a:extLst>
              </a:tr>
              <a:tr h="309310">
                <a:tc>
                  <a:txBody>
                    <a:bodyPr/>
                    <a:lstStyle/>
                    <a:p>
                      <a:pPr algn="ctr" fontAlgn="b"/>
                      <a:r>
                        <a:rPr lang="en-US" sz="1100" u="none" strike="noStrike">
                          <a:effectLst/>
                        </a:rPr>
                        <a:t>No. of monthly payment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1303074"/>
                  </a:ext>
                </a:extLst>
              </a:tr>
              <a:tr h="319975">
                <a:tc>
                  <a:txBody>
                    <a:bodyPr/>
                    <a:lstStyle/>
                    <a:p>
                      <a:pPr algn="ctr" fontAlgn="b"/>
                      <a:r>
                        <a:rPr lang="en-US" sz="1100" u="none" strike="noStrike">
                          <a:effectLst/>
                        </a:rPr>
                        <a:t>Loan Amount (PV)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78985205"/>
                  </a:ext>
                </a:extLst>
              </a:tr>
              <a:tr h="319975">
                <a:tc>
                  <a:txBody>
                    <a:bodyPr/>
                    <a:lstStyle/>
                    <a:p>
                      <a:pPr algn="ctr" fontAlgn="b"/>
                      <a:r>
                        <a:rPr lang="en-US" sz="1100" u="none" strike="noStrike">
                          <a:effectLst/>
                        </a:rPr>
                        <a:t>FV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81383571"/>
                  </a:ext>
                </a:extLst>
              </a:tr>
              <a:tr h="309310">
                <a:tc>
                  <a:txBody>
                    <a:bodyPr/>
                    <a:lstStyle/>
                    <a:p>
                      <a:pPr algn="ctr" fontAlgn="b"/>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1157184"/>
                  </a:ext>
                </a:extLst>
              </a:tr>
              <a:tr h="309310">
                <a:tc>
                  <a:txBody>
                    <a:bodyPr/>
                    <a:lstStyle/>
                    <a:p>
                      <a:pPr algn="ctr" fontAlgn="b"/>
                      <a:r>
                        <a:rPr lang="en-US" sz="1100" u="none" strike="noStrike">
                          <a:effectLst/>
                        </a:rPr>
                        <a:t>EMI</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-13,242.27</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64657882"/>
                  </a:ext>
                </a:extLst>
              </a:tr>
            </a:tbl>
          </a:graphicData>
        </a:graphic>
      </p:graphicFrame>
      <p:sp>
        <p:nvSpPr>
          <p:cNvPr id="4" name="TextBox 3">
            <a:extLst>
              <a:ext uri="{FF2B5EF4-FFF2-40B4-BE49-F238E27FC236}">
                <a16:creationId xmlns:a16="http://schemas.microsoft.com/office/drawing/2014/main" id="{6F10AFE9-D200-4747-A8CD-F7D472C4827C}"/>
              </a:ext>
            </a:extLst>
          </p:cNvPr>
          <p:cNvSpPr txBox="1"/>
          <p:nvPr/>
        </p:nvSpPr>
        <p:spPr>
          <a:xfrm>
            <a:off x="1416050" y="2218845"/>
            <a:ext cx="9739630"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The interest part of your monthly payments, you can use the Excel IPMT function. The payment of principal part of your monthly payments, you can use the Excel PPMT function. </a:t>
            </a:r>
            <a:endParaRPr lang="en-US" dirty="0"/>
          </a:p>
        </p:txBody>
      </p:sp>
      <p:sp>
        <p:nvSpPr>
          <p:cNvPr id="6" name="TextBox 5">
            <a:extLst>
              <a:ext uri="{FF2B5EF4-FFF2-40B4-BE49-F238E27FC236}">
                <a16:creationId xmlns:a16="http://schemas.microsoft.com/office/drawing/2014/main" id="{E266EE76-3157-45D9-B465-4E62583A5920}"/>
              </a:ext>
            </a:extLst>
          </p:cNvPr>
          <p:cNvSpPr txBox="1"/>
          <p:nvPr/>
        </p:nvSpPr>
        <p:spPr>
          <a:xfrm>
            <a:off x="1416050" y="2865176"/>
            <a:ext cx="610108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PPMT </a:t>
            </a:r>
            <a:r>
              <a:rPr lang="en-US" sz="1800" b="0" i="0" u="none" strike="noStrike" baseline="0" dirty="0">
                <a:solidFill>
                  <a:srgbClr val="000000"/>
                </a:solidFill>
                <a:latin typeface="Times New Roman" panose="02020603050405020304" pitchFamily="18" charset="0"/>
              </a:rPr>
              <a:t>=PPMT(rate, per, nper, pv, [fv], [type]) </a:t>
            </a:r>
            <a:endParaRPr lang="en-US" dirty="0"/>
          </a:p>
        </p:txBody>
      </p:sp>
      <p:graphicFrame>
        <p:nvGraphicFramePr>
          <p:cNvPr id="7" name="Table 6">
            <a:extLst>
              <a:ext uri="{FF2B5EF4-FFF2-40B4-BE49-F238E27FC236}">
                <a16:creationId xmlns:a16="http://schemas.microsoft.com/office/drawing/2014/main" id="{0E4BEAFE-4C61-4C8F-B2FE-EF9356F90B80}"/>
              </a:ext>
            </a:extLst>
          </p:cNvPr>
          <p:cNvGraphicFramePr>
            <a:graphicFrameLocks noGrp="1"/>
          </p:cNvGraphicFramePr>
          <p:nvPr>
            <p:extLst>
              <p:ext uri="{D42A27DB-BD31-4B8C-83A1-F6EECF244321}">
                <p14:modId xmlns:p14="http://schemas.microsoft.com/office/powerpoint/2010/main" val="1819937905"/>
              </p:ext>
            </p:extLst>
          </p:nvPr>
        </p:nvGraphicFramePr>
        <p:xfrm>
          <a:off x="1511300" y="3234508"/>
          <a:ext cx="8086090" cy="1320522"/>
        </p:xfrm>
        <a:graphic>
          <a:graphicData uri="http://schemas.openxmlformats.org/drawingml/2006/table">
            <a:tbl>
              <a:tblPr>
                <a:tableStyleId>{5C22544A-7EE6-4342-B048-85BDC9FD1C3A}</a:tableStyleId>
              </a:tblPr>
              <a:tblGrid>
                <a:gridCol w="8086090">
                  <a:extLst>
                    <a:ext uri="{9D8B030D-6E8A-4147-A177-3AD203B41FA5}">
                      <a16:colId xmlns:a16="http://schemas.microsoft.com/office/drawing/2014/main" val="1180228515"/>
                    </a:ext>
                  </a:extLst>
                </a:gridCol>
              </a:tblGrid>
              <a:tr h="223817">
                <a:tc>
                  <a:txBody>
                    <a:bodyPr/>
                    <a:lstStyle/>
                    <a:p>
                      <a:pPr algn="ctr" fontAlgn="ctr"/>
                      <a:r>
                        <a:rPr lang="en-US" sz="1100" u="none" strike="noStrike" dirty="0">
                          <a:effectLst/>
                        </a:rPr>
                        <a:t>Interest paid between 2nd and 3rd months</a:t>
                      </a:r>
                      <a:endParaRPr lang="en-US"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37938683"/>
                  </a:ext>
                </a:extLst>
              </a:tr>
              <a:tr h="216357">
                <a:tc>
                  <a:txBody>
                    <a:bodyPr/>
                    <a:lstStyle/>
                    <a:p>
                      <a:pPr algn="ctr" fontAlgn="b"/>
                      <a:r>
                        <a:rPr lang="en-US" sz="1100" u="none" strike="noStrike">
                          <a:effectLst/>
                        </a:rPr>
                        <a:t>2132.23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18382030"/>
                  </a:ext>
                </a:extLst>
              </a:tr>
              <a:tr h="223817">
                <a:tc>
                  <a:txBody>
                    <a:bodyPr/>
                    <a:lstStyle/>
                    <a:p>
                      <a:pPr algn="ctr" fontAlgn="b"/>
                      <a:r>
                        <a:rPr lang="en-US" sz="1100" u="none" strike="noStrike">
                          <a:effectLst/>
                        </a:rPr>
                        <a:t>₹ 2,132.23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02527476"/>
                  </a:ext>
                </a:extLst>
              </a:tr>
              <a:tr h="223817">
                <a:tc>
                  <a:txBody>
                    <a:bodyPr/>
                    <a:lstStyle/>
                    <a:p>
                      <a:pPr algn="ctr" fontAlgn="b"/>
                      <a:r>
                        <a:rPr lang="en-US" sz="1100" u="none" strike="noStrike">
                          <a:effectLst/>
                        </a:rPr>
                        <a:t>Principal paid between 2nd and 3rd months</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17344707"/>
                  </a:ext>
                </a:extLst>
              </a:tr>
              <a:tr h="216357">
                <a:tc>
                  <a:txBody>
                    <a:bodyPr/>
                    <a:lstStyle/>
                    <a:p>
                      <a:pPr algn="ctr" fontAlgn="b"/>
                      <a:r>
                        <a:rPr lang="en-US" sz="1100" u="none" strike="noStrike">
                          <a:effectLst/>
                        </a:rPr>
                        <a:t>24352.30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44823596"/>
                  </a:ext>
                </a:extLst>
              </a:tr>
              <a:tr h="216357">
                <a:tc>
                  <a:txBody>
                    <a:bodyPr/>
                    <a:lstStyle/>
                    <a:p>
                      <a:pPr algn="ctr" fontAlgn="b"/>
                      <a:r>
                        <a:rPr lang="en-US" sz="1100" u="none" strike="noStrike" dirty="0">
                          <a:effectLst/>
                        </a:rPr>
                        <a:t>₹ 24,352.30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62373666"/>
                  </a:ext>
                </a:extLst>
              </a:tr>
            </a:tbl>
          </a:graphicData>
        </a:graphic>
      </p:graphicFrame>
      <p:sp>
        <p:nvSpPr>
          <p:cNvPr id="9" name="TextBox 8">
            <a:extLst>
              <a:ext uri="{FF2B5EF4-FFF2-40B4-BE49-F238E27FC236}">
                <a16:creationId xmlns:a16="http://schemas.microsoft.com/office/drawing/2014/main" id="{224EB275-E8E0-4BE9-B1A1-FDDAFB888D6B}"/>
              </a:ext>
            </a:extLst>
          </p:cNvPr>
          <p:cNvSpPr txBox="1"/>
          <p:nvPr/>
        </p:nvSpPr>
        <p:spPr>
          <a:xfrm>
            <a:off x="1416050" y="4555030"/>
            <a:ext cx="9597390" cy="1200329"/>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Interest and Principal paid between two Periods You can compute the interest and principal paid between two periods, inclusive. Compute the cumulative interest paid between 2</a:t>
            </a:r>
            <a:r>
              <a:rPr lang="en-US" sz="1100" b="0" i="0" u="none" strike="noStrike" baseline="0" dirty="0">
                <a:solidFill>
                  <a:srgbClr val="000000"/>
                </a:solidFill>
                <a:latin typeface="Times New Roman" panose="02020603050405020304" pitchFamily="18" charset="0"/>
              </a:rPr>
              <a:t>nd </a:t>
            </a:r>
            <a:r>
              <a:rPr lang="en-US" sz="1800" b="0" i="0" u="none" strike="noStrike" baseline="0" dirty="0">
                <a:solidFill>
                  <a:srgbClr val="000000"/>
                </a:solidFill>
                <a:latin typeface="Times New Roman" panose="02020603050405020304" pitchFamily="18" charset="0"/>
              </a:rPr>
              <a:t>and 3</a:t>
            </a:r>
            <a:r>
              <a:rPr lang="en-US" sz="1100" b="0" i="0" u="none" strike="noStrike" baseline="0" dirty="0">
                <a:solidFill>
                  <a:srgbClr val="000000"/>
                </a:solidFill>
                <a:latin typeface="Times New Roman" panose="02020603050405020304" pitchFamily="18" charset="0"/>
              </a:rPr>
              <a:t>rd </a:t>
            </a:r>
            <a:r>
              <a:rPr lang="en-US" sz="1800" b="0" i="0" u="none" strike="noStrike" baseline="0" dirty="0">
                <a:solidFill>
                  <a:srgbClr val="000000"/>
                </a:solidFill>
                <a:latin typeface="Times New Roman" panose="02020603050405020304" pitchFamily="18" charset="0"/>
              </a:rPr>
              <a:t>months using the CUMIPMT function. </a:t>
            </a:r>
            <a:br>
              <a:rPr lang="en-US" sz="1800" b="0" i="0" u="none" strike="noStrike" baseline="0" dirty="0">
                <a:solidFill>
                  <a:srgbClr val="000000"/>
                </a:solidFill>
                <a:latin typeface="Times New Roman" panose="02020603050405020304" pitchFamily="18" charset="0"/>
              </a:rPr>
            </a:br>
            <a:r>
              <a:rPr lang="en-US" dirty="0">
                <a:solidFill>
                  <a:srgbClr val="000000"/>
                </a:solidFill>
                <a:latin typeface="Times New Roman" panose="02020603050405020304" pitchFamily="18" charset="0"/>
              </a:rPr>
              <a:t>CUMIPMT(</a:t>
            </a:r>
            <a:r>
              <a:rPr lang="en-US" sz="1800" b="0" i="0" u="none" strike="noStrike" baseline="0" dirty="0">
                <a:solidFill>
                  <a:srgbClr val="000000"/>
                </a:solidFill>
                <a:latin typeface="Times New Roman" panose="02020603050405020304" pitchFamily="18" charset="0"/>
              </a:rPr>
              <a:t>rate, nper, start_period</a:t>
            </a:r>
            <a:r>
              <a:rPr lang="en-US" dirty="0">
                <a:solidFill>
                  <a:srgbClr val="000000"/>
                </a:solidFill>
                <a:latin typeface="Times New Roman" panose="02020603050405020304" pitchFamily="18" charset="0"/>
              </a:rPr>
              <a:t>, end_period, type</a:t>
            </a:r>
            <a:r>
              <a:rPr lang="en-US" sz="1800" b="0" i="0" u="none" strike="noStrike" baseline="0"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0444811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0396EF-A511-4FF7-9D1F-D2FDCAF7503C}"/>
              </a:ext>
            </a:extLst>
          </p:cNvPr>
          <p:cNvGraphicFramePr>
            <a:graphicFrameLocks noGrp="1"/>
          </p:cNvGraphicFramePr>
          <p:nvPr>
            <p:extLst>
              <p:ext uri="{D42A27DB-BD31-4B8C-83A1-F6EECF244321}">
                <p14:modId xmlns:p14="http://schemas.microsoft.com/office/powerpoint/2010/main" val="3203560322"/>
              </p:ext>
            </p:extLst>
          </p:nvPr>
        </p:nvGraphicFramePr>
        <p:xfrm>
          <a:off x="1647824" y="266699"/>
          <a:ext cx="7515225" cy="1262918"/>
        </p:xfrm>
        <a:graphic>
          <a:graphicData uri="http://schemas.openxmlformats.org/drawingml/2006/table">
            <a:tbl>
              <a:tblPr>
                <a:tableStyleId>{5C22544A-7EE6-4342-B048-85BDC9FD1C3A}</a:tableStyleId>
              </a:tblPr>
              <a:tblGrid>
                <a:gridCol w="4262366">
                  <a:extLst>
                    <a:ext uri="{9D8B030D-6E8A-4147-A177-3AD203B41FA5}">
                      <a16:colId xmlns:a16="http://schemas.microsoft.com/office/drawing/2014/main" val="3824392346"/>
                    </a:ext>
                  </a:extLst>
                </a:gridCol>
                <a:gridCol w="3252859">
                  <a:extLst>
                    <a:ext uri="{9D8B030D-6E8A-4147-A177-3AD203B41FA5}">
                      <a16:colId xmlns:a16="http://schemas.microsoft.com/office/drawing/2014/main" val="557868706"/>
                    </a:ext>
                  </a:extLst>
                </a:gridCol>
              </a:tblGrid>
              <a:tr h="309278">
                <a:tc>
                  <a:txBody>
                    <a:bodyPr/>
                    <a:lstStyle/>
                    <a:p>
                      <a:pPr algn="ctr" fontAlgn="b"/>
                      <a:r>
                        <a:rPr lang="en-US" sz="1100" u="none" strike="noStrike">
                          <a:effectLst/>
                        </a:rPr>
                        <a:t>Loan Amount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100000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20750124"/>
                  </a:ext>
                </a:extLst>
              </a:tr>
              <a:tr h="309278">
                <a:tc>
                  <a:txBody>
                    <a:bodyPr/>
                    <a:lstStyle/>
                    <a:p>
                      <a:pPr algn="ctr" fontAlgn="b"/>
                      <a:r>
                        <a:rPr lang="en-US" sz="1100" u="none" strike="noStrike">
                          <a:effectLst/>
                        </a:rPr>
                        <a:t>No.of monthly payment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35625780"/>
                  </a:ext>
                </a:extLst>
              </a:tr>
              <a:tr h="324420">
                <a:tc>
                  <a:txBody>
                    <a:bodyPr/>
                    <a:lstStyle/>
                    <a:p>
                      <a:pPr algn="ctr" fontAlgn="b"/>
                      <a:r>
                        <a:rPr lang="en-US" sz="1100" u="none" strike="noStrike">
                          <a:effectLst/>
                        </a:rPr>
                        <a:t>EMI</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-12000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9676504"/>
                  </a:ext>
                </a:extLst>
              </a:tr>
              <a:tr h="319942">
                <a:tc>
                  <a:txBody>
                    <a:bodyPr/>
                    <a:lstStyle/>
                    <a:p>
                      <a:pPr algn="ctr" fontAlgn="b"/>
                      <a:r>
                        <a:rPr lang="en-US" sz="1100" u="none" strike="noStrike" dirty="0">
                          <a:effectLst/>
                        </a:rPr>
                        <a:t>Interest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21228706"/>
                  </a:ext>
                </a:extLst>
              </a:tr>
            </a:tbl>
          </a:graphicData>
        </a:graphic>
      </p:graphicFrame>
      <p:sp>
        <p:nvSpPr>
          <p:cNvPr id="4" name="TextBox 3">
            <a:extLst>
              <a:ext uri="{FF2B5EF4-FFF2-40B4-BE49-F238E27FC236}">
                <a16:creationId xmlns:a16="http://schemas.microsoft.com/office/drawing/2014/main" id="{49C4A130-D856-46AD-840A-FBA071884AC5}"/>
              </a:ext>
            </a:extLst>
          </p:cNvPr>
          <p:cNvSpPr txBox="1"/>
          <p:nvPr/>
        </p:nvSpPr>
        <p:spPr>
          <a:xfrm>
            <a:off x="1528763" y="1514475"/>
            <a:ext cx="6105524" cy="369332"/>
          </a:xfrm>
          <a:prstGeom prst="rect">
            <a:avLst/>
          </a:prstGeom>
          <a:noFill/>
        </p:spPr>
        <p:txBody>
          <a:bodyPr wrap="square">
            <a:spAutoFit/>
          </a:bodyPr>
          <a:lstStyle/>
          <a:p>
            <a:r>
              <a:rPr lang="en-US" dirty="0">
                <a:solidFill>
                  <a:srgbClr val="000000"/>
                </a:solidFill>
                <a:latin typeface="Times New Roman" panose="02020603050405020304" pitchFamily="18" charset="0"/>
              </a:rPr>
              <a:t>I</a:t>
            </a:r>
            <a:r>
              <a:rPr lang="en-US" sz="1800" b="0" i="0" u="none" strike="noStrike" baseline="0" dirty="0">
                <a:solidFill>
                  <a:srgbClr val="000000"/>
                </a:solidFill>
                <a:latin typeface="Times New Roman" panose="02020603050405020304" pitchFamily="18" charset="0"/>
              </a:rPr>
              <a:t>nterest rate with the Excel RATE function − </a:t>
            </a:r>
            <a:endParaRPr lang="en-US" dirty="0"/>
          </a:p>
        </p:txBody>
      </p:sp>
      <p:sp>
        <p:nvSpPr>
          <p:cNvPr id="6" name="TextBox 5">
            <a:extLst>
              <a:ext uri="{FF2B5EF4-FFF2-40B4-BE49-F238E27FC236}">
                <a16:creationId xmlns:a16="http://schemas.microsoft.com/office/drawing/2014/main" id="{7A6B7577-8EDC-4794-BD96-CC8ACD5DD2BD}"/>
              </a:ext>
            </a:extLst>
          </p:cNvPr>
          <p:cNvSpPr txBox="1"/>
          <p:nvPr/>
        </p:nvSpPr>
        <p:spPr>
          <a:xfrm>
            <a:off x="1528763" y="1817132"/>
            <a:ext cx="6105524"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RATE </a:t>
            </a:r>
            <a:r>
              <a:rPr lang="en-US" sz="1800" b="0" i="0" u="none" strike="noStrike" baseline="0" dirty="0">
                <a:solidFill>
                  <a:srgbClr val="000000"/>
                </a:solidFill>
                <a:latin typeface="Times New Roman" panose="02020603050405020304" pitchFamily="18" charset="0"/>
              </a:rPr>
              <a:t>=RATE(nper, pmt, pv, [fv], [type], [guess]) </a:t>
            </a:r>
            <a:endParaRPr lang="en-US" dirty="0"/>
          </a:p>
        </p:txBody>
      </p:sp>
      <p:graphicFrame>
        <p:nvGraphicFramePr>
          <p:cNvPr id="7" name="Table 6">
            <a:extLst>
              <a:ext uri="{FF2B5EF4-FFF2-40B4-BE49-F238E27FC236}">
                <a16:creationId xmlns:a16="http://schemas.microsoft.com/office/drawing/2014/main" id="{66CFD6F5-AD27-4E29-976C-A6A1795AFB7D}"/>
              </a:ext>
            </a:extLst>
          </p:cNvPr>
          <p:cNvGraphicFramePr>
            <a:graphicFrameLocks noGrp="1"/>
          </p:cNvGraphicFramePr>
          <p:nvPr>
            <p:extLst>
              <p:ext uri="{D42A27DB-BD31-4B8C-83A1-F6EECF244321}">
                <p14:modId xmlns:p14="http://schemas.microsoft.com/office/powerpoint/2010/main" val="508481688"/>
              </p:ext>
            </p:extLst>
          </p:nvPr>
        </p:nvGraphicFramePr>
        <p:xfrm>
          <a:off x="1647824" y="2304317"/>
          <a:ext cx="7515224" cy="1191358"/>
        </p:xfrm>
        <a:graphic>
          <a:graphicData uri="http://schemas.openxmlformats.org/drawingml/2006/table">
            <a:tbl>
              <a:tblPr>
                <a:tableStyleId>{5C22544A-7EE6-4342-B048-85BDC9FD1C3A}</a:tableStyleId>
              </a:tblPr>
              <a:tblGrid>
                <a:gridCol w="4278328">
                  <a:extLst>
                    <a:ext uri="{9D8B030D-6E8A-4147-A177-3AD203B41FA5}">
                      <a16:colId xmlns:a16="http://schemas.microsoft.com/office/drawing/2014/main" val="3210041985"/>
                    </a:ext>
                  </a:extLst>
                </a:gridCol>
                <a:gridCol w="3236896">
                  <a:extLst>
                    <a:ext uri="{9D8B030D-6E8A-4147-A177-3AD203B41FA5}">
                      <a16:colId xmlns:a16="http://schemas.microsoft.com/office/drawing/2014/main" val="3511908894"/>
                    </a:ext>
                  </a:extLst>
                </a:gridCol>
              </a:tblGrid>
              <a:tr h="255862">
                <a:tc gridSpan="2">
                  <a:txBody>
                    <a:bodyPr/>
                    <a:lstStyle/>
                    <a:p>
                      <a:pPr algn="ctr" fontAlgn="b"/>
                      <a:r>
                        <a:rPr lang="en-US" sz="1200" u="none" strike="noStrike">
                          <a:effectLst/>
                        </a:rPr>
                        <a:t>Term Loan</a:t>
                      </a:r>
                      <a:endParaRPr lang="en-US" sz="1200" b="1" i="0" u="none" strike="noStrike">
                        <a:solidFill>
                          <a:srgbClr val="FFFF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306996387"/>
                  </a:ext>
                </a:extLst>
              </a:tr>
              <a:tr h="231875">
                <a:tc>
                  <a:txBody>
                    <a:bodyPr/>
                    <a:lstStyle/>
                    <a:p>
                      <a:pPr algn="ctr" fontAlgn="b"/>
                      <a:r>
                        <a:rPr lang="en-US" sz="1100" u="none" strike="noStrike">
                          <a:effectLst/>
                        </a:rPr>
                        <a:t>Loan Amount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1796758"/>
                  </a:ext>
                </a:extLst>
              </a:tr>
              <a:tr h="231875">
                <a:tc>
                  <a:txBody>
                    <a:bodyPr/>
                    <a:lstStyle/>
                    <a:p>
                      <a:pPr algn="ctr" fontAlgn="b"/>
                      <a:r>
                        <a:rPr lang="en-US" sz="1100" u="none" strike="noStrike">
                          <a:effectLst/>
                        </a:rPr>
                        <a:t>Interest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08094932"/>
                  </a:ext>
                </a:extLst>
              </a:tr>
              <a:tr h="231875">
                <a:tc>
                  <a:txBody>
                    <a:bodyPr/>
                    <a:lstStyle/>
                    <a:p>
                      <a:pPr algn="ctr" fontAlgn="b"/>
                      <a:r>
                        <a:rPr lang="en-US" sz="1100" u="none" strike="noStrike">
                          <a:effectLst/>
                        </a:rPr>
                        <a:t>EMI</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-15000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9637240"/>
                  </a:ext>
                </a:extLst>
              </a:tr>
              <a:tr h="239871">
                <a:tc>
                  <a:txBody>
                    <a:bodyPr/>
                    <a:lstStyle/>
                    <a:p>
                      <a:pPr algn="ctr" fontAlgn="b"/>
                      <a:r>
                        <a:rPr lang="en-US" sz="1100" u="none" strike="noStrike">
                          <a:effectLst/>
                        </a:rPr>
                        <a:t>No.of monthly payment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43531007"/>
                  </a:ext>
                </a:extLst>
              </a:tr>
            </a:tbl>
          </a:graphicData>
        </a:graphic>
      </p:graphicFrame>
      <p:sp>
        <p:nvSpPr>
          <p:cNvPr id="9" name="TextBox 8">
            <a:extLst>
              <a:ext uri="{FF2B5EF4-FFF2-40B4-BE49-F238E27FC236}">
                <a16:creationId xmlns:a16="http://schemas.microsoft.com/office/drawing/2014/main" id="{4B9C05B9-EDE5-47D2-B13F-3B967E54E0EE}"/>
              </a:ext>
            </a:extLst>
          </p:cNvPr>
          <p:cNvSpPr txBox="1"/>
          <p:nvPr/>
        </p:nvSpPr>
        <p:spPr>
          <a:xfrm>
            <a:off x="1528763" y="3495675"/>
            <a:ext cx="6105524"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Calculating Term of Loan </a:t>
            </a:r>
            <a:endParaRPr lang="en-US" dirty="0"/>
          </a:p>
        </p:txBody>
      </p:sp>
      <p:sp>
        <p:nvSpPr>
          <p:cNvPr id="11" name="TextBox 10">
            <a:extLst>
              <a:ext uri="{FF2B5EF4-FFF2-40B4-BE49-F238E27FC236}">
                <a16:creationId xmlns:a16="http://schemas.microsoft.com/office/drawing/2014/main" id="{C7AB8BD8-D4C7-4E8B-8824-B552420E5A70}"/>
              </a:ext>
            </a:extLst>
          </p:cNvPr>
          <p:cNvSpPr txBox="1"/>
          <p:nvPr/>
        </p:nvSpPr>
        <p:spPr>
          <a:xfrm>
            <a:off x="1528763" y="3853339"/>
            <a:ext cx="6105524"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To determine the number of payments required to clear a loan:</a:t>
            </a:r>
          </a:p>
          <a:p>
            <a:r>
              <a:rPr lang="en-US" sz="1800" b="1" i="0" u="none" strike="noStrike" baseline="0" dirty="0">
                <a:solidFill>
                  <a:srgbClr val="000000"/>
                </a:solidFill>
                <a:latin typeface="Times New Roman" panose="02020603050405020304" pitchFamily="18" charset="0"/>
              </a:rPr>
              <a:t>Excel Function: NPER </a:t>
            </a:r>
            <a:r>
              <a:rPr lang="en-US" sz="1800" b="0" i="0" u="none" strike="noStrike" baseline="0" dirty="0">
                <a:solidFill>
                  <a:srgbClr val="000000"/>
                </a:solidFill>
                <a:latin typeface="Times New Roman" panose="02020603050405020304" pitchFamily="18" charset="0"/>
              </a:rPr>
              <a:t>=NPER(rate, pmt, pv, [fv], [type]) </a:t>
            </a:r>
            <a:endParaRPr lang="en-US" dirty="0"/>
          </a:p>
        </p:txBody>
      </p:sp>
    </p:spTree>
    <p:extLst>
      <p:ext uri="{BB962C8B-B14F-4D97-AF65-F5344CB8AC3E}">
        <p14:creationId xmlns:p14="http://schemas.microsoft.com/office/powerpoint/2010/main" val="15169738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54D507A-8F63-4DBB-99BF-9DAB75F207C0}"/>
              </a:ext>
            </a:extLst>
          </p:cNvPr>
          <p:cNvGraphicFramePr>
            <a:graphicFrameLocks noGrp="1"/>
          </p:cNvGraphicFramePr>
          <p:nvPr>
            <p:extLst>
              <p:ext uri="{D42A27DB-BD31-4B8C-83A1-F6EECF244321}">
                <p14:modId xmlns:p14="http://schemas.microsoft.com/office/powerpoint/2010/main" val="3783547309"/>
              </p:ext>
            </p:extLst>
          </p:nvPr>
        </p:nvGraphicFramePr>
        <p:xfrm>
          <a:off x="1266827" y="381056"/>
          <a:ext cx="9820273" cy="3028894"/>
        </p:xfrm>
        <a:graphic>
          <a:graphicData uri="http://schemas.openxmlformats.org/drawingml/2006/table">
            <a:tbl>
              <a:tblPr>
                <a:tableStyleId>{5C22544A-7EE6-4342-B048-85BDC9FD1C3A}</a:tableStyleId>
              </a:tblPr>
              <a:tblGrid>
                <a:gridCol w="3969897">
                  <a:extLst>
                    <a:ext uri="{9D8B030D-6E8A-4147-A177-3AD203B41FA5}">
                      <a16:colId xmlns:a16="http://schemas.microsoft.com/office/drawing/2014/main" val="1077848876"/>
                    </a:ext>
                  </a:extLst>
                </a:gridCol>
                <a:gridCol w="3029659">
                  <a:extLst>
                    <a:ext uri="{9D8B030D-6E8A-4147-A177-3AD203B41FA5}">
                      <a16:colId xmlns:a16="http://schemas.microsoft.com/office/drawing/2014/main" val="1175727434"/>
                    </a:ext>
                  </a:extLst>
                </a:gridCol>
                <a:gridCol w="2820717">
                  <a:extLst>
                    <a:ext uri="{9D8B030D-6E8A-4147-A177-3AD203B41FA5}">
                      <a16:colId xmlns:a16="http://schemas.microsoft.com/office/drawing/2014/main" val="2642687989"/>
                    </a:ext>
                  </a:extLst>
                </a:gridCol>
              </a:tblGrid>
              <a:tr h="275354">
                <a:tc>
                  <a:txBody>
                    <a:bodyPr/>
                    <a:lstStyle/>
                    <a:p>
                      <a:pPr algn="ctr" fontAlgn="b"/>
                      <a:r>
                        <a:rPr lang="en-US" sz="1100" u="none" strike="noStrike">
                          <a:effectLst/>
                        </a:rPr>
                        <a:t>Interest Rate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0.2</a:t>
                      </a:r>
                      <a:endParaRPr lang="en-US" sz="1100" b="1" i="0" u="none" strike="noStrike" dirty="0">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80948878"/>
                  </a:ext>
                </a:extLst>
              </a:tr>
              <a:tr h="275354">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ctr" fontAlgn="b"/>
                      <a:r>
                        <a:rPr lang="en-US" sz="1100" u="none" strike="noStrike">
                          <a:effectLst/>
                        </a:rPr>
                        <a:t>Cash Flow</a:t>
                      </a:r>
                      <a:endParaRPr lang="en-US" sz="11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397206515"/>
                  </a:ext>
                </a:extLst>
              </a:tr>
              <a:tr h="275354">
                <a:tc>
                  <a:txBody>
                    <a:bodyPr/>
                    <a:lstStyle/>
                    <a:p>
                      <a:pPr algn="ctr" fontAlgn="b"/>
                      <a:r>
                        <a:rPr lang="en-US" sz="1100" u="none" strike="noStrike">
                          <a:effectLst/>
                        </a:rPr>
                        <a:t>Time</a:t>
                      </a:r>
                      <a:endParaRPr lang="en-US" sz="1100" b="1" i="0" u="none" strike="noStrike">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err="1">
                          <a:effectLst/>
                        </a:rPr>
                        <a:t>Investement</a:t>
                      </a:r>
                      <a:r>
                        <a:rPr lang="en-US" sz="1100" u="none" strike="noStrike" dirty="0">
                          <a:effectLst/>
                        </a:rPr>
                        <a:t> 1</a:t>
                      </a:r>
                      <a:endParaRPr lang="en-US" sz="1100" b="1" i="0" u="none" strike="noStrike" dirty="0">
                        <a:solidFill>
                          <a:srgbClr val="FFFF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Investement 2</a:t>
                      </a:r>
                      <a:endParaRPr lang="en-US" sz="1100" b="1" i="0" u="none" strike="noStrike">
                        <a:solidFill>
                          <a:srgbClr val="FFFF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639061"/>
                  </a:ext>
                </a:extLst>
              </a:tr>
              <a:tr h="275354">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8670466"/>
                  </a:ext>
                </a:extLst>
              </a:tr>
              <a:tr h="275354">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25000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20914020"/>
                  </a:ext>
                </a:extLst>
              </a:tr>
              <a:tr h="275354">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4666074"/>
                  </a:ext>
                </a:extLst>
              </a:tr>
              <a:tr h="275354">
                <a:tc>
                  <a:txBody>
                    <a:bodyPr/>
                    <a:lstStyle/>
                    <a:p>
                      <a:pPr algn="ctr"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7882127"/>
                  </a:ext>
                </a:extLst>
              </a:tr>
              <a:tr h="275354">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48741126"/>
                  </a:ext>
                </a:extLst>
              </a:tr>
              <a:tr h="275354">
                <a:tc>
                  <a:txBody>
                    <a:bodyPr/>
                    <a:lstStyle/>
                    <a:p>
                      <a:pPr algn="ctr" fontAlgn="b"/>
                      <a:r>
                        <a:rPr lang="en-US" sz="1100" u="none" strike="noStrike">
                          <a:effectLst/>
                        </a:rPr>
                        <a:t>NPV (End Year)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4,976.85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5,092.59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59428894"/>
                  </a:ext>
                </a:extLst>
              </a:tr>
              <a:tr h="275354">
                <a:tc>
                  <a:txBody>
                    <a:bodyPr/>
                    <a:lstStyle/>
                    <a:p>
                      <a:pPr algn="ctr" fontAlgn="b"/>
                      <a:r>
                        <a:rPr lang="en-US" sz="1100" u="none" strike="noStrike">
                          <a:effectLst/>
                        </a:rPr>
                        <a:t>NPV (Beginning Year)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5972.22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6,111.11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12105149"/>
                  </a:ext>
                </a:extLst>
              </a:tr>
              <a:tr h="275354">
                <a:tc>
                  <a:txBody>
                    <a:bodyPr/>
                    <a:lstStyle/>
                    <a:p>
                      <a:pPr algn="ctr" fontAlgn="b"/>
                      <a:r>
                        <a:rPr lang="en-US" sz="1100" u="none" strike="noStrike">
                          <a:effectLst/>
                        </a:rPr>
                        <a:t>NPV (Middle Year)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5,451.87</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5,578.66</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1513377"/>
                  </a:ext>
                </a:extLst>
              </a:tr>
            </a:tbl>
          </a:graphicData>
        </a:graphic>
      </p:graphicFrame>
      <p:sp>
        <p:nvSpPr>
          <p:cNvPr id="5" name="TextBox 4">
            <a:extLst>
              <a:ext uri="{FF2B5EF4-FFF2-40B4-BE49-F238E27FC236}">
                <a16:creationId xmlns:a16="http://schemas.microsoft.com/office/drawing/2014/main" id="{B1B7E6C2-7E0D-44B5-8CE0-7DFC62583B26}"/>
              </a:ext>
            </a:extLst>
          </p:cNvPr>
          <p:cNvSpPr txBox="1"/>
          <p:nvPr/>
        </p:nvSpPr>
        <p:spPr>
          <a:xfrm>
            <a:off x="4614863" y="0"/>
            <a:ext cx="6105524" cy="400110"/>
          </a:xfrm>
          <a:prstGeom prst="rect">
            <a:avLst/>
          </a:prstGeom>
          <a:noFill/>
        </p:spPr>
        <p:txBody>
          <a:bodyPr wrap="square">
            <a:spAutoFit/>
          </a:bodyPr>
          <a:lstStyle/>
          <a:p>
            <a:r>
              <a:rPr lang="en-US" sz="2000" b="1" dirty="0">
                <a:solidFill>
                  <a:srgbClr val="FF0000"/>
                </a:solidFill>
              </a:rPr>
              <a:t>Decision on Investments</a:t>
            </a:r>
          </a:p>
        </p:txBody>
      </p:sp>
      <p:sp>
        <p:nvSpPr>
          <p:cNvPr id="7" name="TextBox 6">
            <a:extLst>
              <a:ext uri="{FF2B5EF4-FFF2-40B4-BE49-F238E27FC236}">
                <a16:creationId xmlns:a16="http://schemas.microsoft.com/office/drawing/2014/main" id="{60AFAFE3-3790-422B-921C-99C5F8E32923}"/>
              </a:ext>
            </a:extLst>
          </p:cNvPr>
          <p:cNvSpPr txBox="1"/>
          <p:nvPr/>
        </p:nvSpPr>
        <p:spPr>
          <a:xfrm>
            <a:off x="1266827" y="3429000"/>
            <a:ext cx="9820273" cy="1477328"/>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At face value, Investment 1 looks better than Investment 2. However, you can decide on which investment is better only when you know the true worth of the investment as of today. You can use the NPV function to calculate the returns. The cash flows can occur At the end of every year. At the beginning of every year. In the middle of every year. NPV function assumes that the cash flows are at the end of the year. If the cash flows occur at different </a:t>
            </a:r>
            <a:endParaRPr lang="en-US" dirty="0"/>
          </a:p>
        </p:txBody>
      </p:sp>
      <p:sp>
        <p:nvSpPr>
          <p:cNvPr id="9" name="TextBox 8">
            <a:extLst>
              <a:ext uri="{FF2B5EF4-FFF2-40B4-BE49-F238E27FC236}">
                <a16:creationId xmlns:a16="http://schemas.microsoft.com/office/drawing/2014/main" id="{80F612CC-37FA-417A-A27D-D8D123F7DF51}"/>
              </a:ext>
            </a:extLst>
          </p:cNvPr>
          <p:cNvSpPr txBox="1"/>
          <p:nvPr/>
        </p:nvSpPr>
        <p:spPr>
          <a:xfrm>
            <a:off x="1266826" y="4925378"/>
            <a:ext cx="9820273" cy="923330"/>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As you observe NPV for Investment 2 is higher than that for Investment 1. Hence, Investment 2 is a better choice. You got this result as cash out flows for Investment 2 are at later periods as compared to that of Investment 1 </a:t>
            </a:r>
            <a:endParaRPr lang="en-US" dirty="0"/>
          </a:p>
        </p:txBody>
      </p:sp>
    </p:spTree>
    <p:extLst>
      <p:ext uri="{BB962C8B-B14F-4D97-AF65-F5344CB8AC3E}">
        <p14:creationId xmlns:p14="http://schemas.microsoft.com/office/powerpoint/2010/main" val="308959728"/>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2792</TotalTime>
  <Words>2523</Words>
  <Application>Microsoft Office PowerPoint</Application>
  <PresentationFormat>Widescreen</PresentationFormat>
  <Paragraphs>358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MOHANTY, SATYAPRIYA</dc:creator>
  <cp:lastModifiedBy>MOHANTY, SATYAPRIYA</cp:lastModifiedBy>
  <cp:revision>23</cp:revision>
  <dcterms:created xsi:type="dcterms:W3CDTF">2024-12-27T10:10:44Z</dcterms:created>
  <dcterms:modified xsi:type="dcterms:W3CDTF">2024-12-31T09:05:18Z</dcterms:modified>
</cp:coreProperties>
</file>