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70" r:id="rId6"/>
    <p:sldId id="261" r:id="rId7"/>
    <p:sldId id="263" r:id="rId8"/>
    <p:sldId id="264" r:id="rId9"/>
    <p:sldId id="272" r:id="rId10"/>
    <p:sldId id="265" r:id="rId11"/>
    <p:sldId id="266" r:id="rId12"/>
    <p:sldId id="267" r:id="rId13"/>
    <p:sldId id="268" r:id="rId14"/>
    <p:sldId id="269"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4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tyapmo\Desktop\Coach%20X\EXCEL%20class\Project-1(Depreciation-Calculator-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tyapmo\Desktop\Coach%20X\EXCEL%20class\Project-1(Depreciation-Calculator-Exce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atyapmo\Desktop\Coach%20X\EXCEL%20class\Project-1(Depreciation-Calculator-Excel).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'Depreciation Calculator'!$B$25</c:f>
              <c:strCache>
                <c:ptCount val="1"/>
                <c:pt idx="0">
                  <c:v>Year</c:v>
                </c:pt>
              </c:strCache>
            </c:strRef>
          </c:tx>
          <c:spPr>
            <a:ln w="31750" cap="rnd">
              <a:solidFill>
                <a:schemeClr val="accent1"/>
              </a:solidFill>
              <a:round/>
            </a:ln>
            <a:effectLst/>
          </c:spPr>
          <c:marker>
            <c:symbol val="circle"/>
            <c:size val="17"/>
            <c:spPr>
              <a:solidFill>
                <a:schemeClr val="accen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'Depreciation Calculator'!$B$26:$B$35</c:f>
              <c:numCache>
                <c:formatCode>General</c:formatCode>
                <c:ptCount val="10"/>
                <c:pt idx="0">
                  <c:v>1</c:v>
                </c:pt>
                <c:pt idx="1">
                  <c:v>2</c:v>
                </c:pt>
                <c:pt idx="2">
                  <c:v>3</c:v>
                </c:pt>
                <c:pt idx="3">
                  <c:v>4</c:v>
                </c:pt>
                <c:pt idx="4">
                  <c:v>5</c:v>
                </c:pt>
                <c:pt idx="5">
                  <c:v>6</c:v>
                </c:pt>
                <c:pt idx="6">
                  <c:v>7</c:v>
                </c:pt>
                <c:pt idx="7">
                  <c:v>8</c:v>
                </c:pt>
                <c:pt idx="8">
                  <c:v>9</c:v>
                </c:pt>
                <c:pt idx="9">
                  <c:v>10</c:v>
                </c:pt>
              </c:numCache>
            </c:numRef>
          </c:val>
          <c:smooth val="0"/>
          <c:extLst>
            <c:ext xmlns:c16="http://schemas.microsoft.com/office/drawing/2014/chart" uri="{C3380CC4-5D6E-409C-BE32-E72D297353CC}">
              <c16:uniqueId val="{00000000-D839-49F6-BEE2-F5D1E4EBFD2A}"/>
            </c:ext>
          </c:extLst>
        </c:ser>
        <c:ser>
          <c:idx val="1"/>
          <c:order val="1"/>
          <c:tx>
            <c:strRef>
              <c:f>'Depreciation Calculator'!$C$25</c:f>
              <c:strCache>
                <c:ptCount val="1"/>
                <c:pt idx="0">
                  <c:v>Year on Year Depreciation Amount</c:v>
                </c:pt>
              </c:strCache>
            </c:strRef>
          </c:tx>
          <c:spPr>
            <a:ln w="31750" cap="rnd">
              <a:solidFill>
                <a:schemeClr val="accent2"/>
              </a:solidFill>
              <a:round/>
            </a:ln>
            <a:effectLst/>
          </c:spPr>
          <c:marker>
            <c:symbol val="circle"/>
            <c:size val="17"/>
            <c:spPr>
              <a:solidFill>
                <a:schemeClr val="accent2"/>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'Depreciation Calculator'!$C$26:$C$35</c:f>
              <c:numCache>
                <c:formatCode>[$$-409]#,##0.00</c:formatCode>
                <c:ptCount val="10"/>
                <c:pt idx="0">
                  <c:v>102835.88263785925</c:v>
                </c:pt>
                <c:pt idx="1">
                  <c:v>81685.445122044126</c:v>
                </c:pt>
                <c:pt idx="2">
                  <c:v>64885.05542646048</c:v>
                </c:pt>
                <c:pt idx="3">
                  <c:v>51540.031536887516</c:v>
                </c:pt>
                <c:pt idx="4">
                  <c:v>40939.70226832966</c:v>
                </c:pt>
                <c:pt idx="5">
                  <c:v>32519.561432939961</c:v>
                </c:pt>
                <c:pt idx="6">
                  <c:v>25831.205827035024</c:v>
                </c:pt>
                <c:pt idx="7">
                  <c:v>20518.456125388308</c:v>
                </c:pt>
                <c:pt idx="8">
                  <c:v>16298.389033347312</c:v>
                </c:pt>
                <c:pt idx="9">
                  <c:v>12946.27058970836</c:v>
                </c:pt>
              </c:numCache>
            </c:numRef>
          </c:val>
          <c:smooth val="0"/>
          <c:extLst>
            <c:ext xmlns:c16="http://schemas.microsoft.com/office/drawing/2014/chart" uri="{C3380CC4-5D6E-409C-BE32-E72D297353CC}">
              <c16:uniqueId val="{00000001-D839-49F6-BEE2-F5D1E4EBFD2A}"/>
            </c:ext>
          </c:extLst>
        </c:ser>
        <c:dLbls>
          <c:dLblPos val="ctr"/>
          <c:showLegendKey val="0"/>
          <c:showVal val="1"/>
          <c:showCatName val="0"/>
          <c:showSerName val="0"/>
          <c:showPercent val="0"/>
          <c:showBubbleSize val="0"/>
        </c:dLbls>
        <c:marker val="1"/>
        <c:smooth val="0"/>
        <c:axId val="501426288"/>
        <c:axId val="501421712"/>
      </c:lineChart>
      <c:catAx>
        <c:axId val="501426288"/>
        <c:scaling>
          <c:orientation val="minMax"/>
        </c:scaling>
        <c:delete val="0"/>
        <c:axPos val="b"/>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501421712"/>
        <c:crosses val="autoZero"/>
        <c:auto val="1"/>
        <c:lblAlgn val="ctr"/>
        <c:lblOffset val="100"/>
        <c:noMultiLvlLbl val="0"/>
      </c:catAx>
      <c:valAx>
        <c:axId val="501421712"/>
        <c:scaling>
          <c:orientation val="minMax"/>
        </c:scaling>
        <c:delete val="1"/>
        <c:axPos val="l"/>
        <c:numFmt formatCode="General" sourceLinked="1"/>
        <c:majorTickMark val="none"/>
        <c:minorTickMark val="none"/>
        <c:tickLblPos val="nextTo"/>
        <c:crossAx val="501426288"/>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'Depreciation Calculator'!$B$25</c:f>
              <c:strCache>
                <c:ptCount val="1"/>
                <c:pt idx="0">
                  <c:v>Year</c:v>
                </c:pt>
              </c:strCache>
            </c:strRef>
          </c:tx>
          <c:spPr>
            <a:ln w="31750" cap="rnd">
              <a:solidFill>
                <a:schemeClr val="accent1"/>
              </a:solidFill>
              <a:round/>
            </a:ln>
            <a:effectLst/>
          </c:spPr>
          <c:marker>
            <c:symbol val="circle"/>
            <c:size val="17"/>
            <c:spPr>
              <a:solidFill>
                <a:schemeClr val="accen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'Depreciation Calculator'!$B$26:$B$35</c:f>
              <c:numCache>
                <c:formatCode>General</c:formatCode>
                <c:ptCount val="10"/>
                <c:pt idx="0">
                  <c:v>1</c:v>
                </c:pt>
                <c:pt idx="1">
                  <c:v>2</c:v>
                </c:pt>
                <c:pt idx="2">
                  <c:v>3</c:v>
                </c:pt>
                <c:pt idx="3">
                  <c:v>4</c:v>
                </c:pt>
                <c:pt idx="4">
                  <c:v>5</c:v>
                </c:pt>
                <c:pt idx="5">
                  <c:v>6</c:v>
                </c:pt>
                <c:pt idx="6">
                  <c:v>7</c:v>
                </c:pt>
                <c:pt idx="7">
                  <c:v>8</c:v>
                </c:pt>
                <c:pt idx="8">
                  <c:v>9</c:v>
                </c:pt>
                <c:pt idx="9">
                  <c:v>10</c:v>
                </c:pt>
              </c:numCache>
            </c:numRef>
          </c:val>
          <c:smooth val="0"/>
          <c:extLst>
            <c:ext xmlns:c16="http://schemas.microsoft.com/office/drawing/2014/chart" uri="{C3380CC4-5D6E-409C-BE32-E72D297353CC}">
              <c16:uniqueId val="{00000000-FB96-4180-B8B2-F1B0B65BC9B4}"/>
            </c:ext>
          </c:extLst>
        </c:ser>
        <c:ser>
          <c:idx val="2"/>
          <c:order val="2"/>
          <c:tx>
            <c:strRef>
              <c:f>'Depreciation Calculator'!$D$25</c:f>
              <c:strCache>
                <c:ptCount val="1"/>
                <c:pt idx="0">
                  <c:v>Book Value</c:v>
                </c:pt>
              </c:strCache>
            </c:strRef>
          </c:tx>
          <c:spPr>
            <a:ln w="31750" cap="rnd">
              <a:solidFill>
                <a:schemeClr val="accent3"/>
              </a:solidFill>
              <a:round/>
            </a:ln>
            <a:effectLst/>
          </c:spPr>
          <c:marker>
            <c:symbol val="circle"/>
            <c:size val="17"/>
            <c:spPr>
              <a:solidFill>
                <a:schemeClr val="accent3"/>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'Depreciation Calculator'!$D$26:$D$35</c:f>
              <c:numCache>
                <c:formatCode>[$$-409]#,##0.00</c:formatCode>
                <c:ptCount val="10"/>
                <c:pt idx="0">
                  <c:v>500000</c:v>
                </c:pt>
                <c:pt idx="1">
                  <c:v>397164.11736214074</c:v>
                </c:pt>
                <c:pt idx="2">
                  <c:v>315478.67224009661</c:v>
                </c:pt>
                <c:pt idx="3">
                  <c:v>250593.61681363612</c:v>
                </c:pt>
                <c:pt idx="4">
                  <c:v>199053.58527674861</c:v>
                </c:pt>
                <c:pt idx="5">
                  <c:v>158113.88300841895</c:v>
                </c:pt>
                <c:pt idx="6">
                  <c:v>125594.321575479</c:v>
                </c:pt>
                <c:pt idx="7">
                  <c:v>99763.115748443975</c:v>
                </c:pt>
                <c:pt idx="8">
                  <c:v>79244.659623055661</c:v>
                </c:pt>
                <c:pt idx="9">
                  <c:v>62946.270589708351</c:v>
                </c:pt>
              </c:numCache>
            </c:numRef>
          </c:val>
          <c:smooth val="0"/>
          <c:extLst>
            <c:ext xmlns:c16="http://schemas.microsoft.com/office/drawing/2014/chart" uri="{C3380CC4-5D6E-409C-BE32-E72D297353CC}">
              <c16:uniqueId val="{00000001-FB96-4180-B8B2-F1B0B65BC9B4}"/>
            </c:ext>
          </c:extLst>
        </c:ser>
        <c:dLbls>
          <c:dLblPos val="ctr"/>
          <c:showLegendKey val="0"/>
          <c:showVal val="1"/>
          <c:showCatName val="0"/>
          <c:showSerName val="0"/>
          <c:showPercent val="0"/>
          <c:showBubbleSize val="0"/>
        </c:dLbls>
        <c:marker val="1"/>
        <c:smooth val="0"/>
        <c:axId val="501429200"/>
        <c:axId val="501430864"/>
        <c:extLst>
          <c:ext xmlns:c15="http://schemas.microsoft.com/office/drawing/2012/chart" uri="{02D57815-91ED-43cb-92C2-25804820EDAC}">
            <c15:filteredLineSeries>
              <c15:ser>
                <c:idx val="1"/>
                <c:order val="1"/>
                <c:tx>
                  <c:strRef>
                    <c:extLst>
                      <c:ext uri="{02D57815-91ED-43cb-92C2-25804820EDAC}">
                        <c15:formulaRef>
                          <c15:sqref>'Depreciation Calculator'!$C$25</c15:sqref>
                        </c15:formulaRef>
                      </c:ext>
                    </c:extLst>
                    <c:strCache>
                      <c:ptCount val="1"/>
                      <c:pt idx="0">
                        <c:v>Year on Year Depreciation Amount</c:v>
                      </c:pt>
                    </c:strCache>
                  </c:strRef>
                </c:tx>
                <c:spPr>
                  <a:ln w="31750"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uri="{CE6537A1-D6FC-4f65-9D91-7224C49458BB}">
                      <c15:showLeaderLines val="1"/>
                      <c15:leaderLines>
                        <c:spPr>
                          <a:ln w="9525">
                            <a:solidFill>
                              <a:schemeClr val="dk1">
                                <a:lumMod val="50000"/>
                                <a:lumOff val="50000"/>
                              </a:schemeClr>
                            </a:solidFill>
                          </a:ln>
                          <a:effectLst/>
                        </c:spPr>
                      </c15:leaderLines>
                    </c:ext>
                  </c:extLst>
                </c:dLbls>
                <c:val>
                  <c:numRef>
                    <c:extLst>
                      <c:ext uri="{02D57815-91ED-43cb-92C2-25804820EDAC}">
                        <c15:formulaRef>
                          <c15:sqref>'Depreciation Calculator'!$C$26:$C$35</c15:sqref>
                        </c15:formulaRef>
                      </c:ext>
                    </c:extLst>
                    <c:numCache>
                      <c:formatCode>[$$-409]#,##0.00</c:formatCode>
                      <c:ptCount val="10"/>
                      <c:pt idx="0">
                        <c:v>102835.88263785925</c:v>
                      </c:pt>
                      <c:pt idx="1">
                        <c:v>81685.445122044126</c:v>
                      </c:pt>
                      <c:pt idx="2">
                        <c:v>64885.05542646048</c:v>
                      </c:pt>
                      <c:pt idx="3">
                        <c:v>51540.031536887516</c:v>
                      </c:pt>
                      <c:pt idx="4">
                        <c:v>40939.70226832966</c:v>
                      </c:pt>
                      <c:pt idx="5">
                        <c:v>32519.561432939961</c:v>
                      </c:pt>
                      <c:pt idx="6">
                        <c:v>25831.205827035024</c:v>
                      </c:pt>
                      <c:pt idx="7">
                        <c:v>20518.456125388308</c:v>
                      </c:pt>
                      <c:pt idx="8">
                        <c:v>16298.389033347312</c:v>
                      </c:pt>
                      <c:pt idx="9">
                        <c:v>12946.27058970836</c:v>
                      </c:pt>
                    </c:numCache>
                  </c:numRef>
                </c:val>
                <c:smooth val="0"/>
                <c:extLst>
                  <c:ext xmlns:c16="http://schemas.microsoft.com/office/drawing/2014/chart" uri="{C3380CC4-5D6E-409C-BE32-E72D297353CC}">
                    <c16:uniqueId val="{00000002-FB96-4180-B8B2-F1B0B65BC9B4}"/>
                  </c:ext>
                </c:extLst>
              </c15:ser>
            </c15:filteredLineSeries>
          </c:ext>
        </c:extLst>
      </c:lineChart>
      <c:catAx>
        <c:axId val="501429200"/>
        <c:scaling>
          <c:orientation val="minMax"/>
        </c:scaling>
        <c:delete val="0"/>
        <c:axPos val="b"/>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501430864"/>
        <c:crosses val="autoZero"/>
        <c:auto val="1"/>
        <c:lblAlgn val="ctr"/>
        <c:lblOffset val="100"/>
        <c:noMultiLvlLbl val="0"/>
      </c:catAx>
      <c:valAx>
        <c:axId val="501430864"/>
        <c:scaling>
          <c:orientation val="minMax"/>
        </c:scaling>
        <c:delete val="1"/>
        <c:axPos val="l"/>
        <c:numFmt formatCode="General" sourceLinked="1"/>
        <c:majorTickMark val="none"/>
        <c:minorTickMark val="none"/>
        <c:tickLblPos val="nextTo"/>
        <c:crossAx val="501429200"/>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'Depreciation Calculator'!$B$25</c:f>
              <c:strCache>
                <c:ptCount val="1"/>
                <c:pt idx="0">
                  <c:v>Year</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delete val="1"/>
          </c:dLbls>
          <c:val>
            <c:numRef>
              <c:f>'Depreciation Calculator'!$B$26:$B$35</c:f>
              <c:numCache>
                <c:formatCode>General</c:formatCode>
                <c:ptCount val="10"/>
                <c:pt idx="0">
                  <c:v>1</c:v>
                </c:pt>
                <c:pt idx="1">
                  <c:v>2</c:v>
                </c:pt>
                <c:pt idx="2">
                  <c:v>3</c:v>
                </c:pt>
                <c:pt idx="3">
                  <c:v>4</c:v>
                </c:pt>
                <c:pt idx="4">
                  <c:v>5</c:v>
                </c:pt>
                <c:pt idx="5">
                  <c:v>6</c:v>
                </c:pt>
                <c:pt idx="6">
                  <c:v>7</c:v>
                </c:pt>
                <c:pt idx="7">
                  <c:v>8</c:v>
                </c:pt>
                <c:pt idx="8">
                  <c:v>9</c:v>
                </c:pt>
                <c:pt idx="9">
                  <c:v>10</c:v>
                </c:pt>
              </c:numCache>
            </c:numRef>
          </c:val>
          <c:extLst>
            <c:ext xmlns:c16="http://schemas.microsoft.com/office/drawing/2014/chart" uri="{C3380CC4-5D6E-409C-BE32-E72D297353CC}">
              <c16:uniqueId val="{00000000-2C42-46B9-95CA-E9857CCD52F5}"/>
            </c:ext>
          </c:extLst>
        </c:ser>
        <c:ser>
          <c:idx val="1"/>
          <c:order val="1"/>
          <c:tx>
            <c:strRef>
              <c:f>'Depreciation Calculator'!$C$25</c:f>
              <c:strCache>
                <c:ptCount val="1"/>
                <c:pt idx="0">
                  <c:v>Year on Year Depreciation Amount</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'Depreciation Calculator'!$C$26:$C$35</c:f>
              <c:numCache>
                <c:formatCode>[$$-409]#,##0.00</c:formatCode>
                <c:ptCount val="10"/>
                <c:pt idx="0">
                  <c:v>102835.88263785925</c:v>
                </c:pt>
                <c:pt idx="1">
                  <c:v>81685.445122044126</c:v>
                </c:pt>
                <c:pt idx="2">
                  <c:v>64885.05542646048</c:v>
                </c:pt>
                <c:pt idx="3">
                  <c:v>51540.031536887516</c:v>
                </c:pt>
                <c:pt idx="4">
                  <c:v>40939.70226832966</c:v>
                </c:pt>
                <c:pt idx="5">
                  <c:v>32519.561432939961</c:v>
                </c:pt>
                <c:pt idx="6">
                  <c:v>25831.205827035024</c:v>
                </c:pt>
                <c:pt idx="7">
                  <c:v>20518.456125388308</c:v>
                </c:pt>
                <c:pt idx="8">
                  <c:v>16298.389033347312</c:v>
                </c:pt>
                <c:pt idx="9">
                  <c:v>12946.27058970836</c:v>
                </c:pt>
              </c:numCache>
            </c:numRef>
          </c:val>
          <c:extLst>
            <c:ext xmlns:c16="http://schemas.microsoft.com/office/drawing/2014/chart" uri="{C3380CC4-5D6E-409C-BE32-E72D297353CC}">
              <c16:uniqueId val="{00000001-2C42-46B9-95CA-E9857CCD52F5}"/>
            </c:ext>
          </c:extLst>
        </c:ser>
        <c:ser>
          <c:idx val="2"/>
          <c:order val="2"/>
          <c:tx>
            <c:strRef>
              <c:f>'Depreciation Calculator'!$D$25</c:f>
              <c:strCache>
                <c:ptCount val="1"/>
                <c:pt idx="0">
                  <c:v>Book Value</c:v>
                </c:pt>
              </c:strCache>
            </c:strRef>
          </c:tx>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'Depreciation Calculator'!$D$26:$D$35</c:f>
              <c:numCache>
                <c:formatCode>[$$-409]#,##0.00</c:formatCode>
                <c:ptCount val="10"/>
                <c:pt idx="0">
                  <c:v>500000</c:v>
                </c:pt>
                <c:pt idx="1">
                  <c:v>397164.11736214074</c:v>
                </c:pt>
                <c:pt idx="2">
                  <c:v>315478.67224009661</c:v>
                </c:pt>
                <c:pt idx="3">
                  <c:v>250593.61681363612</c:v>
                </c:pt>
                <c:pt idx="4">
                  <c:v>199053.58527674861</c:v>
                </c:pt>
                <c:pt idx="5">
                  <c:v>158113.88300841895</c:v>
                </c:pt>
                <c:pt idx="6">
                  <c:v>125594.321575479</c:v>
                </c:pt>
                <c:pt idx="7">
                  <c:v>99763.115748443975</c:v>
                </c:pt>
                <c:pt idx="8">
                  <c:v>79244.659623055661</c:v>
                </c:pt>
                <c:pt idx="9">
                  <c:v>62946.270589708351</c:v>
                </c:pt>
              </c:numCache>
            </c:numRef>
          </c:val>
          <c:extLst>
            <c:ext xmlns:c16="http://schemas.microsoft.com/office/drawing/2014/chart" uri="{C3380CC4-5D6E-409C-BE32-E72D297353CC}">
              <c16:uniqueId val="{00000002-2C42-46B9-95CA-E9857CCD52F5}"/>
            </c:ext>
          </c:extLst>
        </c:ser>
        <c:dLbls>
          <c:dLblPos val="outEnd"/>
          <c:showLegendKey val="0"/>
          <c:showVal val="1"/>
          <c:showCatName val="0"/>
          <c:showSerName val="0"/>
          <c:showPercent val="0"/>
          <c:showBubbleSize val="0"/>
        </c:dLbls>
        <c:gapWidth val="355"/>
        <c:overlap val="-70"/>
        <c:axId val="2067234976"/>
        <c:axId val="2067214176"/>
      </c:barChart>
      <c:catAx>
        <c:axId val="206723497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7214176"/>
        <c:crosses val="autoZero"/>
        <c:auto val="1"/>
        <c:lblAlgn val="ctr"/>
        <c:lblOffset val="100"/>
        <c:noMultiLvlLbl val="0"/>
      </c:catAx>
      <c:valAx>
        <c:axId val="20672141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7234976"/>
        <c:crosses val="autoZero"/>
        <c:crossBetween val="between"/>
      </c:valAx>
      <c:spPr>
        <a:noFill/>
        <a:ln>
          <a:noFill/>
        </a:ln>
        <a:effectLst/>
      </c:spPr>
    </c:plotArea>
    <c:legend>
      <c:legendPos val="b"/>
      <c:layout>
        <c:manualLayout>
          <c:xMode val="edge"/>
          <c:yMode val="edge"/>
          <c:x val="0.46686471540723334"/>
          <c:y val="3.5471172430335485E-2"/>
          <c:w val="0.48646359071485773"/>
          <c:h val="0.1045405440312931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styleClr val="auto"/>
    </cs:fillRef>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styleClr val="auto"/>
    </cs:fillRef>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888BE3-E75C-459A-BB68-00231C7C6495}" type="datetimeFigureOut">
              <a:rPr lang="en-US" smtClean="0"/>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AB6EF-F0BA-49D4-A64E-E47258CBC7E5}" type="slidenum">
              <a:rPr lang="en-US" smtClean="0"/>
              <a:t>‹#›</a:t>
            </a:fld>
            <a:endParaRPr lang="en-US"/>
          </a:p>
        </p:txBody>
      </p:sp>
    </p:spTree>
    <p:extLst>
      <p:ext uri="{BB962C8B-B14F-4D97-AF65-F5344CB8AC3E}">
        <p14:creationId xmlns:p14="http://schemas.microsoft.com/office/powerpoint/2010/main" val="1971753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888BE3-E75C-459A-BB68-00231C7C6495}" type="datetimeFigureOut">
              <a:rPr lang="en-US" smtClean="0"/>
              <a:t>12/31/2024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3AB6EF-F0BA-49D4-A64E-E47258CBC7E5}" type="slidenum">
              <a:rPr lang="en-US" smtClean="0"/>
              <a:t>‹#›</a:t>
            </a:fld>
            <a:endParaRPr lang="en-US"/>
          </a:p>
        </p:txBody>
      </p:sp>
    </p:spTree>
    <p:extLst>
      <p:ext uri="{BB962C8B-B14F-4D97-AF65-F5344CB8AC3E}">
        <p14:creationId xmlns:p14="http://schemas.microsoft.com/office/powerpoint/2010/main" val="2719272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C888BE3-E75C-459A-BB68-00231C7C6495}" type="datetimeFigureOut">
              <a:rPr lang="en-US" smtClean="0"/>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AB6EF-F0BA-49D4-A64E-E47258CBC7E5}" type="slidenum">
              <a:rPr lang="en-US" smtClean="0"/>
              <a:t>‹#›</a:t>
            </a:fld>
            <a:endParaRPr lang="en-US"/>
          </a:p>
        </p:txBody>
      </p:sp>
    </p:spTree>
    <p:extLst>
      <p:ext uri="{BB962C8B-B14F-4D97-AF65-F5344CB8AC3E}">
        <p14:creationId xmlns:p14="http://schemas.microsoft.com/office/powerpoint/2010/main" val="4068694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C888BE3-E75C-459A-BB68-00231C7C6495}" type="datetimeFigureOut">
              <a:rPr lang="en-US" smtClean="0"/>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AB6EF-F0BA-49D4-A64E-E47258CBC7E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26991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888BE3-E75C-459A-BB68-00231C7C6495}" type="datetimeFigureOut">
              <a:rPr lang="en-US" smtClean="0"/>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AB6EF-F0BA-49D4-A64E-E47258CBC7E5}" type="slidenum">
              <a:rPr lang="en-US" smtClean="0"/>
              <a:t>‹#›</a:t>
            </a:fld>
            <a:endParaRPr lang="en-US"/>
          </a:p>
        </p:txBody>
      </p:sp>
    </p:spTree>
    <p:extLst>
      <p:ext uri="{BB962C8B-B14F-4D97-AF65-F5344CB8AC3E}">
        <p14:creationId xmlns:p14="http://schemas.microsoft.com/office/powerpoint/2010/main" val="2084978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C888BE3-E75C-459A-BB68-00231C7C6495}" type="datetimeFigureOut">
              <a:rPr lang="en-US" smtClean="0"/>
              <a:t>12/31/2024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AB6EF-F0BA-49D4-A64E-E47258CBC7E5}" type="slidenum">
              <a:rPr lang="en-US" smtClean="0"/>
              <a:t>‹#›</a:t>
            </a:fld>
            <a:endParaRPr lang="en-US"/>
          </a:p>
        </p:txBody>
      </p:sp>
    </p:spTree>
    <p:extLst>
      <p:ext uri="{BB962C8B-B14F-4D97-AF65-F5344CB8AC3E}">
        <p14:creationId xmlns:p14="http://schemas.microsoft.com/office/powerpoint/2010/main" val="1365780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C888BE3-E75C-459A-BB68-00231C7C6495}" type="datetimeFigureOut">
              <a:rPr lang="en-US" smtClean="0"/>
              <a:t>12/31/2024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AB6EF-F0BA-49D4-A64E-E47258CBC7E5}" type="slidenum">
              <a:rPr lang="en-US" smtClean="0"/>
              <a:t>‹#›</a:t>
            </a:fld>
            <a:endParaRPr lang="en-US"/>
          </a:p>
        </p:txBody>
      </p:sp>
    </p:spTree>
    <p:extLst>
      <p:ext uri="{BB962C8B-B14F-4D97-AF65-F5344CB8AC3E}">
        <p14:creationId xmlns:p14="http://schemas.microsoft.com/office/powerpoint/2010/main" val="3560413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888BE3-E75C-459A-BB68-00231C7C6495}" type="datetimeFigureOut">
              <a:rPr lang="en-US" smtClean="0"/>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AB6EF-F0BA-49D4-A64E-E47258CBC7E5}" type="slidenum">
              <a:rPr lang="en-US" smtClean="0"/>
              <a:t>‹#›</a:t>
            </a:fld>
            <a:endParaRPr lang="en-US"/>
          </a:p>
        </p:txBody>
      </p:sp>
    </p:spTree>
    <p:extLst>
      <p:ext uri="{BB962C8B-B14F-4D97-AF65-F5344CB8AC3E}">
        <p14:creationId xmlns:p14="http://schemas.microsoft.com/office/powerpoint/2010/main" val="2451854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888BE3-E75C-459A-BB68-00231C7C6495}" type="datetimeFigureOut">
              <a:rPr lang="en-US" smtClean="0"/>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AB6EF-F0BA-49D4-A64E-E47258CBC7E5}" type="slidenum">
              <a:rPr lang="en-US" smtClean="0"/>
              <a:t>‹#›</a:t>
            </a:fld>
            <a:endParaRPr lang="en-US"/>
          </a:p>
        </p:txBody>
      </p:sp>
    </p:spTree>
    <p:extLst>
      <p:ext uri="{BB962C8B-B14F-4D97-AF65-F5344CB8AC3E}">
        <p14:creationId xmlns:p14="http://schemas.microsoft.com/office/powerpoint/2010/main" val="1373977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C888BE3-E75C-459A-BB68-00231C7C6495}" type="datetimeFigureOut">
              <a:rPr lang="en-US" smtClean="0"/>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AB6EF-F0BA-49D4-A64E-E47258CBC7E5}" type="slidenum">
              <a:rPr lang="en-US" smtClean="0"/>
              <a:t>‹#›</a:t>
            </a:fld>
            <a:endParaRPr lang="en-US"/>
          </a:p>
        </p:txBody>
      </p:sp>
    </p:spTree>
    <p:extLst>
      <p:ext uri="{BB962C8B-B14F-4D97-AF65-F5344CB8AC3E}">
        <p14:creationId xmlns:p14="http://schemas.microsoft.com/office/powerpoint/2010/main" val="3104754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888BE3-E75C-459A-BB68-00231C7C6495}" type="datetimeFigureOut">
              <a:rPr lang="en-US" smtClean="0"/>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AB6EF-F0BA-49D4-A64E-E47258CBC7E5}" type="slidenum">
              <a:rPr lang="en-US" smtClean="0"/>
              <a:t>‹#›</a:t>
            </a:fld>
            <a:endParaRPr lang="en-US"/>
          </a:p>
        </p:txBody>
      </p:sp>
    </p:spTree>
    <p:extLst>
      <p:ext uri="{BB962C8B-B14F-4D97-AF65-F5344CB8AC3E}">
        <p14:creationId xmlns:p14="http://schemas.microsoft.com/office/powerpoint/2010/main" val="599608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888BE3-E75C-459A-BB68-00231C7C6495}" type="datetimeFigureOut">
              <a:rPr lang="en-US" smtClean="0"/>
              <a:t>12/31/2024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3AB6EF-F0BA-49D4-A64E-E47258CBC7E5}" type="slidenum">
              <a:rPr lang="en-US" smtClean="0"/>
              <a:t>‹#›</a:t>
            </a:fld>
            <a:endParaRPr lang="en-US"/>
          </a:p>
        </p:txBody>
      </p:sp>
    </p:spTree>
    <p:extLst>
      <p:ext uri="{BB962C8B-B14F-4D97-AF65-F5344CB8AC3E}">
        <p14:creationId xmlns:p14="http://schemas.microsoft.com/office/powerpoint/2010/main" val="4267685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888BE3-E75C-459A-BB68-00231C7C6495}" type="datetimeFigureOut">
              <a:rPr lang="en-US" smtClean="0"/>
              <a:t>12/31/2024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3AB6EF-F0BA-49D4-A64E-E47258CBC7E5}" type="slidenum">
              <a:rPr lang="en-US" smtClean="0"/>
              <a:t>‹#›</a:t>
            </a:fld>
            <a:endParaRPr lang="en-US"/>
          </a:p>
        </p:txBody>
      </p:sp>
    </p:spTree>
    <p:extLst>
      <p:ext uri="{BB962C8B-B14F-4D97-AF65-F5344CB8AC3E}">
        <p14:creationId xmlns:p14="http://schemas.microsoft.com/office/powerpoint/2010/main" val="1303316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C888BE3-E75C-459A-BB68-00231C7C6495}" type="datetimeFigureOut">
              <a:rPr lang="en-US" smtClean="0"/>
              <a:t>12/31/2024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53AB6EF-F0BA-49D4-A64E-E47258CBC7E5}" type="slidenum">
              <a:rPr lang="en-US" smtClean="0"/>
              <a:t>‹#›</a:t>
            </a:fld>
            <a:endParaRPr lang="en-US"/>
          </a:p>
        </p:txBody>
      </p:sp>
    </p:spTree>
    <p:extLst>
      <p:ext uri="{BB962C8B-B14F-4D97-AF65-F5344CB8AC3E}">
        <p14:creationId xmlns:p14="http://schemas.microsoft.com/office/powerpoint/2010/main" val="2746119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C888BE3-E75C-459A-BB68-00231C7C6495}" type="datetimeFigureOut">
              <a:rPr lang="en-US" smtClean="0"/>
              <a:t>12/31/2024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53AB6EF-F0BA-49D4-A64E-E47258CBC7E5}" type="slidenum">
              <a:rPr lang="en-US" smtClean="0"/>
              <a:t>‹#›</a:t>
            </a:fld>
            <a:endParaRPr lang="en-US"/>
          </a:p>
        </p:txBody>
      </p:sp>
    </p:spTree>
    <p:extLst>
      <p:ext uri="{BB962C8B-B14F-4D97-AF65-F5344CB8AC3E}">
        <p14:creationId xmlns:p14="http://schemas.microsoft.com/office/powerpoint/2010/main" val="283732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C888BE3-E75C-459A-BB68-00231C7C6495}" type="datetimeFigureOut">
              <a:rPr lang="en-US" smtClean="0"/>
              <a:t>12/31/2024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53AB6EF-F0BA-49D4-A64E-E47258CBC7E5}" type="slidenum">
              <a:rPr lang="en-US" smtClean="0"/>
              <a:t>‹#›</a:t>
            </a:fld>
            <a:endParaRPr lang="en-US"/>
          </a:p>
        </p:txBody>
      </p:sp>
    </p:spTree>
    <p:extLst>
      <p:ext uri="{BB962C8B-B14F-4D97-AF65-F5344CB8AC3E}">
        <p14:creationId xmlns:p14="http://schemas.microsoft.com/office/powerpoint/2010/main" val="1525725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888BE3-E75C-459A-BB68-00231C7C6495}" type="datetimeFigureOut">
              <a:rPr lang="en-US" smtClean="0"/>
              <a:t>12/31/2024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3AB6EF-F0BA-49D4-A64E-E47258CBC7E5}" type="slidenum">
              <a:rPr lang="en-US" smtClean="0"/>
              <a:t>‹#›</a:t>
            </a:fld>
            <a:endParaRPr lang="en-US"/>
          </a:p>
        </p:txBody>
      </p:sp>
    </p:spTree>
    <p:extLst>
      <p:ext uri="{BB962C8B-B14F-4D97-AF65-F5344CB8AC3E}">
        <p14:creationId xmlns:p14="http://schemas.microsoft.com/office/powerpoint/2010/main" val="2229892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C888BE3-E75C-459A-BB68-00231C7C6495}" type="datetimeFigureOut">
              <a:rPr lang="en-US" smtClean="0"/>
              <a:t>12/31/2024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53AB6EF-F0BA-49D4-A64E-E47258CBC7E5}" type="slidenum">
              <a:rPr lang="en-US" smtClean="0"/>
              <a:t>‹#›</a:t>
            </a:fld>
            <a:endParaRPr lang="en-US"/>
          </a:p>
        </p:txBody>
      </p:sp>
    </p:spTree>
    <p:extLst>
      <p:ext uri="{BB962C8B-B14F-4D97-AF65-F5344CB8AC3E}">
        <p14:creationId xmlns:p14="http://schemas.microsoft.com/office/powerpoint/2010/main" val="41459224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41C22-1987-4F81-8826-3F2A1FDEB4CF}"/>
              </a:ext>
            </a:extLst>
          </p:cNvPr>
          <p:cNvSpPr>
            <a:spLocks noGrp="1"/>
          </p:cNvSpPr>
          <p:nvPr>
            <p:ph type="title"/>
          </p:nvPr>
        </p:nvSpPr>
        <p:spPr>
          <a:xfrm>
            <a:off x="646111" y="1609724"/>
            <a:ext cx="3506789" cy="243523"/>
          </a:xfrm>
        </p:spPr>
        <p:txBody>
          <a:bodyPr/>
          <a:lstStyle/>
          <a:p>
            <a:br>
              <a:rPr lang="en-US" sz="1800" b="0" i="0" u="none" strike="noStrike" baseline="0" dirty="0">
                <a:solidFill>
                  <a:srgbClr val="000000"/>
                </a:solidFill>
                <a:latin typeface="Times New Roman" panose="02020603050405020304" pitchFamily="18" charset="0"/>
              </a:rPr>
            </a:br>
            <a:br>
              <a:rPr lang="en-US" sz="1800" b="0" i="0" u="none" strike="noStrike" baseline="0" dirty="0">
                <a:latin typeface="Times New Roman" panose="02020603050405020304" pitchFamily="18" charset="0"/>
              </a:rPr>
            </a:br>
            <a:endParaRPr lang="en-US" dirty="0"/>
          </a:p>
        </p:txBody>
      </p:sp>
      <p:sp>
        <p:nvSpPr>
          <p:cNvPr id="3" name="Rectangle 2">
            <a:extLst>
              <a:ext uri="{FF2B5EF4-FFF2-40B4-BE49-F238E27FC236}">
                <a16:creationId xmlns:a16="http://schemas.microsoft.com/office/drawing/2014/main" id="{32850886-4F63-420D-BB38-9D03BA07E007}"/>
              </a:ext>
            </a:extLst>
          </p:cNvPr>
          <p:cNvSpPr/>
          <p:nvPr/>
        </p:nvSpPr>
        <p:spPr>
          <a:xfrm>
            <a:off x="329549" y="2379155"/>
            <a:ext cx="11723402" cy="1446550"/>
          </a:xfrm>
          <a:prstGeom prst="rect">
            <a:avLst/>
          </a:prstGeom>
          <a:noFill/>
          <a:effectLst>
            <a:glow rad="228600">
              <a:schemeClr val="accent6">
                <a:satMod val="175000"/>
                <a:alpha val="40000"/>
              </a:schemeClr>
            </a:glow>
            <a:innerShdw blurRad="63500" dist="50800" dir="13500000">
              <a:prstClr val="black">
                <a:alpha val="50000"/>
              </a:prstClr>
            </a:innerShdw>
          </a:effectLst>
        </p:spPr>
        <p:txBody>
          <a:bodyPr wrap="none" lIns="91440" tIns="45720" rIns="91440" bIns="45720">
            <a:spAutoFit/>
          </a:bodyPr>
          <a:lstStyle/>
          <a:p>
            <a:pPr algn="ctr"/>
            <a:r>
              <a:rPr lang="en-US" sz="4400" b="1" u="none" strike="noStrike" cap="none" spc="0" baseline="0" dirty="0">
                <a:ln w="0"/>
                <a:solidFill>
                  <a:srgbClr val="FFFF00"/>
                </a:solidFill>
                <a:effectLst>
                  <a:outerShdw blurRad="38100" dist="38100" dir="2700000" algn="tl">
                    <a:srgbClr val="000000">
                      <a:alpha val="43137"/>
                    </a:srgbClr>
                  </a:outerShdw>
                </a:effectLst>
                <a:latin typeface="Times New Roman" panose="02020603050405020304" pitchFamily="18" charset="0"/>
              </a:rPr>
              <a:t>Comparative Analysis of Depreciation Methods </a:t>
            </a:r>
          </a:p>
          <a:p>
            <a:pPr algn="ctr"/>
            <a:r>
              <a:rPr lang="en-US" sz="4400" b="1" u="none" strike="noStrike" cap="none" spc="0" baseline="0" dirty="0">
                <a:ln w="0"/>
                <a:solidFill>
                  <a:srgbClr val="FFFF00"/>
                </a:solidFill>
                <a:effectLst>
                  <a:outerShdw blurRad="38100" dist="38100" dir="2700000" algn="tl">
                    <a:srgbClr val="000000">
                      <a:alpha val="43137"/>
                    </a:srgbClr>
                  </a:outerShdw>
                </a:effectLst>
                <a:latin typeface="Times New Roman" panose="02020603050405020304" pitchFamily="18" charset="0"/>
              </a:rPr>
              <a:t>Straight-Line vs. Diminishing Balance </a:t>
            </a:r>
            <a:endParaRPr lang="en-US" sz="4400" b="1" cap="none" spc="0" dirty="0">
              <a:ln w="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36509179"/>
      </p:ext>
    </p:extLst>
  </p:cSld>
  <p:clrMapOvr>
    <a:masterClrMapping/>
  </p:clrMapOvr>
  <mc:AlternateContent xmlns:mc="http://schemas.openxmlformats.org/markup-compatibility/2006" xmlns:p14="http://schemas.microsoft.com/office/powerpoint/2010/main">
    <mc:Choice Requires="p14">
      <p:transition spd="slow" p14:dur="1750">
        <p:randomBar dir="vert"/>
      </p:transition>
    </mc:Choice>
    <mc:Fallback xmlns="">
      <p:transition spd="slow">
        <p:randomBar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A6C8A-927C-4349-8055-3C9EB957F901}"/>
              </a:ext>
            </a:extLst>
          </p:cNvPr>
          <p:cNvSpPr>
            <a:spLocks noGrp="1"/>
          </p:cNvSpPr>
          <p:nvPr>
            <p:ph type="title"/>
          </p:nvPr>
        </p:nvSpPr>
        <p:spPr>
          <a:xfrm>
            <a:off x="646111" y="355601"/>
            <a:ext cx="9404723" cy="6321424"/>
          </a:xfrm>
        </p:spPr>
        <p:txBody>
          <a:bodyPr/>
          <a:lstStyle/>
          <a:p>
            <a:r>
              <a:rPr lang="en-US" sz="1800" b="1" i="0" u="none" strike="noStrike" baseline="0" dirty="0">
                <a:solidFill>
                  <a:srgbClr val="FF0000"/>
                </a:solidFill>
                <a:latin typeface="Times New Roman" panose="02020603050405020304" pitchFamily="18" charset="0"/>
              </a:rPr>
              <a:t>Basics Problem Statements straight line method</a:t>
            </a:r>
            <a:br>
              <a:rPr lang="en-US" sz="1800" b="1" i="0" u="none" strike="noStrike" baseline="0" dirty="0">
                <a:solidFill>
                  <a:srgbClr val="FF0000"/>
                </a:solidFill>
                <a:latin typeface="Times New Roman" panose="02020603050405020304" pitchFamily="18" charset="0"/>
              </a:rPr>
            </a:br>
            <a:br>
              <a:rPr lang="en-US" sz="1800" b="1" i="0" u="none" strike="noStrike" baseline="0" dirty="0">
                <a:solidFill>
                  <a:srgbClr val="FF0000"/>
                </a:solidFill>
                <a:latin typeface="Times New Roman" panose="02020603050405020304" pitchFamily="18" charset="0"/>
              </a:rPr>
            </a:br>
            <a:r>
              <a:rPr lang="en-US" sz="1800" b="0" i="0" u="none" strike="noStrike" baseline="0" dirty="0">
                <a:solidFill>
                  <a:srgbClr val="FFFF00"/>
                </a:solidFill>
                <a:latin typeface="Times New Roman" panose="02020603050405020304" pitchFamily="18" charset="0"/>
              </a:rPr>
              <a:t>1. Calculate the Asset Price ?</a:t>
            </a:r>
            <a:br>
              <a:rPr lang="en-US" sz="1800" b="0" i="0" u="none" strike="noStrike" baseline="0" dirty="0">
                <a:solidFill>
                  <a:srgbClr val="000000"/>
                </a:solidFill>
                <a:latin typeface="Times New Roman" panose="02020603050405020304" pitchFamily="18" charset="0"/>
              </a:rPr>
            </a:br>
            <a:r>
              <a:rPr lang="en-US" sz="1800" b="0" i="0" u="none" strike="noStrike" baseline="0" dirty="0">
                <a:solidFill>
                  <a:srgbClr val="000000"/>
                </a:solidFill>
                <a:latin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Asset Price = Asset Cost + Additional Asset Cost</a:t>
            </a:r>
            <a:br>
              <a:rPr lang="en-US" sz="1800" dirty="0">
                <a:effectLst/>
                <a:latin typeface="Times New Roman" panose="02020603050405020304" pitchFamily="18" charset="0"/>
                <a:ea typeface="Times New Roman" panose="02020603050405020304" pitchFamily="18" charset="0"/>
              </a:rPr>
            </a:br>
            <a:r>
              <a:rPr lang="en-US" sz="1800" b="0" i="0" u="none" strike="noStrike" baseline="0" dirty="0">
                <a:solidFill>
                  <a:srgbClr val="FFFF00"/>
                </a:solidFill>
                <a:latin typeface="Times New Roman" panose="02020603050405020304" pitchFamily="18" charset="0"/>
              </a:rPr>
              <a:t>2. What's is the depreciation as per straight line method ?</a:t>
            </a:r>
            <a:br>
              <a:rPr lang="en-US" sz="1800" b="0" i="0" u="none" strike="noStrike" baseline="0" dirty="0">
                <a:solidFill>
                  <a:srgbClr val="000000"/>
                </a:solidFill>
                <a:latin typeface="Times New Roman" panose="02020603050405020304" pitchFamily="18" charset="0"/>
              </a:rPr>
            </a:br>
            <a:r>
              <a:rPr lang="en-US" sz="1800" b="0" i="0" u="none" strike="noStrike" baseline="0" dirty="0">
                <a:solidFill>
                  <a:srgbClr val="000000"/>
                </a:solidFill>
                <a:latin typeface="Times New Roman" panose="02020603050405020304" pitchFamily="18" charset="0"/>
              </a:rPr>
              <a:t>    </a:t>
            </a:r>
            <a:r>
              <a:rPr lang="en-US" sz="1800" b="0" i="0" u="none" strike="noStrike" baseline="0" dirty="0">
                <a:solidFill>
                  <a:schemeClr val="tx1">
                    <a:lumMod val="95000"/>
                  </a:schemeClr>
                </a:solidFill>
                <a:latin typeface="Times New Roman" panose="02020603050405020304" pitchFamily="18" charset="0"/>
              </a:rPr>
              <a:t>Depreciation per year = (Asset Price - Scrap Value) / Estimated Life Span. </a:t>
            </a:r>
            <a:br>
              <a:rPr lang="en-US" sz="1800" b="0" i="0" u="none" strike="noStrike" baseline="0" dirty="0">
                <a:solidFill>
                  <a:schemeClr val="tx1">
                    <a:lumMod val="95000"/>
                  </a:schemeClr>
                </a:solidFill>
                <a:latin typeface="Times New Roman" panose="02020603050405020304" pitchFamily="18" charset="0"/>
              </a:rPr>
            </a:br>
            <a:r>
              <a:rPr lang="en-US" sz="1800" b="0" i="0" u="none" strike="noStrike" baseline="0" dirty="0">
                <a:solidFill>
                  <a:srgbClr val="FFFF00"/>
                </a:solidFill>
                <a:latin typeface="Times New Roman" panose="02020603050405020304" pitchFamily="18" charset="0"/>
              </a:rPr>
              <a:t>3. What is the depreciation percentage for the straight-line method? </a:t>
            </a:r>
            <a:br>
              <a:rPr lang="en-US" sz="1800" b="0" i="0" u="none" strike="noStrike" baseline="0" dirty="0">
                <a:solidFill>
                  <a:srgbClr val="000000"/>
                </a:solidFill>
                <a:latin typeface="Times New Roman" panose="02020603050405020304" pitchFamily="18" charset="0"/>
              </a:rPr>
            </a:br>
            <a:r>
              <a:rPr lang="en-US" sz="1800" b="0" i="0" u="none" strike="noStrike" baseline="0" dirty="0">
                <a:solidFill>
                  <a:srgbClr val="000000"/>
                </a:solidFill>
                <a:latin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Depreciation Percentage=(Annual Depreciation/Asset Price)×100</a:t>
            </a:r>
            <a:br>
              <a:rPr lang="en-US" sz="1800" dirty="0">
                <a:effectLst/>
                <a:latin typeface="Times New Roman" panose="02020603050405020304" pitchFamily="18" charset="0"/>
                <a:ea typeface="Times New Roman" panose="02020603050405020304" pitchFamily="18" charset="0"/>
              </a:rPr>
            </a:br>
            <a:r>
              <a:rPr lang="en-US" sz="1800" b="0" i="0" u="none" strike="noStrike" baseline="0" dirty="0">
                <a:solidFill>
                  <a:srgbClr val="FFFF00"/>
                </a:solidFill>
                <a:latin typeface="Times New Roman" panose="02020603050405020304" pitchFamily="18" charset="0"/>
              </a:rPr>
              <a:t>4. What is the total depreciation for its life span ?</a:t>
            </a:r>
            <a:br>
              <a:rPr lang="en-US" sz="1800" b="0" i="0" u="none" strike="noStrike" baseline="0" dirty="0">
                <a:solidFill>
                  <a:srgbClr val="000000"/>
                </a:solidFill>
                <a:latin typeface="Times New Roman" panose="02020603050405020304" pitchFamily="18" charset="0"/>
              </a:rPr>
            </a:br>
            <a:r>
              <a:rPr lang="en-US" sz="1800" b="0" i="0" u="none" strike="noStrike" baseline="0" dirty="0">
                <a:solidFill>
                  <a:srgbClr val="000000"/>
                </a:solidFill>
                <a:latin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Total Depreciation=Annual Depreciation × Life Span</a:t>
            </a:r>
            <a:br>
              <a:rPr lang="en-US" sz="1800" dirty="0">
                <a:effectLst/>
                <a:latin typeface="Times New Roman" panose="02020603050405020304" pitchFamily="18" charset="0"/>
                <a:ea typeface="Times New Roman" panose="02020603050405020304" pitchFamily="18" charset="0"/>
              </a:rPr>
            </a:br>
            <a:r>
              <a:rPr lang="en-US" sz="1800" b="0" i="0" u="none" strike="noStrike" baseline="0" dirty="0">
                <a:solidFill>
                  <a:srgbClr val="FFFF00"/>
                </a:solidFill>
                <a:latin typeface="Times New Roman" panose="02020603050405020304" pitchFamily="18" charset="0"/>
              </a:rPr>
              <a:t>5. Find the depreciated book value after its life span ?</a:t>
            </a:r>
            <a:br>
              <a:rPr lang="en-US" sz="1800" b="0" i="0" u="none" strike="noStrike" baseline="0" dirty="0">
                <a:solidFill>
                  <a:srgbClr val="000000"/>
                </a:solidFill>
                <a:latin typeface="Times New Roman" panose="02020603050405020304" pitchFamily="18" charset="0"/>
              </a:rPr>
            </a:br>
            <a:r>
              <a:rPr lang="en-US" sz="1800" b="0" i="0" u="none" strike="noStrike" baseline="0" dirty="0">
                <a:solidFill>
                  <a:srgbClr val="000000"/>
                </a:solidFill>
                <a:latin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Depreciated Book Value=Asset Price−Total Depreciation</a:t>
            </a:r>
            <a:br>
              <a:rPr lang="en-US" sz="1800" dirty="0">
                <a:effectLst/>
                <a:latin typeface="Times New Roman" panose="02020603050405020304" pitchFamily="18" charset="0"/>
                <a:ea typeface="Times New Roman" panose="02020603050405020304" pitchFamily="18" charset="0"/>
              </a:rPr>
            </a:br>
            <a:r>
              <a:rPr lang="en-US" sz="1800" b="0" i="0" u="none" strike="noStrike" baseline="0" dirty="0">
                <a:solidFill>
                  <a:srgbClr val="FFFF00"/>
                </a:solidFill>
                <a:latin typeface="Times New Roman" panose="02020603050405020304" pitchFamily="18" charset="0"/>
              </a:rPr>
              <a:t>6. What is the Balance amount ?</a:t>
            </a:r>
            <a:br>
              <a:rPr lang="en-US" sz="1800" b="0" i="0" u="none" strike="noStrike" baseline="0" dirty="0">
                <a:solidFill>
                  <a:srgbClr val="000000"/>
                </a:solidFill>
                <a:latin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balance amount typically refers to the residual value or the amount remaining after all depreciation, which in this case is the Scrap Value.</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br>
              <a:rPr lang="en-US" sz="1800" b="0" i="0" u="none" strike="noStrike" baseline="0" dirty="0">
                <a:solidFill>
                  <a:srgbClr val="000000"/>
                </a:solidFill>
                <a:latin typeface="Times New Roman" panose="02020603050405020304" pitchFamily="18" charset="0"/>
              </a:rPr>
            </a:br>
            <a:endParaRPr lang="en-US" dirty="0">
              <a:solidFill>
                <a:srgbClr val="FF0000"/>
              </a:solidFill>
            </a:endParaRPr>
          </a:p>
        </p:txBody>
      </p:sp>
    </p:spTree>
    <p:extLst>
      <p:ext uri="{BB962C8B-B14F-4D97-AF65-F5344CB8AC3E}">
        <p14:creationId xmlns:p14="http://schemas.microsoft.com/office/powerpoint/2010/main" val="2929224871"/>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98C21-13F7-45AD-9046-2E24C5808407}"/>
              </a:ext>
            </a:extLst>
          </p:cNvPr>
          <p:cNvSpPr>
            <a:spLocks noGrp="1"/>
          </p:cNvSpPr>
          <p:nvPr>
            <p:ph type="title"/>
          </p:nvPr>
        </p:nvSpPr>
        <p:spPr>
          <a:xfrm>
            <a:off x="646111" y="452717"/>
            <a:ext cx="9404723" cy="6243357"/>
          </a:xfrm>
        </p:spPr>
        <p:txBody>
          <a:bodyPr/>
          <a:lstStyle/>
          <a:p>
            <a:pPr marR="0" lvl="0">
              <a:lnSpc>
                <a:spcPct val="107000"/>
              </a:lnSpc>
              <a:spcBef>
                <a:spcPts val="0"/>
              </a:spcBef>
              <a:spcAft>
                <a:spcPts val="800"/>
              </a:spcAft>
              <a:buSzPts val="1000"/>
              <a:tabLst>
                <a:tab pos="457200" algn="l"/>
              </a:tabLst>
            </a:pPr>
            <a:r>
              <a:rPr lang="en-US" sz="2800" b="1" i="0" u="none" strike="noStrike" baseline="0" dirty="0">
                <a:solidFill>
                  <a:srgbClr val="FF0000"/>
                </a:solidFill>
                <a:latin typeface="Times New Roman" panose="02020603050405020304" pitchFamily="18" charset="0"/>
              </a:rPr>
              <a:t>Intermediate</a:t>
            </a:r>
            <a:r>
              <a:rPr lang="en-US" sz="1800" b="1" i="0" u="none" strike="noStrike" baseline="0" dirty="0">
                <a:solidFill>
                  <a:srgbClr val="FF0000"/>
                </a:solidFill>
                <a:latin typeface="Times New Roman" panose="02020603050405020304" pitchFamily="18" charset="0"/>
              </a:rPr>
              <a:t> Problem Statements </a:t>
            </a:r>
            <a:br>
              <a:rPr lang="en-US" sz="1800" b="1" i="0" u="none" strike="noStrike" baseline="0" dirty="0">
                <a:solidFill>
                  <a:srgbClr val="FF0000"/>
                </a:solidFill>
                <a:latin typeface="Times New Roman" panose="02020603050405020304" pitchFamily="18" charset="0"/>
              </a:rPr>
            </a:br>
            <a:br>
              <a:rPr lang="en-US" sz="1800" b="1" i="0" u="none" strike="noStrike" baseline="0" dirty="0">
                <a:solidFill>
                  <a:srgbClr val="FF0000"/>
                </a:solidFill>
                <a:latin typeface="Times New Roman" panose="02020603050405020304" pitchFamily="18" charset="0"/>
              </a:rPr>
            </a:br>
            <a:r>
              <a:rPr lang="en-US" sz="1800" b="0" i="0" u="none" strike="noStrike" baseline="0" dirty="0">
                <a:solidFill>
                  <a:srgbClr val="FFFF00"/>
                </a:solidFill>
                <a:latin typeface="Times New Roman" panose="02020603050405020304" pitchFamily="18" charset="0"/>
              </a:rPr>
              <a:t>1. Find the Book Value for Year 1 and the after that Calculate the Year on Year Depreciation amount </a:t>
            </a:r>
            <a:br>
              <a:rPr lang="en-US" sz="1800" b="0" i="0" u="none" strike="noStrike" baseline="0" dirty="0">
                <a:solidFill>
                  <a:srgbClr val="000000"/>
                </a:solidFill>
                <a:latin typeface="Times New Roman" panose="02020603050405020304" pitchFamily="18" charset="0"/>
              </a:rPr>
            </a:b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Depreciation Amount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600" dirty="0">
                <a:effectLst/>
                <a:latin typeface="Times New Roman" panose="02020603050405020304" pitchFamily="18" charset="0"/>
                <a:ea typeface="Times New Roman" panose="02020603050405020304" pitchFamily="18" charset="0"/>
              </a:rPr>
              <a:t>Depreciation Year 1=Asset Price × Depreciation Rate</a:t>
            </a:r>
            <a:br>
              <a:rPr lang="en-US" sz="1600" dirty="0">
                <a:effectLst/>
                <a:latin typeface="Times New Roman" panose="02020603050405020304" pitchFamily="18" charset="0"/>
                <a:ea typeface="Times New Roman" panose="02020603050405020304" pitchFamily="18" charset="0"/>
              </a:rPr>
            </a:b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Book Value after Year 1</a:t>
            </a:r>
            <a:br>
              <a:rPr lang="en-US" sz="1600" dirty="0">
                <a:effectLst/>
                <a:latin typeface="Calibri" panose="020F0502020204030204" pitchFamily="34" charset="0"/>
                <a:ea typeface="Calibri" panose="020F0502020204030204" pitchFamily="34" charset="0"/>
                <a:cs typeface="Times New Roman" panose="02020603050405020304" pitchFamily="18" charset="0"/>
              </a:rPr>
            </a:br>
            <a:r>
              <a:rPr lang="en-US" sz="1600" dirty="0">
                <a:effectLst/>
                <a:latin typeface="Times New Roman" panose="02020603050405020304" pitchFamily="18" charset="0"/>
                <a:ea typeface="Times New Roman" panose="02020603050405020304" pitchFamily="18" charset="0"/>
              </a:rPr>
              <a:t>Book Value Year 1=Asset Price−Depreciation Year 1</a:t>
            </a:r>
            <a:br>
              <a:rPr lang="en-US" sz="1600" dirty="0">
                <a:effectLst/>
                <a:latin typeface="Times New Roman" panose="02020603050405020304" pitchFamily="18" charset="0"/>
                <a:ea typeface="Times New Roman" panose="02020603050405020304" pitchFamily="18" charset="0"/>
              </a:rPr>
            </a:br>
            <a:br>
              <a:rPr lang="en-US" sz="1600" dirty="0">
                <a:effectLst/>
                <a:latin typeface="Times New Roman" panose="02020603050405020304" pitchFamily="18" charset="0"/>
                <a:ea typeface="Times New Roman" panose="02020603050405020304" pitchFamily="18" charset="0"/>
              </a:rPr>
            </a:br>
            <a:r>
              <a:rPr lang="en-US" sz="1800" b="0" i="0" u="none" strike="noStrike" baseline="0" dirty="0">
                <a:solidFill>
                  <a:srgbClr val="FFFF00"/>
                </a:solidFill>
                <a:latin typeface="Times New Roman" panose="02020603050405020304" pitchFamily="18" charset="0"/>
              </a:rPr>
              <a:t>2. Find the Book Value for Year2 and its Year on Year Depreciation amount for Year2 ?</a:t>
            </a:r>
            <a:br>
              <a:rPr lang="en-US" sz="1800" b="0" i="0" u="none" strike="noStrike" baseline="0" dirty="0">
                <a:solidFill>
                  <a:srgbClr val="FFFF00"/>
                </a:solidFill>
                <a:latin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Depreciation Amount: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Depreciation Year 2=Book Value Year 1×Depreciation Rate</a:t>
            </a:r>
            <a:br>
              <a:rPr lang="en-US"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Book Value after Year 2:</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Book Value Year 2=Book Value Year 1−Depreciation Year 2</a:t>
            </a:r>
            <a:br>
              <a:rPr lang="en-US" sz="1800" b="0" i="0" u="none" strike="noStrike" baseline="0" dirty="0">
                <a:solidFill>
                  <a:srgbClr val="000000"/>
                </a:solidFill>
                <a:latin typeface="Times New Roman" panose="02020603050405020304" pitchFamily="18" charset="0"/>
              </a:rPr>
            </a:br>
            <a:endParaRPr lang="en-US" dirty="0">
              <a:solidFill>
                <a:srgbClr val="FF0000"/>
              </a:solidFill>
            </a:endParaRPr>
          </a:p>
        </p:txBody>
      </p:sp>
    </p:spTree>
    <p:extLst>
      <p:ext uri="{BB962C8B-B14F-4D97-AF65-F5344CB8AC3E}">
        <p14:creationId xmlns:p14="http://schemas.microsoft.com/office/powerpoint/2010/main" val="2328453689"/>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167D3-85C1-4D09-9184-28A00887AE48}"/>
              </a:ext>
            </a:extLst>
          </p:cNvPr>
          <p:cNvSpPr>
            <a:spLocks noGrp="1"/>
          </p:cNvSpPr>
          <p:nvPr>
            <p:ph type="title"/>
          </p:nvPr>
        </p:nvSpPr>
        <p:spPr>
          <a:xfrm>
            <a:off x="646111" y="452717"/>
            <a:ext cx="9404723" cy="6186207"/>
          </a:xfrm>
        </p:spPr>
        <p:txBody>
          <a:bodyPr/>
          <a:lstStyle/>
          <a:p>
            <a:r>
              <a:rPr lang="en-US" sz="2800" b="1" i="0" u="none" strike="noStrike" baseline="0" dirty="0">
                <a:solidFill>
                  <a:srgbClr val="FF0000"/>
                </a:solidFill>
                <a:latin typeface="Times New Roman" panose="02020603050405020304" pitchFamily="18" charset="0"/>
              </a:rPr>
              <a:t>Advanced Problem Statements </a:t>
            </a:r>
            <a:br>
              <a:rPr lang="en-US" sz="2800" b="1" i="0" u="none" strike="noStrike" baseline="0" dirty="0">
                <a:solidFill>
                  <a:srgbClr val="FF0000"/>
                </a:solidFill>
                <a:latin typeface="Times New Roman" panose="02020603050405020304" pitchFamily="18" charset="0"/>
              </a:rPr>
            </a:br>
            <a:r>
              <a:rPr lang="en-US" sz="1600" dirty="0">
                <a:solidFill>
                  <a:srgbClr val="FFFF00"/>
                </a:solidFill>
              </a:rPr>
              <a:t>1) Calculate the annual depreciation amount using the straight-line method for the given asset.</a:t>
            </a:r>
            <a:br>
              <a:rPr lang="en-US" sz="5400" dirty="0"/>
            </a:br>
            <a:r>
              <a:rPr lang="en-US" sz="1600" dirty="0"/>
              <a:t>Annual Depreciation = (Asset Price - Scrap Value) / Estimated Life Span</a:t>
            </a:r>
            <a:br>
              <a:rPr lang="en-US" sz="1600" dirty="0"/>
            </a:br>
            <a:r>
              <a:rPr lang="en-US" sz="1600" dirty="0"/>
              <a:t>Annual Depreciation = ($500,000 - $50,000) / 10</a:t>
            </a:r>
            <a:br>
              <a:rPr lang="en-US" sz="1600" dirty="0"/>
            </a:br>
            <a:r>
              <a:rPr lang="en-US" sz="1600" dirty="0"/>
              <a:t>Annual Depreciation = $45,000</a:t>
            </a:r>
            <a:br>
              <a:rPr lang="en-US" sz="1800" dirty="0"/>
            </a:br>
            <a:r>
              <a:rPr lang="en-US" sz="1600" dirty="0">
                <a:solidFill>
                  <a:srgbClr val="FFFF00"/>
                </a:solidFill>
              </a:rPr>
              <a:t>2) What is the depreciation percentage for the straight-line method?</a:t>
            </a:r>
            <a:br>
              <a:rPr lang="en-US" sz="1600" dirty="0"/>
            </a:br>
            <a:r>
              <a:rPr lang="en-US" sz="1600" dirty="0"/>
              <a:t>Depreciation Percentage = (Annual Depreciation / Asset Price) * 100</a:t>
            </a:r>
            <a:br>
              <a:rPr lang="en-US" sz="1600" dirty="0"/>
            </a:br>
            <a:r>
              <a:rPr lang="en-US" sz="1600" dirty="0"/>
              <a:t>Depreciation Percentage = ($45,000 / $500,000) * 100</a:t>
            </a:r>
            <a:br>
              <a:rPr lang="en-US" sz="1600" dirty="0"/>
            </a:br>
            <a:r>
              <a:rPr lang="en-US" sz="1600" dirty="0"/>
              <a:t>Depreciation Percentage = 9.00%</a:t>
            </a:r>
            <a:br>
              <a:rPr lang="en-US" sz="5400" dirty="0"/>
            </a:br>
            <a:r>
              <a:rPr lang="en-US" sz="1600" dirty="0">
                <a:solidFill>
                  <a:srgbClr val="FFFF00"/>
                </a:solidFill>
              </a:rPr>
              <a:t>3) Calculate the total depreciation for the asset's entire life span using the straight-line method.</a:t>
            </a:r>
            <a:br>
              <a:rPr lang="en-US" sz="1600" dirty="0"/>
            </a:br>
            <a:r>
              <a:rPr lang="en-US" sz="1600" dirty="0"/>
              <a:t>Total Depreciation = Annual Depreciation * Estimated Life Span</a:t>
            </a:r>
            <a:br>
              <a:rPr lang="en-US" sz="1600" dirty="0"/>
            </a:br>
            <a:r>
              <a:rPr lang="en-US" sz="1600" dirty="0"/>
              <a:t>Total Depreciation = $45,000 * 10</a:t>
            </a:r>
            <a:br>
              <a:rPr lang="en-US" sz="1600" dirty="0"/>
            </a:br>
            <a:r>
              <a:rPr lang="en-US" sz="1600" dirty="0"/>
              <a:t>Total Depreciation = $450,000</a:t>
            </a:r>
            <a:br>
              <a:rPr lang="en-US" sz="1600" dirty="0"/>
            </a:br>
            <a:r>
              <a:rPr lang="en-US" sz="1400" dirty="0">
                <a:solidFill>
                  <a:srgbClr val="FFFF00"/>
                </a:solidFill>
              </a:rPr>
              <a:t>4) What is the depreciated book value of the asset after its life span using the straight-line method?</a:t>
            </a:r>
            <a:br>
              <a:rPr lang="en-US" sz="1400" dirty="0">
                <a:solidFill>
                  <a:srgbClr val="FFFF00"/>
                </a:solidFill>
              </a:rPr>
            </a:br>
            <a:r>
              <a:rPr lang="en-US" sz="1400" dirty="0"/>
              <a:t>Depreciated Book Value After Its Life Span = Scrap Value</a:t>
            </a:r>
            <a:br>
              <a:rPr lang="en-US" sz="1400" dirty="0"/>
            </a:br>
            <a:r>
              <a:rPr lang="en-US" sz="1400" dirty="0"/>
              <a:t>Depreciated Book Value After Its Life Span = $50,000</a:t>
            </a:r>
            <a:br>
              <a:rPr lang="en-US" sz="1400" dirty="0"/>
            </a:br>
            <a:r>
              <a:rPr lang="en-US" sz="1400" dirty="0">
                <a:solidFill>
                  <a:srgbClr val="FFFF00"/>
                </a:solidFill>
              </a:rPr>
              <a:t>5)</a:t>
            </a:r>
            <a:r>
              <a:rPr lang="en-US" sz="1400" baseline="0" dirty="0">
                <a:solidFill>
                  <a:srgbClr val="FFFF00"/>
                </a:solidFill>
              </a:rPr>
              <a:t> </a:t>
            </a:r>
            <a:r>
              <a:rPr lang="en-US" sz="1400" dirty="0">
                <a:solidFill>
                  <a:srgbClr val="FFFF00"/>
                </a:solidFill>
              </a:rPr>
              <a:t>Calculate the rate of depreciation per year as per the diminishing balance method?</a:t>
            </a:r>
            <a:br>
              <a:rPr lang="en-US" sz="1400" dirty="0"/>
            </a:br>
            <a:r>
              <a:rPr lang="en-US" sz="1400" dirty="0"/>
              <a:t>Rate of Depreciation as per Diminishing Balance Method = (1 - (Scrap Value / Asset Price)) ^ (1 / Estimated Life Span) - 1</a:t>
            </a:r>
            <a:br>
              <a:rPr lang="en-US" sz="1400" dirty="0"/>
            </a:br>
            <a:r>
              <a:rPr lang="en-US" sz="1400" dirty="0"/>
              <a:t>Rate of Depreciation as per Diminishing Balance Method = (1 - ($50,000 / $500,000)) ^ (1 / 10) - 1</a:t>
            </a:r>
            <a:br>
              <a:rPr lang="en-US" sz="1400" dirty="0"/>
            </a:br>
            <a:r>
              <a:rPr lang="en-US" sz="1400" dirty="0"/>
              <a:t>Rate of Depreciation as per Diminishing Balance Method ≈ 20.57%</a:t>
            </a:r>
            <a:br>
              <a:rPr lang="en-US" sz="1400" dirty="0"/>
            </a:br>
            <a:br>
              <a:rPr lang="en-US" sz="1400" dirty="0"/>
            </a:br>
            <a:br>
              <a:rPr lang="en-US" sz="5400" dirty="0"/>
            </a:br>
            <a:endParaRPr lang="en-US" sz="5400" dirty="0">
              <a:solidFill>
                <a:srgbClr val="FF0000"/>
              </a:solidFill>
            </a:endParaRPr>
          </a:p>
        </p:txBody>
      </p:sp>
    </p:spTree>
    <p:extLst>
      <p:ext uri="{BB962C8B-B14F-4D97-AF65-F5344CB8AC3E}">
        <p14:creationId xmlns:p14="http://schemas.microsoft.com/office/powerpoint/2010/main" val="1752678770"/>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47F67-5DFC-450A-81E3-F31B86CC5DE2}"/>
              </a:ext>
            </a:extLst>
          </p:cNvPr>
          <p:cNvSpPr>
            <a:spLocks noGrp="1"/>
          </p:cNvSpPr>
          <p:nvPr>
            <p:ph type="title"/>
          </p:nvPr>
        </p:nvSpPr>
        <p:spPr>
          <a:xfrm>
            <a:off x="646111" y="452718"/>
            <a:ext cx="9404723" cy="6252882"/>
          </a:xfrm>
        </p:spPr>
        <p:txBody>
          <a:bodyPr/>
          <a:lstStyle/>
          <a:p>
            <a:r>
              <a:rPr lang="en-US" sz="1600" dirty="0">
                <a:solidFill>
                  <a:srgbClr val="FFFF00"/>
                </a:solidFill>
              </a:rPr>
              <a:t>6) What is the depreciation amount for the asset in the second year according to the diminishing balance method?</a:t>
            </a:r>
            <a:br>
              <a:rPr lang="en-US" sz="1600" dirty="0"/>
            </a:br>
            <a:r>
              <a:rPr lang="en-US" sz="1600" dirty="0"/>
              <a:t>Depreciation Amount in the Second Year = Book Value at the Beginning of Year 2 * Rate of Depreciation</a:t>
            </a:r>
            <a:br>
              <a:rPr lang="en-US" sz="1600" dirty="0"/>
            </a:br>
            <a:r>
              <a:rPr lang="en-US" sz="1600" dirty="0"/>
              <a:t>Depreciation Amount in the Second Year = $500,000 * 20.57%</a:t>
            </a:r>
            <a:br>
              <a:rPr lang="en-US" sz="1600" dirty="0"/>
            </a:br>
            <a:r>
              <a:rPr lang="en-US" sz="1600" dirty="0"/>
              <a:t>Depreciation Amount in the Second Year ≈ $102,835.88</a:t>
            </a:r>
            <a:br>
              <a:rPr lang="en-US" sz="1600" dirty="0"/>
            </a:br>
            <a:r>
              <a:rPr lang="en-US" sz="1600" dirty="0">
                <a:solidFill>
                  <a:srgbClr val="FFFF00"/>
                </a:solidFill>
              </a:rPr>
              <a:t>7) What is the book value of the asset in the fourth year using the diminishing balance method?</a:t>
            </a:r>
            <a:br>
              <a:rPr lang="en-US" sz="1600" dirty="0"/>
            </a:br>
            <a:r>
              <a:rPr lang="en-US" sz="1600" dirty="0"/>
              <a:t>Book Value in the Fourth Year = Initial Book Value * (1 - Rate of Depreciation) ^ Number of Years</a:t>
            </a:r>
            <a:br>
              <a:rPr lang="en-US" sz="1600" dirty="0"/>
            </a:br>
            <a:r>
              <a:rPr lang="en-US" sz="1600" dirty="0"/>
              <a:t>Book Value in the Fourth Year ≈ $500,000 * (1 - 20.57%) ^ 4</a:t>
            </a:r>
            <a:br>
              <a:rPr lang="en-US" sz="1600" dirty="0"/>
            </a:br>
            <a:r>
              <a:rPr lang="en-US" sz="1600" dirty="0"/>
              <a:t>Book Value in the Fourth Year ≈ $250,593.62</a:t>
            </a:r>
            <a:br>
              <a:rPr lang="en-US" sz="1600" dirty="0"/>
            </a:br>
            <a:r>
              <a:rPr lang="en-US" sz="1600" dirty="0">
                <a:solidFill>
                  <a:srgbClr val="FFFF00"/>
                </a:solidFill>
              </a:rPr>
              <a:t> 8) Calculate the total depreciation for the asset's entire life span using the diminishing balance method.</a:t>
            </a:r>
            <a:br>
              <a:rPr lang="en-US" sz="1600" dirty="0"/>
            </a:br>
            <a:r>
              <a:rPr lang="en-US" sz="1600" dirty="0"/>
              <a:t>Total Depreciation = Initial Book Value - Scrap Value</a:t>
            </a:r>
            <a:br>
              <a:rPr lang="en-US" sz="1600" dirty="0"/>
            </a:br>
            <a:r>
              <a:rPr lang="en-US" sz="1600" dirty="0"/>
              <a:t>Total Depreciation ≈ $500,000 - $50,000</a:t>
            </a:r>
            <a:br>
              <a:rPr lang="en-US" sz="1600" dirty="0"/>
            </a:br>
            <a:r>
              <a:rPr lang="en-US" sz="1600" dirty="0"/>
              <a:t>Total Depreciation ≈ $450,000</a:t>
            </a:r>
            <a:br>
              <a:rPr lang="en-US" sz="1600" dirty="0"/>
            </a:br>
            <a:r>
              <a:rPr lang="en-US" sz="1600" dirty="0">
                <a:solidFill>
                  <a:srgbClr val="FFFF00"/>
                </a:solidFill>
              </a:rPr>
              <a:t>9) What is the book value of the asset after its life span using the diminishing balance method?</a:t>
            </a:r>
            <a:br>
              <a:rPr lang="en-US" sz="1600" dirty="0"/>
            </a:br>
            <a:r>
              <a:rPr lang="en-US" sz="1600" dirty="0"/>
              <a:t>Book Value after Its Life Span = Scrap Value</a:t>
            </a:r>
            <a:br>
              <a:rPr lang="en-US" sz="1600" dirty="0"/>
            </a:br>
            <a:r>
              <a:rPr lang="en-US" sz="1600" dirty="0"/>
              <a:t>Book Value after Its Life Span = $50,000</a:t>
            </a:r>
            <a:br>
              <a:rPr lang="en-US" sz="1600" dirty="0"/>
            </a:br>
            <a:r>
              <a:rPr lang="en-US" sz="1600" dirty="0"/>
              <a:t>Compare the total depreciation amounts obtained from the straight-line method and the diminishing balance method. </a:t>
            </a:r>
            <a:br>
              <a:rPr lang="en-US" sz="1600" dirty="0"/>
            </a:br>
            <a:r>
              <a:rPr lang="en-US" sz="1600" dirty="0">
                <a:solidFill>
                  <a:srgbClr val="FFFF00"/>
                </a:solidFill>
              </a:rPr>
              <a:t>10) Which method results in higher total depreciation?</a:t>
            </a:r>
            <a:br>
              <a:rPr lang="en-US" sz="1600" dirty="0"/>
            </a:br>
            <a:r>
              <a:rPr lang="en-US" sz="1600" dirty="0"/>
              <a:t>Both methods result in the same total depreciation of $450,000.	</a:t>
            </a:r>
            <a:br>
              <a:rPr lang="en-US" sz="1400" dirty="0"/>
            </a:br>
            <a:endParaRPr lang="en-US" sz="1400" dirty="0"/>
          </a:p>
        </p:txBody>
      </p:sp>
    </p:spTree>
    <p:extLst>
      <p:ext uri="{BB962C8B-B14F-4D97-AF65-F5344CB8AC3E}">
        <p14:creationId xmlns:p14="http://schemas.microsoft.com/office/powerpoint/2010/main" val="4035899830"/>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2A5BB-0B87-4D15-A511-D0C9BF750540}"/>
              </a:ext>
            </a:extLst>
          </p:cNvPr>
          <p:cNvSpPr>
            <a:spLocks noGrp="1"/>
          </p:cNvSpPr>
          <p:nvPr>
            <p:ph type="title"/>
          </p:nvPr>
        </p:nvSpPr>
        <p:spPr>
          <a:xfrm>
            <a:off x="646111" y="452717"/>
            <a:ext cx="9404723" cy="6300507"/>
          </a:xfrm>
        </p:spPr>
        <p:txBody>
          <a:bodyPr/>
          <a:lstStyle/>
          <a:p>
            <a:r>
              <a:rPr lang="en-US" sz="4400" b="1" i="0" u="none" strike="noStrike" baseline="0" dirty="0">
                <a:solidFill>
                  <a:srgbClr val="FF0000"/>
                </a:solidFill>
                <a:latin typeface="Times New Roman" panose="02020603050405020304" pitchFamily="18" charset="0"/>
              </a:rPr>
              <a:t>Conclusion </a:t>
            </a:r>
            <a:br>
              <a:rPr lang="en-US" sz="4400" b="1" i="0" u="none" strike="noStrike" baseline="0" dirty="0">
                <a:solidFill>
                  <a:srgbClr val="FF0000"/>
                </a:solidFill>
                <a:latin typeface="Times New Roman" panose="02020603050405020304" pitchFamily="18" charset="0"/>
              </a:rPr>
            </a:br>
            <a:r>
              <a:rPr lang="en-US" sz="1800" b="1" i="0" u="none" strike="noStrike" baseline="0" dirty="0">
                <a:solidFill>
                  <a:srgbClr val="FFFF00"/>
                </a:solidFill>
                <a:latin typeface="Times New Roman" panose="02020603050405020304" pitchFamily="18" charset="0"/>
              </a:rPr>
              <a:t>Summary of Findings</a:t>
            </a:r>
            <a:r>
              <a:rPr lang="en-US" sz="1800" b="0" i="0" u="none" strike="noStrike" baseline="0" dirty="0">
                <a:solidFill>
                  <a:srgbClr val="FFFF00"/>
                </a:solidFill>
                <a:latin typeface="Times New Roman" panose="02020603050405020304" pitchFamily="18" charset="0"/>
              </a:rPr>
              <a:t>: </a:t>
            </a:r>
            <a:r>
              <a:rPr lang="en-US" sz="1800" b="0" i="0" u="none" strike="noStrike" baseline="0" dirty="0">
                <a:solidFill>
                  <a:schemeClr val="tx1"/>
                </a:solidFill>
                <a:latin typeface="Times New Roman" panose="02020603050405020304" pitchFamily="18" charset="0"/>
              </a:rPr>
              <a:t>Both methods have their own merits and are suitable for different types of assets and business scenarios. The choice of method depends on the nature of the asset and the business's financial strategy </a:t>
            </a:r>
            <a:br>
              <a:rPr lang="en-US" sz="1800" b="0" i="0" u="none" strike="noStrike" baseline="0" dirty="0">
                <a:solidFill>
                  <a:schemeClr val="tx1"/>
                </a:solidFill>
                <a:latin typeface="Times New Roman" panose="02020603050405020304" pitchFamily="18" charset="0"/>
              </a:rPr>
            </a:br>
            <a:br>
              <a:rPr lang="en-US" sz="1800" b="0" i="0" u="none" strike="noStrike" baseline="0" dirty="0">
                <a:solidFill>
                  <a:schemeClr val="tx1"/>
                </a:solidFill>
                <a:latin typeface="Times New Roman" panose="02020603050405020304" pitchFamily="18" charset="0"/>
              </a:rPr>
            </a:br>
            <a:br>
              <a:rPr lang="en-US" sz="1800" b="0" i="0" u="none" strike="noStrike" baseline="0" dirty="0">
                <a:solidFill>
                  <a:schemeClr val="tx1"/>
                </a:solidFill>
                <a:latin typeface="Times New Roman" panose="02020603050405020304" pitchFamily="18" charset="0"/>
              </a:rPr>
            </a:br>
            <a:r>
              <a:rPr lang="en-US" sz="1800" b="1" i="0" u="none" strike="noStrike" baseline="0" dirty="0">
                <a:solidFill>
                  <a:srgbClr val="FFFF00"/>
                </a:solidFill>
                <a:latin typeface="Times New Roman" panose="02020603050405020304" pitchFamily="18" charset="0"/>
              </a:rPr>
              <a:t>Recommendations</a:t>
            </a:r>
            <a:r>
              <a:rPr lang="en-US" sz="1800" b="0" i="0" u="none" strike="noStrike" baseline="0" dirty="0">
                <a:solidFill>
                  <a:srgbClr val="FFFF00"/>
                </a:solidFill>
                <a:latin typeface="Times New Roman" panose="02020603050405020304" pitchFamily="18" charset="0"/>
              </a:rPr>
              <a:t>: </a:t>
            </a:r>
            <a:br>
              <a:rPr lang="en-US" sz="1800" b="0" i="0" u="none" strike="noStrike" baseline="0" dirty="0">
                <a:solidFill>
                  <a:srgbClr val="FFFF00"/>
                </a:solidFill>
                <a:latin typeface="Times New Roman" panose="02020603050405020304" pitchFamily="18" charset="0"/>
              </a:rPr>
            </a:br>
            <a:r>
              <a:rPr lang="en-US" sz="1800" b="0" i="0" u="none" strike="noStrike" baseline="0" dirty="0">
                <a:solidFill>
                  <a:schemeClr val="tx1">
                    <a:lumMod val="95000"/>
                  </a:schemeClr>
                </a:solidFill>
                <a:latin typeface="Times New Roman" panose="02020603050405020304" pitchFamily="18" charset="0"/>
              </a:rPr>
              <a:t>For assets that provide consistent utility over time, the Straight- Line method is recommended due to its simplicity and uniform expense allocation. </a:t>
            </a:r>
            <a:br>
              <a:rPr lang="en-US" sz="1800" b="0" i="0" u="none" strike="noStrike" baseline="0" dirty="0">
                <a:solidFill>
                  <a:schemeClr val="tx1">
                    <a:lumMod val="95000"/>
                  </a:schemeClr>
                </a:solidFill>
                <a:latin typeface="Times New Roman" panose="02020603050405020304" pitchFamily="18" charset="0"/>
              </a:rPr>
            </a:br>
            <a:br>
              <a:rPr lang="en-US" sz="1800" b="0" i="0" u="none" strike="noStrike" baseline="0" dirty="0">
                <a:solidFill>
                  <a:schemeClr val="tx1">
                    <a:lumMod val="95000"/>
                  </a:schemeClr>
                </a:solidFill>
                <a:latin typeface="Times New Roman" panose="02020603050405020304" pitchFamily="18" charset="0"/>
              </a:rPr>
            </a:br>
            <a:r>
              <a:rPr lang="en-US" sz="1800" b="0" i="0" u="none" strike="noStrike" baseline="0" dirty="0">
                <a:solidFill>
                  <a:schemeClr val="tx1">
                    <a:lumMod val="95000"/>
                  </a:schemeClr>
                </a:solidFill>
                <a:latin typeface="Times New Roman" panose="02020603050405020304" pitchFamily="18" charset="0"/>
              </a:rPr>
              <a:t>For assets that lose value quickly or become obsolete faster, the Diminishing Balance method is recommended to better match expense with asset usage. </a:t>
            </a:r>
            <a:endParaRPr lang="en-US" dirty="0">
              <a:solidFill>
                <a:schemeClr val="tx1">
                  <a:lumMod val="95000"/>
                </a:schemeClr>
              </a:solidFill>
            </a:endParaRPr>
          </a:p>
        </p:txBody>
      </p:sp>
    </p:spTree>
    <p:extLst>
      <p:ext uri="{BB962C8B-B14F-4D97-AF65-F5344CB8AC3E}">
        <p14:creationId xmlns:p14="http://schemas.microsoft.com/office/powerpoint/2010/main" val="4102862412"/>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E0D79C-C24B-4D11-9A4E-72FFDDB867AB}"/>
              </a:ext>
            </a:extLst>
          </p:cNvPr>
          <p:cNvSpPr/>
          <p:nvPr/>
        </p:nvSpPr>
        <p:spPr>
          <a:xfrm>
            <a:off x="895350" y="2319635"/>
            <a:ext cx="10191750" cy="1862048"/>
          </a:xfrm>
          <a:prstGeom prst="rect">
            <a:avLst/>
          </a:prstGeom>
          <a:noFill/>
        </p:spPr>
        <p:txBody>
          <a:bodyPr wrap="square" lIns="91440" tIns="45720" rIns="91440" bIns="45720">
            <a:spAutoFit/>
          </a:bodyPr>
          <a:lstStyle/>
          <a:p>
            <a:pPr algn="ctr"/>
            <a:r>
              <a:rPr lang="en-US" sz="11500" b="1" cap="none" spc="0" dirty="0">
                <a:ln w="22225">
                  <a:solidFill>
                    <a:schemeClr val="accent2"/>
                  </a:solidFill>
                  <a:prstDash val="solid"/>
                </a:ln>
                <a:solidFill>
                  <a:schemeClr val="accent2">
                    <a:lumMod val="40000"/>
                    <a:lumOff val="60000"/>
                  </a:schemeClr>
                </a:solidFill>
                <a:effectLst/>
              </a:rPr>
              <a:t>Thank you </a:t>
            </a:r>
          </a:p>
        </p:txBody>
      </p:sp>
      <p:sp>
        <p:nvSpPr>
          <p:cNvPr id="4" name="TextBox 3">
            <a:extLst>
              <a:ext uri="{FF2B5EF4-FFF2-40B4-BE49-F238E27FC236}">
                <a16:creationId xmlns:a16="http://schemas.microsoft.com/office/drawing/2014/main" id="{17A4A72C-60DA-4880-8E43-B0B877F65B06}"/>
              </a:ext>
            </a:extLst>
          </p:cNvPr>
          <p:cNvSpPr txBox="1"/>
          <p:nvPr/>
        </p:nvSpPr>
        <p:spPr>
          <a:xfrm>
            <a:off x="8115300" y="6387584"/>
            <a:ext cx="6096000" cy="369332"/>
          </a:xfrm>
          <a:prstGeom prst="rect">
            <a:avLst/>
          </a:prstGeom>
          <a:noFill/>
        </p:spPr>
        <p:txBody>
          <a:bodyPr wrap="square">
            <a:spAutoFit/>
          </a:bodyPr>
          <a:lstStyle/>
          <a:p>
            <a:r>
              <a:rPr lang="en-US" b="1" dirty="0">
                <a:solidFill>
                  <a:srgbClr val="92D050"/>
                </a:solidFill>
                <a:highlight>
                  <a:srgbClr val="000000"/>
                </a:highlight>
              </a:rPr>
              <a:t>Project by </a:t>
            </a:r>
            <a:r>
              <a:rPr lang="en-US" dirty="0">
                <a:solidFill>
                  <a:srgbClr val="92D050"/>
                </a:solidFill>
                <a:highlight>
                  <a:srgbClr val="000000"/>
                </a:highlight>
              </a:rPr>
              <a:t>– Satyapriya Mohanty </a:t>
            </a:r>
          </a:p>
        </p:txBody>
      </p:sp>
    </p:spTree>
    <p:extLst>
      <p:ext uri="{BB962C8B-B14F-4D97-AF65-F5344CB8AC3E}">
        <p14:creationId xmlns:p14="http://schemas.microsoft.com/office/powerpoint/2010/main" val="1339945246"/>
      </p:ext>
    </p:extLst>
  </p:cSld>
  <p:clrMapOvr>
    <a:masterClrMapping/>
  </p:clrMapOvr>
  <mc:AlternateContent xmlns:mc="http://schemas.openxmlformats.org/markup-compatibility/2006" xmlns:p14="http://schemas.microsoft.com/office/powerpoint/2010/main">
    <mc:Choice Requires="p14">
      <p:transition spd="slow" p14:dur="2500">
        <p:randomBar dir="vert"/>
      </p:transition>
    </mc:Choice>
    <mc:Fallback xmlns="">
      <p:transition spd="slow">
        <p:randomBar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BC12-FC7B-45E3-AD2F-2502CD81132D}"/>
              </a:ext>
            </a:extLst>
          </p:cNvPr>
          <p:cNvSpPr>
            <a:spLocks noGrp="1"/>
          </p:cNvSpPr>
          <p:nvPr>
            <p:ph type="title"/>
          </p:nvPr>
        </p:nvSpPr>
        <p:spPr>
          <a:xfrm>
            <a:off x="646111" y="452717"/>
            <a:ext cx="9404723" cy="6186207"/>
          </a:xfrm>
        </p:spPr>
        <p:txBody>
          <a:bodyPr/>
          <a:lstStyle/>
          <a:p>
            <a:r>
              <a:rPr lang="en-US" sz="4000" b="0" i="0" u="none" strike="noStrike" baseline="0" dirty="0">
                <a:solidFill>
                  <a:srgbClr val="FF0000"/>
                </a:solidFill>
                <a:latin typeface="Times New Roman" panose="02020603050405020304" pitchFamily="18" charset="0"/>
              </a:rPr>
              <a:t>Introduction </a:t>
            </a:r>
            <a:br>
              <a:rPr lang="en-US" sz="3200" b="0" i="0" u="none" strike="noStrike" baseline="0" dirty="0">
                <a:solidFill>
                  <a:srgbClr val="FF0000"/>
                </a:solidFill>
                <a:latin typeface="Times New Roman" panose="02020603050405020304" pitchFamily="18" charset="0"/>
              </a:rPr>
            </a:br>
            <a:br>
              <a:rPr lang="en-US" sz="2400" b="0" i="0" u="none" strike="noStrike" baseline="0" dirty="0">
                <a:solidFill>
                  <a:srgbClr val="FF0000"/>
                </a:solidFill>
                <a:latin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Purpose and importance of depreciation in financial analysis.</a:t>
            </a:r>
            <a:br>
              <a:rPr lang="en-US" sz="1800" dirty="0">
                <a:solidFill>
                  <a:schemeClr val="tx1">
                    <a:lumMod val="95000"/>
                  </a:schemeClr>
                </a:solidFill>
                <a:effectLst/>
                <a:latin typeface="Times New Roman" panose="02020603050405020304" pitchFamily="18" charset="0"/>
                <a:ea typeface="Times New Roman" panose="02020603050405020304" pitchFamily="18" charset="0"/>
              </a:rPr>
            </a:br>
            <a:r>
              <a:rPr lang="en-US" sz="1800" b="0" i="0" u="none" strike="noStrike" baseline="0" dirty="0">
                <a:solidFill>
                  <a:schemeClr val="tx1">
                    <a:lumMod val="95000"/>
                  </a:schemeClr>
                </a:solidFill>
                <a:latin typeface="Times New Roman" panose="02020603050405020304" pitchFamily="18" charset="0"/>
              </a:rPr>
              <a:t>The scope of this comparative analysis includes understanding the key differences between the Straight-Line and Diminishing Balance methods of depreciation. This analysis will help determine which method is more suitable under different circumstances, considering factors like asset cost, additional costs, asset lifespan, and salvage value. </a:t>
            </a:r>
            <a:br>
              <a:rPr lang="en-US" sz="1800" b="0" i="0" u="none" strike="noStrike" baseline="0" dirty="0">
                <a:solidFill>
                  <a:schemeClr val="tx1">
                    <a:lumMod val="95000"/>
                  </a:schemeClr>
                </a:solidFill>
                <a:latin typeface="Times New Roman" panose="02020603050405020304" pitchFamily="18" charset="0"/>
              </a:rPr>
            </a:br>
            <a:br>
              <a:rPr lang="en-US" sz="1800" b="0" i="0" u="none" strike="noStrike" baseline="0" dirty="0">
                <a:solidFill>
                  <a:schemeClr val="tx1">
                    <a:lumMod val="95000"/>
                  </a:schemeClr>
                </a:solidFill>
                <a:latin typeface="Times New Roman" panose="02020603050405020304" pitchFamily="18" charset="0"/>
              </a:rPr>
            </a:br>
            <a:r>
              <a:rPr lang="en-US" sz="1800" b="1" i="0" u="none" strike="noStrike" baseline="0" dirty="0">
                <a:solidFill>
                  <a:srgbClr val="FFFF00"/>
                </a:solidFill>
                <a:latin typeface="Times New Roman" panose="02020603050405020304" pitchFamily="18" charset="0"/>
              </a:rPr>
              <a:t>Definition of Depreciation</a:t>
            </a:r>
            <a:br>
              <a:rPr lang="en-US" sz="1800" b="0" i="0" u="none" strike="noStrike" baseline="0" dirty="0">
                <a:solidFill>
                  <a:srgbClr val="000000"/>
                </a:solidFill>
                <a:latin typeface="Times New Roman" panose="02020603050405020304" pitchFamily="18" charset="0"/>
              </a:rPr>
            </a:br>
            <a:r>
              <a:rPr lang="en-US" sz="1800" b="0" i="0" u="none" strike="noStrike" baseline="0" dirty="0">
                <a:solidFill>
                  <a:schemeClr val="tx1">
                    <a:lumMod val="95000"/>
                  </a:schemeClr>
                </a:solidFill>
                <a:latin typeface="Times New Roman" panose="02020603050405020304" pitchFamily="18" charset="0"/>
              </a:rPr>
              <a:t>Depreciation is the systematic allocation of the cost of a tangible asset over its useful life. It reflects the reduction in value of an asset as it is used over time. </a:t>
            </a:r>
            <a:br>
              <a:rPr lang="en-US" sz="1800" b="0" i="0" u="none" strike="noStrike" baseline="0" dirty="0">
                <a:solidFill>
                  <a:srgbClr val="000000"/>
                </a:solidFill>
                <a:latin typeface="Times New Roman" panose="02020603050405020304" pitchFamily="18" charset="0"/>
              </a:rPr>
            </a:br>
            <a:br>
              <a:rPr lang="en-US" sz="1800" b="0" i="0" u="none" strike="noStrike" baseline="0" dirty="0">
                <a:solidFill>
                  <a:srgbClr val="FFFF00"/>
                </a:solidFill>
                <a:latin typeface="Times New Roman" panose="02020603050405020304" pitchFamily="18" charset="0"/>
              </a:rPr>
            </a:br>
            <a:r>
              <a:rPr lang="en-US" sz="1800" b="1" i="0" u="none" strike="noStrike" baseline="0" dirty="0">
                <a:solidFill>
                  <a:srgbClr val="FFFF00"/>
                </a:solidFill>
                <a:latin typeface="Times New Roman" panose="02020603050405020304" pitchFamily="18" charset="0"/>
              </a:rPr>
              <a:t>Importance of Depreciation in Accounting</a:t>
            </a:r>
            <a:br>
              <a:rPr lang="en-US" sz="1800" b="0" i="0" u="none" strike="noStrike" baseline="0" dirty="0">
                <a:solidFill>
                  <a:srgbClr val="FF0000"/>
                </a:solidFill>
                <a:latin typeface="Times New Roman" panose="02020603050405020304" pitchFamily="18" charset="0"/>
              </a:rPr>
            </a:br>
            <a:r>
              <a:rPr lang="en-US" sz="1800" b="0" i="0" u="none" strike="noStrike" baseline="0" dirty="0">
                <a:solidFill>
                  <a:schemeClr val="tx1">
                    <a:lumMod val="95000"/>
                  </a:schemeClr>
                </a:solidFill>
                <a:latin typeface="Times New Roman" panose="02020603050405020304" pitchFamily="18" charset="0"/>
              </a:rPr>
              <a:t>Depreciation helps in matching the cost of the asset with the revenue it generates. It provides a method to allocate the cost of the asset over its useful life, impacting both the income statement and the balance sheet. Depreciation also helps in tax deduction, as it is considered an expense. </a:t>
            </a:r>
            <a:br>
              <a:rPr lang="en-US" sz="1800" b="1" i="0" u="none" strike="noStrike" baseline="0" dirty="0">
                <a:solidFill>
                  <a:srgbClr val="FF0000"/>
                </a:solidFill>
                <a:latin typeface="Times New Roman" panose="02020603050405020304" pitchFamily="18" charset="0"/>
              </a:rPr>
            </a:br>
            <a:r>
              <a:rPr lang="en-US" sz="1800" b="1" i="0" u="none" strike="noStrike" baseline="0" dirty="0">
                <a:solidFill>
                  <a:srgbClr val="FF0000"/>
                </a:solidFill>
                <a:latin typeface="Times New Roman" panose="02020603050405020304" pitchFamily="18" charset="0"/>
              </a:rPr>
              <a:t> </a:t>
            </a:r>
            <a:endParaRPr lang="en-US" sz="4800" dirty="0">
              <a:solidFill>
                <a:srgbClr val="FF0000"/>
              </a:solidFill>
            </a:endParaRPr>
          </a:p>
        </p:txBody>
      </p:sp>
    </p:spTree>
    <p:extLst>
      <p:ext uri="{BB962C8B-B14F-4D97-AF65-F5344CB8AC3E}">
        <p14:creationId xmlns:p14="http://schemas.microsoft.com/office/powerpoint/2010/main" val="24331469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2CD10-49F0-4AB0-A102-392719AC6A53}"/>
              </a:ext>
            </a:extLst>
          </p:cNvPr>
          <p:cNvSpPr>
            <a:spLocks noGrp="1"/>
          </p:cNvSpPr>
          <p:nvPr>
            <p:ph type="title"/>
          </p:nvPr>
        </p:nvSpPr>
        <p:spPr>
          <a:xfrm>
            <a:off x="646111" y="452718"/>
            <a:ext cx="9404723" cy="6252882"/>
          </a:xfrm>
        </p:spPr>
        <p:txBody>
          <a:bodyPr/>
          <a:lstStyle/>
          <a:p>
            <a:r>
              <a:rPr lang="en-US" sz="2400" b="1" i="0" u="none" strike="noStrike" baseline="0" dirty="0">
                <a:solidFill>
                  <a:srgbClr val="FF0000"/>
                </a:solidFill>
                <a:latin typeface="Times New Roman" panose="02020603050405020304" pitchFamily="18" charset="0"/>
              </a:rPr>
              <a:t>Terminologies </a:t>
            </a:r>
            <a:br>
              <a:rPr lang="en-US" sz="1800" b="1" i="0" u="none" strike="noStrike" baseline="0" dirty="0">
                <a:solidFill>
                  <a:srgbClr val="FF0000"/>
                </a:solidFill>
                <a:latin typeface="Times New Roman" panose="02020603050405020304" pitchFamily="18" charset="0"/>
              </a:rPr>
            </a:br>
            <a:r>
              <a:rPr lang="en-US" sz="1800" b="1" i="0" u="none" strike="noStrike" baseline="0" dirty="0">
                <a:solidFill>
                  <a:srgbClr val="FFFF00"/>
                </a:solidFill>
                <a:latin typeface="Times New Roman" panose="02020603050405020304" pitchFamily="18" charset="0"/>
              </a:rPr>
              <a:t>Asset Cost</a:t>
            </a:r>
            <a:r>
              <a:rPr lang="en-US" sz="1800" b="0" i="0" u="none" strike="noStrike" baseline="0" dirty="0">
                <a:solidFill>
                  <a:srgbClr val="FFFF00"/>
                </a:solidFill>
                <a:latin typeface="Times New Roman" panose="02020603050405020304" pitchFamily="18" charset="0"/>
              </a:rPr>
              <a:t>: </a:t>
            </a:r>
            <a:r>
              <a:rPr lang="en-US" sz="1800" b="0" i="0" u="none" strike="noStrike" baseline="0" dirty="0">
                <a:solidFill>
                  <a:schemeClr val="tx1">
                    <a:lumMod val="95000"/>
                  </a:schemeClr>
                </a:solidFill>
                <a:latin typeface="Times New Roman" panose="02020603050405020304" pitchFamily="18" charset="0"/>
              </a:rPr>
              <a:t>The initial cost of the asset. </a:t>
            </a:r>
            <a:br>
              <a:rPr lang="en-US" sz="1800" b="0" i="0" u="none" strike="noStrike" baseline="0" dirty="0">
                <a:solidFill>
                  <a:schemeClr val="tx1">
                    <a:lumMod val="95000"/>
                  </a:schemeClr>
                </a:solidFill>
                <a:latin typeface="Times New Roman" panose="02020603050405020304" pitchFamily="18" charset="0"/>
              </a:rPr>
            </a:br>
            <a:r>
              <a:rPr lang="en-US" sz="1800" b="1" i="0" u="none" strike="noStrike" baseline="0" dirty="0">
                <a:solidFill>
                  <a:srgbClr val="FFFF00"/>
                </a:solidFill>
                <a:latin typeface="Times New Roman" panose="02020603050405020304" pitchFamily="18" charset="0"/>
              </a:rPr>
              <a:t>Additional Asset Cost</a:t>
            </a:r>
            <a:r>
              <a:rPr lang="en-US" sz="1800" b="0" i="0" u="none" strike="noStrike" baseline="0" dirty="0">
                <a:solidFill>
                  <a:srgbClr val="FFFF00"/>
                </a:solidFill>
                <a:latin typeface="Times New Roman" panose="02020603050405020304" pitchFamily="18" charset="0"/>
              </a:rPr>
              <a:t>: </a:t>
            </a:r>
            <a:r>
              <a:rPr lang="en-US" sz="1800" b="0" i="0" u="none" strike="noStrike" baseline="0" dirty="0">
                <a:solidFill>
                  <a:schemeClr val="tx1">
                    <a:lumMod val="95000"/>
                  </a:schemeClr>
                </a:solidFill>
                <a:latin typeface="Times New Roman" panose="02020603050405020304" pitchFamily="18" charset="0"/>
              </a:rPr>
              <a:t>Any additional costs incurred in acquiring the asset, such as transportation, installation, and setup costs.</a:t>
            </a:r>
            <a:br>
              <a:rPr lang="en-US" sz="1800" b="0" i="0" u="none" strike="noStrike" baseline="0" dirty="0">
                <a:solidFill>
                  <a:schemeClr val="tx1">
                    <a:lumMod val="95000"/>
                  </a:schemeClr>
                </a:solidFill>
                <a:latin typeface="Times New Roman" panose="02020603050405020304" pitchFamily="18" charset="0"/>
              </a:rPr>
            </a:br>
            <a:r>
              <a:rPr lang="en-US" sz="1800" b="1" i="0" u="none" strike="noStrike" baseline="0" dirty="0">
                <a:solidFill>
                  <a:srgbClr val="FFFF00"/>
                </a:solidFill>
                <a:latin typeface="Times New Roman" panose="02020603050405020304" pitchFamily="18" charset="0"/>
              </a:rPr>
              <a:t>Asset Price</a:t>
            </a:r>
            <a:r>
              <a:rPr lang="en-US" sz="1800" b="0" i="0" u="none" strike="noStrike" baseline="0" dirty="0">
                <a:solidFill>
                  <a:srgbClr val="FFFF00"/>
                </a:solidFill>
                <a:latin typeface="Times New Roman" panose="02020603050405020304" pitchFamily="18" charset="0"/>
              </a:rPr>
              <a:t>: </a:t>
            </a:r>
            <a:r>
              <a:rPr lang="en-US" sz="1800" b="0" i="0" u="none" strike="noStrike" baseline="0" dirty="0">
                <a:solidFill>
                  <a:schemeClr val="tx1">
                    <a:lumMod val="95000"/>
                  </a:schemeClr>
                </a:solidFill>
                <a:latin typeface="Times New Roman" panose="02020603050405020304" pitchFamily="18" charset="0"/>
              </a:rPr>
              <a:t>The total cost of the asset, including any additional costs.</a:t>
            </a:r>
            <a:br>
              <a:rPr lang="en-US" sz="1800" b="0" i="0" u="none" strike="noStrike" baseline="0" dirty="0">
                <a:solidFill>
                  <a:schemeClr val="tx1">
                    <a:lumMod val="95000"/>
                  </a:schemeClr>
                </a:solidFill>
                <a:latin typeface="Times New Roman" panose="02020603050405020304" pitchFamily="18" charset="0"/>
              </a:rPr>
            </a:br>
            <a:r>
              <a:rPr lang="en-US" sz="1800" b="1" i="0" u="none" strike="noStrike" baseline="0" dirty="0">
                <a:solidFill>
                  <a:srgbClr val="FFFF00"/>
                </a:solidFill>
                <a:latin typeface="Times New Roman" panose="02020603050405020304" pitchFamily="18" charset="0"/>
              </a:rPr>
              <a:t>Scrap Value</a:t>
            </a:r>
            <a:r>
              <a:rPr lang="en-US" sz="1800" b="0" i="0" u="none" strike="noStrike" baseline="0" dirty="0">
                <a:solidFill>
                  <a:srgbClr val="FFFF00"/>
                </a:solidFill>
                <a:latin typeface="Times New Roman" panose="02020603050405020304" pitchFamily="18" charset="0"/>
              </a:rPr>
              <a:t>: </a:t>
            </a:r>
            <a:r>
              <a:rPr lang="en-US" sz="1800" b="0" i="0" u="none" strike="noStrike" baseline="0" dirty="0">
                <a:solidFill>
                  <a:schemeClr val="tx1">
                    <a:lumMod val="95000"/>
                  </a:schemeClr>
                </a:solidFill>
                <a:latin typeface="Times New Roman" panose="02020603050405020304" pitchFamily="18" charset="0"/>
              </a:rPr>
              <a:t>The estimated residual or salvage value of the asset at the end of its useful life. </a:t>
            </a:r>
            <a:r>
              <a:rPr lang="en-US" sz="1800" b="1" i="0" u="none" strike="noStrike" baseline="0" dirty="0">
                <a:solidFill>
                  <a:srgbClr val="FFFF00"/>
                </a:solidFill>
                <a:latin typeface="Times New Roman" panose="02020603050405020304" pitchFamily="18" charset="0"/>
              </a:rPr>
              <a:t>Estimated Life Span (Years)</a:t>
            </a:r>
            <a:r>
              <a:rPr lang="en-US" sz="1800" b="0" i="0" u="none" strike="noStrike" baseline="0" dirty="0">
                <a:solidFill>
                  <a:srgbClr val="FFFF00"/>
                </a:solidFill>
                <a:latin typeface="Times New Roman" panose="02020603050405020304" pitchFamily="18" charset="0"/>
              </a:rPr>
              <a:t>: </a:t>
            </a:r>
            <a:r>
              <a:rPr lang="en-US" sz="1800" b="0" i="0" u="none" strike="noStrike" baseline="0" dirty="0">
                <a:solidFill>
                  <a:schemeClr val="tx1">
                    <a:lumMod val="95000"/>
                  </a:schemeClr>
                </a:solidFill>
                <a:latin typeface="Times New Roman" panose="02020603050405020304" pitchFamily="18" charset="0"/>
              </a:rPr>
              <a:t>The expected number of years over which the asset will be depreciated. </a:t>
            </a:r>
            <a:br>
              <a:rPr lang="en-US" sz="1800" b="0" i="0" u="none" strike="noStrike" baseline="0" dirty="0">
                <a:solidFill>
                  <a:srgbClr val="FFFF00"/>
                </a:solidFill>
                <a:latin typeface="Times New Roman" panose="02020603050405020304" pitchFamily="18" charset="0"/>
              </a:rPr>
            </a:br>
            <a:r>
              <a:rPr lang="en-US" sz="1800" b="1" i="0" u="none" strike="noStrike" baseline="0" dirty="0">
                <a:solidFill>
                  <a:srgbClr val="FFFF00"/>
                </a:solidFill>
                <a:latin typeface="Times New Roman" panose="02020603050405020304" pitchFamily="18" charset="0"/>
              </a:rPr>
              <a:t>Depreciation/Year as per Straight Line Method</a:t>
            </a:r>
            <a:r>
              <a:rPr lang="en-US" sz="1800" b="0" i="0" u="none" strike="noStrike" baseline="0" dirty="0">
                <a:solidFill>
                  <a:srgbClr val="FFFF00"/>
                </a:solidFill>
                <a:latin typeface="Times New Roman" panose="02020603050405020304" pitchFamily="18" charset="0"/>
              </a:rPr>
              <a:t>: </a:t>
            </a:r>
            <a:r>
              <a:rPr lang="en-US" sz="1800" b="0" i="0" u="none" strike="noStrike" baseline="0" dirty="0">
                <a:solidFill>
                  <a:schemeClr val="tx1">
                    <a:lumMod val="95000"/>
                  </a:schemeClr>
                </a:solidFill>
                <a:latin typeface="Times New Roman" panose="02020603050405020304" pitchFamily="18" charset="0"/>
              </a:rPr>
              <a:t>The amount of depreciation allocated to each year of the asset's useful life, calculated as (Asset Price - Scrap Value) / Estimated Life Span. </a:t>
            </a:r>
            <a:r>
              <a:rPr lang="en-US" sz="1800" b="1" i="0" u="none" strike="noStrike" baseline="0" dirty="0">
                <a:solidFill>
                  <a:srgbClr val="FFFF00"/>
                </a:solidFill>
                <a:latin typeface="Times New Roman" panose="02020603050405020304" pitchFamily="18" charset="0"/>
              </a:rPr>
              <a:t>Depreciation Percentage</a:t>
            </a:r>
            <a:r>
              <a:rPr lang="en-US" sz="1800" b="0" i="0" u="none" strike="noStrike" baseline="0" dirty="0">
                <a:solidFill>
                  <a:srgbClr val="FFFF00"/>
                </a:solidFill>
                <a:latin typeface="Times New Roman" panose="02020603050405020304" pitchFamily="18" charset="0"/>
              </a:rPr>
              <a:t>: </a:t>
            </a:r>
            <a:r>
              <a:rPr lang="en-US" sz="1800" b="0" i="0" u="none" strike="noStrike" baseline="0" dirty="0">
                <a:solidFill>
                  <a:schemeClr val="tx1">
                    <a:lumMod val="95000"/>
                  </a:schemeClr>
                </a:solidFill>
                <a:latin typeface="Times New Roman" panose="02020603050405020304" pitchFamily="18" charset="0"/>
              </a:rPr>
              <a:t>The annual depreciation rate, calculated as (Depreciation/Year as per Straight Line Method) / Asset Price. </a:t>
            </a:r>
            <a:br>
              <a:rPr lang="en-US" sz="1800" b="0" i="0" u="none" strike="noStrike" baseline="0" dirty="0">
                <a:solidFill>
                  <a:schemeClr val="tx1">
                    <a:lumMod val="95000"/>
                  </a:schemeClr>
                </a:solidFill>
                <a:latin typeface="Times New Roman" panose="02020603050405020304" pitchFamily="18" charset="0"/>
              </a:rPr>
            </a:br>
            <a:r>
              <a:rPr lang="en-US" sz="1800" b="1" i="0" u="none" strike="noStrike" baseline="0" dirty="0">
                <a:solidFill>
                  <a:srgbClr val="FFFF00"/>
                </a:solidFill>
                <a:latin typeface="Times New Roman" panose="02020603050405020304" pitchFamily="18" charset="0"/>
              </a:rPr>
              <a:t>Total Depreciation For Its Life Span</a:t>
            </a:r>
            <a:r>
              <a:rPr lang="en-US" sz="1800" b="0" i="0" u="none" strike="noStrike" baseline="0" dirty="0">
                <a:solidFill>
                  <a:srgbClr val="FFFF00"/>
                </a:solidFill>
                <a:latin typeface="Times New Roman" panose="02020603050405020304" pitchFamily="18" charset="0"/>
              </a:rPr>
              <a:t>: </a:t>
            </a:r>
            <a:r>
              <a:rPr lang="en-US" sz="1800" b="0" i="0" u="none" strike="noStrike" baseline="0" dirty="0">
                <a:solidFill>
                  <a:schemeClr val="tx1">
                    <a:lumMod val="95000"/>
                  </a:schemeClr>
                </a:solidFill>
                <a:latin typeface="Times New Roman" panose="02020603050405020304" pitchFamily="18" charset="0"/>
              </a:rPr>
              <a:t>The total depreciation expense over the asset's entire useful life, calculated as (Depreciation/Year as per Straight Line Method) * Estimated Life Span. </a:t>
            </a:r>
            <a:r>
              <a:rPr lang="en-US" sz="1800" b="1" i="0" u="none" strike="noStrike" baseline="0" dirty="0">
                <a:solidFill>
                  <a:srgbClr val="FFFF00"/>
                </a:solidFill>
                <a:latin typeface="Times New Roman" panose="02020603050405020304" pitchFamily="18" charset="0"/>
              </a:rPr>
              <a:t>Depreciated Book Value After Its Life Span</a:t>
            </a:r>
            <a:r>
              <a:rPr lang="en-US" sz="1800" b="0" i="0" u="none" strike="noStrike" baseline="0" dirty="0">
                <a:solidFill>
                  <a:srgbClr val="FFFF00"/>
                </a:solidFill>
                <a:latin typeface="Times New Roman" panose="02020603050405020304" pitchFamily="18" charset="0"/>
              </a:rPr>
              <a:t>: </a:t>
            </a:r>
            <a:r>
              <a:rPr lang="en-US" sz="1800" b="0" i="0" u="none" strike="noStrike" baseline="0" dirty="0">
                <a:solidFill>
                  <a:schemeClr val="tx1">
                    <a:lumMod val="95000"/>
                  </a:schemeClr>
                </a:solidFill>
                <a:latin typeface="Times New Roman" panose="02020603050405020304" pitchFamily="18" charset="0"/>
              </a:rPr>
              <a:t>The value of the asset after it has been fully depreciated, equal to the scrap value. </a:t>
            </a:r>
            <a:br>
              <a:rPr lang="en-US" sz="1800" b="0" i="0" u="none" strike="noStrike" baseline="0" dirty="0">
                <a:solidFill>
                  <a:schemeClr val="tx1">
                    <a:lumMod val="95000"/>
                  </a:schemeClr>
                </a:solidFill>
                <a:latin typeface="Times New Roman" panose="02020603050405020304" pitchFamily="18" charset="0"/>
              </a:rPr>
            </a:br>
            <a:r>
              <a:rPr lang="en-US" sz="1800" b="1" i="0" u="none" strike="noStrike" baseline="0" dirty="0">
                <a:solidFill>
                  <a:srgbClr val="FFFF00"/>
                </a:solidFill>
                <a:latin typeface="Times New Roman" panose="02020603050405020304" pitchFamily="18" charset="0"/>
              </a:rPr>
              <a:t>Balance Amount</a:t>
            </a:r>
            <a:r>
              <a:rPr lang="en-US" sz="1800" b="0" i="0" u="none" strike="noStrike" baseline="0" dirty="0">
                <a:solidFill>
                  <a:srgbClr val="FFFF00"/>
                </a:solidFill>
                <a:latin typeface="Times New Roman" panose="02020603050405020304" pitchFamily="18" charset="0"/>
              </a:rPr>
              <a:t>: </a:t>
            </a:r>
            <a:r>
              <a:rPr lang="en-US" sz="1800" b="0" i="0" u="none" strike="noStrike" baseline="0" dirty="0">
                <a:solidFill>
                  <a:schemeClr val="tx1">
                    <a:lumMod val="95000"/>
                  </a:schemeClr>
                </a:solidFill>
                <a:latin typeface="Times New Roman" panose="02020603050405020304" pitchFamily="18" charset="0"/>
              </a:rPr>
              <a:t>Any remaining balance after fully depreciating the asset, which should ideally be zero. </a:t>
            </a:r>
            <a:br>
              <a:rPr lang="en-US" sz="1800" b="0" i="0" u="none" strike="noStrike" baseline="0" dirty="0">
                <a:solidFill>
                  <a:schemeClr val="tx1">
                    <a:lumMod val="95000"/>
                  </a:schemeClr>
                </a:solidFill>
                <a:latin typeface="Times New Roman" panose="02020603050405020304" pitchFamily="18" charset="0"/>
              </a:rPr>
            </a:br>
            <a:r>
              <a:rPr lang="en-US" sz="1800" b="1" i="0" u="none" strike="noStrike" baseline="0" dirty="0">
                <a:solidFill>
                  <a:srgbClr val="FFFF00"/>
                </a:solidFill>
                <a:latin typeface="Times New Roman" panose="02020603050405020304" pitchFamily="18" charset="0"/>
              </a:rPr>
              <a:t>Rate of Depreciation as per Diminishing Balance Method</a:t>
            </a:r>
            <a:r>
              <a:rPr lang="en-US" sz="1800" b="0" i="0" u="none" strike="noStrike" baseline="0" dirty="0">
                <a:solidFill>
                  <a:srgbClr val="FFFF00"/>
                </a:solidFill>
                <a:latin typeface="Times New Roman" panose="02020603050405020304" pitchFamily="18" charset="0"/>
              </a:rPr>
              <a:t>: </a:t>
            </a:r>
            <a:r>
              <a:rPr lang="en-US" sz="1800" b="0" i="0" u="none" strike="noStrike" baseline="0" dirty="0">
                <a:solidFill>
                  <a:schemeClr val="tx1">
                    <a:lumMod val="95000"/>
                  </a:schemeClr>
                </a:solidFill>
                <a:latin typeface="Times New Roman" panose="02020603050405020304" pitchFamily="18" charset="0"/>
              </a:rPr>
              <a:t>The annual depreciation rate calculated based on the diminishing balance method.</a:t>
            </a:r>
            <a:br>
              <a:rPr lang="en-US" sz="1800" b="0" i="0" u="none" strike="noStrike" baseline="0" dirty="0">
                <a:solidFill>
                  <a:schemeClr val="tx1">
                    <a:lumMod val="95000"/>
                  </a:schemeClr>
                </a:solidFill>
                <a:latin typeface="Times New Roman" panose="02020603050405020304" pitchFamily="18" charset="0"/>
              </a:rPr>
            </a:br>
            <a:r>
              <a:rPr lang="en-US" sz="1800" b="0" i="0" u="none" strike="noStrike" baseline="0" dirty="0">
                <a:solidFill>
                  <a:schemeClr val="tx1">
                    <a:lumMod val="95000"/>
                  </a:schemeClr>
                </a:solidFill>
                <a:latin typeface="Times New Roman" panose="02020603050405020304" pitchFamily="18" charset="0"/>
              </a:rPr>
              <a:t> </a:t>
            </a:r>
            <a:r>
              <a:rPr lang="en-US" sz="1800" b="1" i="0" u="none" strike="noStrike" baseline="0" dirty="0">
                <a:solidFill>
                  <a:srgbClr val="FFFF00"/>
                </a:solidFill>
                <a:latin typeface="Times New Roman" panose="02020603050405020304" pitchFamily="18" charset="0"/>
              </a:rPr>
              <a:t>Depreciation Schedule</a:t>
            </a:r>
            <a:r>
              <a:rPr lang="en-US" sz="1800" b="0" i="0" u="none" strike="noStrike" baseline="0" dirty="0">
                <a:solidFill>
                  <a:srgbClr val="FFFF00"/>
                </a:solidFill>
                <a:latin typeface="Times New Roman" panose="02020603050405020304" pitchFamily="18" charset="0"/>
              </a:rPr>
              <a:t>: </a:t>
            </a:r>
            <a:r>
              <a:rPr lang="en-US" sz="1800" b="0" i="0" u="none" strike="noStrike" baseline="0" dirty="0">
                <a:solidFill>
                  <a:schemeClr val="tx1">
                    <a:lumMod val="95000"/>
                  </a:schemeClr>
                </a:solidFill>
                <a:latin typeface="Times New Roman" panose="02020603050405020304" pitchFamily="18" charset="0"/>
              </a:rPr>
              <a:t>A table showing the year-by-year depreciation amounts and the corresponding book values of the asset. </a:t>
            </a:r>
            <a:endParaRPr lang="en-US" dirty="0">
              <a:solidFill>
                <a:schemeClr val="tx1">
                  <a:lumMod val="95000"/>
                </a:schemeClr>
              </a:solidFill>
            </a:endParaRPr>
          </a:p>
        </p:txBody>
      </p:sp>
    </p:spTree>
    <p:extLst>
      <p:ext uri="{BB962C8B-B14F-4D97-AF65-F5344CB8AC3E}">
        <p14:creationId xmlns:p14="http://schemas.microsoft.com/office/powerpoint/2010/main" val="3634736902"/>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E94F0-710F-4327-A750-D9F052E0B464}"/>
              </a:ext>
            </a:extLst>
          </p:cNvPr>
          <p:cNvSpPr>
            <a:spLocks noGrp="1"/>
          </p:cNvSpPr>
          <p:nvPr>
            <p:ph type="title"/>
          </p:nvPr>
        </p:nvSpPr>
        <p:spPr>
          <a:xfrm>
            <a:off x="646111" y="452717"/>
            <a:ext cx="9404723" cy="6243357"/>
          </a:xfrm>
        </p:spPr>
        <p:txBody>
          <a:bodyPr/>
          <a:lstStyle/>
          <a:p>
            <a:br>
              <a:rPr lang="en-US" sz="1800" b="1" i="0" u="none" strike="noStrike" baseline="0" dirty="0">
                <a:solidFill>
                  <a:srgbClr val="FF0000"/>
                </a:solidFill>
                <a:latin typeface="Times New Roman" panose="02020603050405020304" pitchFamily="18" charset="0"/>
              </a:rPr>
            </a:br>
            <a:r>
              <a:rPr lang="en-US" sz="3200" b="1" i="0" u="none" strike="noStrike" baseline="0" dirty="0">
                <a:solidFill>
                  <a:srgbClr val="FF0000"/>
                </a:solidFill>
                <a:latin typeface="Times New Roman" panose="02020603050405020304" pitchFamily="18" charset="0"/>
              </a:rPr>
              <a:t>Formula </a:t>
            </a:r>
            <a:br>
              <a:rPr lang="en-US" sz="1800" b="1" dirty="0">
                <a:solidFill>
                  <a:srgbClr val="FF0000"/>
                </a:solidFill>
                <a:latin typeface="Times New Roman" panose="02020603050405020304" pitchFamily="18" charset="0"/>
              </a:rPr>
            </a:br>
            <a:br>
              <a:rPr lang="en-US" sz="1800" b="1" i="0" u="none" strike="noStrike" baseline="0" dirty="0">
                <a:solidFill>
                  <a:srgbClr val="FF0000"/>
                </a:solidFill>
                <a:latin typeface="Times New Roman" panose="02020603050405020304" pitchFamily="18" charset="0"/>
              </a:rPr>
            </a:br>
            <a:r>
              <a:rPr lang="en-US" sz="1800" b="1" i="0" u="none" strike="noStrike" baseline="0" dirty="0">
                <a:solidFill>
                  <a:srgbClr val="FF0000"/>
                </a:solidFill>
                <a:latin typeface="Times New Roman" panose="02020603050405020304" pitchFamily="18" charset="0"/>
              </a:rPr>
              <a:t>Straight-Line Method </a:t>
            </a:r>
            <a:br>
              <a:rPr lang="en-US" sz="1800" b="1" i="0" u="none" strike="noStrike" baseline="0" dirty="0">
                <a:solidFill>
                  <a:srgbClr val="5F4879"/>
                </a:solidFill>
                <a:latin typeface="Times New Roman" panose="02020603050405020304" pitchFamily="18" charset="0"/>
              </a:rPr>
            </a:br>
            <a:r>
              <a:rPr lang="en-US" sz="1800" b="1" i="0" u="none" strike="noStrike" baseline="0" dirty="0">
                <a:solidFill>
                  <a:srgbClr val="FFFF00"/>
                </a:solidFill>
                <a:latin typeface="Times New Roman" panose="02020603050405020304" pitchFamily="18" charset="0"/>
              </a:rPr>
              <a:t>Calculation Formula</a:t>
            </a:r>
            <a:r>
              <a:rPr lang="en-US" sz="1800" b="0" i="0" u="none" strike="noStrike" baseline="0" dirty="0">
                <a:solidFill>
                  <a:srgbClr val="FFFF00"/>
                </a:solidFill>
                <a:latin typeface="Times New Roman" panose="02020603050405020304" pitchFamily="18" charset="0"/>
              </a:rPr>
              <a:t>: </a:t>
            </a:r>
            <a:r>
              <a:rPr lang="en-US" sz="1800" b="0" i="0" u="none" strike="noStrike" baseline="0" dirty="0">
                <a:solidFill>
                  <a:schemeClr val="tx1">
                    <a:lumMod val="95000"/>
                  </a:schemeClr>
                </a:solidFill>
                <a:latin typeface="Times New Roman" panose="02020603050405020304" pitchFamily="18" charset="0"/>
              </a:rPr>
              <a:t>Depreciation per year = (Asset Price - Scrap Value) / Estimated life Span. </a:t>
            </a:r>
            <a:br>
              <a:rPr lang="en-US" sz="1800" b="0" i="0" u="none" strike="noStrike" baseline="0" dirty="0">
                <a:solidFill>
                  <a:schemeClr val="tx1">
                    <a:lumMod val="95000"/>
                  </a:schemeClr>
                </a:solidFill>
                <a:latin typeface="Times New Roman" panose="02020603050405020304" pitchFamily="18" charset="0"/>
              </a:rPr>
            </a:br>
            <a:br>
              <a:rPr lang="en-US" sz="1800" b="0" i="0" u="none" strike="noStrike" baseline="0" dirty="0">
                <a:solidFill>
                  <a:srgbClr val="000000"/>
                </a:solidFill>
                <a:latin typeface="Times New Roman" panose="02020603050405020304" pitchFamily="18" charset="0"/>
              </a:rPr>
            </a:br>
            <a:r>
              <a:rPr lang="en-US" sz="1800" b="1" i="0" u="none" strike="noStrike" baseline="0" dirty="0">
                <a:solidFill>
                  <a:srgbClr val="FF0000"/>
                </a:solidFill>
                <a:latin typeface="Times New Roman" panose="02020603050405020304" pitchFamily="18" charset="0"/>
              </a:rPr>
              <a:t>Diminishing Balance Method </a:t>
            </a:r>
            <a:br>
              <a:rPr lang="en-US" sz="1800" b="1" i="0" u="none" strike="noStrike" baseline="0" dirty="0">
                <a:solidFill>
                  <a:srgbClr val="5F4879"/>
                </a:solidFill>
                <a:latin typeface="Times New Roman" panose="02020603050405020304" pitchFamily="18" charset="0"/>
              </a:rPr>
            </a:br>
            <a:r>
              <a:rPr lang="en-US" sz="1800" b="1" i="0" u="none" strike="noStrike" baseline="0" dirty="0">
                <a:solidFill>
                  <a:srgbClr val="FFFF00"/>
                </a:solidFill>
                <a:latin typeface="Times New Roman" panose="02020603050405020304" pitchFamily="18" charset="0"/>
              </a:rPr>
              <a:t>Calculation Formula</a:t>
            </a:r>
            <a:r>
              <a:rPr lang="en-US" sz="1800" b="0" i="0" u="none" strike="noStrike" baseline="0" dirty="0">
                <a:solidFill>
                  <a:srgbClr val="FFFF00"/>
                </a:solidFill>
                <a:latin typeface="Times New Roman" panose="02020603050405020304" pitchFamily="18" charset="0"/>
              </a:rPr>
              <a:t>: </a:t>
            </a:r>
            <a:r>
              <a:rPr lang="en-US" sz="1800" b="0" i="0" u="none" strike="noStrike" baseline="0" dirty="0">
                <a:solidFill>
                  <a:schemeClr val="tx1">
                    <a:lumMod val="95000"/>
                  </a:schemeClr>
                </a:solidFill>
                <a:latin typeface="Times New Roman" panose="02020603050405020304" pitchFamily="18" charset="0"/>
              </a:rPr>
              <a:t>Depreciation per year = Book Value at Beginning of Year * Depreciation Rate. </a:t>
            </a:r>
            <a:br>
              <a:rPr lang="en-US" sz="1800" b="1" dirty="0">
                <a:solidFill>
                  <a:schemeClr val="tx1">
                    <a:lumMod val="95000"/>
                  </a:schemeClr>
                </a:solidFill>
                <a:latin typeface="Times New Roman" panose="02020603050405020304" pitchFamily="18" charset="0"/>
              </a:rPr>
            </a:br>
            <a:br>
              <a:rPr lang="en-US" sz="1800" b="1" dirty="0">
                <a:solidFill>
                  <a:schemeClr val="tx1">
                    <a:lumMod val="95000"/>
                  </a:schemeClr>
                </a:solidFill>
                <a:latin typeface="Times New Roman" panose="02020603050405020304" pitchFamily="18" charset="0"/>
              </a:rPr>
            </a:br>
            <a:r>
              <a:rPr lang="en-US" sz="1800" dirty="0"/>
              <a:t>Annual Depreciation = (Asset Price - Scrap Value) / Estimated Life Span</a:t>
            </a:r>
            <a:br>
              <a:rPr lang="en-US" sz="1800" dirty="0"/>
            </a:br>
            <a:r>
              <a:rPr lang="en-US" sz="1800" dirty="0"/>
              <a:t>Depreciation Percentage = (Annual Depreciation / Asset Price) * 100</a:t>
            </a:r>
            <a:br>
              <a:rPr lang="en-US" sz="1800" b="1" i="0" u="none" strike="noStrike" baseline="0" dirty="0">
                <a:solidFill>
                  <a:srgbClr val="000000"/>
                </a:solidFill>
                <a:latin typeface="Times New Roman" panose="02020603050405020304" pitchFamily="18" charset="0"/>
              </a:rPr>
            </a:br>
            <a:r>
              <a:rPr lang="en-US" sz="1800" dirty="0"/>
              <a:t>Depreciated Book Value After Its Life Span = Scrap Value</a:t>
            </a:r>
            <a:br>
              <a:rPr lang="en-US" sz="4400" dirty="0"/>
            </a:br>
            <a:endParaRPr lang="en-US" dirty="0">
              <a:solidFill>
                <a:schemeClr val="tx1">
                  <a:lumMod val="95000"/>
                </a:schemeClr>
              </a:solidFill>
            </a:endParaRPr>
          </a:p>
        </p:txBody>
      </p:sp>
    </p:spTree>
    <p:extLst>
      <p:ext uri="{BB962C8B-B14F-4D97-AF65-F5344CB8AC3E}">
        <p14:creationId xmlns:p14="http://schemas.microsoft.com/office/powerpoint/2010/main" val="1900731375"/>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F923F-E80F-46E4-B2C7-FE4E593A5F7C}"/>
              </a:ext>
            </a:extLst>
          </p:cNvPr>
          <p:cNvSpPr>
            <a:spLocks noGrp="1"/>
          </p:cNvSpPr>
          <p:nvPr>
            <p:ph type="title"/>
          </p:nvPr>
        </p:nvSpPr>
        <p:spPr>
          <a:xfrm>
            <a:off x="646111" y="90796"/>
            <a:ext cx="9404723" cy="6614804"/>
          </a:xfrm>
        </p:spPr>
        <p:txBody>
          <a:bodyPr/>
          <a:lstStyle/>
          <a:p>
            <a:r>
              <a:rPr lang="en-US" sz="2000" b="1" i="0" u="none" strike="noStrike" dirty="0">
                <a:solidFill>
                  <a:srgbClr val="FF0000"/>
                </a:solidFill>
                <a:effectLst/>
                <a:latin typeface="Cambria" panose="02040503050406030204" pitchFamily="18" charset="0"/>
              </a:rPr>
              <a:t>Depreciation Calculator</a:t>
            </a:r>
            <a:r>
              <a:rPr lang="en-US" sz="4400" b="1" dirty="0">
                <a:solidFill>
                  <a:srgbClr val="FF0000"/>
                </a:solidFill>
              </a:rPr>
              <a:t> </a:t>
            </a:r>
          </a:p>
        </p:txBody>
      </p:sp>
      <p:graphicFrame>
        <p:nvGraphicFramePr>
          <p:cNvPr id="3" name="Table 2">
            <a:extLst>
              <a:ext uri="{FF2B5EF4-FFF2-40B4-BE49-F238E27FC236}">
                <a16:creationId xmlns:a16="http://schemas.microsoft.com/office/drawing/2014/main" id="{117AD29B-DC61-4A2D-BDC1-16DA62A4119A}"/>
              </a:ext>
            </a:extLst>
          </p:cNvPr>
          <p:cNvGraphicFramePr>
            <a:graphicFrameLocks noGrp="1"/>
          </p:cNvGraphicFramePr>
          <p:nvPr>
            <p:extLst>
              <p:ext uri="{D42A27DB-BD31-4B8C-83A1-F6EECF244321}">
                <p14:modId xmlns:p14="http://schemas.microsoft.com/office/powerpoint/2010/main" val="1768421430"/>
              </p:ext>
            </p:extLst>
          </p:nvPr>
        </p:nvGraphicFramePr>
        <p:xfrm>
          <a:off x="646111" y="895351"/>
          <a:ext cx="9088439" cy="5871844"/>
        </p:xfrm>
        <a:graphic>
          <a:graphicData uri="http://schemas.openxmlformats.org/drawingml/2006/table">
            <a:tbl>
              <a:tblPr firstRow="1">
                <a:tableStyleId>{93296810-A885-4BE3-A3E7-6D5BEEA58F35}</a:tableStyleId>
              </a:tblPr>
              <a:tblGrid>
                <a:gridCol w="1022173">
                  <a:extLst>
                    <a:ext uri="{9D8B030D-6E8A-4147-A177-3AD203B41FA5}">
                      <a16:colId xmlns:a16="http://schemas.microsoft.com/office/drawing/2014/main" val="2119485738"/>
                    </a:ext>
                  </a:extLst>
                </a:gridCol>
                <a:gridCol w="6499677">
                  <a:extLst>
                    <a:ext uri="{9D8B030D-6E8A-4147-A177-3AD203B41FA5}">
                      <a16:colId xmlns:a16="http://schemas.microsoft.com/office/drawing/2014/main" val="3690060875"/>
                    </a:ext>
                  </a:extLst>
                </a:gridCol>
                <a:gridCol w="1566589">
                  <a:extLst>
                    <a:ext uri="{9D8B030D-6E8A-4147-A177-3AD203B41FA5}">
                      <a16:colId xmlns:a16="http://schemas.microsoft.com/office/drawing/2014/main" val="3592242841"/>
                    </a:ext>
                  </a:extLst>
                </a:gridCol>
              </a:tblGrid>
              <a:tr h="241101">
                <a:tc gridSpan="3">
                  <a:txBody>
                    <a:bodyPr/>
                    <a:lstStyle/>
                    <a:p>
                      <a:pPr algn="ctr" fontAlgn="ctr"/>
                      <a:r>
                        <a:rPr lang="en-US" sz="1100" u="none" strike="noStrike" dirty="0">
                          <a:effectLst/>
                        </a:rPr>
                        <a:t>Straight Line Method</a:t>
                      </a:r>
                      <a:endParaRPr lang="en-US" sz="1100" b="1" i="0" u="none" strike="noStrike" dirty="0">
                        <a:solidFill>
                          <a:srgbClr val="FFFFFF"/>
                        </a:solidFill>
                        <a:effectLst/>
                        <a:latin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25613594"/>
                  </a:ext>
                </a:extLst>
              </a:tr>
              <a:tr h="176190">
                <a:tc gridSpan="2">
                  <a:txBody>
                    <a:bodyPr/>
                    <a:lstStyle/>
                    <a:p>
                      <a:pPr algn="r" fontAlgn="ctr"/>
                      <a:r>
                        <a:rPr lang="en-US" sz="700" u="none" strike="noStrike" dirty="0">
                          <a:effectLst/>
                        </a:rPr>
                        <a:t>Asset Cost</a:t>
                      </a:r>
                      <a:endParaRPr lang="en-US" sz="700" b="1" i="0" u="none" strike="noStrike" dirty="0">
                        <a:solidFill>
                          <a:srgbClr val="FFFFFF"/>
                        </a:solidFill>
                        <a:effectLst/>
                        <a:latin typeface="Times New Roman" panose="02020603050405020304" pitchFamily="18" charset="0"/>
                      </a:endParaRPr>
                    </a:p>
                  </a:txBody>
                  <a:tcPr marL="0" marR="200914" marT="0" marB="0" anchor="ctr"/>
                </a:tc>
                <a:tc hMerge="1">
                  <a:txBody>
                    <a:bodyPr/>
                    <a:lstStyle/>
                    <a:p>
                      <a:endParaRPr lang="en-US"/>
                    </a:p>
                  </a:txBody>
                  <a:tcPr/>
                </a:tc>
                <a:tc>
                  <a:txBody>
                    <a:bodyPr/>
                    <a:lstStyle/>
                    <a:p>
                      <a:pPr algn="ctr" fontAlgn="ctr"/>
                      <a:r>
                        <a:rPr lang="en-US" sz="700" u="none" strike="noStrike" dirty="0">
                          <a:effectLst/>
                        </a:rPr>
                        <a:t>$450,000.00 </a:t>
                      </a:r>
                      <a:endParaRPr lang="en-US" sz="700" b="1" i="0" u="none" strike="noStrike" dirty="0">
                        <a:solidFill>
                          <a:srgbClr val="FFFFFF"/>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240168667"/>
                  </a:ext>
                </a:extLst>
              </a:tr>
              <a:tr h="176190">
                <a:tc gridSpan="2">
                  <a:txBody>
                    <a:bodyPr/>
                    <a:lstStyle/>
                    <a:p>
                      <a:pPr algn="r" fontAlgn="ctr"/>
                      <a:r>
                        <a:rPr lang="en-US" sz="700" u="none" strike="noStrike">
                          <a:effectLst/>
                        </a:rPr>
                        <a:t>Additonal Asset Cost</a:t>
                      </a:r>
                      <a:endParaRPr lang="en-US" sz="700" b="1" i="0" u="none" strike="noStrike">
                        <a:solidFill>
                          <a:srgbClr val="FFFFFF"/>
                        </a:solidFill>
                        <a:effectLst/>
                        <a:latin typeface="Times New Roman" panose="02020603050405020304" pitchFamily="18" charset="0"/>
                      </a:endParaRPr>
                    </a:p>
                  </a:txBody>
                  <a:tcPr marL="0" marR="200914" marT="0" marB="0" anchor="ctr"/>
                </a:tc>
                <a:tc hMerge="1">
                  <a:txBody>
                    <a:bodyPr/>
                    <a:lstStyle/>
                    <a:p>
                      <a:endParaRPr lang="en-US"/>
                    </a:p>
                  </a:txBody>
                  <a:tcPr/>
                </a:tc>
                <a:tc>
                  <a:txBody>
                    <a:bodyPr/>
                    <a:lstStyle/>
                    <a:p>
                      <a:pPr algn="ctr" fontAlgn="ctr"/>
                      <a:r>
                        <a:rPr lang="en-US" sz="700" u="none" strike="noStrike" dirty="0">
                          <a:effectLst/>
                        </a:rPr>
                        <a:t>$50,000.00 </a:t>
                      </a:r>
                      <a:endParaRPr lang="en-US" sz="700" b="1" i="0" u="none" strike="noStrike" dirty="0">
                        <a:solidFill>
                          <a:srgbClr val="FFFFFF"/>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904260737"/>
                  </a:ext>
                </a:extLst>
              </a:tr>
              <a:tr h="176190">
                <a:tc gridSpan="2">
                  <a:txBody>
                    <a:bodyPr/>
                    <a:lstStyle/>
                    <a:p>
                      <a:pPr algn="r" fontAlgn="ctr"/>
                      <a:r>
                        <a:rPr lang="en-US" sz="700" u="none" strike="noStrike">
                          <a:effectLst/>
                        </a:rPr>
                        <a:t>Asset Price</a:t>
                      </a:r>
                      <a:endParaRPr lang="en-US" sz="700" b="1" i="0" u="none" strike="noStrike">
                        <a:solidFill>
                          <a:srgbClr val="FFFFFF"/>
                        </a:solidFill>
                        <a:effectLst/>
                        <a:latin typeface="Times New Roman" panose="02020603050405020304" pitchFamily="18" charset="0"/>
                      </a:endParaRPr>
                    </a:p>
                  </a:txBody>
                  <a:tcPr marL="0" marR="200914" marT="0" marB="0" anchor="ctr"/>
                </a:tc>
                <a:tc hMerge="1">
                  <a:txBody>
                    <a:bodyPr/>
                    <a:lstStyle/>
                    <a:p>
                      <a:endParaRPr lang="en-US"/>
                    </a:p>
                  </a:txBody>
                  <a:tcPr/>
                </a:tc>
                <a:tc>
                  <a:txBody>
                    <a:bodyPr/>
                    <a:lstStyle/>
                    <a:p>
                      <a:pPr algn="ctr" fontAlgn="ctr"/>
                      <a:r>
                        <a:rPr lang="en-US" sz="700" u="none" strike="noStrike">
                          <a:effectLst/>
                        </a:rPr>
                        <a:t>$500,000.00 </a:t>
                      </a:r>
                      <a:endParaRPr lang="en-US" sz="700" b="1" i="0" u="none" strike="noStrike">
                        <a:solidFill>
                          <a:srgbClr val="FFFFFF"/>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806088110"/>
                  </a:ext>
                </a:extLst>
              </a:tr>
              <a:tr h="176190">
                <a:tc gridSpan="2">
                  <a:txBody>
                    <a:bodyPr/>
                    <a:lstStyle/>
                    <a:p>
                      <a:pPr algn="r" fontAlgn="ctr"/>
                      <a:r>
                        <a:rPr lang="en-US" sz="700" u="none" strike="noStrike">
                          <a:effectLst/>
                        </a:rPr>
                        <a:t>Scrap Value</a:t>
                      </a:r>
                      <a:endParaRPr lang="en-US" sz="700" b="1" i="0" u="none" strike="noStrike">
                        <a:solidFill>
                          <a:srgbClr val="FFFFFF"/>
                        </a:solidFill>
                        <a:effectLst/>
                        <a:latin typeface="Times New Roman" panose="02020603050405020304" pitchFamily="18" charset="0"/>
                      </a:endParaRPr>
                    </a:p>
                  </a:txBody>
                  <a:tcPr marL="0" marR="200914" marT="0" marB="0" anchor="ctr"/>
                </a:tc>
                <a:tc hMerge="1">
                  <a:txBody>
                    <a:bodyPr/>
                    <a:lstStyle/>
                    <a:p>
                      <a:endParaRPr lang="en-US"/>
                    </a:p>
                  </a:txBody>
                  <a:tcPr/>
                </a:tc>
                <a:tc>
                  <a:txBody>
                    <a:bodyPr/>
                    <a:lstStyle/>
                    <a:p>
                      <a:pPr algn="ctr" fontAlgn="ctr"/>
                      <a:r>
                        <a:rPr lang="en-US" sz="700" u="none" strike="noStrike">
                          <a:effectLst/>
                        </a:rPr>
                        <a:t>$50,000.00 </a:t>
                      </a:r>
                      <a:endParaRPr lang="en-US" sz="700" b="1" i="0" u="none" strike="noStrike">
                        <a:solidFill>
                          <a:srgbClr val="FFFFFF"/>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903517032"/>
                  </a:ext>
                </a:extLst>
              </a:tr>
              <a:tr h="176190">
                <a:tc gridSpan="2">
                  <a:txBody>
                    <a:bodyPr/>
                    <a:lstStyle/>
                    <a:p>
                      <a:pPr algn="r" fontAlgn="ctr"/>
                      <a:r>
                        <a:rPr lang="en-US" sz="700" u="none" strike="noStrike">
                          <a:effectLst/>
                        </a:rPr>
                        <a:t>Estimated Life Span (Years)</a:t>
                      </a:r>
                      <a:endParaRPr lang="en-US" sz="700" b="1" i="0" u="none" strike="noStrike">
                        <a:solidFill>
                          <a:srgbClr val="FFFFFF"/>
                        </a:solidFill>
                        <a:effectLst/>
                        <a:latin typeface="Times New Roman" panose="02020603050405020304" pitchFamily="18" charset="0"/>
                      </a:endParaRPr>
                    </a:p>
                  </a:txBody>
                  <a:tcPr marL="0" marR="200914" marT="0" marB="0" anchor="ctr"/>
                </a:tc>
                <a:tc hMerge="1">
                  <a:txBody>
                    <a:bodyPr/>
                    <a:lstStyle/>
                    <a:p>
                      <a:endParaRPr lang="en-US"/>
                    </a:p>
                  </a:txBody>
                  <a:tcPr/>
                </a:tc>
                <a:tc>
                  <a:txBody>
                    <a:bodyPr/>
                    <a:lstStyle/>
                    <a:p>
                      <a:pPr algn="ctr" fontAlgn="ctr"/>
                      <a:r>
                        <a:rPr lang="en-US" sz="700" u="none" strike="noStrike">
                          <a:effectLst/>
                        </a:rPr>
                        <a:t>10</a:t>
                      </a:r>
                      <a:endParaRPr lang="en-US" sz="700" b="1" i="0" u="none" strike="noStrike">
                        <a:solidFill>
                          <a:srgbClr val="FFFFFF"/>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366841273"/>
                  </a:ext>
                </a:extLst>
              </a:tr>
              <a:tr h="176190">
                <a:tc gridSpan="2">
                  <a:txBody>
                    <a:bodyPr/>
                    <a:lstStyle/>
                    <a:p>
                      <a:pPr algn="r" fontAlgn="ctr"/>
                      <a:r>
                        <a:rPr lang="en-US" sz="700" u="none" strike="noStrike" dirty="0">
                          <a:effectLst/>
                        </a:rPr>
                        <a:t>Depreciation / Year as per Straight Line Method</a:t>
                      </a:r>
                      <a:endParaRPr lang="en-US" sz="700" b="1" i="0" u="none" strike="noStrike" dirty="0">
                        <a:solidFill>
                          <a:srgbClr val="FFFFFF"/>
                        </a:solidFill>
                        <a:effectLst/>
                        <a:latin typeface="Times New Roman" panose="02020603050405020304" pitchFamily="18" charset="0"/>
                      </a:endParaRPr>
                    </a:p>
                  </a:txBody>
                  <a:tcPr marL="0" marR="200914" marT="0" marB="0" anchor="ctr"/>
                </a:tc>
                <a:tc hMerge="1">
                  <a:txBody>
                    <a:bodyPr/>
                    <a:lstStyle/>
                    <a:p>
                      <a:endParaRPr lang="en-US"/>
                    </a:p>
                  </a:txBody>
                  <a:tcPr/>
                </a:tc>
                <a:tc>
                  <a:txBody>
                    <a:bodyPr/>
                    <a:lstStyle/>
                    <a:p>
                      <a:pPr algn="ctr" fontAlgn="ctr"/>
                      <a:r>
                        <a:rPr lang="en-US" sz="700" u="none" strike="noStrike">
                          <a:effectLst/>
                        </a:rPr>
                        <a:t>$45,000.00 </a:t>
                      </a:r>
                      <a:endParaRPr lang="en-US" sz="700" b="1" i="0" u="none" strike="noStrike">
                        <a:solidFill>
                          <a:srgbClr val="FFFFFF"/>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164701488"/>
                  </a:ext>
                </a:extLst>
              </a:tr>
              <a:tr h="176190">
                <a:tc gridSpan="2">
                  <a:txBody>
                    <a:bodyPr/>
                    <a:lstStyle/>
                    <a:p>
                      <a:pPr algn="r" fontAlgn="ctr"/>
                      <a:r>
                        <a:rPr lang="en-US" sz="700" u="none" strike="noStrike" dirty="0">
                          <a:effectLst/>
                        </a:rPr>
                        <a:t>Depreciation Percentage</a:t>
                      </a:r>
                      <a:endParaRPr lang="en-US" sz="700" b="1" i="0" u="none" strike="noStrike" dirty="0">
                        <a:solidFill>
                          <a:srgbClr val="FFFFFF"/>
                        </a:solidFill>
                        <a:effectLst/>
                        <a:latin typeface="Times New Roman" panose="02020603050405020304" pitchFamily="18" charset="0"/>
                      </a:endParaRPr>
                    </a:p>
                  </a:txBody>
                  <a:tcPr marL="0" marR="200914" marT="0" marB="0" anchor="ctr"/>
                </a:tc>
                <a:tc hMerge="1">
                  <a:txBody>
                    <a:bodyPr/>
                    <a:lstStyle/>
                    <a:p>
                      <a:endParaRPr lang="en-US"/>
                    </a:p>
                  </a:txBody>
                  <a:tcPr/>
                </a:tc>
                <a:tc>
                  <a:txBody>
                    <a:bodyPr/>
                    <a:lstStyle/>
                    <a:p>
                      <a:pPr algn="ctr" fontAlgn="ctr"/>
                      <a:r>
                        <a:rPr lang="en-US" sz="700" u="none" strike="noStrike">
                          <a:effectLst/>
                        </a:rPr>
                        <a:t>9.00%</a:t>
                      </a:r>
                      <a:endParaRPr lang="en-US" sz="700" b="1" i="0" u="none" strike="noStrike">
                        <a:solidFill>
                          <a:srgbClr val="FFFFFF"/>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044762609"/>
                  </a:ext>
                </a:extLst>
              </a:tr>
              <a:tr h="176190">
                <a:tc gridSpan="2">
                  <a:txBody>
                    <a:bodyPr/>
                    <a:lstStyle/>
                    <a:p>
                      <a:pPr algn="r" fontAlgn="ctr"/>
                      <a:r>
                        <a:rPr lang="en-US" sz="700" u="none" strike="noStrike">
                          <a:effectLst/>
                        </a:rPr>
                        <a:t>Total Depreciation For Its Life Span</a:t>
                      </a:r>
                      <a:endParaRPr lang="en-US" sz="700" b="1" i="0" u="none" strike="noStrike">
                        <a:solidFill>
                          <a:srgbClr val="FFFFFF"/>
                        </a:solidFill>
                        <a:effectLst/>
                        <a:latin typeface="Times New Roman" panose="02020603050405020304" pitchFamily="18" charset="0"/>
                      </a:endParaRPr>
                    </a:p>
                  </a:txBody>
                  <a:tcPr marL="0" marR="200914" marT="0" marB="0" anchor="ctr"/>
                </a:tc>
                <a:tc hMerge="1">
                  <a:txBody>
                    <a:bodyPr/>
                    <a:lstStyle/>
                    <a:p>
                      <a:endParaRPr lang="en-US"/>
                    </a:p>
                  </a:txBody>
                  <a:tcPr/>
                </a:tc>
                <a:tc>
                  <a:txBody>
                    <a:bodyPr/>
                    <a:lstStyle/>
                    <a:p>
                      <a:pPr algn="ctr" fontAlgn="ctr"/>
                      <a:r>
                        <a:rPr lang="en-US" sz="700" u="none" strike="noStrike">
                          <a:effectLst/>
                        </a:rPr>
                        <a:t>$450,000.00 </a:t>
                      </a:r>
                      <a:endParaRPr lang="en-US" sz="700" b="0" i="0" u="none" strike="noStrike">
                        <a:solidFill>
                          <a:srgbClr val="FFFFFF"/>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57158231"/>
                  </a:ext>
                </a:extLst>
              </a:tr>
              <a:tr h="176190">
                <a:tc gridSpan="2">
                  <a:txBody>
                    <a:bodyPr/>
                    <a:lstStyle/>
                    <a:p>
                      <a:pPr algn="r" fontAlgn="ctr"/>
                      <a:r>
                        <a:rPr lang="en-US" sz="700" u="none" strike="noStrike">
                          <a:effectLst/>
                        </a:rPr>
                        <a:t>Depreciated Book Value After Its Life Span</a:t>
                      </a:r>
                      <a:endParaRPr lang="en-US" sz="700" b="1" i="0" u="none" strike="noStrike">
                        <a:solidFill>
                          <a:srgbClr val="FFFFFF"/>
                        </a:solidFill>
                        <a:effectLst/>
                        <a:latin typeface="Times New Roman" panose="02020603050405020304" pitchFamily="18" charset="0"/>
                      </a:endParaRPr>
                    </a:p>
                  </a:txBody>
                  <a:tcPr marL="0" marR="200914" marT="0" marB="0" anchor="ctr"/>
                </a:tc>
                <a:tc hMerge="1">
                  <a:txBody>
                    <a:bodyPr/>
                    <a:lstStyle/>
                    <a:p>
                      <a:endParaRPr lang="en-US"/>
                    </a:p>
                  </a:txBody>
                  <a:tcPr/>
                </a:tc>
                <a:tc>
                  <a:txBody>
                    <a:bodyPr/>
                    <a:lstStyle/>
                    <a:p>
                      <a:pPr algn="ctr" fontAlgn="ctr"/>
                      <a:r>
                        <a:rPr lang="en-US" sz="700" u="none" strike="noStrike">
                          <a:effectLst/>
                        </a:rPr>
                        <a:t>$50,000.00 </a:t>
                      </a:r>
                      <a:endParaRPr lang="en-US" sz="700" b="0" i="0" u="none" strike="noStrike">
                        <a:solidFill>
                          <a:srgbClr val="FFFFFF"/>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816228653"/>
                  </a:ext>
                </a:extLst>
              </a:tr>
              <a:tr h="176190">
                <a:tc gridSpan="2">
                  <a:txBody>
                    <a:bodyPr/>
                    <a:lstStyle/>
                    <a:p>
                      <a:pPr algn="r" fontAlgn="ctr"/>
                      <a:r>
                        <a:rPr lang="en-US" sz="700" u="none" strike="noStrike">
                          <a:effectLst/>
                        </a:rPr>
                        <a:t>Balance Amount</a:t>
                      </a:r>
                      <a:endParaRPr lang="en-US" sz="700" b="1" i="0" u="none" strike="noStrike">
                        <a:solidFill>
                          <a:srgbClr val="FFFFFF"/>
                        </a:solidFill>
                        <a:effectLst/>
                        <a:latin typeface="Times New Roman" panose="02020603050405020304" pitchFamily="18" charset="0"/>
                      </a:endParaRPr>
                    </a:p>
                  </a:txBody>
                  <a:tcPr marL="0" marR="200914" marT="0" marB="0" anchor="ctr"/>
                </a:tc>
                <a:tc hMerge="1">
                  <a:txBody>
                    <a:bodyPr/>
                    <a:lstStyle/>
                    <a:p>
                      <a:endParaRPr lang="en-US"/>
                    </a:p>
                  </a:txBody>
                  <a:tcPr/>
                </a:tc>
                <a:tc>
                  <a:txBody>
                    <a:bodyPr/>
                    <a:lstStyle/>
                    <a:p>
                      <a:pPr algn="ctr" fontAlgn="ctr"/>
                      <a:r>
                        <a:rPr lang="en-US" sz="700" u="none" strike="noStrike">
                          <a:effectLst/>
                        </a:rPr>
                        <a:t>$0.00 </a:t>
                      </a:r>
                      <a:endParaRPr lang="en-US" sz="700" b="0" i="0" u="none" strike="noStrike">
                        <a:solidFill>
                          <a:srgbClr val="FFFFFF"/>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718476498"/>
                  </a:ext>
                </a:extLst>
              </a:tr>
              <a:tr h="176190">
                <a:tc>
                  <a:txBody>
                    <a:bodyPr/>
                    <a:lstStyle/>
                    <a:p>
                      <a:pPr algn="ctr" fontAlgn="ctr"/>
                      <a:r>
                        <a:rPr lang="en-US" sz="700" u="none" strike="noStrike">
                          <a:effectLst/>
                        </a:rPr>
                        <a:t> </a:t>
                      </a:r>
                      <a:endParaRPr lang="en-US" sz="700" b="0" i="0" u="none" strike="noStrike">
                        <a:solidFill>
                          <a:srgbClr val="FFFFFF"/>
                        </a:solidFill>
                        <a:effectLst/>
                        <a:latin typeface="Times New Roman" panose="02020603050405020304" pitchFamily="18" charset="0"/>
                      </a:endParaRPr>
                    </a:p>
                  </a:txBody>
                  <a:tcPr marL="0" marR="0" marT="0" marB="0" anchor="ctr"/>
                </a:tc>
                <a:tc>
                  <a:txBody>
                    <a:bodyPr/>
                    <a:lstStyle/>
                    <a:p>
                      <a:pPr algn="ctr" fontAlgn="ctr"/>
                      <a:r>
                        <a:rPr lang="en-US" sz="700" u="none" strike="noStrike">
                          <a:effectLst/>
                        </a:rPr>
                        <a:t> </a:t>
                      </a:r>
                      <a:endParaRPr lang="en-US" sz="700" b="0" i="0" u="none" strike="noStrike">
                        <a:solidFill>
                          <a:srgbClr val="FFFFFF"/>
                        </a:solidFill>
                        <a:effectLst/>
                        <a:latin typeface="Times New Roman" panose="02020603050405020304" pitchFamily="18" charset="0"/>
                      </a:endParaRPr>
                    </a:p>
                  </a:txBody>
                  <a:tcPr marL="0" marR="0" marT="0" marB="0" anchor="ctr"/>
                </a:tc>
                <a:tc>
                  <a:txBody>
                    <a:bodyPr/>
                    <a:lstStyle/>
                    <a:p>
                      <a:pPr algn="ctr" fontAlgn="ctr"/>
                      <a:r>
                        <a:rPr lang="en-US" sz="700" u="none" strike="noStrike">
                          <a:effectLst/>
                        </a:rPr>
                        <a:t> </a:t>
                      </a:r>
                      <a:endParaRPr lang="en-US" sz="700" b="0" i="0" u="none" strike="noStrike">
                        <a:solidFill>
                          <a:srgbClr val="FFFFFF"/>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877762320"/>
                  </a:ext>
                </a:extLst>
              </a:tr>
              <a:tr h="241101">
                <a:tc gridSpan="3">
                  <a:txBody>
                    <a:bodyPr/>
                    <a:lstStyle/>
                    <a:p>
                      <a:pPr algn="ctr" fontAlgn="ctr"/>
                      <a:r>
                        <a:rPr lang="en-US" sz="1100" u="none" strike="noStrike" dirty="0">
                          <a:solidFill>
                            <a:schemeClr val="tx1">
                              <a:lumMod val="95000"/>
                            </a:schemeClr>
                          </a:solidFill>
                          <a:effectLst/>
                        </a:rPr>
                        <a:t>Diminishing Balance Method</a:t>
                      </a:r>
                      <a:endParaRPr lang="en-US" sz="1100" b="1" i="0" u="none" strike="noStrike" dirty="0">
                        <a:solidFill>
                          <a:schemeClr val="tx1">
                            <a:lumMod val="95000"/>
                          </a:schemeClr>
                        </a:solidFill>
                        <a:effectLst/>
                        <a:latin typeface="Times New Roman" panose="02020603050405020304" pitchFamily="18" charset="0"/>
                      </a:endParaRPr>
                    </a:p>
                  </a:txBody>
                  <a:tcPr marL="0" marR="0" marT="0" marB="0" anchor="ctr">
                    <a:solidFill>
                      <a:schemeClr val="accent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62787328"/>
                  </a:ext>
                </a:extLst>
              </a:tr>
              <a:tr h="176190">
                <a:tc gridSpan="2">
                  <a:txBody>
                    <a:bodyPr/>
                    <a:lstStyle/>
                    <a:p>
                      <a:pPr algn="r" fontAlgn="ctr"/>
                      <a:r>
                        <a:rPr lang="en-US" sz="700" u="none" strike="noStrike">
                          <a:effectLst/>
                        </a:rPr>
                        <a:t>Asset Cost</a:t>
                      </a:r>
                      <a:endParaRPr lang="en-US" sz="700" b="1" i="0" u="none" strike="noStrike">
                        <a:solidFill>
                          <a:srgbClr val="FFFFFF"/>
                        </a:solidFill>
                        <a:effectLst/>
                        <a:latin typeface="Times New Roman" panose="02020603050405020304" pitchFamily="18" charset="0"/>
                      </a:endParaRPr>
                    </a:p>
                  </a:txBody>
                  <a:tcPr marL="0" marR="200914" marT="0" marB="0" anchor="ctr"/>
                </a:tc>
                <a:tc hMerge="1">
                  <a:txBody>
                    <a:bodyPr/>
                    <a:lstStyle/>
                    <a:p>
                      <a:endParaRPr lang="en-US"/>
                    </a:p>
                  </a:txBody>
                  <a:tcPr/>
                </a:tc>
                <a:tc>
                  <a:txBody>
                    <a:bodyPr/>
                    <a:lstStyle/>
                    <a:p>
                      <a:pPr algn="ctr" fontAlgn="ctr"/>
                      <a:r>
                        <a:rPr lang="en-US" sz="700" u="none" strike="noStrike">
                          <a:effectLst/>
                        </a:rPr>
                        <a:t>$450,000.00 </a:t>
                      </a:r>
                      <a:endParaRPr lang="en-US" sz="700" b="1" i="0" u="none" strike="noStrike">
                        <a:solidFill>
                          <a:srgbClr val="FFFFFF"/>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4242318499"/>
                  </a:ext>
                </a:extLst>
              </a:tr>
              <a:tr h="176190">
                <a:tc gridSpan="2">
                  <a:txBody>
                    <a:bodyPr/>
                    <a:lstStyle/>
                    <a:p>
                      <a:pPr algn="r" fontAlgn="ctr"/>
                      <a:r>
                        <a:rPr lang="en-US" sz="700" u="none" strike="noStrike" dirty="0">
                          <a:effectLst/>
                        </a:rPr>
                        <a:t>Additional Asset Cost </a:t>
                      </a:r>
                      <a:endParaRPr lang="en-US" sz="700" b="1" i="0" u="none" strike="noStrike" dirty="0">
                        <a:solidFill>
                          <a:srgbClr val="FFFFFF"/>
                        </a:solidFill>
                        <a:effectLst/>
                        <a:latin typeface="Times New Roman" panose="02020603050405020304" pitchFamily="18" charset="0"/>
                      </a:endParaRPr>
                    </a:p>
                  </a:txBody>
                  <a:tcPr marL="0" marR="200914" marT="0" marB="0" anchor="ctr"/>
                </a:tc>
                <a:tc hMerge="1">
                  <a:txBody>
                    <a:bodyPr/>
                    <a:lstStyle/>
                    <a:p>
                      <a:endParaRPr lang="en-US"/>
                    </a:p>
                  </a:txBody>
                  <a:tcPr/>
                </a:tc>
                <a:tc>
                  <a:txBody>
                    <a:bodyPr/>
                    <a:lstStyle/>
                    <a:p>
                      <a:pPr algn="ctr" fontAlgn="ctr"/>
                      <a:r>
                        <a:rPr lang="en-US" sz="700" u="none" strike="noStrike">
                          <a:effectLst/>
                        </a:rPr>
                        <a:t>$50,000.00 </a:t>
                      </a:r>
                      <a:endParaRPr lang="en-US" sz="700" b="1" i="0" u="none" strike="noStrike">
                        <a:solidFill>
                          <a:srgbClr val="FFFFFF"/>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925642043"/>
                  </a:ext>
                </a:extLst>
              </a:tr>
              <a:tr h="176190">
                <a:tc gridSpan="2">
                  <a:txBody>
                    <a:bodyPr/>
                    <a:lstStyle/>
                    <a:p>
                      <a:pPr algn="r" fontAlgn="ctr"/>
                      <a:r>
                        <a:rPr lang="en-US" sz="700" u="none" strike="noStrike">
                          <a:effectLst/>
                        </a:rPr>
                        <a:t>Asset Price</a:t>
                      </a:r>
                      <a:endParaRPr lang="en-US" sz="700" b="1" i="0" u="none" strike="noStrike">
                        <a:solidFill>
                          <a:srgbClr val="FFFFFF"/>
                        </a:solidFill>
                        <a:effectLst/>
                        <a:latin typeface="Times New Roman" panose="02020603050405020304" pitchFamily="18" charset="0"/>
                      </a:endParaRPr>
                    </a:p>
                  </a:txBody>
                  <a:tcPr marL="0" marR="200914" marT="0" marB="0" anchor="ctr"/>
                </a:tc>
                <a:tc hMerge="1">
                  <a:txBody>
                    <a:bodyPr/>
                    <a:lstStyle/>
                    <a:p>
                      <a:endParaRPr lang="en-US"/>
                    </a:p>
                  </a:txBody>
                  <a:tcPr/>
                </a:tc>
                <a:tc>
                  <a:txBody>
                    <a:bodyPr/>
                    <a:lstStyle/>
                    <a:p>
                      <a:pPr algn="ctr" fontAlgn="ctr"/>
                      <a:r>
                        <a:rPr lang="en-US" sz="700" u="none" strike="noStrike">
                          <a:effectLst/>
                        </a:rPr>
                        <a:t>$500,000.00 </a:t>
                      </a:r>
                      <a:endParaRPr lang="en-US" sz="700" b="1" i="0" u="none" strike="noStrike">
                        <a:solidFill>
                          <a:srgbClr val="FFFFFF"/>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810233202"/>
                  </a:ext>
                </a:extLst>
              </a:tr>
              <a:tr h="176190">
                <a:tc gridSpan="2">
                  <a:txBody>
                    <a:bodyPr/>
                    <a:lstStyle/>
                    <a:p>
                      <a:pPr algn="r" fontAlgn="ctr"/>
                      <a:r>
                        <a:rPr lang="en-US" sz="700" u="none" strike="noStrike">
                          <a:effectLst/>
                        </a:rPr>
                        <a:t>Scrap Value</a:t>
                      </a:r>
                      <a:endParaRPr lang="en-US" sz="700" b="1" i="0" u="none" strike="noStrike">
                        <a:solidFill>
                          <a:srgbClr val="FFFFFF"/>
                        </a:solidFill>
                        <a:effectLst/>
                        <a:latin typeface="Times New Roman" panose="02020603050405020304" pitchFamily="18" charset="0"/>
                      </a:endParaRPr>
                    </a:p>
                  </a:txBody>
                  <a:tcPr marL="0" marR="200914" marT="0" marB="0" anchor="ctr"/>
                </a:tc>
                <a:tc hMerge="1">
                  <a:txBody>
                    <a:bodyPr/>
                    <a:lstStyle/>
                    <a:p>
                      <a:endParaRPr lang="en-US"/>
                    </a:p>
                  </a:txBody>
                  <a:tcPr/>
                </a:tc>
                <a:tc>
                  <a:txBody>
                    <a:bodyPr/>
                    <a:lstStyle/>
                    <a:p>
                      <a:pPr algn="ctr" fontAlgn="ctr"/>
                      <a:r>
                        <a:rPr lang="en-US" sz="700" u="none" strike="noStrike">
                          <a:effectLst/>
                        </a:rPr>
                        <a:t>$50,000.00 </a:t>
                      </a:r>
                      <a:endParaRPr lang="en-US" sz="700" b="1" i="0" u="none" strike="noStrike">
                        <a:solidFill>
                          <a:srgbClr val="FFFFFF"/>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801885880"/>
                  </a:ext>
                </a:extLst>
              </a:tr>
              <a:tr h="176190">
                <a:tc gridSpan="2">
                  <a:txBody>
                    <a:bodyPr/>
                    <a:lstStyle/>
                    <a:p>
                      <a:pPr algn="r" fontAlgn="ctr"/>
                      <a:r>
                        <a:rPr lang="en-US" sz="700" u="none" strike="noStrike" dirty="0">
                          <a:effectLst/>
                        </a:rPr>
                        <a:t>Estimated Life Span (Years)</a:t>
                      </a:r>
                      <a:endParaRPr lang="en-US" sz="700" b="1" i="0" u="none" strike="noStrike" dirty="0">
                        <a:solidFill>
                          <a:srgbClr val="FFFFFF"/>
                        </a:solidFill>
                        <a:effectLst/>
                        <a:latin typeface="Times New Roman" panose="02020603050405020304" pitchFamily="18" charset="0"/>
                      </a:endParaRPr>
                    </a:p>
                  </a:txBody>
                  <a:tcPr marL="0" marR="200914" marT="0" marB="0" anchor="ctr"/>
                </a:tc>
                <a:tc hMerge="1">
                  <a:txBody>
                    <a:bodyPr/>
                    <a:lstStyle/>
                    <a:p>
                      <a:endParaRPr lang="en-US"/>
                    </a:p>
                  </a:txBody>
                  <a:tcPr/>
                </a:tc>
                <a:tc>
                  <a:txBody>
                    <a:bodyPr/>
                    <a:lstStyle/>
                    <a:p>
                      <a:pPr algn="ctr" fontAlgn="ctr"/>
                      <a:r>
                        <a:rPr lang="en-US" sz="700" u="none" strike="noStrike">
                          <a:effectLst/>
                        </a:rPr>
                        <a:t>10</a:t>
                      </a:r>
                      <a:endParaRPr lang="en-US" sz="700" b="1" i="0" u="none" strike="noStrike">
                        <a:solidFill>
                          <a:srgbClr val="FFFFFF"/>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277265285"/>
                  </a:ext>
                </a:extLst>
              </a:tr>
              <a:tr h="238404">
                <a:tc gridSpan="2">
                  <a:txBody>
                    <a:bodyPr/>
                    <a:lstStyle/>
                    <a:p>
                      <a:pPr algn="r" fontAlgn="ctr"/>
                      <a:r>
                        <a:rPr lang="en-US" sz="700" u="none" strike="noStrike">
                          <a:effectLst/>
                        </a:rPr>
                        <a:t>Rate of Depreciation as per Diminishing Balance Method</a:t>
                      </a:r>
                      <a:endParaRPr lang="en-US" sz="700" b="1" i="0" u="none" strike="noStrike">
                        <a:solidFill>
                          <a:srgbClr val="FFFFFF"/>
                        </a:solidFill>
                        <a:effectLst/>
                        <a:latin typeface="Times New Roman" panose="02020603050405020304" pitchFamily="18" charset="0"/>
                      </a:endParaRPr>
                    </a:p>
                  </a:txBody>
                  <a:tcPr marL="0" marR="200914" marT="0" marB="0" anchor="ctr"/>
                </a:tc>
                <a:tc hMerge="1">
                  <a:txBody>
                    <a:bodyPr/>
                    <a:lstStyle/>
                    <a:p>
                      <a:endParaRPr lang="en-US"/>
                    </a:p>
                  </a:txBody>
                  <a:tcPr/>
                </a:tc>
                <a:tc>
                  <a:txBody>
                    <a:bodyPr/>
                    <a:lstStyle/>
                    <a:p>
                      <a:pPr algn="ctr" fontAlgn="ctr"/>
                      <a:r>
                        <a:rPr lang="en-US" sz="700" u="none" strike="noStrike">
                          <a:effectLst/>
                        </a:rPr>
                        <a:t>20.57%</a:t>
                      </a:r>
                      <a:endParaRPr lang="en-US" sz="700" b="1" i="0" u="none" strike="noStrike">
                        <a:solidFill>
                          <a:srgbClr val="FFFFFF"/>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693883440"/>
                  </a:ext>
                </a:extLst>
              </a:tr>
              <a:tr h="217918">
                <a:tc gridSpan="3">
                  <a:txBody>
                    <a:bodyPr/>
                    <a:lstStyle/>
                    <a:p>
                      <a:pPr algn="ctr" fontAlgn="ctr"/>
                      <a:r>
                        <a:rPr lang="en-US" sz="900" u="none" strike="noStrike" dirty="0">
                          <a:solidFill>
                            <a:schemeClr val="tx1">
                              <a:lumMod val="95000"/>
                            </a:schemeClr>
                          </a:solidFill>
                          <a:effectLst/>
                        </a:rPr>
                        <a:t>Depreciation Schedule</a:t>
                      </a:r>
                      <a:endParaRPr lang="en-US" sz="900" b="1" i="0" u="none" strike="noStrike" dirty="0">
                        <a:solidFill>
                          <a:schemeClr val="tx1">
                            <a:lumMod val="95000"/>
                          </a:schemeClr>
                        </a:solidFill>
                        <a:effectLst/>
                        <a:latin typeface="Times New Roman" panose="02020603050405020304" pitchFamily="18" charset="0"/>
                      </a:endParaRPr>
                    </a:p>
                  </a:txBody>
                  <a:tcPr marL="0" marR="0" marT="0" marB="0" anchor="ctr">
                    <a:solidFill>
                      <a:schemeClr val="accent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46079970"/>
                  </a:ext>
                </a:extLst>
              </a:tr>
              <a:tr h="176190">
                <a:tc>
                  <a:txBody>
                    <a:bodyPr/>
                    <a:lstStyle/>
                    <a:p>
                      <a:pPr algn="ctr" fontAlgn="ctr"/>
                      <a:r>
                        <a:rPr lang="en-US" sz="700" u="none" strike="noStrike">
                          <a:effectLst/>
                        </a:rPr>
                        <a:t>Year</a:t>
                      </a:r>
                      <a:endParaRPr lang="en-US" sz="700" b="1" i="0" u="none" strike="noStrike">
                        <a:solidFill>
                          <a:srgbClr val="FFFFFF"/>
                        </a:solidFill>
                        <a:effectLst/>
                        <a:latin typeface="Times New Roman" panose="02020603050405020304" pitchFamily="18" charset="0"/>
                      </a:endParaRPr>
                    </a:p>
                  </a:txBody>
                  <a:tcPr marL="0" marR="0" marT="0" marB="0" anchor="ctr"/>
                </a:tc>
                <a:tc>
                  <a:txBody>
                    <a:bodyPr/>
                    <a:lstStyle/>
                    <a:p>
                      <a:pPr algn="ctr" fontAlgn="ctr"/>
                      <a:r>
                        <a:rPr lang="en-US" sz="700" u="none" strike="noStrike">
                          <a:effectLst/>
                        </a:rPr>
                        <a:t>Year on Year Depreciation Amount</a:t>
                      </a:r>
                      <a:endParaRPr lang="en-US" sz="700" b="1" i="0" u="none" strike="noStrike">
                        <a:solidFill>
                          <a:srgbClr val="FFFFFF"/>
                        </a:solidFill>
                        <a:effectLst/>
                        <a:latin typeface="Times New Roman" panose="02020603050405020304" pitchFamily="18" charset="0"/>
                      </a:endParaRPr>
                    </a:p>
                  </a:txBody>
                  <a:tcPr marL="0" marR="0" marT="0" marB="0" anchor="ctr"/>
                </a:tc>
                <a:tc>
                  <a:txBody>
                    <a:bodyPr/>
                    <a:lstStyle/>
                    <a:p>
                      <a:pPr algn="ctr" fontAlgn="ctr"/>
                      <a:r>
                        <a:rPr lang="en-US" sz="700" u="none" strike="noStrike">
                          <a:effectLst/>
                        </a:rPr>
                        <a:t>Book Value</a:t>
                      </a:r>
                      <a:endParaRPr lang="en-US" sz="700" b="1" i="0" u="none" strike="noStrike">
                        <a:solidFill>
                          <a:srgbClr val="FFFFFF"/>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421183301"/>
                  </a:ext>
                </a:extLst>
              </a:tr>
              <a:tr h="176190">
                <a:tc>
                  <a:txBody>
                    <a:bodyPr/>
                    <a:lstStyle/>
                    <a:p>
                      <a:pPr algn="ctr" fontAlgn="ctr"/>
                      <a:r>
                        <a:rPr lang="en-US" sz="700" u="none" strike="noStrike">
                          <a:effectLst/>
                        </a:rPr>
                        <a:t>1</a:t>
                      </a:r>
                      <a:endParaRPr lang="en-US" sz="700" b="0" i="0" u="none" strike="noStrike">
                        <a:solidFill>
                          <a:srgbClr val="FFFFFF"/>
                        </a:solidFill>
                        <a:effectLst/>
                        <a:latin typeface="Times New Roman" panose="02020603050405020304" pitchFamily="18" charset="0"/>
                      </a:endParaRPr>
                    </a:p>
                  </a:txBody>
                  <a:tcPr marL="0" marR="0" marT="0" marB="0" anchor="ctr"/>
                </a:tc>
                <a:tc>
                  <a:txBody>
                    <a:bodyPr/>
                    <a:lstStyle/>
                    <a:p>
                      <a:pPr algn="ctr" fontAlgn="ctr"/>
                      <a:r>
                        <a:rPr lang="en-US" sz="700" u="none" strike="noStrike" dirty="0">
                          <a:effectLst/>
                        </a:rPr>
                        <a:t>$102,835.88</a:t>
                      </a:r>
                      <a:endParaRPr lang="en-US" sz="700" b="0" i="0" u="none" strike="noStrike" dirty="0">
                        <a:solidFill>
                          <a:srgbClr val="FFFFFF"/>
                        </a:solidFill>
                        <a:effectLst/>
                        <a:latin typeface="Times New Roman" panose="02020603050405020304" pitchFamily="18" charset="0"/>
                      </a:endParaRPr>
                    </a:p>
                  </a:txBody>
                  <a:tcPr marL="0" marR="0" marT="0" marB="0" anchor="ctr"/>
                </a:tc>
                <a:tc>
                  <a:txBody>
                    <a:bodyPr/>
                    <a:lstStyle/>
                    <a:p>
                      <a:pPr algn="ctr" fontAlgn="ctr"/>
                      <a:r>
                        <a:rPr lang="en-US" sz="700" u="none" strike="noStrike">
                          <a:effectLst/>
                        </a:rPr>
                        <a:t>$500,000.00</a:t>
                      </a:r>
                      <a:endParaRPr lang="en-US" sz="700" b="0" i="0" u="none" strike="noStrike">
                        <a:solidFill>
                          <a:srgbClr val="FFFFFF"/>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759954658"/>
                  </a:ext>
                </a:extLst>
              </a:tr>
              <a:tr h="176190">
                <a:tc>
                  <a:txBody>
                    <a:bodyPr/>
                    <a:lstStyle/>
                    <a:p>
                      <a:pPr algn="ctr" fontAlgn="ctr"/>
                      <a:r>
                        <a:rPr lang="en-US" sz="700" u="none" strike="noStrike">
                          <a:effectLst/>
                        </a:rPr>
                        <a:t>2</a:t>
                      </a:r>
                      <a:endParaRPr lang="en-US" sz="700" b="0" i="0" u="none" strike="noStrike">
                        <a:solidFill>
                          <a:srgbClr val="FFFFFF"/>
                        </a:solidFill>
                        <a:effectLst/>
                        <a:latin typeface="Times New Roman" panose="02020603050405020304" pitchFamily="18" charset="0"/>
                      </a:endParaRPr>
                    </a:p>
                  </a:txBody>
                  <a:tcPr marL="0" marR="0" marT="0" marB="0" anchor="ctr"/>
                </a:tc>
                <a:tc>
                  <a:txBody>
                    <a:bodyPr/>
                    <a:lstStyle/>
                    <a:p>
                      <a:pPr algn="ctr" fontAlgn="ctr"/>
                      <a:r>
                        <a:rPr lang="en-US" sz="700" u="none" strike="noStrike">
                          <a:effectLst/>
                        </a:rPr>
                        <a:t>$81,685.45</a:t>
                      </a:r>
                      <a:endParaRPr lang="en-US" sz="700" b="0" i="0" u="none" strike="noStrike">
                        <a:solidFill>
                          <a:srgbClr val="FFFFFF"/>
                        </a:solidFill>
                        <a:effectLst/>
                        <a:latin typeface="Times New Roman" panose="02020603050405020304" pitchFamily="18" charset="0"/>
                      </a:endParaRPr>
                    </a:p>
                  </a:txBody>
                  <a:tcPr marL="0" marR="0" marT="0" marB="0" anchor="ctr"/>
                </a:tc>
                <a:tc>
                  <a:txBody>
                    <a:bodyPr/>
                    <a:lstStyle/>
                    <a:p>
                      <a:pPr algn="ctr" fontAlgn="ctr"/>
                      <a:r>
                        <a:rPr lang="en-US" sz="700" u="none" strike="noStrike">
                          <a:effectLst/>
                        </a:rPr>
                        <a:t>$397,164.12</a:t>
                      </a:r>
                      <a:endParaRPr lang="en-US" sz="700" b="0" i="0" u="none" strike="noStrike">
                        <a:solidFill>
                          <a:srgbClr val="FFFFFF"/>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386870864"/>
                  </a:ext>
                </a:extLst>
              </a:tr>
              <a:tr h="176190">
                <a:tc>
                  <a:txBody>
                    <a:bodyPr/>
                    <a:lstStyle/>
                    <a:p>
                      <a:pPr algn="ctr" fontAlgn="ctr"/>
                      <a:r>
                        <a:rPr lang="en-US" sz="700" u="none" strike="noStrike">
                          <a:effectLst/>
                        </a:rPr>
                        <a:t>3</a:t>
                      </a:r>
                      <a:endParaRPr lang="en-US" sz="700" b="0" i="0" u="none" strike="noStrike">
                        <a:solidFill>
                          <a:srgbClr val="FFFFFF"/>
                        </a:solidFill>
                        <a:effectLst/>
                        <a:latin typeface="Times New Roman" panose="02020603050405020304" pitchFamily="18" charset="0"/>
                      </a:endParaRPr>
                    </a:p>
                  </a:txBody>
                  <a:tcPr marL="0" marR="0" marT="0" marB="0" anchor="ctr"/>
                </a:tc>
                <a:tc>
                  <a:txBody>
                    <a:bodyPr/>
                    <a:lstStyle/>
                    <a:p>
                      <a:pPr algn="ctr" fontAlgn="ctr"/>
                      <a:r>
                        <a:rPr lang="en-US" sz="700" u="none" strike="noStrike">
                          <a:effectLst/>
                        </a:rPr>
                        <a:t>$64,885.06</a:t>
                      </a:r>
                      <a:endParaRPr lang="en-US" sz="700" b="0" i="0" u="none" strike="noStrike">
                        <a:solidFill>
                          <a:srgbClr val="FFFFFF"/>
                        </a:solidFill>
                        <a:effectLst/>
                        <a:latin typeface="Times New Roman" panose="02020603050405020304" pitchFamily="18" charset="0"/>
                      </a:endParaRPr>
                    </a:p>
                  </a:txBody>
                  <a:tcPr marL="0" marR="0" marT="0" marB="0" anchor="ctr"/>
                </a:tc>
                <a:tc>
                  <a:txBody>
                    <a:bodyPr/>
                    <a:lstStyle/>
                    <a:p>
                      <a:pPr algn="ctr" fontAlgn="ctr"/>
                      <a:r>
                        <a:rPr lang="en-US" sz="700" u="none" strike="noStrike">
                          <a:effectLst/>
                        </a:rPr>
                        <a:t>$315,478.67</a:t>
                      </a:r>
                      <a:endParaRPr lang="en-US" sz="700" b="0" i="0" u="none" strike="noStrike">
                        <a:solidFill>
                          <a:srgbClr val="FFFFFF"/>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447824864"/>
                  </a:ext>
                </a:extLst>
              </a:tr>
              <a:tr h="176190">
                <a:tc>
                  <a:txBody>
                    <a:bodyPr/>
                    <a:lstStyle/>
                    <a:p>
                      <a:pPr algn="ctr" fontAlgn="ctr"/>
                      <a:r>
                        <a:rPr lang="en-US" sz="700" u="none" strike="noStrike">
                          <a:effectLst/>
                        </a:rPr>
                        <a:t>4</a:t>
                      </a:r>
                      <a:endParaRPr lang="en-US" sz="700" b="0" i="0" u="none" strike="noStrike">
                        <a:solidFill>
                          <a:srgbClr val="FFFFFF"/>
                        </a:solidFill>
                        <a:effectLst/>
                        <a:latin typeface="Times New Roman" panose="02020603050405020304" pitchFamily="18" charset="0"/>
                      </a:endParaRPr>
                    </a:p>
                  </a:txBody>
                  <a:tcPr marL="0" marR="0" marT="0" marB="0" anchor="ctr"/>
                </a:tc>
                <a:tc>
                  <a:txBody>
                    <a:bodyPr/>
                    <a:lstStyle/>
                    <a:p>
                      <a:pPr algn="ctr" fontAlgn="ctr"/>
                      <a:r>
                        <a:rPr lang="en-US" sz="700" u="none" strike="noStrike" dirty="0">
                          <a:effectLst/>
                        </a:rPr>
                        <a:t>$51,540.03</a:t>
                      </a:r>
                      <a:endParaRPr lang="en-US" sz="700" b="0" i="0" u="none" strike="noStrike" dirty="0">
                        <a:solidFill>
                          <a:srgbClr val="FFFFFF"/>
                        </a:solidFill>
                        <a:effectLst/>
                        <a:latin typeface="Times New Roman" panose="02020603050405020304" pitchFamily="18" charset="0"/>
                      </a:endParaRPr>
                    </a:p>
                  </a:txBody>
                  <a:tcPr marL="0" marR="0" marT="0" marB="0" anchor="ctr"/>
                </a:tc>
                <a:tc>
                  <a:txBody>
                    <a:bodyPr/>
                    <a:lstStyle/>
                    <a:p>
                      <a:pPr algn="ctr" fontAlgn="ctr"/>
                      <a:r>
                        <a:rPr lang="en-US" sz="700" u="none" strike="noStrike">
                          <a:effectLst/>
                        </a:rPr>
                        <a:t>$250,593.62</a:t>
                      </a:r>
                      <a:endParaRPr lang="en-US" sz="700" b="0" i="0" u="none" strike="noStrike">
                        <a:solidFill>
                          <a:srgbClr val="FFFFFF"/>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520567241"/>
                  </a:ext>
                </a:extLst>
              </a:tr>
              <a:tr h="176190">
                <a:tc>
                  <a:txBody>
                    <a:bodyPr/>
                    <a:lstStyle/>
                    <a:p>
                      <a:pPr algn="ctr" fontAlgn="ctr"/>
                      <a:r>
                        <a:rPr lang="en-US" sz="700" u="none" strike="noStrike">
                          <a:effectLst/>
                        </a:rPr>
                        <a:t>5</a:t>
                      </a:r>
                      <a:endParaRPr lang="en-US" sz="700" b="0" i="0" u="none" strike="noStrike">
                        <a:solidFill>
                          <a:srgbClr val="FFFFFF"/>
                        </a:solidFill>
                        <a:effectLst/>
                        <a:latin typeface="Times New Roman" panose="02020603050405020304" pitchFamily="18" charset="0"/>
                      </a:endParaRPr>
                    </a:p>
                  </a:txBody>
                  <a:tcPr marL="0" marR="0" marT="0" marB="0" anchor="ctr"/>
                </a:tc>
                <a:tc>
                  <a:txBody>
                    <a:bodyPr/>
                    <a:lstStyle/>
                    <a:p>
                      <a:pPr algn="ctr" fontAlgn="ctr"/>
                      <a:r>
                        <a:rPr lang="en-US" sz="700" u="none" strike="noStrike">
                          <a:effectLst/>
                        </a:rPr>
                        <a:t>$40,939.70</a:t>
                      </a:r>
                      <a:endParaRPr lang="en-US" sz="700" b="0" i="0" u="none" strike="noStrike">
                        <a:solidFill>
                          <a:srgbClr val="FFFFFF"/>
                        </a:solidFill>
                        <a:effectLst/>
                        <a:latin typeface="Times New Roman" panose="02020603050405020304" pitchFamily="18" charset="0"/>
                      </a:endParaRPr>
                    </a:p>
                  </a:txBody>
                  <a:tcPr marL="0" marR="0" marT="0" marB="0" anchor="ctr"/>
                </a:tc>
                <a:tc>
                  <a:txBody>
                    <a:bodyPr/>
                    <a:lstStyle/>
                    <a:p>
                      <a:pPr algn="ctr" fontAlgn="ctr"/>
                      <a:r>
                        <a:rPr lang="en-US" sz="700" u="none" strike="noStrike">
                          <a:effectLst/>
                        </a:rPr>
                        <a:t>$199,053.59</a:t>
                      </a:r>
                      <a:endParaRPr lang="en-US" sz="700" b="0" i="0" u="none" strike="noStrike">
                        <a:solidFill>
                          <a:srgbClr val="FFFFFF"/>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314244466"/>
                  </a:ext>
                </a:extLst>
              </a:tr>
              <a:tr h="176190">
                <a:tc>
                  <a:txBody>
                    <a:bodyPr/>
                    <a:lstStyle/>
                    <a:p>
                      <a:pPr algn="ctr" fontAlgn="ctr"/>
                      <a:r>
                        <a:rPr lang="en-US" sz="700" u="none" strike="noStrike">
                          <a:effectLst/>
                        </a:rPr>
                        <a:t>6</a:t>
                      </a:r>
                      <a:endParaRPr lang="en-US" sz="700" b="0" i="0" u="none" strike="noStrike">
                        <a:solidFill>
                          <a:srgbClr val="FFFFFF"/>
                        </a:solidFill>
                        <a:effectLst/>
                        <a:latin typeface="Times New Roman" panose="02020603050405020304" pitchFamily="18" charset="0"/>
                      </a:endParaRPr>
                    </a:p>
                  </a:txBody>
                  <a:tcPr marL="0" marR="0" marT="0" marB="0" anchor="ctr"/>
                </a:tc>
                <a:tc>
                  <a:txBody>
                    <a:bodyPr/>
                    <a:lstStyle/>
                    <a:p>
                      <a:pPr algn="ctr" fontAlgn="ctr"/>
                      <a:r>
                        <a:rPr lang="en-US" sz="700" u="none" strike="noStrike">
                          <a:effectLst/>
                        </a:rPr>
                        <a:t>$32,519.56</a:t>
                      </a:r>
                      <a:endParaRPr lang="en-US" sz="700" b="0" i="0" u="none" strike="noStrike">
                        <a:solidFill>
                          <a:srgbClr val="FFFFFF"/>
                        </a:solidFill>
                        <a:effectLst/>
                        <a:latin typeface="Times New Roman" panose="02020603050405020304" pitchFamily="18" charset="0"/>
                      </a:endParaRPr>
                    </a:p>
                  </a:txBody>
                  <a:tcPr marL="0" marR="0" marT="0" marB="0" anchor="ctr"/>
                </a:tc>
                <a:tc>
                  <a:txBody>
                    <a:bodyPr/>
                    <a:lstStyle/>
                    <a:p>
                      <a:pPr algn="ctr" fontAlgn="ctr"/>
                      <a:r>
                        <a:rPr lang="en-US" sz="700" u="none" strike="noStrike">
                          <a:effectLst/>
                        </a:rPr>
                        <a:t>$158,113.88</a:t>
                      </a:r>
                      <a:endParaRPr lang="en-US" sz="700" b="0" i="0" u="none" strike="noStrike">
                        <a:solidFill>
                          <a:srgbClr val="FFFFFF"/>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4286673347"/>
                  </a:ext>
                </a:extLst>
              </a:tr>
              <a:tr h="176190">
                <a:tc>
                  <a:txBody>
                    <a:bodyPr/>
                    <a:lstStyle/>
                    <a:p>
                      <a:pPr algn="ctr" fontAlgn="ctr"/>
                      <a:r>
                        <a:rPr lang="en-US" sz="700" u="none" strike="noStrike">
                          <a:effectLst/>
                        </a:rPr>
                        <a:t>7</a:t>
                      </a:r>
                      <a:endParaRPr lang="en-US" sz="700" b="0" i="0" u="none" strike="noStrike">
                        <a:solidFill>
                          <a:srgbClr val="FFFFFF"/>
                        </a:solidFill>
                        <a:effectLst/>
                        <a:latin typeface="Times New Roman" panose="02020603050405020304" pitchFamily="18" charset="0"/>
                      </a:endParaRPr>
                    </a:p>
                  </a:txBody>
                  <a:tcPr marL="0" marR="0" marT="0" marB="0" anchor="ctr"/>
                </a:tc>
                <a:tc>
                  <a:txBody>
                    <a:bodyPr/>
                    <a:lstStyle/>
                    <a:p>
                      <a:pPr algn="ctr" fontAlgn="ctr"/>
                      <a:r>
                        <a:rPr lang="en-US" sz="700" u="none" strike="noStrike">
                          <a:effectLst/>
                        </a:rPr>
                        <a:t>$25,831.21</a:t>
                      </a:r>
                      <a:endParaRPr lang="en-US" sz="700" b="0" i="0" u="none" strike="noStrike">
                        <a:solidFill>
                          <a:srgbClr val="FFFFFF"/>
                        </a:solidFill>
                        <a:effectLst/>
                        <a:latin typeface="Times New Roman" panose="02020603050405020304" pitchFamily="18" charset="0"/>
                      </a:endParaRPr>
                    </a:p>
                  </a:txBody>
                  <a:tcPr marL="0" marR="0" marT="0" marB="0" anchor="ctr"/>
                </a:tc>
                <a:tc>
                  <a:txBody>
                    <a:bodyPr/>
                    <a:lstStyle/>
                    <a:p>
                      <a:pPr algn="ctr" fontAlgn="ctr"/>
                      <a:r>
                        <a:rPr lang="en-US" sz="700" u="none" strike="noStrike">
                          <a:effectLst/>
                        </a:rPr>
                        <a:t>$125,594.32</a:t>
                      </a:r>
                      <a:endParaRPr lang="en-US" sz="700" b="0" i="0" u="none" strike="noStrike">
                        <a:solidFill>
                          <a:srgbClr val="FFFFFF"/>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752435224"/>
                  </a:ext>
                </a:extLst>
              </a:tr>
              <a:tr h="176190">
                <a:tc>
                  <a:txBody>
                    <a:bodyPr/>
                    <a:lstStyle/>
                    <a:p>
                      <a:pPr algn="ctr" fontAlgn="ctr"/>
                      <a:r>
                        <a:rPr lang="en-US" sz="700" u="none" strike="noStrike">
                          <a:effectLst/>
                        </a:rPr>
                        <a:t>8</a:t>
                      </a:r>
                      <a:endParaRPr lang="en-US" sz="700" b="0" i="0" u="none" strike="noStrike">
                        <a:solidFill>
                          <a:srgbClr val="FFFFFF"/>
                        </a:solidFill>
                        <a:effectLst/>
                        <a:latin typeface="Times New Roman" panose="02020603050405020304" pitchFamily="18" charset="0"/>
                      </a:endParaRPr>
                    </a:p>
                  </a:txBody>
                  <a:tcPr marL="0" marR="0" marT="0" marB="0" anchor="ctr"/>
                </a:tc>
                <a:tc>
                  <a:txBody>
                    <a:bodyPr/>
                    <a:lstStyle/>
                    <a:p>
                      <a:pPr algn="ctr" fontAlgn="ctr"/>
                      <a:r>
                        <a:rPr lang="en-US" sz="700" u="none" strike="noStrike">
                          <a:effectLst/>
                        </a:rPr>
                        <a:t>$20,518.46</a:t>
                      </a:r>
                      <a:endParaRPr lang="en-US" sz="700" b="0" i="0" u="none" strike="noStrike">
                        <a:solidFill>
                          <a:srgbClr val="FFFFFF"/>
                        </a:solidFill>
                        <a:effectLst/>
                        <a:latin typeface="Times New Roman" panose="02020603050405020304" pitchFamily="18" charset="0"/>
                      </a:endParaRPr>
                    </a:p>
                  </a:txBody>
                  <a:tcPr marL="0" marR="0" marT="0" marB="0" anchor="ctr"/>
                </a:tc>
                <a:tc>
                  <a:txBody>
                    <a:bodyPr/>
                    <a:lstStyle/>
                    <a:p>
                      <a:pPr algn="ctr" fontAlgn="ctr"/>
                      <a:r>
                        <a:rPr lang="en-US" sz="700" u="none" strike="noStrike">
                          <a:effectLst/>
                        </a:rPr>
                        <a:t>$99,763.12</a:t>
                      </a:r>
                      <a:endParaRPr lang="en-US" sz="700" b="0" i="0" u="none" strike="noStrike">
                        <a:solidFill>
                          <a:srgbClr val="FFFFFF"/>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642201435"/>
                  </a:ext>
                </a:extLst>
              </a:tr>
              <a:tr h="176190">
                <a:tc>
                  <a:txBody>
                    <a:bodyPr/>
                    <a:lstStyle/>
                    <a:p>
                      <a:pPr algn="ctr" fontAlgn="ctr"/>
                      <a:r>
                        <a:rPr lang="en-US" sz="700" u="none" strike="noStrike">
                          <a:effectLst/>
                        </a:rPr>
                        <a:t>9</a:t>
                      </a:r>
                      <a:endParaRPr lang="en-US" sz="700" b="0" i="0" u="none" strike="noStrike">
                        <a:solidFill>
                          <a:srgbClr val="FFFFFF"/>
                        </a:solidFill>
                        <a:effectLst/>
                        <a:latin typeface="Times New Roman" panose="02020603050405020304" pitchFamily="18" charset="0"/>
                      </a:endParaRPr>
                    </a:p>
                  </a:txBody>
                  <a:tcPr marL="0" marR="0" marT="0" marB="0" anchor="ctr"/>
                </a:tc>
                <a:tc>
                  <a:txBody>
                    <a:bodyPr/>
                    <a:lstStyle/>
                    <a:p>
                      <a:pPr algn="ctr" fontAlgn="ctr"/>
                      <a:r>
                        <a:rPr lang="en-US" sz="700" u="none" strike="noStrike">
                          <a:effectLst/>
                        </a:rPr>
                        <a:t>$16,298.39</a:t>
                      </a:r>
                      <a:endParaRPr lang="en-US" sz="700" b="0" i="0" u="none" strike="noStrike">
                        <a:solidFill>
                          <a:srgbClr val="FFFFFF"/>
                        </a:solidFill>
                        <a:effectLst/>
                        <a:latin typeface="Times New Roman" panose="02020603050405020304" pitchFamily="18" charset="0"/>
                      </a:endParaRPr>
                    </a:p>
                  </a:txBody>
                  <a:tcPr marL="0" marR="0" marT="0" marB="0" anchor="ctr"/>
                </a:tc>
                <a:tc>
                  <a:txBody>
                    <a:bodyPr/>
                    <a:lstStyle/>
                    <a:p>
                      <a:pPr algn="ctr" fontAlgn="ctr"/>
                      <a:r>
                        <a:rPr lang="en-US" sz="700" u="none" strike="noStrike">
                          <a:effectLst/>
                        </a:rPr>
                        <a:t>$79,244.66</a:t>
                      </a:r>
                      <a:endParaRPr lang="en-US" sz="700" b="0" i="0" u="none" strike="noStrike">
                        <a:solidFill>
                          <a:srgbClr val="FFFFFF"/>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633026877"/>
                  </a:ext>
                </a:extLst>
              </a:tr>
              <a:tr h="176190">
                <a:tc>
                  <a:txBody>
                    <a:bodyPr/>
                    <a:lstStyle/>
                    <a:p>
                      <a:pPr algn="ctr" fontAlgn="ctr"/>
                      <a:r>
                        <a:rPr lang="en-US" sz="700" u="none" strike="noStrike">
                          <a:effectLst/>
                        </a:rPr>
                        <a:t>10</a:t>
                      </a:r>
                      <a:endParaRPr lang="en-US" sz="700" b="0" i="0" u="none" strike="noStrike">
                        <a:solidFill>
                          <a:srgbClr val="FFFFFF"/>
                        </a:solidFill>
                        <a:effectLst/>
                        <a:latin typeface="Times New Roman" panose="02020603050405020304" pitchFamily="18" charset="0"/>
                      </a:endParaRPr>
                    </a:p>
                  </a:txBody>
                  <a:tcPr marL="0" marR="0" marT="0" marB="0" anchor="ctr"/>
                </a:tc>
                <a:tc>
                  <a:txBody>
                    <a:bodyPr/>
                    <a:lstStyle/>
                    <a:p>
                      <a:pPr algn="ctr" fontAlgn="ctr"/>
                      <a:r>
                        <a:rPr lang="en-US" sz="700" u="none" strike="noStrike">
                          <a:effectLst/>
                        </a:rPr>
                        <a:t>$12,946.27</a:t>
                      </a:r>
                      <a:endParaRPr lang="en-US" sz="700" b="0" i="0" u="none" strike="noStrike">
                        <a:solidFill>
                          <a:srgbClr val="FFFFFF"/>
                        </a:solidFill>
                        <a:effectLst/>
                        <a:latin typeface="Times New Roman" panose="02020603050405020304" pitchFamily="18" charset="0"/>
                      </a:endParaRPr>
                    </a:p>
                  </a:txBody>
                  <a:tcPr marL="0" marR="0" marT="0" marB="0" anchor="ctr"/>
                </a:tc>
                <a:tc>
                  <a:txBody>
                    <a:bodyPr/>
                    <a:lstStyle/>
                    <a:p>
                      <a:pPr algn="ctr" fontAlgn="ctr"/>
                      <a:r>
                        <a:rPr lang="en-US" sz="700" u="none" strike="noStrike">
                          <a:effectLst/>
                        </a:rPr>
                        <a:t>$62,946.27</a:t>
                      </a:r>
                      <a:endParaRPr lang="en-US" sz="700" b="0" i="0" u="none" strike="noStrike">
                        <a:solidFill>
                          <a:srgbClr val="FFFFFF"/>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617445760"/>
                  </a:ext>
                </a:extLst>
              </a:tr>
              <a:tr h="176190">
                <a:tc>
                  <a:txBody>
                    <a:bodyPr/>
                    <a:lstStyle/>
                    <a:p>
                      <a:pPr algn="ctr" fontAlgn="ctr"/>
                      <a:r>
                        <a:rPr lang="en-US" sz="700" u="none" strike="noStrike" dirty="0">
                          <a:effectLst/>
                        </a:rPr>
                        <a:t> </a:t>
                      </a:r>
                      <a:endParaRPr lang="en-US" sz="700" b="0" i="0" u="none" strike="noStrike" dirty="0">
                        <a:solidFill>
                          <a:srgbClr val="FFFFFF"/>
                        </a:solidFill>
                        <a:effectLst/>
                        <a:latin typeface="Times New Roman" panose="02020603050405020304" pitchFamily="18" charset="0"/>
                      </a:endParaRPr>
                    </a:p>
                  </a:txBody>
                  <a:tcPr marL="0" marR="0" marT="0" marB="0" anchor="ctr"/>
                </a:tc>
                <a:tc>
                  <a:txBody>
                    <a:bodyPr/>
                    <a:lstStyle/>
                    <a:p>
                      <a:pPr algn="ctr" fontAlgn="ctr"/>
                      <a:r>
                        <a:rPr lang="en-US" sz="700" u="none" strike="noStrike" dirty="0">
                          <a:effectLst/>
                        </a:rPr>
                        <a:t> </a:t>
                      </a:r>
                      <a:endParaRPr lang="en-US" sz="700" b="0" i="0" u="none" strike="noStrike" dirty="0">
                        <a:solidFill>
                          <a:srgbClr val="FFFFFF"/>
                        </a:solidFill>
                        <a:effectLst/>
                        <a:latin typeface="Times New Roman" panose="02020603050405020304" pitchFamily="18" charset="0"/>
                      </a:endParaRPr>
                    </a:p>
                  </a:txBody>
                  <a:tcPr marL="0" marR="0" marT="0" marB="0" anchor="ctr"/>
                </a:tc>
                <a:tc>
                  <a:txBody>
                    <a:bodyPr/>
                    <a:lstStyle/>
                    <a:p>
                      <a:pPr algn="ctr" fontAlgn="ctr"/>
                      <a:r>
                        <a:rPr lang="en-US" sz="700" u="none" strike="noStrike" dirty="0">
                          <a:effectLst/>
                        </a:rPr>
                        <a:t>$50,000.00</a:t>
                      </a:r>
                      <a:endParaRPr lang="en-US" sz="700" b="0" i="0" u="none" strike="noStrike" dirty="0">
                        <a:solidFill>
                          <a:srgbClr val="FFFFFF"/>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064650106"/>
                  </a:ext>
                </a:extLst>
              </a:tr>
            </a:tbl>
          </a:graphicData>
        </a:graphic>
      </p:graphicFrame>
    </p:spTree>
    <p:extLst>
      <p:ext uri="{BB962C8B-B14F-4D97-AF65-F5344CB8AC3E}">
        <p14:creationId xmlns:p14="http://schemas.microsoft.com/office/powerpoint/2010/main" val="1038445980"/>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64D8B-5A0A-4A16-8EE4-5A015C5C19AC}"/>
              </a:ext>
            </a:extLst>
          </p:cNvPr>
          <p:cNvSpPr>
            <a:spLocks noGrp="1"/>
          </p:cNvSpPr>
          <p:nvPr>
            <p:ph type="title"/>
          </p:nvPr>
        </p:nvSpPr>
        <p:spPr>
          <a:xfrm>
            <a:off x="646111" y="452717"/>
            <a:ext cx="9404723" cy="6262407"/>
          </a:xfrm>
        </p:spPr>
        <p:txBody>
          <a:bodyPr/>
          <a:lstStyle/>
          <a:p>
            <a:pPr>
              <a:spcAft>
                <a:spcPts val="0"/>
              </a:spcAft>
            </a:pPr>
            <a:r>
              <a:rPr lang="en-US" sz="24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Depreciation Over Time:</a:t>
            </a:r>
            <a:r>
              <a:rPr lang="en-US" sz="24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Line graph showing annual depreciation amounts.</a:t>
            </a:r>
            <a:br>
              <a:rPr lang="en-US" sz="1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solidFill>
                <a:srgbClr val="FFFF00"/>
              </a:solidFill>
            </a:endParaRPr>
          </a:p>
        </p:txBody>
      </p:sp>
      <p:graphicFrame>
        <p:nvGraphicFramePr>
          <p:cNvPr id="3" name="Chart 2">
            <a:extLst>
              <a:ext uri="{FF2B5EF4-FFF2-40B4-BE49-F238E27FC236}">
                <a16:creationId xmlns:a16="http://schemas.microsoft.com/office/drawing/2014/main" id="{45CF074A-24CD-477F-AED7-BD4FDB9D61B0}"/>
              </a:ext>
            </a:extLst>
          </p:cNvPr>
          <p:cNvGraphicFramePr>
            <a:graphicFrameLocks/>
          </p:cNvGraphicFramePr>
          <p:nvPr>
            <p:extLst>
              <p:ext uri="{D42A27DB-BD31-4B8C-83A1-F6EECF244321}">
                <p14:modId xmlns:p14="http://schemas.microsoft.com/office/powerpoint/2010/main" val="3743686610"/>
              </p:ext>
            </p:extLst>
          </p:nvPr>
        </p:nvGraphicFramePr>
        <p:xfrm>
          <a:off x="776471" y="1247774"/>
          <a:ext cx="9100953" cy="48672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49116827"/>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42E4D-072D-4D40-BBD5-0D4B9DBF5CA4}"/>
              </a:ext>
            </a:extLst>
          </p:cNvPr>
          <p:cNvSpPr>
            <a:spLocks noGrp="1"/>
          </p:cNvSpPr>
          <p:nvPr>
            <p:ph type="title"/>
          </p:nvPr>
        </p:nvSpPr>
        <p:spPr>
          <a:xfrm>
            <a:off x="646111" y="452717"/>
            <a:ext cx="9404723" cy="6148107"/>
          </a:xfrm>
        </p:spPr>
        <p:txBody>
          <a:bodyPr/>
          <a:lstStyle/>
          <a:p>
            <a:pPr>
              <a:spcAft>
                <a:spcPts val="0"/>
              </a:spcAft>
            </a:pPr>
            <a:r>
              <a:rPr lang="en-US" sz="24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Book Value Over Time:</a:t>
            </a:r>
            <a:r>
              <a:rPr lang="en-US" sz="24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Line graph showing declining book values.</a:t>
            </a:r>
            <a:br>
              <a:rPr lang="en-US" sz="14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br>
            <a:br>
              <a:rPr lang="en-US" dirty="0">
                <a:solidFill>
                  <a:srgbClr val="FFFF00"/>
                </a:solidFill>
              </a:rPr>
            </a:br>
            <a:br>
              <a:rPr lang="en-US" dirty="0"/>
            </a:br>
            <a:endParaRPr lang="en-US" dirty="0"/>
          </a:p>
        </p:txBody>
      </p:sp>
      <p:graphicFrame>
        <p:nvGraphicFramePr>
          <p:cNvPr id="3" name="Chart 2">
            <a:extLst>
              <a:ext uri="{FF2B5EF4-FFF2-40B4-BE49-F238E27FC236}">
                <a16:creationId xmlns:a16="http://schemas.microsoft.com/office/drawing/2014/main" id="{75BD7023-509C-4D6C-B3F6-37B1CF7D3147}"/>
              </a:ext>
            </a:extLst>
          </p:cNvPr>
          <p:cNvGraphicFramePr>
            <a:graphicFrameLocks/>
          </p:cNvGraphicFramePr>
          <p:nvPr>
            <p:extLst>
              <p:ext uri="{D42A27DB-BD31-4B8C-83A1-F6EECF244321}">
                <p14:modId xmlns:p14="http://schemas.microsoft.com/office/powerpoint/2010/main" val="3138548255"/>
              </p:ext>
            </p:extLst>
          </p:nvPr>
        </p:nvGraphicFramePr>
        <p:xfrm>
          <a:off x="742951" y="1028700"/>
          <a:ext cx="8410574" cy="53765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89925814"/>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CDD6-73AB-421B-9BBB-32B47A1DC373}"/>
              </a:ext>
            </a:extLst>
          </p:cNvPr>
          <p:cNvSpPr>
            <a:spLocks noGrp="1"/>
          </p:cNvSpPr>
          <p:nvPr>
            <p:ph type="title"/>
          </p:nvPr>
        </p:nvSpPr>
        <p:spPr>
          <a:xfrm>
            <a:off x="590551" y="247650"/>
            <a:ext cx="9460284" cy="6496050"/>
          </a:xfrm>
        </p:spPr>
        <p:txBody>
          <a:bodyPr/>
          <a:lstStyle/>
          <a:p>
            <a:pPr>
              <a:spcAft>
                <a:spcPts val="0"/>
              </a:spcAft>
            </a:pPr>
            <a:r>
              <a:rPr lang="en-US" sz="40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Bar Chart for Total Depreciation</a:t>
            </a:r>
            <a:br>
              <a:rPr lang="en-US" sz="1100" dirty="0">
                <a:effectLst/>
                <a:latin typeface="Calibri" panose="020F0502020204030204" pitchFamily="34" charset="0"/>
                <a:ea typeface="Calibri" panose="020F0502020204030204" pitchFamily="34" charset="0"/>
                <a:cs typeface="Times New Roman" panose="02020603050405020304" pitchFamily="18" charset="0"/>
              </a:rPr>
            </a:br>
            <a:br>
              <a:rPr lang="en-US" dirty="0"/>
            </a:br>
            <a:endParaRPr lang="en-US" dirty="0"/>
          </a:p>
        </p:txBody>
      </p:sp>
      <p:graphicFrame>
        <p:nvGraphicFramePr>
          <p:cNvPr id="3" name="Chart 2">
            <a:extLst>
              <a:ext uri="{FF2B5EF4-FFF2-40B4-BE49-F238E27FC236}">
                <a16:creationId xmlns:a16="http://schemas.microsoft.com/office/drawing/2014/main" id="{407776C6-3140-4069-9611-D2334E756E5B}"/>
              </a:ext>
            </a:extLst>
          </p:cNvPr>
          <p:cNvGraphicFramePr>
            <a:graphicFrameLocks/>
          </p:cNvGraphicFramePr>
          <p:nvPr>
            <p:extLst>
              <p:ext uri="{D42A27DB-BD31-4B8C-83A1-F6EECF244321}">
                <p14:modId xmlns:p14="http://schemas.microsoft.com/office/powerpoint/2010/main" val="907536726"/>
              </p:ext>
            </p:extLst>
          </p:nvPr>
        </p:nvGraphicFramePr>
        <p:xfrm>
          <a:off x="1362075" y="1419225"/>
          <a:ext cx="8420100" cy="51911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90787413"/>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14B64-218D-4197-9D2D-47334D563C0E}"/>
              </a:ext>
            </a:extLst>
          </p:cNvPr>
          <p:cNvSpPr>
            <a:spLocks noGrp="1"/>
          </p:cNvSpPr>
          <p:nvPr>
            <p:ph type="title"/>
          </p:nvPr>
        </p:nvSpPr>
        <p:spPr>
          <a:xfrm>
            <a:off x="646111" y="452718"/>
            <a:ext cx="9404723" cy="6176682"/>
          </a:xfrm>
        </p:spPr>
        <p:txBody>
          <a:bodyPr/>
          <a:lstStyle/>
          <a:p>
            <a:r>
              <a:rPr lang="en-US" b="1" dirty="0">
                <a:solidFill>
                  <a:srgbClr val="FF0000"/>
                </a:solidFill>
              </a:rPr>
              <a:t>Key Findings</a:t>
            </a:r>
            <a:br>
              <a:rPr lang="en-US" b="1" dirty="0">
                <a:solidFill>
                  <a:srgbClr val="FF0000"/>
                </a:solidFill>
              </a:rPr>
            </a:br>
            <a:br>
              <a:rPr lang="en-US" dirty="0">
                <a:solidFill>
                  <a:srgbClr val="FF0000"/>
                </a:solidFill>
              </a:rPr>
            </a:br>
            <a:r>
              <a:rPr lang="en-US" sz="1800" b="1" i="0" u="none" strike="noStrike" baseline="0" dirty="0">
                <a:solidFill>
                  <a:srgbClr val="FFFF00"/>
                </a:solidFill>
                <a:latin typeface="Times New Roman" panose="02020603050405020304" pitchFamily="18" charset="0"/>
              </a:rPr>
              <a:t>Comparative Analysis of Both Methods:</a:t>
            </a:r>
            <a:br>
              <a:rPr lang="en-US" sz="1800" b="1" i="0" u="none" strike="noStrike" baseline="0" dirty="0">
                <a:solidFill>
                  <a:srgbClr val="5F4879"/>
                </a:solidFill>
                <a:latin typeface="Times New Roman" panose="02020603050405020304" pitchFamily="18" charset="0"/>
              </a:rPr>
            </a:br>
            <a:r>
              <a:rPr lang="en-US" sz="1800" b="0" i="0" u="none" strike="noStrike" baseline="0" dirty="0">
                <a:solidFill>
                  <a:schemeClr val="tx1"/>
                </a:solidFill>
                <a:latin typeface="Times New Roman" panose="02020603050405020304" pitchFamily="18" charset="0"/>
              </a:rPr>
              <a:t>The Straight-Line method provides a consistent annual depreciation expense, which is simple to calculate and understand. It is suitable for assets that provide consistent utility over time. The Diminishing Balance method provides higher depreciation expense in the earlier years and lower expense in the later years. It is suitable for assets that lose value quickly or become obsolete faster. </a:t>
            </a:r>
            <a:br>
              <a:rPr lang="en-US" sz="1800" b="0" i="0" u="none" strike="noStrike" baseline="0" dirty="0">
                <a:solidFill>
                  <a:schemeClr val="tx1"/>
                </a:solidFill>
                <a:latin typeface="Times New Roman" panose="02020603050405020304" pitchFamily="18" charset="0"/>
              </a:rPr>
            </a:br>
            <a:br>
              <a:rPr lang="en-US" sz="1800" b="0" i="0" u="none" strike="noStrike" baseline="0" dirty="0">
                <a:solidFill>
                  <a:schemeClr val="tx1"/>
                </a:solidFill>
                <a:latin typeface="Times New Roman" panose="02020603050405020304" pitchFamily="18" charset="0"/>
              </a:rPr>
            </a:br>
            <a:r>
              <a:rPr lang="en-US" sz="2800" b="1" i="0" u="none" strike="noStrike" baseline="0" dirty="0">
                <a:solidFill>
                  <a:srgbClr val="FFFF00"/>
                </a:solidFill>
                <a:latin typeface="Times New Roman" panose="02020603050405020304" pitchFamily="18" charset="0"/>
              </a:rPr>
              <a:t>Advantages and Disadvantages </a:t>
            </a:r>
            <a:br>
              <a:rPr lang="en-US" sz="2800" b="1" i="0" u="none" strike="noStrike" baseline="0" dirty="0">
                <a:solidFill>
                  <a:srgbClr val="FF0000"/>
                </a:solidFill>
                <a:latin typeface="Times New Roman" panose="02020603050405020304" pitchFamily="18" charset="0"/>
              </a:rPr>
            </a:br>
            <a:br>
              <a:rPr lang="en-US" sz="1800" b="1" i="0" u="none" strike="noStrike" baseline="0" dirty="0">
                <a:solidFill>
                  <a:srgbClr val="FF0000"/>
                </a:solidFill>
                <a:latin typeface="Times New Roman" panose="02020603050405020304" pitchFamily="18" charset="0"/>
              </a:rPr>
            </a:br>
            <a:r>
              <a:rPr lang="en-US" sz="1800" b="1" i="0" u="none" strike="noStrike" baseline="0" dirty="0">
                <a:solidFill>
                  <a:srgbClr val="FFFF00"/>
                </a:solidFill>
                <a:latin typeface="Times New Roman" panose="02020603050405020304" pitchFamily="18" charset="0"/>
              </a:rPr>
              <a:t>Straight-Line Method</a:t>
            </a:r>
            <a:r>
              <a:rPr lang="en-US" sz="1800" b="0" i="0" u="none" strike="noStrike" baseline="0" dirty="0">
                <a:solidFill>
                  <a:srgbClr val="FFFF00"/>
                </a:solidFill>
                <a:latin typeface="Times New Roman" panose="02020603050405020304" pitchFamily="18" charset="0"/>
              </a:rPr>
              <a:t>: </a:t>
            </a:r>
            <a:br>
              <a:rPr lang="en-US" sz="1800" b="0" i="0" u="none" strike="noStrike" baseline="0" dirty="0">
                <a:solidFill>
                  <a:srgbClr val="FFFF00"/>
                </a:solidFill>
                <a:latin typeface="Times New Roman" panose="02020603050405020304" pitchFamily="18" charset="0"/>
              </a:rPr>
            </a:br>
            <a:r>
              <a:rPr lang="en-US" sz="1800" b="0" i="1" u="none" strike="noStrike" baseline="0" dirty="0">
                <a:solidFill>
                  <a:srgbClr val="FFFF00"/>
                </a:solidFill>
                <a:latin typeface="Times New Roman" panose="02020603050405020304" pitchFamily="18" charset="0"/>
              </a:rPr>
              <a:t>Advantages</a:t>
            </a:r>
            <a:r>
              <a:rPr lang="en-US" sz="1800" b="0" i="0" u="none" strike="noStrike" baseline="0" dirty="0">
                <a:solidFill>
                  <a:srgbClr val="FFFF00"/>
                </a:solidFill>
                <a:latin typeface="Times New Roman" panose="02020603050405020304" pitchFamily="18" charset="0"/>
              </a:rPr>
              <a:t>: </a:t>
            </a:r>
            <a:r>
              <a:rPr lang="en-US" sz="1800" b="0" i="0" u="none" strike="noStrike" baseline="0" dirty="0">
                <a:solidFill>
                  <a:schemeClr val="tx1">
                    <a:lumMod val="95000"/>
                  </a:schemeClr>
                </a:solidFill>
                <a:latin typeface="Times New Roman" panose="02020603050405020304" pitchFamily="18" charset="0"/>
              </a:rPr>
              <a:t>Simplicity, consistency in expense. </a:t>
            </a:r>
            <a:br>
              <a:rPr lang="en-US" sz="1800" b="0" i="0" u="none" strike="noStrike" baseline="0" dirty="0">
                <a:solidFill>
                  <a:schemeClr val="tx1">
                    <a:lumMod val="95000"/>
                  </a:schemeClr>
                </a:solidFill>
                <a:latin typeface="Times New Roman" panose="02020603050405020304" pitchFamily="18" charset="0"/>
              </a:rPr>
            </a:br>
            <a:r>
              <a:rPr lang="en-US" sz="1800" b="0" i="1" u="none" strike="noStrike" baseline="0" dirty="0">
                <a:solidFill>
                  <a:srgbClr val="FFFF00"/>
                </a:solidFill>
                <a:latin typeface="Times New Roman" panose="02020603050405020304" pitchFamily="18" charset="0"/>
              </a:rPr>
              <a:t>Disadvantages</a:t>
            </a:r>
            <a:r>
              <a:rPr lang="en-US" sz="1800" b="0" i="0" u="none" strike="noStrike" baseline="0" dirty="0">
                <a:solidFill>
                  <a:srgbClr val="FFFF00"/>
                </a:solidFill>
                <a:latin typeface="Times New Roman" panose="02020603050405020304" pitchFamily="18" charset="0"/>
              </a:rPr>
              <a:t>: </a:t>
            </a:r>
            <a:r>
              <a:rPr lang="en-US" sz="1800" b="0" i="0" u="none" strike="noStrike" baseline="0" dirty="0">
                <a:solidFill>
                  <a:schemeClr val="tx1">
                    <a:lumMod val="95000"/>
                  </a:schemeClr>
                </a:solidFill>
                <a:latin typeface="Times New Roman" panose="02020603050405020304" pitchFamily="18" charset="0"/>
              </a:rPr>
              <a:t>Does not reflect the accelerated loss of value for some assets.</a:t>
            </a:r>
            <a:br>
              <a:rPr lang="en-US" sz="1800" b="0" i="0" u="none" strike="noStrike" baseline="0" dirty="0">
                <a:solidFill>
                  <a:schemeClr val="tx1">
                    <a:lumMod val="95000"/>
                  </a:schemeClr>
                </a:solidFill>
                <a:latin typeface="Times New Roman" panose="02020603050405020304" pitchFamily="18" charset="0"/>
              </a:rPr>
            </a:br>
            <a:br>
              <a:rPr lang="en-US" sz="1800" b="0" i="0" u="none" strike="noStrike" baseline="0" dirty="0">
                <a:solidFill>
                  <a:schemeClr val="tx1">
                    <a:lumMod val="95000"/>
                  </a:schemeClr>
                </a:solidFill>
                <a:latin typeface="Times New Roman" panose="02020603050405020304" pitchFamily="18" charset="0"/>
              </a:rPr>
            </a:br>
            <a:br>
              <a:rPr lang="en-US" sz="1800" b="0" i="0" u="none" strike="noStrike" baseline="0" dirty="0">
                <a:solidFill>
                  <a:srgbClr val="000000"/>
                </a:solidFill>
                <a:latin typeface="Times New Roman" panose="02020603050405020304" pitchFamily="18" charset="0"/>
              </a:rPr>
            </a:br>
            <a:r>
              <a:rPr lang="en-US" sz="1800" b="1" i="0" u="none" strike="noStrike" baseline="0" dirty="0">
                <a:solidFill>
                  <a:srgbClr val="FFFF00"/>
                </a:solidFill>
                <a:latin typeface="Times New Roman" panose="02020603050405020304" pitchFamily="18" charset="0"/>
              </a:rPr>
              <a:t>Diminishing Balance Method: </a:t>
            </a:r>
            <a:br>
              <a:rPr lang="en-US" sz="1800" b="1" i="0" u="none" strike="noStrike" baseline="0" dirty="0">
                <a:solidFill>
                  <a:srgbClr val="FFFF00"/>
                </a:solidFill>
                <a:latin typeface="Times New Roman" panose="02020603050405020304" pitchFamily="18" charset="0"/>
              </a:rPr>
            </a:br>
            <a:r>
              <a:rPr lang="en-US" sz="1800" b="0" i="1" u="none" strike="noStrike" baseline="0" dirty="0">
                <a:solidFill>
                  <a:srgbClr val="FFFF00"/>
                </a:solidFill>
                <a:latin typeface="Times New Roman" panose="02020603050405020304" pitchFamily="18" charset="0"/>
              </a:rPr>
              <a:t>Advantages</a:t>
            </a:r>
            <a:r>
              <a:rPr lang="en-US" sz="1800" b="0" i="0" u="none" strike="noStrike" baseline="0" dirty="0">
                <a:solidFill>
                  <a:srgbClr val="FFFF00"/>
                </a:solidFill>
                <a:latin typeface="Times New Roman" panose="02020603050405020304" pitchFamily="18" charset="0"/>
              </a:rPr>
              <a:t>: </a:t>
            </a:r>
            <a:r>
              <a:rPr lang="en-US" sz="1800" b="0" i="0" u="none" strike="noStrike" baseline="0" dirty="0">
                <a:solidFill>
                  <a:schemeClr val="tx1">
                    <a:lumMod val="95000"/>
                  </a:schemeClr>
                </a:solidFill>
                <a:latin typeface="Times New Roman" panose="02020603050405020304" pitchFamily="18" charset="0"/>
              </a:rPr>
              <a:t>Better reflects the actual usage and value loss of some assets.</a:t>
            </a:r>
            <a:br>
              <a:rPr lang="en-US" sz="1800" b="0" i="0" u="none" strike="noStrike" baseline="0" dirty="0">
                <a:solidFill>
                  <a:srgbClr val="000000"/>
                </a:solidFill>
                <a:latin typeface="Times New Roman" panose="02020603050405020304" pitchFamily="18" charset="0"/>
              </a:rPr>
            </a:br>
            <a:r>
              <a:rPr lang="en-US" sz="1800" b="0" i="1" u="none" strike="noStrike" baseline="0" dirty="0">
                <a:solidFill>
                  <a:srgbClr val="FFFF00"/>
                </a:solidFill>
                <a:latin typeface="Times New Roman" panose="02020603050405020304" pitchFamily="18" charset="0"/>
              </a:rPr>
              <a:t>Disadvantages</a:t>
            </a:r>
            <a:r>
              <a:rPr lang="en-US" sz="1800" b="0" i="0" u="none" strike="noStrike" baseline="0" dirty="0">
                <a:solidFill>
                  <a:srgbClr val="FFFF00"/>
                </a:solidFill>
                <a:latin typeface="Times New Roman" panose="02020603050405020304" pitchFamily="18" charset="0"/>
              </a:rPr>
              <a:t>: </a:t>
            </a:r>
            <a:r>
              <a:rPr lang="en-US" sz="1800" b="0" i="0" u="none" strike="noStrike" baseline="0" dirty="0">
                <a:solidFill>
                  <a:schemeClr val="tx1">
                    <a:lumMod val="95000"/>
                  </a:schemeClr>
                </a:solidFill>
                <a:latin typeface="Times New Roman" panose="02020603050405020304" pitchFamily="18" charset="0"/>
              </a:rPr>
              <a:t>More complex calculation, results in lower book values in later years. </a:t>
            </a:r>
            <a:endParaRPr lang="en-US" dirty="0">
              <a:solidFill>
                <a:schemeClr val="tx1"/>
              </a:solidFill>
            </a:endParaRPr>
          </a:p>
        </p:txBody>
      </p:sp>
    </p:spTree>
    <p:extLst>
      <p:ext uri="{BB962C8B-B14F-4D97-AF65-F5344CB8AC3E}">
        <p14:creationId xmlns:p14="http://schemas.microsoft.com/office/powerpoint/2010/main" val="2014728794"/>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181</TotalTime>
  <Words>1820</Words>
  <Application>Microsoft Office PowerPoint</Application>
  <PresentationFormat>Widescreen</PresentationFormat>
  <Paragraphs>92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Cambria</vt:lpstr>
      <vt:lpstr>Century Gothic</vt:lpstr>
      <vt:lpstr>Times New Roman</vt:lpstr>
      <vt:lpstr>Wingdings 3</vt:lpstr>
      <vt:lpstr>Ion</vt:lpstr>
      <vt:lpstr>  </vt:lpstr>
      <vt:lpstr>Introduction   Purpose and importance of depreciation in financial analysis. The scope of this comparative analysis includes understanding the key differences between the Straight-Line and Diminishing Balance methods of depreciation. This analysis will help determine which method is more suitable under different circumstances, considering factors like asset cost, additional costs, asset lifespan, and salvage value.   Definition of Depreciation Depreciation is the systematic allocation of the cost of a tangible asset over its useful life. It reflects the reduction in value of an asset as it is used over time.   Importance of Depreciation in Accounting Depreciation helps in matching the cost of the asset with the revenue it generates. It provides a method to allocate the cost of the asset over its useful life, impacting both the income statement and the balance sheet. Depreciation also helps in tax deduction, as it is considered an expense.   </vt:lpstr>
      <vt:lpstr>Terminologies  Asset Cost: The initial cost of the asset.  Additional Asset Cost: Any additional costs incurred in acquiring the asset, such as transportation, installation, and setup costs. Asset Price: The total cost of the asset, including any additional costs. Scrap Value: The estimated residual or salvage value of the asset at the end of its useful life. Estimated Life Span (Years): The expected number of years over which the asset will be depreciated.  Depreciation/Year as per Straight Line Method: The amount of depreciation allocated to each year of the asset's useful life, calculated as (Asset Price - Scrap Value) / Estimated Life Span. Depreciation Percentage: The annual depreciation rate, calculated as (Depreciation/Year as per Straight Line Method) / Asset Price.  Total Depreciation For Its Life Span: The total depreciation expense over the asset's entire useful life, calculated as (Depreciation/Year as per Straight Line Method) * Estimated Life Span. Depreciated Book Value After Its Life Span: The value of the asset after it has been fully depreciated, equal to the scrap value.  Balance Amount: Any remaining balance after fully depreciating the asset, which should ideally be zero.  Rate of Depreciation as per Diminishing Balance Method: The annual depreciation rate calculated based on the diminishing balance method.  Depreciation Schedule: A table showing the year-by-year depreciation amounts and the corresponding book values of the asset. </vt:lpstr>
      <vt:lpstr> Formula   Straight-Line Method  Calculation Formula: Depreciation per year = (Asset Price - Scrap Value) / Estimated life Span.   Diminishing Balance Method  Calculation Formula: Depreciation per year = Book Value at Beginning of Year * Depreciation Rate.   Annual Depreciation = (Asset Price - Scrap Value) / Estimated Life Span Depreciation Percentage = (Annual Depreciation / Asset Price) * 100 Depreciated Book Value After Its Life Span = Scrap Value </vt:lpstr>
      <vt:lpstr>Depreciation Calculator </vt:lpstr>
      <vt:lpstr>Depreciation Over Time: Line graph showing annual depreciation amounts. </vt:lpstr>
      <vt:lpstr>Book Value Over Time: Line graph showing declining book values.   </vt:lpstr>
      <vt:lpstr>Bar Chart for Total Depreciation  </vt:lpstr>
      <vt:lpstr>Key Findings  Comparative Analysis of Both Methods: The Straight-Line method provides a consistent annual depreciation expense, which is simple to calculate and understand. It is suitable for assets that provide consistent utility over time. The Diminishing Balance method provides higher depreciation expense in the earlier years and lower expense in the later years. It is suitable for assets that lose value quickly or become obsolete faster.   Advantages and Disadvantages   Straight-Line Method:  Advantages: Simplicity, consistency in expense.  Disadvantages: Does not reflect the accelerated loss of value for some assets.   Diminishing Balance Method:  Advantages: Better reflects the actual usage and value loss of some assets. Disadvantages: More complex calculation, results in lower book values in later years. </vt:lpstr>
      <vt:lpstr>Basics Problem Statements straight line method  1. Calculate the Asset Price ?     Asset Price = Asset Cost + Additional Asset Cost 2. What's is the depreciation as per straight line method ?     Depreciation per year = (Asset Price - Scrap Value) / Estimated Life Span.  3. What is the depreciation percentage for the straight-line method?      Depreciation Percentage=(Annual Depreciation/Asset Price)×100 4. What is the total depreciation for its life span ?    Total Depreciation=Annual Depreciation × Life Span 5. Find the depreciated book value after its life span ?    Depreciated Book Value=Asset Price−Total Depreciation 6. What is the Balance amount ? The balance amount typically refers to the residual value or the amount remaining after all depreciation, which in this case is the Scrap Value.    </vt:lpstr>
      <vt:lpstr>Intermediate Problem Statements   1. Find the Book Value for Year 1 and the after that Calculate the Year on Year Depreciation amount  Depreciation Amount Depreciation Year 1=Asset Price × Depreciation Rate Book Value after Year 1 Book Value Year 1=Asset Price−Depreciation Year 1  2. Find the Book Value for Year2 and its Year on Year Depreciation amount for Year2 ? Depreciation Amount: Depreciation Year 2=Book Value Year 1×Depreciation Rate Book Value after Year 2: Book Value Year 2=Book Value Year 1−Depreciation Year 2 </vt:lpstr>
      <vt:lpstr>Advanced Problem Statements  1) Calculate the annual depreciation amount using the straight-line method for the given asset. Annual Depreciation = (Asset Price - Scrap Value) / Estimated Life Span Annual Depreciation = ($500,000 - $50,000) / 10 Annual Depreciation = $45,000 2) What is the depreciation percentage for the straight-line method? Depreciation Percentage = (Annual Depreciation / Asset Price) * 100 Depreciation Percentage = ($45,000 / $500,000) * 100 Depreciation Percentage = 9.00% 3) Calculate the total depreciation for the asset's entire life span using the straight-line method. Total Depreciation = Annual Depreciation * Estimated Life Span Total Depreciation = $45,000 * 10 Total Depreciation = $450,000 4) What is the depreciated book value of the asset after its life span using the straight-line method? Depreciated Book Value After Its Life Span = Scrap Value Depreciated Book Value After Its Life Span = $50,000 5) Calculate the rate of depreciation per year as per the diminishing balance method? Rate of Depreciation as per Diminishing Balance Method = (1 - (Scrap Value / Asset Price)) ^ (1 / Estimated Life Span) - 1 Rate of Depreciation as per Diminishing Balance Method = (1 - ($50,000 / $500,000)) ^ (1 / 10) - 1 Rate of Depreciation as per Diminishing Balance Method ≈ 20.57%   </vt:lpstr>
      <vt:lpstr>6) What is the depreciation amount for the asset in the second year according to the diminishing balance method? Depreciation Amount in the Second Year = Book Value at the Beginning of Year 2 * Rate of Depreciation Depreciation Amount in the Second Year = $500,000 * 20.57% Depreciation Amount in the Second Year ≈ $102,835.88 7) What is the book value of the asset in the fourth year using the diminishing balance method? Book Value in the Fourth Year = Initial Book Value * (1 - Rate of Depreciation) ^ Number of Years Book Value in the Fourth Year ≈ $500,000 * (1 - 20.57%) ^ 4 Book Value in the Fourth Year ≈ $250,593.62  8) Calculate the total depreciation for the asset's entire life span using the diminishing balance method. Total Depreciation = Initial Book Value - Scrap Value Total Depreciation ≈ $500,000 - $50,000 Total Depreciation ≈ $450,000 9) What is the book value of the asset after its life span using the diminishing balance method? Book Value after Its Life Span = Scrap Value Book Value after Its Life Span = $50,000 Compare the total depreciation amounts obtained from the straight-line method and the diminishing balance method.  10) Which method results in higher total depreciation? Both methods result in the same total depreciation of $450,000.  </vt:lpstr>
      <vt:lpstr>Conclusion  Summary of Findings: Both methods have their own merits and are suitable for different types of assets and business scenarios. The choice of method depends on the nature of the asset and the business's financial strategy    Recommendations:  For assets that provide consistent utility over time, the Straight- Line method is recommended due to its simplicity and uniform expense allocation.   For assets that lose value quickly or become obsolete faster, the Diminishing Balance method is recommended to better match expense with asset usage.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MOHANTY, SATYAPRIYA</dc:creator>
  <cp:lastModifiedBy>MOHANTY, SATYAPRIYA</cp:lastModifiedBy>
  <cp:revision>20</cp:revision>
  <dcterms:created xsi:type="dcterms:W3CDTF">2024-12-24T09:44:21Z</dcterms:created>
  <dcterms:modified xsi:type="dcterms:W3CDTF">2024-12-31T07:19:34Z</dcterms:modified>
</cp:coreProperties>
</file>