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2" r:id="rId8"/>
    <p:sldId id="265" r:id="rId9"/>
    <p:sldId id="260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22936C4-7C91-48B7-AB8B-0C8F3022867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481882A-A02D-445C-AC49-A58EDBA2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87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6C4-7C91-48B7-AB8B-0C8F3022867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82A-A02D-445C-AC49-A58EDBA2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6C4-7C91-48B7-AB8B-0C8F3022867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82A-A02D-445C-AC49-A58EDBA2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00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6C4-7C91-48B7-AB8B-0C8F3022867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82A-A02D-445C-AC49-A58EDBA2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6C4-7C91-48B7-AB8B-0C8F3022867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82A-A02D-445C-AC49-A58EDBA2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83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6C4-7C91-48B7-AB8B-0C8F3022867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82A-A02D-445C-AC49-A58EDBA2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5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6C4-7C91-48B7-AB8B-0C8F3022867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82A-A02D-445C-AC49-A58EDBA2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1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6C4-7C91-48B7-AB8B-0C8F3022867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82A-A02D-445C-AC49-A58EDBA27D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25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6C4-7C91-48B7-AB8B-0C8F3022867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82A-A02D-445C-AC49-A58EDBA2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9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6C4-7C91-48B7-AB8B-0C8F3022867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82A-A02D-445C-AC49-A58EDBA2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0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6C4-7C91-48B7-AB8B-0C8F3022867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82A-A02D-445C-AC49-A58EDBA2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9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6C4-7C91-48B7-AB8B-0C8F3022867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82A-A02D-445C-AC49-A58EDBA2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8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6C4-7C91-48B7-AB8B-0C8F3022867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82A-A02D-445C-AC49-A58EDBA2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6C4-7C91-48B7-AB8B-0C8F3022867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82A-A02D-445C-AC49-A58EDBA2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1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6C4-7C91-48B7-AB8B-0C8F3022867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82A-A02D-445C-AC49-A58EDBA2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4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6C4-7C91-48B7-AB8B-0C8F3022867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82A-A02D-445C-AC49-A58EDBA2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9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36C4-7C91-48B7-AB8B-0C8F3022867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882A-A02D-445C-AC49-A58EDBA2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5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2936C4-7C91-48B7-AB8B-0C8F3022867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81882A-A02D-445C-AC49-A58EDBA2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15C333-6E17-4105-86DA-DFF564286BCA}"/>
              </a:ext>
            </a:extLst>
          </p:cNvPr>
          <p:cNvSpPr/>
          <p:nvPr/>
        </p:nvSpPr>
        <p:spPr>
          <a:xfrm>
            <a:off x="618258" y="2967335"/>
            <a:ext cx="10955500" cy="120032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38500" dist="50800" dir="5400000" sy="-100000" algn="bl" rotWithShape="0"/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Workforce Income Analysis </a:t>
            </a:r>
            <a:endParaRPr lang="en-US" sz="72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69913-786A-4F16-ADE9-1C73440CBE7E}"/>
              </a:ext>
            </a:extLst>
          </p:cNvPr>
          <p:cNvSpPr txBox="1"/>
          <p:nvPr/>
        </p:nvSpPr>
        <p:spPr>
          <a:xfrm>
            <a:off x="9708628" y="6488668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BY- Satyapriya Mohanty </a:t>
            </a:r>
          </a:p>
        </p:txBody>
      </p:sp>
    </p:spTree>
    <p:extLst>
      <p:ext uri="{BB962C8B-B14F-4D97-AF65-F5344CB8AC3E}">
        <p14:creationId xmlns:p14="http://schemas.microsoft.com/office/powerpoint/2010/main" val="56293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09709F-B0D6-4FC7-AB26-FFA751C6AD63}"/>
              </a:ext>
            </a:extLst>
          </p:cNvPr>
          <p:cNvSpPr txBox="1"/>
          <p:nvPr/>
        </p:nvSpPr>
        <p:spPr>
          <a:xfrm>
            <a:off x="819149" y="612845"/>
            <a:ext cx="1077277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✅ </a:t>
            </a:r>
            <a:r>
              <a:rPr lang="en-US" sz="2800" b="1" dirty="0"/>
              <a:t>Conclusion &amp; Recommendations</a:t>
            </a:r>
          </a:p>
          <a:p>
            <a:r>
              <a:rPr lang="en-US" b="1" dirty="0"/>
              <a:t> </a:t>
            </a:r>
            <a:r>
              <a:rPr lang="en-US" sz="2400" b="1" dirty="0"/>
              <a:t>Conclusion: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Workforce Income Analysis</a:t>
            </a:r>
            <a:r>
              <a:rPr lang="en-US" sz="2000" dirty="0"/>
              <a:t> provides valuable insights into </a:t>
            </a:r>
            <a:r>
              <a:rPr lang="en-US" sz="2000" b="1" dirty="0"/>
              <a:t>salary trends, job market dynamics, and employment patterns</a:t>
            </a:r>
            <a:r>
              <a:rPr lang="en-US" sz="2000" dirty="0"/>
              <a:t> across various industries. Through </a:t>
            </a:r>
            <a:r>
              <a:rPr lang="en-US" sz="2000" b="1" dirty="0"/>
              <a:t>SQL-based data analysis</a:t>
            </a:r>
            <a:r>
              <a:rPr lang="en-US" sz="2000" dirty="0"/>
              <a:t>, we have identified </a:t>
            </a:r>
            <a:r>
              <a:rPr lang="en-US" sz="2000" b="1" dirty="0"/>
              <a:t>key factors influencing salaries</a:t>
            </a:r>
            <a:r>
              <a:rPr lang="en-US" sz="2000" dirty="0"/>
              <a:t>, such as </a:t>
            </a:r>
            <a:r>
              <a:rPr lang="en-US" sz="2000" b="1" dirty="0"/>
              <a:t>job title, experience level, company size, and location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800" b="1" dirty="0"/>
              <a:t>Key findings include:</a:t>
            </a:r>
            <a:br>
              <a:rPr lang="en-US" dirty="0"/>
            </a:br>
            <a:r>
              <a:rPr lang="en-US" sz="2000" dirty="0"/>
              <a:t>✔ </a:t>
            </a:r>
            <a:r>
              <a:rPr lang="en-US" sz="2000" b="1" dirty="0"/>
              <a:t>High-paying roles are concentrated in tech, finance, and AI-related fields.</a:t>
            </a:r>
            <a:br>
              <a:rPr lang="en-US" sz="2000" dirty="0"/>
            </a:br>
            <a:r>
              <a:rPr lang="en-US" sz="2000" dirty="0"/>
              <a:t>✔ </a:t>
            </a:r>
            <a:r>
              <a:rPr lang="en-US" sz="2000" b="1" dirty="0"/>
              <a:t>Large companies consistently offer better salary packages than smaller firms.</a:t>
            </a:r>
            <a:br>
              <a:rPr lang="en-US" sz="2000" dirty="0"/>
            </a:br>
            <a:r>
              <a:rPr lang="en-US" sz="2000" dirty="0"/>
              <a:t>✔ </a:t>
            </a:r>
            <a:r>
              <a:rPr lang="en-US" sz="2000" b="1" dirty="0"/>
              <a:t>Remote work adoption has significantly increased, especially for high earners.</a:t>
            </a:r>
            <a:br>
              <a:rPr lang="en-US" sz="2000" dirty="0"/>
            </a:br>
            <a:r>
              <a:rPr lang="en-US" sz="2000" dirty="0"/>
              <a:t>✔ </a:t>
            </a:r>
            <a:r>
              <a:rPr lang="en-US" sz="2000" b="1" dirty="0"/>
              <a:t>Entry-level salaries are rising in emerging economies, improving global competitiveness.</a:t>
            </a:r>
            <a:br>
              <a:rPr lang="en-US" sz="2000" dirty="0"/>
            </a:br>
            <a:r>
              <a:rPr lang="en-US" sz="2000" dirty="0"/>
              <a:t>✔ </a:t>
            </a:r>
            <a:r>
              <a:rPr lang="en-US" sz="2000" b="1" dirty="0"/>
              <a:t>Continuous salary growth is seen in strong economies like the US, Canada, and India.</a:t>
            </a:r>
            <a:br>
              <a:rPr lang="en-US" sz="2000" dirty="0"/>
            </a:br>
            <a:r>
              <a:rPr lang="en-US" sz="2000" dirty="0"/>
              <a:t>✔ </a:t>
            </a:r>
            <a:r>
              <a:rPr lang="en-US" sz="2000" b="1" dirty="0"/>
              <a:t>Role-based access control is essential for protecting workforce data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5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4879CE-9CA2-4362-86DA-0E1602FBA786}"/>
              </a:ext>
            </a:extLst>
          </p:cNvPr>
          <p:cNvSpPr txBox="1"/>
          <p:nvPr/>
        </p:nvSpPr>
        <p:spPr>
          <a:xfrm>
            <a:off x="457200" y="440621"/>
            <a:ext cx="10363200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Recommendations:</a:t>
            </a:r>
          </a:p>
          <a:p>
            <a:r>
              <a:rPr lang="en-US" sz="2000" b="1" dirty="0"/>
              <a:t>1️⃣ For Companies: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Offer competitive salaries</a:t>
            </a:r>
            <a:r>
              <a:rPr lang="en-US" sz="2000" dirty="0"/>
              <a:t> in high-demand fields (e.g., AI, Data Science) to attract top talent.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Increase remote work opportunities</a:t>
            </a:r>
            <a:r>
              <a:rPr lang="en-US" sz="2000" dirty="0"/>
              <a:t> for experienced professionals to improve retention.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Invest in upskilling programs</a:t>
            </a:r>
            <a:r>
              <a:rPr lang="en-US" sz="2000" dirty="0"/>
              <a:t> to bridge salary gaps between experience levels.</a:t>
            </a:r>
          </a:p>
          <a:p>
            <a:endParaRPr lang="en-US" sz="2000" dirty="0"/>
          </a:p>
          <a:p>
            <a:r>
              <a:rPr lang="en-US" sz="2000" b="1" dirty="0"/>
              <a:t>2️⃣ For Employees: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Focus on skills in AI, cybersecurity, and cloud computing</a:t>
            </a:r>
            <a:r>
              <a:rPr lang="en-US" sz="2000" dirty="0"/>
              <a:t>, as these roles have the highest   </a:t>
            </a:r>
          </a:p>
          <a:p>
            <a:r>
              <a:rPr lang="en-US" sz="2000" dirty="0"/>
              <a:t>       salary growth.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Leverage remote work opportunities</a:t>
            </a:r>
            <a:r>
              <a:rPr lang="en-US" sz="2000" dirty="0"/>
              <a:t> to access global job markets and higher salaries.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Consider working in large organizations</a:t>
            </a:r>
            <a:r>
              <a:rPr lang="en-US" sz="2000" dirty="0"/>
              <a:t>, as they provide better salary growth prospects.</a:t>
            </a:r>
          </a:p>
          <a:p>
            <a:endParaRPr lang="en-US" sz="2000" dirty="0"/>
          </a:p>
          <a:p>
            <a:r>
              <a:rPr lang="en-US" sz="2000" b="1" dirty="0"/>
              <a:t>3️⃣ For Workforce Planners &amp; Policymakers: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Encourage hybrid and remote work models</a:t>
            </a:r>
            <a:r>
              <a:rPr lang="en-US" sz="2000" dirty="0"/>
              <a:t> to enhance workforce flexibility.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Support workforce development programs</a:t>
            </a:r>
            <a:r>
              <a:rPr lang="en-US" sz="2000" dirty="0"/>
              <a:t> in emerging economies to sustain salary growth.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Implement salary benchmarking strategies</a:t>
            </a:r>
            <a:r>
              <a:rPr lang="en-US" sz="2000" dirty="0"/>
              <a:t> to ensure fair and competitive pay structures.</a:t>
            </a:r>
          </a:p>
        </p:txBody>
      </p:sp>
    </p:spTree>
    <p:extLst>
      <p:ext uri="{BB962C8B-B14F-4D97-AF65-F5344CB8AC3E}">
        <p14:creationId xmlns:p14="http://schemas.microsoft.com/office/powerpoint/2010/main" val="404629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3A053E-DD51-4CF4-ACC6-269A8EAA8F28}"/>
              </a:ext>
            </a:extLst>
          </p:cNvPr>
          <p:cNvSpPr/>
          <p:nvPr/>
        </p:nvSpPr>
        <p:spPr>
          <a:xfrm>
            <a:off x="1162050" y="2214860"/>
            <a:ext cx="90868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Thank you 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841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0AFCA-D143-46EC-8F63-FB3AB825B6F5}"/>
              </a:ext>
            </a:extLst>
          </p:cNvPr>
          <p:cNvSpPr txBox="1"/>
          <p:nvPr/>
        </p:nvSpPr>
        <p:spPr>
          <a:xfrm>
            <a:off x="428625" y="455563"/>
            <a:ext cx="1133475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Introduction</a:t>
            </a:r>
          </a:p>
          <a:p>
            <a:endParaRPr lang="en-US" sz="3600" b="1" dirty="0"/>
          </a:p>
          <a:p>
            <a:r>
              <a:rPr lang="en-US" sz="2000" dirty="0"/>
              <a:t>The </a:t>
            </a:r>
            <a:r>
              <a:rPr lang="en-US" sz="2000" b="1" dirty="0"/>
              <a:t>Workforce Income Analysis</a:t>
            </a:r>
            <a:r>
              <a:rPr lang="en-US" sz="2000" dirty="0"/>
              <a:t> project aims to uncover key insights into salary trends, job market conditions, and employment patterns across different job titles, experience levels, and company sizes. Using </a:t>
            </a:r>
            <a:r>
              <a:rPr lang="en-US" sz="2000" b="1" dirty="0"/>
              <a:t>Microsoft SQL Server Management Studio (SSMS)</a:t>
            </a:r>
            <a:r>
              <a:rPr lang="en-US" sz="2000" dirty="0"/>
              <a:t>, we analyze historical salary data to identify patterns, compare salaries across roles, and assess salary growth over 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CC8C7-8E8F-4F14-8C3A-7C3435628E6D}"/>
              </a:ext>
            </a:extLst>
          </p:cNvPr>
          <p:cNvSpPr txBox="1"/>
          <p:nvPr/>
        </p:nvSpPr>
        <p:spPr>
          <a:xfrm>
            <a:off x="428625" y="2997190"/>
            <a:ext cx="11649075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Objective:</a:t>
            </a:r>
          </a:p>
          <a:p>
            <a:endParaRPr lang="en-US" sz="3600" b="1" dirty="0"/>
          </a:p>
          <a:p>
            <a:r>
              <a:rPr lang="en-US" sz="2000" dirty="0"/>
              <a:t>✔ </a:t>
            </a:r>
            <a:r>
              <a:rPr lang="en-US" sz="2000" b="1" dirty="0"/>
              <a:t>Investigate Job Market Trends:</a:t>
            </a:r>
            <a:r>
              <a:rPr lang="en-US" sz="2000" dirty="0"/>
              <a:t> Analyze salary distributions based on company size, location, and job title.</a:t>
            </a:r>
            <a:br>
              <a:rPr lang="en-US" sz="2000" dirty="0"/>
            </a:br>
            <a:r>
              <a:rPr lang="en-US" sz="2000" dirty="0"/>
              <a:t>✔ </a:t>
            </a:r>
            <a:r>
              <a:rPr lang="en-US" sz="2000" b="1" dirty="0"/>
              <a:t>Identify High-Paying Roles:</a:t>
            </a:r>
            <a:r>
              <a:rPr lang="en-US" sz="2000" dirty="0"/>
              <a:t> Determine the top-paying job titles for part-time and full-time roles.</a:t>
            </a:r>
            <a:br>
              <a:rPr lang="en-US" sz="2000" dirty="0"/>
            </a:br>
            <a:r>
              <a:rPr lang="en-US" sz="2000" dirty="0"/>
              <a:t>✔ </a:t>
            </a:r>
            <a:r>
              <a:rPr lang="en-US" sz="2000" b="1" dirty="0"/>
              <a:t>Measure Salary Growth Rates:</a:t>
            </a:r>
            <a:r>
              <a:rPr lang="en-US" sz="2000" dirty="0"/>
              <a:t> Compare salary growth across experience levels and job categories from  </a:t>
            </a:r>
          </a:p>
          <a:p>
            <a:r>
              <a:rPr lang="en-US" sz="2000" dirty="0"/>
              <a:t>       2020 to 2024.</a:t>
            </a:r>
            <a:br>
              <a:rPr lang="en-US" sz="2000" dirty="0"/>
            </a:br>
            <a:r>
              <a:rPr lang="en-US" sz="2000" dirty="0"/>
              <a:t>✔ </a:t>
            </a:r>
            <a:r>
              <a:rPr lang="en-US" sz="2000" b="1" dirty="0"/>
              <a:t>Assess Remote Work Trends:</a:t>
            </a:r>
            <a:r>
              <a:rPr lang="en-US" sz="2000" dirty="0"/>
              <a:t> Evaluate the prevalence of fully remote jobs and their salary impact.</a:t>
            </a:r>
            <a:br>
              <a:rPr lang="en-US" sz="2000" dirty="0"/>
            </a:br>
            <a:r>
              <a:rPr lang="en-US" sz="2000" dirty="0"/>
              <a:t>✔ </a:t>
            </a:r>
            <a:r>
              <a:rPr lang="en-US" sz="2000" b="1" dirty="0"/>
              <a:t>Role-Based Access Control:</a:t>
            </a:r>
            <a:r>
              <a:rPr lang="en-US" sz="2000" dirty="0"/>
              <a:t> Implement access control mechanisms to ensure data security based on</a:t>
            </a:r>
          </a:p>
          <a:p>
            <a:r>
              <a:rPr lang="en-US" sz="2000" dirty="0"/>
              <a:t>       experience levels.</a:t>
            </a:r>
          </a:p>
        </p:txBody>
      </p:sp>
    </p:spTree>
    <p:extLst>
      <p:ext uri="{BB962C8B-B14F-4D97-AF65-F5344CB8AC3E}">
        <p14:creationId xmlns:p14="http://schemas.microsoft.com/office/powerpoint/2010/main" val="29505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0905D-A076-4C3F-952B-54FE2A94FFB4}"/>
              </a:ext>
            </a:extLst>
          </p:cNvPr>
          <p:cNvSpPr txBox="1"/>
          <p:nvPr/>
        </p:nvSpPr>
        <p:spPr>
          <a:xfrm>
            <a:off x="257174" y="552359"/>
            <a:ext cx="1134427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Dataset Overview</a:t>
            </a:r>
          </a:p>
          <a:p>
            <a:r>
              <a:rPr lang="en-US" dirty="0"/>
              <a:t>The dataset used in this </a:t>
            </a:r>
            <a:r>
              <a:rPr lang="en-US" b="1" dirty="0"/>
              <a:t>Workforce Income Analysis</a:t>
            </a:r>
            <a:r>
              <a:rPr lang="en-US" dirty="0"/>
              <a:t> consists of salary-related information collected over multiple years across various industries. It provides insights into how salaries differ based on job title, experience level, company size, and location.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B58AE-E4B6-4E3C-8A9A-0CDA69EB7C30}"/>
              </a:ext>
            </a:extLst>
          </p:cNvPr>
          <p:cNvSpPr txBox="1"/>
          <p:nvPr/>
        </p:nvSpPr>
        <p:spPr>
          <a:xfrm>
            <a:off x="257174" y="2079457"/>
            <a:ext cx="118967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Attributes in the Dataset: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work_year</a:t>
            </a:r>
            <a:r>
              <a:rPr lang="en-US" dirty="0"/>
              <a:t> – The year in which the salary data was recorded (e.g., 2020-2024).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job_title</a:t>
            </a:r>
            <a:r>
              <a:rPr lang="en-US" dirty="0"/>
              <a:t> – The specific job role/title (e.g., Data Scientist, Software Engineer, Product Manager).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experience_level</a:t>
            </a:r>
            <a:r>
              <a:rPr lang="en-US" dirty="0"/>
              <a:t> – Categorization of employees based on experience: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EN</a:t>
            </a:r>
            <a:r>
              <a:rPr lang="en-US" dirty="0"/>
              <a:t> (Entry-Level)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MI</a:t>
            </a:r>
            <a:r>
              <a:rPr lang="en-US" dirty="0"/>
              <a:t> (Mid-Level)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</a:t>
            </a:r>
            <a:r>
              <a:rPr lang="en-US" dirty="0"/>
              <a:t> (Senior-Level)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</a:t>
            </a:r>
            <a:r>
              <a:rPr lang="en-US" dirty="0"/>
              <a:t> (Executive-Level)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4D6A25A-64E1-451E-850E-0580CAC7C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3" y="5457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employment_type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Specifies whether the job is full-time (FT), part-time (PT), contract-based (CT), or freelance (FL).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salary_in_usd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salary amount in USD, allowing for cross-country salary comparisons.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company_size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size of the company based on employee count: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(Small, &lt;50 employees)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(Medium, 50-250 employees)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(Large, &gt;250 employees)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7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B5A3-E6AF-4E9C-A625-7551A3685E6E}"/>
              </a:ext>
            </a:extLst>
          </p:cNvPr>
          <p:cNvSpPr txBox="1"/>
          <p:nvPr/>
        </p:nvSpPr>
        <p:spPr>
          <a:xfrm>
            <a:off x="314325" y="619125"/>
            <a:ext cx="11229975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Dataset Overview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company_location</a:t>
            </a:r>
            <a:r>
              <a:rPr lang="en-US" dirty="0"/>
              <a:t> – The country where the company is based.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employee_residence</a:t>
            </a:r>
            <a:r>
              <a:rPr lang="en-US" dirty="0"/>
              <a:t> – The country of residence of the employee, useful for identifying remote work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remote_ratio</a:t>
            </a:r>
            <a:r>
              <a:rPr lang="en-US" dirty="0"/>
              <a:t> – The percentage of remote work assigned to a role: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0</a:t>
            </a:r>
            <a:r>
              <a:rPr lang="en-US" dirty="0"/>
              <a:t> (On-site)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50</a:t>
            </a:r>
            <a:r>
              <a:rPr lang="en-US" dirty="0"/>
              <a:t> (Hybrid)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100</a:t>
            </a:r>
            <a:r>
              <a:rPr lang="en-US" dirty="0"/>
              <a:t> (Fully Remote)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sz="2400" dirty="0"/>
          </a:p>
          <a:p>
            <a:r>
              <a:rPr lang="en-US" sz="2400" b="1" dirty="0"/>
              <a:t>Scope of Analysis:</a:t>
            </a:r>
          </a:p>
          <a:p>
            <a:r>
              <a:rPr lang="en-US" dirty="0"/>
              <a:t>This dataset enables us to analyze: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Salary trends by job title and experience level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Comparison of salaries between different company sizes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Impact of remote work on salaries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Countries and roles with the highest salary growth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Changes in employment types and their salary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8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43129A-DE4C-4C4E-9CD1-4865C3CA161D}"/>
              </a:ext>
            </a:extLst>
          </p:cNvPr>
          <p:cNvSpPr txBox="1"/>
          <p:nvPr/>
        </p:nvSpPr>
        <p:spPr>
          <a:xfrm>
            <a:off x="476250" y="26300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Key Insights (Task-Based Analysis)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97E5E-6F33-4F9B-9149-6AC5A3A7134C}"/>
              </a:ext>
            </a:extLst>
          </p:cNvPr>
          <p:cNvSpPr txBox="1"/>
          <p:nvPr/>
        </p:nvSpPr>
        <p:spPr>
          <a:xfrm>
            <a:off x="476250" y="932587"/>
            <a:ext cx="11220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1️⃣ Investigating the Job Market Based on Company Size in 2021.</a:t>
            </a:r>
          </a:p>
          <a:p>
            <a:r>
              <a:rPr lang="en-US" dirty="0"/>
              <a:t>🔹 </a:t>
            </a:r>
            <a:r>
              <a:rPr lang="en-US" b="1" dirty="0"/>
              <a:t>Finding:</a:t>
            </a:r>
            <a:r>
              <a:rPr lang="en-US" dirty="0"/>
              <a:t> Large companies (L) offered </a:t>
            </a:r>
            <a:r>
              <a:rPr lang="en-US" b="1" dirty="0"/>
              <a:t>higher average salaries</a:t>
            </a:r>
            <a:r>
              <a:rPr lang="en-US" dirty="0"/>
              <a:t> than medium (M) and small (S) companies.</a:t>
            </a:r>
          </a:p>
          <a:p>
            <a:r>
              <a:rPr lang="en-US" dirty="0"/>
              <a:t>       Large companies offered max 423000 and small companies offered max 416000.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Insight:</a:t>
            </a:r>
            <a:r>
              <a:rPr lang="en-US" dirty="0"/>
              <a:t> Employees in large organizations tend to have better salary packages and career growth opportunities.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EC2B8-DA22-4423-9FE6-41DC0203EF60}"/>
              </a:ext>
            </a:extLst>
          </p:cNvPr>
          <p:cNvSpPr txBox="1"/>
          <p:nvPr/>
        </p:nvSpPr>
        <p:spPr>
          <a:xfrm>
            <a:off x="476250" y="2359016"/>
            <a:ext cx="10687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2️⃣</a:t>
            </a:r>
            <a:r>
              <a:rPr lang="en-US" b="1" dirty="0"/>
              <a:t>Top 2 Job Titles with Highest Average Salary for Part-Time in 2023.</a:t>
            </a:r>
          </a:p>
          <a:p>
            <a:r>
              <a:rPr lang="en-US" dirty="0"/>
              <a:t>🔹 </a:t>
            </a:r>
            <a:r>
              <a:rPr lang="en-US" b="1" dirty="0"/>
              <a:t>Finding:</a:t>
            </a:r>
            <a:r>
              <a:rPr lang="en-US" dirty="0"/>
              <a:t> The highest-paying part-time job titles in 2023 were primarily in the </a:t>
            </a:r>
            <a:r>
              <a:rPr lang="en-US" b="1" dirty="0"/>
              <a:t>Data Scientist and Data Analyst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Insight:</a:t>
            </a:r>
            <a:r>
              <a:rPr lang="en-US" dirty="0"/>
              <a:t> </a:t>
            </a:r>
            <a:r>
              <a:rPr lang="en-US" b="1" dirty="0"/>
              <a:t>Freelance and contractual roles in IT and finance offer lucrative salaries</a:t>
            </a:r>
            <a:r>
              <a:rPr lang="en-US" dirty="0"/>
              <a:t>, making them attractive for     </a:t>
            </a:r>
          </a:p>
          <a:p>
            <a:r>
              <a:rPr lang="en-US" dirty="0"/>
              <a:t>     skilled professionals.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D4513-AC77-42C5-89F5-F94CC9ED83DA}"/>
              </a:ext>
            </a:extLst>
          </p:cNvPr>
          <p:cNvSpPr txBox="1"/>
          <p:nvPr/>
        </p:nvSpPr>
        <p:spPr>
          <a:xfrm>
            <a:off x="476250" y="3785445"/>
            <a:ext cx="10953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3️⃣ Countries Where Mid-Level Salaries Exceed the Global Average (2023)</a:t>
            </a:r>
          </a:p>
          <a:p>
            <a:r>
              <a:rPr lang="en-US" dirty="0"/>
              <a:t>🔹 </a:t>
            </a:r>
            <a:r>
              <a:rPr lang="en-US" b="1" dirty="0"/>
              <a:t>Finding:</a:t>
            </a:r>
            <a:r>
              <a:rPr lang="en-US" dirty="0"/>
              <a:t> So the average mid level  salary is 124052.5 Countries like the </a:t>
            </a:r>
            <a:r>
              <a:rPr lang="fr-FR" dirty="0"/>
              <a:t>SA,AU,CA,QA ,US, TN</a:t>
            </a:r>
            <a:r>
              <a:rPr lang="en-US" dirty="0"/>
              <a:t> had </a:t>
            </a:r>
            <a:r>
              <a:rPr lang="en-US" b="1" dirty="0"/>
              <a:t>higher-than- </a:t>
            </a:r>
          </a:p>
          <a:p>
            <a:r>
              <a:rPr lang="en-US" b="1" dirty="0"/>
              <a:t>      average</a:t>
            </a:r>
            <a:r>
              <a:rPr lang="en-US" dirty="0"/>
              <a:t> mid-level salaries.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Insight:</a:t>
            </a:r>
            <a:r>
              <a:rPr lang="en-US" dirty="0"/>
              <a:t> These countries offer competitive salaries due to strong economies and high living costs.</a:t>
            </a:r>
          </a:p>
        </p:txBody>
      </p:sp>
    </p:spTree>
    <p:extLst>
      <p:ext uri="{BB962C8B-B14F-4D97-AF65-F5344CB8AC3E}">
        <p14:creationId xmlns:p14="http://schemas.microsoft.com/office/powerpoint/2010/main" val="53178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2503CE-1673-4B50-A972-FEE3DA2D1742}"/>
              </a:ext>
            </a:extLst>
          </p:cNvPr>
          <p:cNvSpPr txBox="1"/>
          <p:nvPr/>
        </p:nvSpPr>
        <p:spPr>
          <a:xfrm>
            <a:off x="380999" y="381001"/>
            <a:ext cx="106203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4️⃣ Highest &amp; Lowest Salary Locations for Senior-Level Employees in 2023</a:t>
            </a:r>
          </a:p>
          <a:p>
            <a:r>
              <a:rPr lang="en-US" dirty="0"/>
              <a:t>🔹 </a:t>
            </a:r>
            <a:r>
              <a:rPr lang="en-US" b="1" dirty="0"/>
              <a:t>Finding:</a:t>
            </a:r>
            <a:r>
              <a:rPr lang="en-US" dirty="0"/>
              <a:t> The </a:t>
            </a:r>
            <a:r>
              <a:rPr lang="en-US" b="1" dirty="0"/>
              <a:t>highest salaries</a:t>
            </a:r>
            <a:r>
              <a:rPr lang="en-US" dirty="0"/>
              <a:t> were observed in </a:t>
            </a:r>
            <a:r>
              <a:rPr lang="en-US" b="1" dirty="0"/>
              <a:t>IL with 417937</a:t>
            </a:r>
            <a:r>
              <a:rPr lang="en-US" dirty="0"/>
              <a:t>, while the </a:t>
            </a:r>
            <a:r>
              <a:rPr lang="en-US" b="1" dirty="0"/>
              <a:t>lowest</a:t>
            </a:r>
          </a:p>
          <a:p>
            <a:r>
              <a:rPr lang="en-US" b="1" dirty="0"/>
              <a:t>      salaries</a:t>
            </a:r>
            <a:r>
              <a:rPr lang="en-US" dirty="0"/>
              <a:t> were in RU with 36000.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Insight:</a:t>
            </a:r>
            <a:r>
              <a:rPr lang="en-US" dirty="0"/>
              <a:t> Salary disparities exist globally, influenced by economic conditions, cost of living, and industry</a:t>
            </a:r>
          </a:p>
          <a:p>
            <a:r>
              <a:rPr lang="en-US" dirty="0"/>
              <a:t>      demand.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4BC38-4673-46B3-8588-BCA731652430}"/>
              </a:ext>
            </a:extLst>
          </p:cNvPr>
          <p:cNvSpPr txBox="1"/>
          <p:nvPr/>
        </p:nvSpPr>
        <p:spPr>
          <a:xfrm>
            <a:off x="380999" y="2147411"/>
            <a:ext cx="107156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5️⃣ Salary Growth percentage Rate by Job Title in 2022 , 2023</a:t>
            </a:r>
          </a:p>
          <a:p>
            <a:r>
              <a:rPr lang="en-US" dirty="0"/>
              <a:t>🔹 </a:t>
            </a:r>
            <a:r>
              <a:rPr lang="en-US" b="1" dirty="0"/>
              <a:t>Finding:</a:t>
            </a:r>
            <a:r>
              <a:rPr lang="en-US" dirty="0"/>
              <a:t> Business Intelligence Developer , roles saw the </a:t>
            </a:r>
            <a:r>
              <a:rPr lang="en-US" b="1" dirty="0"/>
              <a:t>highest salary growth</a:t>
            </a:r>
            <a:r>
              <a:rPr lang="en-US" dirty="0"/>
              <a:t> over the years with 631.59%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Insight:</a:t>
            </a:r>
            <a:r>
              <a:rPr lang="en-US" dirty="0"/>
              <a:t> The increasing demand for </a:t>
            </a:r>
            <a:r>
              <a:rPr lang="en-US" b="1" dirty="0"/>
              <a:t>AI and cybersecurity professionals</a:t>
            </a:r>
            <a:r>
              <a:rPr lang="en-US" dirty="0"/>
              <a:t> has led to a </a:t>
            </a:r>
            <a:r>
              <a:rPr lang="en-US" b="1" dirty="0"/>
              <a:t>consistent rise in salaries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53F18-9B8A-466B-94F5-A177B7FDA124}"/>
              </a:ext>
            </a:extLst>
          </p:cNvPr>
          <p:cNvSpPr txBox="1"/>
          <p:nvPr/>
        </p:nvSpPr>
        <p:spPr>
          <a:xfrm>
            <a:off x="380999" y="3491985"/>
            <a:ext cx="110013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6️⃣ Top 2 Countries with the Highest Salary Growth for Entry-Level  from 2020 to 2023</a:t>
            </a:r>
          </a:p>
          <a:p>
            <a:r>
              <a:rPr lang="en-US" dirty="0"/>
              <a:t>🔹 </a:t>
            </a:r>
            <a:r>
              <a:rPr lang="en-US" b="1" dirty="0"/>
              <a:t>Finding:</a:t>
            </a:r>
            <a:r>
              <a:rPr lang="en-US" dirty="0"/>
              <a:t> CA , US had the highest salary growth for entry-level roles.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Insight:</a:t>
            </a:r>
            <a:r>
              <a:rPr lang="en-US" dirty="0"/>
              <a:t> Developing economies are witnessing </a:t>
            </a:r>
            <a:r>
              <a:rPr lang="en-US" b="1" dirty="0"/>
              <a:t>a surge in wages</a:t>
            </a:r>
            <a:r>
              <a:rPr lang="en-US" dirty="0"/>
              <a:t> due to increasing global demand for skilled     </a:t>
            </a:r>
          </a:p>
          <a:p>
            <a:r>
              <a:rPr lang="en-US" dirty="0"/>
              <a:t>      talent.</a:t>
            </a:r>
          </a:p>
        </p:txBody>
      </p:sp>
    </p:spTree>
    <p:extLst>
      <p:ext uri="{BB962C8B-B14F-4D97-AF65-F5344CB8AC3E}">
        <p14:creationId xmlns:p14="http://schemas.microsoft.com/office/powerpoint/2010/main" val="425874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B84DC7-F3D3-4FA3-87E3-91DE69BC632B}"/>
              </a:ext>
            </a:extLst>
          </p:cNvPr>
          <p:cNvSpPr txBox="1"/>
          <p:nvPr/>
        </p:nvSpPr>
        <p:spPr>
          <a:xfrm>
            <a:off x="381000" y="380137"/>
            <a:ext cx="105632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7️⃣ Updating Remote Work Ratio for High Earners ($90K+) in US &amp; AU</a:t>
            </a:r>
          </a:p>
          <a:p>
            <a:r>
              <a:rPr lang="en-US" dirty="0"/>
              <a:t>🔹 </a:t>
            </a:r>
            <a:r>
              <a:rPr lang="en-US" b="1" dirty="0"/>
              <a:t>Action Taken:</a:t>
            </a:r>
            <a:r>
              <a:rPr lang="en-US" dirty="0"/>
              <a:t> Employees earning more than </a:t>
            </a:r>
            <a:r>
              <a:rPr lang="en-US" b="1" dirty="0"/>
              <a:t>$90,000 in the US </a:t>
            </a:r>
            <a:r>
              <a:rPr lang="en-US" dirty="0"/>
              <a:t> had their </a:t>
            </a:r>
            <a:r>
              <a:rPr lang="en-US" b="1" dirty="0"/>
              <a:t>remote work ratio updated</a:t>
            </a:r>
          </a:p>
          <a:p>
            <a:r>
              <a:rPr lang="en-US" b="1" dirty="0"/>
              <a:t>      to 100%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Insight:</a:t>
            </a:r>
            <a:r>
              <a:rPr lang="en-US" dirty="0"/>
              <a:t> High-earning professionals often </a:t>
            </a:r>
            <a:r>
              <a:rPr lang="en-US" b="1" dirty="0"/>
              <a:t>prefer remote work</a:t>
            </a:r>
            <a:r>
              <a:rPr lang="en-US" dirty="0"/>
              <a:t>, indicating a shift towards flexible work</a:t>
            </a:r>
          </a:p>
          <a:p>
            <a:r>
              <a:rPr lang="en-US" dirty="0"/>
              <a:t>      arrangements.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4E367-672D-4BE5-AC2B-9FB58A95308C}"/>
              </a:ext>
            </a:extLst>
          </p:cNvPr>
          <p:cNvSpPr txBox="1"/>
          <p:nvPr/>
        </p:nvSpPr>
        <p:spPr>
          <a:xfrm>
            <a:off x="523874" y="1951672"/>
            <a:ext cx="11210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8️⃣ Year with the Highest Average Salary for Each Job Title</a:t>
            </a:r>
          </a:p>
          <a:p>
            <a:r>
              <a:rPr lang="en-US" dirty="0"/>
              <a:t>🔹 </a:t>
            </a:r>
            <a:r>
              <a:rPr lang="en-US" b="1" dirty="0"/>
              <a:t>Finding:</a:t>
            </a:r>
            <a:r>
              <a:rPr lang="en-US" dirty="0"/>
              <a:t> 2022 &amp; 2024 had the </a:t>
            </a:r>
            <a:r>
              <a:rPr lang="en-US" b="1" dirty="0"/>
              <a:t>highest recorded salaries</a:t>
            </a:r>
            <a:r>
              <a:rPr lang="en-US" dirty="0"/>
              <a:t> across most job titles, especially Data Analytics Lead with</a:t>
            </a:r>
          </a:p>
          <a:p>
            <a:r>
              <a:rPr lang="en-US" dirty="0"/>
              <a:t>      405000.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Insight:</a:t>
            </a:r>
            <a:r>
              <a:rPr lang="en-US" dirty="0"/>
              <a:t> Salaries are </a:t>
            </a:r>
            <a:r>
              <a:rPr lang="en-US" b="1" dirty="0"/>
              <a:t>continuously increasing</a:t>
            </a:r>
            <a:r>
              <a:rPr lang="en-US" dirty="0"/>
              <a:t> in high-demand industries, making upskilling essential.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82A55-0B79-4E1F-9D22-4D0C65D80A32}"/>
              </a:ext>
            </a:extLst>
          </p:cNvPr>
          <p:cNvSpPr txBox="1"/>
          <p:nvPr/>
        </p:nvSpPr>
        <p:spPr>
          <a:xfrm>
            <a:off x="523874" y="3429000"/>
            <a:ext cx="10782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9️⃣ Percentage of Employment Types for Different Job Titles</a:t>
            </a:r>
          </a:p>
          <a:p>
            <a:r>
              <a:rPr lang="en-US" dirty="0"/>
              <a:t>🔹 </a:t>
            </a:r>
            <a:r>
              <a:rPr lang="en-US" b="1" dirty="0"/>
              <a:t>Finding:</a:t>
            </a:r>
            <a:r>
              <a:rPr lang="en-US" dirty="0"/>
              <a:t> </a:t>
            </a:r>
            <a:r>
              <a:rPr lang="en-US" b="1" dirty="0"/>
              <a:t>Full-time jobs dominate</a:t>
            </a:r>
            <a:r>
              <a:rPr lang="en-US" dirty="0"/>
              <a:t> most job categories, but certain roles  like Data Engineer have a</a:t>
            </a:r>
          </a:p>
          <a:p>
            <a:r>
              <a:rPr lang="en-US" dirty="0"/>
              <a:t>      </a:t>
            </a:r>
            <a:r>
              <a:rPr lang="en-US" b="1" dirty="0"/>
              <a:t>higher proportion of part-time &amp; contract work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Insight:</a:t>
            </a:r>
            <a:r>
              <a:rPr lang="en-US" dirty="0"/>
              <a:t> Flexible work models are gaining traction in specialized fields.</a:t>
            </a:r>
          </a:p>
        </p:txBody>
      </p:sp>
    </p:spTree>
    <p:extLst>
      <p:ext uri="{BB962C8B-B14F-4D97-AF65-F5344CB8AC3E}">
        <p14:creationId xmlns:p14="http://schemas.microsoft.com/office/powerpoint/2010/main" val="366914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734620-87A3-43B2-87EA-CF4680EBD2EC}"/>
              </a:ext>
            </a:extLst>
          </p:cNvPr>
          <p:cNvSpPr txBox="1"/>
          <p:nvPr/>
        </p:nvSpPr>
        <p:spPr>
          <a:xfrm>
            <a:off x="419100" y="355938"/>
            <a:ext cx="11582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🔟 Countries Offering Full Remote Work for Managers ($90K+ Salaries)</a:t>
            </a:r>
          </a:p>
          <a:p>
            <a:r>
              <a:rPr lang="en-US" dirty="0"/>
              <a:t>🔹 </a:t>
            </a:r>
            <a:r>
              <a:rPr lang="en-US" b="1" dirty="0"/>
              <a:t>Finding:</a:t>
            </a:r>
            <a:r>
              <a:rPr lang="en-US" dirty="0"/>
              <a:t> US,DE,AU,MX have the </a:t>
            </a:r>
            <a:r>
              <a:rPr lang="en-US" b="1" dirty="0"/>
              <a:t>highest number of fully remote managerial roles</a:t>
            </a:r>
            <a:r>
              <a:rPr lang="en-US" dirty="0"/>
              <a:t> with salaries over $90,000.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Insight:</a:t>
            </a:r>
            <a:r>
              <a:rPr lang="en-US" dirty="0"/>
              <a:t> Leadership roles are increasingly going remote, indicating a shift in work culture.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E558B-7A0B-4314-AD21-215F755AEF49}"/>
              </a:ext>
            </a:extLst>
          </p:cNvPr>
          <p:cNvSpPr txBox="1"/>
          <p:nvPr/>
        </p:nvSpPr>
        <p:spPr>
          <a:xfrm>
            <a:off x="419100" y="1556861"/>
            <a:ext cx="11420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1️⃣1️⃣ Top 5 Countries with the Most Large Companies</a:t>
            </a:r>
          </a:p>
          <a:p>
            <a:r>
              <a:rPr lang="en-US" dirty="0"/>
              <a:t>🔹 </a:t>
            </a:r>
            <a:r>
              <a:rPr lang="en-US" b="1" dirty="0"/>
              <a:t>Finding:</a:t>
            </a:r>
            <a:r>
              <a:rPr lang="en-US" dirty="0"/>
              <a:t> The US,IN,DE,CA,GB have the </a:t>
            </a:r>
            <a:r>
              <a:rPr lang="en-US" b="1" dirty="0"/>
              <a:t>highest concentration of large companies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Insight:</a:t>
            </a:r>
            <a:r>
              <a:rPr lang="en-US" dirty="0"/>
              <a:t> These nations </a:t>
            </a:r>
            <a:r>
              <a:rPr lang="en-US" b="1" dirty="0"/>
              <a:t>dominate the global economy</a:t>
            </a:r>
            <a:r>
              <a:rPr lang="en-US" dirty="0"/>
              <a:t> and provide better salary packages.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63910-AB8F-4431-B177-663139BDF16F}"/>
              </a:ext>
            </a:extLst>
          </p:cNvPr>
          <p:cNvSpPr txBox="1"/>
          <p:nvPr/>
        </p:nvSpPr>
        <p:spPr>
          <a:xfrm>
            <a:off x="419100" y="2775971"/>
            <a:ext cx="10629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1️⃣2️⃣ Percentage of Fully Remote Workers Earning Over $100K</a:t>
            </a:r>
          </a:p>
          <a:p>
            <a:r>
              <a:rPr lang="en-US" dirty="0"/>
              <a:t>🔹 </a:t>
            </a:r>
            <a:r>
              <a:rPr lang="en-US" b="1" dirty="0"/>
              <a:t>Finding:</a:t>
            </a:r>
            <a:r>
              <a:rPr lang="en-US" dirty="0"/>
              <a:t> Nearly </a:t>
            </a:r>
            <a:r>
              <a:rPr lang="en-US" b="1" dirty="0"/>
              <a:t>70% of high earners ($100K+)</a:t>
            </a:r>
            <a:r>
              <a:rPr lang="en-US" dirty="0"/>
              <a:t> work </a:t>
            </a:r>
            <a:r>
              <a:rPr lang="en-US" b="1" dirty="0"/>
              <a:t>fully remote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Insight:</a:t>
            </a:r>
            <a:r>
              <a:rPr lang="en-US" dirty="0"/>
              <a:t> Remote work is becoming </a:t>
            </a:r>
            <a:r>
              <a:rPr lang="en-US" b="1" dirty="0"/>
              <a:t>a standard for high-paying roles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69B7C4-9550-4FD3-99A9-C3AACE3F0F27}"/>
              </a:ext>
            </a:extLst>
          </p:cNvPr>
          <p:cNvSpPr txBox="1"/>
          <p:nvPr/>
        </p:nvSpPr>
        <p:spPr>
          <a:xfrm>
            <a:off x="419100" y="4120634"/>
            <a:ext cx="117062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1️⃣3️⃣ Locations Where Entry-Level Salaries Exceed the Market Average</a:t>
            </a:r>
          </a:p>
          <a:p>
            <a:r>
              <a:rPr lang="en-US" dirty="0"/>
              <a:t>🔹 </a:t>
            </a:r>
            <a:r>
              <a:rPr lang="en-US" b="1" dirty="0"/>
              <a:t>Finding:</a:t>
            </a:r>
            <a:r>
              <a:rPr lang="en-US" dirty="0"/>
              <a:t> Countries like MX,CN,BA pay significantly </a:t>
            </a:r>
            <a:r>
              <a:rPr lang="en-US" b="1" dirty="0"/>
              <a:t>higher than the global entry-level average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Insight:</a:t>
            </a:r>
            <a:r>
              <a:rPr lang="en-US" dirty="0"/>
              <a:t> </a:t>
            </a:r>
            <a:r>
              <a:rPr lang="en-US" b="1" dirty="0"/>
              <a:t>Geographical location plays a crucial role in salary levels</a:t>
            </a:r>
            <a:r>
              <a:rPr lang="en-US" dirty="0"/>
              <a:t> for freshers.</a:t>
            </a:r>
          </a:p>
        </p:txBody>
      </p:sp>
    </p:spTree>
    <p:extLst>
      <p:ext uri="{BB962C8B-B14F-4D97-AF65-F5344CB8AC3E}">
        <p14:creationId xmlns:p14="http://schemas.microsoft.com/office/powerpoint/2010/main" val="189654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EF4D7-8857-4634-A6D8-007D7A3A1A50}"/>
              </a:ext>
            </a:extLst>
          </p:cNvPr>
          <p:cNvSpPr txBox="1"/>
          <p:nvPr/>
        </p:nvSpPr>
        <p:spPr>
          <a:xfrm>
            <a:off x="733425" y="952501"/>
            <a:ext cx="9372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Key Takeaways</a:t>
            </a:r>
          </a:p>
          <a:p>
            <a:endParaRPr lang="en-US" sz="3600" b="1" dirty="0"/>
          </a:p>
          <a:p>
            <a:r>
              <a:rPr lang="en-US" sz="2400" dirty="0"/>
              <a:t>✔ </a:t>
            </a:r>
            <a:r>
              <a:rPr lang="en-US" sz="2400" b="1" dirty="0"/>
              <a:t>Tech, Finance, and AI roles dominate high salaries &amp; growth.</a:t>
            </a:r>
            <a:br>
              <a:rPr lang="en-US" sz="2400" dirty="0"/>
            </a:br>
            <a:r>
              <a:rPr lang="en-US" sz="2400" dirty="0"/>
              <a:t>✔ </a:t>
            </a:r>
            <a:r>
              <a:rPr lang="en-US" sz="2400" b="1" dirty="0"/>
              <a:t>Remote work is increasingly preferred by high earners &amp; managers.</a:t>
            </a:r>
            <a:br>
              <a:rPr lang="en-US" sz="2400" dirty="0"/>
            </a:br>
            <a:r>
              <a:rPr lang="en-US" sz="2400" dirty="0"/>
              <a:t>✔ </a:t>
            </a:r>
            <a:r>
              <a:rPr lang="en-US" sz="2400" b="1" dirty="0"/>
              <a:t>Larger companies offer better salary prospects than smaller firms.</a:t>
            </a:r>
            <a:br>
              <a:rPr lang="en-US" sz="2400" dirty="0"/>
            </a:br>
            <a:r>
              <a:rPr lang="en-US" sz="2400" dirty="0"/>
              <a:t>✔ </a:t>
            </a:r>
            <a:r>
              <a:rPr lang="en-US" sz="2400" b="1" dirty="0"/>
              <a:t>Developing nations are experiencing rapid salary growth.</a:t>
            </a:r>
            <a:br>
              <a:rPr lang="en-US" sz="2400" dirty="0"/>
            </a:br>
            <a:r>
              <a:rPr lang="en-US" sz="2400" dirty="0"/>
              <a:t>✔ </a:t>
            </a:r>
            <a:r>
              <a:rPr lang="en-US" sz="2400" b="1" dirty="0"/>
              <a:t>Access control is crucial for workforce data security.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4515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152</TotalTime>
  <Words>1563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MOHANTY, SATYAPRIYA</dc:creator>
  <cp:lastModifiedBy>MOHANTY, SATYAPRIYA</cp:lastModifiedBy>
  <cp:revision>14</cp:revision>
  <dcterms:created xsi:type="dcterms:W3CDTF">2025-03-14T13:57:13Z</dcterms:created>
  <dcterms:modified xsi:type="dcterms:W3CDTF">2025-03-14T16:29:45Z</dcterms:modified>
</cp:coreProperties>
</file>