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3" r:id="rId7"/>
    <p:sldId id="262" r:id="rId8"/>
    <p:sldId id="261" r:id="rId9"/>
    <p:sldId id="266" r:id="rId10"/>
    <p:sldId id="265" r:id="rId11"/>
    <p:sldId id="264" r:id="rId12"/>
    <p:sldId id="268" r:id="rId13"/>
    <p:sldId id="274" r:id="rId14"/>
    <p:sldId id="275" r:id="rId15"/>
    <p:sldId id="273" r:id="rId16"/>
    <p:sldId id="272"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E9C9-6327-4F59-BB80-07DB57E97C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E4EADA-2FD6-4E61-B246-B92EB5ADD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0396C0-3209-46A7-9944-4B1BDD5088A1}"/>
              </a:ext>
            </a:extLst>
          </p:cNvPr>
          <p:cNvSpPr>
            <a:spLocks noGrp="1"/>
          </p:cNvSpPr>
          <p:nvPr>
            <p:ph type="dt" sz="half" idx="10"/>
          </p:nvPr>
        </p:nvSpPr>
        <p:spPr/>
        <p:txBody>
          <a:bodyPr/>
          <a:lstStyle/>
          <a:p>
            <a:fld id="{A3ABF141-2CB8-4772-B414-39E2CCEDAC30}" type="datetimeFigureOut">
              <a:rPr lang="en-US" smtClean="0"/>
              <a:t>3/11/2025</a:t>
            </a:fld>
            <a:endParaRPr lang="en-US" dirty="0"/>
          </a:p>
        </p:txBody>
      </p:sp>
      <p:sp>
        <p:nvSpPr>
          <p:cNvPr id="5" name="Footer Placeholder 4">
            <a:extLst>
              <a:ext uri="{FF2B5EF4-FFF2-40B4-BE49-F238E27FC236}">
                <a16:creationId xmlns:a16="http://schemas.microsoft.com/office/drawing/2014/main" id="{857EB82D-0B2E-49DD-B220-079BDF01CB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7D6DDC-E74B-4EC2-8353-EBD236AD9389}"/>
              </a:ext>
            </a:extLst>
          </p:cNvPr>
          <p:cNvSpPr>
            <a:spLocks noGrp="1"/>
          </p:cNvSpPr>
          <p:nvPr>
            <p:ph type="sldNum" sz="quarter" idx="12"/>
          </p:nvPr>
        </p:nvSpPr>
        <p:spPr/>
        <p:txBody>
          <a:bodyPr/>
          <a:lstStyle/>
          <a:p>
            <a:fld id="{6D9F078F-C35E-4010-BE6E-A37D126D0B1B}" type="slidenum">
              <a:rPr lang="en-US" smtClean="0"/>
              <a:t>‹#›</a:t>
            </a:fld>
            <a:endParaRPr lang="en-US" dirty="0"/>
          </a:p>
        </p:txBody>
      </p:sp>
    </p:spTree>
    <p:extLst>
      <p:ext uri="{BB962C8B-B14F-4D97-AF65-F5344CB8AC3E}">
        <p14:creationId xmlns:p14="http://schemas.microsoft.com/office/powerpoint/2010/main" val="263560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5BE2-2B06-43BF-B187-6B37902E11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55704D-D657-47E4-9677-EA7F54F6EA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D4B0B-CF18-4702-A62A-705D236FB4A8}"/>
              </a:ext>
            </a:extLst>
          </p:cNvPr>
          <p:cNvSpPr>
            <a:spLocks noGrp="1"/>
          </p:cNvSpPr>
          <p:nvPr>
            <p:ph type="dt" sz="half" idx="10"/>
          </p:nvPr>
        </p:nvSpPr>
        <p:spPr/>
        <p:txBody>
          <a:bodyPr/>
          <a:lstStyle/>
          <a:p>
            <a:fld id="{A3ABF141-2CB8-4772-B414-39E2CCEDAC30}" type="datetimeFigureOut">
              <a:rPr lang="en-US" smtClean="0"/>
              <a:t>3/11/2025</a:t>
            </a:fld>
            <a:endParaRPr lang="en-US" dirty="0"/>
          </a:p>
        </p:txBody>
      </p:sp>
      <p:sp>
        <p:nvSpPr>
          <p:cNvPr id="5" name="Footer Placeholder 4">
            <a:extLst>
              <a:ext uri="{FF2B5EF4-FFF2-40B4-BE49-F238E27FC236}">
                <a16:creationId xmlns:a16="http://schemas.microsoft.com/office/drawing/2014/main" id="{749064F0-1B16-4F56-8908-5A11D96DB4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2B09D4-742C-4313-AD90-1ED491B4209B}"/>
              </a:ext>
            </a:extLst>
          </p:cNvPr>
          <p:cNvSpPr>
            <a:spLocks noGrp="1"/>
          </p:cNvSpPr>
          <p:nvPr>
            <p:ph type="sldNum" sz="quarter" idx="12"/>
          </p:nvPr>
        </p:nvSpPr>
        <p:spPr/>
        <p:txBody>
          <a:bodyPr/>
          <a:lstStyle/>
          <a:p>
            <a:fld id="{6D9F078F-C35E-4010-BE6E-A37D126D0B1B}" type="slidenum">
              <a:rPr lang="en-US" smtClean="0"/>
              <a:t>‹#›</a:t>
            </a:fld>
            <a:endParaRPr lang="en-US" dirty="0"/>
          </a:p>
        </p:txBody>
      </p:sp>
    </p:spTree>
    <p:extLst>
      <p:ext uri="{BB962C8B-B14F-4D97-AF65-F5344CB8AC3E}">
        <p14:creationId xmlns:p14="http://schemas.microsoft.com/office/powerpoint/2010/main" val="64557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301B4F-A66D-4E75-826D-3AB520B026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68D5-84E6-4A6A-9365-361A55CB39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941E1-274C-4518-8A91-47836BB892FA}"/>
              </a:ext>
            </a:extLst>
          </p:cNvPr>
          <p:cNvSpPr>
            <a:spLocks noGrp="1"/>
          </p:cNvSpPr>
          <p:nvPr>
            <p:ph type="dt" sz="half" idx="10"/>
          </p:nvPr>
        </p:nvSpPr>
        <p:spPr/>
        <p:txBody>
          <a:bodyPr/>
          <a:lstStyle/>
          <a:p>
            <a:fld id="{A3ABF141-2CB8-4772-B414-39E2CCEDAC30}" type="datetimeFigureOut">
              <a:rPr lang="en-US" smtClean="0"/>
              <a:t>3/11/2025</a:t>
            </a:fld>
            <a:endParaRPr lang="en-US" dirty="0"/>
          </a:p>
        </p:txBody>
      </p:sp>
      <p:sp>
        <p:nvSpPr>
          <p:cNvPr id="5" name="Footer Placeholder 4">
            <a:extLst>
              <a:ext uri="{FF2B5EF4-FFF2-40B4-BE49-F238E27FC236}">
                <a16:creationId xmlns:a16="http://schemas.microsoft.com/office/drawing/2014/main" id="{229EF6A4-D3C1-4FC8-BAF3-A3692DAE3D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4641FB-176E-4766-AAB9-8BB454E9D257}"/>
              </a:ext>
            </a:extLst>
          </p:cNvPr>
          <p:cNvSpPr>
            <a:spLocks noGrp="1"/>
          </p:cNvSpPr>
          <p:nvPr>
            <p:ph type="sldNum" sz="quarter" idx="12"/>
          </p:nvPr>
        </p:nvSpPr>
        <p:spPr/>
        <p:txBody>
          <a:bodyPr/>
          <a:lstStyle/>
          <a:p>
            <a:fld id="{6D9F078F-C35E-4010-BE6E-A37D126D0B1B}" type="slidenum">
              <a:rPr lang="en-US" smtClean="0"/>
              <a:t>‹#›</a:t>
            </a:fld>
            <a:endParaRPr lang="en-US" dirty="0"/>
          </a:p>
        </p:txBody>
      </p:sp>
    </p:spTree>
    <p:extLst>
      <p:ext uri="{BB962C8B-B14F-4D97-AF65-F5344CB8AC3E}">
        <p14:creationId xmlns:p14="http://schemas.microsoft.com/office/powerpoint/2010/main" val="353326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474B-95FB-4184-B28B-CF86B4E440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058F2-A0BC-4E22-A25F-24F0D7040C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FA297-FD03-43D9-B845-71A3B9C53C11}"/>
              </a:ext>
            </a:extLst>
          </p:cNvPr>
          <p:cNvSpPr>
            <a:spLocks noGrp="1"/>
          </p:cNvSpPr>
          <p:nvPr>
            <p:ph type="dt" sz="half" idx="10"/>
          </p:nvPr>
        </p:nvSpPr>
        <p:spPr/>
        <p:txBody>
          <a:bodyPr/>
          <a:lstStyle/>
          <a:p>
            <a:fld id="{A3ABF141-2CB8-4772-B414-39E2CCEDAC30}" type="datetimeFigureOut">
              <a:rPr lang="en-US" smtClean="0"/>
              <a:t>3/11/2025</a:t>
            </a:fld>
            <a:endParaRPr lang="en-US" dirty="0"/>
          </a:p>
        </p:txBody>
      </p:sp>
      <p:sp>
        <p:nvSpPr>
          <p:cNvPr id="5" name="Footer Placeholder 4">
            <a:extLst>
              <a:ext uri="{FF2B5EF4-FFF2-40B4-BE49-F238E27FC236}">
                <a16:creationId xmlns:a16="http://schemas.microsoft.com/office/drawing/2014/main" id="{1EC98822-0185-4616-B6A3-FEDA616E5D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C620F8-2438-4CCB-B1A9-81C213DF3C3C}"/>
              </a:ext>
            </a:extLst>
          </p:cNvPr>
          <p:cNvSpPr>
            <a:spLocks noGrp="1"/>
          </p:cNvSpPr>
          <p:nvPr>
            <p:ph type="sldNum" sz="quarter" idx="12"/>
          </p:nvPr>
        </p:nvSpPr>
        <p:spPr/>
        <p:txBody>
          <a:bodyPr/>
          <a:lstStyle/>
          <a:p>
            <a:fld id="{6D9F078F-C35E-4010-BE6E-A37D126D0B1B}" type="slidenum">
              <a:rPr lang="en-US" smtClean="0"/>
              <a:t>‹#›</a:t>
            </a:fld>
            <a:endParaRPr lang="en-US" dirty="0"/>
          </a:p>
        </p:txBody>
      </p:sp>
    </p:spTree>
    <p:extLst>
      <p:ext uri="{BB962C8B-B14F-4D97-AF65-F5344CB8AC3E}">
        <p14:creationId xmlns:p14="http://schemas.microsoft.com/office/powerpoint/2010/main" val="316017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BCA3-A569-41C3-84CD-459F651E7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4EAB2C-23CA-4135-BC54-32DFB8F85E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4B2361-76B5-474C-9685-97B44190A7CB}"/>
              </a:ext>
            </a:extLst>
          </p:cNvPr>
          <p:cNvSpPr>
            <a:spLocks noGrp="1"/>
          </p:cNvSpPr>
          <p:nvPr>
            <p:ph type="dt" sz="half" idx="10"/>
          </p:nvPr>
        </p:nvSpPr>
        <p:spPr/>
        <p:txBody>
          <a:bodyPr/>
          <a:lstStyle/>
          <a:p>
            <a:fld id="{A3ABF141-2CB8-4772-B414-39E2CCEDAC30}" type="datetimeFigureOut">
              <a:rPr lang="en-US" smtClean="0"/>
              <a:t>3/11/2025</a:t>
            </a:fld>
            <a:endParaRPr lang="en-US" dirty="0"/>
          </a:p>
        </p:txBody>
      </p:sp>
      <p:sp>
        <p:nvSpPr>
          <p:cNvPr id="5" name="Footer Placeholder 4">
            <a:extLst>
              <a:ext uri="{FF2B5EF4-FFF2-40B4-BE49-F238E27FC236}">
                <a16:creationId xmlns:a16="http://schemas.microsoft.com/office/drawing/2014/main" id="{BAA1783B-2CE1-4C26-8953-F600493121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42A178-7F99-41BF-919B-CDE9F1543E87}"/>
              </a:ext>
            </a:extLst>
          </p:cNvPr>
          <p:cNvSpPr>
            <a:spLocks noGrp="1"/>
          </p:cNvSpPr>
          <p:nvPr>
            <p:ph type="sldNum" sz="quarter" idx="12"/>
          </p:nvPr>
        </p:nvSpPr>
        <p:spPr/>
        <p:txBody>
          <a:bodyPr/>
          <a:lstStyle/>
          <a:p>
            <a:fld id="{6D9F078F-C35E-4010-BE6E-A37D126D0B1B}" type="slidenum">
              <a:rPr lang="en-US" smtClean="0"/>
              <a:t>‹#›</a:t>
            </a:fld>
            <a:endParaRPr lang="en-US" dirty="0"/>
          </a:p>
        </p:txBody>
      </p:sp>
    </p:spTree>
    <p:extLst>
      <p:ext uri="{BB962C8B-B14F-4D97-AF65-F5344CB8AC3E}">
        <p14:creationId xmlns:p14="http://schemas.microsoft.com/office/powerpoint/2010/main" val="84957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A980-908D-4581-A495-0E8A39C68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37637-1EA1-4FFF-B57C-71EA82D26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96C5BD-94EE-4EE1-8240-9AF866E7F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55FE63-6AD5-4E8B-965C-C90053F01B62}"/>
              </a:ext>
            </a:extLst>
          </p:cNvPr>
          <p:cNvSpPr>
            <a:spLocks noGrp="1"/>
          </p:cNvSpPr>
          <p:nvPr>
            <p:ph type="dt" sz="half" idx="10"/>
          </p:nvPr>
        </p:nvSpPr>
        <p:spPr/>
        <p:txBody>
          <a:bodyPr/>
          <a:lstStyle/>
          <a:p>
            <a:fld id="{A3ABF141-2CB8-4772-B414-39E2CCEDAC30}" type="datetimeFigureOut">
              <a:rPr lang="en-US" smtClean="0"/>
              <a:t>3/11/2025</a:t>
            </a:fld>
            <a:endParaRPr lang="en-US" dirty="0"/>
          </a:p>
        </p:txBody>
      </p:sp>
      <p:sp>
        <p:nvSpPr>
          <p:cNvPr id="6" name="Footer Placeholder 5">
            <a:extLst>
              <a:ext uri="{FF2B5EF4-FFF2-40B4-BE49-F238E27FC236}">
                <a16:creationId xmlns:a16="http://schemas.microsoft.com/office/drawing/2014/main" id="{35476645-3DA2-4480-8C9A-4590F6EDDA0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23E8AF-EFB6-43BB-8599-59068E78EDD1}"/>
              </a:ext>
            </a:extLst>
          </p:cNvPr>
          <p:cNvSpPr>
            <a:spLocks noGrp="1"/>
          </p:cNvSpPr>
          <p:nvPr>
            <p:ph type="sldNum" sz="quarter" idx="12"/>
          </p:nvPr>
        </p:nvSpPr>
        <p:spPr/>
        <p:txBody>
          <a:bodyPr/>
          <a:lstStyle/>
          <a:p>
            <a:fld id="{6D9F078F-C35E-4010-BE6E-A37D126D0B1B}" type="slidenum">
              <a:rPr lang="en-US" smtClean="0"/>
              <a:t>‹#›</a:t>
            </a:fld>
            <a:endParaRPr lang="en-US" dirty="0"/>
          </a:p>
        </p:txBody>
      </p:sp>
    </p:spTree>
    <p:extLst>
      <p:ext uri="{BB962C8B-B14F-4D97-AF65-F5344CB8AC3E}">
        <p14:creationId xmlns:p14="http://schemas.microsoft.com/office/powerpoint/2010/main" val="286207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D698-D997-4D6D-97D6-64616C3161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2D5E81-E681-4B99-A769-662C17CCB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F750F5-27B5-4E2F-8FE4-DB2E8250CC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B04AC0-218A-4219-B22C-C630A246D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1639A-F51C-4E1A-9E3A-CEC5C50026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37433F-CC90-4BFF-8799-909E67064D4D}"/>
              </a:ext>
            </a:extLst>
          </p:cNvPr>
          <p:cNvSpPr>
            <a:spLocks noGrp="1"/>
          </p:cNvSpPr>
          <p:nvPr>
            <p:ph type="dt" sz="half" idx="10"/>
          </p:nvPr>
        </p:nvSpPr>
        <p:spPr/>
        <p:txBody>
          <a:bodyPr/>
          <a:lstStyle/>
          <a:p>
            <a:fld id="{A3ABF141-2CB8-4772-B414-39E2CCEDAC30}" type="datetimeFigureOut">
              <a:rPr lang="en-US" smtClean="0"/>
              <a:t>3/11/2025</a:t>
            </a:fld>
            <a:endParaRPr lang="en-US" dirty="0"/>
          </a:p>
        </p:txBody>
      </p:sp>
      <p:sp>
        <p:nvSpPr>
          <p:cNvPr id="8" name="Footer Placeholder 7">
            <a:extLst>
              <a:ext uri="{FF2B5EF4-FFF2-40B4-BE49-F238E27FC236}">
                <a16:creationId xmlns:a16="http://schemas.microsoft.com/office/drawing/2014/main" id="{A36D064E-9A79-4F9C-B424-C514B585F44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CEC191-9170-476B-AF5B-A27362591B4E}"/>
              </a:ext>
            </a:extLst>
          </p:cNvPr>
          <p:cNvSpPr>
            <a:spLocks noGrp="1"/>
          </p:cNvSpPr>
          <p:nvPr>
            <p:ph type="sldNum" sz="quarter" idx="12"/>
          </p:nvPr>
        </p:nvSpPr>
        <p:spPr/>
        <p:txBody>
          <a:bodyPr/>
          <a:lstStyle/>
          <a:p>
            <a:fld id="{6D9F078F-C35E-4010-BE6E-A37D126D0B1B}" type="slidenum">
              <a:rPr lang="en-US" smtClean="0"/>
              <a:t>‹#›</a:t>
            </a:fld>
            <a:endParaRPr lang="en-US" dirty="0"/>
          </a:p>
        </p:txBody>
      </p:sp>
    </p:spTree>
    <p:extLst>
      <p:ext uri="{BB962C8B-B14F-4D97-AF65-F5344CB8AC3E}">
        <p14:creationId xmlns:p14="http://schemas.microsoft.com/office/powerpoint/2010/main" val="327454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5229-2668-4107-A975-6ED93340C8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1C40B-9C74-48E0-8BA4-867980FE017E}"/>
              </a:ext>
            </a:extLst>
          </p:cNvPr>
          <p:cNvSpPr>
            <a:spLocks noGrp="1"/>
          </p:cNvSpPr>
          <p:nvPr>
            <p:ph type="dt" sz="half" idx="10"/>
          </p:nvPr>
        </p:nvSpPr>
        <p:spPr/>
        <p:txBody>
          <a:bodyPr/>
          <a:lstStyle/>
          <a:p>
            <a:fld id="{A3ABF141-2CB8-4772-B414-39E2CCEDAC30}" type="datetimeFigureOut">
              <a:rPr lang="en-US" smtClean="0"/>
              <a:t>3/11/2025</a:t>
            </a:fld>
            <a:endParaRPr lang="en-US" dirty="0"/>
          </a:p>
        </p:txBody>
      </p:sp>
      <p:sp>
        <p:nvSpPr>
          <p:cNvPr id="4" name="Footer Placeholder 3">
            <a:extLst>
              <a:ext uri="{FF2B5EF4-FFF2-40B4-BE49-F238E27FC236}">
                <a16:creationId xmlns:a16="http://schemas.microsoft.com/office/drawing/2014/main" id="{2385E5B5-1F70-4390-B508-146360DC64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BD07471-AB15-4096-8715-E48A5827DCA6}"/>
              </a:ext>
            </a:extLst>
          </p:cNvPr>
          <p:cNvSpPr>
            <a:spLocks noGrp="1"/>
          </p:cNvSpPr>
          <p:nvPr>
            <p:ph type="sldNum" sz="quarter" idx="12"/>
          </p:nvPr>
        </p:nvSpPr>
        <p:spPr/>
        <p:txBody>
          <a:bodyPr/>
          <a:lstStyle/>
          <a:p>
            <a:fld id="{6D9F078F-C35E-4010-BE6E-A37D126D0B1B}" type="slidenum">
              <a:rPr lang="en-US" smtClean="0"/>
              <a:t>‹#›</a:t>
            </a:fld>
            <a:endParaRPr lang="en-US" dirty="0"/>
          </a:p>
        </p:txBody>
      </p:sp>
    </p:spTree>
    <p:extLst>
      <p:ext uri="{BB962C8B-B14F-4D97-AF65-F5344CB8AC3E}">
        <p14:creationId xmlns:p14="http://schemas.microsoft.com/office/powerpoint/2010/main" val="351317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450EC0-D72A-4CAB-B26C-84A55F71DE79}"/>
              </a:ext>
            </a:extLst>
          </p:cNvPr>
          <p:cNvSpPr>
            <a:spLocks noGrp="1"/>
          </p:cNvSpPr>
          <p:nvPr>
            <p:ph type="dt" sz="half" idx="10"/>
          </p:nvPr>
        </p:nvSpPr>
        <p:spPr/>
        <p:txBody>
          <a:bodyPr/>
          <a:lstStyle/>
          <a:p>
            <a:fld id="{A3ABF141-2CB8-4772-B414-39E2CCEDAC30}" type="datetimeFigureOut">
              <a:rPr lang="en-US" smtClean="0"/>
              <a:t>3/11/2025</a:t>
            </a:fld>
            <a:endParaRPr lang="en-US" dirty="0"/>
          </a:p>
        </p:txBody>
      </p:sp>
      <p:sp>
        <p:nvSpPr>
          <p:cNvPr id="3" name="Footer Placeholder 2">
            <a:extLst>
              <a:ext uri="{FF2B5EF4-FFF2-40B4-BE49-F238E27FC236}">
                <a16:creationId xmlns:a16="http://schemas.microsoft.com/office/drawing/2014/main" id="{7EE8EE0B-8653-4429-81B7-B51F848C953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DB100D4-AC80-4CB7-A7D0-CCAFCA90F170}"/>
              </a:ext>
            </a:extLst>
          </p:cNvPr>
          <p:cNvSpPr>
            <a:spLocks noGrp="1"/>
          </p:cNvSpPr>
          <p:nvPr>
            <p:ph type="sldNum" sz="quarter" idx="12"/>
          </p:nvPr>
        </p:nvSpPr>
        <p:spPr/>
        <p:txBody>
          <a:bodyPr/>
          <a:lstStyle/>
          <a:p>
            <a:fld id="{6D9F078F-C35E-4010-BE6E-A37D126D0B1B}" type="slidenum">
              <a:rPr lang="en-US" smtClean="0"/>
              <a:t>‹#›</a:t>
            </a:fld>
            <a:endParaRPr lang="en-US" dirty="0"/>
          </a:p>
        </p:txBody>
      </p:sp>
    </p:spTree>
    <p:extLst>
      <p:ext uri="{BB962C8B-B14F-4D97-AF65-F5344CB8AC3E}">
        <p14:creationId xmlns:p14="http://schemas.microsoft.com/office/powerpoint/2010/main" val="7135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3BCA-A38E-439E-802C-C9D8C6591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2BDF67-863A-465B-A9CB-8895E4723A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341CB8-FD66-4E6E-BF90-A11ACEB51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F1155-CD3E-4BB7-A7E3-4B383F653E9A}"/>
              </a:ext>
            </a:extLst>
          </p:cNvPr>
          <p:cNvSpPr>
            <a:spLocks noGrp="1"/>
          </p:cNvSpPr>
          <p:nvPr>
            <p:ph type="dt" sz="half" idx="10"/>
          </p:nvPr>
        </p:nvSpPr>
        <p:spPr/>
        <p:txBody>
          <a:bodyPr/>
          <a:lstStyle/>
          <a:p>
            <a:fld id="{A3ABF141-2CB8-4772-B414-39E2CCEDAC30}" type="datetimeFigureOut">
              <a:rPr lang="en-US" smtClean="0"/>
              <a:t>3/11/2025</a:t>
            </a:fld>
            <a:endParaRPr lang="en-US" dirty="0"/>
          </a:p>
        </p:txBody>
      </p:sp>
      <p:sp>
        <p:nvSpPr>
          <p:cNvPr id="6" name="Footer Placeholder 5">
            <a:extLst>
              <a:ext uri="{FF2B5EF4-FFF2-40B4-BE49-F238E27FC236}">
                <a16:creationId xmlns:a16="http://schemas.microsoft.com/office/drawing/2014/main" id="{A6A654BB-51E9-4C8D-9945-34F9A37CE9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4C596B-E7D1-4DAC-8405-0D41211C55BA}"/>
              </a:ext>
            </a:extLst>
          </p:cNvPr>
          <p:cNvSpPr>
            <a:spLocks noGrp="1"/>
          </p:cNvSpPr>
          <p:nvPr>
            <p:ph type="sldNum" sz="quarter" idx="12"/>
          </p:nvPr>
        </p:nvSpPr>
        <p:spPr/>
        <p:txBody>
          <a:bodyPr/>
          <a:lstStyle/>
          <a:p>
            <a:fld id="{6D9F078F-C35E-4010-BE6E-A37D126D0B1B}" type="slidenum">
              <a:rPr lang="en-US" smtClean="0"/>
              <a:t>‹#›</a:t>
            </a:fld>
            <a:endParaRPr lang="en-US" dirty="0"/>
          </a:p>
        </p:txBody>
      </p:sp>
    </p:spTree>
    <p:extLst>
      <p:ext uri="{BB962C8B-B14F-4D97-AF65-F5344CB8AC3E}">
        <p14:creationId xmlns:p14="http://schemas.microsoft.com/office/powerpoint/2010/main" val="294889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F31E-ECA1-4E36-83D8-286C104BA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610DCB-98BF-4EFF-912C-E8EA4DAD9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C3ABD23-4F65-4A6E-8816-DD1785C29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E88DA-4EB8-4CE4-A0D0-36D5764BD9CA}"/>
              </a:ext>
            </a:extLst>
          </p:cNvPr>
          <p:cNvSpPr>
            <a:spLocks noGrp="1"/>
          </p:cNvSpPr>
          <p:nvPr>
            <p:ph type="dt" sz="half" idx="10"/>
          </p:nvPr>
        </p:nvSpPr>
        <p:spPr/>
        <p:txBody>
          <a:bodyPr/>
          <a:lstStyle/>
          <a:p>
            <a:fld id="{A3ABF141-2CB8-4772-B414-39E2CCEDAC30}" type="datetimeFigureOut">
              <a:rPr lang="en-US" smtClean="0"/>
              <a:t>3/11/2025</a:t>
            </a:fld>
            <a:endParaRPr lang="en-US" dirty="0"/>
          </a:p>
        </p:txBody>
      </p:sp>
      <p:sp>
        <p:nvSpPr>
          <p:cNvPr id="6" name="Footer Placeholder 5">
            <a:extLst>
              <a:ext uri="{FF2B5EF4-FFF2-40B4-BE49-F238E27FC236}">
                <a16:creationId xmlns:a16="http://schemas.microsoft.com/office/drawing/2014/main" id="{DCC14F7F-C8F0-4F7C-B7EA-D62D072861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AD38D2-A68E-4412-9605-E47C5C189945}"/>
              </a:ext>
            </a:extLst>
          </p:cNvPr>
          <p:cNvSpPr>
            <a:spLocks noGrp="1"/>
          </p:cNvSpPr>
          <p:nvPr>
            <p:ph type="sldNum" sz="quarter" idx="12"/>
          </p:nvPr>
        </p:nvSpPr>
        <p:spPr/>
        <p:txBody>
          <a:bodyPr/>
          <a:lstStyle/>
          <a:p>
            <a:fld id="{6D9F078F-C35E-4010-BE6E-A37D126D0B1B}" type="slidenum">
              <a:rPr lang="en-US" smtClean="0"/>
              <a:t>‹#›</a:t>
            </a:fld>
            <a:endParaRPr lang="en-US" dirty="0"/>
          </a:p>
        </p:txBody>
      </p:sp>
    </p:spTree>
    <p:extLst>
      <p:ext uri="{BB962C8B-B14F-4D97-AF65-F5344CB8AC3E}">
        <p14:creationId xmlns:p14="http://schemas.microsoft.com/office/powerpoint/2010/main" val="299890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649E6-7F55-4AE0-AAEC-558165C74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212503-94F1-4B07-8DC1-7D187564F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F1809-54B9-451B-B1F5-5F663F63AA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BF141-2CB8-4772-B414-39E2CCEDAC30}" type="datetimeFigureOut">
              <a:rPr lang="en-US" smtClean="0"/>
              <a:t>3/11/2025</a:t>
            </a:fld>
            <a:endParaRPr lang="en-US" dirty="0"/>
          </a:p>
        </p:txBody>
      </p:sp>
      <p:sp>
        <p:nvSpPr>
          <p:cNvPr id="5" name="Footer Placeholder 4">
            <a:extLst>
              <a:ext uri="{FF2B5EF4-FFF2-40B4-BE49-F238E27FC236}">
                <a16:creationId xmlns:a16="http://schemas.microsoft.com/office/drawing/2014/main" id="{C5802B6A-3EF8-4D6E-B159-680072D23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DC402-5AE9-47C3-972B-C2F81F03D1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F078F-C35E-4010-BE6E-A37D126D0B1B}" type="slidenum">
              <a:rPr lang="en-US" smtClean="0"/>
              <a:t>‹#›</a:t>
            </a:fld>
            <a:endParaRPr lang="en-US" dirty="0"/>
          </a:p>
        </p:txBody>
      </p:sp>
    </p:spTree>
    <p:extLst>
      <p:ext uri="{BB962C8B-B14F-4D97-AF65-F5344CB8AC3E}">
        <p14:creationId xmlns:p14="http://schemas.microsoft.com/office/powerpoint/2010/main" val="429370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532906C-972F-4C6A-B1F0-B7F8B0F8D03B}"/>
              </a:ext>
            </a:extLst>
          </p:cNvPr>
          <p:cNvSpPr/>
          <p:nvPr/>
        </p:nvSpPr>
        <p:spPr>
          <a:xfrm>
            <a:off x="516588" y="1307500"/>
            <a:ext cx="11158824" cy="923330"/>
          </a:xfrm>
          <a:prstGeom prst="rect">
            <a:avLst/>
          </a:prstGeom>
          <a:noFill/>
        </p:spPr>
        <p:txBody>
          <a:bodyPr wrap="none" lIns="91440" tIns="45720" rIns="91440" bIns="45720">
            <a:spAutoFit/>
          </a:bodyPr>
          <a:lstStyle/>
          <a:p>
            <a:r>
              <a:rPr lang="en-US" sz="5400" b="1" dirty="0">
                <a:solidFill>
                  <a:schemeClr val="accent1">
                    <a:lumMod val="75000"/>
                  </a:schemeClr>
                </a:solidFill>
                <a:effectLst>
                  <a:outerShdw blurRad="50800" dist="38100" dir="2700000" algn="tl" rotWithShape="0">
                    <a:prstClr val="black">
                      <a:alpha val="40000"/>
                    </a:prstClr>
                  </a:outerShdw>
                  <a:reflection blurRad="6350" stA="55000" endA="300" endPos="45500" dir="5400000" sy="-100000" algn="bl" rotWithShape="0"/>
                </a:effectLst>
                <a:latin typeface="Algerian" panose="04020705040A02060702" pitchFamily="82" charset="0"/>
              </a:rPr>
              <a:t>Exploring Customer Behavior </a:t>
            </a:r>
          </a:p>
        </p:txBody>
      </p:sp>
      <p:sp>
        <p:nvSpPr>
          <p:cNvPr id="2" name="TextBox 1">
            <a:extLst>
              <a:ext uri="{FF2B5EF4-FFF2-40B4-BE49-F238E27FC236}">
                <a16:creationId xmlns:a16="http://schemas.microsoft.com/office/drawing/2014/main" id="{637DC1E9-5706-4AA4-B207-5437C232CA48}"/>
              </a:ext>
            </a:extLst>
          </p:cNvPr>
          <p:cNvSpPr txBox="1"/>
          <p:nvPr/>
        </p:nvSpPr>
        <p:spPr>
          <a:xfrm>
            <a:off x="9753600" y="6488668"/>
            <a:ext cx="2360005" cy="369332"/>
          </a:xfrm>
          <a:prstGeom prst="rect">
            <a:avLst/>
          </a:prstGeom>
          <a:noFill/>
        </p:spPr>
        <p:txBody>
          <a:bodyPr wrap="none" rtlCol="0">
            <a:spAutoFit/>
          </a:bodyPr>
          <a:lstStyle/>
          <a:p>
            <a:r>
              <a:rPr lang="en-US" dirty="0">
                <a:highlight>
                  <a:srgbClr val="C0C0C0"/>
                </a:highlight>
              </a:rPr>
              <a:t>BY-Satyapriya Mohanty</a:t>
            </a:r>
          </a:p>
        </p:txBody>
      </p:sp>
    </p:spTree>
    <p:extLst>
      <p:ext uri="{BB962C8B-B14F-4D97-AF65-F5344CB8AC3E}">
        <p14:creationId xmlns:p14="http://schemas.microsoft.com/office/powerpoint/2010/main" val="20658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D679F-3B0A-4200-B510-3A5D915CA02B}"/>
              </a:ext>
            </a:extLst>
          </p:cNvPr>
          <p:cNvSpPr txBox="1"/>
          <p:nvPr/>
        </p:nvSpPr>
        <p:spPr>
          <a:xfrm>
            <a:off x="514349" y="286435"/>
            <a:ext cx="9448801" cy="369332"/>
          </a:xfrm>
          <a:prstGeom prst="rect">
            <a:avLst/>
          </a:prstGeom>
          <a:noFill/>
        </p:spPr>
        <p:txBody>
          <a:bodyPr wrap="square">
            <a:spAutoFit/>
          </a:bodyPr>
          <a:lstStyle/>
          <a:p>
            <a:r>
              <a:rPr lang="en-US" sz="1800" dirty="0">
                <a:solidFill>
                  <a:srgbClr val="008000"/>
                </a:solidFill>
                <a:latin typeface="Consolas" panose="020B0609020204030204" pitchFamily="49" charset="0"/>
              </a:rPr>
              <a:t>10-What is the average Gold-signup compare to just sign up for the users?</a:t>
            </a:r>
            <a:endParaRPr lang="en-US" dirty="0"/>
          </a:p>
        </p:txBody>
      </p:sp>
      <p:pic>
        <p:nvPicPr>
          <p:cNvPr id="5" name="Picture 4">
            <a:extLst>
              <a:ext uri="{FF2B5EF4-FFF2-40B4-BE49-F238E27FC236}">
                <a16:creationId xmlns:a16="http://schemas.microsoft.com/office/drawing/2014/main" id="{77C86032-D21B-484F-8A7B-829FE99CC097}"/>
              </a:ext>
            </a:extLst>
          </p:cNvPr>
          <p:cNvPicPr>
            <a:picLocks noChangeAspect="1"/>
          </p:cNvPicPr>
          <p:nvPr/>
        </p:nvPicPr>
        <p:blipFill>
          <a:blip r:embed="rId2"/>
          <a:stretch>
            <a:fillRect/>
          </a:stretch>
        </p:blipFill>
        <p:spPr>
          <a:xfrm>
            <a:off x="980797" y="655767"/>
            <a:ext cx="3982006" cy="457264"/>
          </a:xfrm>
          <a:prstGeom prst="rect">
            <a:avLst/>
          </a:prstGeom>
        </p:spPr>
      </p:pic>
      <p:sp>
        <p:nvSpPr>
          <p:cNvPr id="7" name="TextBox 6">
            <a:extLst>
              <a:ext uri="{FF2B5EF4-FFF2-40B4-BE49-F238E27FC236}">
                <a16:creationId xmlns:a16="http://schemas.microsoft.com/office/drawing/2014/main" id="{9900C261-D0C9-48C8-8159-F7DD39EFE3C0}"/>
              </a:ext>
            </a:extLst>
          </p:cNvPr>
          <p:cNvSpPr txBox="1"/>
          <p:nvPr/>
        </p:nvSpPr>
        <p:spPr>
          <a:xfrm>
            <a:off x="514349" y="1297697"/>
            <a:ext cx="9029701" cy="369332"/>
          </a:xfrm>
          <a:prstGeom prst="rect">
            <a:avLst/>
          </a:prstGeom>
          <a:noFill/>
        </p:spPr>
        <p:txBody>
          <a:bodyPr wrap="square">
            <a:spAutoFit/>
          </a:bodyPr>
          <a:lstStyle/>
          <a:p>
            <a:r>
              <a:rPr lang="en-US" sz="1800" dirty="0">
                <a:solidFill>
                  <a:srgbClr val="008000"/>
                </a:solidFill>
                <a:latin typeface="Consolas" panose="020B0609020204030204" pitchFamily="49" charset="0"/>
              </a:rPr>
              <a:t>11-How many gold members users have order how many numbers of time ?</a:t>
            </a:r>
            <a:endParaRPr lang="en-US" dirty="0"/>
          </a:p>
        </p:txBody>
      </p:sp>
      <p:pic>
        <p:nvPicPr>
          <p:cNvPr id="9" name="Picture 8">
            <a:extLst>
              <a:ext uri="{FF2B5EF4-FFF2-40B4-BE49-F238E27FC236}">
                <a16:creationId xmlns:a16="http://schemas.microsoft.com/office/drawing/2014/main" id="{8EA662D2-049B-49A3-8680-E1E1DDF4C7D6}"/>
              </a:ext>
            </a:extLst>
          </p:cNvPr>
          <p:cNvPicPr>
            <a:picLocks noChangeAspect="1"/>
          </p:cNvPicPr>
          <p:nvPr/>
        </p:nvPicPr>
        <p:blipFill>
          <a:blip r:embed="rId3"/>
          <a:stretch>
            <a:fillRect/>
          </a:stretch>
        </p:blipFill>
        <p:spPr>
          <a:xfrm>
            <a:off x="980797" y="1667029"/>
            <a:ext cx="1495634" cy="2638793"/>
          </a:xfrm>
          <a:prstGeom prst="rect">
            <a:avLst/>
          </a:prstGeom>
        </p:spPr>
      </p:pic>
      <p:pic>
        <p:nvPicPr>
          <p:cNvPr id="17" name="Picture 16">
            <a:extLst>
              <a:ext uri="{FF2B5EF4-FFF2-40B4-BE49-F238E27FC236}">
                <a16:creationId xmlns:a16="http://schemas.microsoft.com/office/drawing/2014/main" id="{5EBD80F0-90EA-431F-9D71-FE21D2A065FF}"/>
              </a:ext>
            </a:extLst>
          </p:cNvPr>
          <p:cNvPicPr>
            <a:picLocks noChangeAspect="1"/>
          </p:cNvPicPr>
          <p:nvPr/>
        </p:nvPicPr>
        <p:blipFill>
          <a:blip r:embed="rId4"/>
          <a:stretch>
            <a:fillRect/>
          </a:stretch>
        </p:blipFill>
        <p:spPr>
          <a:xfrm>
            <a:off x="980797" y="5444960"/>
            <a:ext cx="2467319" cy="504895"/>
          </a:xfrm>
          <a:prstGeom prst="rect">
            <a:avLst/>
          </a:prstGeom>
        </p:spPr>
      </p:pic>
      <p:sp>
        <p:nvSpPr>
          <p:cNvPr id="19" name="TextBox 18">
            <a:extLst>
              <a:ext uri="{FF2B5EF4-FFF2-40B4-BE49-F238E27FC236}">
                <a16:creationId xmlns:a16="http://schemas.microsoft.com/office/drawing/2014/main" id="{5B205D6E-617F-4925-AF8B-D68A735A215E}"/>
              </a:ext>
            </a:extLst>
          </p:cNvPr>
          <p:cNvSpPr txBox="1"/>
          <p:nvPr/>
        </p:nvSpPr>
        <p:spPr>
          <a:xfrm>
            <a:off x="514349" y="4615357"/>
            <a:ext cx="8734425" cy="646331"/>
          </a:xfrm>
          <a:prstGeom prst="rect">
            <a:avLst/>
          </a:prstGeom>
          <a:noFill/>
        </p:spPr>
        <p:txBody>
          <a:bodyPr wrap="square">
            <a:spAutoFit/>
          </a:bodyPr>
          <a:lstStyle/>
          <a:p>
            <a:r>
              <a:rPr lang="en-US" dirty="0">
                <a:solidFill>
                  <a:srgbClr val="008000"/>
                </a:solidFill>
                <a:latin typeface="Consolas" panose="020B0609020204030204" pitchFamily="49" charset="0"/>
              </a:rPr>
              <a:t>12-</a:t>
            </a:r>
            <a:r>
              <a:rPr lang="en-US" sz="1800" dirty="0">
                <a:solidFill>
                  <a:srgbClr val="008000"/>
                </a:solidFill>
                <a:latin typeface="Consolas" panose="020B0609020204030204" pitchFamily="49" charset="0"/>
              </a:rPr>
              <a:t>What is the most purchase item on the menu and how many times was it purchased by all customers?</a:t>
            </a:r>
            <a:endParaRPr lang="en-US" dirty="0"/>
          </a:p>
        </p:txBody>
      </p:sp>
    </p:spTree>
    <p:extLst>
      <p:ext uri="{BB962C8B-B14F-4D97-AF65-F5344CB8AC3E}">
        <p14:creationId xmlns:p14="http://schemas.microsoft.com/office/powerpoint/2010/main" val="3481555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6B4A84-4395-4405-9D86-97EA089758F9}"/>
              </a:ext>
            </a:extLst>
          </p:cNvPr>
          <p:cNvPicPr>
            <a:picLocks noChangeAspect="1"/>
          </p:cNvPicPr>
          <p:nvPr/>
        </p:nvPicPr>
        <p:blipFill>
          <a:blip r:embed="rId2"/>
          <a:stretch>
            <a:fillRect/>
          </a:stretch>
        </p:blipFill>
        <p:spPr>
          <a:xfrm>
            <a:off x="961918" y="640245"/>
            <a:ext cx="1524213" cy="2638793"/>
          </a:xfrm>
          <a:prstGeom prst="rect">
            <a:avLst/>
          </a:prstGeom>
        </p:spPr>
      </p:pic>
      <p:sp>
        <p:nvSpPr>
          <p:cNvPr id="4" name="TextBox 3">
            <a:extLst>
              <a:ext uri="{FF2B5EF4-FFF2-40B4-BE49-F238E27FC236}">
                <a16:creationId xmlns:a16="http://schemas.microsoft.com/office/drawing/2014/main" id="{C0346B12-4A5B-4A0D-9067-B843F7A3D8B5}"/>
              </a:ext>
            </a:extLst>
          </p:cNvPr>
          <p:cNvSpPr txBox="1"/>
          <p:nvPr/>
        </p:nvSpPr>
        <p:spPr>
          <a:xfrm>
            <a:off x="514349" y="270913"/>
            <a:ext cx="9267826" cy="369332"/>
          </a:xfrm>
          <a:prstGeom prst="rect">
            <a:avLst/>
          </a:prstGeom>
          <a:noFill/>
        </p:spPr>
        <p:txBody>
          <a:bodyPr wrap="square">
            <a:spAutoFit/>
          </a:bodyPr>
          <a:lstStyle/>
          <a:p>
            <a:r>
              <a:rPr lang="en-US" sz="1800" dirty="0">
                <a:solidFill>
                  <a:srgbClr val="008000"/>
                </a:solidFill>
                <a:latin typeface="Consolas" panose="020B0609020204030204" pitchFamily="49" charset="0"/>
              </a:rPr>
              <a:t>13-What is the total amount each customer spend on Online Food Delivery?</a:t>
            </a:r>
            <a:endParaRPr lang="en-US" dirty="0"/>
          </a:p>
        </p:txBody>
      </p:sp>
      <p:pic>
        <p:nvPicPr>
          <p:cNvPr id="6" name="Picture 5">
            <a:extLst>
              <a:ext uri="{FF2B5EF4-FFF2-40B4-BE49-F238E27FC236}">
                <a16:creationId xmlns:a16="http://schemas.microsoft.com/office/drawing/2014/main" id="{399222B2-41FA-4753-90C9-8D100617B5AA}"/>
              </a:ext>
            </a:extLst>
          </p:cNvPr>
          <p:cNvPicPr>
            <a:picLocks noChangeAspect="1"/>
          </p:cNvPicPr>
          <p:nvPr/>
        </p:nvPicPr>
        <p:blipFill>
          <a:blip r:embed="rId3"/>
          <a:stretch>
            <a:fillRect/>
          </a:stretch>
        </p:blipFill>
        <p:spPr>
          <a:xfrm>
            <a:off x="961918" y="3847695"/>
            <a:ext cx="4010585" cy="2905530"/>
          </a:xfrm>
          <a:prstGeom prst="rect">
            <a:avLst/>
          </a:prstGeom>
        </p:spPr>
      </p:pic>
      <p:sp>
        <p:nvSpPr>
          <p:cNvPr id="8" name="TextBox 7">
            <a:extLst>
              <a:ext uri="{FF2B5EF4-FFF2-40B4-BE49-F238E27FC236}">
                <a16:creationId xmlns:a16="http://schemas.microsoft.com/office/drawing/2014/main" id="{F320627E-B72B-4AA5-98D9-08F5676576BD}"/>
              </a:ext>
            </a:extLst>
          </p:cNvPr>
          <p:cNvSpPr txBox="1"/>
          <p:nvPr/>
        </p:nvSpPr>
        <p:spPr>
          <a:xfrm>
            <a:off x="514349" y="3201364"/>
            <a:ext cx="8182082" cy="646331"/>
          </a:xfrm>
          <a:prstGeom prst="rect">
            <a:avLst/>
          </a:prstGeom>
          <a:noFill/>
        </p:spPr>
        <p:txBody>
          <a:bodyPr wrap="square">
            <a:spAutoFit/>
          </a:bodyPr>
          <a:lstStyle/>
          <a:p>
            <a:endParaRPr lang="en-US" sz="1800"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14-</a:t>
            </a:r>
            <a:r>
              <a:rPr lang="en-US" sz="1800" dirty="0">
                <a:solidFill>
                  <a:srgbClr val="008000"/>
                </a:solidFill>
                <a:latin typeface="Consolas" panose="020B0609020204030204" pitchFamily="49" charset="0"/>
              </a:rPr>
              <a:t>What was the first order purchase by each customer? </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0879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EF9F9F-401A-4B6E-AE78-491F766C5735}"/>
              </a:ext>
            </a:extLst>
          </p:cNvPr>
          <p:cNvPicPr>
            <a:picLocks noChangeAspect="1"/>
          </p:cNvPicPr>
          <p:nvPr/>
        </p:nvPicPr>
        <p:blipFill>
          <a:blip r:embed="rId2"/>
          <a:stretch>
            <a:fillRect/>
          </a:stretch>
        </p:blipFill>
        <p:spPr>
          <a:xfrm>
            <a:off x="752355" y="618944"/>
            <a:ext cx="1714739" cy="2591162"/>
          </a:xfrm>
          <a:prstGeom prst="rect">
            <a:avLst/>
          </a:prstGeom>
        </p:spPr>
      </p:pic>
      <p:sp>
        <p:nvSpPr>
          <p:cNvPr id="7" name="TextBox 6">
            <a:extLst>
              <a:ext uri="{FF2B5EF4-FFF2-40B4-BE49-F238E27FC236}">
                <a16:creationId xmlns:a16="http://schemas.microsoft.com/office/drawing/2014/main" id="{51FE7755-2978-4CB0-9314-3A3E6BCA0CA2}"/>
              </a:ext>
            </a:extLst>
          </p:cNvPr>
          <p:cNvSpPr txBox="1"/>
          <p:nvPr/>
        </p:nvSpPr>
        <p:spPr>
          <a:xfrm>
            <a:off x="333374" y="134035"/>
            <a:ext cx="9696451" cy="369332"/>
          </a:xfrm>
          <a:prstGeom prst="rect">
            <a:avLst/>
          </a:prstGeom>
          <a:noFill/>
        </p:spPr>
        <p:txBody>
          <a:bodyPr wrap="square">
            <a:spAutoFit/>
          </a:bodyPr>
          <a:lstStyle/>
          <a:p>
            <a:r>
              <a:rPr lang="en-US" dirty="0">
                <a:solidFill>
                  <a:srgbClr val="008000"/>
                </a:solidFill>
                <a:latin typeface="Consolas" panose="020B0609020204030204" pitchFamily="49" charset="0"/>
              </a:rPr>
              <a:t>15- </a:t>
            </a:r>
            <a:r>
              <a:rPr lang="en-US" sz="1800" dirty="0">
                <a:solidFill>
                  <a:srgbClr val="008000"/>
                </a:solidFill>
                <a:latin typeface="Consolas" panose="020B0609020204030204" pitchFamily="49" charset="0"/>
              </a:rPr>
              <a:t>What is the frequency of customer visits to the online platform?</a:t>
            </a:r>
            <a:endParaRPr lang="en-US" dirty="0"/>
          </a:p>
        </p:txBody>
      </p:sp>
      <p:sp>
        <p:nvSpPr>
          <p:cNvPr id="8" name="TextBox 7">
            <a:extLst>
              <a:ext uri="{FF2B5EF4-FFF2-40B4-BE49-F238E27FC236}">
                <a16:creationId xmlns:a16="http://schemas.microsoft.com/office/drawing/2014/main" id="{8EF3D96D-26E1-4248-974B-0A608ABB14C7}"/>
              </a:ext>
            </a:extLst>
          </p:cNvPr>
          <p:cNvSpPr txBox="1"/>
          <p:nvPr/>
        </p:nvSpPr>
        <p:spPr>
          <a:xfrm>
            <a:off x="333374" y="3437067"/>
            <a:ext cx="7762875" cy="369332"/>
          </a:xfrm>
          <a:prstGeom prst="rect">
            <a:avLst/>
          </a:prstGeom>
          <a:noFill/>
        </p:spPr>
        <p:txBody>
          <a:bodyPr wrap="square">
            <a:spAutoFit/>
          </a:bodyPr>
          <a:lstStyle/>
          <a:p>
            <a:r>
              <a:rPr lang="en-US" dirty="0">
                <a:solidFill>
                  <a:srgbClr val="008000"/>
                </a:solidFill>
                <a:latin typeface="Consolas" panose="020B0609020204030204" pitchFamily="49" charset="0"/>
              </a:rPr>
              <a:t>16-</a:t>
            </a:r>
            <a:r>
              <a:rPr lang="en-US" sz="1800" dirty="0">
                <a:solidFill>
                  <a:srgbClr val="008000"/>
                </a:solidFill>
                <a:latin typeface="Consolas" panose="020B0609020204030204" pitchFamily="49" charset="0"/>
              </a:rPr>
              <a:t>Which item was most popular for each customer ?</a:t>
            </a:r>
            <a:endParaRPr lang="en-US" dirty="0"/>
          </a:p>
        </p:txBody>
      </p:sp>
      <p:pic>
        <p:nvPicPr>
          <p:cNvPr id="10" name="Picture 9">
            <a:extLst>
              <a:ext uri="{FF2B5EF4-FFF2-40B4-BE49-F238E27FC236}">
                <a16:creationId xmlns:a16="http://schemas.microsoft.com/office/drawing/2014/main" id="{8678FE46-9A89-4963-957E-DAF471E38751}"/>
              </a:ext>
            </a:extLst>
          </p:cNvPr>
          <p:cNvPicPr>
            <a:picLocks noChangeAspect="1"/>
          </p:cNvPicPr>
          <p:nvPr/>
        </p:nvPicPr>
        <p:blipFill>
          <a:blip r:embed="rId3"/>
          <a:stretch>
            <a:fillRect/>
          </a:stretch>
        </p:blipFill>
        <p:spPr>
          <a:xfrm>
            <a:off x="6729220" y="2484748"/>
            <a:ext cx="2734057" cy="4239217"/>
          </a:xfrm>
          <a:prstGeom prst="rect">
            <a:avLst/>
          </a:prstGeom>
        </p:spPr>
      </p:pic>
    </p:spTree>
    <p:extLst>
      <p:ext uri="{BB962C8B-B14F-4D97-AF65-F5344CB8AC3E}">
        <p14:creationId xmlns:p14="http://schemas.microsoft.com/office/powerpoint/2010/main" val="370500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C16CB-D7B2-499B-AE51-31BBE5224637}"/>
              </a:ext>
            </a:extLst>
          </p:cNvPr>
          <p:cNvSpPr txBox="1"/>
          <p:nvPr/>
        </p:nvSpPr>
        <p:spPr>
          <a:xfrm>
            <a:off x="457200" y="267385"/>
            <a:ext cx="10639425" cy="369332"/>
          </a:xfrm>
          <a:prstGeom prst="rect">
            <a:avLst/>
          </a:prstGeom>
          <a:noFill/>
        </p:spPr>
        <p:txBody>
          <a:bodyPr wrap="square">
            <a:spAutoFit/>
          </a:bodyPr>
          <a:lstStyle/>
          <a:p>
            <a:r>
              <a:rPr lang="en-US" sz="1800" dirty="0">
                <a:solidFill>
                  <a:srgbClr val="008000"/>
                </a:solidFill>
                <a:latin typeface="Consolas" panose="020B0609020204030204" pitchFamily="49" charset="0"/>
              </a:rPr>
              <a:t>17-Which item was purchase first by the customer after they become a member ?</a:t>
            </a:r>
            <a:endParaRPr lang="en-US" dirty="0"/>
          </a:p>
        </p:txBody>
      </p:sp>
      <p:pic>
        <p:nvPicPr>
          <p:cNvPr id="5" name="Picture 4">
            <a:extLst>
              <a:ext uri="{FF2B5EF4-FFF2-40B4-BE49-F238E27FC236}">
                <a16:creationId xmlns:a16="http://schemas.microsoft.com/office/drawing/2014/main" id="{6B1AB8A9-99A1-4C64-A8B7-5C9C885CF0DC}"/>
              </a:ext>
            </a:extLst>
          </p:cNvPr>
          <p:cNvPicPr>
            <a:picLocks noChangeAspect="1"/>
          </p:cNvPicPr>
          <p:nvPr/>
        </p:nvPicPr>
        <p:blipFill>
          <a:blip r:embed="rId2"/>
          <a:stretch>
            <a:fillRect/>
          </a:stretch>
        </p:blipFill>
        <p:spPr>
          <a:xfrm>
            <a:off x="866538" y="636717"/>
            <a:ext cx="3391373" cy="2896004"/>
          </a:xfrm>
          <a:prstGeom prst="rect">
            <a:avLst/>
          </a:prstGeom>
        </p:spPr>
      </p:pic>
      <p:sp>
        <p:nvSpPr>
          <p:cNvPr id="7" name="TextBox 6">
            <a:extLst>
              <a:ext uri="{FF2B5EF4-FFF2-40B4-BE49-F238E27FC236}">
                <a16:creationId xmlns:a16="http://schemas.microsoft.com/office/drawing/2014/main" id="{88DFF12A-AC91-4979-8C50-FCE54CD9EDCF}"/>
              </a:ext>
            </a:extLst>
          </p:cNvPr>
          <p:cNvSpPr txBox="1"/>
          <p:nvPr/>
        </p:nvSpPr>
        <p:spPr>
          <a:xfrm>
            <a:off x="457200" y="3772585"/>
            <a:ext cx="9696450" cy="646331"/>
          </a:xfrm>
          <a:prstGeom prst="rect">
            <a:avLst/>
          </a:prstGeom>
          <a:noFill/>
        </p:spPr>
        <p:txBody>
          <a:bodyPr wrap="square">
            <a:spAutoFit/>
          </a:bodyPr>
          <a:lstStyle/>
          <a:p>
            <a:r>
              <a:rPr lang="en-US" sz="1800" dirty="0">
                <a:solidFill>
                  <a:srgbClr val="008000"/>
                </a:solidFill>
                <a:latin typeface="Consolas" panose="020B0609020204030204" pitchFamily="49" charset="0"/>
              </a:rPr>
              <a:t>18-What is the total orders and amount spent for each member before they become a member?</a:t>
            </a:r>
            <a:endParaRPr lang="en-US" dirty="0"/>
          </a:p>
        </p:txBody>
      </p:sp>
      <p:pic>
        <p:nvPicPr>
          <p:cNvPr id="9" name="Picture 8">
            <a:extLst>
              <a:ext uri="{FF2B5EF4-FFF2-40B4-BE49-F238E27FC236}">
                <a16:creationId xmlns:a16="http://schemas.microsoft.com/office/drawing/2014/main" id="{7299B716-7E6B-4403-9E5F-09409D0F97C3}"/>
              </a:ext>
            </a:extLst>
          </p:cNvPr>
          <p:cNvPicPr>
            <a:picLocks noChangeAspect="1"/>
          </p:cNvPicPr>
          <p:nvPr/>
        </p:nvPicPr>
        <p:blipFill>
          <a:blip r:embed="rId3"/>
          <a:stretch>
            <a:fillRect/>
          </a:stretch>
        </p:blipFill>
        <p:spPr>
          <a:xfrm>
            <a:off x="866538" y="4611155"/>
            <a:ext cx="3172268" cy="495369"/>
          </a:xfrm>
          <a:prstGeom prst="rect">
            <a:avLst/>
          </a:prstGeom>
        </p:spPr>
      </p:pic>
    </p:spTree>
    <p:extLst>
      <p:ext uri="{BB962C8B-B14F-4D97-AF65-F5344CB8AC3E}">
        <p14:creationId xmlns:p14="http://schemas.microsoft.com/office/powerpoint/2010/main" val="96543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2226F-A013-45AA-8F5A-50399FCF893B}"/>
              </a:ext>
            </a:extLst>
          </p:cNvPr>
          <p:cNvSpPr txBox="1"/>
          <p:nvPr/>
        </p:nvSpPr>
        <p:spPr>
          <a:xfrm>
            <a:off x="495299" y="305216"/>
            <a:ext cx="10334626" cy="4216539"/>
          </a:xfrm>
          <a:prstGeom prst="rect">
            <a:avLst/>
          </a:prstGeom>
          <a:noFill/>
        </p:spPr>
        <p:txBody>
          <a:bodyPr wrap="square">
            <a:spAutoFit/>
          </a:bodyPr>
          <a:lstStyle/>
          <a:p>
            <a:r>
              <a:rPr lang="en-US" sz="2800" b="1" dirty="0">
                <a:highlight>
                  <a:srgbClr val="C0C0C0"/>
                </a:highlight>
              </a:rPr>
              <a:t>Key Takeaways</a:t>
            </a:r>
          </a:p>
          <a:p>
            <a:pPr marL="742950" lvl="1" indent="-285750">
              <a:buFont typeface="Arial" panose="020B0604020202020204" pitchFamily="34" charset="0"/>
              <a:buChar char="•"/>
            </a:pPr>
            <a:r>
              <a:rPr lang="en-US" sz="2400" dirty="0"/>
              <a:t>Customer behavior analysis provides actionable insights for business strategy.</a:t>
            </a:r>
          </a:p>
          <a:p>
            <a:pPr marL="742950" lvl="1" indent="-285750">
              <a:buFont typeface="Arial" panose="020B0604020202020204" pitchFamily="34" charset="0"/>
              <a:buChar char="•"/>
            </a:pPr>
            <a:r>
              <a:rPr lang="en-US" sz="2400" dirty="0"/>
              <a:t>Gold membership programs positively influence revenue and user retention.</a:t>
            </a:r>
          </a:p>
          <a:p>
            <a:pPr marL="742950" lvl="1" indent="-285750">
              <a:buFont typeface="Arial" panose="020B0604020202020204" pitchFamily="34" charset="0"/>
              <a:buChar char="•"/>
            </a:pPr>
            <a:r>
              <a:rPr lang="en-US" sz="2400" dirty="0"/>
              <a:t>High-performing products should be prioritized in marketing and inventory.</a:t>
            </a:r>
          </a:p>
          <a:p>
            <a:pPr marL="742950" lvl="1" indent="-285750">
              <a:buFont typeface="Arial" panose="020B0604020202020204" pitchFamily="34" charset="0"/>
              <a:buChar char="•"/>
            </a:pPr>
            <a:r>
              <a:rPr lang="en-US" sz="2400" dirty="0"/>
              <a:t>Users increase spending and engagement after becoming Gold members.</a:t>
            </a:r>
          </a:p>
          <a:p>
            <a:pPr marL="742950" lvl="1" indent="-285750">
              <a:buFont typeface="Arial" panose="020B0604020202020204" pitchFamily="34" charset="0"/>
              <a:buChar char="•"/>
            </a:pPr>
            <a:r>
              <a:rPr lang="en-US" sz="2400" dirty="0"/>
              <a:t>Identifying purchase patterns can help tailor promotional campaigns.</a:t>
            </a:r>
          </a:p>
          <a:p>
            <a:pPr marL="742950" lvl="1" indent="-285750">
              <a:buFont typeface="Arial" panose="020B0604020202020204" pitchFamily="34" charset="0"/>
              <a:buChar char="•"/>
            </a:pPr>
            <a:r>
              <a:rPr lang="en-US" sz="2400" dirty="0"/>
              <a:t>Seasonal trends should be leveraged for marketing and sales strategies.</a:t>
            </a:r>
          </a:p>
          <a:p>
            <a:pPr marL="742950" lvl="1" indent="-285750">
              <a:buFont typeface="Arial" panose="020B0604020202020204" pitchFamily="34" charset="0"/>
              <a:buChar char="•"/>
            </a:pPr>
            <a:r>
              <a:rPr lang="en-US" sz="2400" dirty="0"/>
              <a:t>Providing non-SQL datasets to business teams can enhance decision-making.</a:t>
            </a:r>
          </a:p>
        </p:txBody>
      </p:sp>
    </p:spTree>
    <p:extLst>
      <p:ext uri="{BB962C8B-B14F-4D97-AF65-F5344CB8AC3E}">
        <p14:creationId xmlns:p14="http://schemas.microsoft.com/office/powerpoint/2010/main" val="145444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CC52EE-7E1A-4AC0-9B25-2E28A50FF723}"/>
              </a:ext>
            </a:extLst>
          </p:cNvPr>
          <p:cNvSpPr>
            <a:spLocks noChangeArrowheads="1"/>
          </p:cNvSpPr>
          <p:nvPr/>
        </p:nvSpPr>
        <p:spPr bwMode="auto">
          <a:xfrm>
            <a:off x="439392" y="712600"/>
            <a:ext cx="1060008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 Loyalty Programs:</a:t>
            </a:r>
            <a:r>
              <a:rPr kumimoji="0" lang="en-US" altLang="en-US" sz="2000" b="0" i="0" u="none" strike="noStrike" cap="none" normalizeH="0" baseline="0" dirty="0">
                <a:ln>
                  <a:noFill/>
                </a:ln>
                <a:solidFill>
                  <a:schemeClr val="tx1"/>
                </a:solidFill>
                <a:effectLst/>
                <a:latin typeface="Arial" panose="020B0604020202020204" pitchFamily="34" charset="0"/>
              </a:rPr>
              <a:t> Since Gold users contribute significantly to revenue, consider offering additional incentives to encourage more users to upgrade.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Targeted Promotions for High-Performing Products:</a:t>
            </a:r>
            <a:r>
              <a:rPr kumimoji="0" lang="en-US" altLang="en-US" sz="2000" b="0" i="0" u="none" strike="noStrike" cap="none" normalizeH="0" baseline="0" dirty="0">
                <a:ln>
                  <a:noFill/>
                </a:ln>
                <a:solidFill>
                  <a:schemeClr val="tx1"/>
                </a:solidFill>
                <a:effectLst/>
                <a:latin typeface="Arial" panose="020B0604020202020204" pitchFamily="34" charset="0"/>
              </a:rPr>
              <a:t> Invest in marketing campaigns and discounts for the top-selling items to maximize sales.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Optimize Pricing Strategies:</a:t>
            </a:r>
            <a:r>
              <a:rPr kumimoji="0" lang="en-US" altLang="en-US" sz="2000" b="0" i="0" u="none" strike="noStrike" cap="none" normalizeH="0" baseline="0" dirty="0">
                <a:ln>
                  <a:noFill/>
                </a:ln>
                <a:solidFill>
                  <a:schemeClr val="tx1"/>
                </a:solidFill>
                <a:effectLst/>
                <a:latin typeface="Arial" panose="020B0604020202020204" pitchFamily="34" charset="0"/>
              </a:rPr>
              <a:t> Analyze pricing trends to adjust product prices for better customer engagement and profitability.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 Customer Retention Strategies:</a:t>
            </a:r>
            <a:r>
              <a:rPr kumimoji="0" lang="en-US" altLang="en-US" sz="2000" b="0" i="0" u="none" strike="noStrike" cap="none" normalizeH="0" baseline="0" dirty="0">
                <a:ln>
                  <a:noFill/>
                </a:ln>
                <a:solidFill>
                  <a:schemeClr val="tx1"/>
                </a:solidFill>
                <a:effectLst/>
                <a:latin typeface="Arial" panose="020B0604020202020204" pitchFamily="34" charset="0"/>
              </a:rPr>
              <a:t> Introduce personalized offers and retention campaigns for non-Gold members to increase repeat purchases.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Leverage Seasonal Trends:</a:t>
            </a:r>
            <a:r>
              <a:rPr kumimoji="0" lang="en-US" altLang="en-US" sz="2000" b="0" i="0" u="none" strike="noStrike" cap="none" normalizeH="0" baseline="0" dirty="0">
                <a:ln>
                  <a:noFill/>
                </a:ln>
                <a:solidFill>
                  <a:schemeClr val="tx1"/>
                </a:solidFill>
                <a:effectLst/>
                <a:latin typeface="Arial" panose="020B0604020202020204" pitchFamily="34" charset="0"/>
              </a:rPr>
              <a:t> Identify peak seasons and introduce time-limited deals to capitalize on high-traffic periods.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Analyze First-Purchase Behavior:</a:t>
            </a:r>
            <a:r>
              <a:rPr kumimoji="0" lang="en-US" altLang="en-US" sz="2000" b="0" i="0" u="none" strike="noStrike" cap="none" normalizeH="0" baseline="0" dirty="0">
                <a:ln>
                  <a:noFill/>
                </a:ln>
                <a:solidFill>
                  <a:schemeClr val="tx1"/>
                </a:solidFill>
                <a:effectLst/>
                <a:latin typeface="Arial" panose="020B0604020202020204" pitchFamily="34" charset="0"/>
              </a:rPr>
              <a:t> Use insights from first-time purchases to optimize product placements and onboarding offers for new customers.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Provide SQL-Free Dashboards for Business Teams:</a:t>
            </a:r>
            <a:r>
              <a:rPr kumimoji="0" lang="en-US" altLang="en-US" sz="2000" b="0" i="0" u="none" strike="noStrike" cap="none" normalizeH="0" baseline="0" dirty="0">
                <a:ln>
                  <a:noFill/>
                </a:ln>
                <a:solidFill>
                  <a:schemeClr val="tx1"/>
                </a:solidFill>
                <a:effectLst/>
                <a:latin typeface="Arial" panose="020B0604020202020204" pitchFamily="34" charset="0"/>
              </a:rPr>
              <a:t> To enhance accessibility, develop visual dashboards for non-technical stakeholders to analyze customer behavior trends. </a:t>
            </a:r>
          </a:p>
        </p:txBody>
      </p:sp>
      <p:sp>
        <p:nvSpPr>
          <p:cNvPr id="4" name="TextBox 3">
            <a:extLst>
              <a:ext uri="{FF2B5EF4-FFF2-40B4-BE49-F238E27FC236}">
                <a16:creationId xmlns:a16="http://schemas.microsoft.com/office/drawing/2014/main" id="{CCD31938-7966-4713-961F-8DC2F32D7006}"/>
              </a:ext>
            </a:extLst>
          </p:cNvPr>
          <p:cNvSpPr txBox="1"/>
          <p:nvPr/>
        </p:nvSpPr>
        <p:spPr>
          <a:xfrm>
            <a:off x="439392" y="189380"/>
            <a:ext cx="6096000" cy="523220"/>
          </a:xfrm>
          <a:prstGeom prst="rect">
            <a:avLst/>
          </a:prstGeom>
          <a:noFill/>
        </p:spPr>
        <p:txBody>
          <a:bodyPr wrap="square">
            <a:spAutoFit/>
          </a:bodyPr>
          <a:lstStyle/>
          <a:p>
            <a:r>
              <a:rPr lang="en-US" sz="2800" b="1" dirty="0">
                <a:highlight>
                  <a:srgbClr val="C0C0C0"/>
                </a:highlight>
              </a:rPr>
              <a:t>Business Recommendations</a:t>
            </a:r>
          </a:p>
        </p:txBody>
      </p:sp>
    </p:spTree>
    <p:extLst>
      <p:ext uri="{BB962C8B-B14F-4D97-AF65-F5344CB8AC3E}">
        <p14:creationId xmlns:p14="http://schemas.microsoft.com/office/powerpoint/2010/main" val="1180578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0D0DBE-57F2-4A18-8C27-98C2FD416B54}"/>
              </a:ext>
            </a:extLst>
          </p:cNvPr>
          <p:cNvSpPr txBox="1"/>
          <p:nvPr/>
        </p:nvSpPr>
        <p:spPr>
          <a:xfrm>
            <a:off x="552450" y="148709"/>
            <a:ext cx="6096000" cy="461665"/>
          </a:xfrm>
          <a:prstGeom prst="rect">
            <a:avLst/>
          </a:prstGeom>
          <a:noFill/>
        </p:spPr>
        <p:txBody>
          <a:bodyPr wrap="square">
            <a:spAutoFit/>
          </a:bodyPr>
          <a:lstStyle/>
          <a:p>
            <a:r>
              <a:rPr lang="en-US" sz="2400" b="1" dirty="0">
                <a:highlight>
                  <a:srgbClr val="C0C0C0"/>
                </a:highlight>
              </a:rPr>
              <a:t>Future Scope and Next Steps</a:t>
            </a:r>
          </a:p>
        </p:txBody>
      </p:sp>
      <p:sp>
        <p:nvSpPr>
          <p:cNvPr id="4" name="Rectangle 1">
            <a:extLst>
              <a:ext uri="{FF2B5EF4-FFF2-40B4-BE49-F238E27FC236}">
                <a16:creationId xmlns:a16="http://schemas.microsoft.com/office/drawing/2014/main" id="{9A16D24E-9123-4544-B602-D947B2B65693}"/>
              </a:ext>
            </a:extLst>
          </p:cNvPr>
          <p:cNvSpPr>
            <a:spLocks noChangeArrowheads="1"/>
          </p:cNvSpPr>
          <p:nvPr/>
        </p:nvSpPr>
        <p:spPr bwMode="auto">
          <a:xfrm>
            <a:off x="561975" y="610374"/>
            <a:ext cx="109061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Customer Segmentation:</a:t>
            </a:r>
            <a:r>
              <a:rPr kumimoji="0" lang="en-US" altLang="en-US" sz="1800" b="0" i="0" u="none" strike="noStrike" cap="none" normalizeH="0" baseline="0" dirty="0">
                <a:ln>
                  <a:noFill/>
                </a:ln>
                <a:solidFill>
                  <a:schemeClr val="tx1"/>
                </a:solidFill>
                <a:effectLst/>
                <a:latin typeface="Arial" panose="020B0604020202020204" pitchFamily="34" charset="0"/>
              </a:rPr>
              <a:t> Implement advanced data analytics and machine learning to segment users based on behavior, preferences, and spending habits for personalized marketing.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Data Analysis:</a:t>
            </a:r>
            <a:r>
              <a:rPr kumimoji="0" lang="en-US" altLang="en-US" sz="1800" b="0" i="0" u="none" strike="noStrike" cap="none" normalizeH="0" baseline="0" dirty="0">
                <a:ln>
                  <a:noFill/>
                </a:ln>
                <a:solidFill>
                  <a:schemeClr val="tx1"/>
                </a:solidFill>
                <a:effectLst/>
                <a:latin typeface="Arial" panose="020B0604020202020204" pitchFamily="34" charset="0"/>
              </a:rPr>
              <a:t> Introduce real-time tracking and dashboards to monitor customer transactions and engagement instantly.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Utilize predictive modeling to forecast future sales trends, customer retention rates, and potential product demand.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Expansion of Loyalty Programs:</a:t>
            </a:r>
            <a:r>
              <a:rPr kumimoji="0" lang="en-US" altLang="en-US" sz="1800" b="0" i="0" u="none" strike="noStrike" cap="none" normalizeH="0" baseline="0" dirty="0">
                <a:ln>
                  <a:noFill/>
                </a:ln>
                <a:solidFill>
                  <a:schemeClr val="tx1"/>
                </a:solidFill>
                <a:effectLst/>
                <a:latin typeface="Arial" panose="020B0604020202020204" pitchFamily="34" charset="0"/>
              </a:rPr>
              <a:t> Based on insights, introduce new tiers in the Gold membership program with additional benefits to attract more users.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A/B Testing for Marketing Campaigns:</a:t>
            </a:r>
            <a:r>
              <a:rPr kumimoji="0" lang="en-US" altLang="en-US" sz="1800" b="0" i="0" u="none" strike="noStrike" cap="none" normalizeH="0" baseline="0" dirty="0">
                <a:ln>
                  <a:noFill/>
                </a:ln>
                <a:solidFill>
                  <a:schemeClr val="tx1"/>
                </a:solidFill>
                <a:effectLst/>
                <a:latin typeface="Arial" panose="020B0604020202020204" pitchFamily="34" charset="0"/>
              </a:rPr>
              <a:t> Test different promotional strategies to determine the most effective ways to increase conversions and customer retention. </a:t>
            </a:r>
          </a:p>
        </p:txBody>
      </p:sp>
      <p:sp>
        <p:nvSpPr>
          <p:cNvPr id="5" name="Rectangle 2">
            <a:extLst>
              <a:ext uri="{FF2B5EF4-FFF2-40B4-BE49-F238E27FC236}">
                <a16:creationId xmlns:a16="http://schemas.microsoft.com/office/drawing/2014/main" id="{4C77AF52-77D8-46A3-BBF4-9551ACF09422}"/>
              </a:ext>
            </a:extLst>
          </p:cNvPr>
          <p:cNvSpPr>
            <a:spLocks noChangeArrowheads="1"/>
          </p:cNvSpPr>
          <p:nvPr/>
        </p:nvSpPr>
        <p:spPr bwMode="auto">
          <a:xfrm>
            <a:off x="552450" y="3472696"/>
            <a:ext cx="1058227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External Market Data:</a:t>
            </a:r>
            <a:r>
              <a:rPr kumimoji="0" lang="en-US" altLang="en-US" sz="1800" b="0" i="0" u="none" strike="noStrike" cap="none" normalizeH="0" baseline="0" dirty="0">
                <a:ln>
                  <a:noFill/>
                </a:ln>
                <a:solidFill>
                  <a:schemeClr val="tx1"/>
                </a:solidFill>
                <a:effectLst/>
                <a:latin typeface="Arial" panose="020B0604020202020204" pitchFamily="34" charset="0"/>
              </a:rPr>
              <a:t> Combine internal sales data with market trends to adjust pricing, promotions, and inventory strategies.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Automation of Reporting:</a:t>
            </a:r>
            <a:r>
              <a:rPr kumimoji="0" lang="en-US" altLang="en-US" sz="1800" b="0" i="0" u="none" strike="noStrike" cap="none" normalizeH="0" baseline="0" dirty="0">
                <a:ln>
                  <a:noFill/>
                </a:ln>
                <a:solidFill>
                  <a:schemeClr val="tx1"/>
                </a:solidFill>
                <a:effectLst/>
                <a:latin typeface="Arial" panose="020B0604020202020204" pitchFamily="34" charset="0"/>
              </a:rPr>
              <a:t> Develop automated SQL queries and dashboards to generate periodic reports without manual intervention.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Experience Improvements:</a:t>
            </a:r>
            <a:r>
              <a:rPr kumimoji="0" lang="en-US" altLang="en-US" sz="1800" b="0" i="0" u="none" strike="noStrike" cap="none" normalizeH="0" baseline="0" dirty="0">
                <a:ln>
                  <a:noFill/>
                </a:ln>
                <a:solidFill>
                  <a:schemeClr val="tx1"/>
                </a:solidFill>
                <a:effectLst/>
                <a:latin typeface="Arial" panose="020B0604020202020204" pitchFamily="34" charset="0"/>
              </a:rPr>
              <a:t> Analyze user navigation patterns on the platform to improve the interface and checkout experience, reducing drop-off rates. </a:t>
            </a:r>
          </a:p>
        </p:txBody>
      </p:sp>
    </p:spTree>
    <p:extLst>
      <p:ext uri="{BB962C8B-B14F-4D97-AF65-F5344CB8AC3E}">
        <p14:creationId xmlns:p14="http://schemas.microsoft.com/office/powerpoint/2010/main" val="2365835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CE6E96-B0B2-431B-A07B-9BE0B0A94AD4}"/>
              </a:ext>
            </a:extLst>
          </p:cNvPr>
          <p:cNvSpPr/>
          <p:nvPr/>
        </p:nvSpPr>
        <p:spPr>
          <a:xfrm>
            <a:off x="699939" y="1195685"/>
            <a:ext cx="10963579" cy="2646878"/>
          </a:xfrm>
          <a:prstGeom prst="rect">
            <a:avLst/>
          </a:prstGeom>
          <a:noFill/>
        </p:spPr>
        <p:txBody>
          <a:bodyPr wrap="none" lIns="91440" tIns="45720" rIns="91440" bIns="45720">
            <a:spAutoFit/>
          </a:bodyPr>
          <a:lstStyle/>
          <a:p>
            <a:pPr algn="ctr"/>
            <a:r>
              <a:rPr lang="en-US" sz="1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a:t>
            </a:r>
            <a:endParaRPr lang="en-US" sz="1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4116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311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DA912E-ECE6-44CD-AAD4-B5A9A74ADDE8}"/>
              </a:ext>
            </a:extLst>
          </p:cNvPr>
          <p:cNvSpPr txBox="1"/>
          <p:nvPr/>
        </p:nvSpPr>
        <p:spPr>
          <a:xfrm>
            <a:off x="407503" y="636106"/>
            <a:ext cx="10446027" cy="5539978"/>
          </a:xfrm>
          <a:prstGeom prst="rect">
            <a:avLst/>
          </a:prstGeom>
          <a:noFill/>
        </p:spPr>
        <p:txBody>
          <a:bodyPr wrap="square">
            <a:spAutoFit/>
          </a:bodyPr>
          <a:lstStyle/>
          <a:p>
            <a:pPr algn="ctr"/>
            <a:r>
              <a:rPr lang="en-US" sz="2800" b="1" dirty="0"/>
              <a:t>Table of Contents</a:t>
            </a:r>
          </a:p>
          <a:p>
            <a:endParaRPr lang="en-US" sz="2000" dirty="0"/>
          </a:p>
          <a:p>
            <a:pPr>
              <a:buFont typeface="+mj-lt"/>
              <a:buAutoNum type="arabicPeriod"/>
            </a:pPr>
            <a:r>
              <a:rPr lang="en-US" b="1" dirty="0"/>
              <a:t>Introduction</a:t>
            </a:r>
            <a:endParaRPr lang="en-US" dirty="0"/>
          </a:p>
          <a:p>
            <a:pPr marL="742950" lvl="1" indent="-285750">
              <a:buFont typeface="+mj-lt"/>
              <a:buAutoNum type="arabicPeriod"/>
            </a:pPr>
            <a:r>
              <a:rPr lang="en-US" dirty="0"/>
              <a:t>Overview of the Project</a:t>
            </a:r>
          </a:p>
          <a:p>
            <a:pPr marL="742950" lvl="1" indent="-285750">
              <a:buFont typeface="+mj-lt"/>
              <a:buAutoNum type="arabicPeriod"/>
            </a:pPr>
            <a:r>
              <a:rPr lang="en-US" dirty="0"/>
              <a:t>Objective of the Analysis</a:t>
            </a:r>
          </a:p>
          <a:p>
            <a:pPr>
              <a:buFont typeface="+mj-lt"/>
              <a:buAutoNum type="arabicPeriod"/>
            </a:pPr>
            <a:r>
              <a:rPr lang="en-US" b="1" dirty="0"/>
              <a:t>Data Information</a:t>
            </a:r>
            <a:endParaRPr lang="en-US" dirty="0"/>
          </a:p>
          <a:p>
            <a:pPr marL="742950" lvl="1" indent="-285750">
              <a:buFont typeface="+mj-lt"/>
              <a:buAutoNum type="arabicPeriod"/>
            </a:pPr>
            <a:r>
              <a:rPr lang="en-US" dirty="0"/>
              <a:t>Description of Datasets</a:t>
            </a:r>
          </a:p>
          <a:p>
            <a:pPr marL="742950" lvl="1" indent="-285750">
              <a:buFont typeface="+mj-lt"/>
              <a:buAutoNum type="arabicPeriod"/>
            </a:pPr>
            <a:r>
              <a:rPr lang="en-US" dirty="0"/>
              <a:t>Key Metrics and Data Points</a:t>
            </a:r>
          </a:p>
          <a:p>
            <a:pPr>
              <a:buFont typeface="+mj-lt"/>
              <a:buAutoNum type="arabicPeriod"/>
            </a:pPr>
            <a:r>
              <a:rPr lang="en-US" b="1" dirty="0"/>
              <a:t>Summary</a:t>
            </a:r>
            <a:endParaRPr lang="en-US" dirty="0"/>
          </a:p>
          <a:p>
            <a:pPr marL="742950" lvl="1" indent="-285750">
              <a:buFont typeface="+mj-lt"/>
              <a:buAutoNum type="arabicPeriod"/>
            </a:pPr>
            <a:r>
              <a:rPr lang="en-US" dirty="0"/>
              <a:t>Insights Gained from the Analysis</a:t>
            </a:r>
          </a:p>
          <a:p>
            <a:pPr marL="742950" lvl="1" indent="-285750">
              <a:buFont typeface="+mj-lt"/>
              <a:buAutoNum type="arabicPeriod"/>
            </a:pPr>
            <a:r>
              <a:rPr lang="en-US" dirty="0"/>
              <a:t>Key Findings and Trends</a:t>
            </a:r>
          </a:p>
          <a:p>
            <a:pPr>
              <a:buFont typeface="+mj-lt"/>
              <a:buAutoNum type="arabicPeriod"/>
            </a:pPr>
            <a:r>
              <a:rPr lang="en-US" b="1" dirty="0"/>
              <a:t>Problems &amp; Analysis</a:t>
            </a:r>
            <a:endParaRPr lang="en-US" dirty="0"/>
          </a:p>
          <a:p>
            <a:pPr marL="742950" lvl="1" indent="-285750">
              <a:buFont typeface="+mj-lt"/>
              <a:buAutoNum type="arabicPeriod"/>
            </a:pPr>
            <a:r>
              <a:rPr lang="en-US" dirty="0"/>
              <a:t>Key Business Questions Addressed</a:t>
            </a:r>
          </a:p>
          <a:p>
            <a:pPr marL="742950" lvl="1" indent="-285750">
              <a:buFont typeface="+mj-lt"/>
              <a:buAutoNum type="arabicPeriod"/>
            </a:pPr>
            <a:r>
              <a:rPr lang="en-US" dirty="0"/>
              <a:t>SQL Queries and Their Results</a:t>
            </a:r>
          </a:p>
          <a:p>
            <a:pPr marL="742950" lvl="1" indent="-285750">
              <a:buFont typeface="+mj-lt"/>
              <a:buAutoNum type="arabicPeriod"/>
            </a:pPr>
            <a:r>
              <a:rPr lang="en-US" dirty="0"/>
              <a:t>Visual Representation of Findings</a:t>
            </a:r>
          </a:p>
          <a:p>
            <a:pPr>
              <a:buFont typeface="+mj-lt"/>
              <a:buAutoNum type="arabicPeriod"/>
            </a:pPr>
            <a:r>
              <a:rPr lang="en-US" b="1" dirty="0"/>
              <a:t>Conclusion</a:t>
            </a:r>
            <a:endParaRPr lang="en-US" dirty="0"/>
          </a:p>
          <a:p>
            <a:pPr marL="742950" lvl="1" indent="-285750">
              <a:buFont typeface="+mj-lt"/>
              <a:buAutoNum type="arabicPeriod"/>
            </a:pPr>
            <a:r>
              <a:rPr lang="en-US" dirty="0"/>
              <a:t>Key Takeaways</a:t>
            </a:r>
          </a:p>
          <a:p>
            <a:pPr marL="742950" lvl="1" indent="-285750">
              <a:buFont typeface="+mj-lt"/>
              <a:buAutoNum type="arabicPeriod"/>
            </a:pPr>
            <a:r>
              <a:rPr lang="en-US" dirty="0"/>
              <a:t>Business Recommendations</a:t>
            </a:r>
          </a:p>
          <a:p>
            <a:pPr marL="742950" lvl="1" indent="-285750">
              <a:buFont typeface="+mj-lt"/>
              <a:buAutoNum type="arabicPeriod"/>
            </a:pPr>
            <a:r>
              <a:rPr lang="en-US" dirty="0"/>
              <a:t>Future Scope and Next Steps</a:t>
            </a:r>
          </a:p>
        </p:txBody>
      </p:sp>
    </p:spTree>
    <p:extLst>
      <p:ext uri="{BB962C8B-B14F-4D97-AF65-F5344CB8AC3E}">
        <p14:creationId xmlns:p14="http://schemas.microsoft.com/office/powerpoint/2010/main" val="63671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680E98-2D41-4FB7-AF4D-93257FA8F25B}"/>
              </a:ext>
            </a:extLst>
          </p:cNvPr>
          <p:cNvSpPr txBox="1"/>
          <p:nvPr/>
        </p:nvSpPr>
        <p:spPr>
          <a:xfrm>
            <a:off x="1038225" y="619124"/>
            <a:ext cx="10629900" cy="4524315"/>
          </a:xfrm>
          <a:prstGeom prst="rect">
            <a:avLst/>
          </a:prstGeom>
          <a:noFill/>
        </p:spPr>
        <p:txBody>
          <a:bodyPr wrap="square">
            <a:spAutoFit/>
          </a:bodyPr>
          <a:lstStyle/>
          <a:p>
            <a:r>
              <a:rPr lang="en-US" sz="3200" b="1" dirty="0"/>
              <a:t>Overview of the Project </a:t>
            </a:r>
            <a:r>
              <a:rPr lang="en-US" sz="3200" dirty="0"/>
              <a:t>- This project analyzes customer behavior on an online food ordering platform using SQL. The goal is to uncover insights into sales trends, customer preferences, and membership impact on revenue.</a:t>
            </a:r>
          </a:p>
          <a:p>
            <a:endParaRPr lang="en-US" sz="3200" dirty="0"/>
          </a:p>
          <a:p>
            <a:r>
              <a:rPr lang="en-US" sz="3200" b="1" dirty="0"/>
              <a:t>Objective of the Analysis- </a:t>
            </a:r>
            <a:r>
              <a:rPr lang="en-US" sz="3200" dirty="0"/>
              <a:t>Identify high-performing products and customer spending patterns. Evaluate the impact of Gold membership on sales and retention. Provide data-driven recommendations for business growth.</a:t>
            </a:r>
          </a:p>
        </p:txBody>
      </p:sp>
    </p:spTree>
    <p:extLst>
      <p:ext uri="{BB962C8B-B14F-4D97-AF65-F5344CB8AC3E}">
        <p14:creationId xmlns:p14="http://schemas.microsoft.com/office/powerpoint/2010/main" val="86038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F0F75C-1A95-4FB4-B06B-C853BD4A8E33}"/>
              </a:ext>
            </a:extLst>
          </p:cNvPr>
          <p:cNvPicPr>
            <a:picLocks noChangeAspect="1"/>
          </p:cNvPicPr>
          <p:nvPr/>
        </p:nvPicPr>
        <p:blipFill>
          <a:blip r:embed="rId2"/>
          <a:stretch>
            <a:fillRect/>
          </a:stretch>
        </p:blipFill>
        <p:spPr>
          <a:xfrm>
            <a:off x="561441" y="356800"/>
            <a:ext cx="10306583" cy="6196399"/>
          </a:xfrm>
          <a:prstGeom prst="rect">
            <a:avLst/>
          </a:prstGeom>
        </p:spPr>
      </p:pic>
    </p:spTree>
    <p:extLst>
      <p:ext uri="{BB962C8B-B14F-4D97-AF65-F5344CB8AC3E}">
        <p14:creationId xmlns:p14="http://schemas.microsoft.com/office/powerpoint/2010/main" val="183101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9E9C5F-A543-4509-BDF0-0094C279FAD6}"/>
              </a:ext>
            </a:extLst>
          </p:cNvPr>
          <p:cNvPicPr>
            <a:picLocks noChangeAspect="1"/>
          </p:cNvPicPr>
          <p:nvPr/>
        </p:nvPicPr>
        <p:blipFill>
          <a:blip r:embed="rId2"/>
          <a:stretch>
            <a:fillRect/>
          </a:stretch>
        </p:blipFill>
        <p:spPr>
          <a:xfrm>
            <a:off x="5051880" y="2147647"/>
            <a:ext cx="1783728" cy="3872310"/>
          </a:xfrm>
          <a:prstGeom prst="rect">
            <a:avLst/>
          </a:prstGeom>
        </p:spPr>
      </p:pic>
      <p:pic>
        <p:nvPicPr>
          <p:cNvPr id="5" name="Picture 4">
            <a:extLst>
              <a:ext uri="{FF2B5EF4-FFF2-40B4-BE49-F238E27FC236}">
                <a16:creationId xmlns:a16="http://schemas.microsoft.com/office/drawing/2014/main" id="{5FE8E58D-78C2-446B-9A5E-16A7D7A26CA7}"/>
              </a:ext>
            </a:extLst>
          </p:cNvPr>
          <p:cNvPicPr>
            <a:picLocks noChangeAspect="1"/>
          </p:cNvPicPr>
          <p:nvPr/>
        </p:nvPicPr>
        <p:blipFill>
          <a:blip r:embed="rId3"/>
          <a:stretch>
            <a:fillRect/>
          </a:stretch>
        </p:blipFill>
        <p:spPr>
          <a:xfrm>
            <a:off x="504643" y="1999860"/>
            <a:ext cx="2610214" cy="2610214"/>
          </a:xfrm>
          <a:prstGeom prst="rect">
            <a:avLst/>
          </a:prstGeom>
        </p:spPr>
      </p:pic>
      <p:pic>
        <p:nvPicPr>
          <p:cNvPr id="7" name="Picture 6">
            <a:extLst>
              <a:ext uri="{FF2B5EF4-FFF2-40B4-BE49-F238E27FC236}">
                <a16:creationId xmlns:a16="http://schemas.microsoft.com/office/drawing/2014/main" id="{FCAD251D-2ED0-4CB2-823A-6E048FE0F079}"/>
              </a:ext>
            </a:extLst>
          </p:cNvPr>
          <p:cNvPicPr>
            <a:picLocks noChangeAspect="1"/>
          </p:cNvPicPr>
          <p:nvPr/>
        </p:nvPicPr>
        <p:blipFill>
          <a:blip r:embed="rId4"/>
          <a:stretch>
            <a:fillRect/>
          </a:stretch>
        </p:blipFill>
        <p:spPr>
          <a:xfrm>
            <a:off x="3241095" y="290116"/>
            <a:ext cx="1674008" cy="2657488"/>
          </a:xfrm>
          <a:prstGeom prst="rect">
            <a:avLst/>
          </a:prstGeom>
        </p:spPr>
      </p:pic>
      <p:pic>
        <p:nvPicPr>
          <p:cNvPr id="11" name="Picture 10">
            <a:extLst>
              <a:ext uri="{FF2B5EF4-FFF2-40B4-BE49-F238E27FC236}">
                <a16:creationId xmlns:a16="http://schemas.microsoft.com/office/drawing/2014/main" id="{5C8C9E8F-D795-41F4-AB35-81A86DA32A9D}"/>
              </a:ext>
            </a:extLst>
          </p:cNvPr>
          <p:cNvPicPr>
            <a:picLocks noChangeAspect="1"/>
          </p:cNvPicPr>
          <p:nvPr/>
        </p:nvPicPr>
        <p:blipFill>
          <a:blip r:embed="rId5"/>
          <a:stretch>
            <a:fillRect/>
          </a:stretch>
        </p:blipFill>
        <p:spPr>
          <a:xfrm>
            <a:off x="7000753" y="547148"/>
            <a:ext cx="1581371" cy="2143424"/>
          </a:xfrm>
          <a:prstGeom prst="rect">
            <a:avLst/>
          </a:prstGeom>
        </p:spPr>
      </p:pic>
      <p:pic>
        <p:nvPicPr>
          <p:cNvPr id="12" name="Picture 11">
            <a:extLst>
              <a:ext uri="{FF2B5EF4-FFF2-40B4-BE49-F238E27FC236}">
                <a16:creationId xmlns:a16="http://schemas.microsoft.com/office/drawing/2014/main" id="{0169D66D-2F9D-44F9-8338-2D321956AC9B}"/>
              </a:ext>
            </a:extLst>
          </p:cNvPr>
          <p:cNvPicPr>
            <a:picLocks noChangeAspect="1"/>
          </p:cNvPicPr>
          <p:nvPr/>
        </p:nvPicPr>
        <p:blipFill>
          <a:blip r:embed="rId6"/>
          <a:stretch>
            <a:fillRect/>
          </a:stretch>
        </p:blipFill>
        <p:spPr>
          <a:xfrm>
            <a:off x="9133603" y="2231978"/>
            <a:ext cx="1579001" cy="2145978"/>
          </a:xfrm>
          <a:prstGeom prst="rect">
            <a:avLst/>
          </a:prstGeom>
        </p:spPr>
      </p:pic>
      <p:sp>
        <p:nvSpPr>
          <p:cNvPr id="13" name="TextBox 12">
            <a:extLst>
              <a:ext uri="{FF2B5EF4-FFF2-40B4-BE49-F238E27FC236}">
                <a16:creationId xmlns:a16="http://schemas.microsoft.com/office/drawing/2014/main" id="{A33632DA-20E5-4CD7-9749-0A0F31FF1385}"/>
              </a:ext>
            </a:extLst>
          </p:cNvPr>
          <p:cNvSpPr txBox="1"/>
          <p:nvPr/>
        </p:nvSpPr>
        <p:spPr>
          <a:xfrm>
            <a:off x="7376994" y="189484"/>
            <a:ext cx="1544264" cy="369332"/>
          </a:xfrm>
          <a:prstGeom prst="rect">
            <a:avLst/>
          </a:prstGeom>
          <a:noFill/>
        </p:spPr>
        <p:txBody>
          <a:bodyPr wrap="square" rtlCol="0">
            <a:spAutoFit/>
          </a:bodyPr>
          <a:lstStyle/>
          <a:p>
            <a:r>
              <a:rPr lang="en-US" b="1" dirty="0">
                <a:solidFill>
                  <a:srgbClr val="FF0000"/>
                </a:solidFill>
                <a:highlight>
                  <a:srgbClr val="FFFF00"/>
                </a:highlight>
              </a:rPr>
              <a:t>Users</a:t>
            </a:r>
          </a:p>
        </p:txBody>
      </p:sp>
      <p:sp>
        <p:nvSpPr>
          <p:cNvPr id="14" name="TextBox 13">
            <a:extLst>
              <a:ext uri="{FF2B5EF4-FFF2-40B4-BE49-F238E27FC236}">
                <a16:creationId xmlns:a16="http://schemas.microsoft.com/office/drawing/2014/main" id="{8CE92DF9-862D-4295-A6F4-C79C8F52992D}"/>
              </a:ext>
            </a:extLst>
          </p:cNvPr>
          <p:cNvSpPr txBox="1"/>
          <p:nvPr/>
        </p:nvSpPr>
        <p:spPr>
          <a:xfrm>
            <a:off x="9053391" y="1862646"/>
            <a:ext cx="2291877" cy="369332"/>
          </a:xfrm>
          <a:prstGeom prst="rect">
            <a:avLst/>
          </a:prstGeom>
          <a:noFill/>
        </p:spPr>
        <p:txBody>
          <a:bodyPr wrap="square" rtlCol="0">
            <a:spAutoFit/>
          </a:bodyPr>
          <a:lstStyle/>
          <a:p>
            <a:r>
              <a:rPr lang="en-US" b="1" dirty="0" err="1">
                <a:solidFill>
                  <a:srgbClr val="FF0000"/>
                </a:solidFill>
                <a:highlight>
                  <a:srgbClr val="FFFF00"/>
                </a:highlight>
              </a:rPr>
              <a:t>Golduser_Signup</a:t>
            </a:r>
            <a:endParaRPr lang="en-US" b="1" dirty="0">
              <a:solidFill>
                <a:srgbClr val="FF0000"/>
              </a:solidFill>
              <a:highlight>
                <a:srgbClr val="FFFF00"/>
              </a:highlight>
            </a:endParaRPr>
          </a:p>
        </p:txBody>
      </p:sp>
    </p:spTree>
    <p:extLst>
      <p:ext uri="{BB962C8B-B14F-4D97-AF65-F5344CB8AC3E}">
        <p14:creationId xmlns:p14="http://schemas.microsoft.com/office/powerpoint/2010/main" val="134478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A1EF58-4F8E-41C2-8912-F4703C3842CE}"/>
              </a:ext>
            </a:extLst>
          </p:cNvPr>
          <p:cNvSpPr txBox="1"/>
          <p:nvPr/>
        </p:nvSpPr>
        <p:spPr>
          <a:xfrm>
            <a:off x="476249" y="552449"/>
            <a:ext cx="10810875" cy="2369880"/>
          </a:xfrm>
          <a:prstGeom prst="rect">
            <a:avLst/>
          </a:prstGeom>
          <a:noFill/>
        </p:spPr>
        <p:txBody>
          <a:bodyPr wrap="square">
            <a:spAutoFit/>
          </a:bodyPr>
          <a:lstStyle/>
          <a:p>
            <a:r>
              <a:rPr lang="en-US" sz="2800" b="1" dirty="0"/>
              <a:t>Insights Gained from the Analysis </a:t>
            </a:r>
            <a:r>
              <a:rPr lang="en-US" sz="2400" dirty="0"/>
              <a:t>-</a:t>
            </a:r>
            <a:r>
              <a:rPr lang="en-US" sz="2000" dirty="0"/>
              <a:t>The highest sales revenue was generated by three top-performing products. Gold members tend to spend more and have higher transaction frequency. Most users sign up for the platform but only a fraction convert to Gold members. Revenue from Gold users contributes significantly to total earnings. Customer purchase behavior changes after becoming a Gold member, with an increase in order frequency. Popular menu items are consistent among both regular and Gold users. Sales revenue has shown an increasing trend over the years. The first order made by users provides insights into product preferences upon sign-up.</a:t>
            </a:r>
            <a:endParaRPr lang="en-US" sz="2800" dirty="0"/>
          </a:p>
        </p:txBody>
      </p:sp>
      <p:sp>
        <p:nvSpPr>
          <p:cNvPr id="4" name="TextBox 3">
            <a:extLst>
              <a:ext uri="{FF2B5EF4-FFF2-40B4-BE49-F238E27FC236}">
                <a16:creationId xmlns:a16="http://schemas.microsoft.com/office/drawing/2014/main" id="{DAE5DFAF-428F-425B-85FD-73ABF636C5F0}"/>
              </a:ext>
            </a:extLst>
          </p:cNvPr>
          <p:cNvSpPr txBox="1"/>
          <p:nvPr/>
        </p:nvSpPr>
        <p:spPr>
          <a:xfrm>
            <a:off x="476249" y="3751006"/>
            <a:ext cx="10534651" cy="2616101"/>
          </a:xfrm>
          <a:prstGeom prst="rect">
            <a:avLst/>
          </a:prstGeom>
          <a:noFill/>
        </p:spPr>
        <p:txBody>
          <a:bodyPr wrap="square">
            <a:spAutoFit/>
          </a:bodyPr>
          <a:lstStyle/>
          <a:p>
            <a:r>
              <a:rPr lang="en-US" sz="2400" b="1" dirty="0"/>
              <a:t>Key Findings and Trends - </a:t>
            </a:r>
            <a:r>
              <a:rPr lang="en-US" sz="2000" dirty="0"/>
              <a:t>The top three products contribute significantly to total revenue, indicating a need for promotions and inventory focus. Gold users have a higher lifetime value and engage more frequently than non-members . The majority of revenue is generated from a small percentage of highly engaged users . Customer retention is stronger among Gold members, justifying further investment in loyalty programs. Seasonal trends impact order frequency, suggesting potential for targeted marketing campaigns. First-time purchase patterns reveal key products that attract new users to the platform. Users tend to increase spending post-membership, highlighting the effectiveness of the loyalty program.</a:t>
            </a:r>
            <a:endParaRPr lang="en-US" dirty="0"/>
          </a:p>
        </p:txBody>
      </p:sp>
    </p:spTree>
    <p:extLst>
      <p:ext uri="{BB962C8B-B14F-4D97-AF65-F5344CB8AC3E}">
        <p14:creationId xmlns:p14="http://schemas.microsoft.com/office/powerpoint/2010/main" val="426329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4D4056-DF6E-42DD-A300-F08AE2CB9188}"/>
              </a:ext>
            </a:extLst>
          </p:cNvPr>
          <p:cNvSpPr>
            <a:spLocks noChangeArrowheads="1"/>
          </p:cNvSpPr>
          <p:nvPr/>
        </p:nvSpPr>
        <p:spPr bwMode="auto">
          <a:xfrm>
            <a:off x="476250" y="259319"/>
            <a:ext cx="43053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solidFill>
                <a:effectLst/>
                <a:latin typeface="Arial" panose="020B0604020202020204" pitchFamily="34" charset="0"/>
              </a:rPr>
              <a:t>Problems &amp;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2C7B816-61B0-4AC0-9FB1-1F924679F6EA}"/>
              </a:ext>
            </a:extLst>
          </p:cNvPr>
          <p:cNvSpPr txBox="1"/>
          <p:nvPr/>
        </p:nvSpPr>
        <p:spPr>
          <a:xfrm>
            <a:off x="476249" y="819835"/>
            <a:ext cx="7458075" cy="369332"/>
          </a:xfrm>
          <a:prstGeom prst="rect">
            <a:avLst/>
          </a:prstGeom>
          <a:noFill/>
        </p:spPr>
        <p:txBody>
          <a:bodyPr wrap="square">
            <a:spAutoFit/>
          </a:bodyPr>
          <a:lstStyle/>
          <a:p>
            <a:r>
              <a:rPr lang="en-US" dirty="0">
                <a:solidFill>
                  <a:srgbClr val="008000"/>
                </a:solidFill>
                <a:latin typeface="Consolas" panose="020B0609020204030204" pitchFamily="49" charset="0"/>
              </a:rPr>
              <a:t>1-T</a:t>
            </a:r>
            <a:r>
              <a:rPr lang="en-US" sz="1800" dirty="0">
                <a:solidFill>
                  <a:srgbClr val="008000"/>
                </a:solidFill>
                <a:latin typeface="Consolas" panose="020B0609020204030204" pitchFamily="49" charset="0"/>
              </a:rPr>
              <a:t>he total sales revenue generated by each product</a:t>
            </a:r>
            <a:endParaRPr lang="en-US" dirty="0"/>
          </a:p>
        </p:txBody>
      </p:sp>
      <p:pic>
        <p:nvPicPr>
          <p:cNvPr id="6" name="Picture 5">
            <a:extLst>
              <a:ext uri="{FF2B5EF4-FFF2-40B4-BE49-F238E27FC236}">
                <a16:creationId xmlns:a16="http://schemas.microsoft.com/office/drawing/2014/main" id="{5A6BA90B-19A7-4493-95D2-1AAC0AB0EF74}"/>
              </a:ext>
            </a:extLst>
          </p:cNvPr>
          <p:cNvPicPr>
            <a:picLocks noChangeAspect="1"/>
          </p:cNvPicPr>
          <p:nvPr/>
        </p:nvPicPr>
        <p:blipFill>
          <a:blip r:embed="rId2"/>
          <a:stretch>
            <a:fillRect/>
          </a:stretch>
        </p:blipFill>
        <p:spPr>
          <a:xfrm>
            <a:off x="809401" y="1189167"/>
            <a:ext cx="3972149" cy="3087558"/>
          </a:xfrm>
          <a:prstGeom prst="rect">
            <a:avLst/>
          </a:prstGeom>
        </p:spPr>
      </p:pic>
      <p:sp>
        <p:nvSpPr>
          <p:cNvPr id="8" name="TextBox 7">
            <a:extLst>
              <a:ext uri="{FF2B5EF4-FFF2-40B4-BE49-F238E27FC236}">
                <a16:creationId xmlns:a16="http://schemas.microsoft.com/office/drawing/2014/main" id="{2FA97BA3-538F-4F88-8F70-E3B07FE04780}"/>
              </a:ext>
            </a:extLst>
          </p:cNvPr>
          <p:cNvSpPr txBox="1"/>
          <p:nvPr/>
        </p:nvSpPr>
        <p:spPr>
          <a:xfrm>
            <a:off x="476249" y="4492793"/>
            <a:ext cx="6096000" cy="369332"/>
          </a:xfrm>
          <a:prstGeom prst="rect">
            <a:avLst/>
          </a:prstGeom>
          <a:noFill/>
        </p:spPr>
        <p:txBody>
          <a:bodyPr wrap="square">
            <a:spAutoFit/>
          </a:bodyPr>
          <a:lstStyle/>
          <a:p>
            <a:r>
              <a:rPr lang="en-US" sz="1800" dirty="0">
                <a:solidFill>
                  <a:srgbClr val="008000"/>
                </a:solidFill>
                <a:latin typeface="Consolas" panose="020B0609020204030204" pitchFamily="49" charset="0"/>
              </a:rPr>
              <a:t> 2-product has the highest sales revenue</a:t>
            </a:r>
            <a:endParaRPr lang="en-US" dirty="0"/>
          </a:p>
        </p:txBody>
      </p:sp>
      <p:pic>
        <p:nvPicPr>
          <p:cNvPr id="10" name="Picture 9">
            <a:extLst>
              <a:ext uri="{FF2B5EF4-FFF2-40B4-BE49-F238E27FC236}">
                <a16:creationId xmlns:a16="http://schemas.microsoft.com/office/drawing/2014/main" id="{2CA88FD2-5C4A-47D0-BEA3-5330A1D1CD27}"/>
              </a:ext>
            </a:extLst>
          </p:cNvPr>
          <p:cNvPicPr>
            <a:picLocks noChangeAspect="1"/>
          </p:cNvPicPr>
          <p:nvPr/>
        </p:nvPicPr>
        <p:blipFill>
          <a:blip r:embed="rId3"/>
          <a:stretch>
            <a:fillRect/>
          </a:stretch>
        </p:blipFill>
        <p:spPr>
          <a:xfrm>
            <a:off x="699869" y="4991067"/>
            <a:ext cx="3134162" cy="476316"/>
          </a:xfrm>
          <a:prstGeom prst="rect">
            <a:avLst/>
          </a:prstGeom>
        </p:spPr>
      </p:pic>
    </p:spTree>
    <p:extLst>
      <p:ext uri="{BB962C8B-B14F-4D97-AF65-F5344CB8AC3E}">
        <p14:creationId xmlns:p14="http://schemas.microsoft.com/office/powerpoint/2010/main" val="193359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3F59BB-BCEF-4AF4-B50D-FF940CA144E2}"/>
              </a:ext>
            </a:extLst>
          </p:cNvPr>
          <p:cNvSpPr txBox="1"/>
          <p:nvPr/>
        </p:nvSpPr>
        <p:spPr>
          <a:xfrm>
            <a:off x="447675" y="219760"/>
            <a:ext cx="9563100" cy="369332"/>
          </a:xfrm>
          <a:prstGeom prst="rect">
            <a:avLst/>
          </a:prstGeom>
          <a:noFill/>
        </p:spPr>
        <p:txBody>
          <a:bodyPr wrap="square">
            <a:spAutoFit/>
          </a:bodyPr>
          <a:lstStyle/>
          <a:p>
            <a:r>
              <a:rPr lang="en-US" sz="1800" dirty="0">
                <a:solidFill>
                  <a:srgbClr val="008000"/>
                </a:solidFill>
                <a:latin typeface="Consolas" panose="020B0609020204030204" pitchFamily="49" charset="0"/>
              </a:rPr>
              <a:t>3-users have signed up for the service and has taken the gold membership</a:t>
            </a:r>
            <a:endParaRPr lang="en-US" dirty="0"/>
          </a:p>
        </p:txBody>
      </p:sp>
      <p:pic>
        <p:nvPicPr>
          <p:cNvPr id="5" name="Picture 4">
            <a:extLst>
              <a:ext uri="{FF2B5EF4-FFF2-40B4-BE49-F238E27FC236}">
                <a16:creationId xmlns:a16="http://schemas.microsoft.com/office/drawing/2014/main" id="{E92672BE-3260-47AA-9019-3A48191D8B1A}"/>
              </a:ext>
            </a:extLst>
          </p:cNvPr>
          <p:cNvPicPr>
            <a:picLocks noChangeAspect="1"/>
          </p:cNvPicPr>
          <p:nvPr/>
        </p:nvPicPr>
        <p:blipFill>
          <a:blip r:embed="rId2"/>
          <a:stretch>
            <a:fillRect/>
          </a:stretch>
        </p:blipFill>
        <p:spPr>
          <a:xfrm>
            <a:off x="780939" y="589092"/>
            <a:ext cx="2057511" cy="677733"/>
          </a:xfrm>
          <a:prstGeom prst="rect">
            <a:avLst/>
          </a:prstGeom>
        </p:spPr>
      </p:pic>
      <p:sp>
        <p:nvSpPr>
          <p:cNvPr id="7" name="TextBox 6">
            <a:extLst>
              <a:ext uri="{FF2B5EF4-FFF2-40B4-BE49-F238E27FC236}">
                <a16:creationId xmlns:a16="http://schemas.microsoft.com/office/drawing/2014/main" id="{D7A26665-FE10-41F8-891C-3F3C51344A89}"/>
              </a:ext>
            </a:extLst>
          </p:cNvPr>
          <p:cNvSpPr txBox="1"/>
          <p:nvPr/>
        </p:nvSpPr>
        <p:spPr>
          <a:xfrm>
            <a:off x="447675" y="1451491"/>
            <a:ext cx="7248525" cy="369332"/>
          </a:xfrm>
          <a:prstGeom prst="rect">
            <a:avLst/>
          </a:prstGeom>
          <a:noFill/>
        </p:spPr>
        <p:txBody>
          <a:bodyPr wrap="square">
            <a:spAutoFit/>
          </a:bodyPr>
          <a:lstStyle/>
          <a:p>
            <a:r>
              <a:rPr lang="en-US" sz="1800" dirty="0">
                <a:solidFill>
                  <a:srgbClr val="008000"/>
                </a:solidFill>
                <a:latin typeface="Consolas" panose="020B0609020204030204" pitchFamily="49" charset="0"/>
              </a:rPr>
              <a:t>4-What is the revenue generated from gold users?</a:t>
            </a:r>
            <a:endParaRPr lang="en-US" dirty="0"/>
          </a:p>
        </p:txBody>
      </p:sp>
      <p:pic>
        <p:nvPicPr>
          <p:cNvPr id="9" name="Picture 8">
            <a:extLst>
              <a:ext uri="{FF2B5EF4-FFF2-40B4-BE49-F238E27FC236}">
                <a16:creationId xmlns:a16="http://schemas.microsoft.com/office/drawing/2014/main" id="{FEB4AFF6-BF90-4BDF-A9DD-F4A68B652706}"/>
              </a:ext>
            </a:extLst>
          </p:cNvPr>
          <p:cNvPicPr>
            <a:picLocks noChangeAspect="1"/>
          </p:cNvPicPr>
          <p:nvPr/>
        </p:nvPicPr>
        <p:blipFill>
          <a:blip r:embed="rId3"/>
          <a:stretch>
            <a:fillRect/>
          </a:stretch>
        </p:blipFill>
        <p:spPr>
          <a:xfrm>
            <a:off x="780939" y="1914881"/>
            <a:ext cx="2057511" cy="628294"/>
          </a:xfrm>
          <a:prstGeom prst="rect">
            <a:avLst/>
          </a:prstGeom>
        </p:spPr>
      </p:pic>
      <p:sp>
        <p:nvSpPr>
          <p:cNvPr id="11" name="TextBox 10">
            <a:extLst>
              <a:ext uri="{FF2B5EF4-FFF2-40B4-BE49-F238E27FC236}">
                <a16:creationId xmlns:a16="http://schemas.microsoft.com/office/drawing/2014/main" id="{63220998-EBAF-438F-90B5-964C185B202A}"/>
              </a:ext>
            </a:extLst>
          </p:cNvPr>
          <p:cNvSpPr txBox="1"/>
          <p:nvPr/>
        </p:nvSpPr>
        <p:spPr>
          <a:xfrm>
            <a:off x="447675" y="2700814"/>
            <a:ext cx="7600950" cy="369332"/>
          </a:xfrm>
          <a:prstGeom prst="rect">
            <a:avLst/>
          </a:prstGeom>
          <a:noFill/>
        </p:spPr>
        <p:txBody>
          <a:bodyPr wrap="square">
            <a:spAutoFit/>
          </a:bodyPr>
          <a:lstStyle/>
          <a:p>
            <a:r>
              <a:rPr lang="en-US" sz="1800" dirty="0">
                <a:solidFill>
                  <a:srgbClr val="008000"/>
                </a:solidFill>
                <a:latin typeface="Consolas" panose="020B0609020204030204" pitchFamily="49" charset="0"/>
              </a:rPr>
              <a:t>5-What is the total revenue generated from gold users?</a:t>
            </a:r>
            <a:endParaRPr lang="en-US" dirty="0"/>
          </a:p>
        </p:txBody>
      </p:sp>
      <p:pic>
        <p:nvPicPr>
          <p:cNvPr id="13" name="Picture 12">
            <a:extLst>
              <a:ext uri="{FF2B5EF4-FFF2-40B4-BE49-F238E27FC236}">
                <a16:creationId xmlns:a16="http://schemas.microsoft.com/office/drawing/2014/main" id="{1F550B43-00C3-4825-BF4E-69C8D2579826}"/>
              </a:ext>
            </a:extLst>
          </p:cNvPr>
          <p:cNvPicPr>
            <a:picLocks noChangeAspect="1"/>
          </p:cNvPicPr>
          <p:nvPr/>
        </p:nvPicPr>
        <p:blipFill>
          <a:blip r:embed="rId4"/>
          <a:stretch>
            <a:fillRect/>
          </a:stretch>
        </p:blipFill>
        <p:spPr>
          <a:xfrm>
            <a:off x="780938" y="3227785"/>
            <a:ext cx="2057511" cy="629840"/>
          </a:xfrm>
          <a:prstGeom prst="rect">
            <a:avLst/>
          </a:prstGeom>
        </p:spPr>
      </p:pic>
      <p:sp>
        <p:nvSpPr>
          <p:cNvPr id="15" name="TextBox 14">
            <a:extLst>
              <a:ext uri="{FF2B5EF4-FFF2-40B4-BE49-F238E27FC236}">
                <a16:creationId xmlns:a16="http://schemas.microsoft.com/office/drawing/2014/main" id="{5958E508-A4A5-4013-9ADC-F9D5F9E192B2}"/>
              </a:ext>
            </a:extLst>
          </p:cNvPr>
          <p:cNvSpPr txBox="1"/>
          <p:nvPr/>
        </p:nvSpPr>
        <p:spPr>
          <a:xfrm>
            <a:off x="447675" y="4150757"/>
            <a:ext cx="7877175" cy="369332"/>
          </a:xfrm>
          <a:prstGeom prst="rect">
            <a:avLst/>
          </a:prstGeom>
          <a:noFill/>
        </p:spPr>
        <p:txBody>
          <a:bodyPr wrap="square">
            <a:spAutoFit/>
          </a:bodyPr>
          <a:lstStyle/>
          <a:p>
            <a:r>
              <a:rPr lang="en-US" sz="1800" dirty="0">
                <a:solidFill>
                  <a:srgbClr val="008000"/>
                </a:solidFill>
                <a:latin typeface="Consolas" panose="020B0609020204030204" pitchFamily="49" charset="0"/>
              </a:rPr>
              <a:t>6-Which users has been a gold user for the How much of time?</a:t>
            </a:r>
            <a:endParaRPr lang="en-US" dirty="0"/>
          </a:p>
        </p:txBody>
      </p:sp>
      <p:pic>
        <p:nvPicPr>
          <p:cNvPr id="17" name="Picture 16">
            <a:extLst>
              <a:ext uri="{FF2B5EF4-FFF2-40B4-BE49-F238E27FC236}">
                <a16:creationId xmlns:a16="http://schemas.microsoft.com/office/drawing/2014/main" id="{E63E7D58-4A09-45B7-AE4D-64DC49DA253A}"/>
              </a:ext>
            </a:extLst>
          </p:cNvPr>
          <p:cNvPicPr>
            <a:picLocks noChangeAspect="1"/>
          </p:cNvPicPr>
          <p:nvPr/>
        </p:nvPicPr>
        <p:blipFill>
          <a:blip r:embed="rId5"/>
          <a:stretch>
            <a:fillRect/>
          </a:stretch>
        </p:blipFill>
        <p:spPr>
          <a:xfrm>
            <a:off x="780938" y="4505142"/>
            <a:ext cx="5629387" cy="2199957"/>
          </a:xfrm>
          <a:prstGeom prst="rect">
            <a:avLst/>
          </a:prstGeom>
        </p:spPr>
      </p:pic>
    </p:spTree>
    <p:extLst>
      <p:ext uri="{BB962C8B-B14F-4D97-AF65-F5344CB8AC3E}">
        <p14:creationId xmlns:p14="http://schemas.microsoft.com/office/powerpoint/2010/main" val="404072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17000">
              <a:schemeClr val="accent4">
                <a:lumMod val="3000"/>
                <a:lumOff val="97000"/>
              </a:schemeClr>
            </a:gs>
            <a:gs pos="100000">
              <a:schemeClr val="accent4">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AF7FBC-E8DD-4737-80D0-7993CE57E59C}"/>
              </a:ext>
            </a:extLst>
          </p:cNvPr>
          <p:cNvSpPr txBox="1"/>
          <p:nvPr/>
        </p:nvSpPr>
        <p:spPr>
          <a:xfrm>
            <a:off x="533399" y="100310"/>
            <a:ext cx="8105775" cy="646331"/>
          </a:xfrm>
          <a:prstGeom prst="rect">
            <a:avLst/>
          </a:prstGeom>
          <a:noFill/>
        </p:spPr>
        <p:txBody>
          <a:bodyPr wrap="square">
            <a:spAutoFit/>
          </a:bodyPr>
          <a:lstStyle/>
          <a:p>
            <a:endParaRPr lang="en-US" sz="1800"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7-</a:t>
            </a:r>
            <a:r>
              <a:rPr lang="en-US" sz="1800" dirty="0">
                <a:solidFill>
                  <a:srgbClr val="008000"/>
                </a:solidFill>
                <a:latin typeface="Consolas" panose="020B0609020204030204" pitchFamily="49" charset="0"/>
              </a:rPr>
              <a:t>What is the most popular product among gold users?</a:t>
            </a:r>
            <a:endParaRPr lang="en-US" dirty="0"/>
          </a:p>
        </p:txBody>
      </p:sp>
      <p:pic>
        <p:nvPicPr>
          <p:cNvPr id="5" name="Picture 4">
            <a:extLst>
              <a:ext uri="{FF2B5EF4-FFF2-40B4-BE49-F238E27FC236}">
                <a16:creationId xmlns:a16="http://schemas.microsoft.com/office/drawing/2014/main" id="{4E4AC388-377E-44FD-AE4B-D4730FEABBDD}"/>
              </a:ext>
            </a:extLst>
          </p:cNvPr>
          <p:cNvPicPr>
            <a:picLocks noChangeAspect="1"/>
          </p:cNvPicPr>
          <p:nvPr/>
        </p:nvPicPr>
        <p:blipFill>
          <a:blip r:embed="rId2"/>
          <a:stretch>
            <a:fillRect/>
          </a:stretch>
        </p:blipFill>
        <p:spPr>
          <a:xfrm>
            <a:off x="838030" y="746641"/>
            <a:ext cx="3187889" cy="577334"/>
          </a:xfrm>
          <a:prstGeom prst="rect">
            <a:avLst/>
          </a:prstGeom>
        </p:spPr>
      </p:pic>
      <p:sp>
        <p:nvSpPr>
          <p:cNvPr id="7" name="TextBox 6">
            <a:extLst>
              <a:ext uri="{FF2B5EF4-FFF2-40B4-BE49-F238E27FC236}">
                <a16:creationId xmlns:a16="http://schemas.microsoft.com/office/drawing/2014/main" id="{5D41CCBF-4CB9-464D-998D-4AF5C4FFE995}"/>
              </a:ext>
            </a:extLst>
          </p:cNvPr>
          <p:cNvSpPr txBox="1"/>
          <p:nvPr/>
        </p:nvSpPr>
        <p:spPr>
          <a:xfrm>
            <a:off x="533400" y="1323975"/>
            <a:ext cx="8105774" cy="646331"/>
          </a:xfrm>
          <a:prstGeom prst="rect">
            <a:avLst/>
          </a:prstGeom>
          <a:noFill/>
        </p:spPr>
        <p:txBody>
          <a:bodyPr wrap="square">
            <a:spAutoFit/>
          </a:bodyPr>
          <a:lstStyle/>
          <a:p>
            <a:endParaRPr lang="en-US" sz="1800"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8-</a:t>
            </a:r>
            <a:r>
              <a:rPr lang="en-US" sz="1800" dirty="0">
                <a:solidFill>
                  <a:srgbClr val="008000"/>
                </a:solidFill>
                <a:latin typeface="Consolas" panose="020B0609020204030204" pitchFamily="49" charset="0"/>
              </a:rPr>
              <a:t>What is the total sales revenue generated in each year?</a:t>
            </a:r>
            <a:endParaRPr lang="en-US" dirty="0"/>
          </a:p>
        </p:txBody>
      </p:sp>
      <p:pic>
        <p:nvPicPr>
          <p:cNvPr id="9" name="Picture 8">
            <a:extLst>
              <a:ext uri="{FF2B5EF4-FFF2-40B4-BE49-F238E27FC236}">
                <a16:creationId xmlns:a16="http://schemas.microsoft.com/office/drawing/2014/main" id="{4FA5333E-B2D5-4F93-9466-7BCF474D1DA0}"/>
              </a:ext>
            </a:extLst>
          </p:cNvPr>
          <p:cNvPicPr>
            <a:picLocks noChangeAspect="1"/>
          </p:cNvPicPr>
          <p:nvPr/>
        </p:nvPicPr>
        <p:blipFill>
          <a:blip r:embed="rId3"/>
          <a:stretch>
            <a:fillRect/>
          </a:stretch>
        </p:blipFill>
        <p:spPr>
          <a:xfrm>
            <a:off x="838030" y="2052524"/>
            <a:ext cx="2733845" cy="2005126"/>
          </a:xfrm>
          <a:prstGeom prst="rect">
            <a:avLst/>
          </a:prstGeom>
        </p:spPr>
      </p:pic>
      <p:sp>
        <p:nvSpPr>
          <p:cNvPr id="11" name="TextBox 10">
            <a:extLst>
              <a:ext uri="{FF2B5EF4-FFF2-40B4-BE49-F238E27FC236}">
                <a16:creationId xmlns:a16="http://schemas.microsoft.com/office/drawing/2014/main" id="{683FDCE6-960E-4713-B7E4-50D1AB8006AF}"/>
              </a:ext>
            </a:extLst>
          </p:cNvPr>
          <p:cNvSpPr txBox="1"/>
          <p:nvPr/>
        </p:nvSpPr>
        <p:spPr>
          <a:xfrm>
            <a:off x="533399" y="4286935"/>
            <a:ext cx="7353300" cy="369332"/>
          </a:xfrm>
          <a:prstGeom prst="rect">
            <a:avLst/>
          </a:prstGeom>
          <a:noFill/>
        </p:spPr>
        <p:txBody>
          <a:bodyPr wrap="square">
            <a:spAutoFit/>
          </a:bodyPr>
          <a:lstStyle/>
          <a:p>
            <a:r>
              <a:rPr lang="en-US" dirty="0">
                <a:solidFill>
                  <a:srgbClr val="008000"/>
                </a:solidFill>
                <a:latin typeface="Consolas" panose="020B0609020204030204" pitchFamily="49" charset="0"/>
              </a:rPr>
              <a:t>9-</a:t>
            </a:r>
            <a:r>
              <a:rPr lang="en-US" sz="1800" dirty="0">
                <a:solidFill>
                  <a:srgbClr val="008000"/>
                </a:solidFill>
                <a:latin typeface="Consolas" panose="020B0609020204030204" pitchFamily="49" charset="0"/>
              </a:rPr>
              <a:t>How has the sales revenue changed over the years?</a:t>
            </a:r>
            <a:endParaRPr lang="en-US" dirty="0"/>
          </a:p>
        </p:txBody>
      </p:sp>
      <p:pic>
        <p:nvPicPr>
          <p:cNvPr id="13" name="Picture 12">
            <a:extLst>
              <a:ext uri="{FF2B5EF4-FFF2-40B4-BE49-F238E27FC236}">
                <a16:creationId xmlns:a16="http://schemas.microsoft.com/office/drawing/2014/main" id="{FDE9B165-6613-4CC9-B358-40CDD7D889FB}"/>
              </a:ext>
            </a:extLst>
          </p:cNvPr>
          <p:cNvPicPr>
            <a:picLocks noChangeAspect="1"/>
          </p:cNvPicPr>
          <p:nvPr/>
        </p:nvPicPr>
        <p:blipFill>
          <a:blip r:embed="rId4"/>
          <a:stretch>
            <a:fillRect/>
          </a:stretch>
        </p:blipFill>
        <p:spPr>
          <a:xfrm>
            <a:off x="838030" y="4697644"/>
            <a:ext cx="5582429" cy="2060045"/>
          </a:xfrm>
          <a:prstGeom prst="rect">
            <a:avLst/>
          </a:prstGeom>
        </p:spPr>
      </p:pic>
    </p:spTree>
    <p:extLst>
      <p:ext uri="{BB962C8B-B14F-4D97-AF65-F5344CB8AC3E}">
        <p14:creationId xmlns:p14="http://schemas.microsoft.com/office/powerpoint/2010/main" val="288469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972</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MOHANTY, SATYAPRIYA</dc:creator>
  <cp:lastModifiedBy>MOHANTY, SATYAPRIYA</cp:lastModifiedBy>
  <cp:revision>10</cp:revision>
  <dcterms:created xsi:type="dcterms:W3CDTF">2025-03-11T04:47:11Z</dcterms:created>
  <dcterms:modified xsi:type="dcterms:W3CDTF">2025-03-11T16:54:35Z</dcterms:modified>
</cp:coreProperties>
</file>