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1D050-AA77-4AE1-90AD-489B2A9A35F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70B78-D194-46B4-A953-2AFAD23500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BE376-B299-4906-8B3B-E82CD61FD001}" type="slidenum">
              <a:rPr lang="en-US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6298D-6A41-4AC5-944B-A342C4FBF631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FA1B7-D08D-453D-9E05-67083D0D72C1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B09B3-BA74-4BD5-A1BD-BA80F3966F26}" type="slidenum">
              <a:rPr lang="en-US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2579-F91B-4581-96DB-4C26114DB0AA}" type="slidenum">
              <a:rPr lang="en-US"/>
              <a:pPr/>
              <a:t>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B038F-70C5-4A1C-B42C-A7D7E5661E8D}" type="slidenum">
              <a:rPr lang="en-US"/>
              <a:pPr/>
              <a:t>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B104C-6E48-4A6E-885C-5CA2ECABAED3}" type="slidenum">
              <a:rPr lang="en-US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B104C-6E48-4A6E-885C-5CA2ECABAED3}" type="slidenum">
              <a:rPr lang="en-US"/>
              <a:pPr/>
              <a:t>11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3DCF4-F2A3-40AB-BF5D-EE9672DCB34B}" type="slidenum">
              <a:rPr lang="en-US"/>
              <a:pPr/>
              <a:t>12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0CF62-2F9D-41AA-9E1C-D417F37F88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15F6CA-D581-4A53-803B-2C5D47DF80F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04175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1390650"/>
            <a:ext cx="7929562" cy="5162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16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800" dirty="0" smtClean="0"/>
              <a:t>Waiting time for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 = 0;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 = 24;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 </a:t>
            </a:r>
            <a:r>
              <a:rPr lang="en-US" sz="2800" dirty="0" smtClean="0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800" dirty="0" smtClean="0"/>
              <a:t>Average waiting time:  (0 + 24 + 27)/3 = 17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3000" dirty="0" smtClean="0"/>
              <a:t>Avg. TAT = (24 + 27 + </a:t>
            </a:r>
            <a:r>
              <a:rPr lang="en-US" sz="3000" dirty="0" smtClean="0"/>
              <a:t>30) </a:t>
            </a:r>
            <a:r>
              <a:rPr lang="en-US" sz="3000" dirty="0" smtClean="0"/>
              <a:t>/ 3 = </a:t>
            </a:r>
            <a:r>
              <a:rPr lang="en-US" sz="3000" dirty="0" smtClean="0"/>
              <a:t>27 </a:t>
            </a:r>
            <a:endParaRPr lang="en-US" sz="3000" dirty="0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4338" y="3429000"/>
            <a:ext cx="5556250" cy="1128713"/>
            <a:chOff x="856" y="2688"/>
            <a:chExt cx="3500" cy="71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04175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1390650"/>
            <a:ext cx="8158162" cy="54673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16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	</a:t>
            </a:r>
            <a:r>
              <a:rPr lang="en-US" sz="2400" u="sng" dirty="0" smtClean="0"/>
              <a:t>    Arrival Time</a:t>
            </a:r>
            <a:endParaRPr lang="en-US" sz="2400" u="sng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/>
              <a:t>                   24                      0</a:t>
            </a:r>
            <a:endParaRPr lang="en-US" sz="2400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	</a:t>
            </a:r>
            <a:r>
              <a:rPr lang="en-US" sz="2400" dirty="0" smtClean="0"/>
              <a:t>                   3                       2</a:t>
            </a:r>
            <a:endParaRPr lang="en-US" sz="2400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</a:t>
            </a:r>
            <a:r>
              <a:rPr lang="en-US" sz="2400" i="1" baseline="-25000" dirty="0" smtClean="0"/>
              <a:t>                                </a:t>
            </a:r>
            <a:r>
              <a:rPr lang="en-US" sz="2400" dirty="0" smtClean="0"/>
              <a:t>3</a:t>
            </a:r>
            <a:r>
              <a:rPr lang="en-US" sz="2400" i="1" baseline="-25000" dirty="0" smtClean="0"/>
              <a:t> 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                       4</a:t>
            </a:r>
            <a:endParaRPr lang="en-US" sz="2400" i="1" baseline="-250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 smtClean="0"/>
              <a:t>Suppose that the processes arrive in the order: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 </a:t>
            </a:r>
            <a:br>
              <a:rPr lang="en-US" sz="2400" i="1" baseline="-25000" dirty="0" smtClean="0"/>
            </a:br>
            <a:r>
              <a:rPr lang="en-US" sz="2400" dirty="0" smtClean="0"/>
              <a:t>The Gantt Chart for the schedule is: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800" dirty="0" smtClean="0"/>
              <a:t>Waiting time for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 = 0;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  = </a:t>
            </a:r>
            <a:r>
              <a:rPr lang="en-US" sz="2800" dirty="0" smtClean="0"/>
              <a:t>24 -2 =22;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 </a:t>
            </a:r>
            <a:r>
              <a:rPr lang="en-US" sz="2800" dirty="0" smtClean="0"/>
              <a:t>= </a:t>
            </a:r>
            <a:r>
              <a:rPr lang="en-US" sz="2800" dirty="0" smtClean="0"/>
              <a:t>27-4=23</a:t>
            </a:r>
            <a:endParaRPr lang="en-US" sz="28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800" dirty="0" smtClean="0"/>
              <a:t>Average waiting time:  (0 + </a:t>
            </a:r>
            <a:r>
              <a:rPr lang="en-US" sz="2800" dirty="0" smtClean="0"/>
              <a:t>22 </a:t>
            </a:r>
            <a:r>
              <a:rPr lang="en-US" sz="2800" dirty="0" smtClean="0"/>
              <a:t>+ </a:t>
            </a:r>
            <a:r>
              <a:rPr lang="en-US" sz="2800" dirty="0" smtClean="0"/>
              <a:t>23)/</a:t>
            </a:r>
            <a:r>
              <a:rPr lang="en-US" sz="2800" dirty="0" smtClean="0"/>
              <a:t>3 = </a:t>
            </a:r>
            <a:r>
              <a:rPr lang="en-US" sz="2800" dirty="0" smtClean="0"/>
              <a:t>15</a:t>
            </a:r>
            <a:endParaRPr lang="en-US" sz="2800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3000" dirty="0" smtClean="0"/>
              <a:t>Avg. TAT = </a:t>
            </a:r>
            <a:r>
              <a:rPr lang="en-US" sz="3000" dirty="0" smtClean="0"/>
              <a:t>((24-0) </a:t>
            </a:r>
            <a:r>
              <a:rPr lang="en-US" sz="3000" dirty="0" smtClean="0"/>
              <a:t>+ </a:t>
            </a:r>
            <a:r>
              <a:rPr lang="en-US" sz="3000" dirty="0" smtClean="0"/>
              <a:t>(27-2) </a:t>
            </a:r>
            <a:r>
              <a:rPr lang="en-US" sz="3000" dirty="0" smtClean="0"/>
              <a:t>+ </a:t>
            </a:r>
            <a:r>
              <a:rPr lang="en-US" sz="3000" dirty="0" smtClean="0"/>
              <a:t>(30-4)) </a:t>
            </a:r>
            <a:r>
              <a:rPr lang="en-US" sz="3000" dirty="0" smtClean="0"/>
              <a:t>/ 3 = </a:t>
            </a:r>
            <a:r>
              <a:rPr lang="en-US" sz="3000" dirty="0" smtClean="0"/>
              <a:t>25 </a:t>
            </a:r>
            <a:endParaRPr lang="en-US" sz="3000" dirty="0" smtClean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4338" y="3429000"/>
            <a:ext cx="5556250" cy="1128713"/>
            <a:chOff x="856" y="2688"/>
            <a:chExt cx="3500" cy="71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FCFS Scheduling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 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</a:p>
          <a:p>
            <a:pPr>
              <a:tabLst>
                <a:tab pos="3651250" algn="ctr"/>
              </a:tabLst>
            </a:pPr>
            <a:r>
              <a:rPr lang="en-US" sz="2400" dirty="0" smtClean="0"/>
              <a:t>The Gantt chart for the schedule is:</a:t>
            </a:r>
            <a:br>
              <a:rPr lang="en-US" sz="2400" dirty="0" smtClean="0"/>
            </a:br>
            <a:endParaRPr lang="en-US" sz="2400" dirty="0" smtClean="0"/>
          </a:p>
          <a:p>
            <a:pPr>
              <a:tabLst>
                <a:tab pos="3651250" algn="ctr"/>
              </a:tabLst>
            </a:pPr>
            <a:endParaRPr lang="en-US" sz="2400" dirty="0" smtClean="0"/>
          </a:p>
          <a:p>
            <a:pPr>
              <a:tabLst>
                <a:tab pos="3651250" algn="ctr"/>
              </a:tabLst>
            </a:pPr>
            <a:endParaRPr lang="en-US" sz="2400" dirty="0" smtClean="0"/>
          </a:p>
          <a:p>
            <a:pPr>
              <a:tabLst>
                <a:tab pos="3651250" algn="ctr"/>
              </a:tabLst>
            </a:pPr>
            <a:endParaRPr lang="en-US" sz="2400" dirty="0" smtClean="0"/>
          </a:p>
          <a:p>
            <a:pPr>
              <a:tabLst>
                <a:tab pos="3651250" algn="ctr"/>
              </a:tabLst>
            </a:pPr>
            <a:r>
              <a:rPr lang="en-US" sz="2400" dirty="0" smtClean="0"/>
              <a:t>Waiting time for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=</a:t>
            </a:r>
            <a:r>
              <a:rPr lang="en-US" sz="2400" dirty="0" smtClean="0"/>
              <a:t> 6</a:t>
            </a:r>
            <a:r>
              <a:rPr lang="en-US" sz="2400" i="1" dirty="0" smtClean="0"/>
              <a:t>;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= 0</a:t>
            </a:r>
            <a:r>
              <a:rPr lang="en-US" sz="2400" i="1" baseline="-25000" dirty="0" smtClean="0"/>
              <a:t>;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= </a:t>
            </a:r>
            <a:r>
              <a:rPr lang="en-US" sz="2400" dirty="0" smtClean="0"/>
              <a:t>3</a:t>
            </a:r>
            <a:endParaRPr lang="en-US" sz="2400" i="1" dirty="0" smtClean="0"/>
          </a:p>
          <a:p>
            <a:pPr>
              <a:tabLst>
                <a:tab pos="3651250" algn="ctr"/>
              </a:tabLst>
            </a:pPr>
            <a:r>
              <a:rPr lang="en-US" sz="2400" dirty="0" smtClean="0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sz="2400" dirty="0" smtClean="0"/>
              <a:t>Much better than previous case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89125" y="2925763"/>
            <a:ext cx="5575300" cy="1128712"/>
            <a:chOff x="852" y="1650"/>
            <a:chExt cx="3512" cy="711"/>
          </a:xfrm>
        </p:grpSpPr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2209800"/>
            <a:ext cx="8686800" cy="4267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Maximum CPU utilization obtained with multiprogramming</a:t>
            </a:r>
          </a:p>
          <a:p>
            <a:r>
              <a:rPr lang="en-US" sz="3600" dirty="0" smtClean="0"/>
              <a:t>CPU–I/O Burst Cycle – Process execution consists of a </a:t>
            </a:r>
            <a:r>
              <a:rPr lang="en-US" sz="3600" i="1" dirty="0" smtClean="0"/>
              <a:t>cycle</a:t>
            </a:r>
            <a:r>
              <a:rPr lang="en-US" sz="3600" dirty="0" smtClean="0"/>
              <a:t> of CPU execution and I/O wait</a:t>
            </a:r>
          </a:p>
          <a:p>
            <a:r>
              <a:rPr lang="en-US" sz="3600" b="1" dirty="0" smtClean="0"/>
              <a:t>CPU burst </a:t>
            </a:r>
            <a:r>
              <a:rPr lang="en-US" sz="3600" dirty="0" smtClean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471488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Alternating Sequence of CPU and </a:t>
            </a:r>
            <a:br>
              <a:rPr lang="en-US" sz="2800" smtClean="0"/>
            </a:br>
            <a:r>
              <a:rPr lang="en-US" sz="2800" smtClean="0"/>
              <a:t>I/O Bursts</a:t>
            </a:r>
          </a:p>
        </p:txBody>
      </p:sp>
      <p:pic>
        <p:nvPicPr>
          <p:cNvPr id="92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6713" y="1236663"/>
            <a:ext cx="2744787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47738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CPU Scheduler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17675"/>
            <a:ext cx="8337550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Selects from among the processes in memory that are ready to execute, and allocates the CPU to one of them</a:t>
            </a:r>
          </a:p>
          <a:p>
            <a:r>
              <a:rPr lang="en-US" sz="2400" dirty="0" smtClean="0"/>
              <a:t>CPU scheduling decisions may take place when a process: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1.	</a:t>
            </a:r>
            <a:r>
              <a:rPr lang="en-US" sz="2400" dirty="0" smtClean="0"/>
              <a:t>Switches from running to waiting state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2.</a:t>
            </a:r>
            <a:r>
              <a:rPr lang="en-US" sz="2400" dirty="0" smtClean="0"/>
              <a:t>	Switches from running to ready state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3.</a:t>
            </a:r>
            <a:r>
              <a:rPr lang="en-US" sz="2400" dirty="0" smtClean="0"/>
              <a:t>	Switches from waiting to ready</a:t>
            </a:r>
          </a:p>
          <a:p>
            <a:pPr marL="800100" lvl="1" indent="-342900">
              <a:buFont typeface="Monotype Sorts" charset="2"/>
              <a:buAutoNum type="arabicPeriod" startAt="4"/>
            </a:pPr>
            <a:r>
              <a:rPr lang="en-US" sz="2400" dirty="0" smtClean="0"/>
              <a:t>Terminates</a:t>
            </a:r>
          </a:p>
          <a:p>
            <a:r>
              <a:rPr lang="en-US" sz="2400" dirty="0" smtClean="0"/>
              <a:t>Scheduling under 1 and 4 is </a:t>
            </a:r>
            <a:r>
              <a:rPr lang="en-US" sz="2400" b="1" dirty="0" smtClean="0"/>
              <a:t>non-preemptive</a:t>
            </a:r>
          </a:p>
          <a:p>
            <a:r>
              <a:rPr lang="en-US" sz="2400" dirty="0" smtClean="0"/>
              <a:t>All other scheduling is </a:t>
            </a:r>
            <a:r>
              <a:rPr lang="en-US" sz="2400" b="1" dirty="0" smtClean="0"/>
              <a:t>preemptive – implications for data sharing between threads/processes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Dispatcher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41500"/>
            <a:ext cx="8534400" cy="4483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Dispatcher module gives control of the CPU to the process selected by the scheduler; this involves:</a:t>
            </a:r>
          </a:p>
          <a:p>
            <a:pPr lvl="1"/>
            <a:r>
              <a:rPr lang="en-US" sz="2800" dirty="0" smtClean="0"/>
              <a:t>switching context</a:t>
            </a:r>
          </a:p>
          <a:p>
            <a:pPr lvl="1"/>
            <a:r>
              <a:rPr lang="en-US" sz="2800" dirty="0" smtClean="0"/>
              <a:t>switching to user mode</a:t>
            </a:r>
          </a:p>
          <a:p>
            <a:pPr lvl="1"/>
            <a:r>
              <a:rPr lang="en-US" sz="2800" dirty="0" smtClean="0"/>
              <a:t>jumping to the proper location in the user program to restart that program</a:t>
            </a:r>
          </a:p>
          <a:p>
            <a:r>
              <a:rPr lang="en-US" sz="2800" b="1" dirty="0" smtClean="0"/>
              <a:t>Dispatch latency </a:t>
            </a:r>
            <a:r>
              <a:rPr lang="en-US" sz="2800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71538"/>
            <a:ext cx="7696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Scheduling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17650"/>
            <a:ext cx="8096250" cy="4959350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CPU utilization </a:t>
            </a:r>
            <a:r>
              <a:rPr lang="en-US" sz="2800" dirty="0" smtClean="0"/>
              <a:t>– keep the CPU as busy as possible</a:t>
            </a:r>
          </a:p>
          <a:p>
            <a:r>
              <a:rPr lang="en-US" sz="2800" b="1" dirty="0" smtClean="0"/>
              <a:t>Throughput</a:t>
            </a:r>
            <a:r>
              <a:rPr lang="en-US" sz="2800" dirty="0" smtClean="0"/>
              <a:t> – # of processes that complete their execution per time unit</a:t>
            </a:r>
          </a:p>
          <a:p>
            <a:r>
              <a:rPr lang="en-US" sz="2800" b="1" dirty="0" smtClean="0"/>
              <a:t>Turnaround time </a:t>
            </a:r>
            <a:r>
              <a:rPr lang="en-US" sz="2800" dirty="0" smtClean="0"/>
              <a:t>– amount of time to execute a particular process</a:t>
            </a:r>
          </a:p>
          <a:p>
            <a:r>
              <a:rPr lang="en-US" sz="2800" b="1" dirty="0" smtClean="0"/>
              <a:t>Waiting time </a:t>
            </a:r>
            <a:r>
              <a:rPr lang="en-US" sz="2800" dirty="0" smtClean="0"/>
              <a:t>– amount of time a process has been waiting in the ready queue</a:t>
            </a:r>
          </a:p>
          <a:p>
            <a:r>
              <a:rPr lang="en-US" sz="2800" b="1" dirty="0" smtClean="0"/>
              <a:t>Response time </a:t>
            </a:r>
            <a:r>
              <a:rPr lang="en-US" sz="28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9138"/>
            <a:ext cx="8610600" cy="8810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Scheduling Algorithm Optimization Criteria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65300"/>
            <a:ext cx="7351712" cy="4483100"/>
          </a:xfrm>
        </p:spPr>
        <p:txBody>
          <a:bodyPr/>
          <a:lstStyle/>
          <a:p>
            <a:r>
              <a:rPr lang="en-US" dirty="0" smtClean="0"/>
              <a:t>Max CPU utilization</a:t>
            </a:r>
          </a:p>
          <a:p>
            <a:r>
              <a:rPr lang="en-US" dirty="0" smtClean="0"/>
              <a:t>Max throughput</a:t>
            </a:r>
          </a:p>
          <a:p>
            <a:r>
              <a:rPr lang="en-US" dirty="0" smtClean="0"/>
              <a:t>Min turnaround time </a:t>
            </a:r>
          </a:p>
          <a:p>
            <a:r>
              <a:rPr lang="en-US" dirty="0" smtClean="0"/>
              <a:t>Min waiting time </a:t>
            </a:r>
          </a:p>
          <a:p>
            <a:r>
              <a:rPr lang="en-US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Turnaround Time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87680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It is the time interval from the time of submission of a process to the time of the completion of the process.</a:t>
            </a:r>
          </a:p>
          <a:p>
            <a:pPr algn="just" fontAlgn="base"/>
            <a:r>
              <a:rPr lang="en-US" dirty="0" smtClean="0"/>
              <a:t>Difference b/w </a:t>
            </a:r>
            <a:r>
              <a:rPr lang="en-US" u="sng" dirty="0" smtClean="0"/>
              <a:t>Completion Time</a:t>
            </a:r>
            <a:r>
              <a:rPr lang="en-US" dirty="0" smtClean="0"/>
              <a:t> and </a:t>
            </a:r>
            <a:r>
              <a:rPr lang="en-US" u="sng" dirty="0" smtClean="0"/>
              <a:t>Arrival Time</a:t>
            </a:r>
            <a:r>
              <a:rPr lang="en-US" dirty="0" smtClean="0"/>
              <a:t> is called Turnaround Time.</a:t>
            </a:r>
          </a:p>
          <a:p>
            <a:pPr algn="just" fontAlgn="base"/>
            <a:r>
              <a:rPr lang="en-US" b="1" dirty="0" smtClean="0"/>
              <a:t>Completion Time (CT):</a:t>
            </a:r>
            <a:r>
              <a:rPr lang="en-US" dirty="0" smtClean="0"/>
              <a:t> This is the time when the process completes it’s execution.</a:t>
            </a:r>
            <a:br>
              <a:rPr lang="en-US" dirty="0" smtClean="0"/>
            </a:br>
            <a:r>
              <a:rPr lang="en-US" b="1" dirty="0" smtClean="0"/>
              <a:t>Arrival Time (AT):</a:t>
            </a:r>
            <a:r>
              <a:rPr lang="en-US" dirty="0" smtClean="0"/>
              <a:t> This is the time when the process has arrived in the ready state.</a:t>
            </a:r>
          </a:p>
          <a:p>
            <a:pPr algn="just"/>
            <a:r>
              <a:rPr lang="en-US" b="1" dirty="0" smtClean="0"/>
              <a:t>TAT = CT - AT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time spent by a process waiting in the ready queue for getting the CPU.</a:t>
            </a:r>
          </a:p>
          <a:p>
            <a:pPr fontAlgn="base"/>
            <a:r>
              <a:rPr lang="en-US" dirty="0" smtClean="0"/>
              <a:t>The time difference b/w </a:t>
            </a:r>
            <a:r>
              <a:rPr lang="en-US" u="sng" dirty="0" smtClean="0"/>
              <a:t>Turnaround Time</a:t>
            </a:r>
            <a:r>
              <a:rPr lang="en-US" dirty="0" smtClean="0"/>
              <a:t> and </a:t>
            </a:r>
            <a:r>
              <a:rPr lang="en-US" u="sng" dirty="0" smtClean="0"/>
              <a:t>Burst Time</a:t>
            </a:r>
            <a:r>
              <a:rPr lang="en-US" dirty="0" smtClean="0"/>
              <a:t> is called Waiting Time.</a:t>
            </a:r>
          </a:p>
          <a:p>
            <a:pPr fontAlgn="base"/>
            <a:r>
              <a:rPr lang="en-US" b="1" dirty="0" smtClean="0"/>
              <a:t>Burst Time (BT):</a:t>
            </a:r>
            <a:r>
              <a:rPr lang="en-US" dirty="0" smtClean="0"/>
              <a:t> This is the time required by the process for it’s execution.</a:t>
            </a:r>
          </a:p>
          <a:p>
            <a:r>
              <a:rPr lang="en-US" b="1" dirty="0" smtClean="0"/>
              <a:t>WT = TAT - BT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E8EADE4D64846BDA1ACF4EE039874" ma:contentTypeVersion="0" ma:contentTypeDescription="Create a new document." ma:contentTypeScope="" ma:versionID="fef1d60eed4a2e3a8b4909c02fc7f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7C1171-99C2-478F-B9B5-9F95E6DEE0A4}"/>
</file>

<file path=customXml/itemProps2.xml><?xml version="1.0" encoding="utf-8"?>
<ds:datastoreItem xmlns:ds="http://schemas.openxmlformats.org/officeDocument/2006/customXml" ds:itemID="{28C8649C-D778-4AA6-B644-8606CD6B67B1}"/>
</file>

<file path=customXml/itemProps3.xml><?xml version="1.0" encoding="utf-8"?>
<ds:datastoreItem xmlns:ds="http://schemas.openxmlformats.org/officeDocument/2006/customXml" ds:itemID="{774826B1-4DEC-44BF-8CB9-C48993E1B557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324</Words>
  <Application>Microsoft Office PowerPoint</Application>
  <PresentationFormat>On-screen Show (4:3)</PresentationFormat>
  <Paragraphs>107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CPU Scheduling</vt:lpstr>
      <vt:lpstr>Basic Concepts</vt:lpstr>
      <vt:lpstr>Alternating Sequence of CPU and  I/O Bursts</vt:lpstr>
      <vt:lpstr>CPU Scheduler</vt:lpstr>
      <vt:lpstr>Dispatcher</vt:lpstr>
      <vt:lpstr>Scheduling Criteria</vt:lpstr>
      <vt:lpstr>Scheduling Algorithm Optimization Criteria</vt:lpstr>
      <vt:lpstr>Turnaround Time </vt:lpstr>
      <vt:lpstr>Waiting Time</vt:lpstr>
      <vt:lpstr>First-Come, First-Served (FCFS) Scheduling</vt:lpstr>
      <vt:lpstr>First-Come, First-Served (FCFS) Scheduling</vt:lpstr>
      <vt:lpstr>FCFS Scheduling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Rushali</dc:creator>
  <cp:lastModifiedBy>Rushali</cp:lastModifiedBy>
  <cp:revision>1</cp:revision>
  <dcterms:created xsi:type="dcterms:W3CDTF">2021-01-04T04:39:40Z</dcterms:created>
  <dcterms:modified xsi:type="dcterms:W3CDTF">2021-01-04T04:40:26Z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0x010100BF9E8EADE4D64846BDA1ACF4EE039874</vt:lpwstr>
  </property>
</Properties>
</file>