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B5311B"/>
    <a:srgbClr val="AF2124"/>
    <a:srgbClr val="E20E31"/>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6" d="100"/>
          <a:sy n="66" d="100"/>
        </p:scale>
        <p:origin x="-876"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404A6CAD-5D65-4A29-9071-7832305153EE}" type="datetimeFigureOut">
              <a:rPr lang="en-IN" smtClean="0"/>
              <a:t>11-06-2024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CC8492E9-E41B-48A7-A82C-F55A5C56462D}"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104860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4" name=""/>
        <p:cNvGrpSpPr/>
        <p:nvPr/>
      </p:nvGrpSpPr>
      <p:grpSpPr>
        <a:xfrm>
          <a:off x="0" y="0"/>
          <a:ext cx="0" cy="0"/>
          <a:chOff x="0" y="0"/>
          <a:chExt cx="0" cy="0"/>
        </a:xfrm>
      </p:grpSpPr>
      <p:sp>
        <p:nvSpPr>
          <p:cNvPr id="104866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104866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359535" y="2782456"/>
            <a:ext cx="13322935" cy="410210"/>
          </a:xfrm>
          <a:prstGeom prst="rect"/>
        </p:spPr>
        <p:txBody>
          <a:bodyPr bIns="0" lIns="0" rIns="0" rtlCol="0" tIns="16510" vert="horz" wrap="square">
            <a:spAutoFit/>
          </a:bodyPr>
          <a:p>
            <a:pPr algn="l" marL="3213735">
              <a:lnSpc>
                <a:spcPct val="100000"/>
              </a:lnSpc>
              <a:spcBef>
                <a:spcPts val="130"/>
              </a:spcBef>
            </a:pPr>
            <a:r>
              <a:rPr b="1" dirty="0" lang="en-US" spc="15">
                <a:effectLst>
                  <a:outerShdw algn="tl" blurRad="38100" dir="2700000" dist="38100">
                    <a:srgbClr val="000000">
                      <a:alpha val="43137"/>
                    </a:srgbClr>
                  </a:outerShdw>
                </a:effectLst>
              </a:rPr>
              <a:t>Student Name </a:t>
            </a:r>
            <a:r>
              <a:rPr dirty="0" lang="en-US" spc="15"/>
              <a:t>: </a:t>
            </a:r>
            <a:r>
              <a:rPr b="1" dirty="0" i="1" lang="en-US" spc="15" smtClean="0">
                <a:solidFill>
                  <a:schemeClr val="tx2">
                    <a:lumMod val="75000"/>
                  </a:schemeClr>
                </a:solidFill>
                <a:effectLst>
                  <a:outerShdw algn="tl" blurRad="38100" dir="2700000" dist="38100">
                    <a:srgbClr val="000000">
                      <a:alpha val="43137"/>
                    </a:srgbClr>
                  </a:outerShdw>
                </a:effectLst>
              </a:rPr>
              <a:t>B</a:t>
            </a:r>
            <a:r>
              <a:rPr b="1" dirty="0" i="1" lang="en-US" spc="15" smtClean="0">
                <a:solidFill>
                  <a:schemeClr val="tx2">
                    <a:lumMod val="75000"/>
                  </a:schemeClr>
                </a:solidFill>
                <a:effectLst>
                  <a:outerShdw algn="tl" blurRad="38100" dir="2700000" dist="38100">
                    <a:srgbClr val="000000">
                      <a:alpha val="43137"/>
                    </a:srgbClr>
                  </a:outerShdw>
                </a:effectLst>
              </a:rPr>
              <a:t>A</a:t>
            </a:r>
            <a:r>
              <a:rPr b="1" dirty="0" i="1" lang="en-US" spc="15" smtClean="0">
                <a:solidFill>
                  <a:schemeClr val="tx2">
                    <a:lumMod val="75000"/>
                  </a:schemeClr>
                </a:solidFill>
                <a:effectLst>
                  <a:outerShdw algn="tl" blurRad="38100" dir="2700000" dist="38100">
                    <a:srgbClr val="000000">
                      <a:alpha val="43137"/>
                    </a:srgbClr>
                  </a:outerShdw>
                </a:effectLst>
              </a:rPr>
              <a:t>L</a:t>
            </a:r>
            <a:r>
              <a:rPr b="1" dirty="0" i="1" lang="en-US" spc="15" smtClean="0">
                <a:solidFill>
                  <a:schemeClr val="tx2">
                    <a:lumMod val="75000"/>
                  </a:schemeClr>
                </a:solidFill>
                <a:effectLst>
                  <a:outerShdw algn="tl" blurRad="38100" dir="2700000" dist="38100">
                    <a:srgbClr val="000000">
                      <a:alpha val="43137"/>
                    </a:srgbClr>
                  </a:outerShdw>
                </a:effectLst>
              </a:rPr>
              <a:t>A</a:t>
            </a:r>
            <a:r>
              <a:rPr b="1" dirty="0" i="1" lang="en-US" spc="15" smtClean="0">
                <a:solidFill>
                  <a:schemeClr val="tx2">
                    <a:lumMod val="75000"/>
                  </a:schemeClr>
                </a:solidFill>
                <a:effectLst>
                  <a:outerShdw algn="tl" blurRad="38100" dir="2700000" dist="38100">
                    <a:srgbClr val="000000">
                      <a:alpha val="43137"/>
                    </a:srgbClr>
                  </a:outerShdw>
                </a:effectLst>
              </a:rPr>
              <a:t> </a:t>
            </a:r>
            <a:r>
              <a:rPr b="1" dirty="0" i="1" lang="en-US" spc="15" smtClean="0">
                <a:solidFill>
                  <a:schemeClr val="tx2">
                    <a:lumMod val="75000"/>
                  </a:schemeClr>
                </a:solidFill>
                <a:effectLst>
                  <a:outerShdw algn="tl" blurRad="38100" dir="2700000" dist="38100">
                    <a:srgbClr val="000000">
                      <a:alpha val="43137"/>
                    </a:srgbClr>
                  </a:outerShdw>
                </a:effectLst>
              </a:rPr>
              <a:t>S</a:t>
            </a:r>
            <a:r>
              <a:rPr b="1" dirty="0" i="1" lang="en-US" spc="15" smtClean="0">
                <a:solidFill>
                  <a:schemeClr val="tx2">
                    <a:lumMod val="75000"/>
                  </a:schemeClr>
                </a:solidFill>
                <a:effectLst>
                  <a:outerShdw algn="tl" blurRad="38100" dir="2700000" dist="38100">
                    <a:srgbClr val="000000">
                      <a:alpha val="43137"/>
                    </a:srgbClr>
                  </a:outerShdw>
                </a:effectLst>
              </a:rPr>
              <a:t>A</a:t>
            </a:r>
            <a:r>
              <a:rPr b="1" dirty="0" i="1" lang="en-US" spc="15" smtClean="0">
                <a:solidFill>
                  <a:schemeClr val="tx2">
                    <a:lumMod val="75000"/>
                  </a:schemeClr>
                </a:solidFill>
                <a:effectLst>
                  <a:outerShdw algn="tl" blurRad="38100" dir="2700000" dist="38100">
                    <a:srgbClr val="000000">
                      <a:alpha val="43137"/>
                    </a:srgbClr>
                  </a:outerShdw>
                </a:effectLst>
              </a:rPr>
              <a:t>T</a:t>
            </a:r>
            <a:r>
              <a:rPr b="1" dirty="0" i="1" lang="en-US" spc="15" smtClean="0">
                <a:solidFill>
                  <a:schemeClr val="tx2">
                    <a:lumMod val="75000"/>
                  </a:schemeClr>
                </a:solidFill>
                <a:effectLst>
                  <a:outerShdw algn="tl" blurRad="38100" dir="2700000" dist="38100">
                    <a:srgbClr val="000000">
                      <a:alpha val="43137"/>
                    </a:srgbClr>
                  </a:outerShdw>
                </a:effectLst>
              </a:rPr>
              <a:t>Y</a:t>
            </a:r>
            <a:r>
              <a:rPr b="1" dirty="0" i="1" lang="en-US" spc="15" smtClean="0">
                <a:solidFill>
                  <a:schemeClr val="tx2">
                    <a:lumMod val="75000"/>
                  </a:schemeClr>
                </a:solidFill>
                <a:effectLst>
                  <a:outerShdw algn="tl" blurRad="38100" dir="2700000" dist="38100">
                    <a:srgbClr val="000000">
                      <a:alpha val="43137"/>
                    </a:srgbClr>
                  </a:outerShdw>
                </a:effectLst>
              </a:rPr>
              <a:t>A</a:t>
            </a:r>
            <a:r>
              <a:rPr b="1" dirty="0" i="1" lang="en-US" spc="15" smtClean="0">
                <a:solidFill>
                  <a:schemeClr val="tx2">
                    <a:lumMod val="75000"/>
                  </a:schemeClr>
                </a:solidFill>
                <a:effectLst>
                  <a:outerShdw algn="tl" blurRad="38100" dir="2700000" dist="38100">
                    <a:srgbClr val="000000">
                      <a:alpha val="43137"/>
                    </a:srgbClr>
                  </a:outerShdw>
                </a:effectLst>
              </a:rPr>
              <a:t> </a:t>
            </a:r>
            <a:r>
              <a:rPr b="1" dirty="0" i="1" lang="en-US" spc="15" smtClean="0">
                <a:solidFill>
                  <a:schemeClr val="tx2">
                    <a:lumMod val="75000"/>
                  </a:schemeClr>
                </a:solidFill>
                <a:effectLst>
                  <a:outerShdw algn="tl" blurRad="38100" dir="2700000" dist="38100">
                    <a:srgbClr val="000000">
                      <a:alpha val="43137"/>
                    </a:srgbClr>
                  </a:outerShdw>
                </a:effectLst>
              </a:rPr>
              <a:t>A</a:t>
            </a:r>
            <a:r>
              <a:rPr b="1" dirty="0" i="1" lang="en-US" spc="15" smtClean="0">
                <a:solidFill>
                  <a:schemeClr val="tx2">
                    <a:lumMod val="75000"/>
                  </a:schemeClr>
                </a:solidFill>
                <a:effectLst>
                  <a:outerShdw algn="tl" blurRad="38100" dir="2700000" dist="38100">
                    <a:srgbClr val="000000">
                      <a:alpha val="43137"/>
                    </a:srgbClr>
                  </a:outerShdw>
                </a:effectLst>
              </a:rPr>
              <a:t>K</a:t>
            </a:r>
            <a:r>
              <a:rPr b="1" dirty="0" i="1" lang="en-US" spc="15" smtClean="0">
                <a:solidFill>
                  <a:schemeClr val="tx2">
                    <a:lumMod val="75000"/>
                  </a:schemeClr>
                </a:solidFill>
                <a:effectLst>
                  <a:outerShdw algn="tl" blurRad="38100" dir="2700000" dist="38100">
                    <a:srgbClr val="000000">
                      <a:alpha val="43137"/>
                    </a:srgbClr>
                  </a:outerShdw>
                </a:effectLst>
              </a:rPr>
              <a:t>A</a:t>
            </a:r>
            <a:r>
              <a:rPr b="1" dirty="0" i="1" lang="en-US" spc="15" smtClean="0">
                <a:solidFill>
                  <a:schemeClr val="tx2">
                    <a:lumMod val="75000"/>
                  </a:schemeClr>
                </a:solidFill>
                <a:effectLst>
                  <a:outerShdw algn="tl" blurRad="38100" dir="2700000" dist="38100">
                    <a:srgbClr val="000000">
                      <a:alpha val="43137"/>
                    </a:srgbClr>
                  </a:outerShdw>
                </a:effectLst>
              </a:rPr>
              <a:t>N</a:t>
            </a:r>
            <a:r>
              <a:rPr b="1" dirty="0" i="1" lang="en-US" spc="15" smtClean="0">
                <a:solidFill>
                  <a:schemeClr val="tx2">
                    <a:lumMod val="75000"/>
                  </a:schemeClr>
                </a:solidFill>
                <a:effectLst>
                  <a:outerShdw algn="tl" blurRad="38100" dir="2700000" dist="38100">
                    <a:srgbClr val="000000">
                      <a:alpha val="43137"/>
                    </a:srgbClr>
                  </a:outerShdw>
                </a:effectLst>
              </a:rPr>
              <a:t>K</a:t>
            </a:r>
            <a:r>
              <a:rPr b="1" dirty="0" i="1" lang="en-US" spc="15" smtClean="0">
                <a:solidFill>
                  <a:schemeClr val="tx2">
                    <a:lumMod val="75000"/>
                  </a:schemeClr>
                </a:solidFill>
                <a:effectLst>
                  <a:outerShdw algn="tl" blurRad="38100" dir="2700000" dist="38100">
                    <a:srgbClr val="000000">
                      <a:alpha val="43137"/>
                    </a:srgbClr>
                  </a:outerShdw>
                </a:effectLst>
              </a:rPr>
              <a:t>S</a:t>
            </a:r>
            <a:r>
              <a:rPr b="1" dirty="0" i="1" lang="en-US" spc="15" smtClean="0">
                <a:solidFill>
                  <a:schemeClr val="tx2">
                    <a:lumMod val="75000"/>
                  </a:schemeClr>
                </a:solidFill>
                <a:effectLst>
                  <a:outerShdw algn="tl" blurRad="38100" dir="2700000" dist="38100">
                    <a:srgbClr val="000000">
                      <a:alpha val="43137"/>
                    </a:srgbClr>
                  </a:outerShdw>
                </a:effectLst>
              </a:rPr>
              <a:t>H</a:t>
            </a:r>
            <a:r>
              <a:rPr b="1" dirty="0" i="1" lang="en-US" spc="15" smtClean="0">
                <a:solidFill>
                  <a:schemeClr val="tx2">
                    <a:lumMod val="75000"/>
                  </a:schemeClr>
                </a:solidFill>
                <a:effectLst>
                  <a:outerShdw algn="tl" blurRad="38100" dir="2700000" dist="38100">
                    <a:srgbClr val="000000">
                      <a:alpha val="43137"/>
                    </a:srgbClr>
                  </a:outerShdw>
                </a:effectLst>
              </a:rPr>
              <a:t>A</a:t>
            </a:r>
            <a:r>
              <a:rPr b="1" dirty="0" i="1" lang="en-US" spc="15" smtClean="0">
                <a:solidFill>
                  <a:schemeClr val="tx2">
                    <a:lumMod val="75000"/>
                  </a:schemeClr>
                </a:solidFill>
                <a:effectLst>
                  <a:outerShdw algn="tl" blurRad="38100" dir="2700000" dist="38100">
                    <a:srgbClr val="000000">
                      <a:alpha val="43137"/>
                    </a:srgbClr>
                  </a:outerShdw>
                </a:effectLst>
              </a:rPr>
              <a:t> </a:t>
            </a:r>
            <a:r>
              <a:rPr b="1" dirty="0" i="1" lang="en-US" spc="15" smtClean="0">
                <a:solidFill>
                  <a:schemeClr val="tx2">
                    <a:lumMod val="75000"/>
                  </a:schemeClr>
                </a:solidFill>
                <a:effectLst>
                  <a:outerShdw algn="tl" blurRad="38100" dir="2700000" dist="38100">
                    <a:srgbClr val="000000">
                      <a:alpha val="43137"/>
                    </a:srgbClr>
                  </a:outerShdw>
                </a:effectLst>
              </a:rPr>
              <a:t>D</a:t>
            </a:r>
            <a:r>
              <a:rPr b="1" dirty="0" i="1" lang="en-US" spc="15" smtClean="0">
                <a:solidFill>
                  <a:schemeClr val="tx2">
                    <a:lumMod val="75000"/>
                  </a:schemeClr>
                </a:solidFill>
                <a:effectLst>
                  <a:outerShdw algn="tl" blurRad="38100" dir="2700000" dist="38100">
                    <a:srgbClr val="000000">
                      <a:alpha val="43137"/>
                    </a:srgbClr>
                  </a:outerShdw>
                </a:effectLst>
              </a:rPr>
              <a:t>O</a:t>
            </a:r>
            <a:r>
              <a:rPr b="1" dirty="0" i="1" lang="en-US" spc="15" smtClean="0">
                <a:solidFill>
                  <a:schemeClr val="tx2">
                    <a:lumMod val="75000"/>
                  </a:schemeClr>
                </a:solidFill>
                <a:effectLst>
                  <a:outerShdw algn="tl" blurRad="38100" dir="2700000" dist="38100">
                    <a:srgbClr val="000000">
                      <a:alpha val="43137"/>
                    </a:srgbClr>
                  </a:outerShdw>
                </a:effectLst>
              </a:rPr>
              <a:t>D</a:t>
            </a:r>
            <a:r>
              <a:rPr b="1" dirty="0" i="1" lang="en-US" spc="15" smtClean="0">
                <a:solidFill>
                  <a:schemeClr val="tx2">
                    <a:lumMod val="75000"/>
                  </a:schemeClr>
                </a:solidFill>
                <a:effectLst>
                  <a:outerShdw algn="tl" blurRad="38100" dir="2700000" dist="38100">
                    <a:srgbClr val="000000">
                      <a:alpha val="43137"/>
                    </a:srgbClr>
                  </a:outerShdw>
                </a:effectLst>
              </a:rPr>
              <a:t>D</a:t>
            </a:r>
            <a:r>
              <a:rPr b="1" dirty="0" i="1" lang="en-US" spc="15" smtClean="0">
                <a:solidFill>
                  <a:schemeClr val="tx2">
                    <a:lumMod val="75000"/>
                  </a:schemeClr>
                </a:solidFill>
                <a:effectLst>
                  <a:outerShdw algn="tl" blurRad="38100" dir="2700000" dist="38100">
                    <a:srgbClr val="000000">
                      <a:alpha val="43137"/>
                    </a:srgbClr>
                  </a:outerShdw>
                </a:effectLst>
              </a:rPr>
              <a:t>A</a:t>
            </a:r>
            <a:endParaRPr b="1" dirty="0" i="1" spc="15">
              <a:solidFill>
                <a:schemeClr val="tx2">
                  <a:lumMod val="75000"/>
                </a:schemeClr>
              </a:solidFill>
              <a:effectLst>
                <a:outerShdw algn="tl" blurRad="38100" dir="2700000" dist="38100">
                  <a:srgbClr val="000000">
                    <a:alpha val="43137"/>
                  </a:srgbClr>
                </a:outerShdw>
              </a:effectLst>
            </a:endParaRPr>
          </a:p>
        </p:txBody>
      </p:sp>
      <p:sp>
        <p:nvSpPr>
          <p:cNvPr id="1048601" name="object 8"/>
          <p:cNvSpPr txBox="1"/>
          <p:nvPr/>
        </p:nvSpPr>
        <p:spPr>
          <a:xfrm>
            <a:off x="2667000" y="3469412"/>
            <a:ext cx="6324599" cy="368300"/>
          </a:xfrm>
          <a:prstGeom prst="rect"/>
        </p:spPr>
        <p:txBody>
          <a:bodyPr bIns="0" lIns="0" rIns="0" rtlCol="0" tIns="12700" vert="horz" wrap="square">
            <a:spAutoFit/>
          </a:bodyPr>
          <a:p>
            <a:pPr marL="12700">
              <a:lnSpc>
                <a:spcPct val="100000"/>
              </a:lnSpc>
              <a:spcBef>
                <a:spcPts val="100"/>
              </a:spcBef>
            </a:pPr>
            <a:r>
              <a:rPr b="1" dirty="0" sz="2400" i="1" lang="en-US">
                <a:effectLst>
                  <a:outerShdw algn="tl" blurRad="38100" dir="2700000" dist="38100">
                    <a:srgbClr val="000000">
                      <a:alpha val="43137"/>
                    </a:srgbClr>
                  </a:outerShdw>
                </a:effectLst>
                <a:latin typeface="Trebuchet MS"/>
                <a:cs typeface="Trebuchet MS"/>
              </a:rPr>
              <a:t>Final Project </a:t>
            </a:r>
            <a:r>
              <a:rPr b="1" dirty="0" sz="2400" lang="en-US">
                <a:latin typeface="Trebuchet MS"/>
                <a:cs typeface="Trebuchet MS"/>
              </a:rPr>
              <a:t>: </a:t>
            </a:r>
            <a:r>
              <a:rPr b="1" dirty="0" sz="2800" i="1" lang="en-US">
                <a:solidFill>
                  <a:schemeClr val="accent6">
                    <a:lumMod val="75000"/>
                  </a:schemeClr>
                </a:solidFill>
                <a:latin typeface="Algerian" pitchFamily="82" charset="0"/>
                <a:ea typeface="SimSun" pitchFamily="2" charset="-122"/>
                <a:cs typeface="Trebuchet MS"/>
              </a:rPr>
              <a:t>Keylogger</a:t>
            </a:r>
            <a:endParaRPr b="1" dirty="0" sz="2800" i="1">
              <a:solidFill>
                <a:schemeClr val="accent6">
                  <a:lumMod val="75000"/>
                </a:schemeClr>
              </a:solidFill>
              <a:latin typeface="Algerian" pitchFamily="82" charset="0"/>
              <a:ea typeface="SimSun" pitchFamily="2" charset="-122"/>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03"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4" name="TextBox 12"/>
          <p:cNvSpPr txBox="1"/>
          <p:nvPr/>
        </p:nvSpPr>
        <p:spPr>
          <a:xfrm>
            <a:off x="5829299" y="4599304"/>
            <a:ext cx="3759199" cy="1259841"/>
          </a:xfrm>
          <a:prstGeom prst="rect"/>
          <a:noFill/>
        </p:spPr>
        <p:txBody>
          <a:bodyPr rtlCol="0" wrap="square">
            <a:spAutoFit/>
          </a:bodyPr>
          <a:p>
            <a:r>
              <a:rPr dirty="0" sz="1800" lang="en-US" smtClean="0"/>
              <a:t>                   </a:t>
            </a:r>
            <a:r>
              <a:rPr dirty="0" sz="2000" lang="en-US" smtClean="0">
                <a:solidFill>
                  <a:srgbClr val="002060"/>
                </a:solidFill>
                <a:effectLst>
                  <a:outerShdw algn="tl" blurRad="38100" dir="2700000" dist="38100">
                    <a:srgbClr val="000000">
                      <a:alpha val="43137"/>
                    </a:srgbClr>
                  </a:outerShdw>
                </a:effectLst>
                <a:latin typeface="Bahnschrift Condensed" pitchFamily="34" charset="0"/>
              </a:rPr>
              <a:t>22225A04</a:t>
            </a:r>
            <a:r>
              <a:rPr dirty="0" sz="2000" lang="en-US" smtClean="0">
                <a:solidFill>
                  <a:srgbClr val="002060"/>
                </a:solidFill>
                <a:effectLst>
                  <a:outerShdw algn="tl" blurRad="38100" dir="2700000" dist="38100">
                    <a:srgbClr val="000000">
                      <a:alpha val="43137"/>
                    </a:srgbClr>
                  </a:outerShdw>
                </a:effectLst>
                <a:latin typeface="Bahnschrift Condensed" pitchFamily="34" charset="0"/>
              </a:rPr>
              <a:t>0</a:t>
            </a:r>
            <a:r>
              <a:rPr dirty="0" sz="2000" lang="en-US" smtClean="0">
                <a:solidFill>
                  <a:srgbClr val="002060"/>
                </a:solidFill>
                <a:effectLst>
                  <a:outerShdw algn="tl" blurRad="38100" dir="2700000" dist="38100">
                    <a:srgbClr val="000000">
                      <a:alpha val="43137"/>
                    </a:srgbClr>
                  </a:outerShdw>
                </a:effectLst>
                <a:latin typeface="Bahnschrift Condensed" pitchFamily="34" charset="0"/>
              </a:rPr>
              <a:t>8</a:t>
            </a:r>
            <a:endParaRPr sz="2400"/>
          </a:p>
          <a:p>
            <a:r>
              <a:rPr b="1" dirty="0" sz="1800" i="1" lang="en-US" smtClean="0"/>
              <a:t>BONAM </a:t>
            </a:r>
            <a:r>
              <a:rPr b="1" dirty="0" sz="1800" i="1" lang="en-US"/>
              <a:t>VENKATA CHALAMAYYA</a:t>
            </a:r>
            <a:endParaRPr sz="2000"/>
          </a:p>
          <a:p>
            <a:r>
              <a:rPr b="1" dirty="0" sz="1800" i="1" lang="en-US"/>
              <a:t>ENGINEERING COLLEGE,ODALAREVU</a:t>
            </a:r>
            <a:endParaRPr b="1" dirty="0" i="1" lang="en-IN"/>
          </a:p>
        </p:txBody>
      </p:sp>
      <p:sp>
        <p:nvSpPr>
          <p:cNvPr id="1048715" name=""/>
          <p:cNvSpPr txBox="1"/>
          <p:nvPr/>
        </p:nvSpPr>
        <p:spPr>
          <a:xfrm>
            <a:off x="4096000" y="3219450"/>
            <a:ext cx="4000000" cy="4470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717" name=""/>
          <p:cNvSpPr txBox="1"/>
          <p:nvPr/>
        </p:nvSpPr>
        <p:spPr>
          <a:xfrm>
            <a:off x="4096000" y="3219450"/>
            <a:ext cx="4000000" cy="4470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914400" y="270250"/>
            <a:ext cx="5038724" cy="622935"/>
          </a:xfrm>
          <a:prstGeom prst="rect"/>
        </p:spPr>
        <p:txBody>
          <a:bodyPr bIns="0" lIns="0" rIns="0" rtlCol="0" tIns="13335" vert="horz" wrap="square">
            <a:spAutoFit/>
          </a:bodyPr>
          <a:p>
            <a:pPr marL="12700">
              <a:lnSpc>
                <a:spcPct val="100000"/>
              </a:lnSpc>
              <a:spcBef>
                <a:spcPts val="105"/>
              </a:spcBef>
            </a:pPr>
            <a:r>
              <a:rPr b="1" dirty="0" sz="4400" spc="15" u="sng">
                <a:latin typeface="Trebuchet MS"/>
                <a:cs typeface="Trebuchet MS"/>
              </a:rPr>
              <a:t>M</a:t>
            </a:r>
            <a:r>
              <a:rPr b="1" dirty="0" sz="4400" u="sng">
                <a:latin typeface="Trebuchet MS"/>
                <a:cs typeface="Trebuchet MS"/>
              </a:rPr>
              <a:t>O</a:t>
            </a:r>
            <a:r>
              <a:rPr b="1" dirty="0" sz="4400" spc="-15" u="sng">
                <a:latin typeface="Trebuchet MS"/>
                <a:cs typeface="Trebuchet MS"/>
              </a:rPr>
              <a:t>D</a:t>
            </a:r>
            <a:r>
              <a:rPr b="1" dirty="0" sz="4400" spc="-35" u="sng">
                <a:latin typeface="Trebuchet MS"/>
                <a:cs typeface="Trebuchet MS"/>
              </a:rPr>
              <a:t>E</a:t>
            </a:r>
            <a:r>
              <a:rPr b="1" dirty="0" sz="4400" spc="-30" u="sng">
                <a:latin typeface="Trebuchet MS"/>
                <a:cs typeface="Trebuchet MS"/>
              </a:rPr>
              <a:t>LL</a:t>
            </a:r>
            <a:r>
              <a:rPr b="1" dirty="0" sz="4400" spc="-5" u="sng">
                <a:latin typeface="Trebuchet MS"/>
                <a:cs typeface="Trebuchet MS"/>
              </a:rPr>
              <a:t>I</a:t>
            </a:r>
            <a:r>
              <a:rPr b="1" dirty="0" sz="4400" spc="30" u="sng">
                <a:latin typeface="Trebuchet MS"/>
                <a:cs typeface="Trebuchet MS"/>
              </a:rPr>
              <a:t>N</a:t>
            </a:r>
            <a:r>
              <a:rPr b="1" dirty="0" sz="4400" spc="5" u="sng">
                <a:latin typeface="Trebuchet MS"/>
                <a:cs typeface="Trebuchet MS"/>
              </a:rPr>
              <a:t>G</a:t>
            </a:r>
            <a:r>
              <a:rPr b="1" dirty="0" sz="4800" lang="en-US" spc="5">
                <a:latin typeface="Trebuchet MS"/>
                <a:cs typeface="Trebuchet MS"/>
              </a:rPr>
              <a:t>:</a:t>
            </a:r>
            <a:endParaRPr dirty="0" sz="4800">
              <a:latin typeface="Trebuchet MS"/>
              <a:cs typeface="Trebuchet MS"/>
            </a:endParaRPr>
          </a:p>
        </p:txBody>
      </p:sp>
      <p:sp>
        <p:nvSpPr>
          <p:cNvPr id="1048689" name="TextBox 14"/>
          <p:cNvSpPr txBox="1"/>
          <p:nvPr/>
        </p:nvSpPr>
        <p:spPr>
          <a:xfrm>
            <a:off x="795146" y="1219200"/>
            <a:ext cx="6824854" cy="4384041"/>
          </a:xfrm>
          <a:prstGeom prst="rect"/>
          <a:noFill/>
        </p:spPr>
        <p:txBody>
          <a:bodyPr rtlCol="0" wrap="square">
            <a:spAutoFit/>
          </a:bodyPr>
          <a:p>
            <a:pPr algn="just"/>
            <a:r>
              <a:rPr dirty="0" lang="en-US"/>
              <a:t>        </a:t>
            </a:r>
            <a:r>
              <a:rPr dirty="0" sz="2000" lang="en-US"/>
              <a:t>The modelling for Secure Key Logger involves a comprehensive design that addresses functionality, security, and usability. By carefully planning and implementing each component, Secure Key Logger can provide a powerful and ethical solution for keystroke logging, meeting the diverse needs </a:t>
            </a:r>
            <a:r>
              <a:rPr dirty="0" sz="2000" lang="en-US" smtClean="0"/>
              <a:t>of its </a:t>
            </a:r>
            <a:r>
              <a:rPr dirty="0" sz="2000" lang="en-US"/>
              <a:t>users while maintaining high standards of privacy and </a:t>
            </a:r>
            <a:r>
              <a:rPr dirty="0" sz="2000" lang="en-US" smtClean="0"/>
              <a:t>security</a:t>
            </a:r>
          </a:p>
          <a:p>
            <a:pPr algn="just"/>
            <a:endParaRPr dirty="0" sz="2000" lang="en-US" smtClean="0"/>
          </a:p>
          <a:p>
            <a:pPr algn="just" indent="-285750" marL="285750">
              <a:buFont typeface="Arial" panose="020B0604020202020204" pitchFamily="34" charset="0"/>
              <a:buChar char="•"/>
            </a:pPr>
            <a:r>
              <a:rPr dirty="0" sz="2000" lang="en-US" smtClean="0"/>
              <a:t>To </a:t>
            </a:r>
            <a:r>
              <a:rPr dirty="0" sz="2000" lang="en-US"/>
              <a:t>create a robust and secure keylogger, it’s essential to carefully model each component of the system. Here’s an outline of the architecture and the modelling of key components.</a:t>
            </a:r>
          </a:p>
          <a:p>
            <a:pPr algn="just"/>
            <a:endParaRPr dirty="0" sz="2000" lang="en-US" smtClean="0"/>
          </a:p>
          <a:p>
            <a:pPr algn="just" indent="-285750" marL="285750">
              <a:buFont typeface="Arial" panose="020B0604020202020204" pitchFamily="34" charset="0"/>
              <a:buChar char="•"/>
            </a:pPr>
            <a:r>
              <a:rPr dirty="0" sz="2000" lang="en-US"/>
              <a:t>Modeling in the context of a keylogger typically refers to the design and implementation of the software or hardware components that enable it to capture and log keystrokes. </a:t>
            </a:r>
          </a:p>
          <a:p>
            <a:pPr algn="just"/>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9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1231264" y="381000"/>
            <a:ext cx="3188335" cy="572135"/>
          </a:xfrm>
          <a:prstGeom prst="rect"/>
        </p:spPr>
        <p:txBody>
          <a:bodyPr bIns="0" lIns="0" rIns="0" rtlCol="0" tIns="13335" vert="horz" wrap="square">
            <a:spAutoFit/>
          </a:bodyPr>
          <a:p>
            <a:pPr marL="12700">
              <a:lnSpc>
                <a:spcPct val="100000"/>
              </a:lnSpc>
              <a:spcBef>
                <a:spcPts val="105"/>
              </a:spcBef>
            </a:pPr>
            <a:r>
              <a:rPr dirty="0" sz="4400" u="sng"/>
              <a:t>R</a:t>
            </a:r>
            <a:r>
              <a:rPr dirty="0" sz="4400" spc="-40" u="sng"/>
              <a:t>E</a:t>
            </a:r>
            <a:r>
              <a:rPr dirty="0" sz="4400" spc="15" u="sng"/>
              <a:t>S</a:t>
            </a:r>
            <a:r>
              <a:rPr dirty="0" sz="4400" spc="-30" u="sng"/>
              <a:t>U</a:t>
            </a:r>
            <a:r>
              <a:rPr dirty="0" sz="4400" spc="-405" u="sng"/>
              <a:t>L</a:t>
            </a:r>
            <a:r>
              <a:rPr dirty="0" sz="4400" u="sng"/>
              <a:t>TS</a:t>
            </a:r>
            <a:r>
              <a:rPr dirty="0" sz="4400" lang="en-US" u="sng"/>
              <a:t>:</a:t>
            </a:r>
            <a:endParaRPr dirty="0" sz="4400" u="sng"/>
          </a:p>
        </p:txBody>
      </p:sp>
      <p:sp>
        <p:nvSpPr>
          <p:cNvPr id="1048695"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6" name="TextBox 7"/>
          <p:cNvSpPr txBox="1"/>
          <p:nvPr/>
        </p:nvSpPr>
        <p:spPr>
          <a:xfrm>
            <a:off x="856818" y="1295400"/>
            <a:ext cx="6153582" cy="4155440"/>
          </a:xfrm>
          <a:prstGeom prst="rect"/>
          <a:noFill/>
        </p:spPr>
        <p:txBody>
          <a:bodyPr rtlCol="0" wrap="square">
            <a:spAutoFit/>
          </a:bodyPr>
          <a:p>
            <a:pPr algn="just" indent="-285750" marL="285750">
              <a:buFont typeface="Wingdings" panose="05000000000000000000" pitchFamily="2" charset="2"/>
              <a:buChar char="ü"/>
            </a:pPr>
            <a:r>
              <a:rPr dirty="0" sz="2000" i="0" lang="en-US" err="1" smtClean="0">
                <a:solidFill>
                  <a:srgbClr val="202124"/>
                </a:solidFill>
                <a:effectLst/>
                <a:highlight>
                  <a:srgbClr val="FFFFFF"/>
                </a:highlight>
                <a:latin typeface="Google Sans"/>
              </a:rPr>
              <a:t>Keyloggers</a:t>
            </a:r>
            <a:r>
              <a:rPr dirty="0" sz="2000" i="0" lang="en-US" smtClean="0">
                <a:solidFill>
                  <a:srgbClr val="202124"/>
                </a:solidFill>
                <a:effectLst/>
                <a:highlight>
                  <a:srgbClr val="FFFFFF"/>
                </a:highlight>
                <a:latin typeface="Google Sans"/>
              </a:rPr>
              <a:t> can potentially capture sensitive information, such as passwords, credit card numbers, and personal messages. If this data falls into the wrong hands due to a malicious </a:t>
            </a:r>
            <a:r>
              <a:rPr dirty="0" sz="2000" i="0" lang="en-US" err="1" smtClean="0">
                <a:solidFill>
                  <a:srgbClr val="202124"/>
                </a:solidFill>
                <a:effectLst/>
                <a:highlight>
                  <a:srgbClr val="FFFFFF"/>
                </a:highlight>
                <a:latin typeface="Google Sans"/>
              </a:rPr>
              <a:t>keylogger</a:t>
            </a:r>
            <a:r>
              <a:rPr dirty="0" sz="2000" i="0" lang="en-US" smtClean="0">
                <a:solidFill>
                  <a:srgbClr val="202124"/>
                </a:solidFill>
                <a:effectLst/>
                <a:highlight>
                  <a:srgbClr val="FFFFFF"/>
                </a:highlight>
                <a:latin typeface="Google Sans"/>
              </a:rPr>
              <a:t>, it can lead to </a:t>
            </a:r>
            <a:r>
              <a:rPr dirty="0" sz="2000" i="0" lang="en-US" smtClean="0">
                <a:solidFill>
                  <a:srgbClr val="040C28"/>
                </a:solidFill>
                <a:effectLst/>
                <a:latin typeface="Google Sans"/>
              </a:rPr>
              <a:t>identity theft, financial loss, and other serious consequences</a:t>
            </a:r>
            <a:r>
              <a:rPr dirty="0" sz="2000" i="0" lang="en-US" smtClean="0">
                <a:solidFill>
                  <a:srgbClr val="202124"/>
                </a:solidFill>
                <a:effectLst/>
                <a:highlight>
                  <a:srgbClr val="FFFFFF"/>
                </a:highlight>
                <a:latin typeface="Google Sans"/>
              </a:rPr>
              <a:t>.</a:t>
            </a:r>
          </a:p>
          <a:p>
            <a:pPr algn="just" indent="-285750" marL="285750">
              <a:buFont typeface="Wingdings" panose="05000000000000000000" pitchFamily="2" charset="2"/>
              <a:buChar char="ü"/>
            </a:pPr>
            <a:r>
              <a:rPr dirty="0" sz="2000" i="0" lang="en-US" err="1" smtClean="0">
                <a:solidFill>
                  <a:srgbClr val="202124"/>
                </a:solidFill>
                <a:effectLst/>
                <a:highlight>
                  <a:srgbClr val="FFFFFF"/>
                </a:highlight>
                <a:latin typeface="Google Sans"/>
              </a:rPr>
              <a:t>Keyloggers</a:t>
            </a:r>
            <a:r>
              <a:rPr dirty="0" sz="2000" i="0" lang="en-US" smtClean="0">
                <a:solidFill>
                  <a:srgbClr val="202124"/>
                </a:solidFill>
                <a:effectLst/>
                <a:highlight>
                  <a:srgbClr val="FFFFFF"/>
                </a:highlight>
                <a:latin typeface="Google Sans"/>
              </a:rPr>
              <a:t> </a:t>
            </a:r>
            <a:r>
              <a:rPr dirty="0" sz="2000" i="0" lang="en-US">
                <a:solidFill>
                  <a:srgbClr val="202124"/>
                </a:solidFill>
                <a:effectLst/>
                <a:highlight>
                  <a:srgbClr val="FFFFFF"/>
                </a:highlight>
                <a:latin typeface="Google Sans"/>
              </a:rPr>
              <a:t>can potentially capture sensitive information, such as passwords, credit card numbers, and personal messages. If this data falls into the wrong hands due to a malicious keylogger, it can lead to </a:t>
            </a:r>
            <a:r>
              <a:rPr dirty="0" sz="2000" i="0" lang="en-US">
                <a:solidFill>
                  <a:srgbClr val="040C28"/>
                </a:solidFill>
                <a:effectLst/>
                <a:latin typeface="Google Sans"/>
              </a:rPr>
              <a:t>identity theft, financial loss, and other serious consequences</a:t>
            </a:r>
            <a:r>
              <a:rPr dirty="0" sz="2000" i="0" lang="en-US">
                <a:solidFill>
                  <a:srgbClr val="202124"/>
                </a:solidFill>
                <a:effectLst/>
                <a:highlight>
                  <a:srgbClr val="FFFFFF"/>
                </a:highlight>
                <a:latin typeface="Google Sans"/>
              </a:rPr>
              <a:t>.</a:t>
            </a:r>
            <a:endParaRPr dirty="0" sz="2000" lang="en-US">
              <a:solidFill>
                <a:srgbClr val="202124"/>
              </a:solidFill>
              <a:highlight>
                <a:srgbClr val="FFFFFF"/>
              </a:highlight>
              <a:latin typeface="Google Sans"/>
            </a:endParaRPr>
          </a:p>
          <a:p>
            <a:pPr algn="just" indent="-285750" marL="285750">
              <a:buFont typeface="Wingdings" panose="05000000000000000000" pitchFamily="2" charset="2"/>
              <a:buChar char="ü"/>
            </a:pPr>
            <a:r>
              <a:rPr dirty="0" sz="2000" lang="en-US"/>
              <a:t>By prioritizing ethical usage, transparency, and robust security measures, Secure Key Logger delivers significant value to its diverse user base, making it a powerful tool for responsible keystroke logging</a:t>
            </a:r>
            <a:r>
              <a:rPr dirty="0" sz="2000" lang="en-US">
                <a:solidFill>
                  <a:srgbClr val="202124"/>
                </a:solidFill>
                <a:highlight>
                  <a:srgbClr val="FFFFFF"/>
                </a:highlight>
                <a:latin typeface="Google Sans"/>
              </a:rPr>
              <a:t>.</a:t>
            </a:r>
          </a:p>
        </p:txBody>
      </p:sp>
      <p:sp>
        <p:nvSpPr>
          <p:cNvPr id="1048697" name="TextBox 9"/>
          <p:cNvSpPr txBox="1"/>
          <p:nvPr/>
        </p:nvSpPr>
        <p:spPr>
          <a:xfrm>
            <a:off x="5943601" y="6312158"/>
            <a:ext cx="3867150" cy="548640"/>
          </a:xfrm>
          <a:prstGeom prst="rect"/>
          <a:noFill/>
        </p:spPr>
        <p:txBody>
          <a:bodyPr rtlCol="0" wrap="square">
            <a:spAutoFit/>
          </a:bodyPr>
          <a:p>
            <a:r>
              <a:rPr b="1" dirty="0" lang="en-US" smtClean="0"/>
              <a:t> </a:t>
            </a:r>
            <a:r>
              <a:rPr b="1" dirty="0" lang="en-US" smtClean="0"/>
              <a:t>B</a:t>
            </a:r>
            <a:r>
              <a:rPr b="1" dirty="0" lang="en-US" smtClean="0"/>
              <a:t>A</a:t>
            </a:r>
            <a:r>
              <a:rPr b="1" dirty="0" lang="en-US" smtClean="0"/>
              <a:t>L</a:t>
            </a:r>
            <a:r>
              <a:rPr b="1" dirty="0" lang="en-US" smtClean="0"/>
              <a:t>A</a:t>
            </a:r>
            <a:r>
              <a:rPr b="1" dirty="0" lang="en-US" smtClean="0"/>
              <a:t> </a:t>
            </a:r>
            <a:r>
              <a:rPr b="1" dirty="0" lang="en-US" smtClean="0"/>
              <a:t>S</a:t>
            </a:r>
            <a:r>
              <a:rPr b="1" dirty="0" lang="en-US" smtClean="0"/>
              <a:t>A</a:t>
            </a:r>
            <a:r>
              <a:rPr b="1" dirty="0" lang="en-US" smtClean="0"/>
              <a:t>T</a:t>
            </a:r>
            <a:r>
              <a:rPr b="1" dirty="0" lang="en-US" smtClean="0"/>
              <a:t>Y</a:t>
            </a:r>
            <a:r>
              <a:rPr b="1" dirty="0" lang="en-US" smtClean="0"/>
              <a:t>A</a:t>
            </a:r>
            <a:r>
              <a:rPr b="1" dirty="0" lang="en-US" smtClean="0"/>
              <a:t> </a:t>
            </a:r>
            <a:r>
              <a:rPr b="1" dirty="0" lang="en-US" smtClean="0"/>
              <a:t>AKANKSHA </a:t>
            </a:r>
            <a:endParaRPr altLang="en-US" lang="zh-CN"/>
          </a:p>
          <a:p>
            <a:r>
              <a:rPr b="1" dirty="0" lang="en-US"/>
              <a:t> </a:t>
            </a:r>
            <a:r>
              <a:rPr b="1" dirty="0" lang="en-US" smtClean="0"/>
              <a:t>             </a:t>
            </a:r>
            <a:r>
              <a:rPr b="1" dirty="0" lang="en-US" smtClean="0"/>
              <a:t>22225A04</a:t>
            </a:r>
            <a:r>
              <a:rPr b="1" dirty="0" lang="en-US" smtClean="0"/>
              <a:t>0</a:t>
            </a:r>
            <a:r>
              <a:rPr b="1" dirty="0" lang="en-US" smtClean="0"/>
              <a:t>8</a:t>
            </a:r>
            <a:endParaRPr b="1"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09" name="object 2"/>
          <p:cNvSpPr/>
          <p:nvPr/>
        </p:nvSpPr>
        <p:spPr>
          <a:xfrm>
            <a:off x="0" y="-57552"/>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4"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4670425" cy="575310"/>
          </a:xfrm>
          <a:prstGeom prst="rect"/>
        </p:spPr>
        <p:txBody>
          <a:bodyPr bIns="0" lIns="0" rIns="0" rtlCol="0" tIns="16510" vert="horz" wrap="square">
            <a:spAutoFit/>
          </a:bodyPr>
          <a:p>
            <a:pPr marL="12700">
              <a:lnSpc>
                <a:spcPct val="100000"/>
              </a:lnSpc>
              <a:spcBef>
                <a:spcPts val="130"/>
              </a:spcBef>
            </a:pPr>
            <a:r>
              <a:rPr dirty="0" sz="4250" lang="en-US" spc="5"/>
              <a:t>  </a:t>
            </a:r>
            <a:r>
              <a:rPr dirty="0" sz="4400" spc="5" u="sng">
                <a:solidFill>
                  <a:schemeClr val="tx2">
                    <a:lumMod val="50000"/>
                  </a:schemeClr>
                </a:solidFill>
              </a:rPr>
              <a:t>PROJECT</a:t>
            </a:r>
            <a:r>
              <a:rPr dirty="0" sz="4400" spc="-85" u="sng">
                <a:solidFill>
                  <a:schemeClr val="tx2">
                    <a:lumMod val="50000"/>
                  </a:schemeClr>
                </a:solidFill>
              </a:rPr>
              <a:t> </a:t>
            </a:r>
            <a:r>
              <a:rPr dirty="0" sz="4400" spc="25" u="sng">
                <a:solidFill>
                  <a:schemeClr val="tx2">
                    <a:lumMod val="50000"/>
                  </a:schemeClr>
                </a:solidFill>
              </a:rPr>
              <a:t>TITLE</a:t>
            </a:r>
            <a:r>
              <a:rPr dirty="0" sz="4400" lang="en-US" spc="25" u="sng">
                <a:solidFill>
                  <a:schemeClr val="tx2">
                    <a:lumMod val="50000"/>
                  </a:schemeClr>
                </a:solidFill>
              </a:rPr>
              <a:t>:</a:t>
            </a:r>
            <a:endParaRPr dirty="0" sz="4400" u="sng">
              <a:solidFill>
                <a:schemeClr val="tx2">
                  <a:lumMod val="50000"/>
                </a:schemeClr>
              </a:solidFill>
            </a:endParaRPr>
          </a:p>
        </p:txBody>
      </p:sp>
      <p:grpSp>
        <p:nvGrpSpPr>
          <p:cNvPr id="25"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1"/>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990600" y="2806532"/>
            <a:ext cx="7890890" cy="1145540"/>
          </a:xfrm>
          <a:prstGeom prst="rect"/>
          <a:noFill/>
        </p:spPr>
        <p:txBody>
          <a:bodyPr rtlCol="0" wrap="square">
            <a:spAutoFit/>
          </a:bodyPr>
          <a:p>
            <a:r>
              <a:rPr dirty="0" sz="6000" lang="en-US">
                <a:solidFill>
                  <a:srgbClr val="AF2124"/>
                </a:solidFill>
                <a:latin typeface="Baskerville Old Face" pitchFamily="18" charset="0"/>
              </a:rPr>
              <a:t>          KEY LOGGER</a:t>
            </a:r>
          </a:p>
          <a:p>
            <a:r>
              <a:rPr dirty="0" sz="2400" lang="en-IN">
                <a:solidFill>
                  <a:srgbClr val="002060"/>
                </a:solidFill>
                <a:latin typeface="Algerian" pitchFamily="82" charset="0"/>
              </a:rPr>
              <a:t>                                       A SILENT KEY OBSERVER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27" name="object 2"/>
          <p:cNvSpPr/>
          <p:nvPr/>
        </p:nvSpPr>
        <p:spPr>
          <a:xfrm>
            <a:off x="0" y="-10287"/>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7"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1143000" y="445388"/>
            <a:ext cx="3200399" cy="572135"/>
          </a:xfrm>
          <a:prstGeom prst="rect"/>
        </p:spPr>
        <p:txBody>
          <a:bodyPr bIns="0" lIns="0" rIns="0" rtlCol="0" tIns="13335" vert="horz" wrap="square">
            <a:spAutoFit/>
          </a:bodyPr>
          <a:p>
            <a:pPr marL="12700">
              <a:lnSpc>
                <a:spcPct val="100000"/>
              </a:lnSpc>
              <a:spcBef>
                <a:spcPts val="105"/>
              </a:spcBef>
            </a:pPr>
            <a:r>
              <a:rPr dirty="0" sz="4400" spc="25" u="sng">
                <a:solidFill>
                  <a:schemeClr val="tx2">
                    <a:lumMod val="50000"/>
                  </a:schemeClr>
                </a:solidFill>
              </a:rPr>
              <a:t>A</a:t>
            </a:r>
            <a:r>
              <a:rPr dirty="0" sz="4400" spc="-5" u="sng">
                <a:solidFill>
                  <a:schemeClr val="tx2">
                    <a:lumMod val="50000"/>
                  </a:schemeClr>
                </a:solidFill>
              </a:rPr>
              <a:t>G</a:t>
            </a:r>
            <a:r>
              <a:rPr dirty="0" sz="4400" spc="-35" u="sng">
                <a:solidFill>
                  <a:schemeClr val="tx2">
                    <a:lumMod val="50000"/>
                  </a:schemeClr>
                </a:solidFill>
              </a:rPr>
              <a:t>E</a:t>
            </a:r>
            <a:r>
              <a:rPr dirty="0" sz="4400" spc="15" u="sng">
                <a:solidFill>
                  <a:schemeClr val="tx2">
                    <a:lumMod val="50000"/>
                  </a:schemeClr>
                </a:solidFill>
              </a:rPr>
              <a:t>N</a:t>
            </a:r>
            <a:r>
              <a:rPr dirty="0" sz="4400" u="sng">
                <a:solidFill>
                  <a:schemeClr val="tx2">
                    <a:lumMod val="50000"/>
                  </a:schemeClr>
                </a:solidFill>
              </a:rPr>
              <a:t>DA</a:t>
            </a:r>
            <a:r>
              <a:rPr dirty="0" sz="4400" lang="en-US" u="sng">
                <a:solidFill>
                  <a:schemeClr val="tx2">
                    <a:lumMod val="50000"/>
                  </a:schemeClr>
                </a:solidFill>
              </a:rPr>
              <a:t>:</a:t>
            </a:r>
            <a:endParaRPr dirty="0" sz="4400" u="sng">
              <a:solidFill>
                <a:schemeClr val="tx2">
                  <a:lumMod val="50000"/>
                </a:schemeClr>
              </a:solidFill>
            </a:endParaRP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1822603" y="1552575"/>
            <a:ext cx="6406997" cy="3520440"/>
          </a:xfrm>
          <a:prstGeom prst="rect"/>
          <a:blipFill>
            <a:blip xmlns:r="http://schemas.openxmlformats.org/officeDocument/2006/relationships" r:embed="rId4"/>
            <a:tile algn="tl" flip="none" sx="100000" sy="100000" tx="0" ty="0"/>
          </a:blipFill>
        </p:spPr>
        <p:txBody>
          <a:bodyPr rtlCol="0" wrap="square">
            <a:spAutoFit/>
          </a:bodyPr>
          <a:p>
            <a:pPr>
              <a:lnSpc>
                <a:spcPct val="200000"/>
              </a:lnSpc>
            </a:pPr>
            <a:r>
              <a:rPr dirty="0" lang="en-US" smtClean="0">
                <a:latin typeface="Arial Rounded MT Bold" panose="020F0704030504030204" pitchFamily="34" charset="0"/>
              </a:rPr>
              <a:t>~&gt;</a:t>
            </a:r>
            <a:r>
              <a:rPr dirty="0" lang="en-US" smtClean="0">
                <a:solidFill>
                  <a:srgbClr val="7030A0"/>
                </a:solidFill>
                <a:latin typeface="Arial Rounded MT Bold" panose="020F0704030504030204" pitchFamily="34" charset="0"/>
              </a:rPr>
              <a:t>   </a:t>
            </a:r>
            <a:r>
              <a:rPr dirty="0" lang="en-US" smtClean="0">
                <a:solidFill>
                  <a:srgbClr val="C00000"/>
                </a:solidFill>
                <a:latin typeface="Arial Rounded MT Bold" panose="020F0704030504030204" pitchFamily="34" charset="0"/>
              </a:rPr>
              <a:t>INTRODUCTION </a:t>
            </a:r>
            <a:r>
              <a:rPr dirty="0" lang="en-US">
                <a:solidFill>
                  <a:srgbClr val="C00000"/>
                </a:solidFill>
                <a:latin typeface="Arial Rounded MT Bold" panose="020F0704030504030204" pitchFamily="34" charset="0"/>
              </a:rPr>
              <a:t>TO </a:t>
            </a:r>
            <a:r>
              <a:rPr dirty="0" lang="en-US" smtClean="0">
                <a:solidFill>
                  <a:srgbClr val="C00000"/>
                </a:solidFill>
                <a:latin typeface="Arial Rounded MT Bold" panose="020F0704030504030204" pitchFamily="34" charset="0"/>
              </a:rPr>
              <a:t>KEYLOGGER</a:t>
            </a:r>
          </a:p>
          <a:p>
            <a:pPr>
              <a:lnSpc>
                <a:spcPct val="200000"/>
              </a:lnSpc>
            </a:pPr>
            <a:r>
              <a:rPr dirty="0" lang="en-US">
                <a:latin typeface="Arial Rounded MT Bold" panose="020F0704030504030204" pitchFamily="34" charset="0"/>
              </a:rPr>
              <a:t>~&gt;</a:t>
            </a:r>
            <a:r>
              <a:rPr dirty="0" lang="en-US" smtClean="0">
                <a:solidFill>
                  <a:srgbClr val="7030A0"/>
                </a:solidFill>
                <a:latin typeface="Arial Rounded MT Bold" panose="020F0704030504030204" pitchFamily="34" charset="0"/>
              </a:rPr>
              <a:t>   </a:t>
            </a:r>
            <a:r>
              <a:rPr dirty="0" lang="en-US" smtClean="0">
                <a:solidFill>
                  <a:srgbClr val="C00000"/>
                </a:solidFill>
                <a:latin typeface="Arial Rounded MT Bold" panose="020F0704030504030204" pitchFamily="34" charset="0"/>
              </a:rPr>
              <a:t>PROBLEM </a:t>
            </a:r>
            <a:r>
              <a:rPr dirty="0" lang="en-US" smtClean="0">
                <a:solidFill>
                  <a:srgbClr val="C00000"/>
                </a:solidFill>
                <a:latin typeface="Arial Rounded MT Bold" panose="020F0704030504030204" pitchFamily="34" charset="0"/>
              </a:rPr>
              <a:t>STATEMENT</a:t>
            </a:r>
          </a:p>
          <a:p>
            <a:pPr>
              <a:lnSpc>
                <a:spcPct val="200000"/>
              </a:lnSpc>
            </a:pPr>
            <a:r>
              <a:rPr dirty="0" lang="en-US">
                <a:latin typeface="Arial Rounded MT Bold" panose="020F0704030504030204" pitchFamily="34" charset="0"/>
              </a:rPr>
              <a:t>~&gt;</a:t>
            </a:r>
            <a:r>
              <a:rPr dirty="0" lang="en-US">
                <a:solidFill>
                  <a:srgbClr val="7030A0"/>
                </a:solidFill>
                <a:latin typeface="Arial Rounded MT Bold" panose="020F0704030504030204" pitchFamily="34" charset="0"/>
              </a:rPr>
              <a:t> </a:t>
            </a:r>
            <a:r>
              <a:rPr dirty="0" lang="en-US" smtClean="0">
                <a:solidFill>
                  <a:srgbClr val="7030A0"/>
                </a:solidFill>
                <a:latin typeface="Arial Rounded MT Bold" panose="020F0704030504030204" pitchFamily="34" charset="0"/>
              </a:rPr>
              <a:t>  </a:t>
            </a:r>
            <a:r>
              <a:rPr dirty="0" lang="en-US" smtClean="0">
                <a:solidFill>
                  <a:srgbClr val="C00000"/>
                </a:solidFill>
                <a:latin typeface="Arial Rounded MT Bold" panose="020F0704030504030204" pitchFamily="34" charset="0"/>
              </a:rPr>
              <a:t>PROJECT </a:t>
            </a:r>
            <a:r>
              <a:rPr dirty="0" lang="en-US">
                <a:solidFill>
                  <a:srgbClr val="C00000"/>
                </a:solidFill>
                <a:latin typeface="Arial Rounded MT Bold" panose="020F0704030504030204" pitchFamily="34" charset="0"/>
              </a:rPr>
              <a:t>OVERVIEW</a:t>
            </a:r>
          </a:p>
          <a:p>
            <a:pPr>
              <a:lnSpc>
                <a:spcPct val="200000"/>
              </a:lnSpc>
            </a:pPr>
            <a:r>
              <a:rPr dirty="0" lang="en-US">
                <a:latin typeface="Arial Rounded MT Bold" panose="020F0704030504030204" pitchFamily="34" charset="0"/>
              </a:rPr>
              <a:t>~&gt;</a:t>
            </a:r>
            <a:r>
              <a:rPr dirty="0" lang="en-US">
                <a:solidFill>
                  <a:srgbClr val="7030A0"/>
                </a:solidFill>
                <a:latin typeface="Arial Rounded MT Bold" panose="020F0704030504030204" pitchFamily="34" charset="0"/>
              </a:rPr>
              <a:t> </a:t>
            </a:r>
            <a:r>
              <a:rPr dirty="0" lang="en-US" smtClean="0">
                <a:solidFill>
                  <a:srgbClr val="7030A0"/>
                </a:solidFill>
                <a:latin typeface="Arial Rounded MT Bold" panose="020F0704030504030204" pitchFamily="34" charset="0"/>
              </a:rPr>
              <a:t>  </a:t>
            </a:r>
            <a:r>
              <a:rPr dirty="0" lang="en-US" smtClean="0">
                <a:solidFill>
                  <a:srgbClr val="C00000"/>
                </a:solidFill>
                <a:latin typeface="Arial Rounded MT Bold" panose="020F0704030504030204" pitchFamily="34" charset="0"/>
              </a:rPr>
              <a:t>WHO </a:t>
            </a:r>
            <a:r>
              <a:rPr dirty="0" lang="en-US">
                <a:solidFill>
                  <a:srgbClr val="C00000"/>
                </a:solidFill>
                <a:latin typeface="Arial Rounded MT Bold" panose="020F0704030504030204" pitchFamily="34" charset="0"/>
              </a:rPr>
              <a:t>ARE THE END USERS?</a:t>
            </a:r>
          </a:p>
          <a:p>
            <a:pPr>
              <a:lnSpc>
                <a:spcPct val="200000"/>
              </a:lnSpc>
            </a:pPr>
            <a:r>
              <a:rPr dirty="0" lang="en-US">
                <a:latin typeface="Arial Rounded MT Bold" panose="020F0704030504030204" pitchFamily="34" charset="0"/>
              </a:rPr>
              <a:t>~&gt;</a:t>
            </a:r>
            <a:r>
              <a:rPr dirty="0" lang="en-US">
                <a:solidFill>
                  <a:srgbClr val="7030A0"/>
                </a:solidFill>
                <a:latin typeface="Arial Rounded MT Bold" panose="020F0704030504030204" pitchFamily="34" charset="0"/>
              </a:rPr>
              <a:t> </a:t>
            </a:r>
            <a:r>
              <a:rPr dirty="0" lang="en-US" smtClean="0">
                <a:solidFill>
                  <a:srgbClr val="7030A0"/>
                </a:solidFill>
                <a:latin typeface="Arial Rounded MT Bold" panose="020F0704030504030204" pitchFamily="34" charset="0"/>
              </a:rPr>
              <a:t>  </a:t>
            </a:r>
            <a:r>
              <a:rPr dirty="0" lang="en-US" smtClean="0">
                <a:solidFill>
                  <a:srgbClr val="C00000"/>
                </a:solidFill>
                <a:latin typeface="Arial Rounded MT Bold" panose="020F0704030504030204" pitchFamily="34" charset="0"/>
              </a:rPr>
              <a:t>YOUR </a:t>
            </a:r>
            <a:r>
              <a:rPr dirty="0" lang="en-US">
                <a:solidFill>
                  <a:srgbClr val="C00000"/>
                </a:solidFill>
                <a:latin typeface="Arial Rounded MT Bold" panose="020F0704030504030204" pitchFamily="34" charset="0"/>
              </a:rPr>
              <a:t>SOLUTION AND ITS VALUE PROPOSITION</a:t>
            </a:r>
          </a:p>
          <a:p>
            <a:pPr>
              <a:lnSpc>
                <a:spcPct val="200000"/>
              </a:lnSpc>
            </a:pPr>
            <a:r>
              <a:rPr dirty="0" lang="en-US">
                <a:latin typeface="Arial Rounded MT Bold" panose="020F0704030504030204" pitchFamily="34" charset="0"/>
              </a:rPr>
              <a:t>~&gt;</a:t>
            </a:r>
            <a:r>
              <a:rPr dirty="0" lang="en-US">
                <a:solidFill>
                  <a:srgbClr val="7030A0"/>
                </a:solidFill>
                <a:latin typeface="Arial Rounded MT Bold" panose="020F0704030504030204" pitchFamily="34" charset="0"/>
              </a:rPr>
              <a:t> </a:t>
            </a:r>
            <a:r>
              <a:rPr dirty="0" lang="en-US" smtClean="0">
                <a:solidFill>
                  <a:srgbClr val="7030A0"/>
                </a:solidFill>
                <a:latin typeface="Arial Rounded MT Bold" panose="020F0704030504030204" pitchFamily="34" charset="0"/>
              </a:rPr>
              <a:t>  </a:t>
            </a:r>
            <a:r>
              <a:rPr dirty="0" lang="en-US" smtClean="0">
                <a:solidFill>
                  <a:srgbClr val="C00000"/>
                </a:solidFill>
                <a:latin typeface="Arial Rounded MT Bold" panose="020F0704030504030204" pitchFamily="34" charset="0"/>
              </a:rPr>
              <a:t>THE </a:t>
            </a:r>
            <a:r>
              <a:rPr dirty="0" lang="en-US">
                <a:solidFill>
                  <a:srgbClr val="C00000"/>
                </a:solidFill>
                <a:latin typeface="Arial Rounded MT Bold" panose="020F0704030504030204" pitchFamily="34" charset="0"/>
              </a:rPr>
              <a:t>WOW IN YOUR SOLUTIONS</a:t>
            </a:r>
          </a:p>
          <a:p>
            <a:pPr>
              <a:lnSpc>
                <a:spcPct val="200000"/>
              </a:lnSpc>
            </a:pPr>
            <a:r>
              <a:rPr dirty="0" lang="en-US">
                <a:latin typeface="Arial Rounded MT Bold" panose="020F0704030504030204" pitchFamily="34" charset="0"/>
              </a:rPr>
              <a:t>~&gt;</a:t>
            </a:r>
            <a:r>
              <a:rPr dirty="0" lang="en-US">
                <a:solidFill>
                  <a:srgbClr val="7030A0"/>
                </a:solidFill>
                <a:latin typeface="Arial Rounded MT Bold" panose="020F0704030504030204" pitchFamily="34" charset="0"/>
              </a:rPr>
              <a:t> </a:t>
            </a:r>
            <a:r>
              <a:rPr dirty="0" lang="en-US" smtClean="0">
                <a:solidFill>
                  <a:srgbClr val="7030A0"/>
                </a:solidFill>
                <a:latin typeface="Arial Rounded MT Bold" panose="020F0704030504030204" pitchFamily="34" charset="0"/>
              </a:rPr>
              <a:t>  </a:t>
            </a:r>
            <a:r>
              <a:rPr dirty="0" lang="en-US" smtClean="0">
                <a:solidFill>
                  <a:srgbClr val="B5311B"/>
                </a:solidFill>
                <a:latin typeface="Arial Rounded MT Bold" panose="020F0704030504030204" pitchFamily="34" charset="0"/>
              </a:rPr>
              <a:t>MODELLING</a:t>
            </a:r>
            <a:endParaRPr dirty="0" lang="en-IN">
              <a:solidFill>
                <a:srgbClr val="B5311B"/>
              </a:solidFill>
              <a:latin typeface="Arial Rounded MT Bold" panose="020F0704030504030204" pitchFamily="34" charset="0"/>
            </a:endParaRPr>
          </a:p>
          <a:p>
            <a:endParaRPr dirty="0" lang="en-US">
              <a:solidFill>
                <a:srgbClr val="7030A0"/>
              </a:solidFill>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1216342" y="457200"/>
            <a:ext cx="5636895" cy="10579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lang="en-US" spc="2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r>
              <a:rPr dirty="0" sz="4250" lang="en-US" spc="10" u="sng"/>
              <a: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1"/>
          <p:cNvSpPr txBox="1"/>
          <p:nvPr/>
        </p:nvSpPr>
        <p:spPr>
          <a:xfrm>
            <a:off x="739775" y="1857375"/>
            <a:ext cx="7489825" cy="4409440"/>
          </a:xfrm>
          <a:prstGeom prst="rect"/>
          <a:noFill/>
        </p:spPr>
        <p:txBody>
          <a:bodyPr numCol="1" wrap="square">
            <a:spAutoFit/>
          </a:bodyPr>
          <a:p>
            <a:r>
              <a:rPr dirty="0" sz="2400" lang="en-US" smtClean="0"/>
              <a:t>In </a:t>
            </a:r>
            <a:r>
              <a:rPr dirty="0" sz="2400" lang="en-US"/>
              <a:t>today's digital age, monitoring and securing computer usage is </a:t>
            </a:r>
            <a:r>
              <a:rPr dirty="0" sz="2400" lang="en-US" smtClean="0"/>
              <a:t>increasingly </a:t>
            </a:r>
            <a:r>
              <a:rPr dirty="0" sz="2400" lang="en-US"/>
              <a:t>important for both individuals and organizations. Parents need a way to ensure their children's online safety, employers require tools </a:t>
            </a:r>
            <a:r>
              <a:rPr dirty="0" sz="2400" lang="en-US" smtClean="0"/>
              <a:t>to monitor </a:t>
            </a:r>
            <a:r>
              <a:rPr dirty="0" sz="2400" lang="en-US"/>
              <a:t>employee productivity and prevent data breaches, and </a:t>
            </a:r>
            <a:r>
              <a:rPr dirty="0" sz="2400" lang="en-US" err="1"/>
              <a:t>cybersecurity</a:t>
            </a:r>
            <a:r>
              <a:rPr dirty="0" sz="2400" lang="en-US"/>
              <a:t> professionals seek methods to detect unauthorized access to sensitive </a:t>
            </a:r>
            <a:r>
              <a:rPr dirty="0" sz="2400" lang="en-US" err="1"/>
              <a:t>information.Current</a:t>
            </a:r>
            <a:r>
              <a:rPr dirty="0" sz="2400" lang="en-US"/>
              <a:t> monitoring solutions often lack comprehensive keystroke logging capabilities, which can provide critical insights into user behavior and potential security </a:t>
            </a:r>
            <a:r>
              <a:rPr dirty="0" sz="2400" lang="en-US" smtClean="0"/>
              <a:t>threats. </a:t>
            </a:r>
            <a:endParaRPr dirty="0" sz="2400" lang="en-US"/>
          </a:p>
          <a:p>
            <a:r>
              <a:rPr dirty="0" sz="2000" lang="en-IN" smtClean="0"/>
              <a:t/>
            </a:r>
            <a:br>
              <a:rPr dirty="0" sz="2000" lang="en-IN" smtClean="0"/>
            </a:br>
            <a:endParaRPr dirty="0" sz="2000" lang="en-IN" smtClean="0"/>
          </a:p>
          <a:p>
            <a:r>
              <a:rPr dirty="0" lang="en-IN"/>
              <a:t/>
            </a:r>
            <a:br>
              <a:rPr dirty="0" lang="en-IN"/>
            </a:br>
            <a:r>
              <a:rPr dirty="0" lang="en-IN" smtClean="0"/>
              <a:t> </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1295400" y="682762"/>
            <a:ext cx="7918450" cy="575310"/>
          </a:xfrm>
          <a:prstGeom prst="rect"/>
        </p:spPr>
        <p:txBody>
          <a:bodyPr bIns="0" lIns="0" rIns="0" rtlCol="0" tIns="16510" vert="horz" wrap="square">
            <a:spAutoFit/>
          </a:bodyPr>
          <a:p>
            <a:pPr marL="12700">
              <a:lnSpc>
                <a:spcPct val="100000"/>
              </a:lnSpc>
              <a:spcBef>
                <a:spcPts val="130"/>
              </a:spcBef>
              <a:tabLst>
                <a:tab algn="l" pos="2642870"/>
              </a:tabLst>
            </a:pPr>
            <a:r>
              <a:rPr dirty="0" sz="4400" spc="5" u="sng"/>
              <a:t>PROJECT	</a:t>
            </a:r>
            <a:r>
              <a:rPr dirty="0" sz="4400" spc="-20" u="sng"/>
              <a:t>OVERVIEW</a:t>
            </a:r>
            <a:r>
              <a:rPr dirty="0" sz="4400" lang="en-US" spc="-20" u="sng"/>
              <a:t>:</a:t>
            </a:r>
            <a:endParaRPr dirty="0" sz="440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6"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39775" y="1857376"/>
            <a:ext cx="7718425" cy="4206240"/>
          </a:xfrm>
          <a:prstGeom prst="rect"/>
          <a:noFill/>
        </p:spPr>
        <p:txBody>
          <a:bodyPr rtlCol="0" wrap="square">
            <a:spAutoFit/>
          </a:bodyPr>
          <a:p>
            <a:pPr algn="just"/>
            <a:r>
              <a:rPr dirty="0" sz="2400" lang="en-US"/>
              <a:t>The secure Key Logger project aims to develop a</a:t>
            </a:r>
          </a:p>
          <a:p>
            <a:pPr algn="just"/>
            <a:r>
              <a:rPr dirty="0" sz="2400" lang="en-US"/>
              <a:t>Sophisticated keystroke logging application designed</a:t>
            </a:r>
          </a:p>
          <a:p>
            <a:pPr algn="just"/>
            <a:r>
              <a:rPr dirty="0" sz="2400" lang="en-US"/>
              <a:t>to monitor and record user keystrokes on various operating systems. This tool will be utilized for legitimate purpose such as parental control , employee monitoring (with consent ), and cybersecurity threat detection.</a:t>
            </a:r>
          </a:p>
          <a:p>
            <a:pPr algn="just"/>
            <a:r>
              <a:rPr dirty="0" sz="2400" lang="en-US" smtClean="0"/>
              <a:t>A </a:t>
            </a:r>
            <a:r>
              <a:rPr dirty="0" sz="2400" lang="en-US"/>
              <a:t>Keylogger is a type of surveillance software or hardware designed to record and log every keystroke made on a compute or mobile device . This information is often sent to a third party without  the users consent or knowledge, making it a significant threat to privacy and security.</a:t>
            </a:r>
          </a:p>
          <a:p>
            <a:pPr algn="just"/>
            <a:endParaRPr dirty="0" lang="en-US"/>
          </a:p>
          <a:p>
            <a:pPr algn="just"/>
            <a:r>
              <a:rPr dirty="0" lang="en-IN"/>
              <a:t>     </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1295400" y="838200"/>
            <a:ext cx="8515350" cy="575310"/>
          </a:xfrm>
          <a:prstGeom prst="rect"/>
        </p:spPr>
        <p:txBody>
          <a:bodyPr bIns="0" lIns="0" rIns="0" rtlCol="0" tIns="16510" vert="horz" wrap="square">
            <a:spAutoFit/>
          </a:bodyPr>
          <a:p>
            <a:pPr marL="12700">
              <a:lnSpc>
                <a:spcPct val="100000"/>
              </a:lnSpc>
              <a:spcBef>
                <a:spcPts val="130"/>
              </a:spcBef>
            </a:pPr>
            <a:r>
              <a:rPr dirty="0" sz="4400" spc="25" u="sng"/>
              <a:t>W</a:t>
            </a:r>
            <a:r>
              <a:rPr dirty="0" sz="4400" spc="-20" u="sng"/>
              <a:t>H</a:t>
            </a:r>
            <a:r>
              <a:rPr dirty="0" sz="4400" spc="20" u="sng"/>
              <a:t>O</a:t>
            </a:r>
            <a:r>
              <a:rPr dirty="0" sz="4400" spc="-235" u="sng"/>
              <a:t> </a:t>
            </a:r>
            <a:r>
              <a:rPr dirty="0" sz="4400" spc="-10" u="sng"/>
              <a:t>AR</a:t>
            </a:r>
            <a:r>
              <a:rPr dirty="0" sz="4400" spc="15" u="sng"/>
              <a:t>E</a:t>
            </a:r>
            <a:r>
              <a:rPr dirty="0" sz="4400" spc="-35" u="sng"/>
              <a:t> </a:t>
            </a:r>
            <a:r>
              <a:rPr dirty="0" sz="4400" spc="-10" u="sng"/>
              <a:t>T</a:t>
            </a:r>
            <a:r>
              <a:rPr dirty="0" sz="4400" spc="-15" u="sng"/>
              <a:t>H</a:t>
            </a:r>
            <a:r>
              <a:rPr dirty="0" sz="4400" spc="15" u="sng"/>
              <a:t>E</a:t>
            </a:r>
            <a:r>
              <a:rPr dirty="0" sz="4400" spc="-35" u="sng"/>
              <a:t> </a:t>
            </a:r>
            <a:r>
              <a:rPr dirty="0" sz="4400" spc="-20" u="sng"/>
              <a:t>E</a:t>
            </a:r>
            <a:r>
              <a:rPr dirty="0" sz="4400" spc="30" u="sng"/>
              <a:t>N</a:t>
            </a:r>
            <a:r>
              <a:rPr dirty="0" sz="4400" spc="15" u="sng"/>
              <a:t>D</a:t>
            </a:r>
            <a:r>
              <a:rPr dirty="0" sz="4400" spc="-45" u="sng"/>
              <a:t> </a:t>
            </a:r>
            <a:r>
              <a:rPr dirty="0" sz="4400" u="sng"/>
              <a:t>U</a:t>
            </a:r>
            <a:r>
              <a:rPr dirty="0" sz="4400" spc="10" u="sng"/>
              <a:t>S</a:t>
            </a:r>
            <a:r>
              <a:rPr dirty="0" sz="4400" spc="-25" u="sng"/>
              <a:t>E</a:t>
            </a:r>
            <a:r>
              <a:rPr dirty="0" sz="4400" spc="-10" u="sng"/>
              <a:t>R</a:t>
            </a:r>
            <a:r>
              <a:rPr dirty="0" sz="4400" spc="5" u="sng"/>
              <a:t>S</a:t>
            </a:r>
            <a:r>
              <a:rPr dirty="0" sz="4400" spc="5" u="sng" smtClean="0"/>
              <a:t>?</a:t>
            </a:r>
            <a:endParaRPr dirty="0" sz="4400" u="sng"/>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7"/>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TextBox 8"/>
          <p:cNvSpPr txBox="1"/>
          <p:nvPr/>
        </p:nvSpPr>
        <p:spPr>
          <a:xfrm>
            <a:off x="629158" y="2131755"/>
            <a:ext cx="8515351" cy="4079240"/>
          </a:xfrm>
          <a:prstGeom prst="rect"/>
          <a:noFill/>
        </p:spPr>
        <p:txBody>
          <a:bodyPr rtlCol="0" wrap="square">
            <a:spAutoFit/>
          </a:bodyPr>
          <a:p>
            <a:pPr algn="just"/>
            <a:r>
              <a:rPr dirty="0" sz="2000" lang="en-US"/>
              <a:t>The end user of keyloggers can be broadly categorized into malicious</a:t>
            </a:r>
          </a:p>
          <a:p>
            <a:pPr algn="just"/>
            <a:r>
              <a:rPr dirty="0" sz="2000" lang="en-IN"/>
              <a:t>And legitimate users </a:t>
            </a:r>
            <a:r>
              <a:rPr dirty="0" sz="2000" lang="en-US"/>
              <a:t>, each with different motivation and ethical considerations.</a:t>
            </a:r>
          </a:p>
          <a:p>
            <a:pPr algn="just"/>
            <a:r>
              <a:rPr b="1" dirty="0" sz="2000" lang="en-US" smtClean="0"/>
              <a:t>1.Security </a:t>
            </a:r>
            <a:r>
              <a:rPr b="1" dirty="0" sz="2000" lang="en-US"/>
              <a:t>Professionals:</a:t>
            </a:r>
            <a:r>
              <a:rPr dirty="0" sz="2000" lang="en-US"/>
              <a:t> Security professionals may use keyloggers as part of their job to assess and test the security of computer systems. They may deploy keyloggers to identify vulnerabilities in authentication mechanisms or to monitor user activity for suspicious behavior.</a:t>
            </a:r>
          </a:p>
          <a:p>
            <a:pPr algn="just"/>
            <a:r>
              <a:rPr b="1" dirty="0" sz="2000" lang="en-US" smtClean="0"/>
              <a:t>2.Parents</a:t>
            </a:r>
            <a:r>
              <a:rPr b="1" dirty="0" sz="2000" lang="en-US"/>
              <a:t>:</a:t>
            </a:r>
            <a:r>
              <a:rPr dirty="0" sz="2000" lang="en-US"/>
              <a:t> Parents concerned about their children's online activities may use keyloggers to monitor their children's internet usage, including the websites they visit, the messages they send, and the applications they use. This allows parents to ensure their children are not engaging in inappropriate behavior or interacting with dangerous individuals.</a:t>
            </a:r>
          </a:p>
          <a:p>
            <a:pPr algn="just"/>
            <a:r>
              <a:rPr b="1" dirty="0" sz="2000" lang="en-US" smtClean="0"/>
              <a:t>3.Employers</a:t>
            </a:r>
            <a:r>
              <a:rPr b="1" dirty="0" sz="2000" lang="en-US"/>
              <a:t>:</a:t>
            </a:r>
            <a:r>
              <a:rPr dirty="0" sz="2000" lang="en-US"/>
              <a:t> Employers may deploy keyloggers on company-owned devices to monitor employee activity and ensure compliance with company policies.</a:t>
            </a:r>
          </a:p>
          <a:p>
            <a:pPr algn="just"/>
            <a:endParaRPr dirty="0" lang="en-US"/>
          </a:p>
          <a:p>
            <a:pPr algn="just"/>
            <a:endParaRPr dirty="0" lang="en-US"/>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8" name="TextBox 1"/>
          <p:cNvSpPr txBox="1"/>
          <p:nvPr/>
        </p:nvSpPr>
        <p:spPr>
          <a:xfrm>
            <a:off x="304800" y="533400"/>
            <a:ext cx="8839200" cy="5641339"/>
          </a:xfrm>
          <a:prstGeom prst="rect"/>
          <a:noFill/>
        </p:spPr>
        <p:txBody>
          <a:bodyPr rtlCol="0" wrap="square">
            <a:spAutoFit/>
          </a:bodyPr>
          <a:p>
            <a:pPr algn="just">
              <a:lnSpc>
                <a:spcPct val="150000"/>
              </a:lnSpc>
            </a:pPr>
            <a:r>
              <a:rPr b="1" dirty="0" sz="2000" lang="en-US"/>
              <a:t>4.Law Enforcement Agencies:</a:t>
            </a:r>
            <a:r>
              <a:rPr dirty="0" sz="2000" lang="en-US"/>
              <a:t> Law enforcement agencies may use </a:t>
            </a:r>
            <a:r>
              <a:rPr dirty="0" sz="2000" lang="en-US" err="1" smtClean="0"/>
              <a:t>keyloggers</a:t>
            </a:r>
            <a:r>
              <a:rPr dirty="0" sz="2000" lang="en-US" smtClean="0"/>
              <a:t>  as </a:t>
            </a:r>
            <a:r>
              <a:rPr dirty="0" sz="2000" lang="en-US"/>
              <a:t>part of investigations into criminal activity, such as fraud, cybercrimes, or terrorism. Keyloggers can be used to gather evidence of illegal activities by monitoring suspects' online communications and activities.</a:t>
            </a:r>
          </a:p>
          <a:p>
            <a:pPr algn="just">
              <a:lnSpc>
                <a:spcPct val="150000"/>
              </a:lnSpc>
            </a:pPr>
            <a:r>
              <a:rPr dirty="0" sz="2000" lang="en-US"/>
              <a:t>5.</a:t>
            </a:r>
            <a:r>
              <a:rPr b="1" dirty="0" sz="2000" lang="en-US"/>
              <a:t> Individuals:</a:t>
            </a:r>
            <a:r>
              <a:rPr dirty="0" sz="2000" lang="en-US"/>
              <a:t> Some individuals may choose to use keyloggers on their own devices for personal reasons, such as keeping track of their own keystrokes for productivity purposes or remembering passwords and other sensitive information.</a:t>
            </a:r>
          </a:p>
          <a:p>
            <a:r>
              <a:rPr b="1" dirty="0" sz="2000" lang="en-US" smtClean="0"/>
              <a:t>6.Cybersecurity </a:t>
            </a:r>
            <a:r>
              <a:rPr b="1" dirty="0" sz="2000" lang="en-US"/>
              <a:t>Professionals:  </a:t>
            </a:r>
          </a:p>
          <a:p>
            <a:pPr algn="just"/>
            <a:r>
              <a:rPr dirty="0" sz="2000" lang="en-US"/>
              <a:t>  * To detect unauthorized access and malicious activities on company networks or </a:t>
            </a:r>
            <a:r>
              <a:rPr dirty="0" sz="2000" lang="en-US" smtClean="0"/>
              <a:t>personal </a:t>
            </a:r>
            <a:r>
              <a:rPr dirty="0" sz="2000" lang="en-US"/>
              <a:t>devices.  </a:t>
            </a:r>
          </a:p>
          <a:p>
            <a:pPr algn="just"/>
            <a:r>
              <a:rPr dirty="0" sz="2000" lang="en-US"/>
              <a:t>  *To analyze security incidents and understand how breaches occur.</a:t>
            </a:r>
          </a:p>
          <a:p>
            <a:pPr algn="just"/>
            <a:r>
              <a:rPr dirty="0" sz="2000" lang="en-US" smtClean="0"/>
              <a:t>It's </a:t>
            </a:r>
            <a:r>
              <a:rPr dirty="0" sz="2000" lang="en-US"/>
              <a:t>important to </a:t>
            </a:r>
            <a:r>
              <a:rPr b="1" dirty="0" sz="2000" lang="en-US"/>
              <a:t>note </a:t>
            </a:r>
            <a:r>
              <a:rPr dirty="0" sz="2000" lang="en-US"/>
              <a:t>that the use of keyloggers raises ethical and legal considerations,  it is </a:t>
            </a:r>
            <a:r>
              <a:rPr b="1" dirty="0" sz="2000" lang="en-US"/>
              <a:t>illegal</a:t>
            </a:r>
            <a:r>
              <a:rPr dirty="0" sz="2000" lang="en-US"/>
              <a:t> to deploy keyloggers without the knowledge and consent of the individuals being monitored. Therefore, regardless of the end user, it's essential to use keyloggers responsibly and in accordance with applicable </a:t>
            </a:r>
            <a:r>
              <a:rPr b="1" dirty="0" sz="2000" lang="en-US"/>
              <a:t>laws and regulations.</a:t>
            </a:r>
          </a:p>
          <a:p>
            <a:pPr algn="just"/>
            <a:endParaRPr b="1" dirty="0" sz="2000" lang="en-US"/>
          </a:p>
          <a:p>
            <a:pPr algn="just">
              <a:lnSpc>
                <a:spcPct val="150000"/>
              </a:lnSpc>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202882" y="332763"/>
            <a:ext cx="11481435" cy="457836"/>
          </a:xfrm>
          <a:prstGeom prst="rect"/>
        </p:spPr>
        <p:txBody>
          <a:bodyPr bIns="0" lIns="0" rIns="0" rtlCol="0" tIns="13335" vert="horz" wrap="square">
            <a:spAutoFit/>
          </a:bodyPr>
          <a:p>
            <a:pPr marL="12700">
              <a:lnSpc>
                <a:spcPct val="100000"/>
              </a:lnSpc>
              <a:spcBef>
                <a:spcPts val="105"/>
              </a:spcBef>
            </a:pPr>
            <a:r>
              <a:rPr dirty="0" sz="3600" spc="-40" u="sng"/>
              <a:t>Y</a:t>
            </a: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lang="en-US" spc="-35" u="sng"/>
              <a:t>&amp;</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r>
              <a:rPr dirty="0" sz="3600" lang="en-US" u="sng"/>
              <a:t>:</a:t>
            </a:r>
            <a:endParaRPr dirty="0" sz="3600" u="sng"/>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8"/>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5" name="TextBox 10"/>
          <p:cNvSpPr txBox="1"/>
          <p:nvPr/>
        </p:nvSpPr>
        <p:spPr>
          <a:xfrm>
            <a:off x="3200400" y="2055495"/>
            <a:ext cx="5486400" cy="4079241"/>
          </a:xfrm>
          <a:prstGeom prst="rect"/>
          <a:noFill/>
        </p:spPr>
        <p:txBody>
          <a:bodyPr rtlCol="0" wrap="square">
            <a:spAutoFit/>
          </a:bodyPr>
          <a:p>
            <a:pPr algn="just"/>
            <a:r>
              <a:rPr b="1" dirty="0" lang="en-US">
                <a:latin typeface="Showcard Gothic" panose="04020904020102020604" pitchFamily="82" charset="0"/>
              </a:rPr>
              <a:t>Solution:</a:t>
            </a:r>
          </a:p>
          <a:p>
            <a:pPr algn="just"/>
            <a:r>
              <a:rPr dirty="0" sz="2000" lang="en-US"/>
              <a:t>A keylogger is a software or hardware tool designed to covertly record every keystroke typed on a computer keyboard. It operates silently in the background, capturing all keyboard input, including usernames, passwords, messages, and other text entered by the user.</a:t>
            </a:r>
          </a:p>
          <a:p>
            <a:pPr algn="just"/>
            <a:r>
              <a:rPr dirty="0" lang="en-US">
                <a:latin typeface="Showcard Gothic" panose="04020904020102020604" pitchFamily="82" charset="0"/>
              </a:rPr>
              <a:t>VALUE:</a:t>
            </a:r>
          </a:p>
          <a:p>
            <a:pPr algn="just"/>
            <a:r>
              <a:rPr dirty="0" sz="2000" lang="en-US"/>
              <a:t>For security professionals, keyloggers can be valuable tools for testing the security of computer systems. By monitoring keystrokes, security experts can identify vulnerabilities in authentication mechanisms and user behavior, helping organizations strengthen their defenses against cyber threats.</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1284287" y="616680"/>
            <a:ext cx="9623425" cy="57531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spc="10" u="sng"/>
              <a:t>WOW</a:t>
            </a:r>
            <a:r>
              <a:rPr dirty="0" sz="4400" spc="85" u="sng"/>
              <a:t> </a:t>
            </a:r>
            <a:r>
              <a:rPr dirty="0" sz="4400" spc="10" u="sng"/>
              <a:t>IN</a:t>
            </a:r>
            <a:r>
              <a:rPr dirty="0" sz="4400" spc="-5" u="sng"/>
              <a:t> </a:t>
            </a:r>
            <a:r>
              <a:rPr dirty="0" sz="4400" spc="15" u="sng"/>
              <a:t>YOUR</a:t>
            </a:r>
            <a:r>
              <a:rPr dirty="0" sz="4400" spc="-10" u="sng"/>
              <a:t> </a:t>
            </a:r>
            <a:r>
              <a:rPr dirty="0" sz="4400" spc="20" u="sng"/>
              <a:t>SOLUTION</a:t>
            </a:r>
            <a:r>
              <a:rPr dirty="0" sz="4400" lang="en-US" spc="20" u="sng"/>
              <a:t>:</a:t>
            </a:r>
            <a:endParaRPr dirty="0" sz="4400" u="sng"/>
          </a:p>
        </p:txBody>
      </p:sp>
      <p:sp>
        <p:nvSpPr>
          <p:cNvPr id="104868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533650" y="2293143"/>
            <a:ext cx="6610350" cy="3393440"/>
          </a:xfrm>
          <a:prstGeom prst="rect"/>
          <a:noFill/>
        </p:spPr>
        <p:txBody>
          <a:bodyPr rtlCol="0" wrap="square">
            <a:spAutoFit/>
          </a:bodyPr>
          <a:p>
            <a:pPr algn="just"/>
            <a:r>
              <a:rPr dirty="0" sz="2000" lang="en-US"/>
              <a:t>The "wow" factor in a solution involving a keylogger would likely stem from its ability to provide unprecedented insights and control over computer usage in various contexts.</a:t>
            </a:r>
          </a:p>
          <a:p>
            <a:pPr algn="just"/>
            <a:r>
              <a:rPr dirty="0" sz="2000" lang="en-US"/>
              <a:t>The "wow" in Secure Key Logger comes from its combination of cutting-edge security, user-friendly design, and ethical transparency.</a:t>
            </a:r>
          </a:p>
          <a:p>
            <a:pPr algn="just"/>
            <a:r>
              <a:rPr dirty="0" sz="2000" lang="en-US"/>
              <a:t>Overall, the "wow" factor in a solution involving a keylogger lies in its ability to provide unparalleled visibility and control over computer usage, leading to enhanced security, safety, and productivity in various domains. However, it's important to balance this with ethical considerations and ensure that the use of keyloggers respects privacy rights and complies with applicable laws and regulations.</a:t>
            </a:r>
            <a:endParaRPr dirty="0" sz="2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 Name : RAAVI GOPICHAND</dc:title>
  <dc:creator>CPH2665</dc:creator>
  <cp:lastModifiedBy>LENOVO</cp:lastModifiedBy>
  <dcterms:created xsi:type="dcterms:W3CDTF">2024-06-02T18:48:59Z</dcterms:created>
  <dcterms:modified xsi:type="dcterms:W3CDTF">2024-06-12T09:13:55Z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ad66239b908b4841a8bca2496b2c9f94</vt:lpwstr>
  </property>
</Properties>
</file>