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10"/>
      <p:bold r:id="rId11"/>
      <p:italic r:id="rId12"/>
      <p:boldItalic r:id="rId13"/>
    </p:embeddedFont>
    <p:embeddedFont>
      <p:font typeface="Ubuntu Light" panose="020B0504030602030204" pitchFamily="34" charset="0"/>
      <p:regular r:id="rId14"/>
      <p:bold r:id="rId15"/>
      <p:italic r:id="rId16"/>
      <p:boldItalic r:id="rId17"/>
    </p:embeddedFont>
    <p:embeddedFont>
      <p:font typeface="Work Sans Regular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font" Target="fonts/font9.fntdata" /><Relationship Id="rId3" Type="http://schemas.openxmlformats.org/officeDocument/2006/relationships/slide" Target="slides/slide2.xml" /><Relationship Id="rId21" Type="http://schemas.openxmlformats.org/officeDocument/2006/relationships/font" Target="fonts/font12.fntdata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font" Target="fonts/font8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7.fntdata" /><Relationship Id="rId20" Type="http://schemas.openxmlformats.org/officeDocument/2006/relationships/font" Target="fonts/font11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23" Type="http://schemas.openxmlformats.org/officeDocument/2006/relationships/viewProps" Target="viewProps.xml" /><Relationship Id="rId10" Type="http://schemas.openxmlformats.org/officeDocument/2006/relationships/font" Target="fonts/font1.fntdata" /><Relationship Id="rId19" Type="http://schemas.openxmlformats.org/officeDocument/2006/relationships/font" Target="fonts/font10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30095">
        <p14:reveal/>
      </p:transition>
    </mc:Choice>
    <mc:Fallback xmlns="">
      <p:transition spd="med" advTm="30095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30095">
        <p14:reveal/>
      </p:transition>
    </mc:Choice>
    <mc:Fallback xmlns="">
      <p:transition spd="med" advTm="30095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30095">
        <p14:reveal/>
      </p:transition>
    </mc:Choice>
    <mc:Fallback xmlns="">
      <p:transition spd="med" advTm="30095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30095">
        <p14:reveal/>
      </p:transition>
    </mc:Choice>
    <mc:Fallback xmlns="">
      <p:transition spd="med" advTm="30095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30095">
        <p14:reveal/>
      </p:transition>
    </mc:Choice>
    <mc:Fallback xmlns="">
      <p:transition spd="med" advTm="30095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spd="med" advTm="30095">
        <p14:reveal/>
      </p:transition>
    </mc:Choice>
    <mc:Fallback xmlns="">
      <p:transition spd="med" advTm="30095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19988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200" dirty="0"/>
              <a:t>Using blockchain in the education sector for trusted credentials.</a:t>
            </a:r>
            <a:br>
              <a:rPr lang="en-US" sz="3200" dirty="0"/>
            </a:b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8DD65-5621-42D7-A9BB-7501E66A01B4}"/>
              </a:ext>
            </a:extLst>
          </p:cNvPr>
          <p:cNvSpPr txBox="1"/>
          <p:nvPr/>
        </p:nvSpPr>
        <p:spPr>
          <a:xfrm>
            <a:off x="5894773" y="3788301"/>
            <a:ext cx="324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By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Satya tejeswar adapa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12177830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21078">
        <p14:reveal/>
      </p:transition>
    </mc:Choice>
    <mc:Fallback xmlns="">
      <p:transition spd="med" advTm="2107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774F1-D006-43DD-971B-FFCD55D1EDAB}"/>
              </a:ext>
            </a:extLst>
          </p:cNvPr>
          <p:cNvSpPr txBox="1"/>
          <p:nvPr/>
        </p:nvSpPr>
        <p:spPr>
          <a:xfrm>
            <a:off x="502220" y="2897484"/>
            <a:ext cx="68238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Recently, blockchain technology has gained considerable attention from researchers and practitioners. There are three main themes: educational applications developed with blockchain technology, benefits that blockchain technology could bring to education, and challenges with adopting blockchain technology in education.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59125-2091-4114-BDA8-45A57946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5" y="615923"/>
            <a:ext cx="3923930" cy="2281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8F9E32-46C0-4D76-803A-5652B15C5F0F}"/>
              </a:ext>
            </a:extLst>
          </p:cNvPr>
          <p:cNvSpPr txBox="1"/>
          <p:nvPr/>
        </p:nvSpPr>
        <p:spPr>
          <a:xfrm>
            <a:off x="568803" y="1233997"/>
            <a:ext cx="380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Blockchain is a secure decentralized ledger, used in many fields including healthcare, education, and banking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50963">
        <p14:reveal/>
      </p:transition>
    </mc:Choice>
    <mc:Fallback xmlns="">
      <p:transition spd="med" advTm="5096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940C7-D83F-4EA0-9F70-3DF9995B955B}"/>
              </a:ext>
            </a:extLst>
          </p:cNvPr>
          <p:cNvSpPr txBox="1"/>
          <p:nvPr/>
        </p:nvSpPr>
        <p:spPr>
          <a:xfrm>
            <a:off x="923278" y="538761"/>
            <a:ext cx="507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E3617-A1ED-4B5A-AFD5-B192656EBB99}"/>
              </a:ext>
            </a:extLst>
          </p:cNvPr>
          <p:cNvSpPr txBox="1"/>
          <p:nvPr/>
        </p:nvSpPr>
        <p:spPr>
          <a:xfrm>
            <a:off x="923278" y="1296140"/>
            <a:ext cx="7290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Blockchain technology was introduced in 2008 to eliminate third parties and allow users to make their transactions directly and is currently used to register the transactions of Bitcoin cryptocurrency.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 blockchain is a distributed ledger. It holds records, such as accounting records, but also offers other services like smart contracts and a built-in rewards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48187">
        <p14:reveal/>
      </p:transition>
    </mc:Choice>
    <mc:Fallback xmlns="">
      <p:transition spd="med" advTm="4818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C8EB09-7322-4ACE-B4A3-AE92BC627F33}"/>
              </a:ext>
            </a:extLst>
          </p:cNvPr>
          <p:cNvSpPr txBox="1"/>
          <p:nvPr/>
        </p:nvSpPr>
        <p:spPr>
          <a:xfrm>
            <a:off x="870012" y="541538"/>
            <a:ext cx="69867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What Could Blockchains Do for Education?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E2A4D-1F7F-4D8D-9D6E-7792DA788DE3}"/>
              </a:ext>
            </a:extLst>
          </p:cNvPr>
          <p:cNvSpPr txBox="1"/>
          <p:nvPr/>
        </p:nvSpPr>
        <p:spPr>
          <a:xfrm>
            <a:off x="1003177" y="1218646"/>
            <a:ext cx="727081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There are many applications and benefits of blockchain-based ledger technologies for education: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1. Student records.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         Academic transcripts are one of the most time-consuming task in academic institutions today. Before issuing a certified transcript of a student’s grades, each entry must be manually verified to ensure perfection.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K-12 education, a student might take one course, but move to another state where the teacher teaches another course with the same name. If this information was stored on a blockchain, then a student can compare the courses' content.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66712">
        <p14:reveal/>
      </p:transition>
    </mc:Choice>
    <mc:Fallback xmlns="">
      <p:transition spd="med" advTm="6671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E6F1F-79BA-41C6-BFCE-EE6F704802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82425-7DB3-4E67-A38D-562FD046F82A}"/>
              </a:ext>
            </a:extLst>
          </p:cNvPr>
          <p:cNvSpPr txBox="1"/>
          <p:nvPr/>
        </p:nvSpPr>
        <p:spPr>
          <a:xfrm>
            <a:off x="763479" y="506347"/>
            <a:ext cx="73789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2. Diplomas and certificates.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Just like grades, a student’s diplomas and credentials could be issued and stored on a blockchain.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In 2017, MIT began issuing digital diplomas to its graduates, which would prevent people from submitting fake degrees to potential employers.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3. Badges.</a:t>
            </a:r>
            <a:r>
              <a:rPr lang="en-US" dirty="0"/>
              <a:t> 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A resume doesn't tell employers about skills such as foreign language skills or the ability to set up a computer network, but a third-party can verify these skills and grant a certificate or badge.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4. File storage.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If an institution wants to store digital curricula on local hard drives, that could be a problem. A possible solution could be blockchain-based cloud storage services.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48883">
        <p14:reveal/>
      </p:transition>
    </mc:Choice>
    <mc:Fallback xmlns="">
      <p:transition spd="med" advTm="488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69D43-180A-46FF-8353-72FAE0396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3AE7F-18B2-4164-AE00-A9464E8D9DDF}"/>
              </a:ext>
            </a:extLst>
          </p:cNvPr>
          <p:cNvSpPr txBox="1"/>
          <p:nvPr/>
        </p:nvSpPr>
        <p:spPr>
          <a:xfrm>
            <a:off x="1120142" y="737435"/>
            <a:ext cx="7093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chemeClr val="bg1">
                  <a:lumMod val="95000"/>
                </a:schemeClr>
              </a:solidFill>
              <a:latin typeface="Ubuntu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9E895-9360-43B5-9587-39B3851E2CEB}"/>
              </a:ext>
            </a:extLst>
          </p:cNvPr>
          <p:cNvSpPr txBox="1"/>
          <p:nvPr/>
        </p:nvSpPr>
        <p:spPr>
          <a:xfrm>
            <a:off x="1037909" y="737434"/>
            <a:ext cx="706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5EA2E-37EE-451C-B2FB-CCB8891F806B}"/>
              </a:ext>
            </a:extLst>
          </p:cNvPr>
          <p:cNvSpPr txBox="1"/>
          <p:nvPr/>
        </p:nvSpPr>
        <p:spPr>
          <a:xfrm>
            <a:off x="1190309" y="889834"/>
            <a:ext cx="706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FC96B-CCDA-48CD-874C-B1DAD5881586}"/>
              </a:ext>
            </a:extLst>
          </p:cNvPr>
          <p:cNvSpPr txBox="1"/>
          <p:nvPr/>
        </p:nvSpPr>
        <p:spPr>
          <a:xfrm>
            <a:off x="1342709" y="1042234"/>
            <a:ext cx="706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5DC27-B57B-428B-838B-8FB6DBE1EC0B}"/>
              </a:ext>
            </a:extLst>
          </p:cNvPr>
          <p:cNvSpPr txBox="1"/>
          <p:nvPr/>
        </p:nvSpPr>
        <p:spPr>
          <a:xfrm>
            <a:off x="1495109" y="1194634"/>
            <a:ext cx="706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EDA88-D47E-459B-91F6-01AFA2783A41}"/>
              </a:ext>
            </a:extLst>
          </p:cNvPr>
          <p:cNvSpPr txBox="1"/>
          <p:nvPr/>
        </p:nvSpPr>
        <p:spPr>
          <a:xfrm>
            <a:off x="930599" y="703091"/>
            <a:ext cx="7648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5. Lessons and courses.  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 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Most blockchains are also capable of executing smart contracts and allowing teachers to automatically verify the completion of tasks in exchange for crypto tokens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.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Ubuntu" panose="020B0604020202020204" charset="0"/>
            </a:endParaRPr>
          </a:p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6. Publishing.</a:t>
            </a:r>
            <a:r>
              <a:rPr lang="en-US" b="1" dirty="0"/>
              <a:t> 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Undergrad and grad students, teachers, professors, and researchers generate quality material, but the road to publication is hard. But publishing on a blockchain could help new writers, researchers and many others break into the industry.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7. Lower costs.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Many time-consuming, labor-intensive processes could be automated. This would reduce costs for students and reduce the amount of time they spend paying back loans.</a:t>
            </a:r>
          </a:p>
        </p:txBody>
      </p:sp>
    </p:spTree>
    <p:extLst>
      <p:ext uri="{BB962C8B-B14F-4D97-AF65-F5344CB8AC3E}">
        <p14:creationId xmlns:p14="http://schemas.microsoft.com/office/powerpoint/2010/main" val="38263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41755">
        <p14:reveal/>
      </p:transition>
    </mc:Choice>
    <mc:Fallback xmlns="">
      <p:transition spd="med" advTm="4175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46F5-D092-4DA7-A400-7F32655B0DB7}"/>
              </a:ext>
            </a:extLst>
          </p:cNvPr>
          <p:cNvSpPr txBox="1"/>
          <p:nvPr/>
        </p:nvSpPr>
        <p:spPr>
          <a:xfrm>
            <a:off x="3187082" y="2225009"/>
            <a:ext cx="7121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Ubuntu" panose="020B0604020202020204" charset="0"/>
              </a:rPr>
              <a:t>The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75561-9E62-094A-BEF8-9882D7001503}"/>
              </a:ext>
            </a:extLst>
          </p:cNvPr>
          <p:cNvSpPr txBox="1"/>
          <p:nvPr/>
        </p:nvSpPr>
        <p:spPr>
          <a:xfrm>
            <a:off x="4290785" y="4000500"/>
            <a:ext cx="4481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https://drive.google.com/file/d/1mTHX2V1mc13f7CvSvvsSWFRA4IcZykpi/view?usp=drivesdk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23380">
        <p14:reveal/>
      </p:transition>
    </mc:Choice>
    <mc:Fallback xmlns="">
      <p:transition spd="med" advTm="23380">
        <p:fade/>
      </p:transition>
    </mc:Fallback>
  </mc:AlternateContent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345</Words>
  <Application>Microsoft Office PowerPoint</Application>
  <PresentationFormat>On-screen Show (16:9)</PresentationFormat>
  <Paragraphs>46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Isidore template</vt:lpstr>
      <vt:lpstr>Using blockchain in the education sector for trusted credentials.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adapa</dc:creator>
  <cp:lastModifiedBy>satya adapa</cp:lastModifiedBy>
  <cp:revision>14</cp:revision>
  <dcterms:modified xsi:type="dcterms:W3CDTF">2022-05-05T07:34:10Z</dcterms:modified>
</cp:coreProperties>
</file>