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0ae49f7f3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0ae49f7f3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0ae49f7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0ae49f7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0ae49f7f3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0ae49f7f3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0ae49f7f3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0ae49f7f3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0ae49f7f3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0ae49f7f3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0ae49f7f3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0ae49f7f3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0ae49f7f3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0ae49f7f3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0ae49f7f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0ae49f7f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0ae49f7f3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0ae49f7f3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4762800" y="112815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4762800" y="274605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4565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19750" y="916725"/>
            <a:ext cx="4897500" cy="95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ATM Machine</a:t>
            </a:r>
            <a:endParaRPr/>
          </a:p>
        </p:txBody>
      </p:sp>
      <p:sp>
        <p:nvSpPr>
          <p:cNvPr id="86" name="Google Shape;86;p13"/>
          <p:cNvSpPr txBox="1"/>
          <p:nvPr>
            <p:ph idx="1" type="subTitle"/>
          </p:nvPr>
        </p:nvSpPr>
        <p:spPr>
          <a:xfrm>
            <a:off x="3446400" y="2571750"/>
            <a:ext cx="4238100" cy="1066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id" sz="2000"/>
              <a:t>Satya Ananda Sulistio - 2106705524</a:t>
            </a:r>
            <a:endParaRPr sz="2000"/>
          </a:p>
          <a:p>
            <a:pPr indent="0" lvl="0" marL="0" rtl="0" algn="l">
              <a:spcBef>
                <a:spcPts val="0"/>
              </a:spcBef>
              <a:spcAft>
                <a:spcPts val="0"/>
              </a:spcAft>
              <a:buNone/>
            </a:pPr>
            <a:r>
              <a:rPr lang="id" sz="2000"/>
              <a:t>Leonardo Jeremy Pongpare Munda - 2106707914</a:t>
            </a:r>
            <a:endParaRPr sz="2000"/>
          </a:p>
          <a:p>
            <a:pPr indent="0" lvl="0" marL="0" rtl="0" algn="l">
              <a:spcBef>
                <a:spcPts val="0"/>
              </a:spcBef>
              <a:spcAft>
                <a:spcPts val="0"/>
              </a:spcAft>
              <a:buNone/>
            </a:pPr>
            <a:r>
              <a:rPr lang="id" sz="2000"/>
              <a:t>Rafi' Noval Hady  - 2106703153</a:t>
            </a:r>
            <a:endParaRPr sz="2000"/>
          </a:p>
          <a:p>
            <a:pPr indent="0" lvl="0" marL="0" rtl="0" algn="l">
              <a:spcBef>
                <a:spcPts val="0"/>
              </a:spcBef>
              <a:spcAft>
                <a:spcPts val="0"/>
              </a:spcAft>
              <a:buNone/>
            </a:pPr>
            <a:r>
              <a:rPr lang="id" sz="2000"/>
              <a:t>Ivan Indrastata Ramadhan - 2106706981</a:t>
            </a:r>
            <a:endParaRPr sz="2000"/>
          </a:p>
        </p:txBody>
      </p:sp>
      <p:pic>
        <p:nvPicPr>
          <p:cNvPr id="87" name="Google Shape;87;p13"/>
          <p:cNvPicPr preferRelativeResize="0"/>
          <p:nvPr/>
        </p:nvPicPr>
        <p:blipFill>
          <a:blip r:embed="rId3">
            <a:alphaModFix/>
          </a:blip>
          <a:stretch>
            <a:fillRect/>
          </a:stretch>
        </p:blipFill>
        <p:spPr>
          <a:xfrm>
            <a:off x="882950" y="2014987"/>
            <a:ext cx="2262875" cy="2262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412050"/>
            <a:ext cx="8520600" cy="203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93" name="Google Shape;93;p14"/>
          <p:cNvSpPr txBox="1"/>
          <p:nvPr>
            <p:ph idx="1" type="body"/>
          </p:nvPr>
        </p:nvSpPr>
        <p:spPr>
          <a:xfrm>
            <a:off x="311700" y="1229875"/>
            <a:ext cx="8520600" cy="33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d" sz="1300">
                <a:latin typeface="Arial"/>
                <a:ea typeface="Arial"/>
                <a:cs typeface="Arial"/>
                <a:sym typeface="Arial"/>
              </a:rPr>
              <a:t>ATM (Automated Teller Machine) dibuat untuk memudahkan masyarakat dalam melakukan transaksi perbankan secara otomatis. Sekarang orang-orang tidak lagi harus mengantri di teller bank untuk melakukan transaksi seperti menyetor atau menarik uang. </a:t>
            </a:r>
            <a:endParaRPr sz="13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id" sz="1300">
                <a:latin typeface="Arial"/>
                <a:ea typeface="Arial"/>
                <a:cs typeface="Arial"/>
                <a:sym typeface="Arial"/>
              </a:rPr>
              <a:t>Masih banyak keuntungan yang ditawarkan oleh mesin ATM, seperti dapat digunakan setiap saat sehingga memungkinkan orang untuk melakukan transaksi kapan saja sesuai kebutuhan. Namun, ada salah satu kekurangan ATM yang cukup signifikan, yaitu pecahan uang yang tidak sesuai kebutuhan. Mesin ATM biasanya hanya menyediakan pecahan uang yang terbatas, seperti pecahan Rp50.000 dan Rp100.000. Hal ini bisa menjadi masalah bagi orang yang hanya membutuhkan pecahan uang yang lebih kecil, seperti Rp20.000 atau Rp 10.000. Oleh karena itu kami membuat mesin ATM yang menyediakan pecahan uang kecil.</a:t>
            </a:r>
            <a:endParaRPr sz="13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id" sz="1300">
                <a:latin typeface="Arial"/>
                <a:ea typeface="Arial"/>
                <a:cs typeface="Arial"/>
                <a:sym typeface="Arial"/>
              </a:rPr>
              <a:t>Dengan adanya mesin ATM ini diharapkan bisa membantu masyarakat agar bisa mengambil uang sesuai kebutuhannya tanpa harus menerima kelebihan yang tidak perlu.</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Tujuan</a:t>
            </a:r>
            <a:endParaRPr/>
          </a:p>
        </p:txBody>
      </p:sp>
      <p:sp>
        <p:nvSpPr>
          <p:cNvPr id="99" name="Google Shape;99;p15"/>
          <p:cNvSpPr/>
          <p:nvPr/>
        </p:nvSpPr>
        <p:spPr>
          <a:xfrm>
            <a:off x="596790" y="1329675"/>
            <a:ext cx="328800" cy="328800"/>
          </a:xfrm>
          <a:prstGeom prst="rect">
            <a:avLst/>
          </a:prstGeom>
          <a:solidFill>
            <a:srgbClr val="00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800">
                <a:solidFill>
                  <a:srgbClr val="FFFFFF"/>
                </a:solidFill>
              </a:rPr>
              <a:t> 1</a:t>
            </a:r>
            <a:endParaRPr b="1" sz="800">
              <a:solidFill>
                <a:srgbClr val="FFFFFF"/>
              </a:solidFill>
            </a:endParaRPr>
          </a:p>
        </p:txBody>
      </p:sp>
      <p:sp>
        <p:nvSpPr>
          <p:cNvPr id="100" name="Google Shape;100;p15"/>
          <p:cNvSpPr txBox="1"/>
          <p:nvPr>
            <p:ph idx="1" type="body"/>
          </p:nvPr>
        </p:nvSpPr>
        <p:spPr>
          <a:xfrm>
            <a:off x="1064100" y="1241850"/>
            <a:ext cx="5982300" cy="522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d"/>
              <a:t>Menciptakan ATM yang menyediakan pecahan uang kecil</a:t>
            </a:r>
            <a:endParaRPr/>
          </a:p>
        </p:txBody>
      </p:sp>
      <p:sp>
        <p:nvSpPr>
          <p:cNvPr id="101" name="Google Shape;101;p15"/>
          <p:cNvSpPr/>
          <p:nvPr/>
        </p:nvSpPr>
        <p:spPr>
          <a:xfrm>
            <a:off x="1337190" y="2290275"/>
            <a:ext cx="328800" cy="328800"/>
          </a:xfrm>
          <a:prstGeom prst="rect">
            <a:avLst/>
          </a:prstGeom>
          <a:solidFill>
            <a:srgbClr val="00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800">
                <a:solidFill>
                  <a:srgbClr val="FFFFFF"/>
                </a:solidFill>
              </a:rPr>
              <a:t> 2</a:t>
            </a:r>
            <a:endParaRPr b="1" sz="800">
              <a:solidFill>
                <a:srgbClr val="FFFFFF"/>
              </a:solidFill>
            </a:endParaRPr>
          </a:p>
        </p:txBody>
      </p:sp>
      <p:sp>
        <p:nvSpPr>
          <p:cNvPr id="102" name="Google Shape;102;p15"/>
          <p:cNvSpPr txBox="1"/>
          <p:nvPr>
            <p:ph idx="1" type="body"/>
          </p:nvPr>
        </p:nvSpPr>
        <p:spPr>
          <a:xfrm>
            <a:off x="1804500" y="2202450"/>
            <a:ext cx="6173700" cy="522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id"/>
              <a:t>ATM yang menerapkan test bench untuk dilakukannya pengecekan</a:t>
            </a:r>
            <a:endParaRPr/>
          </a:p>
        </p:txBody>
      </p:sp>
      <p:sp>
        <p:nvSpPr>
          <p:cNvPr id="103" name="Google Shape;103;p15"/>
          <p:cNvSpPr/>
          <p:nvPr/>
        </p:nvSpPr>
        <p:spPr>
          <a:xfrm>
            <a:off x="1904090" y="3298875"/>
            <a:ext cx="328800" cy="328800"/>
          </a:xfrm>
          <a:prstGeom prst="rect">
            <a:avLst/>
          </a:prstGeom>
          <a:solidFill>
            <a:srgbClr val="00B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800">
                <a:solidFill>
                  <a:srgbClr val="FFFFFF"/>
                </a:solidFill>
              </a:rPr>
              <a:t> 3</a:t>
            </a:r>
            <a:endParaRPr b="1" sz="800">
              <a:solidFill>
                <a:srgbClr val="FFFFFF"/>
              </a:solidFill>
            </a:endParaRPr>
          </a:p>
        </p:txBody>
      </p:sp>
      <p:sp>
        <p:nvSpPr>
          <p:cNvPr id="104" name="Google Shape;104;p15"/>
          <p:cNvSpPr txBox="1"/>
          <p:nvPr>
            <p:ph idx="1" type="body"/>
          </p:nvPr>
        </p:nvSpPr>
        <p:spPr>
          <a:xfrm>
            <a:off x="2232900" y="3091050"/>
            <a:ext cx="64773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Memberikan fleksibilitas bagi masyarakat dalam melakukan penarikan uang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083800" y="63730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Alur Program</a:t>
            </a:r>
            <a:endParaRPr/>
          </a:p>
        </p:txBody>
      </p:sp>
      <p:pic>
        <p:nvPicPr>
          <p:cNvPr id="110" name="Google Shape;110;p16"/>
          <p:cNvPicPr preferRelativeResize="0"/>
          <p:nvPr/>
        </p:nvPicPr>
        <p:blipFill>
          <a:blip r:embed="rId3">
            <a:alphaModFix/>
          </a:blip>
          <a:stretch>
            <a:fillRect/>
          </a:stretch>
        </p:blipFill>
        <p:spPr>
          <a:xfrm>
            <a:off x="5262950" y="1762987"/>
            <a:ext cx="2262875" cy="226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a:blip r:embed="rId3">
            <a:alphaModFix/>
          </a:blip>
          <a:stretch>
            <a:fillRect/>
          </a:stretch>
        </p:blipFill>
        <p:spPr>
          <a:xfrm>
            <a:off x="1085000" y="0"/>
            <a:ext cx="6974000" cy="2703001"/>
          </a:xfrm>
          <a:prstGeom prst="rect">
            <a:avLst/>
          </a:prstGeom>
          <a:noFill/>
          <a:ln>
            <a:noFill/>
          </a:ln>
        </p:spPr>
      </p:pic>
      <p:sp>
        <p:nvSpPr>
          <p:cNvPr id="116" name="Google Shape;116;p17"/>
          <p:cNvSpPr txBox="1"/>
          <p:nvPr>
            <p:ph idx="1" type="body"/>
          </p:nvPr>
        </p:nvSpPr>
        <p:spPr>
          <a:xfrm>
            <a:off x="311700" y="2487000"/>
            <a:ext cx="8520600" cy="218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id"/>
              <a:t>Program akan IDLE</a:t>
            </a:r>
            <a:endParaRPr/>
          </a:p>
          <a:p>
            <a:pPr indent="-334327" lvl="0" marL="457200" rtl="0" algn="l">
              <a:spcBef>
                <a:spcPts val="0"/>
              </a:spcBef>
              <a:spcAft>
                <a:spcPts val="0"/>
              </a:spcAft>
              <a:buSzPct val="100000"/>
              <a:buAutoNum type="arabicPeriod"/>
            </a:pPr>
            <a:r>
              <a:rPr lang="id"/>
              <a:t>Menerima Input PIN dengan percobaan sebanyak 3 kali, bila gagal akan kembali ke IDLE</a:t>
            </a:r>
            <a:endParaRPr/>
          </a:p>
          <a:p>
            <a:pPr indent="-334327" lvl="0" marL="457200" rtl="0" algn="l">
              <a:spcBef>
                <a:spcPts val="0"/>
              </a:spcBef>
              <a:spcAft>
                <a:spcPts val="0"/>
              </a:spcAft>
              <a:buSzPct val="100000"/>
              <a:buAutoNum type="arabicPeriod"/>
            </a:pPr>
            <a:r>
              <a:rPr lang="id"/>
              <a:t>Program READY untuk digunakan dan akan ke state yang diinginkan sesuai dengan kebutuhan</a:t>
            </a:r>
            <a:endParaRPr/>
          </a:p>
          <a:p>
            <a:pPr indent="-334327" lvl="0" marL="457200" rtl="0" algn="l">
              <a:spcBef>
                <a:spcPts val="0"/>
              </a:spcBef>
              <a:spcAft>
                <a:spcPts val="0"/>
              </a:spcAft>
              <a:buSzPct val="100000"/>
              <a:buAutoNum type="arabicPeriod"/>
            </a:pPr>
            <a:r>
              <a:rPr lang="id"/>
              <a:t>Masuk State yang sesuai</a:t>
            </a:r>
            <a:endParaRPr/>
          </a:p>
          <a:p>
            <a:pPr indent="-334327" lvl="0" marL="457200" rtl="0" algn="l">
              <a:spcBef>
                <a:spcPts val="0"/>
              </a:spcBef>
              <a:spcAft>
                <a:spcPts val="0"/>
              </a:spcAft>
              <a:buSzPct val="100000"/>
              <a:buAutoNum type="arabicPeriod"/>
            </a:pPr>
            <a:r>
              <a:rPr lang="id"/>
              <a:t>State Selesai, kembali READY untuk memilih State Lain</a:t>
            </a:r>
            <a:endParaRPr/>
          </a:p>
          <a:p>
            <a:pPr indent="-334327" lvl="0" marL="457200" rtl="0" algn="l">
              <a:spcBef>
                <a:spcPts val="0"/>
              </a:spcBef>
              <a:spcAft>
                <a:spcPts val="0"/>
              </a:spcAft>
              <a:buSzPct val="100000"/>
              <a:buAutoNum type="arabicPeriod"/>
            </a:pPr>
            <a:r>
              <a:rPr lang="id"/>
              <a:t>atau Kembali IDLE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695800" y="66130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Hasil</a:t>
            </a:r>
            <a:endParaRPr/>
          </a:p>
        </p:txBody>
      </p:sp>
      <p:pic>
        <p:nvPicPr>
          <p:cNvPr id="122" name="Google Shape;122;p18"/>
          <p:cNvPicPr preferRelativeResize="0"/>
          <p:nvPr/>
        </p:nvPicPr>
        <p:blipFill>
          <a:blip r:embed="rId3">
            <a:alphaModFix/>
          </a:blip>
          <a:stretch>
            <a:fillRect/>
          </a:stretch>
        </p:blipFill>
        <p:spPr>
          <a:xfrm>
            <a:off x="5262950" y="1762987"/>
            <a:ext cx="2262875" cy="226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3400" y="242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State DEPOSIT dan WITHDRAWAL</a:t>
            </a:r>
            <a:endParaRPr/>
          </a:p>
        </p:txBody>
      </p:sp>
      <p:pic>
        <p:nvPicPr>
          <p:cNvPr id="128" name="Google Shape;128;p19"/>
          <p:cNvPicPr preferRelativeResize="0"/>
          <p:nvPr/>
        </p:nvPicPr>
        <p:blipFill>
          <a:blip r:embed="rId3">
            <a:alphaModFix/>
          </a:blip>
          <a:stretch>
            <a:fillRect/>
          </a:stretch>
        </p:blipFill>
        <p:spPr>
          <a:xfrm>
            <a:off x="0" y="1374798"/>
            <a:ext cx="9143998" cy="35100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83400" y="494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State PIN_CHANGE</a:t>
            </a:r>
            <a:endParaRPr/>
          </a:p>
        </p:txBody>
      </p:sp>
      <p:pic>
        <p:nvPicPr>
          <p:cNvPr id="134" name="Google Shape;134;p20"/>
          <p:cNvPicPr preferRelativeResize="0"/>
          <p:nvPr/>
        </p:nvPicPr>
        <p:blipFill>
          <a:blip r:embed="rId3">
            <a:alphaModFix/>
          </a:blip>
          <a:stretch>
            <a:fillRect/>
          </a:stretch>
        </p:blipFill>
        <p:spPr>
          <a:xfrm>
            <a:off x="0" y="1537287"/>
            <a:ext cx="9144000" cy="33873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34800" y="735000"/>
            <a:ext cx="4045200" cy="90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solidFill>
                  <a:schemeClr val="lt1"/>
                </a:solidFill>
              </a:rPr>
              <a:t>Kesimpulan</a:t>
            </a:r>
            <a:endParaRPr>
              <a:solidFill>
                <a:schemeClr val="lt1"/>
              </a:solidFill>
            </a:endParaRPr>
          </a:p>
        </p:txBody>
      </p:sp>
      <p:sp>
        <p:nvSpPr>
          <p:cNvPr id="140" name="Google Shape;140;p21"/>
          <p:cNvSpPr txBox="1"/>
          <p:nvPr>
            <p:ph idx="2" type="body"/>
          </p:nvPr>
        </p:nvSpPr>
        <p:spPr>
          <a:xfrm>
            <a:off x="4921650" y="810750"/>
            <a:ext cx="3837000" cy="3695100"/>
          </a:xfrm>
          <a:prstGeom prst="rect">
            <a:avLst/>
          </a:prstGeom>
        </p:spPr>
        <p:txBody>
          <a:bodyPr anchorCtr="0" anchor="ctr" bIns="91425" lIns="91425" spcFirstLastPara="1" rIns="91425" wrap="square" tIns="91425">
            <a:normAutofit fontScale="55000"/>
          </a:bodyPr>
          <a:lstStyle/>
          <a:p>
            <a:pPr indent="0" lvl="0" marL="0" rtl="0" algn="l">
              <a:spcBef>
                <a:spcPts val="0"/>
              </a:spcBef>
              <a:spcAft>
                <a:spcPts val="0"/>
              </a:spcAft>
              <a:buNone/>
            </a:pPr>
            <a:r>
              <a:rPr lang="id">
                <a:solidFill>
                  <a:schemeClr val="dk1"/>
                </a:solidFill>
              </a:rPr>
              <a:t>Penggunaan FSM memungkinkan kami untuk menerapkan cara kerja ATM menggunakan VHDL. Pada proyek ini, kami berhasil membuat program yang bekerja sesuai dengan rencana kami, yaitu membuat mesin ATM yang dapat melakukan penggantian PIN akun, serta penyetoran dan penarikan uang dengan pilihan pecahan yang bervariasi (100k, 50k, 20k, 10k, 5k, 2k, dan 1k). Pada mesin kami, pengguna dapat menerima kembalian jika uang yang dimasukkan melebih nominal yang ingin disetorkan. Misalnya pengguna ingin melakukan penyetoran sebesar 40k dengan selembar uang 50k. maka ia akan menerima kembalian 10k dengan pecahan uang pilihannya.</a:t>
            </a:r>
            <a:endParaRPr>
              <a:solidFill>
                <a:schemeClr val="dk1"/>
              </a:solidFill>
            </a:endParaRPr>
          </a:p>
          <a:p>
            <a:pPr indent="0" lvl="0" marL="0" rtl="0" algn="l">
              <a:spcBef>
                <a:spcPts val="1200"/>
              </a:spcBef>
              <a:spcAft>
                <a:spcPts val="1200"/>
              </a:spcAft>
              <a:buNone/>
            </a:pPr>
            <a:r>
              <a:rPr lang="id">
                <a:solidFill>
                  <a:schemeClr val="dk1"/>
                </a:solidFill>
              </a:rPr>
              <a:t>Pada program ini menggunakan combinatorial dan synchronous process. Pada combinatorial process kami menerapkan state diagram dengan menggunakan case statement yang berhasil membuat state tertentu dapat bergerak menuju state lain berdasarkan input yang diterima. Kemudian pada synchronous process kami memastikan bahwa perpindahan state terjadi sesuai dengan rising edge clock.</a:t>
            </a:r>
            <a:endParaRPr>
              <a:solidFill>
                <a:schemeClr val="dk1"/>
              </a:solidFill>
            </a:endParaRPr>
          </a:p>
        </p:txBody>
      </p:sp>
      <p:pic>
        <p:nvPicPr>
          <p:cNvPr id="141" name="Google Shape;141;p21"/>
          <p:cNvPicPr preferRelativeResize="0"/>
          <p:nvPr/>
        </p:nvPicPr>
        <p:blipFill>
          <a:blip r:embed="rId3">
            <a:alphaModFix/>
          </a:blip>
          <a:stretch>
            <a:fillRect/>
          </a:stretch>
        </p:blipFill>
        <p:spPr>
          <a:xfrm>
            <a:off x="990950" y="1834987"/>
            <a:ext cx="2262875" cy="226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