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0" r:id="rId2"/>
    <p:sldId id="275" r:id="rId3"/>
    <p:sldId id="276" r:id="rId4"/>
    <p:sldId id="277" r:id="rId5"/>
    <p:sldId id="280" r:id="rId6"/>
    <p:sldId id="281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56" r:id="rId16"/>
    <p:sldId id="257" r:id="rId17"/>
    <p:sldId id="258" r:id="rId18"/>
    <p:sldId id="259" r:id="rId19"/>
    <p:sldId id="278" r:id="rId20"/>
    <p:sldId id="279" r:id="rId21"/>
    <p:sldId id="282" r:id="rId22"/>
    <p:sldId id="265" r:id="rId23"/>
    <p:sldId id="266" r:id="rId24"/>
    <p:sldId id="267" r:id="rId25"/>
    <p:sldId id="272" r:id="rId26"/>
    <p:sldId id="273" r:id="rId27"/>
    <p:sldId id="274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A60CBC-6010-42E7-855B-54F34D6F5C4A}">
          <p14:sldIdLst>
            <p14:sldId id="260"/>
            <p14:sldId id="275"/>
            <p14:sldId id="276"/>
            <p14:sldId id="277"/>
            <p14:sldId id="280"/>
            <p14:sldId id="281"/>
            <p14:sldId id="261"/>
          </p14:sldIdLst>
        </p14:section>
        <p14:section name="Untitled Section" id="{5D4D67BA-F763-45C9-8A99-8AA249B9DE12}">
          <p14:sldIdLst>
            <p14:sldId id="262"/>
            <p14:sldId id="263"/>
            <p14:sldId id="264"/>
            <p14:sldId id="268"/>
            <p14:sldId id="269"/>
            <p14:sldId id="270"/>
            <p14:sldId id="271"/>
            <p14:sldId id="256"/>
            <p14:sldId id="257"/>
            <p14:sldId id="258"/>
            <p14:sldId id="259"/>
            <p14:sldId id="278"/>
            <p14:sldId id="279"/>
            <p14:sldId id="282"/>
            <p14:sldId id="265"/>
            <p14:sldId id="266"/>
            <p14:sldId id="267"/>
            <p14:sldId id="272"/>
            <p14:sldId id="273"/>
            <p14:sldId id="274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EA0-F86A-4E89-A5EF-117E1A79DE01}" type="datetimeFigureOut">
              <a:rPr lang="en-IN" smtClean="0"/>
              <a:t>16-04-2019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1138-8A90-487E-B250-A4796403FD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05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EA0-F86A-4E89-A5EF-117E1A79DE01}" type="datetimeFigureOut">
              <a:rPr lang="en-IN" smtClean="0"/>
              <a:t>16-04-2019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1138-8A90-487E-B250-A4796403FD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93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EA0-F86A-4E89-A5EF-117E1A79DE01}" type="datetimeFigureOut">
              <a:rPr lang="en-IN" smtClean="0"/>
              <a:t>16-04-2019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1138-8A90-487E-B250-A4796403FD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185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EA0-F86A-4E89-A5EF-117E1A79DE01}" type="datetimeFigureOut">
              <a:rPr lang="en-IN" smtClean="0"/>
              <a:t>16-04-2019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1138-8A90-487E-B250-A4796403FDF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069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EA0-F86A-4E89-A5EF-117E1A79DE01}" type="datetimeFigureOut">
              <a:rPr lang="en-IN" smtClean="0"/>
              <a:t>16-04-2019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1138-8A90-487E-B250-A4796403FD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098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EA0-F86A-4E89-A5EF-117E1A79DE01}" type="datetimeFigureOut">
              <a:rPr lang="en-IN" smtClean="0"/>
              <a:t>16-04-2019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1138-8A90-487E-B250-A4796403FD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85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EA0-F86A-4E89-A5EF-117E1A79DE01}" type="datetimeFigureOut">
              <a:rPr lang="en-IN" smtClean="0"/>
              <a:t>16-04-2019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1138-8A90-487E-B250-A4796403FD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449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EA0-F86A-4E89-A5EF-117E1A79DE01}" type="datetimeFigureOut">
              <a:rPr lang="en-IN" smtClean="0"/>
              <a:t>16-04-2019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1138-8A90-487E-B250-A4796403FD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003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EA0-F86A-4E89-A5EF-117E1A79DE01}" type="datetimeFigureOut">
              <a:rPr lang="en-IN" smtClean="0"/>
              <a:t>16-04-2019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1138-8A90-487E-B250-A4796403FD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84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EA0-F86A-4E89-A5EF-117E1A79DE01}" type="datetimeFigureOut">
              <a:rPr lang="en-IN" smtClean="0"/>
              <a:t>16-04-2019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1138-8A90-487E-B250-A4796403FD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5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EA0-F86A-4E89-A5EF-117E1A79DE01}" type="datetimeFigureOut">
              <a:rPr lang="en-IN" smtClean="0"/>
              <a:t>16-04-2019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1138-8A90-487E-B250-A4796403FD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63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EA0-F86A-4E89-A5EF-117E1A79DE01}" type="datetimeFigureOut">
              <a:rPr lang="en-IN" smtClean="0"/>
              <a:t>16-04-2019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1138-8A90-487E-B250-A4796403FD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98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EA0-F86A-4E89-A5EF-117E1A79DE01}" type="datetimeFigureOut">
              <a:rPr lang="en-IN" smtClean="0"/>
              <a:t>16-04-2019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1138-8A90-487E-B250-A4796403FD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44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EA0-F86A-4E89-A5EF-117E1A79DE01}" type="datetimeFigureOut">
              <a:rPr lang="en-IN" smtClean="0"/>
              <a:t>16-04-2019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1138-8A90-487E-B250-A4796403FD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7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EA0-F86A-4E89-A5EF-117E1A79DE01}" type="datetimeFigureOut">
              <a:rPr lang="en-IN" smtClean="0"/>
              <a:t>16-04-2019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1138-8A90-487E-B250-A4796403FD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46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EA0-F86A-4E89-A5EF-117E1A79DE01}" type="datetimeFigureOut">
              <a:rPr lang="en-IN" smtClean="0"/>
              <a:t>16-04-2019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1138-8A90-487E-B250-A4796403FD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50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EA0-F86A-4E89-A5EF-117E1A79DE01}" type="datetimeFigureOut">
              <a:rPr lang="en-IN" smtClean="0"/>
              <a:t>16-04-2019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1138-8A90-487E-B250-A4796403FD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41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D02EA0-F86A-4E89-A5EF-117E1A79DE01}" type="datetimeFigureOut">
              <a:rPr lang="en-IN" smtClean="0"/>
              <a:t>16-04-2019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C1138-8A90-487E-B250-A4796403FD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462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.maven.org/#brow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80110"/>
            <a:ext cx="8825658" cy="17179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2737"/>
          </a:xfrm>
        </p:spPr>
        <p:txBody>
          <a:bodyPr/>
          <a:lstStyle/>
          <a:p>
            <a:r>
              <a:rPr lang="en-IN" sz="44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DESCRIPTION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br>
              <a:rPr lang="en-IN" b="1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5456"/>
            <a:ext cx="8946541" cy="4253344"/>
          </a:xfrm>
        </p:spPr>
        <p:txBody>
          <a:bodyPr/>
          <a:lstStyle/>
          <a:p>
            <a:r>
              <a:rPr lang="en-IN" dirty="0"/>
              <a:t>GitHub is a web-based hosting service for version control using Git.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It offers all of the distributed version control and source code management functionality of Git.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GitHub is a </a:t>
            </a:r>
            <a:r>
              <a:rPr lang="en-IN" dirty="0" err="1"/>
              <a:t>scm</a:t>
            </a:r>
            <a:r>
              <a:rPr lang="en-IN" dirty="0"/>
              <a:t> repository.</a:t>
            </a:r>
          </a:p>
        </p:txBody>
      </p:sp>
    </p:spTree>
    <p:extLst>
      <p:ext uri="{BB962C8B-B14F-4D97-AF65-F5344CB8AC3E}">
        <p14:creationId xmlns:p14="http://schemas.microsoft.com/office/powerpoint/2010/main" val="231781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852514"/>
              </p:ext>
            </p:extLst>
          </p:nvPr>
        </p:nvGraphicFramePr>
        <p:xfrm>
          <a:off x="1052946" y="2052633"/>
          <a:ext cx="8997518" cy="2879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3943">
                  <a:extLst>
                    <a:ext uri="{9D8B030D-6E8A-4147-A177-3AD203B41FA5}">
                      <a16:colId xmlns:a16="http://schemas.microsoft.com/office/drawing/2014/main" val="3075002256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09653331"/>
                    </a:ext>
                  </a:extLst>
                </a:gridCol>
              </a:tblGrid>
              <a:tr h="563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28575" marR="0">
                        <a:lnSpc>
                          <a:spcPts val="14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Type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28575" marR="0">
                        <a:lnSpc>
                          <a:spcPts val="14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Java Based Build Tool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91319059"/>
                  </a:ext>
                </a:extLst>
              </a:tr>
              <a:tr h="579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28575" marR="0">
                        <a:lnSpc>
                          <a:spcPts val="14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Vendor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28575" marR="0">
                        <a:lnSpc>
                          <a:spcPts val="14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Apache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37829249"/>
                  </a:ext>
                </a:extLst>
              </a:tr>
              <a:tr h="579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28575" marR="0">
                        <a:lnSpc>
                          <a:spcPts val="14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Is Open Source?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28575" marR="0">
                        <a:lnSpc>
                          <a:spcPts val="14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29848552"/>
                  </a:ext>
                </a:extLst>
              </a:tr>
              <a:tr h="579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28575" marR="0">
                        <a:lnSpc>
                          <a:spcPts val="14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Version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28575" marR="0">
                        <a:lnSpc>
                          <a:spcPts val="14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3.5.2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8534844"/>
                  </a:ext>
                </a:extLst>
              </a:tr>
              <a:tr h="579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28575" marR="0">
                        <a:lnSpc>
                          <a:spcPts val="14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Operating system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28575" marR="0">
                        <a:lnSpc>
                          <a:spcPts val="14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Cross Platform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76747623"/>
                  </a:ext>
                </a:extLst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91" y="207818"/>
            <a:ext cx="7620000" cy="166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298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1173"/>
          </a:xfrm>
        </p:spPr>
        <p:txBody>
          <a:bodyPr/>
          <a:lstStyle/>
          <a:p>
            <a:r>
              <a:rPr lang="en-IN" sz="4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43892"/>
            <a:ext cx="8946541" cy="490450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+mn-lt"/>
              </a:rPr>
              <a:t>Apache Maven is a software project management and comprehension tool. Based on the concept of a project object model (POM), Maven can manage a project's build, reporting and documentation.</a:t>
            </a:r>
          </a:p>
          <a:p>
            <a:r>
              <a:rPr lang="en-US" dirty="0">
                <a:latin typeface="+mn-lt"/>
              </a:rPr>
              <a:t>  The most powerful feature is able to download the project dependency libraries automatically from maven central repo, maven remote repo or local repo.</a:t>
            </a:r>
          </a:p>
          <a:p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645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4692"/>
            <a:ext cx="9404723" cy="651163"/>
          </a:xfrm>
        </p:spPr>
        <p:txBody>
          <a:bodyPr/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Maven Repositories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81891"/>
            <a:ext cx="8946541" cy="6276109"/>
          </a:xfrm>
        </p:spPr>
        <p:txBody>
          <a:bodyPr>
            <a:noAutofit/>
          </a:bodyPr>
          <a:lstStyle/>
          <a:p>
            <a:r>
              <a:rPr lang="en-US" sz="1400" dirty="0"/>
              <a:t> A Maven repository can be one of the following types:</a:t>
            </a:r>
          </a:p>
          <a:p>
            <a:pPr lvl="0"/>
            <a:r>
              <a:rPr lang="en-US" sz="1400" dirty="0"/>
              <a:t>Local Repository</a:t>
            </a:r>
          </a:p>
          <a:p>
            <a:pPr lvl="0"/>
            <a:r>
              <a:rPr lang="en-US" sz="1400" dirty="0"/>
              <a:t>Central Repository</a:t>
            </a:r>
          </a:p>
          <a:p>
            <a:pPr lvl="0"/>
            <a:r>
              <a:rPr lang="en-US" sz="1400" dirty="0"/>
              <a:t>Remote Repository</a:t>
            </a:r>
          </a:p>
          <a:p>
            <a:pPr marL="0" indent="0">
              <a:buNone/>
            </a:pPr>
            <a:r>
              <a:rPr lang="en-US" sz="1400" b="1" u="sng" dirty="0">
                <a:solidFill>
                  <a:schemeClr val="accent6"/>
                </a:solidFill>
              </a:rPr>
              <a:t>Local Repository</a:t>
            </a:r>
          </a:p>
          <a:p>
            <a:r>
              <a:rPr lang="en-US" sz="1400" dirty="0"/>
              <a:t>       The maven local repository is a local folder that is used to store all your project’s dependencies (plugin jars and other files which are downloaded by Maven). In simple, when you build a Maven project, all dependency files will be stored in your Maven local repository. </a:t>
            </a:r>
          </a:p>
          <a:p>
            <a:r>
              <a:rPr lang="en-US" sz="1400" dirty="0"/>
              <a:t>By default, Maven local repository is default to .m2 folder:</a:t>
            </a:r>
          </a:p>
          <a:p>
            <a:pPr lvl="0"/>
            <a:r>
              <a:rPr lang="en-US" sz="1400" dirty="0"/>
              <a:t>Unix/Mac OS X – ~/.m2 (/Users/</a:t>
            </a:r>
            <a:r>
              <a:rPr lang="en-US" sz="1400" dirty="0" err="1"/>
              <a:t>BhaskarReddy</a:t>
            </a:r>
            <a:r>
              <a:rPr lang="en-US" sz="1400" dirty="0"/>
              <a:t>/.m2/repository)</a:t>
            </a:r>
          </a:p>
          <a:p>
            <a:pPr lvl="0"/>
            <a:r>
              <a:rPr lang="en-US" sz="1400" dirty="0"/>
              <a:t>Windows – C:\Users\{your-username}\.m2</a:t>
            </a:r>
          </a:p>
          <a:p>
            <a:pPr marL="0" indent="0">
              <a:buNone/>
            </a:pPr>
            <a:r>
              <a:rPr lang="en-US" sz="1400" b="1" u="sng" dirty="0">
                <a:solidFill>
                  <a:schemeClr val="accent6"/>
                </a:solidFill>
              </a:rPr>
              <a:t>Maven Central Repository</a:t>
            </a:r>
          </a:p>
          <a:p>
            <a:r>
              <a:rPr lang="en-US" sz="1400" b="1" dirty="0"/>
              <a:t> </a:t>
            </a:r>
            <a:r>
              <a:rPr lang="en-US" sz="1400" dirty="0"/>
              <a:t>         The central repository is the repository provided by the Maven community. It contains a large repository of commonly used libraries. This repository comes into play when Maven does not find libraries in the local repository.</a:t>
            </a:r>
          </a:p>
          <a:p>
            <a:r>
              <a:rPr lang="en-US" sz="1400" dirty="0"/>
              <a:t> The central repository can be found at: </a:t>
            </a:r>
            <a:r>
              <a:rPr lang="en-US" sz="1400" u="sng" dirty="0">
                <a:solidFill>
                  <a:srgbClr val="7030A0"/>
                </a:solidFill>
                <a:hlinkClick r:id="rId2"/>
              </a:rPr>
              <a:t>http://search.maven.org/#browse</a:t>
            </a:r>
            <a:r>
              <a:rPr lang="en-US" sz="1400" dirty="0">
                <a:solidFill>
                  <a:srgbClr val="7030A0"/>
                </a:solidFill>
                <a:hlinkClick r:id="rId2"/>
              </a:rPr>
              <a:t>.</a:t>
            </a:r>
            <a:endParaRPr lang="en-US" sz="1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400" b="1" u="sng" dirty="0"/>
              <a:t> </a:t>
            </a:r>
            <a:r>
              <a:rPr lang="en-US" sz="1400" b="1" u="sng" dirty="0">
                <a:solidFill>
                  <a:schemeClr val="accent6"/>
                </a:solidFill>
              </a:rPr>
              <a:t>Remote Repository</a:t>
            </a:r>
          </a:p>
          <a:p>
            <a:r>
              <a:rPr lang="en-US" sz="1400" b="1" dirty="0"/>
              <a:t> </a:t>
            </a:r>
            <a:r>
              <a:rPr lang="en-US" sz="1400" dirty="0"/>
              <a:t>     </a:t>
            </a:r>
            <a:r>
              <a:rPr lang="en-US" sz="1400" b="1" dirty="0"/>
              <a:t> </a:t>
            </a:r>
            <a:r>
              <a:rPr lang="en-US" sz="1400" dirty="0"/>
              <a:t>Enterprises usually maintain their own repositories for the libraries that are being used for the project. These differ from the local repository; a repository is maintained on a separate server, different from the developer's machine and is accessible within the organization.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5510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4082"/>
          </a:xfrm>
        </p:spPr>
        <p:txBody>
          <a:bodyPr/>
          <a:lstStyle/>
          <a:p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Maven life cycles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66800"/>
            <a:ext cx="8946541" cy="5181599"/>
          </a:xfrm>
        </p:spPr>
        <p:txBody>
          <a:bodyPr/>
          <a:lstStyle/>
          <a:p>
            <a:r>
              <a:rPr lang="en-IN" dirty="0" smtClean="0"/>
              <a:t>Clean </a:t>
            </a:r>
            <a:r>
              <a:rPr lang="en-IN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(life cycle and goal)</a:t>
            </a:r>
          </a:p>
          <a:p>
            <a:r>
              <a:rPr lang="en-IN" dirty="0" smtClean="0"/>
              <a:t>Site </a:t>
            </a:r>
            <a:r>
              <a:rPr lang="en-IN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life cycle and </a:t>
            </a:r>
            <a:r>
              <a:rPr lang="en-IN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goal)</a:t>
            </a:r>
          </a:p>
          <a:p>
            <a:r>
              <a:rPr lang="en-IN" dirty="0" smtClean="0"/>
              <a:t>Default</a:t>
            </a:r>
          </a:p>
          <a:p>
            <a:pPr marL="0" indent="0">
              <a:buNone/>
            </a:pPr>
            <a:r>
              <a:rPr lang="en-IN" dirty="0" smtClean="0"/>
              <a:t>In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default</a:t>
            </a:r>
            <a:r>
              <a:rPr lang="en-IN" dirty="0" smtClean="0"/>
              <a:t> we have different goals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validate 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compile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test 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package 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install 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deploy 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11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480" y="-304800"/>
            <a:ext cx="11170228" cy="2854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IN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IN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wildfly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</a:br>
            <a:endParaRPr lang="en-IN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524000" y="1880063"/>
            <a:ext cx="9144000" cy="45719"/>
          </a:xfrm>
        </p:spPr>
        <p:txBody>
          <a:bodyPr>
            <a:normAutofit fontScale="25000" lnSpcReduction="20000"/>
          </a:bodyPr>
          <a:lstStyle/>
          <a:p>
            <a:r>
              <a:rPr lang="en-IN" dirty="0" smtClean="0"/>
              <a:t> 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7" y="1717967"/>
            <a:ext cx="11083636" cy="39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7819"/>
            <a:ext cx="8946541" cy="5403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 Introduction</a:t>
            </a:r>
          </a:p>
          <a:p>
            <a:pPr marL="0" indent="0">
              <a:buNone/>
            </a:pPr>
            <a:endParaRPr lang="en-IN" sz="3200" dirty="0" smtClean="0">
              <a:solidFill>
                <a:schemeClr val="accent6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379430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997130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3555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Application server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vendor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Jboss,red</a:t>
                      </a:r>
                      <a:r>
                        <a:rPr lang="en-IN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08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Is a open source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r>
                        <a:rPr lang="en-IN" baseline="0" dirty="0" smtClean="0"/>
                        <a:t> it is free and open source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2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version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16.0.0</a:t>
                      </a:r>
                      <a:endParaRPr lang="en-IN" sz="18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315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Operating</a:t>
                      </a:r>
                      <a:r>
                        <a:rPr lang="en-IN" baseline="0" dirty="0" smtClean="0"/>
                        <a:t>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Cross plat from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17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8375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0076" y="3456553"/>
            <a:ext cx="9869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solidFill>
                  <a:schemeClr val="tx1">
                    <a:lumMod val="95000"/>
                  </a:schemeClr>
                </a:solidFill>
              </a:rPr>
              <a:t>WildFly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, formerly known as </a:t>
            </a:r>
            <a:r>
              <a:rPr lang="en-IN" sz="2400" dirty="0" err="1">
                <a:solidFill>
                  <a:schemeClr val="tx1">
                    <a:lumMod val="95000"/>
                  </a:schemeClr>
                </a:solidFill>
              </a:rPr>
              <a:t>JBoss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 AS, or simply </a:t>
            </a:r>
            <a:r>
              <a:rPr lang="en-IN" sz="2400" dirty="0" err="1" smtClean="0">
                <a:solidFill>
                  <a:schemeClr val="tx1">
                    <a:lumMod val="95000"/>
                  </a:schemeClr>
                </a:solidFill>
              </a:rPr>
              <a:t>Jboss</a:t>
            </a:r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sz="2400" dirty="0" smtClean="0">
                <a:solidFill>
                  <a:schemeClr val="tx1">
                    <a:lumMod val="95000"/>
                  </a:schemeClr>
                </a:solidFill>
              </a:rPr>
              <a:t>it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is an application server authored by </a:t>
            </a:r>
            <a:r>
              <a:rPr lang="en-IN" sz="2400" dirty="0" err="1">
                <a:solidFill>
                  <a:schemeClr val="tx1">
                    <a:lumMod val="95000"/>
                  </a:schemeClr>
                </a:solidFill>
              </a:rPr>
              <a:t>JBoss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, now developed by Red Hat. </a:t>
            </a:r>
            <a:r>
              <a:rPr lang="en-IN" sz="2400" dirty="0" err="1" smtClean="0">
                <a:solidFill>
                  <a:schemeClr val="tx1">
                    <a:lumMod val="95000"/>
                  </a:schemeClr>
                </a:solidFill>
              </a:rPr>
              <a:t>Wildfly</a:t>
            </a:r>
            <a:r>
              <a:rPr lang="en-IN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is written in </a:t>
            </a:r>
            <a:r>
              <a:rPr lang="en-IN" sz="2400" b="1" dirty="0">
                <a:solidFill>
                  <a:schemeClr val="tx1">
                    <a:lumMod val="95000"/>
                  </a:schemeClr>
                </a:solidFill>
              </a:rPr>
              <a:t>Java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 and implements the </a:t>
            </a:r>
            <a:r>
              <a:rPr lang="en-IN" sz="2400" b="1" dirty="0">
                <a:solidFill>
                  <a:schemeClr val="tx1">
                    <a:lumMod val="95000"/>
                  </a:schemeClr>
                </a:solidFill>
              </a:rPr>
              <a:t>Java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 Platform, Enterprise Edition (</a:t>
            </a:r>
            <a:r>
              <a:rPr lang="en-IN" sz="2400" b="1" dirty="0">
                <a:solidFill>
                  <a:schemeClr val="tx1">
                    <a:lumMod val="95000"/>
                  </a:schemeClr>
                </a:solidFill>
              </a:rPr>
              <a:t>Java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 EE) specification. It runs on multiple platforms.</a:t>
            </a:r>
          </a:p>
        </p:txBody>
      </p:sp>
    </p:spTree>
    <p:extLst>
      <p:ext uri="{BB962C8B-B14F-4D97-AF65-F5344CB8AC3E}">
        <p14:creationId xmlns:p14="http://schemas.microsoft.com/office/powerpoint/2010/main" val="3495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7929853" cy="641791"/>
          </a:xfrm>
        </p:spPr>
        <p:txBody>
          <a:bodyPr/>
          <a:lstStyle/>
          <a:p>
            <a:r>
              <a:rPr lang="en-IN" sz="4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wildfly</a:t>
            </a:r>
            <a:r>
              <a:rPr lang="en-IN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directory structure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616075" y="3757613"/>
            <a:ext cx="21190208" cy="3405187"/>
          </a:xfrm>
        </p:spPr>
        <p:txBody>
          <a:bodyPr>
            <a:normAutofit lnSpcReduction="10000"/>
          </a:bodyPr>
          <a:lstStyle/>
          <a:p>
            <a:r>
              <a:rPr lang="en-IN" dirty="0" err="1" smtClean="0"/>
              <a:t>Appclient</a:t>
            </a:r>
            <a:endParaRPr lang="en-IN" dirty="0" smtClean="0"/>
          </a:p>
          <a:p>
            <a:r>
              <a:rPr lang="en-IN" dirty="0" smtClean="0"/>
              <a:t>Bin</a:t>
            </a:r>
          </a:p>
          <a:p>
            <a:r>
              <a:rPr lang="en-IN" dirty="0" smtClean="0"/>
              <a:t>Docs</a:t>
            </a:r>
          </a:p>
          <a:p>
            <a:r>
              <a:rPr lang="en-IN" dirty="0" smtClean="0"/>
              <a:t>Domain</a:t>
            </a:r>
          </a:p>
          <a:p>
            <a:r>
              <a:rPr lang="en-IN" dirty="0" smtClean="0"/>
              <a:t>Modules</a:t>
            </a:r>
          </a:p>
          <a:p>
            <a:r>
              <a:rPr lang="en-IN" dirty="0" smtClean="0"/>
              <a:t>Standalone</a:t>
            </a:r>
          </a:p>
          <a:p>
            <a:r>
              <a:rPr lang="en-IN" dirty="0" smtClean="0"/>
              <a:t>Welcome-content</a:t>
            </a:r>
          </a:p>
          <a:p>
            <a:r>
              <a:rPr lang="en-IN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5837" y="1257301"/>
            <a:ext cx="85153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latin typeface="+mj-lt"/>
              </a:rPr>
              <a:t>Appclient</a:t>
            </a:r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Bin</a:t>
            </a:r>
          </a:p>
          <a:p>
            <a:r>
              <a:rPr lang="en-IN" sz="2000" dirty="0">
                <a:latin typeface="+mj-lt"/>
              </a:rPr>
              <a:t>Docs</a:t>
            </a:r>
          </a:p>
          <a:p>
            <a:r>
              <a:rPr lang="en-IN" sz="2000" dirty="0">
                <a:latin typeface="+mj-lt"/>
              </a:rPr>
              <a:t>Domain</a:t>
            </a:r>
          </a:p>
          <a:p>
            <a:r>
              <a:rPr lang="en-IN" sz="2000" dirty="0">
                <a:latin typeface="+mj-lt"/>
              </a:rPr>
              <a:t>Modules</a:t>
            </a:r>
          </a:p>
          <a:p>
            <a:r>
              <a:rPr lang="en-IN" sz="2000" dirty="0">
                <a:latin typeface="+mj-lt"/>
              </a:rPr>
              <a:t>Standalone</a:t>
            </a:r>
          </a:p>
          <a:p>
            <a:r>
              <a:rPr lang="en-IN" sz="2000" dirty="0">
                <a:latin typeface="+mj-lt"/>
              </a:rPr>
              <a:t>Welcome-content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4389" y="3971925"/>
            <a:ext cx="885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 start </a:t>
            </a:r>
            <a:r>
              <a:rPr lang="en-IN" dirty="0" err="1" smtClean="0"/>
              <a:t>wildfly</a:t>
            </a:r>
            <a:r>
              <a:rPr lang="en-IN" dirty="0" smtClean="0"/>
              <a:t> go to bin folder and start </a:t>
            </a:r>
            <a:r>
              <a:rPr lang="en-IN" dirty="0" err="1" smtClean="0"/>
              <a:t>wildfly</a:t>
            </a:r>
            <a:r>
              <a:rPr lang="en-IN" dirty="0" smtClean="0"/>
              <a:t> by using this command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       command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sh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standalone.sh –b 0.0.0.0 –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bmanagement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0.0.0.0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89" y="5343525"/>
            <a:ext cx="792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 change the port number go to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standalone ,configurations</a:t>
            </a:r>
            <a:r>
              <a:rPr lang="en-IN" dirty="0" smtClean="0"/>
              <a:t> and open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standalone.xml file </a:t>
            </a:r>
            <a:r>
              <a:rPr lang="en-IN" dirty="0" smtClean="0"/>
              <a:t>  here we can do the changes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2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733308"/>
          </a:xfrm>
        </p:spPr>
      </p:pic>
    </p:spTree>
    <p:extLst>
      <p:ext uri="{BB962C8B-B14F-4D97-AF65-F5344CB8AC3E}">
        <p14:creationId xmlns:p14="http://schemas.microsoft.com/office/powerpoint/2010/main" val="70078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0075"/>
            <a:ext cx="9613232" cy="5657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4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918"/>
          </a:xfrm>
        </p:spPr>
        <p:txBody>
          <a:bodyPr/>
          <a:lstStyle/>
          <a:p>
            <a:r>
              <a:rPr lang="en-IN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jenkins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3164"/>
            <a:ext cx="8946541" cy="48352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Introduction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780112"/>
              </p:ext>
            </p:extLst>
          </p:nvPr>
        </p:nvGraphicFramePr>
        <p:xfrm>
          <a:off x="1773382" y="2284176"/>
          <a:ext cx="8386618" cy="242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3309">
                  <a:extLst>
                    <a:ext uri="{9D8B030D-6E8A-4147-A177-3AD203B41FA5}">
                      <a16:colId xmlns:a16="http://schemas.microsoft.com/office/drawing/2014/main" val="2455801914"/>
                    </a:ext>
                  </a:extLst>
                </a:gridCol>
                <a:gridCol w="4193309">
                  <a:extLst>
                    <a:ext uri="{9D8B030D-6E8A-4147-A177-3AD203B41FA5}">
                      <a16:colId xmlns:a16="http://schemas.microsoft.com/office/drawing/2014/main" val="3277429407"/>
                    </a:ext>
                  </a:extLst>
                </a:gridCol>
              </a:tblGrid>
              <a:tr h="484034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Type 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Ci and cd tool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10471"/>
                  </a:ext>
                </a:extLst>
              </a:tr>
              <a:tr h="484034">
                <a:tc>
                  <a:txBody>
                    <a:bodyPr/>
                    <a:lstStyle/>
                    <a:p>
                      <a:r>
                        <a:rPr lang="en-IN" b="1" dirty="0" smtClean="0"/>
                        <a:t>source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Open source 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22609"/>
                  </a:ext>
                </a:extLst>
              </a:tr>
              <a:tr h="484034">
                <a:tc>
                  <a:txBody>
                    <a:bodyPr/>
                    <a:lstStyle/>
                    <a:p>
                      <a:r>
                        <a:rPr lang="en-IN" b="1" dirty="0" smtClean="0"/>
                        <a:t>version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2.73.2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88277"/>
                  </a:ext>
                </a:extLst>
              </a:tr>
              <a:tr h="484034">
                <a:tc>
                  <a:txBody>
                    <a:bodyPr/>
                    <a:lstStyle/>
                    <a:p>
                      <a:r>
                        <a:rPr lang="en-IN" b="1" dirty="0" smtClean="0"/>
                        <a:t>vendor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Jenkins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7059"/>
                  </a:ext>
                </a:extLst>
              </a:tr>
              <a:tr h="484034">
                <a:tc>
                  <a:txBody>
                    <a:bodyPr/>
                    <a:lstStyle/>
                    <a:p>
                      <a:r>
                        <a:rPr lang="en-IN" b="1" dirty="0" smtClean="0"/>
                        <a:t>Operation system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Cross plat from 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699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553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535"/>
          </a:xfrm>
        </p:spPr>
        <p:txBody>
          <a:bodyPr/>
          <a:lstStyle/>
          <a:p>
            <a:r>
              <a:rPr lang="en-IN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Introduction</a:t>
            </a:r>
            <a:r>
              <a:rPr lang="en-IN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IN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379529"/>
              </p:ext>
            </p:extLst>
          </p:nvPr>
        </p:nvGraphicFramePr>
        <p:xfrm>
          <a:off x="1103313" y="1239838"/>
          <a:ext cx="89471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601563976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1590047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Source continuous code quality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3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Vendor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err="1" smtClean="0">
                          <a:solidFill>
                            <a:schemeClr val="bg1"/>
                          </a:solidFill>
                        </a:rPr>
                        <a:t>SonarQube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2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>
                          <a:solidFill>
                            <a:schemeClr val="bg1"/>
                          </a:solidFill>
                        </a:rPr>
                        <a:t>Opensource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2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version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7.x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0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Operating system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Cross platform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222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1285" y="4415589"/>
            <a:ext cx="9107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SonarQube</a:t>
            </a:r>
            <a:r>
              <a:rPr lang="en-US" dirty="0" smtClean="0"/>
              <a:t> </a:t>
            </a:r>
            <a:r>
              <a:rPr lang="en-US" dirty="0"/>
              <a:t>(previously called Sonar) is an open source software </a:t>
            </a:r>
            <a:endParaRPr lang="en-IN" dirty="0"/>
          </a:p>
          <a:p>
            <a:pPr lvl="0"/>
            <a:r>
              <a:rPr lang="en-US" dirty="0"/>
              <a:t>quality management </a:t>
            </a:r>
            <a:r>
              <a:rPr lang="en-US" dirty="0" smtClean="0"/>
              <a:t>tool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lvl="0"/>
            <a:r>
              <a:rPr lang="en-US" dirty="0"/>
              <a:t>It will continuously </a:t>
            </a:r>
            <a:r>
              <a:rPr lang="en-US" dirty="0" smtClean="0"/>
              <a:t>analyze</a:t>
            </a:r>
            <a:endParaRPr lang="en-IN" dirty="0"/>
          </a:p>
          <a:p>
            <a:pPr lvl="0"/>
            <a:r>
              <a:rPr lang="en-US" dirty="0"/>
              <a:t>and measures quality of the source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144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12618"/>
            <a:ext cx="8946541" cy="5735781"/>
          </a:xfrm>
        </p:spPr>
        <p:txBody>
          <a:bodyPr/>
          <a:lstStyle/>
          <a:p>
            <a:r>
              <a:rPr lang="en-IN" dirty="0"/>
              <a:t>How to execute the </a:t>
            </a:r>
            <a:r>
              <a:rPr lang="en-IN" dirty="0" err="1"/>
              <a:t>SonarQube</a:t>
            </a:r>
            <a:r>
              <a:rPr lang="en-IN" dirty="0"/>
              <a:t> report for </a:t>
            </a:r>
            <a:r>
              <a:rPr lang="en-IN" dirty="0" err="1"/>
              <a:t>antjavaprojects.Ans</a:t>
            </a:r>
            <a:r>
              <a:rPr lang="en-IN" dirty="0"/>
              <a:t>)create a file called sonar-</a:t>
            </a:r>
            <a:r>
              <a:rPr lang="en-IN" dirty="0" err="1"/>
              <a:t>project.properties</a:t>
            </a:r>
            <a:r>
              <a:rPr lang="en-IN" dirty="0"/>
              <a:t> file in the project root directory for which project need to execute the </a:t>
            </a:r>
            <a:r>
              <a:rPr lang="en-IN" dirty="0" smtClean="0"/>
              <a:t>report with</a:t>
            </a:r>
          </a:p>
          <a:p>
            <a:r>
              <a:rPr lang="en-IN" dirty="0" smtClean="0"/>
              <a:t>Below</a:t>
            </a:r>
          </a:p>
          <a:p>
            <a:r>
              <a:rPr lang="en-IN" dirty="0" err="1" smtClean="0"/>
              <a:t>properties.sonar.projectName</a:t>
            </a:r>
            <a:r>
              <a:rPr lang="en-IN" dirty="0" smtClean="0"/>
              <a:t>=</a:t>
            </a:r>
            <a:r>
              <a:rPr lang="en-IN" dirty="0" err="1" smtClean="0"/>
              <a:t>MithunTechnologiessonar.projectKey</a:t>
            </a:r>
            <a:r>
              <a:rPr lang="en-IN" dirty="0" smtClean="0"/>
              <a:t>=</a:t>
            </a:r>
            <a:r>
              <a:rPr lang="en-IN" dirty="0" err="1" smtClean="0"/>
              <a:t>com.mtsonar.projectversion</a:t>
            </a:r>
            <a:r>
              <a:rPr lang="en-IN" dirty="0" smtClean="0"/>
              <a:t>=1.0sonar.sources=</a:t>
            </a:r>
            <a:r>
              <a:rPr lang="en-IN" dirty="0" err="1" smtClean="0"/>
              <a:t>src</a:t>
            </a:r>
            <a:endParaRPr lang="en-IN" dirty="0"/>
          </a:p>
          <a:p>
            <a:r>
              <a:rPr lang="en-IN" dirty="0" smtClean="0"/>
              <a:t>How </a:t>
            </a:r>
            <a:r>
              <a:rPr lang="en-IN" dirty="0"/>
              <a:t>to execute the </a:t>
            </a:r>
            <a:r>
              <a:rPr lang="en-IN" dirty="0" err="1"/>
              <a:t>SonarQube</a:t>
            </a:r>
            <a:r>
              <a:rPr lang="en-IN" dirty="0"/>
              <a:t> report for maven java </a:t>
            </a:r>
            <a:r>
              <a:rPr lang="en-IN" dirty="0" err="1"/>
              <a:t>projects.Ans</a:t>
            </a:r>
            <a:r>
              <a:rPr lang="en-IN" dirty="0"/>
              <a:t>)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mvn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sonar:sonar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/>
              <a:t>sonar.host.url=http</a:t>
            </a:r>
            <a:r>
              <a:rPr lang="en-IN" dirty="0"/>
              <a:t>://</a:t>
            </a:r>
            <a:r>
              <a:rPr lang="en-IN" dirty="0" smtClean="0"/>
              <a:t>localhost:9000</a:t>
            </a:r>
          </a:p>
          <a:p>
            <a:r>
              <a:rPr lang="en-IN" dirty="0" smtClean="0"/>
              <a:t>To integrate sonar with Jenkins we need plugin sonar scanner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2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4191"/>
          </a:xfrm>
        </p:spPr>
        <p:txBody>
          <a:bodyPr/>
          <a:lstStyle/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SONATYPE NEXUS </a:t>
            </a:r>
            <a:r>
              <a:rPr lang="en-IN" sz="4400" b="1" dirty="0">
                <a:solidFill>
                  <a:srgbClr val="FFFF00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/>
            </a:r>
            <a:br>
              <a:rPr lang="en-IN" sz="4400" b="1" dirty="0">
                <a:solidFill>
                  <a:srgbClr val="FFFF00"/>
                </a:solidFill>
                <a:latin typeface="Tahoma" panose="020B0604030504040204" pitchFamily="34" charset="0"/>
                <a:ea typeface="SimSun" panose="02010600030101010101" pitchFamily="2" charset="-122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6909"/>
            <a:ext cx="8946541" cy="5001491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Introduction</a:t>
            </a:r>
          </a:p>
          <a:p>
            <a:pPr marL="0" indent="0"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172" y="0"/>
            <a:ext cx="2291256" cy="229125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78028"/>
              </p:ext>
            </p:extLst>
          </p:nvPr>
        </p:nvGraphicFramePr>
        <p:xfrm>
          <a:off x="1717964" y="2161308"/>
          <a:ext cx="7841672" cy="202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0836">
                  <a:extLst>
                    <a:ext uri="{9D8B030D-6E8A-4147-A177-3AD203B41FA5}">
                      <a16:colId xmlns:a16="http://schemas.microsoft.com/office/drawing/2014/main" val="2524335127"/>
                    </a:ext>
                  </a:extLst>
                </a:gridCol>
                <a:gridCol w="3920836">
                  <a:extLst>
                    <a:ext uri="{9D8B030D-6E8A-4147-A177-3AD203B41FA5}">
                      <a16:colId xmlns:a16="http://schemas.microsoft.com/office/drawing/2014/main" val="2768043188"/>
                    </a:ext>
                  </a:extLst>
                </a:gridCol>
              </a:tblGrid>
              <a:tr h="405136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err="1" smtClean="0">
                          <a:solidFill>
                            <a:schemeClr val="bg1"/>
                          </a:solidFill>
                        </a:rPr>
                        <a:t>Artifactory</a:t>
                      </a:r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 repository 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295706"/>
                  </a:ext>
                </a:extLst>
              </a:tr>
              <a:tr h="405136">
                <a:tc>
                  <a:txBody>
                    <a:bodyPr/>
                    <a:lstStyle/>
                    <a:p>
                      <a:r>
                        <a:rPr lang="en-IN" b="1" dirty="0" smtClean="0"/>
                        <a:t>vendor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sonatype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942465"/>
                  </a:ext>
                </a:extLst>
              </a:tr>
              <a:tr h="405136">
                <a:tc>
                  <a:txBody>
                    <a:bodyPr/>
                    <a:lstStyle/>
                    <a:p>
                      <a:r>
                        <a:rPr lang="en-IN" b="1" dirty="0" smtClean="0"/>
                        <a:t>Is it open source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yes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894806"/>
                  </a:ext>
                </a:extLst>
              </a:tr>
              <a:tr h="405136">
                <a:tc>
                  <a:txBody>
                    <a:bodyPr/>
                    <a:lstStyle/>
                    <a:p>
                      <a:r>
                        <a:rPr lang="en-IN" b="1" dirty="0" smtClean="0"/>
                        <a:t>version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3.x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189821"/>
                  </a:ext>
                </a:extLst>
              </a:tr>
              <a:tr h="405136">
                <a:tc>
                  <a:txBody>
                    <a:bodyPr/>
                    <a:lstStyle/>
                    <a:p>
                      <a:r>
                        <a:rPr lang="en-IN" b="1" dirty="0" smtClean="0"/>
                        <a:t>Operation system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Crossplat</a:t>
                      </a:r>
                      <a:r>
                        <a:rPr lang="en-IN" b="1" dirty="0" smtClean="0"/>
                        <a:t> form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49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416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3355"/>
          </a:xfrm>
        </p:spPr>
        <p:txBody>
          <a:bodyPr/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DESCRIPTION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969" y="1136073"/>
            <a:ext cx="8946541" cy="511232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Nexus is a </a:t>
            </a:r>
            <a:r>
              <a:rPr lang="en-IN" sz="1800" b="1" dirty="0" err="1">
                <a:solidFill>
                  <a:schemeClr val="tx1">
                    <a:lumMod val="95000"/>
                  </a:schemeClr>
                </a:solidFill>
                <a:latin typeface="+mn-lt"/>
              </a:rPr>
              <a:t>Artifactory</a:t>
            </a: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 repository manager allows to store and retrieve build </a:t>
            </a:r>
            <a:r>
              <a:rPr lang="en-IN" sz="1800" b="1" dirty="0" err="1">
                <a:solidFill>
                  <a:schemeClr val="tx1">
                    <a:lumMod val="95000"/>
                  </a:schemeClr>
                </a:solidFill>
                <a:latin typeface="+mn-lt"/>
              </a:rPr>
              <a:t>artifacts</a:t>
            </a: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. Nexus Repository Manager is available from </a:t>
            </a:r>
            <a:r>
              <a:rPr lang="en-IN" sz="1800" b="1" dirty="0" err="1">
                <a:solidFill>
                  <a:schemeClr val="tx1">
                    <a:lumMod val="95000"/>
                  </a:schemeClr>
                </a:solidFill>
                <a:latin typeface="+mn-lt"/>
              </a:rPr>
              <a:t>Sonatype</a:t>
            </a: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, Inc. "</a:t>
            </a:r>
            <a:r>
              <a:rPr lang="en-IN" sz="1800" b="1" dirty="0" err="1">
                <a:solidFill>
                  <a:schemeClr val="tx1">
                    <a:lumMod val="95000"/>
                  </a:schemeClr>
                </a:solidFill>
                <a:latin typeface="+mn-lt"/>
              </a:rPr>
              <a:t>Sonatype</a:t>
            </a: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" and "</a:t>
            </a:r>
            <a:r>
              <a:rPr lang="en-IN" sz="1800" b="1" dirty="0" err="1">
                <a:solidFill>
                  <a:schemeClr val="tx1">
                    <a:lumMod val="95000"/>
                  </a:schemeClr>
                </a:solidFill>
                <a:latin typeface="+mn-lt"/>
              </a:rPr>
              <a:t>Sonatype</a:t>
            </a: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 Nexus" are trademarks of </a:t>
            </a:r>
            <a:r>
              <a:rPr lang="en-IN" sz="1800" b="1" dirty="0" err="1">
                <a:solidFill>
                  <a:schemeClr val="tx1">
                    <a:lumMod val="95000"/>
                  </a:schemeClr>
                </a:solidFill>
                <a:latin typeface="+mn-lt"/>
              </a:rPr>
              <a:t>Sonatype</a:t>
            </a: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, Inc.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Before Stating installation need to verify the below software should install.</a:t>
            </a:r>
            <a:endParaRPr lang="en-US" sz="1800" b="1" dirty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IN" sz="1800" b="1" u="sng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Java</a:t>
            </a: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   : Verify with java -version command.</a:t>
            </a:r>
            <a:endParaRPr lang="en-US" sz="1800" b="1" dirty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IN" sz="1800" b="1" u="sng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Maven</a:t>
            </a: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: Verify with </a:t>
            </a:r>
            <a:r>
              <a:rPr lang="en-IN" sz="1800" b="1" dirty="0" err="1">
                <a:solidFill>
                  <a:schemeClr val="tx1">
                    <a:lumMod val="95000"/>
                  </a:schemeClr>
                </a:solidFill>
                <a:latin typeface="+mn-lt"/>
              </a:rPr>
              <a:t>mvn</a:t>
            </a: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 -version</a:t>
            </a:r>
            <a:endParaRPr lang="en-US" sz="1800" b="1" dirty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IN" sz="1800" b="1" u="sng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Installation:</a:t>
            </a:r>
            <a:endParaRPr lang="en-US" sz="1800" b="1" dirty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Nexus Repository Manager can be downloaded from below URL.</a:t>
            </a:r>
            <a:endParaRPr lang="en-US" sz="1800" b="1" dirty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https://www.sonatype.com/download-oss-sonatype</a:t>
            </a:r>
            <a:endParaRPr lang="en-IN" sz="18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3178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709864"/>
            <a:ext cx="8946541" cy="5538536"/>
          </a:xfrm>
        </p:spPr>
        <p:txBody>
          <a:bodyPr/>
          <a:lstStyle/>
          <a:p>
            <a:r>
              <a:rPr lang="en-IN" b="1" dirty="0"/>
              <a:t>Start the Nexus repository server as follows.</a:t>
            </a:r>
            <a:r>
              <a:rPr lang="en-US" b="1" dirty="0"/>
              <a:t/>
            </a:r>
            <a:br>
              <a:rPr lang="en-US" b="1" dirty="0"/>
            </a:br>
            <a:r>
              <a:rPr lang="en-IN" b="1" dirty="0"/>
              <a:t>#cd NEXUS_HOME/bin</a:t>
            </a:r>
            <a:r>
              <a:rPr lang="en-US" b="1" dirty="0"/>
              <a:t/>
            </a:r>
            <a:br>
              <a:rPr lang="en-US" b="1" dirty="0"/>
            </a:br>
            <a:r>
              <a:rPr lang="en-IN" b="1" dirty="0"/>
              <a:t>#./nexus start (OR)  ./nexus run (OR) ./nexus \run----&gt; Mac/Linux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r>
              <a:rPr lang="en-US" b="1" dirty="0" smtClean="0"/>
              <a:t>To </a:t>
            </a:r>
            <a:r>
              <a:rPr lang="en-US" b="1" dirty="0" err="1" smtClean="0"/>
              <a:t>insatall</a:t>
            </a:r>
            <a:r>
              <a:rPr lang="en-US" b="1" dirty="0" smtClean="0"/>
              <a:t> and run the nexus the </a:t>
            </a:r>
            <a:r>
              <a:rPr lang="en-IN" dirty="0" smtClean="0"/>
              <a:t>prerequisite is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java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282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FFFF00"/>
                </a:solidFill>
                <a:latin typeface="+mn-lt"/>
              </a:rPr>
              <a:t>NEXUS URL: </a:t>
            </a:r>
            <a:br>
              <a:rPr lang="en-US" sz="1800" b="1" dirty="0">
                <a:solidFill>
                  <a:srgbClr val="FFFF00"/>
                </a:solidFill>
                <a:latin typeface="+mn-lt"/>
              </a:rPr>
            </a:br>
            <a:r>
              <a:rPr lang="en-US" sz="1800" b="1" dirty="0">
                <a:solidFill>
                  <a:srgbClr val="FFFF00"/>
                </a:solidFill>
                <a:latin typeface="+mn-lt"/>
              </a:rPr>
              <a:t>http://localhost:8081/---&gt; 3.x Releases</a:t>
            </a:r>
            <a:br>
              <a:rPr lang="en-US" sz="1800" b="1" dirty="0">
                <a:solidFill>
                  <a:srgbClr val="FFFF00"/>
                </a:solidFill>
                <a:latin typeface="+mn-lt"/>
              </a:rPr>
            </a:br>
            <a:r>
              <a:rPr lang="en-US" sz="1800" b="1" dirty="0">
                <a:solidFill>
                  <a:srgbClr val="FFFF00"/>
                </a:solidFill>
                <a:latin typeface="+mn-lt"/>
              </a:rPr>
              <a:t>http://localhost:8081/nexus---&gt; 2.x Releases</a:t>
            </a:r>
            <a:br>
              <a:rPr lang="en-US" sz="1800" b="1" dirty="0">
                <a:solidFill>
                  <a:srgbClr val="FFFF00"/>
                </a:solidFill>
                <a:latin typeface="+mn-lt"/>
              </a:rPr>
            </a:br>
            <a:r>
              <a:rPr lang="en-US" sz="1800" b="1" dirty="0">
                <a:solidFill>
                  <a:srgbClr val="FFFF00"/>
                </a:solidFill>
                <a:latin typeface="+mn-lt"/>
              </a:rPr>
              <a:t>The default credentials are  admin/admin123</a:t>
            </a:r>
            <a:r>
              <a:rPr lang="en-US" sz="4400" b="1" dirty="0">
                <a:solidFill>
                  <a:srgbClr val="FFFF00"/>
                </a:solidFill>
              </a:rPr>
              <a:t/>
            </a:r>
            <a:br>
              <a:rPr lang="en-US" sz="4400" b="1" dirty="0">
                <a:solidFill>
                  <a:srgbClr val="FFFF00"/>
                </a:solidFill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09" y="1853247"/>
            <a:ext cx="9019309" cy="456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82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FFFF00"/>
                </a:solidFill>
                <a:latin typeface="+mn-lt"/>
              </a:rPr>
              <a:t>Login into Nexus repo with admin credentials and click on Administration Button and expand the Repository and click on Repositories and click on Create repository</a:t>
            </a: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/>
            </a:r>
            <a:b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10145"/>
            <a:ext cx="9712036" cy="47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66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498764"/>
            <a:ext cx="9403742" cy="574963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In maven </a:t>
            </a:r>
            <a:r>
              <a:rPr lang="en-US" b="1" dirty="0" err="1">
                <a:ea typeface="Tahoma" panose="020B0604030504040204" pitchFamily="34" charset="0"/>
                <a:cs typeface="Tahoma" panose="020B0604030504040204" pitchFamily="34" charset="0"/>
              </a:rPr>
              <a:t>conf</a:t>
            </a:r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 directory we can see </a:t>
            </a:r>
            <a:r>
              <a:rPr lang="en-US" b="1" dirty="0">
                <a:solidFill>
                  <a:srgbClr val="92D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settings.xml</a:t>
            </a:r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 their we need to give nexus credentials</a:t>
            </a:r>
          </a:p>
          <a:p>
            <a:endParaRPr lang="en-US" b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           Nexus integration with Jenkins Add the below lines in </a:t>
            </a:r>
          </a:p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          JENKINS_HOME/tool/</a:t>
            </a:r>
            <a:r>
              <a:rPr lang="en-US" b="1" dirty="0" err="1">
                <a:ea typeface="Tahoma" panose="020B0604030504040204" pitchFamily="34" charset="0"/>
                <a:cs typeface="Tahoma" panose="020B0604030504040204" pitchFamily="34" charset="0"/>
              </a:rPr>
              <a:t>Hudson_tasks.maven_MavenInstallation</a:t>
            </a:r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b="1" dirty="0" err="1">
                <a:ea typeface="Tahoma" panose="020B0604030504040204" pitchFamily="34" charset="0"/>
                <a:cs typeface="Tahoma" panose="020B0604030504040204" pitchFamily="34" charset="0"/>
              </a:rPr>
              <a:t>maven_projects</a:t>
            </a:r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b="1" dirty="0" err="1">
                <a:ea typeface="Tahoma" panose="020B0604030504040204" pitchFamily="34" charset="0"/>
                <a:cs typeface="Tahoma" panose="020B0604030504040204" pitchFamily="34" charset="0"/>
              </a:rPr>
              <a:t>conf</a:t>
            </a:r>
            <a:endParaRPr lang="en-US" b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          &lt;servers&gt;</a:t>
            </a:r>
          </a:p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          &lt;server&gt;</a:t>
            </a:r>
          </a:p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          &lt;id&gt;nexus&lt;/id&gt;</a:t>
            </a:r>
          </a:p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          &lt;username&gt;admin&lt;/username&gt;</a:t>
            </a:r>
          </a:p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          &lt;password&gt;****** &lt;/password&gt;</a:t>
            </a:r>
          </a:p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          &lt;/server&gt;</a:t>
            </a:r>
          </a:p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          &lt;/servers&gt;</a:t>
            </a:r>
          </a:p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            Note: Here replace **** with actual password</a:t>
            </a:r>
          </a:p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            Update the pom.xml with below lines for each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002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In 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pom.xml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we need to give this tag to run the nexus report 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+mn-lt"/>
              </a:rPr>
              <a:t>&lt;</a:t>
            </a:r>
            <a:r>
              <a:rPr lang="en-US" dirty="0" err="1">
                <a:latin typeface="+mn-lt"/>
              </a:rPr>
              <a:t>distributionManagement</a:t>
            </a:r>
            <a:r>
              <a:rPr lang="en-US" dirty="0">
                <a:latin typeface="+mn-lt"/>
              </a:rPr>
              <a:t>&gt;</a:t>
            </a:r>
          </a:p>
          <a:p>
            <a:r>
              <a:rPr lang="en-US" dirty="0">
                <a:latin typeface="+mn-lt"/>
              </a:rPr>
              <a:t>  &lt;repository&gt;</a:t>
            </a:r>
          </a:p>
          <a:p>
            <a:r>
              <a:rPr lang="en-US" dirty="0">
                <a:latin typeface="+mn-lt"/>
              </a:rPr>
              <a:t>     &lt;id&gt;nexus&lt;/id&gt;</a:t>
            </a:r>
          </a:p>
          <a:p>
            <a:r>
              <a:rPr lang="en-US" dirty="0">
                <a:latin typeface="+mn-lt"/>
              </a:rPr>
              <a:t>     &lt;name&gt; </a:t>
            </a:r>
            <a:r>
              <a:rPr lang="en-US" dirty="0" err="1">
                <a:latin typeface="+mn-lt"/>
              </a:rPr>
              <a:t>flipkart</a:t>
            </a:r>
            <a:r>
              <a:rPr lang="en-US" dirty="0">
                <a:latin typeface="+mn-lt"/>
              </a:rPr>
              <a:t> Releases Nexus Repository &lt;/name&gt;</a:t>
            </a:r>
          </a:p>
          <a:p>
            <a:r>
              <a:rPr lang="en-US" dirty="0">
                <a:latin typeface="+mn-lt"/>
              </a:rPr>
              <a:t>     &lt;</a:t>
            </a:r>
            <a:r>
              <a:rPr lang="en-US" dirty="0" err="1">
                <a:latin typeface="+mn-lt"/>
              </a:rPr>
              <a:t>url</a:t>
            </a:r>
            <a:r>
              <a:rPr lang="en-US" dirty="0">
                <a:latin typeface="+mn-lt"/>
              </a:rPr>
              <a:t>&gt;http://localhost:8081/repository/flipkart releases&lt;/</a:t>
            </a:r>
            <a:r>
              <a:rPr lang="en-US" dirty="0" err="1">
                <a:latin typeface="+mn-lt"/>
              </a:rPr>
              <a:t>url</a:t>
            </a:r>
            <a:r>
              <a:rPr lang="en-US" dirty="0">
                <a:latin typeface="+mn-lt"/>
              </a:rPr>
              <a:t>&gt;</a:t>
            </a:r>
          </a:p>
          <a:p>
            <a:r>
              <a:rPr lang="en-US" dirty="0">
                <a:latin typeface="+mn-lt"/>
              </a:rPr>
              <a:t>  &lt;/repository&gt;</a:t>
            </a:r>
          </a:p>
          <a:p>
            <a:r>
              <a:rPr lang="en-US" dirty="0">
                <a:latin typeface="+mn-lt"/>
              </a:rPr>
              <a:t>  &lt;</a:t>
            </a:r>
            <a:r>
              <a:rPr lang="en-US" dirty="0" err="1">
                <a:latin typeface="+mn-lt"/>
              </a:rPr>
              <a:t>snapshotRepository</a:t>
            </a:r>
            <a:r>
              <a:rPr lang="en-US" dirty="0">
                <a:latin typeface="+mn-lt"/>
              </a:rPr>
              <a:t>&gt;</a:t>
            </a:r>
          </a:p>
          <a:p>
            <a:r>
              <a:rPr lang="en-US" dirty="0">
                <a:latin typeface="+mn-lt"/>
              </a:rPr>
              <a:t>    &lt;id&gt;nexus&lt;/id&gt;</a:t>
            </a:r>
          </a:p>
          <a:p>
            <a:r>
              <a:rPr lang="en-US" dirty="0">
                <a:latin typeface="+mn-lt"/>
              </a:rPr>
              <a:t>    &lt;name&gt; </a:t>
            </a:r>
            <a:r>
              <a:rPr lang="en-US" dirty="0" err="1">
                <a:latin typeface="+mn-lt"/>
              </a:rPr>
              <a:t>flipkart</a:t>
            </a:r>
            <a:r>
              <a:rPr lang="en-US" dirty="0">
                <a:latin typeface="+mn-lt"/>
              </a:rPr>
              <a:t> Snapshot Nexus Repository &lt;/name&gt; </a:t>
            </a:r>
          </a:p>
          <a:p>
            <a:r>
              <a:rPr lang="en-US" dirty="0">
                <a:latin typeface="+mn-lt"/>
              </a:rPr>
              <a:t>    &lt;</a:t>
            </a:r>
            <a:r>
              <a:rPr lang="en-US" dirty="0" err="1">
                <a:latin typeface="+mn-lt"/>
              </a:rPr>
              <a:t>url</a:t>
            </a:r>
            <a:r>
              <a:rPr lang="en-US" dirty="0">
                <a:latin typeface="+mn-lt"/>
              </a:rPr>
              <a:t>&gt;http://localhost:8081/repository/-snapshots&lt;/url&gt;</a:t>
            </a:r>
          </a:p>
          <a:p>
            <a:r>
              <a:rPr lang="en-US" dirty="0">
                <a:latin typeface="+mn-lt"/>
              </a:rPr>
              <a:t>  &lt;/</a:t>
            </a:r>
            <a:r>
              <a:rPr lang="en-US" dirty="0" err="1">
                <a:latin typeface="+mn-lt"/>
              </a:rPr>
              <a:t>snapshotRepository</a:t>
            </a:r>
            <a:r>
              <a:rPr lang="en-US" dirty="0">
                <a:latin typeface="+mn-lt"/>
              </a:rPr>
              <a:t>&gt;</a:t>
            </a:r>
          </a:p>
          <a:p>
            <a:r>
              <a:rPr lang="en-US" dirty="0">
                <a:latin typeface="+mn-lt"/>
              </a:rPr>
              <a:t>&lt;/</a:t>
            </a:r>
            <a:r>
              <a:rPr lang="en-US" dirty="0" err="1">
                <a:latin typeface="+mn-lt"/>
              </a:rPr>
              <a:t>distributionManagement</a:t>
            </a:r>
            <a:r>
              <a:rPr lang="en-US" dirty="0">
                <a:latin typeface="+mn-lt"/>
              </a:rPr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158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sz="2000" dirty="0">
                <a:solidFill>
                  <a:srgbClr val="FFFF00"/>
                </a:solidFill>
                <a:latin typeface="+mn-lt"/>
              </a:rPr>
              <a:t>Add the below groovy script under pipeline project in Jenkins integration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</a:rPr>
              <a:t>: </a:t>
            </a:r>
            <a:br>
              <a:rPr lang="en-US" dirty="0">
                <a:solidFill>
                  <a:srgbClr val="FFFF00"/>
                </a:solidFill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219200"/>
            <a:ext cx="9246032" cy="509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0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58664"/>
          </a:xfrm>
        </p:spPr>
        <p:txBody>
          <a:bodyPr/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DESCRIPTION</a:t>
            </a:r>
            <a:r>
              <a:rPr lang="en-IN" sz="2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br>
              <a:rPr lang="en-IN" sz="28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5456"/>
            <a:ext cx="8946541" cy="4862944"/>
          </a:xfrm>
        </p:spPr>
        <p:txBody>
          <a:bodyPr/>
          <a:lstStyle/>
          <a:p>
            <a:r>
              <a:rPr lang="en-US" dirty="0" err="1" smtClean="0"/>
              <a:t>jenkins</a:t>
            </a:r>
            <a:r>
              <a:rPr lang="en-US" dirty="0" smtClean="0"/>
              <a:t> </a:t>
            </a:r>
            <a:r>
              <a:rPr lang="en-US" dirty="0"/>
              <a:t>is an open source automation server written in Java.</a:t>
            </a:r>
          </a:p>
          <a:p>
            <a:r>
              <a:rPr lang="en-US" dirty="0"/>
              <a:t>Jenkins helps to automate the software development process, with continuous integration and continuous delivery.</a:t>
            </a:r>
          </a:p>
          <a:p>
            <a:r>
              <a:rPr lang="en-US" dirty="0"/>
              <a:t>It is a server-based system that runs in servlet containers such as Apache Tomcat.</a:t>
            </a:r>
          </a:p>
          <a:p>
            <a:r>
              <a:rPr lang="en-US" dirty="0"/>
              <a:t>The software enables developers to find and solve defects in a code base rapidly and to automate testing of their builds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run Jenkins the pre </a:t>
            </a:r>
            <a:r>
              <a:rPr lang="en-US" dirty="0" err="1" smtClean="0"/>
              <a:t>requitesed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 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855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911927"/>
            <a:ext cx="9869489" cy="2840181"/>
          </a:xfrm>
        </p:spPr>
        <p:txBody>
          <a:bodyPr/>
          <a:lstStyle/>
          <a:p>
            <a:pPr algn="ctr"/>
            <a:r>
              <a:rPr lang="en-IN" sz="4800" dirty="0" smtClean="0">
                <a:solidFill>
                  <a:schemeClr val="accent3"/>
                </a:solidFill>
                <a:latin typeface="Algerian" panose="04020705040A02060702" pitchFamily="82" charset="0"/>
              </a:rPr>
              <a:t>                </a:t>
            </a:r>
            <a:br>
              <a:rPr lang="en-IN" sz="4800" dirty="0" smtClean="0">
                <a:solidFill>
                  <a:schemeClr val="accent3"/>
                </a:solidFill>
                <a:latin typeface="Algerian" panose="04020705040A02060702" pitchFamily="82" charset="0"/>
              </a:rPr>
            </a:br>
            <a:r>
              <a:rPr lang="en-IN" sz="4800" dirty="0">
                <a:solidFill>
                  <a:schemeClr val="accent3"/>
                </a:solidFill>
                <a:latin typeface="Algerian" panose="04020705040A02060702" pitchFamily="82" charset="0"/>
              </a:rPr>
              <a:t> </a:t>
            </a:r>
            <a:r>
              <a:rPr lang="en-IN" sz="4800" dirty="0" smtClean="0">
                <a:solidFill>
                  <a:schemeClr val="accent3"/>
                </a:solidFill>
                <a:latin typeface="Algerian" panose="04020705040A02060702" pitchFamily="82" charset="0"/>
              </a:rPr>
              <a:t>           </a:t>
            </a:r>
            <a:r>
              <a:rPr lang="en-IN" sz="4800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Any </a:t>
            </a:r>
            <a:r>
              <a:rPr lang="en-IN" sz="4800" dirty="0" err="1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quaries</a:t>
            </a:r>
            <a:endParaRPr lang="en-IN" sz="48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8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33139"/>
            <a:ext cx="8946541" cy="1443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Who to create project </a:t>
            </a:r>
          </a:p>
          <a:p>
            <a:r>
              <a:rPr lang="en-IN" dirty="0" smtClean="0"/>
              <a:t>First we need to click on  Jenkins dash board than we can see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new item</a:t>
            </a:r>
          </a:p>
          <a:p>
            <a:r>
              <a:rPr lang="en-IN" dirty="0" smtClean="0"/>
              <a:t>than we can this tab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2" y="1876926"/>
            <a:ext cx="11646568" cy="498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0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40687"/>
            <a:ext cx="9404723" cy="870756"/>
          </a:xfrm>
        </p:spPr>
        <p:txBody>
          <a:bodyPr/>
          <a:lstStyle/>
          <a:p>
            <a:r>
              <a:rPr lang="en-IN" b="1" dirty="0" smtClean="0">
                <a:latin typeface="Algerian" panose="04020705040A02060702" pitchFamily="82" charset="0"/>
              </a:rPr>
              <a:t>Create Master /slave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110008"/>
          </a:xfrm>
        </p:spPr>
        <p:txBody>
          <a:bodyPr/>
          <a:lstStyle/>
          <a:p>
            <a:r>
              <a:rPr lang="en-US" dirty="0"/>
              <a:t>On you slave machine go to the Jenkins server </a:t>
            </a:r>
            <a:r>
              <a:rPr lang="en-US" dirty="0" err="1"/>
              <a:t>url</a:t>
            </a:r>
            <a:r>
              <a:rPr lang="en-US" dirty="0"/>
              <a:t>.</a:t>
            </a:r>
          </a:p>
          <a:p>
            <a:r>
              <a:rPr lang="en-US" dirty="0"/>
              <a:t>Go to Manage Jenkins &gt; Manage Nodes, Click on the newly created slave machine.</a:t>
            </a:r>
          </a:p>
          <a:p>
            <a:r>
              <a:rPr lang="en-US" dirty="0"/>
              <a:t>Click on the Launch button to launch agent from browser on slave.</a:t>
            </a:r>
          </a:p>
          <a:p>
            <a:r>
              <a:rPr lang="en-US" dirty="0"/>
              <a:t>Run the program.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4977"/>
          </a:xfrm>
        </p:spPr>
        <p:txBody>
          <a:bodyPr/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Web hooks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13022"/>
            <a:ext cx="8946541" cy="2646946"/>
          </a:xfrm>
        </p:spPr>
        <p:txBody>
          <a:bodyPr/>
          <a:lstStyle/>
          <a:p>
            <a:r>
              <a:rPr lang="en-US" dirty="0"/>
              <a:t>Go to your project repository.</a:t>
            </a:r>
          </a:p>
          <a:p>
            <a:r>
              <a:rPr lang="en-US" dirty="0"/>
              <a:t>Go to "settings" in the right corner.</a:t>
            </a:r>
          </a:p>
          <a:p>
            <a:r>
              <a:rPr lang="en-US" dirty="0"/>
              <a:t>Click on </a:t>
            </a:r>
            <a:r>
              <a:rPr lang="en-US" dirty="0" smtClean="0"/>
              <a:t>"web hooks."</a:t>
            </a:r>
            <a:endParaRPr lang="en-US" dirty="0"/>
          </a:p>
          <a:p>
            <a:r>
              <a:rPr lang="en-US" dirty="0"/>
              <a:t>Click "Add </a:t>
            </a:r>
            <a:r>
              <a:rPr lang="en-US" dirty="0" smtClean="0"/>
              <a:t>web hooks."</a:t>
            </a:r>
            <a:endParaRPr lang="en-US" dirty="0"/>
          </a:p>
          <a:p>
            <a:r>
              <a:rPr lang="en-US" dirty="0"/>
              <a:t>Write the Payload URL as.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60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452255"/>
            <a:ext cx="8946541" cy="3893126"/>
          </a:xfrm>
        </p:spPr>
        <p:txBody>
          <a:bodyPr/>
          <a:lstStyle/>
          <a:p>
            <a:pPr marL="914400" lvl="2" indent="0">
              <a:buNone/>
            </a:pPr>
            <a:endParaRPr lang="en-IN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  <a:p>
            <a:pPr marL="914400" lvl="2" indent="0">
              <a:buNone/>
            </a:pPr>
            <a:r>
              <a:rPr lang="en-IN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Introduction</a:t>
            </a:r>
            <a:endParaRPr lang="en-IN" sz="2800" dirty="0">
              <a:solidFill>
                <a:schemeClr val="accent6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  <a:p>
            <a:pPr marL="914400" lvl="2" indent="0">
              <a:buNone/>
            </a:pPr>
            <a:endParaRPr lang="en-IN" sz="2400" b="1" dirty="0">
              <a:solidFill>
                <a:schemeClr val="tx1">
                  <a:lumMod val="8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32509"/>
            <a:ext cx="8276214" cy="223058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52468"/>
              </p:ext>
            </p:extLst>
          </p:nvPr>
        </p:nvGraphicFramePr>
        <p:xfrm>
          <a:off x="1579416" y="3685308"/>
          <a:ext cx="8908474" cy="238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37">
                  <a:extLst>
                    <a:ext uri="{9D8B030D-6E8A-4147-A177-3AD203B41FA5}">
                      <a16:colId xmlns:a16="http://schemas.microsoft.com/office/drawing/2014/main" val="1082550080"/>
                    </a:ext>
                  </a:extLst>
                </a:gridCol>
                <a:gridCol w="4454237">
                  <a:extLst>
                    <a:ext uri="{9D8B030D-6E8A-4147-A177-3AD203B41FA5}">
                      <a16:colId xmlns:a16="http://schemas.microsoft.com/office/drawing/2014/main" val="1175657582"/>
                    </a:ext>
                  </a:extLst>
                </a:gridCol>
              </a:tblGrid>
              <a:tr h="526473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VENDOR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/>
                        <a:t>Linus Torvalds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91411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TYPE 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open source </a:t>
                      </a:r>
                      <a:br>
                        <a:rPr lang="en-IN" sz="1800" b="1" dirty="0" smtClean="0"/>
                      </a:b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523014"/>
                  </a:ext>
                </a:extLst>
              </a:tr>
              <a:tr h="576350"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DEVELOPED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2005</a:t>
                      </a:r>
                      <a:r>
                        <a:rPr lang="en-IN" sz="1800" b="1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961239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VERSION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2.13.5</a:t>
                      </a:r>
                      <a:r>
                        <a:rPr lang="en-IN" sz="1800" b="1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10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50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10" y="443346"/>
            <a:ext cx="9412544" cy="5805054"/>
          </a:xfrm>
        </p:spPr>
        <p:txBody>
          <a:bodyPr/>
          <a:lstStyle/>
          <a:p>
            <a:pPr marL="914400" lvl="2" indent="0">
              <a:buNone/>
            </a:pP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DESCRIPTION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85000"/>
                  </a:schemeClr>
                </a:solidFill>
              </a:rPr>
              <a:t>Git is a distributed version-control system for tracking changes in source code during software development.</a:t>
            </a:r>
            <a:br>
              <a:rPr lang="en-IN" sz="2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IN" sz="2400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en-IN" sz="2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IN" sz="2400" dirty="0">
                <a:solidFill>
                  <a:schemeClr val="tx1">
                    <a:lumMod val="85000"/>
                  </a:schemeClr>
                </a:solidFill>
              </a:rPr>
              <a:t>It is designed for coordinating work among programmers , but it can be used to track changes in any set of files.</a:t>
            </a:r>
            <a:endParaRPr lang="en-IN" sz="2400" b="1" dirty="0">
              <a:solidFill>
                <a:schemeClr val="tx1">
                  <a:lumMod val="8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8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20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590800"/>
            <a:ext cx="8946541" cy="3657599"/>
          </a:xfrm>
        </p:spPr>
        <p:txBody>
          <a:bodyPr/>
          <a:lstStyle/>
          <a:p>
            <a:r>
              <a:rPr lang="en-IN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Introduction</a:t>
            </a:r>
          </a:p>
          <a:p>
            <a:pPr marL="0" indent="0">
              <a:buNone/>
            </a:pPr>
            <a:endParaRPr lang="en-IN" sz="2400" dirty="0">
              <a:solidFill>
                <a:schemeClr val="accent6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  <a:p>
            <a:endParaRPr lang="en-IN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20" y="207818"/>
            <a:ext cx="8534400" cy="2272145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319481"/>
              </p:ext>
            </p:extLst>
          </p:nvPr>
        </p:nvGraphicFramePr>
        <p:xfrm>
          <a:off x="2032000" y="3338946"/>
          <a:ext cx="8128000" cy="246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104257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87820821"/>
                    </a:ext>
                  </a:extLst>
                </a:gridCol>
              </a:tblGrid>
              <a:tr h="592282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type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Scm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tool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92296"/>
                  </a:ext>
                </a:extLst>
              </a:tr>
              <a:tr h="592282"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/>
                        <a:t>open source , enterprise edition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903341"/>
                  </a:ext>
                </a:extLst>
              </a:tr>
              <a:tr h="592282"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DEVELOPED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2008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27655"/>
                  </a:ext>
                </a:extLst>
              </a:tr>
              <a:tr h="592282"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VERSION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/>
                        <a:t>2.16.5 </a:t>
                      </a:r>
                      <a:r>
                        <a:rPr lang="en-IN" sz="1800" dirty="0" smtClean="0"/>
                        <a:t>(latest)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918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432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470</TotalTime>
  <Words>913</Words>
  <Application>Microsoft Office PowerPoint</Application>
  <PresentationFormat>Widescreen</PresentationFormat>
  <Paragraphs>213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SimSun</vt:lpstr>
      <vt:lpstr>Algerian</vt:lpstr>
      <vt:lpstr>Arial</vt:lpstr>
      <vt:lpstr>Century Gothic</vt:lpstr>
      <vt:lpstr>Tahoma</vt:lpstr>
      <vt:lpstr>Times New Roman</vt:lpstr>
      <vt:lpstr>Wingdings</vt:lpstr>
      <vt:lpstr>Wingdings 3</vt:lpstr>
      <vt:lpstr>Ion</vt:lpstr>
      <vt:lpstr>PowerPoint Presentation</vt:lpstr>
      <vt:lpstr>jenkins</vt:lpstr>
      <vt:lpstr>DESCRIPTION  </vt:lpstr>
      <vt:lpstr>PowerPoint Presentation</vt:lpstr>
      <vt:lpstr>Create Master /slave</vt:lpstr>
      <vt:lpstr>Web hooks</vt:lpstr>
      <vt:lpstr>PowerPoint Presentation</vt:lpstr>
      <vt:lpstr>PowerPoint Presentation</vt:lpstr>
      <vt:lpstr>PowerPoint Presentation</vt:lpstr>
      <vt:lpstr>DESCRIPTION  </vt:lpstr>
      <vt:lpstr>PowerPoint Presentation</vt:lpstr>
      <vt:lpstr>DESCRIPTION</vt:lpstr>
      <vt:lpstr>Maven Repositories</vt:lpstr>
      <vt:lpstr>Maven life cycles</vt:lpstr>
      <vt:lpstr>    wildfly </vt:lpstr>
      <vt:lpstr>PowerPoint Presentation</vt:lpstr>
      <vt:lpstr>wildfly directory structure </vt:lpstr>
      <vt:lpstr>PowerPoint Presentation</vt:lpstr>
      <vt:lpstr>PowerPoint Presentation</vt:lpstr>
      <vt:lpstr>Introduction </vt:lpstr>
      <vt:lpstr>PowerPoint Presentation</vt:lpstr>
      <vt:lpstr>SONATYPE NEXUS  </vt:lpstr>
      <vt:lpstr>DESCRIPTION</vt:lpstr>
      <vt:lpstr>PowerPoint Presentation</vt:lpstr>
      <vt:lpstr>NEXUS URL:  http://localhost:8081/---&gt; 3.x Releases http://localhost:8081/nexus---&gt; 2.x Releases The default credentials are  admin/admin123 </vt:lpstr>
      <vt:lpstr>Login into Nexus repo with admin credentials and click on Administration Button and expand the Repository and click on Repositories and click on Create repository </vt:lpstr>
      <vt:lpstr>PowerPoint Presentation</vt:lpstr>
      <vt:lpstr>In pom.xml we need to give this tag to run the nexus report </vt:lpstr>
      <vt:lpstr>Add the below groovy script under pipeline project in Jenkins integration:  </vt:lpstr>
      <vt:lpstr>                             Any quaries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43</cp:revision>
  <dcterms:created xsi:type="dcterms:W3CDTF">2019-03-30T08:53:09Z</dcterms:created>
  <dcterms:modified xsi:type="dcterms:W3CDTF">2019-04-16T18:05:11Z</dcterms:modified>
</cp:coreProperties>
</file>