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59" r:id="rId4"/>
    <p:sldId id="270" r:id="rId5"/>
    <p:sldId id="276" r:id="rId6"/>
    <p:sldId id="274" r:id="rId7"/>
    <p:sldId id="273" r:id="rId8"/>
    <p:sldId id="275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A6AA57-B2D5-B105-D106-22FF5D38950E}" name="Ked Swami" initials="KS" userId="7533068b17064973" providerId="Windows Live"/>
  <p188:author id="{878DDD70-0A43-0AB8-E02D-DD5BE01AE1C4}" name="Veerkrushna. Dalvi" initials="" userId="4f655376ff36338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2F994-B346-4DCB-8F54-91E7D76B3717}" v="145" dt="2023-11-19T13:08:28.479"/>
    <p1510:client id="{E021CE4E-7F40-45B5-BDEB-0ADFA38262C5}" v="1" dt="2023-11-19T13:09:01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2:56:24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10 24575,'101'5'0,"-162"-5"0,37 0 0,22 0 0,8 0 0,-3 0 0,19-1 0,-23 1 0,1 0 0,0 0 0,0-1 0,0 1 0,0 0 0,0 0 0,-1 0 0,1 0 0,0 0 0,0-1 0,0 1 0,0 0 0,0 0 0,0 0 0,0 0 0,-1-1 0,1 1 0,0 0 0,0 0 0,0 0 0,0-1 0,0 1 0,0 0 0,0 0 0,0 0 0,0-1 0,0 1 0,0 0 0,0 0 0,0 0 0,0-1 0,0 1 0,1 0 0,-1 0 0,0 0 0,0 0 0,0-1 0,0 1 0,0 0 0,0 0 0,0 0 0,1 0 0,-1-1 0,0 1 0,0 0 0,0 0 0,0 0 0,0 0 0,1 0 0,-1 0 0,0 0 0,0-1 0,0 1 0,1 0 0,-1 0 0,0 0 0,0 0 0,0 0 0,1 0 0,-1 0 0,0 0 0,0 0 0,1 0 0,3 1 0,0-1 0,0 0 0,0 0 0,0 0 0,0-1 0,0 1 0,7-3 0,1 1 0,3 4 0,-19 6 0,1-6 0,1 0 0,-1 0 0,0 0 0,0-1 0,0 1 0,0-1 0,-5 2 0,1-2 0,4 0 0,1-1 0,-1 0 0,1 0 0,-1 1 0,1 0 0,-1-1 0,1 1 0,-1 0 0,1 0 0,0 0 0,-1 1 0,1-1 0,0 1 0,0-1 0,0 1 0,0 0 0,-2 2 0,4-4 0,0 0 0,0 0 0,0 0 0,0 0 0,0 0 0,0 0 0,0 0 0,0 1 0,0-1 0,0 0 0,0 0 0,0 0 0,0 0 0,0 0 0,0 0 0,0 0 0,0 1 0,0-1 0,0 0 0,0 0 0,0 0 0,0 0 0,0 0 0,0 0 0,0 0 0,0 0 0,0 1 0,0-1 0,0 0 0,0 0 0,1 0 0,-1 0 0,0 0 0,0 0 0,0 0 0,0 0 0,0 0 0,0 0 0,0 0 0,0 0 0,1 0 0,-1 0 0,0 1 0,0-1 0,0 0 0,0 0 0,0 0 0,0 0 0,0 0 0,1 0 0,-1 0 0,0 0 0,0-1 0,12 0 0,8-5 0,-18 7 0,-5 3 0,-13 11 0,-24 17 0,24-19 0,16-13 0,0 0 0,0 1 0,0-1 0,0 0 0,0 0 0,0 1 0,0-1 0,0 0 0,0 0 0,0 1 0,0-1 0,0 0 0,0 0 0,0 0 0,0 1 0,0-1 0,0 0 0,0 0 0,0 1 0,0-1 0,0 0 0,0 0 0,0 0 0,0 1 0,1-1 0,-1 0 0,0 0 0,0 0 0,0 1 0,0-1 0,1 0 0,-1 0 0,0 0 0,0 0 0,0 0 0,1 0 0,-1 1 0,31 5 0,-26-6 0,-5 3 0,-10 4 0,-14 5 0,-28 8 0,30-12 0,0 1 0,-37 20 0,58-29 0,1 0 0,-1 0 0,1 1 0,-1-1 0,1 0 0,-1 0 0,1 0 0,-1 1 0,1-1 0,-1 0 0,1 0 0,0 1 0,-1-1 0,1 1 0,-1-1 0,1 0 0,0 1 0,0-1 0,-1 1 0,1-1 0,0 0 0,-1 1 0,1-1 0,0 1 0,0-1 0,0 1 0,0-1 0,0 1 0,0-1 0,-1 1 0,1-1 0,0 1 0,0 0 0,1-1 0,-1 1 0,0-1 0,0 1 0,0-1 0,0 1 0,0-1 0,1 1 0,0 0 0,1 1 0,0-1 0,0 0 0,-1 0 0,1 0 0,0 0 0,0 0 0,0-1 0,0 1 0,4 0 0,53 7 0,-28-5 0,-14-1 0,1-1 0,-1 0 0,1-1 0,-1-1 0,1 0 0,28-7 0,-32-3 0,-13 8 0,-6 9 0,1 0 0,0 0 0,1 1 0,0-1 0,0 1 0,1 0 0,-1 0 0,1 0 0,1 0 0,-1 0 0,1 0 0,1 0 0,-1 1 0,1-1 0,1 11 0,0-15 0,-1 1 0,0 0 0,1-1 0,0 1 0,0 0 0,0-1 0,0 1 0,0-1 0,1 0 0,-1 1 0,1-1 0,0 0 0,0 0 0,0 0 0,1 0 0,-1 0 0,1-1 0,-1 1 0,1-1 0,0 0 0,0 1 0,0-1 0,0 0 0,1-1 0,-1 1 0,0-1 0,1 1 0,-1-1 0,6 1 0,22 0 0,-30-2 0,0 0 0,0 0 0,0 0 0,0 0 0,-1 0 0,1 0 0,0 0 0,0 0 0,0 0 0,0 0 0,-1-1 0,1 1 0,0 0 0,0-1 0,-1 1 0,1 0 0,0-1 0,-1 1 0,1-1 0,0 1 0,-1-1 0,1 0 0,0 1 0,-1-1 0,1 1 0,-1-1 0,1 0 0,-1 0 0,0 1 0,1-1 0,-1 0 0,0 0 0,1 1 0,-1-2 0,0 2 0,0-1 0,0 1 0,0 0 0,0-1 0,0 1 0,0 0 0,0 0 0,0-1 0,0 1 0,0 0 0,0-1 0,-1 1 0,1 0 0,0 0 0,0-1 0,0 1 0,0 0 0,-1 0 0,1-1 0,0 1 0,0 0 0,0 0 0,-1 0 0,1-1 0,0 1 0,0 0 0,-1 0 0,1 0 0,0 0 0,0 0 0,-1-1 0,1 1 0,0 0 0,-1 0 0,1 0 0,-14 3 0,-9 12 0,18-11 6,1 1 1,0 0-1,0 0 0,0 0 0,0 0 0,1 1 1,0-1-1,0 1 0,0 0 0,1 0 1,0 0-1,-2 10 0,2 1-163,0 1 1,1 0-1,1 20 1,1-11-664,-1-17-6006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2:56:27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24575,'0'-2'0,"0"-2"0,1 0 0,0-2 0,1-1 0,-1 0 0,-1-1 0,1 0 0,-1 0 0,0 0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E757E-9E00-4FF8-AC23-CB721900B7E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DAFFE-D59A-4BF9-9ECE-C081C44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7EA8-DCE2-B137-F226-98CE70B98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CA25E-D4A0-831D-D282-994184863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0DB4A-AD36-9CEE-11D3-24241874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02C7-F07F-C7C8-78F3-E7736E4D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E5D3-786B-8A81-4627-2B9B86AB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2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C06D-75AD-658C-DC34-B904F038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431EE-7FA0-0B6A-8E35-0A634A28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E0C6-CDC2-255C-81F3-22D859CE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EC7C-5C77-4E4F-95FF-58780F50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7EE7-2288-5ED1-B7A7-9768CE31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3E2F3-C909-CFA7-B0AE-78F6276BD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8A30B-39DB-A993-5EE8-36E0A15C1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7FDA-4EA6-30EA-A1CB-9FFE5621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E0C8-F3ED-171D-8EBE-973D43E7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4457-5F82-E093-0C3A-E4E8E142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6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06FE-0549-BCE1-61E3-D000714A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83B5-4841-A6D2-103A-386B3395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C39D-DE07-5ACB-7A86-A6BDEBC1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D071-DD4F-76CF-81EE-0157036A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1E24-B4AC-F85E-7C2A-B1FE0AFF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4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E5C4-9128-F982-B664-74AE4414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22B0-16AC-20A2-B5B2-0FD54B69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1238-E61F-DBFC-DB0A-8D287C90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00D9-A50B-9579-D22D-A402A5C1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858B-92C1-30AC-FD2D-4CDB102E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1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CF5F-64B9-2841-99AF-5C50F4E9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FF91-9794-7A2F-69F3-C808E8257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ECEC3-2827-25ED-8FC0-E6C720B6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C8823-A99E-B158-CA68-7543A94F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09363-6C18-1497-262C-E5870C67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4092-E7F4-F5E0-5566-FFC887DD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FFAE-A1DC-787C-2EF5-216C3FFF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3DAED-D5D5-6857-4ACB-A0FC1B52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FF38-1957-86D3-72AD-816E06DA2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E00F3-26A9-9AB2-DDCA-897BB2A81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9C8D1-2C1B-921B-1352-0C4FE4AB1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83C99-7F5E-FC90-F348-F81B0DF7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B4730-15EE-97A4-D63F-D0283D8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DE317-A253-2B3A-56A1-7772B0A2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5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E8C-B900-786C-C28C-3D19E26C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0021F-A90C-1205-C7DD-C98D8141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2B5A1-886A-3510-4432-A8595682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8A0FA-27C8-2BA3-4CC2-C9B5073A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4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DEF5D-CF89-E526-68D5-F736425D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EAA92-1958-702F-E7C0-4B7C083E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4208-A059-820B-9E8D-13092D8F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A555-4BA1-E862-F69D-7A92D7D0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932C-415B-AA99-A3D8-6FF92B9C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B985B-15C8-BC3C-F1F3-DDEA50F7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9148-5F6D-37FD-1273-FCE5CB04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04DFF-2E66-2D76-7C38-5B9527D7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D63F6-8157-BF9A-F3E9-6682B485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57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1B60-9E80-F529-5807-DAB5B746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33B62-7E3B-98EC-04C8-D015E6BC1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06E57-C8C1-6A79-E0E4-F778B8C6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D3FE-EB1C-2993-CB9F-0FF61777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92FB-5A4F-BB5E-3FF3-F2312CD0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358A6-BC96-CEC6-F78E-361CA4BF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53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6A12C-97A7-3BAE-2FA9-EBA2DFA4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46C0-02E2-A2B7-7399-0262B4D7F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8425-E1A5-DBFC-C5A0-DF84B1BC7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EE79-8E02-E072-AA30-D1E927D7A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E0BE-4533-063C-1009-EB44A6BCE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1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6441"/>
            <a:ext cx="3694922" cy="6954441"/>
            <a:chOff x="0" y="-38100"/>
            <a:chExt cx="1584758" cy="2747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84758" cy="2709333"/>
            </a:xfrm>
            <a:custGeom>
              <a:avLst/>
              <a:gdLst/>
              <a:ahLst/>
              <a:cxnLst/>
              <a:rect l="l" t="t" r="r" b="b"/>
              <a:pathLst>
                <a:path w="1584758" h="2709333">
                  <a:moveTo>
                    <a:pt x="0" y="0"/>
                  </a:moveTo>
                  <a:lnTo>
                    <a:pt x="1584758" y="0"/>
                  </a:lnTo>
                  <a:lnTo>
                    <a:pt x="158475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84758" cy="274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00"/>
                </a:lnSpc>
              </a:pPr>
              <a:endParaRPr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10011F-82AC-A4A4-E2C9-A9A06AC3C3E6}"/>
              </a:ext>
            </a:extLst>
          </p:cNvPr>
          <p:cNvSpPr txBox="1"/>
          <p:nvPr/>
        </p:nvSpPr>
        <p:spPr>
          <a:xfrm>
            <a:off x="6156960" y="2928084"/>
            <a:ext cx="536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27" dirty="0">
                <a:solidFill>
                  <a:srgbClr val="000000"/>
                </a:solidFill>
                <a:latin typeface="Aileron"/>
              </a:rPr>
              <a:t>Adapting AI in finance to make Retiree’s future Better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5F9FB-E26D-2AF8-CE80-A0195942E502}"/>
              </a:ext>
            </a:extLst>
          </p:cNvPr>
          <p:cNvSpPr txBox="1"/>
          <p:nvPr/>
        </p:nvSpPr>
        <p:spPr>
          <a:xfrm>
            <a:off x="9286240" y="304800"/>
            <a:ext cx="223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pc="80" dirty="0">
                <a:solidFill>
                  <a:srgbClr val="000000"/>
                </a:solidFill>
                <a:latin typeface="Aileron Ultra-Bold"/>
              </a:rPr>
              <a:t>Team   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B036E5-D2C0-64D4-0477-FE7A92C3448F}"/>
              </a:ext>
            </a:extLst>
          </p:cNvPr>
          <p:cNvCxnSpPr>
            <a:cxnSpLocks/>
          </p:cNvCxnSpPr>
          <p:nvPr/>
        </p:nvCxnSpPr>
        <p:spPr>
          <a:xfrm>
            <a:off x="9428480" y="1371600"/>
            <a:ext cx="192024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850E1A-BEBC-108B-C258-1C4F5F953D95}"/>
              </a:ext>
            </a:extLst>
          </p:cNvPr>
          <p:cNvCxnSpPr>
            <a:cxnSpLocks/>
          </p:cNvCxnSpPr>
          <p:nvPr/>
        </p:nvCxnSpPr>
        <p:spPr>
          <a:xfrm>
            <a:off x="5811520" y="2590800"/>
            <a:ext cx="553720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70ACBE-D6D6-DE6F-D7B0-D514320E72FA}"/>
              </a:ext>
            </a:extLst>
          </p:cNvPr>
          <p:cNvSpPr txBox="1"/>
          <p:nvPr/>
        </p:nvSpPr>
        <p:spPr>
          <a:xfrm>
            <a:off x="5679440" y="1621244"/>
            <a:ext cx="584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80" dirty="0">
                <a:solidFill>
                  <a:srgbClr val="000000"/>
                </a:solidFill>
                <a:latin typeface="Aileron Ultra-Bold"/>
              </a:rPr>
              <a:t>HackingParadox</a:t>
            </a:r>
            <a:endParaRPr lang="en-IN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4026-9344-28B8-405B-59B8280EC100}"/>
              </a:ext>
            </a:extLst>
          </p:cNvPr>
          <p:cNvSpPr txBox="1"/>
          <p:nvPr/>
        </p:nvSpPr>
        <p:spPr>
          <a:xfrm>
            <a:off x="229747" y="72737"/>
            <a:ext cx="473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Business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4398D84-BFC6-755A-EC58-598957A9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657512"/>
            <a:ext cx="11404536" cy="529795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8564ED-D956-B251-E242-AF1F7C3044F2}"/>
              </a:ext>
            </a:extLst>
          </p:cNvPr>
          <p:cNvCxnSpPr>
            <a:cxnSpLocks/>
          </p:cNvCxnSpPr>
          <p:nvPr/>
        </p:nvCxnSpPr>
        <p:spPr>
          <a:xfrm>
            <a:off x="274320" y="609600"/>
            <a:ext cx="269240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F0A927-A5AD-6EAF-2DB4-CA4C193031B5}"/>
              </a:ext>
            </a:extLst>
          </p:cNvPr>
          <p:cNvSpPr txBox="1"/>
          <p:nvPr/>
        </p:nvSpPr>
        <p:spPr>
          <a:xfrm>
            <a:off x="10515600" y="6075680"/>
            <a:ext cx="218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IN" sz="28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2378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1" y="0"/>
            <a:ext cx="678335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Footer Placeholder 3">
            <a:extLst>
              <a:ext uri="{FF2B5EF4-FFF2-40B4-BE49-F238E27FC236}">
                <a16:creationId xmlns:a16="http://schemas.microsoft.com/office/drawing/2014/main" id="{55BB3A3A-816E-E14C-9ED0-4F90AA38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EB910-1B71-7EC9-F944-34ADE23B0E97}"/>
              </a:ext>
            </a:extLst>
          </p:cNvPr>
          <p:cNvSpPr txBox="1"/>
          <p:nvPr/>
        </p:nvSpPr>
        <p:spPr>
          <a:xfrm>
            <a:off x="7107823" y="3182280"/>
            <a:ext cx="4658080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IN" sz="3133">
                <a:solidFill>
                  <a:srgbClr val="000000"/>
                </a:solidFill>
                <a:latin typeface="Aileron Bold"/>
              </a:rPr>
              <a:t>Problems faced by Retiree :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Personal Health Issues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Lack of Savings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Dynamic Financial Landscape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Legacy planning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Discrepancy of Robust Investment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E73BE-A181-EC42-2CE2-F2C77877E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45" y="17547"/>
            <a:ext cx="5235958" cy="2970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5ABA2-FDA3-7530-12F7-7315FC9DAF4A}"/>
              </a:ext>
            </a:extLst>
          </p:cNvPr>
          <p:cNvSpPr txBox="1"/>
          <p:nvPr/>
        </p:nvSpPr>
        <p:spPr>
          <a:xfrm>
            <a:off x="149291" y="147548"/>
            <a:ext cx="6344816" cy="717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>
                <a:solidFill>
                  <a:srgbClr val="000000"/>
                </a:solidFill>
                <a:latin typeface="Aileron Bold"/>
              </a:rPr>
              <a:t>Insights on the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Health Issues</a:t>
            </a:r>
          </a:p>
          <a:p>
            <a:r>
              <a:rPr lang="en-US">
                <a:latin typeface="Aileron"/>
              </a:rPr>
              <a:t>	Age group of 55-60 is the commonly found age group of retiree and also the likely age of getting affected with various Health Problems</a:t>
            </a:r>
          </a:p>
          <a:p>
            <a:endParaRPr lang="en-US" b="1">
              <a:latin typeface="Ailero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Inadequate Risk Management</a:t>
            </a:r>
          </a:p>
          <a:p>
            <a:r>
              <a:rPr lang="en-US">
                <a:latin typeface="Aileron"/>
              </a:rPr>
              <a:t>	Retirees face significant risks such as market fluctuation and inflation, which traditional approaches fail to address efficiently.</a:t>
            </a:r>
          </a:p>
          <a:p>
            <a:endParaRPr lang="en-US">
              <a:latin typeface="Ailero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Regulations</a:t>
            </a:r>
          </a:p>
          <a:p>
            <a:r>
              <a:rPr lang="en-US">
                <a:latin typeface="Aileron"/>
              </a:rPr>
              <a:t>	Complex regulations impede the use of modern technologies, adversely affecting the retirement industry's transformation.</a:t>
            </a:r>
          </a:p>
          <a:p>
            <a:endParaRPr lang="en-US">
              <a:latin typeface="Ailero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Retirement Income Management:</a:t>
            </a:r>
          </a:p>
          <a:p>
            <a:pPr algn="l"/>
            <a:r>
              <a:rPr lang="en-US">
                <a:latin typeface="Aileron"/>
              </a:rPr>
              <a:t>	Managing retirement income sources and withdrawals can be complex. </a:t>
            </a:r>
          </a:p>
          <a:p>
            <a:pPr algn="l"/>
            <a:endParaRPr lang="en-US">
              <a:latin typeface="Ailero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Estate Planning and Legal Guidance:</a:t>
            </a:r>
          </a:p>
          <a:p>
            <a:pPr algn="l"/>
            <a:r>
              <a:rPr lang="en-US">
                <a:latin typeface="Aileron"/>
              </a:rPr>
              <a:t>	Estate planning and legal matters can be complex for retirees.</a:t>
            </a:r>
          </a:p>
          <a:p>
            <a:endParaRPr lang="en-US"/>
          </a:p>
          <a:p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C72AEBB-81ED-FC9E-3C39-A2A0EA3842D9}"/>
              </a:ext>
            </a:extLst>
          </p:cNvPr>
          <p:cNvCxnSpPr>
            <a:cxnSpLocks/>
          </p:cNvCxnSpPr>
          <p:nvPr/>
        </p:nvCxnSpPr>
        <p:spPr>
          <a:xfrm>
            <a:off x="233680" y="615261"/>
            <a:ext cx="4246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1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C440ED-EEE1-1756-2616-2F2DE3C9C37D}"/>
              </a:ext>
            </a:extLst>
          </p:cNvPr>
          <p:cNvCxnSpPr>
            <a:cxnSpLocks/>
          </p:cNvCxnSpPr>
          <p:nvPr/>
        </p:nvCxnSpPr>
        <p:spPr>
          <a:xfrm>
            <a:off x="443147" y="670560"/>
            <a:ext cx="3283644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3AC4F78-10F8-627E-6C25-34E5A2F9A779}"/>
              </a:ext>
            </a:extLst>
          </p:cNvPr>
          <p:cNvCxnSpPr>
            <a:cxnSpLocks/>
          </p:cNvCxnSpPr>
          <p:nvPr/>
        </p:nvCxnSpPr>
        <p:spPr>
          <a:xfrm>
            <a:off x="7906344" y="615261"/>
            <a:ext cx="3940216" cy="248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853965C-EFE4-572F-E9A6-C6708E6DB41E}"/>
              </a:ext>
            </a:extLst>
          </p:cNvPr>
          <p:cNvCxnSpPr>
            <a:cxnSpLocks/>
          </p:cNvCxnSpPr>
          <p:nvPr/>
        </p:nvCxnSpPr>
        <p:spPr>
          <a:xfrm>
            <a:off x="7906344" y="1062301"/>
            <a:ext cx="1268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9CD5B9C-C2BC-E3C1-720E-4B39570EB4FE}"/>
              </a:ext>
            </a:extLst>
          </p:cNvPr>
          <p:cNvSpPr txBox="1"/>
          <p:nvPr/>
        </p:nvSpPr>
        <p:spPr>
          <a:xfrm>
            <a:off x="330602" y="111945"/>
            <a:ext cx="365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System Architecture</a:t>
            </a:r>
            <a:endParaRPr lang="en-IN" sz="3200"/>
          </a:p>
        </p:txBody>
      </p:sp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6" name="TextBox 49">
            <a:extLst>
              <a:ext uri="{FF2B5EF4-FFF2-40B4-BE49-F238E27FC236}">
                <a16:creationId xmlns:a16="http://schemas.microsoft.com/office/drawing/2014/main" id="{2F76CD3C-F986-89E6-8769-A2389D939CE3}"/>
              </a:ext>
            </a:extLst>
          </p:cNvPr>
          <p:cNvSpPr txBox="1"/>
          <p:nvPr/>
        </p:nvSpPr>
        <p:spPr>
          <a:xfrm>
            <a:off x="7874541" y="202910"/>
            <a:ext cx="4105964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>
                <a:solidFill>
                  <a:srgbClr val="000000"/>
                </a:solidFill>
                <a:latin typeface="Aileron Bold"/>
              </a:rPr>
              <a:t>Contribution of AI to the Solution</a:t>
            </a:r>
          </a:p>
          <a:p>
            <a:pPr>
              <a:lnSpc>
                <a:spcPts val="3447"/>
              </a:lnSpc>
            </a:pPr>
            <a:endParaRPr lang="en-US" sz="3133">
              <a:solidFill>
                <a:srgbClr val="000000"/>
              </a:solidFill>
              <a:latin typeface="Aileron Bold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A924F2-08EC-9730-AB90-9008F0DBD456}"/>
              </a:ext>
            </a:extLst>
          </p:cNvPr>
          <p:cNvSpPr/>
          <p:nvPr/>
        </p:nvSpPr>
        <p:spPr>
          <a:xfrm>
            <a:off x="8024325" y="1462242"/>
            <a:ext cx="3956179" cy="1931437"/>
          </a:xfrm>
          <a:prstGeom prst="roundRect">
            <a:avLst>
              <a:gd name="adj" fmla="val 33092"/>
            </a:avLst>
          </a:prstGeom>
          <a:solidFill>
            <a:schemeClr val="bg1"/>
          </a:solidFill>
          <a:ln w="19050"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3050"/>
            <a:r>
              <a:rPr lang="en-IN" sz="2400">
                <a:solidFill>
                  <a:schemeClr val="tx1"/>
                </a:solidFill>
              </a:rPr>
              <a:t>AI Chatbots:</a:t>
            </a:r>
            <a:br>
              <a:rPr lang="en-IN">
                <a:solidFill>
                  <a:schemeClr val="tx1"/>
                </a:solidFill>
              </a:rPr>
            </a:br>
            <a:r>
              <a:rPr lang="en-IN">
                <a:solidFill>
                  <a:schemeClr val="tx1"/>
                </a:solidFill>
              </a:rPr>
              <a:t>This helps the model to be up to date. Helps Solving queries and improves personalization of the chatbot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FB65D9-5932-E8D8-113C-091623A72D8A}"/>
              </a:ext>
            </a:extLst>
          </p:cNvPr>
          <p:cNvSpPr/>
          <p:nvPr/>
        </p:nvSpPr>
        <p:spPr>
          <a:xfrm>
            <a:off x="8024325" y="3738123"/>
            <a:ext cx="3956179" cy="1931437"/>
          </a:xfrm>
          <a:prstGeom prst="roundRect">
            <a:avLst>
              <a:gd name="adj" fmla="val 33092"/>
            </a:avLst>
          </a:prstGeom>
          <a:solidFill>
            <a:schemeClr val="bg1"/>
          </a:solidFill>
          <a:ln w="19050"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3050"/>
            <a:r>
              <a:rPr lang="en-IN" sz="2400">
                <a:solidFill>
                  <a:schemeClr val="tx1"/>
                </a:solidFill>
              </a:rPr>
              <a:t>AI Finance Assistance:</a:t>
            </a:r>
          </a:p>
          <a:p>
            <a:pPr algn="ctr" defTabSz="273050"/>
            <a:r>
              <a:rPr lang="en-IN">
                <a:solidFill>
                  <a:schemeClr val="tx1"/>
                </a:solidFill>
              </a:rPr>
              <a:t>It uses the transactional data of the user to assist and guide the user for his/her financial well-being future.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4EF1E5E-7FD9-A0D3-09EC-8AC8E6A34BEC}"/>
              </a:ext>
            </a:extLst>
          </p:cNvPr>
          <p:cNvSpPr/>
          <p:nvPr/>
        </p:nvSpPr>
        <p:spPr>
          <a:xfrm>
            <a:off x="2353056" y="4730496"/>
            <a:ext cx="755904" cy="377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  <a:p>
            <a:pPr algn="ctr"/>
            <a:r>
              <a:rPr lang="en-US" sz="1050">
                <a:solidFill>
                  <a:schemeClr val="tx1"/>
                </a:solidFill>
              </a:rPr>
              <a:t>Display</a:t>
            </a:r>
            <a:endParaRPr lang="en-IN" sz="1050">
              <a:solidFill>
                <a:schemeClr val="tx1"/>
              </a:solidFill>
            </a:endParaRP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93B9003F-219B-A537-D9D8-A80717CCF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" t="13633" r="4508" b="10710"/>
          <a:stretch/>
        </p:blipFill>
        <p:spPr>
          <a:xfrm>
            <a:off x="0" y="1510960"/>
            <a:ext cx="7532767" cy="441669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8E6288-4370-DC98-D033-0C2E18B42BC4}"/>
              </a:ext>
            </a:extLst>
          </p:cNvPr>
          <p:cNvCxnSpPr>
            <a:cxnSpLocks/>
          </p:cNvCxnSpPr>
          <p:nvPr/>
        </p:nvCxnSpPr>
        <p:spPr>
          <a:xfrm>
            <a:off x="7875864" y="615261"/>
            <a:ext cx="39402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8255F5-FE18-E52F-BB6C-AF9DED3CBED2}"/>
              </a:ext>
            </a:extLst>
          </p:cNvPr>
          <p:cNvCxnSpPr>
            <a:cxnSpLocks/>
          </p:cNvCxnSpPr>
          <p:nvPr/>
        </p:nvCxnSpPr>
        <p:spPr>
          <a:xfrm flipV="1">
            <a:off x="7905021" y="1062301"/>
            <a:ext cx="1299939" cy="5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266F3-CF13-8FE5-E892-D9FB11FB1C90}"/>
              </a:ext>
            </a:extLst>
          </p:cNvPr>
          <p:cNvSpPr txBox="1"/>
          <p:nvPr/>
        </p:nvSpPr>
        <p:spPr>
          <a:xfrm>
            <a:off x="101600" y="48369"/>
            <a:ext cx="7426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Requirement Gathering and Transaction Analysis:</a:t>
            </a:r>
          </a:p>
          <a:p>
            <a:endParaRPr lang="en-IN"/>
          </a:p>
          <a:p>
            <a:r>
              <a:rPr lang="en-IN"/>
              <a:t>Collection of transactional history and current month transactional dataset of the candidate for analysis Process.</a:t>
            </a:r>
          </a:p>
          <a:p>
            <a:endParaRPr lang="en-IN"/>
          </a:p>
          <a:p>
            <a:endParaRPr lang="en-IN"/>
          </a:p>
          <a:p>
            <a:pPr marL="342900" indent="-342900">
              <a:buAutoNum type="arabicPeriod"/>
            </a:pPr>
            <a:endParaRPr lang="en-IN"/>
          </a:p>
          <a:p>
            <a:r>
              <a:rPr lang="en-IN"/>
              <a:t>    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AFDF3-8B98-1036-7944-E82EDD77D886}"/>
              </a:ext>
            </a:extLst>
          </p:cNvPr>
          <p:cNvSpPr txBox="1"/>
          <p:nvPr/>
        </p:nvSpPr>
        <p:spPr>
          <a:xfrm>
            <a:off x="193040" y="4643120"/>
            <a:ext cx="7335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 The model uses transactional data analysis to create investment strategies tailored to retirees' specific financial needs.</a:t>
            </a:r>
            <a:r>
              <a:rPr lang="en-IN"/>
              <a:t> </a:t>
            </a:r>
            <a:r>
              <a:rPr lang="en-US"/>
              <a:t>Identify common spending patterns among retirees.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 Understand how spending varies across different categories such as housing, healthcare, leisure, etc.</a:t>
            </a:r>
          </a:p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1B9338-2591-064C-4F0B-80FEFE6C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3" t="24889" r="26686" b="43259"/>
          <a:stretch/>
        </p:blipFill>
        <p:spPr>
          <a:xfrm>
            <a:off x="563880" y="1879600"/>
            <a:ext cx="6502400" cy="2547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44563C-BCA8-50AE-3DBE-4E90FF9BE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44" t="4924" r="25464" b="8697"/>
          <a:stretch/>
        </p:blipFill>
        <p:spPr>
          <a:xfrm>
            <a:off x="8087360" y="233980"/>
            <a:ext cx="3696448" cy="45971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2FBE9A-8CF9-AA6B-1482-78811A7F5A9A}"/>
              </a:ext>
            </a:extLst>
          </p:cNvPr>
          <p:cNvSpPr txBox="1"/>
          <p:nvPr/>
        </p:nvSpPr>
        <p:spPr>
          <a:xfrm>
            <a:off x="8290560" y="5065127"/>
            <a:ext cx="349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System Working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C0A0AB-4461-30FD-9F9F-2F9671EF0833}"/>
              </a:ext>
            </a:extLst>
          </p:cNvPr>
          <p:cNvCxnSpPr>
            <a:cxnSpLocks/>
          </p:cNvCxnSpPr>
          <p:nvPr/>
        </p:nvCxnSpPr>
        <p:spPr>
          <a:xfrm>
            <a:off x="193040" y="599440"/>
            <a:ext cx="659384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5B7A04-796B-3C4C-F499-2BC2887FBD40}"/>
              </a:ext>
            </a:extLst>
          </p:cNvPr>
          <p:cNvCxnSpPr>
            <a:cxnSpLocks/>
          </p:cNvCxnSpPr>
          <p:nvPr/>
        </p:nvCxnSpPr>
        <p:spPr>
          <a:xfrm>
            <a:off x="193040" y="1056640"/>
            <a:ext cx="140208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8E487F-0C73-8525-8545-8F87481EDCB2}"/>
                  </a:ext>
                </a:extLst>
              </p14:cNvPr>
              <p14:cNvContentPartPr/>
              <p14:nvPr/>
            </p14:nvContentPartPr>
            <p14:xfrm>
              <a:off x="6218310" y="3907530"/>
              <a:ext cx="134280" cy="22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8E487F-0C73-8525-8545-8F87481EDC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9310" y="3898530"/>
                <a:ext cx="151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AFC9F96-981B-CE91-297B-06AD99CBCD03}"/>
                  </a:ext>
                </a:extLst>
              </p14:cNvPr>
              <p14:cNvContentPartPr/>
              <p14:nvPr/>
            </p14:nvContentPartPr>
            <p14:xfrm>
              <a:off x="5619630" y="3474450"/>
              <a:ext cx="2520" cy="25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AFC9F96-981B-CE91-297B-06AD99CBCD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0630" y="3465450"/>
                <a:ext cx="20160" cy="4284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170FA5-2345-9EA0-A7AE-C93193773680}"/>
              </a:ext>
            </a:extLst>
          </p:cNvPr>
          <p:cNvCxnSpPr>
            <a:cxnSpLocks/>
          </p:cNvCxnSpPr>
          <p:nvPr/>
        </p:nvCxnSpPr>
        <p:spPr>
          <a:xfrm>
            <a:off x="9241251" y="5434459"/>
            <a:ext cx="15588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1499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0" y="0"/>
            <a:ext cx="767899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Footer Placeholder 3">
            <a:extLst>
              <a:ext uri="{FF2B5EF4-FFF2-40B4-BE49-F238E27FC236}">
                <a16:creationId xmlns:a16="http://schemas.microsoft.com/office/drawing/2014/main" id="{55BB3A3A-816E-E14C-9ED0-4F90AA38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46F91-B8BA-4A43-E148-2FB2141969FC}"/>
              </a:ext>
            </a:extLst>
          </p:cNvPr>
          <p:cNvSpPr txBox="1"/>
          <p:nvPr/>
        </p:nvSpPr>
        <p:spPr>
          <a:xfrm>
            <a:off x="162560" y="182880"/>
            <a:ext cx="725620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Transaction Analysis with generative AI </a:t>
            </a:r>
          </a:p>
          <a:p>
            <a:endParaRPr lang="en-US"/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Tech stack:</a:t>
            </a:r>
          </a:p>
          <a:p>
            <a:r>
              <a:rPr lang="en-US"/>
              <a:t>       Programming language : python 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Libraries used :</a:t>
            </a:r>
          </a:p>
          <a:p>
            <a:r>
              <a:rPr lang="en-US"/>
              <a:t>       Streamlit, pandas, plotyly, sklearn, scipy, statmodels, os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APIs used:</a:t>
            </a:r>
          </a:p>
          <a:p>
            <a:r>
              <a:rPr lang="en-US" sz="2200"/>
              <a:t>      </a:t>
            </a:r>
            <a:r>
              <a:rPr lang="en-US"/>
              <a:t>openAI – model=gpt-turbo-3.5, engine= text-davinci-003</a:t>
            </a:r>
          </a:p>
          <a:p>
            <a:r>
              <a:rPr lang="en-US"/>
              <a:t>       Cohere – engine= command-nightly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Machine Learning algorithm used:</a:t>
            </a:r>
          </a:p>
          <a:p>
            <a:pPr lvl="1"/>
            <a:r>
              <a:rPr lang="en-US"/>
              <a:t>1] Linear Regression –Trend analysis</a:t>
            </a:r>
          </a:p>
          <a:p>
            <a:pPr lvl="1"/>
            <a:r>
              <a:rPr lang="en-US"/>
              <a:t>2] K-means Clustering –Customer segmentation </a:t>
            </a:r>
          </a:p>
          <a:p>
            <a:pPr lvl="1"/>
            <a:r>
              <a:rPr lang="en-US"/>
              <a:t>3] ARIMA – Forecasting Future Expenses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Parameter to LLM model :</a:t>
            </a:r>
          </a:p>
          <a:p>
            <a:r>
              <a:rPr lang="en-US"/>
              <a:t>       Temperature, max_tokens, model, engine, n (number of completions)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81F13-6F66-E22F-AFB4-260EF404EF13}"/>
              </a:ext>
            </a:extLst>
          </p:cNvPr>
          <p:cNvSpPr txBox="1"/>
          <p:nvPr/>
        </p:nvSpPr>
        <p:spPr>
          <a:xfrm>
            <a:off x="7841554" y="182880"/>
            <a:ext cx="411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/>
              <a:t>Future Implementation: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Data visualization using Tableau, PowerBI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Use flask and react.js advance web framework to build interactive and user-friendly UI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Fine-tune langchain model for better analysis by Generative AI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Most relevant values of parameters to the LLM model</a:t>
            </a:r>
          </a:p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4C0001-8695-CE5C-1E47-203E42E42842}"/>
              </a:ext>
            </a:extLst>
          </p:cNvPr>
          <p:cNvCxnSpPr>
            <a:cxnSpLocks/>
          </p:cNvCxnSpPr>
          <p:nvPr/>
        </p:nvCxnSpPr>
        <p:spPr>
          <a:xfrm>
            <a:off x="284480" y="808301"/>
            <a:ext cx="642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D18781-1449-F904-957B-2B23767F9A90}"/>
              </a:ext>
            </a:extLst>
          </p:cNvPr>
          <p:cNvCxnSpPr/>
          <p:nvPr/>
        </p:nvCxnSpPr>
        <p:spPr>
          <a:xfrm>
            <a:off x="8229600" y="640080"/>
            <a:ext cx="291592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385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0" y="0"/>
            <a:ext cx="767899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4" name="Footer Placeholder 3">
            <a:extLst>
              <a:ext uri="{FF2B5EF4-FFF2-40B4-BE49-F238E27FC236}">
                <a16:creationId xmlns:a16="http://schemas.microsoft.com/office/drawing/2014/main" id="{55BB3A3A-816E-E14C-9ED0-4F90AA38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DC3A7-D478-4CE6-E23A-1AD7E1509C5E}"/>
              </a:ext>
            </a:extLst>
          </p:cNvPr>
          <p:cNvSpPr txBox="1"/>
          <p:nvPr/>
        </p:nvSpPr>
        <p:spPr>
          <a:xfrm>
            <a:off x="219171" y="135399"/>
            <a:ext cx="720950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/>
              <a:t>Post Analysis</a:t>
            </a:r>
          </a:p>
          <a:p>
            <a:pPr algn="just"/>
            <a:endParaRPr lang="en-US" b="1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/>
              <a:t>Post analysis the identified parameters serve as the foundation for creating a personalized and precise context for generating a summary. Each parameter represents a key surface of your financial landscape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/>
              <a:t>With the baked prompt in hand, we seamlessly integrate it with the LLM REST API. This makes sure our prompt serves the best for the generation of a personalized and insightful summary encapsulating the details captured from your transactional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/>
              <a:t>The resultant content is designed with utmost simplicity, tailored specifically for a retiree audience. This ensures that the AI-generated summary is not only accurate but also easily comprehensible, fostering a seamless understanding of the financial analysis insights.</a:t>
            </a:r>
          </a:p>
          <a:p>
            <a:pPr algn="just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1D07-25F0-D63B-2FEB-43FBC6BEC16B}"/>
              </a:ext>
            </a:extLst>
          </p:cNvPr>
          <p:cNvSpPr/>
          <p:nvPr/>
        </p:nvSpPr>
        <p:spPr>
          <a:xfrm>
            <a:off x="8422640" y="1386893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Context Generation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F64BA1-992D-2AF9-0052-EFFF34AE0E05}"/>
              </a:ext>
            </a:extLst>
          </p:cNvPr>
          <p:cNvSpPr/>
          <p:nvPr/>
        </p:nvSpPr>
        <p:spPr>
          <a:xfrm>
            <a:off x="8422640" y="2472520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162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>
                <a:solidFill>
                  <a:schemeClr val="tx1"/>
                </a:solidFill>
              </a:rPr>
              <a:t>Large Language Model (LLM) Integration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EC89A9-A625-DD0A-9DF3-DC2811D5D150}"/>
              </a:ext>
            </a:extLst>
          </p:cNvPr>
          <p:cNvSpPr/>
          <p:nvPr/>
        </p:nvSpPr>
        <p:spPr>
          <a:xfrm>
            <a:off x="8422640" y="3534986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 Interaction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6402AC-43BD-1EC1-7D83-45F26FA74485}"/>
              </a:ext>
            </a:extLst>
          </p:cNvPr>
          <p:cNvSpPr/>
          <p:nvPr/>
        </p:nvSpPr>
        <p:spPr>
          <a:xfrm>
            <a:off x="8422640" y="4622516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162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D27C0E-70EA-CDCC-4C5F-852068220CB8}"/>
              </a:ext>
            </a:extLst>
          </p:cNvPr>
          <p:cNvSpPr/>
          <p:nvPr/>
        </p:nvSpPr>
        <p:spPr>
          <a:xfrm>
            <a:off x="8422640" y="5684982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Feedback Loop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DE68BF-F3A0-D6AC-E5AE-8E732BE8753B}"/>
              </a:ext>
            </a:extLst>
          </p:cNvPr>
          <p:cNvSpPr/>
          <p:nvPr/>
        </p:nvSpPr>
        <p:spPr>
          <a:xfrm>
            <a:off x="8422640" y="324427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Analysis Insights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A3D24-77DF-BEDB-BE72-6609369C2E84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10033000" y="1101086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1CBC4-619B-E18E-40E6-21280E187C45}"/>
              </a:ext>
            </a:extLst>
          </p:cNvPr>
          <p:cNvCxnSpPr/>
          <p:nvPr/>
        </p:nvCxnSpPr>
        <p:spPr>
          <a:xfrm>
            <a:off x="10033000" y="2163552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01C61A-B89B-CED6-4FAD-D81F1CCC87D6}"/>
              </a:ext>
            </a:extLst>
          </p:cNvPr>
          <p:cNvCxnSpPr/>
          <p:nvPr/>
        </p:nvCxnSpPr>
        <p:spPr>
          <a:xfrm>
            <a:off x="10017760" y="3249179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2AF974-ACF9-AE2A-C484-0F3C077FBADC}"/>
              </a:ext>
            </a:extLst>
          </p:cNvPr>
          <p:cNvCxnSpPr/>
          <p:nvPr/>
        </p:nvCxnSpPr>
        <p:spPr>
          <a:xfrm>
            <a:off x="10002520" y="4311645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FA29C5-8FF3-A104-970E-FF3AABECFC00}"/>
              </a:ext>
            </a:extLst>
          </p:cNvPr>
          <p:cNvCxnSpPr/>
          <p:nvPr/>
        </p:nvCxnSpPr>
        <p:spPr>
          <a:xfrm>
            <a:off x="10012680" y="5399175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8E0A74-E8A9-5C4D-B328-D33742CBAB2C}"/>
              </a:ext>
            </a:extLst>
          </p:cNvPr>
          <p:cNvSpPr txBox="1"/>
          <p:nvPr/>
        </p:nvSpPr>
        <p:spPr>
          <a:xfrm>
            <a:off x="219171" y="4693920"/>
            <a:ext cx="7077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Results and Implications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D604-13DD-F1CE-E524-F41D3A132EFC}"/>
              </a:ext>
            </a:extLst>
          </p:cNvPr>
          <p:cNvSpPr/>
          <p:nvPr/>
        </p:nvSpPr>
        <p:spPr>
          <a:xfrm>
            <a:off x="548640" y="5319157"/>
            <a:ext cx="2430520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r>
              <a:rPr lang="en-IN"/>
              <a:t>Personalized Summary</a:t>
            </a:r>
          </a:p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4C3DD1-2E1A-E125-71E2-B4F56BE08FAE}"/>
              </a:ext>
            </a:extLst>
          </p:cNvPr>
          <p:cNvSpPr/>
          <p:nvPr/>
        </p:nvSpPr>
        <p:spPr>
          <a:xfrm>
            <a:off x="548640" y="6051624"/>
            <a:ext cx="2430520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  Impactful Insights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6B9D1-25C6-2E50-BCDE-A747C05E923A}"/>
              </a:ext>
            </a:extLst>
          </p:cNvPr>
          <p:cNvSpPr/>
          <p:nvPr/>
        </p:nvSpPr>
        <p:spPr>
          <a:xfrm>
            <a:off x="3823922" y="6020879"/>
            <a:ext cx="3594672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  Enhanced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95C61-E679-E000-CE13-1EE47D1F8D5C}"/>
              </a:ext>
            </a:extLst>
          </p:cNvPr>
          <p:cNvSpPr/>
          <p:nvPr/>
        </p:nvSpPr>
        <p:spPr>
          <a:xfrm>
            <a:off x="3823922" y="5319157"/>
            <a:ext cx="3594672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  Effective Dashboard representation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5369474-369C-7D26-6447-EA42A5CC98F8}"/>
              </a:ext>
            </a:extLst>
          </p:cNvPr>
          <p:cNvCxnSpPr>
            <a:cxnSpLocks/>
          </p:cNvCxnSpPr>
          <p:nvPr/>
        </p:nvCxnSpPr>
        <p:spPr>
          <a:xfrm>
            <a:off x="249651" y="666061"/>
            <a:ext cx="22497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5F0A2-4373-F2E2-F77E-057E29B55A1A}"/>
              </a:ext>
            </a:extLst>
          </p:cNvPr>
          <p:cNvCxnSpPr>
            <a:cxnSpLocks/>
          </p:cNvCxnSpPr>
          <p:nvPr/>
        </p:nvCxnSpPr>
        <p:spPr>
          <a:xfrm>
            <a:off x="330931" y="5207575"/>
            <a:ext cx="39565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9589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83930" y="-1016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0E58F-D79F-8CDB-9FC8-7FBAE9D8D113}"/>
              </a:ext>
            </a:extLst>
          </p:cNvPr>
          <p:cNvSpPr txBox="1"/>
          <p:nvPr/>
        </p:nvSpPr>
        <p:spPr>
          <a:xfrm>
            <a:off x="477519" y="406400"/>
            <a:ext cx="6351007" cy="591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Long-term goal management with AI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Tech stack: </a:t>
            </a:r>
          </a:p>
          <a:p>
            <a:r>
              <a:rPr lang="en-US"/>
              <a:t>       Programming language : python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Libraries used:</a:t>
            </a:r>
          </a:p>
          <a:p>
            <a:r>
              <a:rPr lang="en-US"/>
              <a:t>       Streamlit, openAI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API used:</a:t>
            </a:r>
          </a:p>
          <a:p>
            <a:r>
              <a:rPr lang="en-US"/>
              <a:t>       openAI : model =gpt-turbo-3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Prompt specification: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- Customized prompt based on user feedback survey</a:t>
            </a:r>
          </a:p>
          <a:p>
            <a:pPr lvl="1">
              <a:lnSpc>
                <a:spcPct val="150000"/>
              </a:lnSpc>
            </a:pPr>
            <a:r>
              <a:rPr lang="en-US"/>
              <a:t>- set temperature parameter to lower value to reduce randomness </a:t>
            </a:r>
          </a:p>
          <a:p>
            <a:pPr lvl="1">
              <a:lnSpc>
                <a:spcPct val="150000"/>
              </a:lnSpc>
            </a:pPr>
            <a:r>
              <a:rPr lang="en-US"/>
              <a:t>- make model to remember context using concept of chaining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7D613-55F4-6EAF-4631-A59F17FB22B2}"/>
              </a:ext>
            </a:extLst>
          </p:cNvPr>
          <p:cNvSpPr txBox="1"/>
          <p:nvPr/>
        </p:nvSpPr>
        <p:spPr>
          <a:xfrm>
            <a:off x="7802880" y="162560"/>
            <a:ext cx="425704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/>
              <a:t>Future Implementation: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Build custom dataset and expert feedback to customize LangChain generative AI.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Use of hugging face transformer libraries and NLP tools to transform text for human understandable way.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Presenting road maps more visually with help of Image Generator model, such as Dall E-2.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Prompt with minimal token and more customized prompt, to get better response from model.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E8BEA2-230E-B419-96C0-23985CEBD787}"/>
              </a:ext>
            </a:extLst>
          </p:cNvPr>
          <p:cNvCxnSpPr>
            <a:cxnSpLocks/>
          </p:cNvCxnSpPr>
          <p:nvPr/>
        </p:nvCxnSpPr>
        <p:spPr>
          <a:xfrm>
            <a:off x="589280" y="985520"/>
            <a:ext cx="616712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7CD661-D6C0-692B-77EA-8DE33532E882}"/>
              </a:ext>
            </a:extLst>
          </p:cNvPr>
          <p:cNvCxnSpPr>
            <a:cxnSpLocks/>
          </p:cNvCxnSpPr>
          <p:nvPr/>
        </p:nvCxnSpPr>
        <p:spPr>
          <a:xfrm>
            <a:off x="8370047" y="676221"/>
            <a:ext cx="33952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407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0" y="0"/>
            <a:ext cx="767899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51182-D83B-849D-AA56-A5DC47571CD3}"/>
              </a:ext>
            </a:extLst>
          </p:cNvPr>
          <p:cNvSpPr txBox="1"/>
          <p:nvPr/>
        </p:nvSpPr>
        <p:spPr>
          <a:xfrm>
            <a:off x="172720" y="193040"/>
            <a:ext cx="7406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/>
              <a:t>Contribution of Chatbot is like Cheery on the Cake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06F94-3F4E-DF66-5BFD-50404DE790F1}"/>
              </a:ext>
            </a:extLst>
          </p:cNvPr>
          <p:cNvSpPr txBox="1"/>
          <p:nvPr/>
        </p:nvSpPr>
        <p:spPr>
          <a:xfrm>
            <a:off x="254000" y="1270258"/>
            <a:ext cx="7424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Timely Alerts: </a:t>
            </a:r>
          </a:p>
          <a:p>
            <a:pPr lvl="1"/>
            <a:r>
              <a:rPr lang="en-US"/>
              <a:t>Receive personalized alerts about transactions, ensuring retirees stay informed about financial activities as well as golden opportunities.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Account Updates:</a:t>
            </a:r>
          </a:p>
          <a:p>
            <a:pPr lvl="1" algn="l"/>
            <a:r>
              <a:rPr lang="en-US"/>
              <a:t>Real-time notifications about account balance changes, enabling retirees to track their financial health effortlessly.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Automated Insights:</a:t>
            </a:r>
          </a:p>
          <a:p>
            <a:pPr lvl="1" algn="l"/>
            <a:r>
              <a:rPr lang="en-US"/>
              <a:t>The Chatbot provides automated insights drawn from data analysis, offering a sophisticated understanding of financial patterns.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User-Friendly Interaction:</a:t>
            </a:r>
          </a:p>
          <a:p>
            <a:pPr lvl="1" algn="l"/>
            <a:r>
              <a:rPr lang="en-US"/>
              <a:t>Designed with retirees in mind, the Chatbot ensures a user-friendly and accessible interaction, simplifying complex financial information.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AF6B9-867D-1992-0FDE-2B7FD613D9E2}"/>
              </a:ext>
            </a:extLst>
          </p:cNvPr>
          <p:cNvSpPr txBox="1"/>
          <p:nvPr/>
        </p:nvSpPr>
        <p:spPr>
          <a:xfrm>
            <a:off x="136177" y="5067255"/>
            <a:ext cx="7406640" cy="92333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The deployment of a customized Chatbot, supported by robust data analysis and API functionalities, represents a noteworthy advancement in elevating financial awareness and security for retirees.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52AEA-EF18-9E47-7D75-1AD230FC0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93" y="0"/>
            <a:ext cx="4513007" cy="685800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4BD7047-0C41-BE4D-F4E0-8B6829F4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61011-8544-C463-DA0E-1D539BCC2119}"/>
              </a:ext>
            </a:extLst>
          </p:cNvPr>
          <p:cNvCxnSpPr>
            <a:cxnSpLocks/>
          </p:cNvCxnSpPr>
          <p:nvPr/>
        </p:nvCxnSpPr>
        <p:spPr>
          <a:xfrm>
            <a:off x="283496" y="716861"/>
            <a:ext cx="7133304" cy="147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015443-8F4D-A8E4-B0FE-72850151BC0E}"/>
              </a:ext>
            </a:extLst>
          </p:cNvPr>
          <p:cNvCxnSpPr>
            <a:cxnSpLocks/>
          </p:cNvCxnSpPr>
          <p:nvPr/>
        </p:nvCxnSpPr>
        <p:spPr>
          <a:xfrm>
            <a:off x="264160" y="1204799"/>
            <a:ext cx="14122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0623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7ABEE-3385-41A0-FF72-F910963FF1B2}"/>
              </a:ext>
            </a:extLst>
          </p:cNvPr>
          <p:cNvSpPr txBox="1"/>
          <p:nvPr/>
        </p:nvSpPr>
        <p:spPr>
          <a:xfrm>
            <a:off x="241412" y="416560"/>
            <a:ext cx="708152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Stock Price Prediction with Deep Learning with AI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Tech stack:</a:t>
            </a:r>
          </a:p>
          <a:p>
            <a:r>
              <a:rPr lang="en-US"/>
              <a:t>      Programming Language: 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Libraries used :</a:t>
            </a:r>
          </a:p>
          <a:p>
            <a:r>
              <a:rPr lang="en-US"/>
              <a:t>     </a:t>
            </a:r>
            <a:r>
              <a:rPr lang="en-US" err="1"/>
              <a:t>openAI</a:t>
            </a:r>
            <a:r>
              <a:rPr lang="en-US"/>
              <a:t>, yfinance, keras, pandas, sklearn, numpy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Deep Learning algorithm used:</a:t>
            </a:r>
          </a:p>
          <a:p>
            <a:r>
              <a:rPr lang="en-US"/>
              <a:t>      LSTM (Long Short Term Memory)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Hyperparameter turning technology used:</a:t>
            </a:r>
          </a:p>
          <a:p>
            <a:r>
              <a:rPr lang="en-US"/>
              <a:t>      </a:t>
            </a:r>
            <a:r>
              <a:rPr lang="en-US" err="1"/>
              <a:t>Keras</a:t>
            </a:r>
            <a:r>
              <a:rPr lang="en-US"/>
              <a:t> tuner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APIs used:</a:t>
            </a:r>
          </a:p>
          <a:p>
            <a:r>
              <a:rPr lang="en-US"/>
              <a:t>     </a:t>
            </a:r>
            <a:r>
              <a:rPr lang="en-US" err="1"/>
              <a:t>openai</a:t>
            </a:r>
            <a:r>
              <a:rPr lang="en-US"/>
              <a:t> : model =gpt-turbo-3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0CE2D-4E9E-063C-B2D0-49E77B53ECE5}"/>
              </a:ext>
            </a:extLst>
          </p:cNvPr>
          <p:cNvSpPr txBox="1"/>
          <p:nvPr/>
        </p:nvSpPr>
        <p:spPr>
          <a:xfrm>
            <a:off x="7762240" y="416560"/>
            <a:ext cx="4230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/>
              <a:t>Future Implementations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Making stock trading automated with user specific amount.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Use of LLM and RAG ( Retrieval  Augmented Generation) for real-time data access to achieve more trusted and accurate recommendation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Creating alerts about market condition and suggest company to generate income.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013D60-7D70-C983-B019-4A6E85DEA625}"/>
              </a:ext>
            </a:extLst>
          </p:cNvPr>
          <p:cNvCxnSpPr>
            <a:cxnSpLocks/>
          </p:cNvCxnSpPr>
          <p:nvPr/>
        </p:nvCxnSpPr>
        <p:spPr>
          <a:xfrm>
            <a:off x="335280" y="934720"/>
            <a:ext cx="685800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A5623B-2B4A-48E3-9458-DD976A3D5026}"/>
              </a:ext>
            </a:extLst>
          </p:cNvPr>
          <p:cNvCxnSpPr>
            <a:cxnSpLocks/>
          </p:cNvCxnSpPr>
          <p:nvPr/>
        </p:nvCxnSpPr>
        <p:spPr>
          <a:xfrm>
            <a:off x="335280" y="1463040"/>
            <a:ext cx="117856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DEF2A8-430F-9507-0EC9-8F9A080CCCE1}"/>
              </a:ext>
            </a:extLst>
          </p:cNvPr>
          <p:cNvCxnSpPr>
            <a:cxnSpLocks/>
          </p:cNvCxnSpPr>
          <p:nvPr/>
        </p:nvCxnSpPr>
        <p:spPr>
          <a:xfrm>
            <a:off x="8341360" y="899741"/>
            <a:ext cx="345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4204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958</Words>
  <Application>Microsoft Office PowerPoint</Application>
  <PresentationFormat>Widescreen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Aileron</vt:lpstr>
      <vt:lpstr>Aileron Bold</vt:lpstr>
      <vt:lpstr>Aileron Ultra-Bold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 Swami</dc:creator>
  <cp:lastModifiedBy>Veerkrushna. Dalvi</cp:lastModifiedBy>
  <cp:revision>2</cp:revision>
  <dcterms:created xsi:type="dcterms:W3CDTF">2023-11-04T07:08:59Z</dcterms:created>
  <dcterms:modified xsi:type="dcterms:W3CDTF">2023-11-19T13:09:01Z</dcterms:modified>
</cp:coreProperties>
</file>