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ak Tiwari" initials="RT" lastIdx="1" clrIdx="0">
    <p:extLst>
      <p:ext uri="{19B8F6BF-5375-455C-9EA6-DF929625EA0E}">
        <p15:presenceInfo xmlns:p15="http://schemas.microsoft.com/office/powerpoint/2012/main" userId="6b20a39859db82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868"/>
    <a:srgbClr val="39E74E"/>
    <a:srgbClr val="61BF71"/>
    <a:srgbClr val="46D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0" autoAdjust="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4EDB-7A50-45B7-BA42-8CA844986D14}" type="datetimeFigureOut">
              <a:rPr lang="en-IN" smtClean="0"/>
              <a:t>20-05-2020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81AF-7CBD-436F-A116-4CAF3D8BC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3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81AF-7CBD-436F-A116-4CAF3D8BC44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6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81AF-7CBD-436F-A116-4CAF3D8BC44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5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81AF-7CBD-436F-A116-4CAF3D8BC44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9585874_A_Performance_Comparison_of_Graph_Coloring_Algorithms" TargetMode="External"/><Relationship Id="rId2" Type="http://schemas.openxmlformats.org/officeDocument/2006/relationships/hyperlink" Target="https://en.wikipedia.org/wiki/Graph_colo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pdf/10.1145/361082.36109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74" y="4277706"/>
            <a:ext cx="5118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/>
              <a:t>Presented by :</a:t>
            </a:r>
          </a:p>
          <a:p>
            <a:r>
              <a:rPr lang="en-IN" sz="1400" i="1" dirty="0"/>
              <a:t>Raunak Tiwari - 180123038</a:t>
            </a:r>
          </a:p>
          <a:p>
            <a:r>
              <a:rPr lang="en-IN" sz="1400" i="1" dirty="0" err="1"/>
              <a:t>Satyadev</a:t>
            </a:r>
            <a:r>
              <a:rPr lang="en-IN" sz="1400" i="1" dirty="0"/>
              <a:t> </a:t>
            </a:r>
            <a:r>
              <a:rPr lang="en-IN" sz="1400" i="1" dirty="0" err="1"/>
              <a:t>Badireddi</a:t>
            </a:r>
            <a:r>
              <a:rPr lang="en-IN" sz="1400" i="1" dirty="0"/>
              <a:t> - 180123041</a:t>
            </a:r>
            <a:endParaRPr kumimoji="0" lang="en-US" altLang="ko-KR" sz="1400" i="1" dirty="0"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033141"/>
            <a:ext cx="59914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92D050"/>
                </a:solidFill>
              </a:rPr>
              <a:t>Graph </a:t>
            </a:r>
            <a:r>
              <a:rPr lang="en-IN" sz="3200" b="1" dirty="0" err="1">
                <a:solidFill>
                  <a:srgbClr val="92D050"/>
                </a:solidFill>
              </a:rPr>
              <a:t>coloring</a:t>
            </a:r>
            <a:r>
              <a:rPr lang="en-IN" sz="3200" b="1" dirty="0">
                <a:solidFill>
                  <a:srgbClr val="92D050"/>
                </a:solidFill>
              </a:rPr>
              <a:t> Problem</a:t>
            </a:r>
          </a:p>
          <a:p>
            <a:r>
              <a:rPr lang="en-IN" sz="3200" b="1" dirty="0">
                <a:solidFill>
                  <a:srgbClr val="92D050"/>
                </a:solidFill>
              </a:rPr>
              <a:t>and its Applications</a:t>
            </a:r>
            <a:endParaRPr lang="en-US" altLang="ko-KR" sz="3200" b="1" dirty="0">
              <a:solidFill>
                <a:srgbClr val="92D05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9C0A4C-512E-4522-9044-A7CA9205CA8E}"/>
              </a:ext>
            </a:extLst>
          </p:cNvPr>
          <p:cNvSpPr/>
          <p:nvPr/>
        </p:nvSpPr>
        <p:spPr>
          <a:xfrm>
            <a:off x="5831205" y="3508755"/>
            <a:ext cx="504056" cy="50405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04C8D0-C208-4B5B-A601-F5F26DD3FB59}"/>
              </a:ext>
            </a:extLst>
          </p:cNvPr>
          <p:cNvSpPr/>
          <p:nvPr/>
        </p:nvSpPr>
        <p:spPr>
          <a:xfrm>
            <a:off x="7465253" y="4512314"/>
            <a:ext cx="504056" cy="5040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F89969-F00B-4318-8A8E-5999E5F95F35}"/>
              </a:ext>
            </a:extLst>
          </p:cNvPr>
          <p:cNvSpPr/>
          <p:nvPr/>
        </p:nvSpPr>
        <p:spPr>
          <a:xfrm>
            <a:off x="6887564" y="2762925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5D5B4C-0107-4DF3-9FCB-CA3F9882AB70}"/>
              </a:ext>
            </a:extLst>
          </p:cNvPr>
          <p:cNvSpPr/>
          <p:nvPr/>
        </p:nvSpPr>
        <p:spPr>
          <a:xfrm>
            <a:off x="6335261" y="4512314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E313D7-F462-4385-8880-E77831D3307F}"/>
              </a:ext>
            </a:extLst>
          </p:cNvPr>
          <p:cNvSpPr/>
          <p:nvPr/>
        </p:nvSpPr>
        <p:spPr>
          <a:xfrm>
            <a:off x="7969309" y="3508755"/>
            <a:ext cx="504056" cy="50405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D35972-4E0D-4C52-A4ED-8DDE9A6E497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6839317" y="4764342"/>
            <a:ext cx="62593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AECA4-D2AE-49B4-817D-1AF5967489C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6083233" y="4012811"/>
            <a:ext cx="325845" cy="573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4FA629-5667-4D43-9DBE-F4D6316B3AB0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7317803" y="3193164"/>
            <a:ext cx="725323" cy="3894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1492E9-594C-4D1E-AA4B-6AEBF84D4550}"/>
              </a:ext>
            </a:extLst>
          </p:cNvPr>
          <p:cNvCxnSpPr>
            <a:cxnSpLocks/>
            <a:stCxn id="11" idx="7"/>
            <a:endCxn id="13" idx="3"/>
          </p:cNvCxnSpPr>
          <p:nvPr/>
        </p:nvCxnSpPr>
        <p:spPr>
          <a:xfrm flipV="1">
            <a:off x="6261444" y="3193164"/>
            <a:ext cx="699937" cy="3894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5D5033-630F-462B-8315-319F415929F4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7139592" y="3266981"/>
            <a:ext cx="577689" cy="1245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2331F-0012-4ED1-8BDC-A58FFCAD6676}"/>
              </a:ext>
            </a:extLst>
          </p:cNvPr>
          <p:cNvCxnSpPr>
            <a:cxnSpLocks/>
            <a:stCxn id="15" idx="4"/>
            <a:endCxn id="12" idx="7"/>
          </p:cNvCxnSpPr>
          <p:nvPr/>
        </p:nvCxnSpPr>
        <p:spPr>
          <a:xfrm flipH="1">
            <a:off x="7895492" y="4012811"/>
            <a:ext cx="325845" cy="5733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5A7B40-80ED-4062-80BC-1BB1B503F6EF}"/>
              </a:ext>
            </a:extLst>
          </p:cNvPr>
          <p:cNvCxnSpPr>
            <a:cxnSpLocks/>
            <a:stCxn id="11" idx="6"/>
            <a:endCxn id="12" idx="0"/>
          </p:cNvCxnSpPr>
          <p:nvPr/>
        </p:nvCxnSpPr>
        <p:spPr>
          <a:xfrm>
            <a:off x="6335261" y="3760783"/>
            <a:ext cx="1382020" cy="7515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54E27A-2894-4E8E-9706-ABBA1589C541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6587289" y="3266981"/>
            <a:ext cx="552303" cy="124533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60C248B-B28A-48AE-A0E3-DDB72C24A095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6335261" y="3760783"/>
            <a:ext cx="16340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0" y="2859783"/>
                <a:ext cx="9036496" cy="2283718"/>
              </a:xfrm>
            </p:spPr>
            <p:txBody>
              <a:bodyPr/>
              <a:lstStyle/>
              <a:p>
                <a:r>
                  <a:rPr lang="en-US" dirty="0"/>
                  <a:t>Let G be a graph with a set of vertices V and a set </a:t>
                </a:r>
                <a:r>
                  <a:rPr lang="en-IN" dirty="0"/>
                  <a:t>of undirected edges E.</a:t>
                </a:r>
              </a:p>
              <a:p>
                <a:r>
                  <a:rPr lang="en-IN" dirty="0"/>
                  <a:t>A meeting of </a:t>
                </a:r>
                <a:r>
                  <a:rPr lang="en-US" dirty="0"/>
                  <a:t>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&gt; 0, then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meet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times. Let the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meeting, 1 ≤ </a:t>
                </a:r>
                <a:r>
                  <a:rPr lang="en-US" i="1" dirty="0"/>
                  <a:t>p</a:t>
                </a:r>
                <a:r>
                  <a:rPr lang="en-US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of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denoted by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, ...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represent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meetings of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0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a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is the set of all meetings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 and |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|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a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. </a:t>
                </a:r>
                <a:r>
                  <a:rPr lang="en-US" dirty="0"/>
                  <a:t>Clearly, </a:t>
                </a:r>
                <a:r>
                  <a:rPr lang="en-IN" dirty="0"/>
                  <a:t>|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|</a:t>
                </a:r>
                <a:r>
                  <a:rPr lang="en-US" dirty="0"/>
                  <a:t> must be less than or       equal to </a:t>
                </a:r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in order for a solution to exist.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b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is the set of all meetings of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C and all teachers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T. V is the set of all vertices   of graph G, which contain vertex corresponding every meetings between any class and teacher.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0" y="2859783"/>
                <a:ext cx="9036496" cy="2283718"/>
              </a:xfrm>
              <a:blipFill>
                <a:blip r:embed="rId2"/>
                <a:stretch>
                  <a:fillRect t="-533" b="-3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0170"/>
            <a:ext cx="9144000" cy="884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Applications of graph 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67B0E-AF0B-4EF2-B05D-BCF43F4F6CA7}"/>
              </a:ext>
            </a:extLst>
          </p:cNvPr>
          <p:cNvSpPr txBox="1"/>
          <p:nvPr/>
        </p:nvSpPr>
        <p:spPr>
          <a:xfrm>
            <a:off x="323528" y="1099140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Is it possible to form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timetable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without violating any constraints?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982E9-FAF5-4C7C-A71A-103C94775D4B}"/>
              </a:ext>
            </a:extLst>
          </p:cNvPr>
          <p:cNvSpPr txBox="1"/>
          <p:nvPr/>
        </p:nvSpPr>
        <p:spPr>
          <a:xfrm>
            <a:off x="323528" y="1497563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Relationship to a Graph 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0D79A-1C8F-429C-A1C5-E5D6308505DC}"/>
              </a:ext>
            </a:extLst>
          </p:cNvPr>
          <p:cNvSpPr txBox="1"/>
          <p:nvPr/>
        </p:nvSpPr>
        <p:spPr>
          <a:xfrm>
            <a:off x="323528" y="1839021"/>
            <a:ext cx="8713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Now we will try to transform CTTP into a graph coloring problem such that each vertex represents a lesson  between a teacher and a class, 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edge joining two vertices indicates that the respective associated lessons cannot be scheduled at the same hour and each color represents one hour of the corresponding timetable.</a:t>
            </a:r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So, solution should exist if and only if the graph is </a:t>
            </a:r>
            <a:r>
              <a:rPr lang="en-US" sz="1400" dirty="0">
                <a:latin typeface="Symbol" panose="05050102010706020507" pitchFamily="18" charset="2"/>
              </a:rPr>
              <a:t>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colorable.</a:t>
            </a:r>
            <a:endParaRPr lang="en-IN" sz="1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-180528" y="1347614"/>
                <a:ext cx="9396536" cy="3277427"/>
              </a:xfrm>
            </p:spPr>
            <p:txBody>
              <a:bodyPr/>
              <a:lstStyle/>
              <a:p>
                <a:r>
                  <a:rPr lang="en-IN" dirty="0"/>
                  <a:t>Now define the </a:t>
                </a:r>
                <a:r>
                  <a:rPr lang="en-US" dirty="0"/>
                  <a:t>set of edges E of the graph G as 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where,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b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} and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>
                            <a:latin typeface="Symbol" panose="05050102010706020507" pitchFamily="18" charset="2"/>
                          </a:rPr>
                          <m:t>a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}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otherwise.</a:t>
                </a:r>
              </a:p>
              <a:p>
                <a:endParaRPr lang="en-IN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edges in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correspond to the following requirements </a:t>
                </a:r>
                <a:r>
                  <a:rPr lang="en-IN" dirty="0"/>
                  <a:t>in the timetable problem 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not meet more than one teacher </a:t>
                </a:r>
                <a:r>
                  <a:rPr lang="en-IN" dirty="0"/>
                  <a:t>during any given hour.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must meet every teacher the required </a:t>
                </a:r>
                <a:r>
                  <a:rPr lang="en-IN" dirty="0"/>
                  <a:t>number of hours and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US" dirty="0"/>
                  <a:t>must meet every class the      required </a:t>
                </a:r>
                <a:r>
                  <a:rPr lang="en-IN" dirty="0"/>
                  <a:t>number of hours.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IN" dirty="0"/>
              </a:p>
              <a:p>
                <a:r>
                  <a:rPr lang="en-US" dirty="0"/>
                  <a:t>Similarly, the edges in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correspond to the </a:t>
                </a:r>
                <a:r>
                  <a:rPr lang="en-IN" dirty="0"/>
                  <a:t>following requirements</a:t>
                </a:r>
                <a:r>
                  <a:rPr lang="en-US" dirty="0"/>
                  <a:t> </a:t>
                </a:r>
                <a:r>
                  <a:rPr lang="en-IN" dirty="0"/>
                  <a:t>in the timetable problem 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must not meet more than one class </a:t>
                </a:r>
                <a:r>
                  <a:rPr lang="en-IN" dirty="0"/>
                  <a:t>during any given hour.</a:t>
                </a:r>
                <a:endParaRPr lang="en-I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-180528" y="1347614"/>
                <a:ext cx="9396536" cy="3277427"/>
              </a:xfrm>
              <a:blipFill>
                <a:blip r:embed="rId2"/>
                <a:stretch>
                  <a:fillRect t="-6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0170"/>
            <a:ext cx="9144000" cy="884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Applications of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265343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0170"/>
            <a:ext cx="9144000" cy="884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Applications of graph 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0EF06-DF4A-470A-8C89-2911BACDDA63}"/>
              </a:ext>
            </a:extLst>
          </p:cNvPr>
          <p:cNvSpPr txBox="1"/>
          <p:nvPr/>
        </p:nvSpPr>
        <p:spPr>
          <a:xfrm>
            <a:off x="-55885" y="1043350"/>
            <a:ext cx="9085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Solution to the timetable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having no unavailability constraints nor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preassigned meetings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E2235-00FC-4753-9F25-783E95048373}"/>
              </a:ext>
            </a:extLst>
          </p:cNvPr>
          <p:cNvSpPr txBox="1"/>
          <p:nvPr/>
        </p:nvSpPr>
        <p:spPr>
          <a:xfrm>
            <a:off x="323528" y="1351127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exists a solution to the timetable problem having no unavailability constraints nor preassigned       meetings if, and only if, there exists a </a:t>
            </a:r>
            <a:r>
              <a:rPr lang="en-US" sz="1400" dirty="0">
                <a:latin typeface="Symbol" panose="05050102010706020507" pitchFamily="18" charset="2"/>
              </a:rPr>
              <a:t>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-coloration for the graph G.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CC8FA-6D9E-498E-AF0F-0E9A1FDC34C5}"/>
              </a:ext>
            </a:extLst>
          </p:cNvPr>
          <p:cNvSpPr txBox="1"/>
          <p:nvPr/>
        </p:nvSpPr>
        <p:spPr>
          <a:xfrm>
            <a:off x="-55886" y="1891389"/>
            <a:ext cx="9085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Solution to the timetable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with unavailability constraints and no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preassigned meetings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0D897-67F9-4EAD-A794-845E57CC1230}"/>
                  </a:ext>
                </a:extLst>
              </p:cNvPr>
              <p:cNvSpPr txBox="1"/>
              <p:nvPr/>
            </p:nvSpPr>
            <p:spPr>
              <a:xfrm>
                <a:off x="323528" y="2178762"/>
                <a:ext cx="8496944" cy="7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solution to the timetable problem with unavailability constraints described by matrix D and no preassigned meetings if, and only if, there exists a </a:t>
                </a:r>
                <a:r>
                  <a:rPr lang="en-US" sz="1400" dirty="0">
                    <a:latin typeface="Symbol" panose="05050102010706020507" pitchFamily="18" charset="2"/>
                  </a:rPr>
                  <a:t>s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-coloration for the graph G such that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no vertex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400" dirty="0"/>
                  <a:t>j = 1 , . . . , </a:t>
                </a:r>
                <a:r>
                  <a:rPr lang="en-US" sz="1400" dirty="0">
                    <a:latin typeface="Symbol" panose="05050102010706020507" pitchFamily="18" charset="2"/>
                  </a:rPr>
                  <a:t>b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assigned to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. </a:t>
                </a: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0D897-67F9-4EAD-A794-845E57CC1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78762"/>
                <a:ext cx="8496944" cy="755976"/>
              </a:xfrm>
              <a:prstGeom prst="rect">
                <a:avLst/>
              </a:prstGeom>
              <a:blipFill>
                <a:blip r:embed="rId2"/>
                <a:stretch>
                  <a:fillRect l="-215" t="-806" b="-5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D5AD1-07C1-4BE2-B37D-83D9960AAE4C}"/>
                  </a:ext>
                </a:extLst>
              </p:cNvPr>
              <p:cNvSpPr txBox="1"/>
              <p:nvPr/>
            </p:nvSpPr>
            <p:spPr>
              <a:xfrm>
                <a:off x="323528" y="2934738"/>
                <a:ext cx="8496944" cy="7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solution to the timetable problem with unavailability constraints described by matrix E and  no preassigned meetings if, and only if, there exists a </a:t>
                </a:r>
                <a:r>
                  <a:rPr lang="en-US" sz="1400" dirty="0">
                    <a:latin typeface="Symbol" panose="05050102010706020507" pitchFamily="18" charset="2"/>
                  </a:rPr>
                  <a:t>s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-coloration for the graph G such that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no vertex in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400" dirty="0"/>
                  <a:t>i = 1 , . . . , </a:t>
                </a:r>
                <a:r>
                  <a:rPr lang="en-US" sz="1400" dirty="0">
                    <a:latin typeface="Symbol" panose="05050102010706020507" pitchFamily="18" charset="2"/>
                  </a:rPr>
                  <a:t>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assigned to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. </a:t>
                </a: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CD5AD1-07C1-4BE2-B37D-83D9960A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34738"/>
                <a:ext cx="8496944" cy="755976"/>
              </a:xfrm>
              <a:prstGeom prst="rect">
                <a:avLst/>
              </a:prstGeom>
              <a:blipFill>
                <a:blip r:embed="rId3"/>
                <a:stretch>
                  <a:fillRect l="-215" t="-806" b="-5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2050C7-F01B-48BB-B659-1ADDED6E3C8F}"/>
              </a:ext>
            </a:extLst>
          </p:cNvPr>
          <p:cNvSpPr txBox="1"/>
          <p:nvPr/>
        </p:nvSpPr>
        <p:spPr>
          <a:xfrm>
            <a:off x="-55886" y="3670310"/>
            <a:ext cx="9085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Solution to the timetable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 with no unavailability constraints and with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preassigned meetings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F7BF-4AB2-4A07-9490-A4625F7357B3}"/>
                  </a:ext>
                </a:extLst>
              </p:cNvPr>
              <p:cNvSpPr txBox="1"/>
              <p:nvPr/>
            </p:nvSpPr>
            <p:spPr>
              <a:xfrm>
                <a:off x="323528" y="3993504"/>
                <a:ext cx="8496944" cy="105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exists a solution to the timetable problem with no unavailability constraints and with preassigned   meetings described by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if, and only if, there exists a </a:t>
                </a:r>
                <a:r>
                  <a:rPr lang="en-US" sz="1400" dirty="0">
                    <a:latin typeface="Symbol" panose="05050102010706020507" pitchFamily="18" charset="2"/>
                  </a:rPr>
                  <a:t>s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-coloration for the graph G such that             corresponding to every nonempty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={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}, vertices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assigned to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. . .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respectively.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F7BF-4AB2-4A07-9490-A4625F7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93504"/>
                <a:ext cx="8496944" cy="1054648"/>
              </a:xfrm>
              <a:prstGeom prst="rect">
                <a:avLst/>
              </a:prstGeom>
              <a:blipFill>
                <a:blip r:embed="rId4"/>
                <a:stretch>
                  <a:fillRect l="-215" t="-1156" b="-2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99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635646"/>
            <a:ext cx="9144000" cy="302433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Link : </a:t>
            </a:r>
            <a:r>
              <a:rPr lang="en-IN" dirty="0">
                <a:hlinkClick r:id="rId2"/>
              </a:rPr>
              <a:t>https://en.wikipedia.org/wiki/Graph_coloring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altLang="ko-KR" dirty="0">
                <a:latin typeface="Arial" pitchFamily="34" charset="0"/>
                <a:cs typeface="Arial" pitchFamily="34" charset="0"/>
              </a:rPr>
              <a:t>Link : </a:t>
            </a:r>
            <a:r>
              <a:rPr lang="en-IN" dirty="0">
                <a:hlinkClick r:id="rId3"/>
              </a:rPr>
              <a:t>https://www.researchgate.net/publication/309585874_A_Performance_Comparison_of_Graph_Coloring_Algorithms</a:t>
            </a:r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Link : </a:t>
            </a:r>
            <a:r>
              <a:rPr lang="en-IN" dirty="0">
                <a:hlinkClick r:id="rId4"/>
              </a:rPr>
              <a:t>https://dl.acm.org/doi/pdf/10.1145/361082.361092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83626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C75DA3-E187-4337-95EB-AF99D909F6AF}"/>
              </a:ext>
            </a:extLst>
          </p:cNvPr>
          <p:cNvSpPr/>
          <p:nvPr/>
        </p:nvSpPr>
        <p:spPr>
          <a:xfrm>
            <a:off x="1115616" y="2499742"/>
            <a:ext cx="59766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299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275606"/>
            <a:ext cx="8126560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Introduction to Graph Coloring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dirty="0"/>
              <a:t>Algorithms for graph Coloring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Applications of graph coloring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ko-KR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347614"/>
            <a:ext cx="9036496" cy="338437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The Graph Coloring Problem is defined as</a:t>
            </a:r>
            <a:r>
              <a:rPr lang="en-US" dirty="0"/>
              <a:t> : Given an undirected Graph G(V, E) ,each vertex is to be assigned a color(a label) in such a way that the colors on any pair of adjacent vertices are different.</a:t>
            </a:r>
            <a:endParaRPr lang="ko-KR" alt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Chromatic Number :</a:t>
            </a:r>
            <a:r>
              <a:rPr lang="en-US" dirty="0"/>
              <a:t> The smallest number of colors needed to color the graph G is called its chromatic number </a:t>
            </a:r>
            <a:r>
              <a:rPr lang="en-IN" dirty="0"/>
              <a:t>denoted as </a:t>
            </a:r>
            <a:r>
              <a:rPr lang="el-GR" dirty="0"/>
              <a:t>χ(</a:t>
            </a:r>
            <a:r>
              <a:rPr lang="en-IN" dirty="0"/>
              <a:t>G).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333333"/>
                </a:solidFill>
              </a:rPr>
              <a:t>K-colorable :</a:t>
            </a:r>
            <a:r>
              <a:rPr lang="en-IN" dirty="0"/>
              <a:t> </a:t>
            </a:r>
            <a:r>
              <a:rPr lang="en-US" altLang="en-US" dirty="0">
                <a:solidFill>
                  <a:srgbClr val="333333"/>
                </a:solidFill>
              </a:rPr>
              <a:t>A graph is said to be k-colorable if it can be properly colored using k colors.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Vertex Covering Problem is one of the classic NP-complete problems. It is NP- Complete to determine if the given graph is k- colorable for all values of k except for 0,1 and 2. For k &gt; 3, k colorings exist on       planar graphs by </a:t>
            </a:r>
            <a:r>
              <a:rPr lang="en-IN" dirty="0"/>
              <a:t>the four </a:t>
            </a:r>
            <a:r>
              <a:rPr lang="en-IN" dirty="0" err="1"/>
              <a:t>color</a:t>
            </a:r>
            <a:r>
              <a:rPr lang="en-IN" dirty="0"/>
              <a:t> theorem.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Brooks theorem states that in connected, simple graphs which are not complete or odd cycles, the         chromatic number is less than the maximum vertex degree of the </a:t>
            </a:r>
            <a:r>
              <a:rPr lang="en-IN" dirty="0"/>
              <a:t>graph.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Introduction to Graph Coloring</a:t>
            </a:r>
          </a:p>
        </p:txBody>
      </p:sp>
    </p:spTree>
    <p:extLst>
      <p:ext uri="{BB962C8B-B14F-4D97-AF65-F5344CB8AC3E}">
        <p14:creationId xmlns:p14="http://schemas.microsoft.com/office/powerpoint/2010/main" val="3747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131590"/>
            <a:ext cx="9108504" cy="2088232"/>
          </a:xfrm>
        </p:spPr>
        <p:txBody>
          <a:bodyPr/>
          <a:lstStyle/>
          <a:p>
            <a:r>
              <a:rPr lang="en-US" dirty="0"/>
              <a:t>Unfortunately, there is no efficient algorithm available for coloring a graph with minimum number of colors as   the problem is a known NP complete problem. There are approximate algorithms to solve the problem though. We shall refer to the research paper named “</a:t>
            </a:r>
            <a:r>
              <a:rPr lang="en-US" sz="1200" i="1" dirty="0"/>
              <a:t>A Performance comparison of graph coloring algorithms</a:t>
            </a:r>
            <a:r>
              <a:rPr lang="en-US" dirty="0"/>
              <a:t>” mentioned in    reference no. 2. In this paper, we compared different graph coloring algorithms such as First Fit Algorithm,    Welsh – Powell </a:t>
            </a:r>
            <a:r>
              <a:rPr lang="en-IN" dirty="0"/>
              <a:t>Algorithm, Largest Degree Ordering, Recursive Largest </a:t>
            </a:r>
            <a:r>
              <a:rPr lang="en-US" dirty="0"/>
              <a:t>First Algorithm, Degrees of Saturation Algorithm. Of all these algorithms , Welsh Powell algorithm finds out the best solution in the shortest time.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Algorithms for graph Coloring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8C1A9-D8CF-4DA0-A273-BB2DEE41407D}"/>
              </a:ext>
            </a:extLst>
          </p:cNvPr>
          <p:cNvSpPr txBox="1"/>
          <p:nvPr/>
        </p:nvSpPr>
        <p:spPr>
          <a:xfrm>
            <a:off x="251520" y="2720670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Welsh - Powell Algorithm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21179-042E-4689-9EF7-0A4E1429DFA4}"/>
              </a:ext>
            </a:extLst>
          </p:cNvPr>
          <p:cNvSpPr/>
          <p:nvPr/>
        </p:nvSpPr>
        <p:spPr>
          <a:xfrm>
            <a:off x="251520" y="3113974"/>
            <a:ext cx="8568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a heuristic algorithm that uses an iterative greedy approach to color the graph.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F282F-0252-44E9-9D0E-8E904FECD2E2}"/>
              </a:ext>
            </a:extLst>
          </p:cNvPr>
          <p:cNvSpPr txBox="1"/>
          <p:nvPr/>
        </p:nvSpPr>
        <p:spPr>
          <a:xfrm>
            <a:off x="251520" y="3503767"/>
            <a:ext cx="5168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Pseudo 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C1470-E6EB-4038-9E5E-D2B13A74CDA1}"/>
                  </a:ext>
                </a:extLst>
              </p:cNvPr>
              <p:cNvSpPr txBox="1"/>
              <p:nvPr/>
            </p:nvSpPr>
            <p:spPr>
              <a:xfrm>
                <a:off x="251520" y="3863990"/>
                <a:ext cx="88569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a graph G(V,E) with n vertices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to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Colors are ordered in a list C.</a:t>
                </a: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C1470-E6EB-4038-9E5E-D2B13A74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63990"/>
                <a:ext cx="8856984" cy="307777"/>
              </a:xfrm>
              <a:prstGeom prst="rect">
                <a:avLst/>
              </a:prstGeom>
              <a:blipFill>
                <a:blip r:embed="rId2"/>
                <a:stretch>
                  <a:fillRect l="-206"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690AE-58FC-4DD8-9EF6-BDD4E5CBE001}"/>
                  </a:ext>
                </a:extLst>
              </p:cNvPr>
              <p:cNvSpPr txBox="1"/>
              <p:nvPr/>
            </p:nvSpPr>
            <p:spPr>
              <a:xfrm>
                <a:off x="251520" y="4171767"/>
                <a:ext cx="8856984" cy="1021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degree(number of adjacent vertices) of each vertex represented by 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List the vertices in the descending order of the degree 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690AE-58FC-4DD8-9EF6-BDD4E5CBE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71767"/>
                <a:ext cx="8856984" cy="1021883"/>
              </a:xfrm>
              <a:prstGeom prst="rect">
                <a:avLst/>
              </a:prstGeom>
              <a:blipFill>
                <a:blip r:embed="rId3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137596"/>
            <a:ext cx="9036496" cy="129614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The non colored vertex with the highest degree is colored with the first color in C.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The list is traversed and the vertices which are not adjacent to the colored vertex above are allocated the same color and all these non adjacent vertices are </a:t>
            </a:r>
            <a:r>
              <a:rPr lang="en-IN" dirty="0"/>
              <a:t>deleted from the list.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Steps 3 and 4 are iterated until all the vertices have </a:t>
            </a:r>
            <a:r>
              <a:rPr lang="en-IN" dirty="0"/>
              <a:t>been </a:t>
            </a:r>
            <a:r>
              <a:rPr lang="en-IN" dirty="0" err="1"/>
              <a:t>colored</a:t>
            </a:r>
            <a:r>
              <a:rPr lang="en-IN" dirty="0"/>
              <a:t>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Algorithms for graph 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35C55-4617-48BE-924E-BA4ABA1C14FD}"/>
              </a:ext>
            </a:extLst>
          </p:cNvPr>
          <p:cNvSpPr txBox="1"/>
          <p:nvPr/>
        </p:nvSpPr>
        <p:spPr>
          <a:xfrm>
            <a:off x="323528" y="2686870"/>
            <a:ext cx="509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362473-0769-45F8-A8B7-6D12B03BD678}"/>
                  </a:ext>
                </a:extLst>
              </p:cNvPr>
              <p:cNvSpPr txBox="1"/>
              <p:nvPr/>
            </p:nvSpPr>
            <p:spPr>
              <a:xfrm>
                <a:off x="308720" y="3051797"/>
                <a:ext cx="88204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greedy coloring takes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)+1,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colors to fill the vertices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degree of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graph.</a:t>
                </a: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 of the algorithm is O(n^2) where n is the no. of vertices in the graph.</a:t>
                </a:r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362473-0769-45F8-A8B7-6D12B03B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0" y="3051797"/>
                <a:ext cx="8820472" cy="954107"/>
              </a:xfrm>
              <a:prstGeom prst="rect">
                <a:avLst/>
              </a:prstGeom>
              <a:blipFill>
                <a:blip r:embed="rId3"/>
                <a:stretch>
                  <a:fillRect l="-207" t="-1282" b="-5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0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Algorithms for graph Coloring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34B73-E058-44F2-90A2-D358A5C0B2F5}"/>
              </a:ext>
            </a:extLst>
          </p:cNvPr>
          <p:cNvSpPr txBox="1"/>
          <p:nvPr/>
        </p:nvSpPr>
        <p:spPr>
          <a:xfrm>
            <a:off x="7523" y="922875"/>
            <a:ext cx="105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53E697-4D3B-44DC-9CF0-69D27E05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1" y="963056"/>
            <a:ext cx="2216845" cy="16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FADFA6-CAD5-4008-B1F2-33E400A20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12" y="922875"/>
            <a:ext cx="1424432" cy="2160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F76C2-E8FC-4D4F-9930-DA07FA03EA05}"/>
              </a:ext>
            </a:extLst>
          </p:cNvPr>
          <p:cNvSpPr txBox="1"/>
          <p:nvPr/>
        </p:nvSpPr>
        <p:spPr>
          <a:xfrm>
            <a:off x="4067944" y="1489418"/>
            <a:ext cx="5130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First, order the list in descending order of degrees.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the new order will be : H, K, D, G, I, J, A, B, E, F, C.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84FCC-73AB-4686-9109-8F9BA6280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0" y="2621776"/>
            <a:ext cx="2487448" cy="2508965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2485782-C84B-4C7C-9E5B-C0F5ECB9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84" y="2925367"/>
            <a:ext cx="3449218" cy="22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Algorithms for graph Coloring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F1F3930-4750-4616-ABBD-FA2F1FEE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09287"/>
            <a:ext cx="2941132" cy="210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1740B7-2075-4987-A369-A4A2F9BE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62" y="2971291"/>
            <a:ext cx="2941132" cy="21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3BE5A-57E4-4610-AECF-127AF01BB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39410"/>
            <a:ext cx="3011734" cy="2165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DD1E9-90A2-4976-9E3A-EEAB023C1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9" y="4011910"/>
            <a:ext cx="98306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890984"/>
            <a:ext cx="9144000" cy="2808312"/>
          </a:xfrm>
        </p:spPr>
        <p:txBody>
          <a:bodyPr/>
          <a:lstStyle/>
          <a:p>
            <a:pPr algn="just"/>
            <a:r>
              <a:rPr lang="en-US" dirty="0"/>
              <a:t>We want to make an exam schedule for a university, we have list of different subjects and students enrolled     in every subject. Many subjects would have common students (of same batch, some backlog students,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algn="just"/>
            <a:r>
              <a:rPr lang="en-US" i="1" dirty="0"/>
              <a:t>How do we schedule the exam so that no two exams with a common student are scheduled at same time?    How many minimum time slots are needed to schedule all exams?</a:t>
            </a:r>
            <a:r>
              <a:rPr lang="en-US" dirty="0"/>
              <a:t> 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This problem can be represented as a graph where every vertex is a subject and an edge between two           vertices mean there is a common student. So this is a graph coloring problem where minimum number of        time slots is equal to the chromatic number of the graph.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Applications of graph coloring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98824-CADC-4C12-9004-7B1B66269A3B}"/>
              </a:ext>
            </a:extLst>
          </p:cNvPr>
          <p:cNvSpPr txBox="1"/>
          <p:nvPr/>
        </p:nvSpPr>
        <p:spPr>
          <a:xfrm>
            <a:off x="179512" y="1059582"/>
            <a:ext cx="405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Exam timetabling problem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F7C1D-08A0-4A27-865D-09756B7EA32F}"/>
              </a:ext>
            </a:extLst>
          </p:cNvPr>
          <p:cNvSpPr txBox="1"/>
          <p:nvPr/>
        </p:nvSpPr>
        <p:spPr>
          <a:xfrm>
            <a:off x="107504" y="1551594"/>
            <a:ext cx="223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44944-FCC2-4086-B3B6-15FFD51CDE4C}"/>
              </a:ext>
            </a:extLst>
          </p:cNvPr>
          <p:cNvSpPr txBox="1"/>
          <p:nvPr/>
        </p:nvSpPr>
        <p:spPr>
          <a:xfrm>
            <a:off x="107504" y="300379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Relationship to a Graph 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0742" y="1635646"/>
                <a:ext cx="9036496" cy="3507854"/>
              </a:xfrm>
            </p:spPr>
            <p:txBody>
              <a:bodyPr/>
              <a:lstStyle/>
              <a:p>
                <a:r>
                  <a:rPr lang="en-US" dirty="0"/>
                  <a:t>The (class-teacher) timetable problem is defined as </a:t>
                </a:r>
                <a:r>
                  <a:rPr lang="en-IN" dirty="0"/>
                  <a:t>follows: Given</a:t>
                </a:r>
              </a:p>
              <a:p>
                <a:r>
                  <a:rPr lang="en-US" dirty="0"/>
                  <a:t>a set of teachers T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} </a:t>
                </a:r>
                <a:r>
                  <a:rPr lang="en-US" dirty="0" err="1"/>
                  <a:t>i</a:t>
                </a:r>
                <a:r>
                  <a:rPr lang="en-US" dirty="0"/>
                  <a:t> = 1 , . . . , </a:t>
                </a:r>
                <a:r>
                  <a:rPr lang="en-US" dirty="0">
                    <a:latin typeface="Symbol" panose="05050102010706020507" pitchFamily="18" charset="2"/>
                  </a:rPr>
                  <a:t>a,</a:t>
                </a:r>
                <a:endParaRPr lang="en-US" dirty="0"/>
              </a:p>
              <a:p>
                <a:r>
                  <a:rPr lang="en-US" dirty="0"/>
                  <a:t>a set of classes C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} j = 1 , . . . , </a:t>
                </a:r>
                <a:r>
                  <a:rPr lang="en-US" dirty="0">
                    <a:latin typeface="Symbol" panose="05050102010706020507" pitchFamily="18" charset="2"/>
                  </a:rPr>
                  <a:t>b,</a:t>
                </a:r>
                <a:endParaRPr lang="en-US" dirty="0"/>
              </a:p>
              <a:p>
                <a:r>
                  <a:rPr lang="en-US" dirty="0"/>
                  <a:t>a set of hours H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} k = 1 , . . . , </a:t>
                </a:r>
                <a:r>
                  <a:rPr lang="en-US" dirty="0">
                    <a:latin typeface="Symbol" panose="05050102010706020507" pitchFamily="18" charset="2"/>
                  </a:rPr>
                  <a:t>s,</a:t>
                </a:r>
              </a:p>
              <a:p>
                <a:r>
                  <a:rPr lang="en-US" dirty="0"/>
                  <a:t>and an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dirty="0"/>
                  <a:t> × </a:t>
                </a:r>
                <a:r>
                  <a:rPr lang="en-US" dirty="0">
                    <a:latin typeface="Symbol" panose="05050102010706020507" pitchFamily="18" charset="2"/>
                  </a:rPr>
                  <a:t>b</a:t>
                </a:r>
                <a:r>
                  <a:rPr lang="en-US" dirty="0"/>
                  <a:t> requirements matrix R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] 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≥ 0,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equals the number of hours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to  meet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IN" b="1" dirty="0"/>
                  <a:t>Unavailability Constraints :</a:t>
                </a:r>
              </a:p>
              <a:p>
                <a:r>
                  <a:rPr lang="en-IN" dirty="0"/>
                  <a:t>The unavailability constraints are </a:t>
                </a:r>
                <a:r>
                  <a:rPr lang="en-US" dirty="0"/>
                  <a:t>described by matrices D and E.</a:t>
                </a:r>
                <a:r>
                  <a:rPr lang="en-IN" dirty="0"/>
                  <a:t> D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] is an </a:t>
                </a:r>
                <a:r>
                  <a:rPr lang="en-US" dirty="0">
                    <a:latin typeface="Symbol" panose="05050102010706020507" pitchFamily="18" charset="2"/>
                  </a:rPr>
                  <a:t>a </a:t>
                </a:r>
                <a:r>
                  <a:rPr lang="en-US" dirty="0"/>
                  <a:t>×</a:t>
                </a:r>
                <a:r>
                  <a:rPr lang="en-US" dirty="0">
                    <a:latin typeface="Symbol" panose="05050102010706020507" pitchFamily="18" charset="2"/>
                  </a:rPr>
                  <a:t> s </a:t>
                </a:r>
                <a:r>
                  <a:rPr lang="en-US" dirty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1, if        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unavailable at hour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= 0 otherwise.</a:t>
                </a:r>
                <a:r>
                  <a:rPr lang="en-US" dirty="0">
                    <a:latin typeface="Symbol" panose="05050102010706020507" pitchFamily="18" charset="2"/>
                  </a:rPr>
                  <a:t> </a:t>
                </a:r>
                <a:r>
                  <a:rPr lang="en-IN" dirty="0"/>
                  <a:t>Similarly,</a:t>
                </a:r>
                <a:r>
                  <a:rPr lang="en-IN" b="1" dirty="0"/>
                  <a:t> </a:t>
                </a:r>
                <a:r>
                  <a:rPr lang="en-IN" dirty="0"/>
                  <a:t>E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] is an </a:t>
                </a:r>
                <a:r>
                  <a:rPr lang="en-US" dirty="0">
                    <a:latin typeface="Symbol" panose="05050102010706020507" pitchFamily="18" charset="2"/>
                  </a:rPr>
                  <a:t>b </a:t>
                </a:r>
                <a:r>
                  <a:rPr lang="en-US" dirty="0"/>
                  <a:t>×</a:t>
                </a:r>
                <a:r>
                  <a:rPr lang="en-US" dirty="0">
                    <a:latin typeface="Symbol" panose="05050102010706020507" pitchFamily="18" charset="2"/>
                  </a:rPr>
                  <a:t> s </a:t>
                </a:r>
                <a:r>
                  <a:rPr lang="en-US" dirty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1, if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unavailable at hour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 0 otherwise.</a:t>
                </a:r>
                <a:r>
                  <a:rPr lang="en-US" dirty="0">
                    <a:latin typeface="Symbol" panose="05050102010706020507" pitchFamily="18" charset="2"/>
                  </a:rPr>
                  <a:t> </a:t>
                </a:r>
              </a:p>
              <a:p>
                <a:r>
                  <a:rPr lang="en-IN" b="1" dirty="0"/>
                  <a:t>Preassigned Meetings :</a:t>
                </a:r>
                <a:endParaRPr lang="en-US" dirty="0">
                  <a:latin typeface="Symbol" panose="05050102010706020507" pitchFamily="18" charset="2"/>
                </a:endParaRPr>
              </a:p>
              <a:p>
                <a:r>
                  <a:rPr lang="en-US" dirty="0"/>
                  <a:t>The preassigned meetings are described by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 = 1 , . . . ,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dirty="0"/>
                  <a:t>; j = 1, . . ., </a:t>
                </a:r>
                <a:r>
                  <a:rPr lang="en-US" dirty="0">
                    <a:latin typeface="Symbol" panose="05050102010706020507" pitchFamily="18" charset="2"/>
                  </a:rPr>
                  <a:t>b</a:t>
                </a:r>
                <a:r>
                  <a:rPr lang="en-US" dirty="0"/>
                  <a:t>.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to meet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hour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}.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0, or if there are no preassigned meetings involving both teacher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0742" y="1635646"/>
                <a:ext cx="9036496" cy="3507854"/>
              </a:xfrm>
              <a:blipFill>
                <a:blip r:embed="rId2"/>
                <a:stretch>
                  <a:fillRect t="-174" r="-607" b="-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0170"/>
            <a:ext cx="9144000" cy="8844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Applications of graph coloring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98824-CADC-4C12-9004-7B1B66269A3B}"/>
              </a:ext>
            </a:extLst>
          </p:cNvPr>
          <p:cNvSpPr txBox="1"/>
          <p:nvPr/>
        </p:nvSpPr>
        <p:spPr>
          <a:xfrm>
            <a:off x="172506" y="931087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Existence of solution to class-teacher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timetabling problem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(CTTP)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E8EDB-6614-4753-8405-BE778E9DC94C}"/>
              </a:ext>
            </a:extLst>
          </p:cNvPr>
          <p:cNvSpPr txBox="1"/>
          <p:nvPr/>
        </p:nvSpPr>
        <p:spPr>
          <a:xfrm>
            <a:off x="467544" y="1162846"/>
            <a:ext cx="4554932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(Studied with the help of research paper mentioned in reference no. 3)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A260-91AC-4BB4-B936-C0AE606628DA}"/>
              </a:ext>
            </a:extLst>
          </p:cNvPr>
          <p:cNvSpPr txBox="1"/>
          <p:nvPr/>
        </p:nvSpPr>
        <p:spPr>
          <a:xfrm>
            <a:off x="172506" y="1390439"/>
            <a:ext cx="223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:</a:t>
            </a:r>
          </a:p>
        </p:txBody>
      </p:sp>
    </p:spTree>
    <p:extLst>
      <p:ext uri="{BB962C8B-B14F-4D97-AF65-F5344CB8AC3E}">
        <p14:creationId xmlns:p14="http://schemas.microsoft.com/office/powerpoint/2010/main" val="18536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1815</Words>
  <Application>Microsoft Office PowerPoint</Application>
  <PresentationFormat>On-screen Show (16:9)</PresentationFormat>
  <Paragraphs>97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Symbol</vt:lpstr>
      <vt:lpstr>Wingdings</vt:lpstr>
      <vt:lpstr>Office Theme</vt:lpstr>
      <vt:lpstr>Custom Design</vt:lpstr>
      <vt:lpstr>PowerPoint Presentation</vt:lpstr>
      <vt:lpstr> Overview</vt:lpstr>
      <vt:lpstr>Introduction to Graph Coloring</vt:lpstr>
      <vt:lpstr>Algorithms for graph Coloring</vt:lpstr>
      <vt:lpstr>Algorithms for graph Coloring</vt:lpstr>
      <vt:lpstr>Algorithms for graph Coloring</vt:lpstr>
      <vt:lpstr>Algorithms for graph Coloring</vt:lpstr>
      <vt:lpstr>Applications of graph coloring</vt:lpstr>
      <vt:lpstr>Applications of graph coloring</vt:lpstr>
      <vt:lpstr>Applications of graph coloring</vt:lpstr>
      <vt:lpstr>Applications of graph coloring</vt:lpstr>
      <vt:lpstr>Applications of graph coloring</vt:lpstr>
      <vt:lpstr> References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Raunak Tiwari</cp:lastModifiedBy>
  <cp:revision>93</cp:revision>
  <dcterms:created xsi:type="dcterms:W3CDTF">2014-04-01T16:27:38Z</dcterms:created>
  <dcterms:modified xsi:type="dcterms:W3CDTF">2020-05-20T05:04:23Z</dcterms:modified>
</cp:coreProperties>
</file>