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5" roundtripDataSignature="AMtx7mily5bfFm8T4iIUfNyOiDbd/jy7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5d4e571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f5d4e571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5d4e571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f5d4e5719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1792288" y="612775"/>
            <a:ext cx="5486400" cy="4114800"/>
          </a:xfrm>
          <a:prstGeom prst="rect">
            <a:avLst/>
          </a:prstGeom>
          <a:noFill/>
          <a:ln>
            <a:noFill/>
          </a:ln>
        </p:spPr>
      </p:sp>
      <p:sp>
        <p:nvSpPr>
          <p:cNvPr id="64" name="Google Shape;64;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466927" y="-4280359"/>
            <a:ext cx="10812392" cy="10812392"/>
          </a:xfrm>
          <a:custGeom>
            <a:rect b="b" l="l" r="r" t="t"/>
            <a:pathLst>
              <a:path extrusionOk="0" h="10812392" w="10812392">
                <a:moveTo>
                  <a:pt x="0" y="0"/>
                </a:moveTo>
                <a:lnTo>
                  <a:pt x="10812393" y="0"/>
                </a:lnTo>
                <a:lnTo>
                  <a:pt x="10812393" y="10812392"/>
                </a:lnTo>
                <a:lnTo>
                  <a:pt x="0" y="10812392"/>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3407200" y="4432068"/>
            <a:ext cx="5764383" cy="5764383"/>
          </a:xfrm>
          <a:custGeom>
            <a:rect b="b" l="l" r="r" t="t"/>
            <a:pathLst>
              <a:path extrusionOk="0" h="5764383" w="5764383">
                <a:moveTo>
                  <a:pt x="0" y="0"/>
                </a:moveTo>
                <a:lnTo>
                  <a:pt x="5764383" y="0"/>
                </a:lnTo>
                <a:lnTo>
                  <a:pt x="5764383" y="5764383"/>
                </a:lnTo>
                <a:lnTo>
                  <a:pt x="0" y="5764383"/>
                </a:lnTo>
                <a:lnTo>
                  <a:pt x="0" y="0"/>
                </a:lnTo>
                <a:close/>
              </a:path>
            </a:pathLst>
          </a:custGeom>
          <a:blipFill rotWithShape="1">
            <a:blip r:embed="rId4">
              <a:alphaModFix amt="30000"/>
            </a:blip>
            <a:stretch>
              <a:fillRect b="0" l="0" r="0" t="0"/>
            </a:stretch>
          </a:blipFill>
          <a:ln>
            <a:noFill/>
          </a:ln>
        </p:spPr>
      </p:sp>
      <p:sp>
        <p:nvSpPr>
          <p:cNvPr id="86" name="Google Shape;86;p1"/>
          <p:cNvSpPr/>
          <p:nvPr/>
        </p:nvSpPr>
        <p:spPr>
          <a:xfrm>
            <a:off x="57078" y="7902203"/>
            <a:ext cx="5764383" cy="5764383"/>
          </a:xfrm>
          <a:custGeom>
            <a:rect b="b" l="l" r="r" t="t"/>
            <a:pathLst>
              <a:path extrusionOk="0" h="5764383" w="5764383">
                <a:moveTo>
                  <a:pt x="0" y="0"/>
                </a:moveTo>
                <a:lnTo>
                  <a:pt x="5764383" y="0"/>
                </a:lnTo>
                <a:lnTo>
                  <a:pt x="5764383" y="5764382"/>
                </a:lnTo>
                <a:lnTo>
                  <a:pt x="0" y="5764382"/>
                </a:lnTo>
                <a:lnTo>
                  <a:pt x="0" y="0"/>
                </a:lnTo>
                <a:close/>
              </a:path>
            </a:pathLst>
          </a:custGeom>
          <a:blipFill rotWithShape="1">
            <a:blip r:embed="rId4">
              <a:alphaModFix amt="80000"/>
            </a:blip>
            <a:stretch>
              <a:fillRect b="0" l="0" r="0" t="0"/>
            </a:stretch>
          </a:blipFill>
          <a:ln>
            <a:noFill/>
          </a:ln>
        </p:spPr>
      </p:sp>
      <p:sp>
        <p:nvSpPr>
          <p:cNvPr id="87" name="Google Shape;87;p1"/>
          <p:cNvSpPr txBox="1"/>
          <p:nvPr/>
        </p:nvSpPr>
        <p:spPr>
          <a:xfrm>
            <a:off x="9144000" y="2938354"/>
            <a:ext cx="8115300" cy="1819275"/>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0" i="0" lang="en-US" sz="11999" u="none" cap="none" strike="noStrike">
                <a:solidFill>
                  <a:srgbClr val="2A2E3A"/>
                </a:solidFill>
                <a:latin typeface="Arial"/>
                <a:ea typeface="Arial"/>
                <a:cs typeface="Arial"/>
                <a:sym typeface="Arial"/>
              </a:rPr>
              <a:t>Evoastra </a:t>
            </a:r>
            <a:endParaRPr/>
          </a:p>
        </p:txBody>
      </p:sp>
      <p:sp>
        <p:nvSpPr>
          <p:cNvPr id="88" name="Google Shape;88;p1"/>
          <p:cNvSpPr txBox="1"/>
          <p:nvPr/>
        </p:nvSpPr>
        <p:spPr>
          <a:xfrm>
            <a:off x="9144000" y="5035594"/>
            <a:ext cx="7874100" cy="29241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999" u="none" cap="none" strike="noStrike">
                <a:solidFill>
                  <a:srgbClr val="2A2E3A"/>
                </a:solidFill>
                <a:latin typeface="Times"/>
                <a:ea typeface="Times"/>
                <a:cs typeface="Times"/>
                <a:sym typeface="Times"/>
              </a:rPr>
              <a:t>Major Project - 1</a:t>
            </a:r>
            <a:endParaRPr/>
          </a:p>
          <a:p>
            <a:pPr indent="0" lvl="0" marL="0" marR="0" rtl="0" algn="l">
              <a:lnSpc>
                <a:spcPct val="140008"/>
              </a:lnSpc>
              <a:spcBef>
                <a:spcPts val="0"/>
              </a:spcBef>
              <a:spcAft>
                <a:spcPts val="0"/>
              </a:spcAft>
              <a:buNone/>
            </a:pPr>
            <a:r>
              <a:rPr b="0" i="0" lang="en-US" sz="4999" u="none" cap="none" strike="noStrike">
                <a:solidFill>
                  <a:srgbClr val="2A2E3A"/>
                </a:solidFill>
                <a:latin typeface="Times New Roman"/>
                <a:ea typeface="Times New Roman"/>
                <a:cs typeface="Times New Roman"/>
                <a:sym typeface="Times New Roman"/>
              </a:rPr>
              <a:t>Credit risk analysis </a:t>
            </a:r>
            <a:endParaRPr/>
          </a:p>
          <a:p>
            <a:pPr indent="0" lvl="0" marL="0" marR="0" rtl="0" algn="l">
              <a:lnSpc>
                <a:spcPct val="140008"/>
              </a:lnSpc>
              <a:spcBef>
                <a:spcPts val="0"/>
              </a:spcBef>
              <a:spcAft>
                <a:spcPts val="0"/>
              </a:spcAft>
              <a:buNone/>
            </a:pPr>
            <a:r>
              <a:rPr b="0" i="0" lang="en-US" sz="4999" u="none" cap="none" strike="noStrike">
                <a:solidFill>
                  <a:srgbClr val="2A2E3A"/>
                </a:solidFill>
                <a:latin typeface="Times New Roman"/>
                <a:ea typeface="Times New Roman"/>
                <a:cs typeface="Times New Roman"/>
                <a:sym typeface="Times New Roman"/>
              </a:rPr>
              <a:t>BONDARA BANK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81" name="Shape 181"/>
        <p:cNvGrpSpPr/>
        <p:nvPr/>
      </p:nvGrpSpPr>
      <p:grpSpPr>
        <a:xfrm>
          <a:off x="0" y="0"/>
          <a:ext cx="0" cy="0"/>
          <a:chOff x="0" y="0"/>
          <a:chExt cx="0" cy="0"/>
        </a:xfrm>
      </p:grpSpPr>
      <p:pic>
        <p:nvPicPr>
          <p:cNvPr id="182" name="Google Shape;182;p10"/>
          <p:cNvPicPr preferRelativeResize="0"/>
          <p:nvPr/>
        </p:nvPicPr>
        <p:blipFill rotWithShape="1">
          <a:blip r:embed="rId3">
            <a:alphaModFix amt="14000"/>
          </a:blip>
          <a:srcRect b="46194" l="0" r="0" t="33029"/>
          <a:stretch/>
        </p:blipFill>
        <p:spPr>
          <a:xfrm>
            <a:off x="9525" y="0"/>
            <a:ext cx="18288000" cy="2531290"/>
          </a:xfrm>
          <a:prstGeom prst="rect">
            <a:avLst/>
          </a:prstGeom>
          <a:noFill/>
          <a:ln>
            <a:noFill/>
          </a:ln>
        </p:spPr>
      </p:pic>
      <p:grpSp>
        <p:nvGrpSpPr>
          <p:cNvPr id="183" name="Google Shape;183;p10"/>
          <p:cNvGrpSpPr/>
          <p:nvPr/>
        </p:nvGrpSpPr>
        <p:grpSpPr>
          <a:xfrm>
            <a:off x="0" y="1330648"/>
            <a:ext cx="18288000" cy="8956352"/>
            <a:chOff x="0" y="-104775"/>
            <a:chExt cx="4816593" cy="2358874"/>
          </a:xfrm>
        </p:grpSpPr>
        <p:sp>
          <p:nvSpPr>
            <p:cNvPr id="184" name="Google Shape;184;p10"/>
            <p:cNvSpPr/>
            <p:nvPr/>
          </p:nvSpPr>
          <p:spPr>
            <a:xfrm>
              <a:off x="0" y="0"/>
              <a:ext cx="4816592" cy="2254099"/>
            </a:xfrm>
            <a:custGeom>
              <a:rect b="b" l="l" r="r" t="t"/>
              <a:pathLst>
                <a:path extrusionOk="0" h="2254099" w="4816592">
                  <a:moveTo>
                    <a:pt x="0" y="0"/>
                  </a:moveTo>
                  <a:lnTo>
                    <a:pt x="4816592" y="0"/>
                  </a:lnTo>
                  <a:lnTo>
                    <a:pt x="4816592" y="2254099"/>
                  </a:lnTo>
                  <a:lnTo>
                    <a:pt x="0" y="2254099"/>
                  </a:lnTo>
                  <a:close/>
                </a:path>
              </a:pathLst>
            </a:custGeom>
            <a:solidFill>
              <a:srgbClr val="F4F4F4"/>
            </a:solidFill>
            <a:ln>
              <a:noFill/>
            </a:ln>
          </p:spPr>
        </p:sp>
        <p:sp>
          <p:nvSpPr>
            <p:cNvPr id="185" name="Google Shape;185;p10"/>
            <p:cNvSpPr txBox="1"/>
            <p:nvPr/>
          </p:nvSpPr>
          <p:spPr>
            <a:xfrm>
              <a:off x="0" y="-104775"/>
              <a:ext cx="4816593" cy="2358874"/>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6" name="Google Shape;186;p10"/>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87" name="Google Shape;187;p10"/>
          <p:cNvSpPr txBox="1"/>
          <p:nvPr/>
        </p:nvSpPr>
        <p:spPr>
          <a:xfrm>
            <a:off x="-408784" y="482918"/>
            <a:ext cx="19997665" cy="10248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DATA collection </a:t>
            </a:r>
            <a:endParaRPr/>
          </a:p>
        </p:txBody>
      </p:sp>
      <p:sp>
        <p:nvSpPr>
          <p:cNvPr id="188" name="Google Shape;188;p10"/>
          <p:cNvSpPr txBox="1"/>
          <p:nvPr/>
        </p:nvSpPr>
        <p:spPr>
          <a:xfrm>
            <a:off x="1333912" y="2552378"/>
            <a:ext cx="17241770" cy="6322757"/>
          </a:xfrm>
          <a:prstGeom prst="rect">
            <a:avLst/>
          </a:prstGeom>
          <a:noFill/>
          <a:ln>
            <a:noFill/>
          </a:ln>
        </p:spPr>
        <p:txBody>
          <a:bodyPr anchorCtr="0" anchor="t" bIns="0" lIns="0" spcFirstLastPara="1" rIns="0" wrap="square" tIns="0">
            <a:spAutoFit/>
          </a:bodyPr>
          <a:lstStyle/>
          <a:p>
            <a:pPr indent="-325367" lvl="1" marL="650734" marR="0" rtl="0" algn="l">
              <a:lnSpc>
                <a:spcPct val="166987"/>
              </a:lnSpc>
              <a:spcBef>
                <a:spcPts val="0"/>
              </a:spcBef>
              <a:spcAft>
                <a:spcPts val="0"/>
              </a:spcAft>
              <a:buClr>
                <a:srgbClr val="000000"/>
              </a:buClr>
              <a:buSzPts val="3014"/>
              <a:buFont typeface="Arial"/>
              <a:buChar char="•"/>
            </a:pPr>
            <a:r>
              <a:rPr b="0" i="0" lang="en-US" sz="3014" u="none" cap="none" strike="noStrike">
                <a:solidFill>
                  <a:srgbClr val="000000"/>
                </a:solidFill>
                <a:latin typeface="Arial"/>
                <a:ea typeface="Arial"/>
                <a:cs typeface="Arial"/>
                <a:sym typeface="Arial"/>
              </a:rPr>
              <a:t>Objective:</a:t>
            </a:r>
            <a:endParaRPr/>
          </a:p>
          <a:p>
            <a:pPr indent="-433823" lvl="2" marL="1301469" marR="0" rtl="0" algn="l">
              <a:lnSpc>
                <a:spcPct val="166987"/>
              </a:lnSpc>
              <a:spcBef>
                <a:spcPts val="0"/>
              </a:spcBef>
              <a:spcAft>
                <a:spcPts val="0"/>
              </a:spcAft>
              <a:buClr>
                <a:srgbClr val="000000"/>
              </a:buClr>
              <a:buSzPts val="3014"/>
              <a:buFont typeface="Arial"/>
              <a:buChar char="⚬"/>
            </a:pPr>
            <a:r>
              <a:rPr b="0" i="0" lang="en-US" sz="3014" u="none" cap="none" strike="noStrike">
                <a:solidFill>
                  <a:srgbClr val="000000"/>
                </a:solidFill>
                <a:latin typeface="Arial"/>
                <a:ea typeface="Arial"/>
                <a:cs typeface="Arial"/>
                <a:sym typeface="Arial"/>
              </a:rPr>
              <a:t>Gather and compile data for analysis.</a:t>
            </a:r>
            <a:endParaRPr/>
          </a:p>
          <a:p>
            <a:pPr indent="0" lvl="0" marL="0" marR="0" rtl="0" algn="l">
              <a:lnSpc>
                <a:spcPct val="166987"/>
              </a:lnSpc>
              <a:spcBef>
                <a:spcPts val="0"/>
              </a:spcBef>
              <a:spcAft>
                <a:spcPts val="0"/>
              </a:spcAft>
              <a:buNone/>
            </a:pPr>
            <a:r>
              <a:t/>
            </a:r>
            <a:endParaRPr b="0" i="0" sz="3014" u="none" cap="none" strike="noStrike">
              <a:solidFill>
                <a:srgbClr val="000000"/>
              </a:solidFill>
              <a:latin typeface="Arial"/>
              <a:ea typeface="Arial"/>
              <a:cs typeface="Arial"/>
              <a:sym typeface="Arial"/>
            </a:endParaRPr>
          </a:p>
          <a:p>
            <a:pPr indent="-325367" lvl="1" marL="650734" marR="0" rtl="0" algn="l">
              <a:lnSpc>
                <a:spcPct val="166987"/>
              </a:lnSpc>
              <a:spcBef>
                <a:spcPts val="0"/>
              </a:spcBef>
              <a:spcAft>
                <a:spcPts val="0"/>
              </a:spcAft>
              <a:buClr>
                <a:srgbClr val="000000"/>
              </a:buClr>
              <a:buSzPts val="3014"/>
              <a:buFont typeface="Arial"/>
              <a:buChar char="•"/>
            </a:pPr>
            <a:r>
              <a:rPr b="0" i="0" lang="en-US" sz="3014" u="none" cap="none" strike="noStrike">
                <a:solidFill>
                  <a:srgbClr val="000000"/>
                </a:solidFill>
                <a:latin typeface="Arial"/>
                <a:ea typeface="Arial"/>
                <a:cs typeface="Arial"/>
                <a:sym typeface="Arial"/>
              </a:rPr>
              <a:t>Data Sources</a:t>
            </a:r>
            <a:endParaRPr/>
          </a:p>
          <a:p>
            <a:pPr indent="-433823" lvl="2" marL="1301469" marR="0" rtl="0" algn="l">
              <a:lnSpc>
                <a:spcPct val="166987"/>
              </a:lnSpc>
              <a:spcBef>
                <a:spcPts val="0"/>
              </a:spcBef>
              <a:spcAft>
                <a:spcPts val="0"/>
              </a:spcAft>
              <a:buClr>
                <a:srgbClr val="000000"/>
              </a:buClr>
              <a:buSzPts val="3014"/>
              <a:buFont typeface="Arial"/>
              <a:buChar char="⚬"/>
            </a:pPr>
            <a:r>
              <a:rPr b="0" i="0" lang="en-US" sz="3014" u="none" cap="none" strike="noStrike">
                <a:solidFill>
                  <a:srgbClr val="000000"/>
                </a:solidFill>
                <a:latin typeface="Arial"/>
                <a:ea typeface="Arial"/>
                <a:cs typeface="Arial"/>
                <a:sym typeface="Arial"/>
              </a:rPr>
              <a:t>Internal data from Bondora Bank's lon applications.</a:t>
            </a:r>
            <a:endParaRPr/>
          </a:p>
          <a:p>
            <a:pPr indent="0" lvl="0" marL="0" marR="0" rtl="0" algn="l">
              <a:lnSpc>
                <a:spcPct val="166987"/>
              </a:lnSpc>
              <a:spcBef>
                <a:spcPts val="0"/>
              </a:spcBef>
              <a:spcAft>
                <a:spcPts val="0"/>
              </a:spcAft>
              <a:buNone/>
            </a:pPr>
            <a:r>
              <a:t/>
            </a:r>
            <a:endParaRPr b="0" i="0" sz="3014" u="none" cap="none" strike="noStrike">
              <a:solidFill>
                <a:srgbClr val="000000"/>
              </a:solidFill>
              <a:latin typeface="Arial"/>
              <a:ea typeface="Arial"/>
              <a:cs typeface="Arial"/>
              <a:sym typeface="Arial"/>
            </a:endParaRPr>
          </a:p>
          <a:p>
            <a:pPr indent="-325367" lvl="1" marL="650734" marR="0" rtl="0" algn="l">
              <a:lnSpc>
                <a:spcPct val="166987"/>
              </a:lnSpc>
              <a:spcBef>
                <a:spcPts val="0"/>
              </a:spcBef>
              <a:spcAft>
                <a:spcPts val="0"/>
              </a:spcAft>
              <a:buClr>
                <a:srgbClr val="000000"/>
              </a:buClr>
              <a:buSzPts val="3014"/>
              <a:buFont typeface="Arial"/>
              <a:buChar char="•"/>
            </a:pPr>
            <a:r>
              <a:rPr b="0" i="0" lang="en-US" sz="3014" u="none" cap="none" strike="noStrike">
                <a:solidFill>
                  <a:srgbClr val="000000"/>
                </a:solidFill>
                <a:latin typeface="Arial"/>
                <a:ea typeface="Arial"/>
                <a:cs typeface="Arial"/>
                <a:sym typeface="Arial"/>
              </a:rPr>
              <a:t>Key Points:</a:t>
            </a:r>
            <a:endParaRPr/>
          </a:p>
          <a:p>
            <a:pPr indent="-433823" lvl="2" marL="1301469" marR="0" rtl="0" algn="l">
              <a:lnSpc>
                <a:spcPct val="166987"/>
              </a:lnSpc>
              <a:spcBef>
                <a:spcPts val="0"/>
              </a:spcBef>
              <a:spcAft>
                <a:spcPts val="0"/>
              </a:spcAft>
              <a:buClr>
                <a:srgbClr val="000000"/>
              </a:buClr>
              <a:buSzPts val="3014"/>
              <a:buFont typeface="Arial"/>
              <a:buChar char="⚬"/>
            </a:pPr>
            <a:r>
              <a:rPr b="0" i="0" lang="en-US" sz="3014" u="none" cap="none" strike="noStrike">
                <a:solidFill>
                  <a:srgbClr val="000000"/>
                </a:solidFill>
                <a:latin typeface="Arial"/>
                <a:ea typeface="Arial"/>
                <a:cs typeface="Arial"/>
                <a:sym typeface="Arial"/>
              </a:rPr>
              <a:t>Ensure the completeness and accuracy of data collected.</a:t>
            </a:r>
            <a:endParaRPr/>
          </a:p>
          <a:p>
            <a:pPr indent="-433823" lvl="2" marL="1301469" marR="0" rtl="0" algn="l">
              <a:lnSpc>
                <a:spcPct val="166987"/>
              </a:lnSpc>
              <a:spcBef>
                <a:spcPts val="0"/>
              </a:spcBef>
              <a:spcAft>
                <a:spcPts val="0"/>
              </a:spcAft>
              <a:buClr>
                <a:srgbClr val="000000"/>
              </a:buClr>
              <a:buSzPts val="3014"/>
              <a:buFont typeface="Arial"/>
              <a:buChar char="⚬"/>
            </a:pPr>
            <a:r>
              <a:rPr b="0" i="0" lang="en-US" sz="3014" u="none" cap="none" strike="noStrike">
                <a:solidFill>
                  <a:srgbClr val="000000"/>
                </a:solidFill>
                <a:latin typeface="Arial"/>
                <a:ea typeface="Arial"/>
                <a:cs typeface="Arial"/>
                <a:sym typeface="Arial"/>
              </a:rPr>
              <a:t>Understand the historical context and relevance of the data.</a:t>
            </a:r>
            <a:endParaRPr/>
          </a:p>
          <a:p>
            <a:pPr indent="0" lvl="0" marL="0" marR="0" rtl="0" algn="l">
              <a:lnSpc>
                <a:spcPct val="166987"/>
              </a:lnSpc>
              <a:spcBef>
                <a:spcPts val="0"/>
              </a:spcBef>
              <a:spcAft>
                <a:spcPts val="0"/>
              </a:spcAft>
              <a:buNone/>
            </a:pPr>
            <a:r>
              <a:t/>
            </a:r>
            <a:endParaRPr b="0" i="0" sz="3014"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92" name="Shape 192"/>
        <p:cNvGrpSpPr/>
        <p:nvPr/>
      </p:nvGrpSpPr>
      <p:grpSpPr>
        <a:xfrm>
          <a:off x="0" y="0"/>
          <a:ext cx="0" cy="0"/>
          <a:chOff x="0" y="0"/>
          <a:chExt cx="0" cy="0"/>
        </a:xfrm>
      </p:grpSpPr>
      <p:grpSp>
        <p:nvGrpSpPr>
          <p:cNvPr id="193" name="Google Shape;193;p11"/>
          <p:cNvGrpSpPr/>
          <p:nvPr/>
        </p:nvGrpSpPr>
        <p:grpSpPr>
          <a:xfrm>
            <a:off x="0" y="2133472"/>
            <a:ext cx="18288000" cy="8153528"/>
            <a:chOff x="0" y="-104775"/>
            <a:chExt cx="4816593" cy="2147431"/>
          </a:xfrm>
        </p:grpSpPr>
        <p:sp>
          <p:nvSpPr>
            <p:cNvPr id="194" name="Google Shape;194;p11"/>
            <p:cNvSpPr/>
            <p:nvPr/>
          </p:nvSpPr>
          <p:spPr>
            <a:xfrm>
              <a:off x="0" y="0"/>
              <a:ext cx="4816592" cy="2042656"/>
            </a:xfrm>
            <a:custGeom>
              <a:rect b="b" l="l" r="r" t="t"/>
              <a:pathLst>
                <a:path extrusionOk="0" h="2042656" w="4816592">
                  <a:moveTo>
                    <a:pt x="0" y="0"/>
                  </a:moveTo>
                  <a:lnTo>
                    <a:pt x="4816592" y="0"/>
                  </a:lnTo>
                  <a:lnTo>
                    <a:pt x="4816592" y="2042656"/>
                  </a:lnTo>
                  <a:lnTo>
                    <a:pt x="0" y="2042656"/>
                  </a:lnTo>
                  <a:close/>
                </a:path>
              </a:pathLst>
            </a:custGeom>
            <a:solidFill>
              <a:srgbClr val="F4F4F4"/>
            </a:solidFill>
            <a:ln>
              <a:noFill/>
            </a:ln>
          </p:spPr>
        </p:sp>
        <p:sp>
          <p:nvSpPr>
            <p:cNvPr id="195" name="Google Shape;195;p11"/>
            <p:cNvSpPr txBox="1"/>
            <p:nvPr/>
          </p:nvSpPr>
          <p:spPr>
            <a:xfrm>
              <a:off x="0" y="-104775"/>
              <a:ext cx="4816593" cy="2147431"/>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96" name="Google Shape;196;p11"/>
          <p:cNvPicPr preferRelativeResize="0"/>
          <p:nvPr/>
        </p:nvPicPr>
        <p:blipFill rotWithShape="1">
          <a:blip r:embed="rId3">
            <a:alphaModFix amt="14000"/>
          </a:blip>
          <a:srcRect b="46194" l="0" r="0" t="33029"/>
          <a:stretch/>
        </p:blipFill>
        <p:spPr>
          <a:xfrm>
            <a:off x="9525" y="0"/>
            <a:ext cx="18288000" cy="2531290"/>
          </a:xfrm>
          <a:prstGeom prst="rect">
            <a:avLst/>
          </a:prstGeom>
          <a:noFill/>
          <a:ln>
            <a:noFill/>
          </a:ln>
        </p:spPr>
      </p:pic>
      <p:sp>
        <p:nvSpPr>
          <p:cNvPr id="197" name="Google Shape;197;p11"/>
          <p:cNvSpPr txBox="1"/>
          <p:nvPr/>
        </p:nvSpPr>
        <p:spPr>
          <a:xfrm>
            <a:off x="-854832" y="962025"/>
            <a:ext cx="19997665" cy="10248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Data cleaning </a:t>
            </a:r>
            <a:endParaRPr/>
          </a:p>
        </p:txBody>
      </p:sp>
      <p:sp>
        <p:nvSpPr>
          <p:cNvPr id="198" name="Google Shape;198;p11"/>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99" name="Google Shape;199;p11"/>
          <p:cNvSpPr txBox="1"/>
          <p:nvPr/>
        </p:nvSpPr>
        <p:spPr>
          <a:xfrm>
            <a:off x="2018371" y="3224145"/>
            <a:ext cx="19594451" cy="6034155"/>
          </a:xfrm>
          <a:prstGeom prst="rect">
            <a:avLst/>
          </a:prstGeom>
          <a:noFill/>
          <a:ln>
            <a:noFill/>
          </a:ln>
        </p:spPr>
        <p:txBody>
          <a:bodyPr anchorCtr="0" anchor="t" bIns="0" lIns="0" spcFirstLastPara="1" rIns="0" wrap="square" tIns="0">
            <a:spAutoFit/>
          </a:bodyPr>
          <a:lstStyle/>
          <a:p>
            <a:pPr indent="-353131" lvl="1" marL="706263"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Objective:</a:t>
            </a:r>
            <a:endParaRPr/>
          </a:p>
          <a:p>
            <a:pPr indent="-470842" lvl="2" marL="1412526"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Identify and address data quality issues.</a:t>
            </a:r>
            <a:endParaRPr/>
          </a:p>
          <a:p>
            <a:pPr indent="-353131" lvl="1" marL="706263"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Steps:</a:t>
            </a:r>
            <a:endParaRPr/>
          </a:p>
          <a:p>
            <a:pPr indent="-470842" lvl="2" marL="1412526"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Handle missing values (imputation or removal).</a:t>
            </a:r>
            <a:endParaRPr/>
          </a:p>
          <a:p>
            <a:pPr indent="-470842" lvl="2" marL="1412526"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Detect and manage outliers.</a:t>
            </a:r>
            <a:endParaRPr/>
          </a:p>
          <a:p>
            <a:pPr indent="-353131" lvl="1" marL="706263"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Key Points:</a:t>
            </a:r>
            <a:endParaRPr/>
          </a:p>
          <a:p>
            <a:pPr indent="-470842" lvl="2" marL="1412526"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Discuss the approach for missing data.</a:t>
            </a:r>
            <a:endParaRPr/>
          </a:p>
          <a:p>
            <a:pPr indent="-470842" lvl="2" marL="1412526" marR="0" rtl="0" algn="l">
              <a:lnSpc>
                <a:spcPct val="163008"/>
              </a:lnSpc>
              <a:spcBef>
                <a:spcPts val="0"/>
              </a:spcBef>
              <a:spcAft>
                <a:spcPts val="0"/>
              </a:spcAft>
              <a:buClr>
                <a:srgbClr val="000000"/>
              </a:buClr>
              <a:buSzPts val="3271"/>
              <a:buFont typeface="Arial"/>
              <a:buChar char="⚬"/>
            </a:pPr>
            <a:r>
              <a:rPr b="0" i="0" lang="en-US" sz="3271" u="none" cap="none" strike="noStrike">
                <a:solidFill>
                  <a:srgbClr val="000000"/>
                </a:solidFill>
                <a:latin typeface="Arial"/>
                <a:ea typeface="Arial"/>
                <a:cs typeface="Arial"/>
                <a:sym typeface="Arial"/>
              </a:rPr>
              <a:t>Importance of clean data for accurate analysis.</a:t>
            </a:r>
            <a:endParaRPr/>
          </a:p>
          <a:p>
            <a:pPr indent="0" lvl="0" marL="0" marR="0" rtl="0" algn="l">
              <a:lnSpc>
                <a:spcPct val="163008"/>
              </a:lnSpc>
              <a:spcBef>
                <a:spcPts val="0"/>
              </a:spcBef>
              <a:spcAft>
                <a:spcPts val="0"/>
              </a:spcAft>
              <a:buNone/>
            </a:pPr>
            <a:r>
              <a:t/>
            </a:r>
            <a:endParaRPr b="0" i="0" sz="3271"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03" name="Shape 203"/>
        <p:cNvGrpSpPr/>
        <p:nvPr/>
      </p:nvGrpSpPr>
      <p:grpSpPr>
        <a:xfrm>
          <a:off x="0" y="0"/>
          <a:ext cx="0" cy="0"/>
          <a:chOff x="0" y="0"/>
          <a:chExt cx="0" cy="0"/>
        </a:xfrm>
      </p:grpSpPr>
      <p:grpSp>
        <p:nvGrpSpPr>
          <p:cNvPr id="204" name="Google Shape;204;p12"/>
          <p:cNvGrpSpPr/>
          <p:nvPr/>
        </p:nvGrpSpPr>
        <p:grpSpPr>
          <a:xfrm>
            <a:off x="0" y="2133472"/>
            <a:ext cx="18288000" cy="8153528"/>
            <a:chOff x="0" y="-104775"/>
            <a:chExt cx="4816593" cy="2147431"/>
          </a:xfrm>
        </p:grpSpPr>
        <p:sp>
          <p:nvSpPr>
            <p:cNvPr id="205" name="Google Shape;205;p12"/>
            <p:cNvSpPr/>
            <p:nvPr/>
          </p:nvSpPr>
          <p:spPr>
            <a:xfrm>
              <a:off x="0" y="0"/>
              <a:ext cx="4816592" cy="2042656"/>
            </a:xfrm>
            <a:custGeom>
              <a:rect b="b" l="l" r="r" t="t"/>
              <a:pathLst>
                <a:path extrusionOk="0" h="2042656" w="4816592">
                  <a:moveTo>
                    <a:pt x="0" y="0"/>
                  </a:moveTo>
                  <a:lnTo>
                    <a:pt x="4816592" y="0"/>
                  </a:lnTo>
                  <a:lnTo>
                    <a:pt x="4816592" y="2042656"/>
                  </a:lnTo>
                  <a:lnTo>
                    <a:pt x="0" y="2042656"/>
                  </a:lnTo>
                  <a:close/>
                </a:path>
              </a:pathLst>
            </a:custGeom>
            <a:solidFill>
              <a:srgbClr val="F4F4F4"/>
            </a:solidFill>
            <a:ln>
              <a:noFill/>
            </a:ln>
          </p:spPr>
        </p:sp>
        <p:sp>
          <p:nvSpPr>
            <p:cNvPr id="206" name="Google Shape;206;p12"/>
            <p:cNvSpPr txBox="1"/>
            <p:nvPr/>
          </p:nvSpPr>
          <p:spPr>
            <a:xfrm>
              <a:off x="0" y="-104775"/>
              <a:ext cx="4816593" cy="2147431"/>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07" name="Google Shape;207;p12"/>
          <p:cNvPicPr preferRelativeResize="0"/>
          <p:nvPr/>
        </p:nvPicPr>
        <p:blipFill rotWithShape="1">
          <a:blip r:embed="rId3">
            <a:alphaModFix amt="14000"/>
          </a:blip>
          <a:srcRect b="44425" l="0" r="0" t="31260"/>
          <a:stretch/>
        </p:blipFill>
        <p:spPr>
          <a:xfrm>
            <a:off x="0" y="-452459"/>
            <a:ext cx="18288000" cy="2962317"/>
          </a:xfrm>
          <a:prstGeom prst="rect">
            <a:avLst/>
          </a:prstGeom>
          <a:noFill/>
          <a:ln>
            <a:noFill/>
          </a:ln>
        </p:spPr>
      </p:pic>
      <p:sp>
        <p:nvSpPr>
          <p:cNvPr id="208" name="Google Shape;208;p12"/>
          <p:cNvSpPr txBox="1"/>
          <p:nvPr/>
        </p:nvSpPr>
        <p:spPr>
          <a:xfrm>
            <a:off x="-44035" y="975764"/>
            <a:ext cx="19997665" cy="10248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Data transformation </a:t>
            </a:r>
            <a:endParaRPr/>
          </a:p>
        </p:txBody>
      </p:sp>
      <p:sp>
        <p:nvSpPr>
          <p:cNvPr id="209" name="Google Shape;209;p12"/>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210" name="Google Shape;210;p12"/>
          <p:cNvSpPr txBox="1"/>
          <p:nvPr/>
        </p:nvSpPr>
        <p:spPr>
          <a:xfrm>
            <a:off x="1674950" y="2976584"/>
            <a:ext cx="27534311" cy="663364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Objective:</a:t>
            </a:r>
            <a:endParaRPr/>
          </a:p>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Convert data into a suitable format for analysis.</a:t>
            </a:r>
            <a:endParaRPr/>
          </a:p>
          <a:p>
            <a:pPr indent="0" lvl="0" marL="0" marR="0" rtl="0" algn="l">
              <a:lnSpc>
                <a:spcPct val="140000"/>
              </a:lnSpc>
              <a:spcBef>
                <a:spcPts val="0"/>
              </a:spcBef>
              <a:spcAft>
                <a:spcPts val="0"/>
              </a:spcAft>
              <a:buNone/>
            </a:pPr>
            <a:r>
              <a:t/>
            </a:r>
            <a:endParaRPr b="0" i="0" sz="3355"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Steps:</a:t>
            </a:r>
            <a:endParaRPr/>
          </a:p>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Normalize or scale variables if needed.</a:t>
            </a:r>
            <a:endParaRPr/>
          </a:p>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Encode categorical variables.</a:t>
            </a:r>
            <a:endParaRPr/>
          </a:p>
          <a:p>
            <a:pPr indent="0" lvl="0" marL="0" marR="0" rtl="0" algn="l">
              <a:lnSpc>
                <a:spcPct val="140000"/>
              </a:lnSpc>
              <a:spcBef>
                <a:spcPts val="0"/>
              </a:spcBef>
              <a:spcAft>
                <a:spcPts val="0"/>
              </a:spcAft>
              <a:buNone/>
            </a:pPr>
            <a:r>
              <a:t/>
            </a:r>
            <a:endParaRPr b="0" i="0" sz="3355"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Key Points:</a:t>
            </a:r>
            <a:endParaRPr/>
          </a:p>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Transform data to enhance analytical accuracy.</a:t>
            </a:r>
            <a:endParaRPr/>
          </a:p>
          <a:p>
            <a:pPr indent="0" lvl="0" marL="0" marR="0" rtl="0" algn="l">
              <a:lnSpc>
                <a:spcPct val="140000"/>
              </a:lnSpc>
              <a:spcBef>
                <a:spcPts val="0"/>
              </a:spcBef>
              <a:spcAft>
                <a:spcPts val="0"/>
              </a:spcAft>
              <a:buNone/>
            </a:pPr>
            <a:r>
              <a:rPr b="0" i="0" lang="en-US" sz="3355" u="none" cap="none" strike="noStrike">
                <a:solidFill>
                  <a:srgbClr val="000000"/>
                </a:solidFill>
                <a:latin typeface="Arial"/>
                <a:ea typeface="Arial"/>
                <a:cs typeface="Arial"/>
                <a:sym typeface="Arial"/>
              </a:rPr>
              <a:t>Consider the impact of transformation on the analysis.</a:t>
            </a:r>
            <a:endParaRPr/>
          </a:p>
          <a:p>
            <a:pPr indent="0" lvl="0" marL="0" marR="0" rtl="0" algn="l">
              <a:lnSpc>
                <a:spcPct val="140000"/>
              </a:lnSpc>
              <a:spcBef>
                <a:spcPts val="0"/>
              </a:spcBef>
              <a:spcAft>
                <a:spcPts val="0"/>
              </a:spcAft>
              <a:buNone/>
            </a:pPr>
            <a:r>
              <a:t/>
            </a:r>
            <a:endParaRPr b="0" i="0" sz="3355" u="none" cap="none" strike="noStrike">
              <a:solidFill>
                <a:srgbClr val="000000"/>
              </a:solidFill>
              <a:latin typeface="Arial"/>
              <a:ea typeface="Arial"/>
              <a:cs typeface="Arial"/>
              <a:sym typeface="Arial"/>
            </a:endParaRPr>
          </a:p>
          <a:p>
            <a:pPr indent="0" lvl="1" marL="144956" marR="0" rtl="0" algn="l">
              <a:lnSpc>
                <a:spcPct val="33412"/>
              </a:lnSpc>
              <a:spcBef>
                <a:spcPts val="0"/>
              </a:spcBef>
              <a:spcAft>
                <a:spcPts val="0"/>
              </a:spcAft>
              <a:buClr>
                <a:schemeClr val="dk1"/>
              </a:buClr>
              <a:buSzPts val="3355"/>
              <a:buFont typeface="Calibri"/>
              <a:buNone/>
            </a:pPr>
            <a:r>
              <a:t/>
            </a:r>
            <a:endParaRPr b="0" i="0" sz="3355"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14" name="Shape 214"/>
        <p:cNvGrpSpPr/>
        <p:nvPr/>
      </p:nvGrpSpPr>
      <p:grpSpPr>
        <a:xfrm>
          <a:off x="0" y="0"/>
          <a:ext cx="0" cy="0"/>
          <a:chOff x="0" y="0"/>
          <a:chExt cx="0" cy="0"/>
        </a:xfrm>
      </p:grpSpPr>
      <p:grpSp>
        <p:nvGrpSpPr>
          <p:cNvPr id="215" name="Google Shape;215;g2f5d4e5719b_0_3"/>
          <p:cNvGrpSpPr/>
          <p:nvPr/>
        </p:nvGrpSpPr>
        <p:grpSpPr>
          <a:xfrm>
            <a:off x="0" y="2133470"/>
            <a:ext cx="18288118" cy="8153581"/>
            <a:chOff x="0" y="-104775"/>
            <a:chExt cx="4816592" cy="2147431"/>
          </a:xfrm>
        </p:grpSpPr>
        <p:sp>
          <p:nvSpPr>
            <p:cNvPr id="216" name="Google Shape;216;g2f5d4e5719b_0_3"/>
            <p:cNvSpPr/>
            <p:nvPr/>
          </p:nvSpPr>
          <p:spPr>
            <a:xfrm>
              <a:off x="0" y="0"/>
              <a:ext cx="4816592" cy="2042656"/>
            </a:xfrm>
            <a:custGeom>
              <a:rect b="b" l="l" r="r" t="t"/>
              <a:pathLst>
                <a:path extrusionOk="0" h="2042656" w="4816592">
                  <a:moveTo>
                    <a:pt x="0" y="0"/>
                  </a:moveTo>
                  <a:lnTo>
                    <a:pt x="4816592" y="0"/>
                  </a:lnTo>
                  <a:lnTo>
                    <a:pt x="4816592" y="2042656"/>
                  </a:lnTo>
                  <a:lnTo>
                    <a:pt x="0" y="2042656"/>
                  </a:lnTo>
                  <a:close/>
                </a:path>
              </a:pathLst>
            </a:custGeom>
            <a:solidFill>
              <a:srgbClr val="F4F4F4"/>
            </a:solidFill>
            <a:ln>
              <a:noFill/>
            </a:ln>
          </p:spPr>
        </p:sp>
        <p:sp>
          <p:nvSpPr>
            <p:cNvPr id="217" name="Google Shape;217;g2f5d4e5719b_0_3"/>
            <p:cNvSpPr txBox="1"/>
            <p:nvPr/>
          </p:nvSpPr>
          <p:spPr>
            <a:xfrm>
              <a:off x="0" y="-104775"/>
              <a:ext cx="4816500" cy="214740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18" name="Google Shape;218;g2f5d4e5719b_0_3"/>
          <p:cNvPicPr preferRelativeResize="0"/>
          <p:nvPr/>
        </p:nvPicPr>
        <p:blipFill rotWithShape="1">
          <a:blip r:embed="rId3">
            <a:alphaModFix amt="14000"/>
          </a:blip>
          <a:srcRect b="44426" l="0" r="0" t="31260"/>
          <a:stretch/>
        </p:blipFill>
        <p:spPr>
          <a:xfrm>
            <a:off x="0" y="-452459"/>
            <a:ext cx="18288000" cy="2962317"/>
          </a:xfrm>
          <a:prstGeom prst="rect">
            <a:avLst/>
          </a:prstGeom>
          <a:noFill/>
          <a:ln>
            <a:noFill/>
          </a:ln>
        </p:spPr>
      </p:pic>
      <p:sp>
        <p:nvSpPr>
          <p:cNvPr id="219" name="Google Shape;219;g2f5d4e5719b_0_3"/>
          <p:cNvSpPr txBox="1"/>
          <p:nvPr/>
        </p:nvSpPr>
        <p:spPr>
          <a:xfrm>
            <a:off x="-854860" y="998989"/>
            <a:ext cx="19997700" cy="969600"/>
          </a:xfrm>
          <a:prstGeom prst="rect">
            <a:avLst/>
          </a:prstGeom>
          <a:noFill/>
          <a:ln>
            <a:noFill/>
          </a:ln>
        </p:spPr>
        <p:txBody>
          <a:bodyPr anchorCtr="0" anchor="ctr" bIns="0" lIns="0" spcFirstLastPara="1" rIns="0" wrap="square" tIns="0">
            <a:noAutofit/>
          </a:bodyPr>
          <a:lstStyle/>
          <a:p>
            <a:pPr indent="0" lvl="0" marL="0" marR="0" rtl="0" algn="ctr">
              <a:lnSpc>
                <a:spcPct val="130000"/>
              </a:lnSpc>
              <a:spcBef>
                <a:spcPts val="0"/>
              </a:spcBef>
              <a:spcAft>
                <a:spcPts val="0"/>
              </a:spcAft>
              <a:buNone/>
            </a:pPr>
            <a:r>
              <a:rPr lang="en-US" sz="6300">
                <a:solidFill>
                  <a:srgbClr val="FFFFFF"/>
                </a:solidFill>
              </a:rPr>
              <a:t>EDA</a:t>
            </a:r>
            <a:endParaRPr/>
          </a:p>
        </p:txBody>
      </p:sp>
      <p:sp>
        <p:nvSpPr>
          <p:cNvPr id="220" name="Google Shape;220;g2f5d4e5719b_0_3"/>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221" name="Google Shape;221;g2f5d4e5719b_0_3"/>
          <p:cNvSpPr txBox="1"/>
          <p:nvPr/>
        </p:nvSpPr>
        <p:spPr>
          <a:xfrm>
            <a:off x="715950" y="3955013"/>
            <a:ext cx="16856100" cy="4510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355"/>
              <a:t>Exploratory Data Analysis (EDA) is the process of analyzing and summarizing datasets to uncover patterns, trends, relationships, and anomalies without making any prior assumptions. EDA is a crucial step in data analysis as it helps in understanding the data's structure, detecting outliers, and identifying important variables that could influence the outcome of interest.</a:t>
            </a:r>
            <a:endParaRPr/>
          </a:p>
          <a:p>
            <a:pPr indent="0" lvl="0" marL="0" marR="0" rtl="0" algn="l">
              <a:lnSpc>
                <a:spcPct val="140000"/>
              </a:lnSpc>
              <a:spcBef>
                <a:spcPts val="0"/>
              </a:spcBef>
              <a:spcAft>
                <a:spcPts val="0"/>
              </a:spcAft>
              <a:buNone/>
            </a:pPr>
            <a:r>
              <a:t/>
            </a:r>
            <a:endParaRPr b="0" i="0" sz="3355" u="none" cap="none" strike="noStrike">
              <a:solidFill>
                <a:srgbClr val="000000"/>
              </a:solidFill>
              <a:latin typeface="Arial"/>
              <a:ea typeface="Arial"/>
              <a:cs typeface="Arial"/>
              <a:sym typeface="Arial"/>
            </a:endParaRPr>
          </a:p>
          <a:p>
            <a:pPr indent="0" lvl="1" marL="144956" marR="0" rtl="0" algn="l">
              <a:lnSpc>
                <a:spcPct val="33412"/>
              </a:lnSpc>
              <a:spcBef>
                <a:spcPts val="0"/>
              </a:spcBef>
              <a:spcAft>
                <a:spcPts val="0"/>
              </a:spcAft>
              <a:buClr>
                <a:schemeClr val="dk1"/>
              </a:buClr>
              <a:buSzPts val="3355"/>
              <a:buFont typeface="Calibri"/>
              <a:buNone/>
            </a:pPr>
            <a:r>
              <a:t/>
            </a:r>
            <a:endParaRPr b="0" i="0" sz="3355"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25" name="Shape 225"/>
        <p:cNvGrpSpPr/>
        <p:nvPr/>
      </p:nvGrpSpPr>
      <p:grpSpPr>
        <a:xfrm>
          <a:off x="0" y="0"/>
          <a:ext cx="0" cy="0"/>
          <a:chOff x="0" y="0"/>
          <a:chExt cx="0" cy="0"/>
        </a:xfrm>
      </p:grpSpPr>
      <p:grpSp>
        <p:nvGrpSpPr>
          <p:cNvPr id="226" name="Google Shape;226;g2f5d4e5719b_0_13"/>
          <p:cNvGrpSpPr/>
          <p:nvPr/>
        </p:nvGrpSpPr>
        <p:grpSpPr>
          <a:xfrm>
            <a:off x="0" y="2133470"/>
            <a:ext cx="18288118" cy="8153581"/>
            <a:chOff x="0" y="-104775"/>
            <a:chExt cx="4816592" cy="2147431"/>
          </a:xfrm>
        </p:grpSpPr>
        <p:sp>
          <p:nvSpPr>
            <p:cNvPr id="227" name="Google Shape;227;g2f5d4e5719b_0_13"/>
            <p:cNvSpPr/>
            <p:nvPr/>
          </p:nvSpPr>
          <p:spPr>
            <a:xfrm>
              <a:off x="0" y="0"/>
              <a:ext cx="4816592" cy="2042656"/>
            </a:xfrm>
            <a:custGeom>
              <a:rect b="b" l="l" r="r" t="t"/>
              <a:pathLst>
                <a:path extrusionOk="0" h="2042656" w="4816592">
                  <a:moveTo>
                    <a:pt x="0" y="0"/>
                  </a:moveTo>
                  <a:lnTo>
                    <a:pt x="4816592" y="0"/>
                  </a:lnTo>
                  <a:lnTo>
                    <a:pt x="4816592" y="2042656"/>
                  </a:lnTo>
                  <a:lnTo>
                    <a:pt x="0" y="2042656"/>
                  </a:lnTo>
                  <a:close/>
                </a:path>
              </a:pathLst>
            </a:custGeom>
            <a:solidFill>
              <a:srgbClr val="F4F4F4"/>
            </a:solidFill>
            <a:ln>
              <a:noFill/>
            </a:ln>
          </p:spPr>
        </p:sp>
        <p:sp>
          <p:nvSpPr>
            <p:cNvPr id="228" name="Google Shape;228;g2f5d4e5719b_0_13"/>
            <p:cNvSpPr txBox="1"/>
            <p:nvPr/>
          </p:nvSpPr>
          <p:spPr>
            <a:xfrm>
              <a:off x="0" y="-104775"/>
              <a:ext cx="4816500" cy="214740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29" name="Google Shape;229;g2f5d4e5719b_0_13"/>
          <p:cNvPicPr preferRelativeResize="0"/>
          <p:nvPr/>
        </p:nvPicPr>
        <p:blipFill rotWithShape="1">
          <a:blip r:embed="rId3">
            <a:alphaModFix amt="14000"/>
          </a:blip>
          <a:srcRect b="44426" l="0" r="0" t="31260"/>
          <a:stretch/>
        </p:blipFill>
        <p:spPr>
          <a:xfrm>
            <a:off x="0" y="-452459"/>
            <a:ext cx="18288000" cy="2962317"/>
          </a:xfrm>
          <a:prstGeom prst="rect">
            <a:avLst/>
          </a:prstGeom>
          <a:noFill/>
          <a:ln>
            <a:noFill/>
          </a:ln>
        </p:spPr>
      </p:pic>
      <p:sp>
        <p:nvSpPr>
          <p:cNvPr id="230" name="Google Shape;230;g2f5d4e5719b_0_13"/>
          <p:cNvSpPr txBox="1"/>
          <p:nvPr/>
        </p:nvSpPr>
        <p:spPr>
          <a:xfrm>
            <a:off x="-44035" y="975764"/>
            <a:ext cx="19997700" cy="969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6300">
                <a:solidFill>
                  <a:srgbClr val="FFFFFF"/>
                </a:solidFill>
              </a:rPr>
              <a:t>EDA</a:t>
            </a:r>
            <a:endParaRPr/>
          </a:p>
        </p:txBody>
      </p:sp>
      <p:sp>
        <p:nvSpPr>
          <p:cNvPr id="231" name="Google Shape;231;g2f5d4e5719b_0_13"/>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232" name="Google Shape;232;g2f5d4e5719b_0_13"/>
          <p:cNvSpPr txBox="1"/>
          <p:nvPr/>
        </p:nvSpPr>
        <p:spPr>
          <a:xfrm>
            <a:off x="771150" y="2808825"/>
            <a:ext cx="16745700" cy="7573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rPr lang="en-US" sz="2900">
                <a:solidFill>
                  <a:schemeClr val="dk1"/>
                </a:solidFill>
              </a:rPr>
              <a:t> </a:t>
            </a:r>
            <a:r>
              <a:rPr lang="en-US" sz="2900">
                <a:solidFill>
                  <a:schemeClr val="dk1"/>
                </a:solidFill>
                <a:latin typeface="Times New Roman"/>
                <a:ea typeface="Times New Roman"/>
                <a:cs typeface="Times New Roman"/>
                <a:sym typeface="Times New Roman"/>
              </a:rPr>
              <a:t>uses of EDA in your project:</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1200"/>
              </a:spcBef>
              <a:spcAft>
                <a:spcPts val="0"/>
              </a:spcAft>
              <a:buClr>
                <a:schemeClr val="dk1"/>
              </a:buClr>
              <a:buSzPts val="2900"/>
              <a:buAutoNum type="arabicPeriod"/>
            </a:pPr>
            <a:r>
              <a:rPr b="1" lang="en-US" sz="2900">
                <a:solidFill>
                  <a:schemeClr val="dk1"/>
                </a:solidFill>
                <a:latin typeface="Times New Roman"/>
                <a:ea typeface="Times New Roman"/>
                <a:cs typeface="Times New Roman"/>
                <a:sym typeface="Times New Roman"/>
              </a:rPr>
              <a:t>Data Understanding</a:t>
            </a:r>
            <a:r>
              <a:rPr lang="en-US" sz="2900">
                <a:solidFill>
                  <a:schemeClr val="dk1"/>
                </a:solidFill>
                <a:latin typeface="Times New Roman"/>
                <a:ea typeface="Times New Roman"/>
                <a:cs typeface="Times New Roman"/>
                <a:sym typeface="Times New Roman"/>
              </a:rPr>
              <a:t>: Identify key variables and detect data quality issues (e.g., missing values, outliers).</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chemeClr val="dk1"/>
              </a:buClr>
              <a:buSzPts val="2900"/>
              <a:buAutoNum type="arabicPeriod"/>
            </a:pPr>
            <a:r>
              <a:rPr b="1" lang="en-US" sz="2900">
                <a:solidFill>
                  <a:schemeClr val="dk1"/>
                </a:solidFill>
                <a:latin typeface="Times New Roman"/>
                <a:ea typeface="Times New Roman"/>
                <a:cs typeface="Times New Roman"/>
                <a:sym typeface="Times New Roman"/>
              </a:rPr>
              <a:t>Pattern Identification</a:t>
            </a:r>
            <a:r>
              <a:rPr lang="en-US" sz="2900">
                <a:solidFill>
                  <a:schemeClr val="dk1"/>
                </a:solidFill>
                <a:latin typeface="Times New Roman"/>
                <a:ea typeface="Times New Roman"/>
                <a:cs typeface="Times New Roman"/>
                <a:sym typeface="Times New Roman"/>
              </a:rPr>
              <a:t>: Discover trends and relationships between variables that influence credit risk.</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chemeClr val="dk1"/>
              </a:buClr>
              <a:buSzPts val="2900"/>
              <a:buAutoNum type="arabicPeriod"/>
            </a:pPr>
            <a:r>
              <a:rPr b="1" lang="en-US" sz="2900">
                <a:solidFill>
                  <a:schemeClr val="dk1"/>
                </a:solidFill>
                <a:latin typeface="Times New Roman"/>
                <a:ea typeface="Times New Roman"/>
                <a:cs typeface="Times New Roman"/>
                <a:sym typeface="Times New Roman"/>
              </a:rPr>
              <a:t>Data Imbalance Detection</a:t>
            </a:r>
            <a:r>
              <a:rPr lang="en-US" sz="2900">
                <a:solidFill>
                  <a:schemeClr val="dk1"/>
                </a:solidFill>
                <a:latin typeface="Times New Roman"/>
                <a:ea typeface="Times New Roman"/>
                <a:cs typeface="Times New Roman"/>
                <a:sym typeface="Times New Roman"/>
              </a:rPr>
              <a:t>: Identify and address class imbalances (e.g., loan approvals vs. rejections).</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chemeClr val="dk1"/>
              </a:buClr>
              <a:buSzPts val="2900"/>
              <a:buAutoNum type="arabicPeriod"/>
            </a:pPr>
            <a:r>
              <a:rPr b="1" lang="en-US" sz="2900">
                <a:solidFill>
                  <a:schemeClr val="dk1"/>
                </a:solidFill>
                <a:latin typeface="Times New Roman"/>
                <a:ea typeface="Times New Roman"/>
                <a:cs typeface="Times New Roman"/>
                <a:sym typeface="Times New Roman"/>
              </a:rPr>
              <a:t>Key Variable Identification</a:t>
            </a:r>
            <a:r>
              <a:rPr lang="en-US" sz="2900">
                <a:solidFill>
                  <a:schemeClr val="dk1"/>
                </a:solidFill>
                <a:latin typeface="Times New Roman"/>
                <a:ea typeface="Times New Roman"/>
                <a:cs typeface="Times New Roman"/>
                <a:sym typeface="Times New Roman"/>
              </a:rPr>
              <a:t>: Find driver variables through correlation analysis and segmented analysis.</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chemeClr val="dk1"/>
              </a:buClr>
              <a:buSzPts val="2900"/>
              <a:buAutoNum type="arabicPeriod"/>
            </a:pPr>
            <a:r>
              <a:rPr b="1" lang="en-US" sz="2900">
                <a:solidFill>
                  <a:schemeClr val="dk1"/>
                </a:solidFill>
                <a:latin typeface="Times New Roman"/>
                <a:ea typeface="Times New Roman"/>
                <a:cs typeface="Times New Roman"/>
                <a:sym typeface="Times New Roman"/>
              </a:rPr>
              <a:t>Support Decision-Making</a:t>
            </a:r>
            <a:r>
              <a:rPr lang="en-US" sz="2900">
                <a:solidFill>
                  <a:schemeClr val="dk1"/>
                </a:solidFill>
                <a:latin typeface="Times New Roman"/>
                <a:ea typeface="Times New Roman"/>
                <a:cs typeface="Times New Roman"/>
                <a:sym typeface="Times New Roman"/>
              </a:rPr>
              <a:t>: Provide insights to minimize financial losses and optimize loan approval processes.</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chemeClr val="dk1"/>
              </a:buClr>
              <a:buSzPts val="2900"/>
              <a:buAutoNum type="arabicPeriod"/>
            </a:pPr>
            <a:r>
              <a:rPr b="1" lang="en-US" sz="2900">
                <a:solidFill>
                  <a:schemeClr val="dk1"/>
                </a:solidFill>
                <a:latin typeface="Times New Roman"/>
                <a:ea typeface="Times New Roman"/>
                <a:cs typeface="Times New Roman"/>
                <a:sym typeface="Times New Roman"/>
              </a:rPr>
              <a:t>Model Development</a:t>
            </a:r>
            <a:r>
              <a:rPr lang="en-US" sz="2900">
                <a:solidFill>
                  <a:schemeClr val="dk1"/>
                </a:solidFill>
                <a:latin typeface="Times New Roman"/>
                <a:ea typeface="Times New Roman"/>
                <a:cs typeface="Times New Roman"/>
                <a:sym typeface="Times New Roman"/>
              </a:rPr>
              <a:t>: Lay the foundation for building accurate credit risk prediction models.</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chemeClr val="dk1"/>
              </a:buClr>
              <a:buSzPts val="2900"/>
              <a:buAutoNum type="arabicPeriod"/>
            </a:pPr>
            <a:r>
              <a:rPr b="1" lang="en-US" sz="2900">
                <a:solidFill>
                  <a:schemeClr val="dk1"/>
                </a:solidFill>
                <a:latin typeface="Times New Roman"/>
                <a:ea typeface="Times New Roman"/>
                <a:cs typeface="Times New Roman"/>
                <a:sym typeface="Times New Roman"/>
              </a:rPr>
              <a:t>Visualization</a:t>
            </a:r>
            <a:r>
              <a:rPr lang="en-US" sz="2900">
                <a:solidFill>
                  <a:schemeClr val="dk1"/>
                </a:solidFill>
                <a:latin typeface="Times New Roman"/>
                <a:ea typeface="Times New Roman"/>
                <a:cs typeface="Times New Roman"/>
                <a:sym typeface="Times New Roman"/>
              </a:rPr>
              <a:t>: Create visual representations to communicate findings effectively.</a:t>
            </a:r>
            <a:endParaRPr sz="2900">
              <a:solidFill>
                <a:schemeClr val="dk1"/>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chemeClr val="dk1"/>
              </a:buClr>
              <a:buSzPts val="2900"/>
              <a:buAutoNum type="arabicPeriod"/>
            </a:pPr>
            <a:r>
              <a:rPr b="1" lang="en-US" sz="2900">
                <a:solidFill>
                  <a:schemeClr val="dk1"/>
                </a:solidFill>
              </a:rPr>
              <a:t>Hypothesis Generation</a:t>
            </a:r>
            <a:r>
              <a:rPr lang="en-US" sz="2900">
                <a:solidFill>
                  <a:schemeClr val="dk1"/>
                </a:solidFill>
              </a:rPr>
              <a:t>: Form hypotheses about factors contributing to loan defaults for further analysis.</a:t>
            </a:r>
            <a:endParaRPr sz="2900">
              <a:solidFill>
                <a:schemeClr val="dk1"/>
              </a:solidFill>
            </a:endParaRPr>
          </a:p>
          <a:p>
            <a:pPr indent="0" lvl="0" marL="0" marR="0" rtl="0" algn="l">
              <a:lnSpc>
                <a:spcPct val="140000"/>
              </a:lnSpc>
              <a:spcBef>
                <a:spcPts val="1200"/>
              </a:spcBef>
              <a:spcAft>
                <a:spcPts val="0"/>
              </a:spcAft>
              <a:buNone/>
            </a:pPr>
            <a:r>
              <a:t/>
            </a:r>
            <a:endParaRPr sz="3355"/>
          </a:p>
          <a:p>
            <a:pPr indent="0" lvl="0" marL="0" marR="0" rtl="0" algn="l">
              <a:lnSpc>
                <a:spcPct val="140000"/>
              </a:lnSpc>
              <a:spcBef>
                <a:spcPts val="0"/>
              </a:spcBef>
              <a:spcAft>
                <a:spcPts val="0"/>
              </a:spcAft>
              <a:buNone/>
            </a:pPr>
            <a:r>
              <a:t/>
            </a:r>
            <a:endParaRPr b="0" i="0" sz="3355" u="none" cap="none" strike="noStrike">
              <a:solidFill>
                <a:srgbClr val="000000"/>
              </a:solidFill>
              <a:latin typeface="Arial"/>
              <a:ea typeface="Arial"/>
              <a:cs typeface="Arial"/>
              <a:sym typeface="Arial"/>
            </a:endParaRPr>
          </a:p>
          <a:p>
            <a:pPr indent="0" lvl="1" marL="144956" marR="0" rtl="0" algn="l">
              <a:lnSpc>
                <a:spcPct val="33412"/>
              </a:lnSpc>
              <a:spcBef>
                <a:spcPts val="0"/>
              </a:spcBef>
              <a:spcAft>
                <a:spcPts val="0"/>
              </a:spcAft>
              <a:buClr>
                <a:schemeClr val="dk1"/>
              </a:buClr>
              <a:buSzPts val="3355"/>
              <a:buFont typeface="Calibri"/>
              <a:buNone/>
            </a:pPr>
            <a:r>
              <a:t/>
            </a:r>
            <a:endParaRPr b="0" i="0" sz="3355"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36" name="Shape 236"/>
        <p:cNvGrpSpPr/>
        <p:nvPr/>
      </p:nvGrpSpPr>
      <p:grpSpPr>
        <a:xfrm>
          <a:off x="0" y="0"/>
          <a:ext cx="0" cy="0"/>
          <a:chOff x="0" y="0"/>
          <a:chExt cx="0" cy="0"/>
        </a:xfrm>
      </p:grpSpPr>
      <p:grpSp>
        <p:nvGrpSpPr>
          <p:cNvPr id="237" name="Google Shape;237;p13"/>
          <p:cNvGrpSpPr/>
          <p:nvPr/>
        </p:nvGrpSpPr>
        <p:grpSpPr>
          <a:xfrm>
            <a:off x="0" y="1742627"/>
            <a:ext cx="18825882" cy="8544373"/>
            <a:chOff x="0" y="-104775"/>
            <a:chExt cx="4958257" cy="2250370"/>
          </a:xfrm>
        </p:grpSpPr>
        <p:sp>
          <p:nvSpPr>
            <p:cNvPr id="238" name="Google Shape;238;p13"/>
            <p:cNvSpPr/>
            <p:nvPr/>
          </p:nvSpPr>
          <p:spPr>
            <a:xfrm>
              <a:off x="0" y="0"/>
              <a:ext cx="4958257" cy="2145595"/>
            </a:xfrm>
            <a:custGeom>
              <a:rect b="b" l="l" r="r" t="t"/>
              <a:pathLst>
                <a:path extrusionOk="0" h="2145595" w="4958257">
                  <a:moveTo>
                    <a:pt x="0" y="0"/>
                  </a:moveTo>
                  <a:lnTo>
                    <a:pt x="4958257" y="0"/>
                  </a:lnTo>
                  <a:lnTo>
                    <a:pt x="4958257" y="2145595"/>
                  </a:lnTo>
                  <a:lnTo>
                    <a:pt x="0" y="2145595"/>
                  </a:lnTo>
                  <a:close/>
                </a:path>
              </a:pathLst>
            </a:custGeom>
            <a:solidFill>
              <a:srgbClr val="F4F4F4"/>
            </a:solidFill>
            <a:ln>
              <a:noFill/>
            </a:ln>
          </p:spPr>
        </p:sp>
        <p:sp>
          <p:nvSpPr>
            <p:cNvPr id="239" name="Google Shape;239;p13"/>
            <p:cNvSpPr txBox="1"/>
            <p:nvPr/>
          </p:nvSpPr>
          <p:spPr>
            <a:xfrm>
              <a:off x="0" y="-104775"/>
              <a:ext cx="4958257" cy="2250370"/>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13"/>
          <p:cNvSpPr txBox="1"/>
          <p:nvPr/>
        </p:nvSpPr>
        <p:spPr>
          <a:xfrm>
            <a:off x="-44035" y="962025"/>
            <a:ext cx="19997665" cy="10248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DATA visualization </a:t>
            </a:r>
            <a:endParaRPr/>
          </a:p>
        </p:txBody>
      </p:sp>
      <p:sp>
        <p:nvSpPr>
          <p:cNvPr id="241" name="Google Shape;241;p13"/>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3">
              <a:alphaModFix/>
            </a:blip>
            <a:stretch>
              <a:fillRect b="0" l="0" r="0" t="0"/>
            </a:stretch>
          </a:blipFill>
          <a:ln>
            <a:noFill/>
          </a:ln>
        </p:spPr>
      </p:sp>
      <p:sp>
        <p:nvSpPr>
          <p:cNvPr id="242" name="Google Shape;242;p13"/>
          <p:cNvSpPr txBox="1"/>
          <p:nvPr/>
        </p:nvSpPr>
        <p:spPr>
          <a:xfrm>
            <a:off x="3285912" y="1441132"/>
            <a:ext cx="21353225" cy="8084701"/>
          </a:xfrm>
          <a:prstGeom prst="rect">
            <a:avLst/>
          </a:prstGeom>
          <a:noFill/>
          <a:ln>
            <a:noFill/>
          </a:ln>
        </p:spPr>
        <p:txBody>
          <a:bodyPr anchorCtr="0" anchor="t" bIns="0" lIns="0" spcFirstLastPara="1" rIns="0" wrap="square" tIns="0">
            <a:spAutoFit/>
          </a:bodyPr>
          <a:lstStyle/>
          <a:p>
            <a:pPr indent="0" lvl="0" marL="0" marR="0" rtl="0" algn="l">
              <a:lnSpc>
                <a:spcPct val="286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286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Objective:</a:t>
            </a:r>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Use visualizations to uncover patterns and insights.</a:t>
            </a:r>
            <a:endParaRPr/>
          </a:p>
          <a:p>
            <a:pPr indent="0" lvl="0" marL="0" marR="0" rtl="0" algn="l">
              <a:lnSpc>
                <a:spcPct val="158989"/>
              </a:lnSpc>
              <a:spcBef>
                <a:spcPts val="0"/>
              </a:spcBef>
              <a:spcAft>
                <a:spcPts val="0"/>
              </a:spcAft>
              <a:buNone/>
            </a:pPr>
            <a:r>
              <a:t/>
            </a:r>
            <a:endParaRPr b="0" i="0" sz="3087" u="none" cap="none" strike="noStrike">
              <a:solidFill>
                <a:srgbClr val="000000"/>
              </a:solidFill>
              <a:latin typeface="Arial"/>
              <a:ea typeface="Arial"/>
              <a:cs typeface="Arial"/>
              <a:sym typeface="Arial"/>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Techniques:</a:t>
            </a:r>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Univariate analysis: Histograms, Boxplots.</a:t>
            </a:r>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Bivariate analysis: Scatter plots, Correlation matrices.</a:t>
            </a:r>
            <a:endParaRPr/>
          </a:p>
          <a:p>
            <a:pPr indent="0" lvl="0" marL="0" marR="0" rtl="0" algn="l">
              <a:lnSpc>
                <a:spcPct val="158989"/>
              </a:lnSpc>
              <a:spcBef>
                <a:spcPts val="0"/>
              </a:spcBef>
              <a:spcAft>
                <a:spcPts val="0"/>
              </a:spcAft>
              <a:buNone/>
            </a:pPr>
            <a:r>
              <a:t/>
            </a:r>
            <a:endParaRPr b="0" i="0" sz="3087" u="none" cap="none" strike="noStrike">
              <a:solidFill>
                <a:srgbClr val="000000"/>
              </a:solidFill>
              <a:latin typeface="Arial"/>
              <a:ea typeface="Arial"/>
              <a:cs typeface="Arial"/>
              <a:sym typeface="Arial"/>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Key Points:</a:t>
            </a:r>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Visualize data distributions and relationships.</a:t>
            </a:r>
            <a:endParaRPr/>
          </a:p>
          <a:p>
            <a:pPr indent="0" lvl="0" marL="0" marR="0" rtl="0" algn="l">
              <a:lnSpc>
                <a:spcPct val="158989"/>
              </a:lnSpc>
              <a:spcBef>
                <a:spcPts val="0"/>
              </a:spcBef>
              <a:spcAft>
                <a:spcPts val="0"/>
              </a:spcAft>
              <a:buNone/>
            </a:pPr>
            <a:r>
              <a:rPr b="0" i="0" lang="en-US" sz="3087" u="none" cap="none" strike="noStrike">
                <a:solidFill>
                  <a:srgbClr val="000000"/>
                </a:solidFill>
                <a:latin typeface="Arial"/>
                <a:ea typeface="Arial"/>
                <a:cs typeface="Arial"/>
                <a:sym typeface="Arial"/>
              </a:rPr>
              <a:t>Identify key variables influencing loan defaults.</a:t>
            </a:r>
            <a:endParaRPr/>
          </a:p>
          <a:p>
            <a:pPr indent="0" lvl="0" marL="0" marR="0" rtl="0" algn="l">
              <a:lnSpc>
                <a:spcPct val="158989"/>
              </a:lnSpc>
              <a:spcBef>
                <a:spcPts val="0"/>
              </a:spcBef>
              <a:spcAft>
                <a:spcPts val="0"/>
              </a:spcAft>
              <a:buNone/>
            </a:pPr>
            <a:r>
              <a:t/>
            </a:r>
            <a:endParaRPr b="0" i="0" sz="3087"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46" name="Shape 246"/>
        <p:cNvGrpSpPr/>
        <p:nvPr/>
      </p:nvGrpSpPr>
      <p:grpSpPr>
        <a:xfrm>
          <a:off x="0" y="0"/>
          <a:ext cx="0" cy="0"/>
          <a:chOff x="0" y="0"/>
          <a:chExt cx="0" cy="0"/>
        </a:xfrm>
      </p:grpSpPr>
      <p:pic>
        <p:nvPicPr>
          <p:cNvPr id="247" name="Google Shape;247;p14"/>
          <p:cNvPicPr preferRelativeResize="0"/>
          <p:nvPr/>
        </p:nvPicPr>
        <p:blipFill rotWithShape="1">
          <a:blip r:embed="rId3">
            <a:alphaModFix amt="14000"/>
          </a:blip>
          <a:srcRect b="41099" l="0" r="0" t="27933"/>
          <a:stretch/>
        </p:blipFill>
        <p:spPr>
          <a:xfrm>
            <a:off x="9525" y="0"/>
            <a:ext cx="18288000" cy="3773114"/>
          </a:xfrm>
          <a:prstGeom prst="rect">
            <a:avLst/>
          </a:prstGeom>
          <a:noFill/>
          <a:ln>
            <a:noFill/>
          </a:ln>
        </p:spPr>
      </p:pic>
      <p:grpSp>
        <p:nvGrpSpPr>
          <p:cNvPr id="248" name="Google Shape;248;p14"/>
          <p:cNvGrpSpPr/>
          <p:nvPr/>
        </p:nvGrpSpPr>
        <p:grpSpPr>
          <a:xfrm>
            <a:off x="0" y="2103447"/>
            <a:ext cx="18288000" cy="8183553"/>
            <a:chOff x="0" y="-104775"/>
            <a:chExt cx="4816593" cy="2155339"/>
          </a:xfrm>
        </p:grpSpPr>
        <p:sp>
          <p:nvSpPr>
            <p:cNvPr id="249" name="Google Shape;249;p14"/>
            <p:cNvSpPr/>
            <p:nvPr/>
          </p:nvSpPr>
          <p:spPr>
            <a:xfrm>
              <a:off x="0" y="0"/>
              <a:ext cx="4816592" cy="2050564"/>
            </a:xfrm>
            <a:custGeom>
              <a:rect b="b" l="l" r="r" t="t"/>
              <a:pathLst>
                <a:path extrusionOk="0" h="2050564" w="4816592">
                  <a:moveTo>
                    <a:pt x="0" y="0"/>
                  </a:moveTo>
                  <a:lnTo>
                    <a:pt x="4816592" y="0"/>
                  </a:lnTo>
                  <a:lnTo>
                    <a:pt x="4816592" y="2050564"/>
                  </a:lnTo>
                  <a:lnTo>
                    <a:pt x="0" y="2050564"/>
                  </a:lnTo>
                  <a:close/>
                </a:path>
              </a:pathLst>
            </a:custGeom>
            <a:solidFill>
              <a:srgbClr val="F4F4F4"/>
            </a:solidFill>
            <a:ln>
              <a:noFill/>
            </a:ln>
          </p:spPr>
        </p:sp>
        <p:sp>
          <p:nvSpPr>
            <p:cNvPr id="250" name="Google Shape;250;p14"/>
            <p:cNvSpPr txBox="1"/>
            <p:nvPr/>
          </p:nvSpPr>
          <p:spPr>
            <a:xfrm>
              <a:off x="0" y="-104775"/>
              <a:ext cx="4816593" cy="2155339"/>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1" name="Google Shape;251;p14"/>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252" name="Google Shape;252;p14"/>
          <p:cNvSpPr/>
          <p:nvPr/>
        </p:nvSpPr>
        <p:spPr>
          <a:xfrm>
            <a:off x="8333203" y="9678747"/>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5">
              <a:alphaModFix/>
            </a:blip>
            <a:stretch>
              <a:fillRect b="0" l="0" r="0" t="0"/>
            </a:stretch>
          </a:blipFill>
          <a:ln>
            <a:noFill/>
          </a:ln>
        </p:spPr>
      </p:sp>
      <p:sp>
        <p:nvSpPr>
          <p:cNvPr id="253" name="Google Shape;253;p14"/>
          <p:cNvSpPr txBox="1"/>
          <p:nvPr/>
        </p:nvSpPr>
        <p:spPr>
          <a:xfrm>
            <a:off x="2638271" y="2100223"/>
            <a:ext cx="15659254" cy="7379491"/>
          </a:xfrm>
          <a:prstGeom prst="rect">
            <a:avLst/>
          </a:prstGeom>
          <a:noFill/>
          <a:ln>
            <a:noFill/>
          </a:ln>
        </p:spPr>
        <p:txBody>
          <a:bodyPr anchorCtr="0" anchor="t" bIns="0" lIns="0" spcFirstLastPara="1" rIns="0" wrap="square" tIns="0">
            <a:spAutoFit/>
          </a:bodyPr>
          <a:lstStyle/>
          <a:p>
            <a:pPr indent="0" lvl="0" marL="0" marR="0" rtl="0" algn="l">
              <a:lnSpc>
                <a:spcPct val="38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Objective:</a:t>
            </a:r>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Summarize data characteristics through statistical measures.</a:t>
            </a:r>
            <a:endParaRPr/>
          </a:p>
          <a:p>
            <a:pPr indent="0" lvl="0" marL="0" marR="0" rtl="0" algn="l">
              <a:lnSpc>
                <a:spcPct val="139980"/>
              </a:lnSpc>
              <a:spcBef>
                <a:spcPts val="0"/>
              </a:spcBef>
              <a:spcAft>
                <a:spcPts val="0"/>
              </a:spcAft>
              <a:buNone/>
            </a:pPr>
            <a:r>
              <a:t/>
            </a:r>
            <a:endParaRPr b="0" i="0" sz="3014" u="none" cap="none" strike="noStrike">
              <a:solidFill>
                <a:srgbClr val="000000"/>
              </a:solidFill>
              <a:latin typeface="Arial"/>
              <a:ea typeface="Arial"/>
              <a:cs typeface="Arial"/>
              <a:sym typeface="Arial"/>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Key Measures:</a:t>
            </a:r>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Mean, Median, Mode</a:t>
            </a:r>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Standard Deviation, Variance</a:t>
            </a:r>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Correlation Coefficients</a:t>
            </a:r>
            <a:endParaRPr/>
          </a:p>
          <a:p>
            <a:pPr indent="0" lvl="0" marL="0" marR="0" rtl="0" algn="l">
              <a:lnSpc>
                <a:spcPct val="139980"/>
              </a:lnSpc>
              <a:spcBef>
                <a:spcPts val="0"/>
              </a:spcBef>
              <a:spcAft>
                <a:spcPts val="0"/>
              </a:spcAft>
              <a:buNone/>
            </a:pPr>
            <a:r>
              <a:t/>
            </a:r>
            <a:endParaRPr b="0" i="0" sz="3014" u="none" cap="none" strike="noStrike">
              <a:solidFill>
                <a:srgbClr val="000000"/>
              </a:solidFill>
              <a:latin typeface="Arial"/>
              <a:ea typeface="Arial"/>
              <a:cs typeface="Arial"/>
              <a:sym typeface="Arial"/>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Key Points:</a:t>
            </a:r>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Use statistics to describe and summarize data.</a:t>
            </a:r>
            <a:endParaRPr/>
          </a:p>
          <a:p>
            <a:pPr indent="0" lvl="0" marL="0" marR="0" rtl="0" algn="l">
              <a:lnSpc>
                <a:spcPct val="139980"/>
              </a:lnSpc>
              <a:spcBef>
                <a:spcPts val="0"/>
              </a:spcBef>
              <a:spcAft>
                <a:spcPts val="0"/>
              </a:spcAft>
              <a:buNone/>
            </a:pPr>
            <a:r>
              <a:rPr b="0" i="0" lang="en-US" sz="3014" u="none" cap="none" strike="noStrike">
                <a:solidFill>
                  <a:srgbClr val="000000"/>
                </a:solidFill>
                <a:latin typeface="Arial"/>
                <a:ea typeface="Arial"/>
                <a:cs typeface="Arial"/>
                <a:sym typeface="Arial"/>
              </a:rPr>
              <a:t>Highlight top correlations with loan default risk.</a:t>
            </a:r>
            <a:endParaRPr/>
          </a:p>
          <a:p>
            <a:pPr indent="0" lvl="0" marL="0" marR="0" rtl="0" algn="l">
              <a:lnSpc>
                <a:spcPct val="189150"/>
              </a:lnSpc>
              <a:spcBef>
                <a:spcPts val="0"/>
              </a:spcBef>
              <a:spcAft>
                <a:spcPts val="0"/>
              </a:spcAft>
              <a:buNone/>
            </a:pPr>
            <a:r>
              <a:t/>
            </a:r>
            <a:endParaRPr b="0" i="0" sz="3014" u="none" cap="none" strike="noStrike">
              <a:solidFill>
                <a:srgbClr val="000000"/>
              </a:solidFill>
              <a:latin typeface="Arial"/>
              <a:ea typeface="Arial"/>
              <a:cs typeface="Arial"/>
              <a:sym typeface="Arial"/>
            </a:endParaRPr>
          </a:p>
        </p:txBody>
      </p:sp>
      <p:sp>
        <p:nvSpPr>
          <p:cNvPr id="254" name="Google Shape;254;p14"/>
          <p:cNvSpPr txBox="1"/>
          <p:nvPr/>
        </p:nvSpPr>
        <p:spPr>
          <a:xfrm>
            <a:off x="-380295" y="962025"/>
            <a:ext cx="19997665" cy="10248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Descriptive statistics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58" name="Shape 258"/>
        <p:cNvGrpSpPr/>
        <p:nvPr/>
      </p:nvGrpSpPr>
      <p:grpSpPr>
        <a:xfrm>
          <a:off x="0" y="0"/>
          <a:ext cx="0" cy="0"/>
          <a:chOff x="0" y="0"/>
          <a:chExt cx="0" cy="0"/>
        </a:xfrm>
      </p:grpSpPr>
      <p:grpSp>
        <p:nvGrpSpPr>
          <p:cNvPr id="259" name="Google Shape;259;p16"/>
          <p:cNvGrpSpPr/>
          <p:nvPr/>
        </p:nvGrpSpPr>
        <p:grpSpPr>
          <a:xfrm>
            <a:off x="514350" y="124123"/>
            <a:ext cx="17304718" cy="9693499"/>
            <a:chOff x="0" y="-95250"/>
            <a:chExt cx="4557621" cy="2553020"/>
          </a:xfrm>
        </p:grpSpPr>
        <p:sp>
          <p:nvSpPr>
            <p:cNvPr id="260" name="Google Shape;260;p16"/>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261" name="Google Shape;261;p16"/>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2" name="Google Shape;262;p16"/>
          <p:cNvSpPr/>
          <p:nvPr/>
        </p:nvSpPr>
        <p:spPr>
          <a:xfrm>
            <a:off x="3009791" y="917027"/>
            <a:ext cx="13011143" cy="8469342"/>
          </a:xfrm>
          <a:custGeom>
            <a:rect b="b" l="l" r="r" t="t"/>
            <a:pathLst>
              <a:path extrusionOk="0" h="8469342" w="13011143">
                <a:moveTo>
                  <a:pt x="0" y="0"/>
                </a:moveTo>
                <a:lnTo>
                  <a:pt x="13011143" y="0"/>
                </a:lnTo>
                <a:lnTo>
                  <a:pt x="13011143" y="8469342"/>
                </a:lnTo>
                <a:lnTo>
                  <a:pt x="0" y="846934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66" name="Shape 266"/>
        <p:cNvGrpSpPr/>
        <p:nvPr/>
      </p:nvGrpSpPr>
      <p:grpSpPr>
        <a:xfrm>
          <a:off x="0" y="0"/>
          <a:ext cx="0" cy="0"/>
          <a:chOff x="0" y="0"/>
          <a:chExt cx="0" cy="0"/>
        </a:xfrm>
      </p:grpSpPr>
      <p:grpSp>
        <p:nvGrpSpPr>
          <p:cNvPr id="267" name="Google Shape;267;p17"/>
          <p:cNvGrpSpPr/>
          <p:nvPr/>
        </p:nvGrpSpPr>
        <p:grpSpPr>
          <a:xfrm>
            <a:off x="514350" y="124123"/>
            <a:ext cx="17304718" cy="9693499"/>
            <a:chOff x="0" y="-95250"/>
            <a:chExt cx="4557621" cy="2553020"/>
          </a:xfrm>
        </p:grpSpPr>
        <p:sp>
          <p:nvSpPr>
            <p:cNvPr id="268" name="Google Shape;268;p17"/>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269" name="Google Shape;269;p17"/>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0" name="Google Shape;270;p17"/>
          <p:cNvSpPr/>
          <p:nvPr/>
        </p:nvSpPr>
        <p:spPr>
          <a:xfrm>
            <a:off x="3866863" y="1028700"/>
            <a:ext cx="11056562" cy="8229600"/>
          </a:xfrm>
          <a:custGeom>
            <a:rect b="b" l="l" r="r" t="t"/>
            <a:pathLst>
              <a:path extrusionOk="0" h="8229600" w="11056562">
                <a:moveTo>
                  <a:pt x="0" y="0"/>
                </a:moveTo>
                <a:lnTo>
                  <a:pt x="11056562" y="0"/>
                </a:lnTo>
                <a:lnTo>
                  <a:pt x="11056562" y="8229600"/>
                </a:lnTo>
                <a:lnTo>
                  <a:pt x="0" y="82296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74" name="Shape 274"/>
        <p:cNvGrpSpPr/>
        <p:nvPr/>
      </p:nvGrpSpPr>
      <p:grpSpPr>
        <a:xfrm>
          <a:off x="0" y="0"/>
          <a:ext cx="0" cy="0"/>
          <a:chOff x="0" y="0"/>
          <a:chExt cx="0" cy="0"/>
        </a:xfrm>
      </p:grpSpPr>
      <p:grpSp>
        <p:nvGrpSpPr>
          <p:cNvPr id="275" name="Google Shape;275;p18"/>
          <p:cNvGrpSpPr/>
          <p:nvPr/>
        </p:nvGrpSpPr>
        <p:grpSpPr>
          <a:xfrm>
            <a:off x="514350" y="124123"/>
            <a:ext cx="17304718" cy="9693499"/>
            <a:chOff x="0" y="-95250"/>
            <a:chExt cx="4557621" cy="2553020"/>
          </a:xfrm>
        </p:grpSpPr>
        <p:sp>
          <p:nvSpPr>
            <p:cNvPr id="276" name="Google Shape;276;p18"/>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277" name="Google Shape;277;p18"/>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8" name="Google Shape;278;p18"/>
          <p:cNvSpPr/>
          <p:nvPr/>
        </p:nvSpPr>
        <p:spPr>
          <a:xfrm>
            <a:off x="4674178" y="749039"/>
            <a:ext cx="8985062" cy="8788922"/>
          </a:xfrm>
          <a:custGeom>
            <a:rect b="b" l="l" r="r" t="t"/>
            <a:pathLst>
              <a:path extrusionOk="0" h="8788922" w="8985062">
                <a:moveTo>
                  <a:pt x="0" y="0"/>
                </a:moveTo>
                <a:lnTo>
                  <a:pt x="8985062" y="0"/>
                </a:lnTo>
                <a:lnTo>
                  <a:pt x="8985062" y="8788922"/>
                </a:lnTo>
                <a:lnTo>
                  <a:pt x="0" y="8788922"/>
                </a:lnTo>
                <a:lnTo>
                  <a:pt x="0" y="0"/>
                </a:lnTo>
                <a:close/>
              </a:path>
            </a:pathLst>
          </a:custGeom>
          <a:blipFill rotWithShape="1">
            <a:blip r:embed="rId3">
              <a:alphaModFix/>
            </a:blip>
            <a:stretch>
              <a:fillRect b="-4019" l="-2762" r="-2763"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2" name="Shape 92"/>
        <p:cNvGrpSpPr/>
        <p:nvPr/>
      </p:nvGrpSpPr>
      <p:grpSpPr>
        <a:xfrm>
          <a:off x="0" y="0"/>
          <a:ext cx="0" cy="0"/>
          <a:chOff x="0" y="0"/>
          <a:chExt cx="0" cy="0"/>
        </a:xfrm>
      </p:grpSpPr>
      <p:sp>
        <p:nvSpPr>
          <p:cNvPr id="93" name="Google Shape;93;p2"/>
          <p:cNvSpPr/>
          <p:nvPr/>
        </p:nvSpPr>
        <p:spPr>
          <a:xfrm>
            <a:off x="8600262" y="2535487"/>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3">
              <a:alphaModFix/>
            </a:blip>
            <a:stretch>
              <a:fillRect b="0" l="0" r="0" t="0"/>
            </a:stretch>
          </a:blipFill>
          <a:ln>
            <a:noFill/>
          </a:ln>
        </p:spPr>
      </p:sp>
      <p:sp>
        <p:nvSpPr>
          <p:cNvPr id="94" name="Google Shape;94;p2"/>
          <p:cNvSpPr/>
          <p:nvPr/>
        </p:nvSpPr>
        <p:spPr>
          <a:xfrm>
            <a:off x="8508998" y="6276492"/>
            <a:ext cx="1621594" cy="1621594"/>
          </a:xfrm>
          <a:custGeom>
            <a:rect b="b" l="l" r="r" t="t"/>
            <a:pathLst>
              <a:path extrusionOk="0" h="1621594" w="1621594">
                <a:moveTo>
                  <a:pt x="0" y="0"/>
                </a:moveTo>
                <a:lnTo>
                  <a:pt x="1621594" y="0"/>
                </a:lnTo>
                <a:lnTo>
                  <a:pt x="1621594" y="1621593"/>
                </a:lnTo>
                <a:lnTo>
                  <a:pt x="0" y="1621593"/>
                </a:lnTo>
                <a:lnTo>
                  <a:pt x="0" y="0"/>
                </a:lnTo>
                <a:close/>
              </a:path>
            </a:pathLst>
          </a:custGeom>
          <a:blipFill rotWithShape="1">
            <a:blip r:embed="rId3">
              <a:alphaModFix/>
            </a:blip>
            <a:stretch>
              <a:fillRect b="0" l="0" r="0" t="0"/>
            </a:stretch>
          </a:blipFill>
          <a:ln>
            <a:noFill/>
          </a:ln>
        </p:spPr>
      </p:sp>
      <p:grpSp>
        <p:nvGrpSpPr>
          <p:cNvPr id="95" name="Google Shape;95;p2"/>
          <p:cNvGrpSpPr/>
          <p:nvPr/>
        </p:nvGrpSpPr>
        <p:grpSpPr>
          <a:xfrm>
            <a:off x="0" y="-253157"/>
            <a:ext cx="9411059" cy="10540157"/>
            <a:chOff x="0" y="-66675"/>
            <a:chExt cx="2478633" cy="2776008"/>
          </a:xfrm>
        </p:grpSpPr>
        <p:sp>
          <p:nvSpPr>
            <p:cNvPr id="96" name="Google Shape;96;p2"/>
            <p:cNvSpPr/>
            <p:nvPr/>
          </p:nvSpPr>
          <p:spPr>
            <a:xfrm>
              <a:off x="0" y="0"/>
              <a:ext cx="2478633" cy="2709333"/>
            </a:xfrm>
            <a:custGeom>
              <a:rect b="b" l="l" r="r" t="t"/>
              <a:pathLst>
                <a:path extrusionOk="0" h="2709333" w="2478633">
                  <a:moveTo>
                    <a:pt x="0" y="0"/>
                  </a:moveTo>
                  <a:lnTo>
                    <a:pt x="2478633" y="0"/>
                  </a:lnTo>
                  <a:lnTo>
                    <a:pt x="2478633" y="2709333"/>
                  </a:lnTo>
                  <a:lnTo>
                    <a:pt x="0" y="2709333"/>
                  </a:lnTo>
                  <a:close/>
                </a:path>
              </a:pathLst>
            </a:custGeom>
            <a:solidFill>
              <a:srgbClr val="FFFFFF"/>
            </a:solidFill>
            <a:ln>
              <a:noFill/>
            </a:ln>
          </p:spPr>
        </p:sp>
        <p:sp>
          <p:nvSpPr>
            <p:cNvPr id="97" name="Google Shape;97;p2"/>
            <p:cNvSpPr txBox="1"/>
            <p:nvPr/>
          </p:nvSpPr>
          <p:spPr>
            <a:xfrm>
              <a:off x="0" y="-66675"/>
              <a:ext cx="2478633" cy="2776008"/>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8" name="Google Shape;98;p2"/>
          <p:cNvSpPr txBox="1"/>
          <p:nvPr/>
        </p:nvSpPr>
        <p:spPr>
          <a:xfrm>
            <a:off x="1332093" y="538260"/>
            <a:ext cx="6746873" cy="2093595"/>
          </a:xfrm>
          <a:prstGeom prst="rect">
            <a:avLst/>
          </a:prstGeom>
          <a:noFill/>
          <a:ln>
            <a:noFill/>
          </a:ln>
        </p:spPr>
        <p:txBody>
          <a:bodyPr anchorCtr="0" anchor="t" bIns="0" lIns="0" spcFirstLastPara="1" rIns="0" wrap="square" tIns="0">
            <a:spAutoFit/>
          </a:bodyPr>
          <a:lstStyle/>
          <a:p>
            <a:pPr indent="0" lvl="0" marL="0" marR="0" rtl="0" algn="l">
              <a:lnSpc>
                <a:spcPct val="117002"/>
              </a:lnSpc>
              <a:spcBef>
                <a:spcPts val="0"/>
              </a:spcBef>
              <a:spcAft>
                <a:spcPts val="0"/>
              </a:spcAft>
              <a:buNone/>
            </a:pPr>
            <a:r>
              <a:rPr b="0" i="0" lang="en-US" sz="6999" u="none" cap="none" strike="noStrike">
                <a:solidFill>
                  <a:srgbClr val="2A2E3A"/>
                </a:solidFill>
                <a:latin typeface="Arial"/>
                <a:ea typeface="Arial"/>
                <a:cs typeface="Arial"/>
                <a:sym typeface="Arial"/>
              </a:rPr>
              <a:t>PROPOSAL</a:t>
            </a:r>
            <a:r>
              <a:rPr b="0" i="0" lang="en-US" sz="6999" u="none" cap="none" strike="noStrike">
                <a:solidFill>
                  <a:srgbClr val="718BAB"/>
                </a:solidFill>
                <a:latin typeface="Arial"/>
                <a:ea typeface="Arial"/>
                <a:cs typeface="Arial"/>
                <a:sym typeface="Arial"/>
              </a:rPr>
              <a:t> OF  PROJECT</a:t>
            </a:r>
            <a:endParaRPr/>
          </a:p>
        </p:txBody>
      </p:sp>
      <p:sp>
        <p:nvSpPr>
          <p:cNvPr id="99" name="Google Shape;99;p2"/>
          <p:cNvSpPr txBox="1"/>
          <p:nvPr/>
        </p:nvSpPr>
        <p:spPr>
          <a:xfrm>
            <a:off x="1332093" y="2143315"/>
            <a:ext cx="7571562" cy="7678254"/>
          </a:xfrm>
          <a:prstGeom prst="rect">
            <a:avLst/>
          </a:prstGeom>
          <a:noFill/>
          <a:ln>
            <a:noFill/>
          </a:ln>
        </p:spPr>
        <p:txBody>
          <a:bodyPr anchorCtr="0" anchor="t" bIns="0" lIns="0" spcFirstLastPara="1" rIns="0" wrap="square" tIns="0">
            <a:spAutoFit/>
          </a:bodyPr>
          <a:lstStyle/>
          <a:p>
            <a:pPr indent="0" lvl="0" marL="0" marR="0" rtl="0" algn="l">
              <a:lnSpc>
                <a:spcPct val="169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69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992"/>
              </a:lnSpc>
              <a:spcBef>
                <a:spcPts val="0"/>
              </a:spcBef>
              <a:spcAft>
                <a:spcPts val="0"/>
              </a:spcAft>
              <a:buNone/>
            </a:pPr>
            <a:r>
              <a:rPr b="0" i="0" lang="en-US" sz="2016" u="none" cap="none" strike="noStrike">
                <a:solidFill>
                  <a:srgbClr val="2A2E3A"/>
                </a:solidFill>
                <a:latin typeface="Arial"/>
                <a:ea typeface="Arial"/>
                <a:cs typeface="Arial"/>
                <a:sym typeface="Arial"/>
              </a:rPr>
              <a:t>In today's complex financial landscape, lending institutions and investors face significant challenges in evaluating the creditworthiness of borrowers. Effective credit risk analysis is crucial for mitigating potential losses, optimizing portfolio performance, and ensuring the stability of financial systems. This project aims to develop a robust framework for credit risk assessment, leveraging advanced analytics and machine learning techniques to identify, measure, and manage credit risk exposure. By exploring the interplay between borrower characteristics, market conditions, and credit outcomes, this project seeks to contribute to the development of more accurate and reliable credit risk models, ultimately enhancing the resilience and competitiveness of financial institutions.</a:t>
            </a:r>
            <a:endParaRPr/>
          </a:p>
          <a:p>
            <a:pPr indent="0" lvl="0" marL="0" marR="0" rtl="0" algn="l">
              <a:lnSpc>
                <a:spcPct val="150992"/>
              </a:lnSpc>
              <a:spcBef>
                <a:spcPts val="0"/>
              </a:spcBef>
              <a:spcAft>
                <a:spcPts val="0"/>
              </a:spcAft>
              <a:buNone/>
            </a:pPr>
            <a:r>
              <a:t/>
            </a:r>
            <a:endParaRPr b="0" i="0" sz="2016" u="none" cap="none" strike="noStrike">
              <a:solidFill>
                <a:srgbClr val="2A2E3A"/>
              </a:solidFill>
              <a:latin typeface="Arial"/>
              <a:ea typeface="Arial"/>
              <a:cs typeface="Arial"/>
              <a:sym typeface="Arial"/>
            </a:endParaRPr>
          </a:p>
          <a:p>
            <a:pPr indent="0" lvl="0" marL="0" marR="0" rtl="0" algn="l">
              <a:lnSpc>
                <a:spcPct val="150992"/>
              </a:lnSpc>
              <a:spcBef>
                <a:spcPts val="0"/>
              </a:spcBef>
              <a:spcAft>
                <a:spcPts val="0"/>
              </a:spcAft>
              <a:buNone/>
            </a:pPr>
            <a:r>
              <a:t/>
            </a:r>
            <a:endParaRPr b="0" i="0" sz="2016" u="none" cap="none" strike="noStrike">
              <a:solidFill>
                <a:srgbClr val="2A2E3A"/>
              </a:solidFill>
              <a:latin typeface="Arial"/>
              <a:ea typeface="Arial"/>
              <a:cs typeface="Arial"/>
              <a:sym typeface="Arial"/>
            </a:endParaRPr>
          </a:p>
        </p:txBody>
      </p:sp>
      <p:sp>
        <p:nvSpPr>
          <p:cNvPr id="100" name="Google Shape;100;p2"/>
          <p:cNvSpPr txBox="1"/>
          <p:nvPr/>
        </p:nvSpPr>
        <p:spPr>
          <a:xfrm>
            <a:off x="10959784" y="1893668"/>
            <a:ext cx="5585113" cy="1466850"/>
          </a:xfrm>
          <a:prstGeom prst="rect">
            <a:avLst/>
          </a:prstGeom>
          <a:noFill/>
          <a:ln>
            <a:noFill/>
          </a:ln>
        </p:spPr>
        <p:txBody>
          <a:bodyPr anchorCtr="0" anchor="t" bIns="0" lIns="0" spcFirstLastPara="1" rIns="0" wrap="square" tIns="0">
            <a:spAutoFit/>
          </a:bodyPr>
          <a:lstStyle/>
          <a:p>
            <a:pPr indent="0" lvl="0" marL="0" marR="0" rtl="0" algn="l">
              <a:lnSpc>
                <a:spcPct val="21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0" i="0" lang="en-US" sz="3200" u="none" cap="none" strike="noStrike">
                <a:solidFill>
                  <a:srgbClr val="718BAB"/>
                </a:solidFill>
                <a:latin typeface="Arial"/>
                <a:ea typeface="Arial"/>
                <a:cs typeface="Arial"/>
                <a:sym typeface="Arial"/>
              </a:rPr>
              <a:t>Project Requirements:</a:t>
            </a:r>
            <a:endParaRPr/>
          </a:p>
          <a:p>
            <a:pPr indent="0" lvl="0" marL="0" marR="0" rtl="0" algn="l">
              <a:lnSpc>
                <a:spcPct val="120000"/>
              </a:lnSpc>
              <a:spcBef>
                <a:spcPts val="0"/>
              </a:spcBef>
              <a:spcAft>
                <a:spcPts val="0"/>
              </a:spcAft>
              <a:buNone/>
            </a:pPr>
            <a:r>
              <a:t/>
            </a:r>
            <a:endParaRPr b="0" i="0" sz="3200" u="none" cap="none" strike="noStrike">
              <a:solidFill>
                <a:srgbClr val="718BAB"/>
              </a:solidFill>
              <a:latin typeface="Arial"/>
              <a:ea typeface="Arial"/>
              <a:cs typeface="Arial"/>
              <a:sym typeface="Arial"/>
            </a:endParaRPr>
          </a:p>
        </p:txBody>
      </p:sp>
      <p:sp>
        <p:nvSpPr>
          <p:cNvPr id="101" name="Google Shape;101;p2"/>
          <p:cNvSpPr txBox="1"/>
          <p:nvPr/>
        </p:nvSpPr>
        <p:spPr>
          <a:xfrm>
            <a:off x="11050531" y="3100857"/>
            <a:ext cx="5585113" cy="953135"/>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2A2E3A"/>
                </a:solidFill>
                <a:latin typeface="Times New Roman"/>
                <a:ea typeface="Times New Roman"/>
                <a:cs typeface="Times New Roman"/>
                <a:sym typeface="Times New Roman"/>
              </a:rPr>
              <a:t> Exploratory Data Analysis (EDA).</a:t>
            </a:r>
            <a:endParaRPr/>
          </a:p>
          <a:p>
            <a:pPr indent="0" lvl="0" marL="0" marR="0" rtl="0" algn="l">
              <a:lnSpc>
                <a:spcPct val="140015"/>
              </a:lnSpc>
              <a:spcBef>
                <a:spcPts val="0"/>
              </a:spcBef>
              <a:spcAft>
                <a:spcPts val="0"/>
              </a:spcAft>
              <a:buNone/>
            </a:pPr>
            <a:r>
              <a:t/>
            </a:r>
            <a:endParaRPr b="0" i="0" sz="2599" u="none" cap="none" strike="noStrike">
              <a:solidFill>
                <a:srgbClr val="2A2E3A"/>
              </a:solidFill>
              <a:latin typeface="Times New Roman"/>
              <a:ea typeface="Times New Roman"/>
              <a:cs typeface="Times New Roman"/>
              <a:sym typeface="Times New Roman"/>
            </a:endParaRPr>
          </a:p>
        </p:txBody>
      </p:sp>
      <p:sp>
        <p:nvSpPr>
          <p:cNvPr id="102" name="Google Shape;102;p2"/>
          <p:cNvSpPr txBox="1"/>
          <p:nvPr/>
        </p:nvSpPr>
        <p:spPr>
          <a:xfrm>
            <a:off x="11193869" y="4052306"/>
            <a:ext cx="5298437" cy="1777055"/>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en-US" sz="2466" u="none" cap="none" strike="noStrike">
                <a:solidFill>
                  <a:srgbClr val="2A2E3A"/>
                </a:solidFill>
                <a:latin typeface="Times New Roman"/>
                <a:ea typeface="Times New Roman"/>
                <a:cs typeface="Times New Roman"/>
                <a:sym typeface="Times New Roman"/>
              </a:rPr>
              <a:t>Goal is to find such trend from the data.Identify potential defaulter to mitigate risk of financal loss for the  company.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82" name="Shape 282"/>
        <p:cNvGrpSpPr/>
        <p:nvPr/>
      </p:nvGrpSpPr>
      <p:grpSpPr>
        <a:xfrm>
          <a:off x="0" y="0"/>
          <a:ext cx="0" cy="0"/>
          <a:chOff x="0" y="0"/>
          <a:chExt cx="0" cy="0"/>
        </a:xfrm>
      </p:grpSpPr>
      <p:grpSp>
        <p:nvGrpSpPr>
          <p:cNvPr id="283" name="Google Shape;283;p19"/>
          <p:cNvGrpSpPr/>
          <p:nvPr/>
        </p:nvGrpSpPr>
        <p:grpSpPr>
          <a:xfrm>
            <a:off x="514350" y="124123"/>
            <a:ext cx="17304718" cy="9693499"/>
            <a:chOff x="0" y="-95250"/>
            <a:chExt cx="4557621" cy="2553020"/>
          </a:xfrm>
        </p:grpSpPr>
        <p:sp>
          <p:nvSpPr>
            <p:cNvPr id="284" name="Google Shape;284;p19"/>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285" name="Google Shape;285;p19"/>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6" name="Google Shape;286;p19"/>
          <p:cNvSpPr/>
          <p:nvPr/>
        </p:nvSpPr>
        <p:spPr>
          <a:xfrm>
            <a:off x="3832413" y="916524"/>
            <a:ext cx="9733809" cy="8470348"/>
          </a:xfrm>
          <a:custGeom>
            <a:rect b="b" l="l" r="r" t="t"/>
            <a:pathLst>
              <a:path extrusionOk="0" h="8470348" w="9733809">
                <a:moveTo>
                  <a:pt x="0" y="0"/>
                </a:moveTo>
                <a:lnTo>
                  <a:pt x="9733809" y="0"/>
                </a:lnTo>
                <a:lnTo>
                  <a:pt x="9733809" y="8470348"/>
                </a:lnTo>
                <a:lnTo>
                  <a:pt x="0" y="847034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90" name="Shape 290"/>
        <p:cNvGrpSpPr/>
        <p:nvPr/>
      </p:nvGrpSpPr>
      <p:grpSpPr>
        <a:xfrm>
          <a:off x="0" y="0"/>
          <a:ext cx="0" cy="0"/>
          <a:chOff x="0" y="0"/>
          <a:chExt cx="0" cy="0"/>
        </a:xfrm>
      </p:grpSpPr>
      <p:grpSp>
        <p:nvGrpSpPr>
          <p:cNvPr id="291" name="Google Shape;291;p20"/>
          <p:cNvGrpSpPr/>
          <p:nvPr/>
        </p:nvGrpSpPr>
        <p:grpSpPr>
          <a:xfrm>
            <a:off x="514350" y="124123"/>
            <a:ext cx="17304718" cy="9693499"/>
            <a:chOff x="0" y="-95250"/>
            <a:chExt cx="4557621" cy="2553020"/>
          </a:xfrm>
        </p:grpSpPr>
        <p:sp>
          <p:nvSpPr>
            <p:cNvPr id="292" name="Google Shape;292;p20"/>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293" name="Google Shape;293;p20"/>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4" name="Google Shape;294;p20"/>
          <p:cNvSpPr/>
          <p:nvPr/>
        </p:nvSpPr>
        <p:spPr>
          <a:xfrm>
            <a:off x="2948335" y="1028700"/>
            <a:ext cx="12391330" cy="8011888"/>
          </a:xfrm>
          <a:custGeom>
            <a:rect b="b" l="l" r="r" t="t"/>
            <a:pathLst>
              <a:path extrusionOk="0" h="8011888" w="12391330">
                <a:moveTo>
                  <a:pt x="0" y="0"/>
                </a:moveTo>
                <a:lnTo>
                  <a:pt x="12391330" y="0"/>
                </a:lnTo>
                <a:lnTo>
                  <a:pt x="12391330" y="8011888"/>
                </a:lnTo>
                <a:lnTo>
                  <a:pt x="0" y="801188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298" name="Shape 298"/>
        <p:cNvGrpSpPr/>
        <p:nvPr/>
      </p:nvGrpSpPr>
      <p:grpSpPr>
        <a:xfrm>
          <a:off x="0" y="0"/>
          <a:ext cx="0" cy="0"/>
          <a:chOff x="0" y="0"/>
          <a:chExt cx="0" cy="0"/>
        </a:xfrm>
      </p:grpSpPr>
      <p:grpSp>
        <p:nvGrpSpPr>
          <p:cNvPr id="299" name="Google Shape;299;p21"/>
          <p:cNvGrpSpPr/>
          <p:nvPr/>
        </p:nvGrpSpPr>
        <p:grpSpPr>
          <a:xfrm>
            <a:off x="514350" y="124123"/>
            <a:ext cx="17304718" cy="9693499"/>
            <a:chOff x="0" y="-95250"/>
            <a:chExt cx="4557621" cy="2553020"/>
          </a:xfrm>
        </p:grpSpPr>
        <p:sp>
          <p:nvSpPr>
            <p:cNvPr id="300" name="Google Shape;300;p21"/>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301" name="Google Shape;301;p21"/>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2" name="Google Shape;302;p21"/>
          <p:cNvSpPr/>
          <p:nvPr/>
        </p:nvSpPr>
        <p:spPr>
          <a:xfrm>
            <a:off x="3149559" y="693263"/>
            <a:ext cx="12034300" cy="8565037"/>
          </a:xfrm>
          <a:custGeom>
            <a:rect b="b" l="l" r="r" t="t"/>
            <a:pathLst>
              <a:path extrusionOk="0" h="8565037" w="12034300">
                <a:moveTo>
                  <a:pt x="0" y="0"/>
                </a:moveTo>
                <a:lnTo>
                  <a:pt x="12034300" y="0"/>
                </a:lnTo>
                <a:lnTo>
                  <a:pt x="12034300" y="8565037"/>
                </a:lnTo>
                <a:lnTo>
                  <a:pt x="0" y="85650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306" name="Shape 306"/>
        <p:cNvGrpSpPr/>
        <p:nvPr/>
      </p:nvGrpSpPr>
      <p:grpSpPr>
        <a:xfrm>
          <a:off x="0" y="0"/>
          <a:ext cx="0" cy="0"/>
          <a:chOff x="0" y="0"/>
          <a:chExt cx="0" cy="0"/>
        </a:xfrm>
      </p:grpSpPr>
      <p:grpSp>
        <p:nvGrpSpPr>
          <p:cNvPr id="307" name="Google Shape;307;p22"/>
          <p:cNvGrpSpPr/>
          <p:nvPr/>
        </p:nvGrpSpPr>
        <p:grpSpPr>
          <a:xfrm>
            <a:off x="514350" y="124123"/>
            <a:ext cx="17304718" cy="9693499"/>
            <a:chOff x="0" y="-95250"/>
            <a:chExt cx="4557621" cy="2553020"/>
          </a:xfrm>
        </p:grpSpPr>
        <p:sp>
          <p:nvSpPr>
            <p:cNvPr id="308" name="Google Shape;308;p22"/>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309" name="Google Shape;309;p22"/>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22"/>
          <p:cNvSpPr/>
          <p:nvPr/>
        </p:nvSpPr>
        <p:spPr>
          <a:xfrm>
            <a:off x="3129182" y="664257"/>
            <a:ext cx="12075054" cy="8594043"/>
          </a:xfrm>
          <a:custGeom>
            <a:rect b="b" l="l" r="r" t="t"/>
            <a:pathLst>
              <a:path extrusionOk="0" h="8594043" w="12075054">
                <a:moveTo>
                  <a:pt x="0" y="0"/>
                </a:moveTo>
                <a:lnTo>
                  <a:pt x="12075054" y="0"/>
                </a:lnTo>
                <a:lnTo>
                  <a:pt x="12075054" y="8594043"/>
                </a:lnTo>
                <a:lnTo>
                  <a:pt x="0" y="859404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314" name="Shape 314"/>
        <p:cNvGrpSpPr/>
        <p:nvPr/>
      </p:nvGrpSpPr>
      <p:grpSpPr>
        <a:xfrm>
          <a:off x="0" y="0"/>
          <a:ext cx="0" cy="0"/>
          <a:chOff x="0" y="0"/>
          <a:chExt cx="0" cy="0"/>
        </a:xfrm>
      </p:grpSpPr>
      <p:grpSp>
        <p:nvGrpSpPr>
          <p:cNvPr id="315" name="Google Shape;315;p23"/>
          <p:cNvGrpSpPr/>
          <p:nvPr/>
        </p:nvGrpSpPr>
        <p:grpSpPr>
          <a:xfrm>
            <a:off x="514350" y="124123"/>
            <a:ext cx="17304718" cy="9693499"/>
            <a:chOff x="0" y="-95250"/>
            <a:chExt cx="4557621" cy="2553020"/>
          </a:xfrm>
        </p:grpSpPr>
        <p:sp>
          <p:nvSpPr>
            <p:cNvPr id="316" name="Google Shape;316;p23"/>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317" name="Google Shape;317;p23"/>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8" name="Google Shape;318;p23"/>
          <p:cNvSpPr/>
          <p:nvPr/>
        </p:nvSpPr>
        <p:spPr>
          <a:xfrm>
            <a:off x="3324519" y="926584"/>
            <a:ext cx="11638962" cy="8331716"/>
          </a:xfrm>
          <a:custGeom>
            <a:rect b="b" l="l" r="r" t="t"/>
            <a:pathLst>
              <a:path extrusionOk="0" h="8331716" w="11638962">
                <a:moveTo>
                  <a:pt x="0" y="0"/>
                </a:moveTo>
                <a:lnTo>
                  <a:pt x="11638962" y="0"/>
                </a:lnTo>
                <a:lnTo>
                  <a:pt x="11638962" y="8331716"/>
                </a:lnTo>
                <a:lnTo>
                  <a:pt x="0" y="833171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322" name="Shape 322"/>
        <p:cNvGrpSpPr/>
        <p:nvPr/>
      </p:nvGrpSpPr>
      <p:grpSpPr>
        <a:xfrm>
          <a:off x="0" y="0"/>
          <a:ext cx="0" cy="0"/>
          <a:chOff x="0" y="0"/>
          <a:chExt cx="0" cy="0"/>
        </a:xfrm>
      </p:grpSpPr>
      <p:grpSp>
        <p:nvGrpSpPr>
          <p:cNvPr id="323" name="Google Shape;323;p24"/>
          <p:cNvGrpSpPr/>
          <p:nvPr/>
        </p:nvGrpSpPr>
        <p:grpSpPr>
          <a:xfrm>
            <a:off x="514350" y="124123"/>
            <a:ext cx="17304718" cy="9693499"/>
            <a:chOff x="0" y="-95250"/>
            <a:chExt cx="4557621" cy="2553020"/>
          </a:xfrm>
        </p:grpSpPr>
        <p:sp>
          <p:nvSpPr>
            <p:cNvPr id="324" name="Google Shape;324;p24"/>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325" name="Google Shape;325;p24"/>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6" name="Google Shape;326;p24"/>
          <p:cNvSpPr/>
          <p:nvPr/>
        </p:nvSpPr>
        <p:spPr>
          <a:xfrm>
            <a:off x="2777385" y="2839716"/>
            <a:ext cx="12733229" cy="4607568"/>
          </a:xfrm>
          <a:custGeom>
            <a:rect b="b" l="l" r="r" t="t"/>
            <a:pathLst>
              <a:path extrusionOk="0" h="4607568" w="12733229">
                <a:moveTo>
                  <a:pt x="0" y="0"/>
                </a:moveTo>
                <a:lnTo>
                  <a:pt x="12733230" y="0"/>
                </a:lnTo>
                <a:lnTo>
                  <a:pt x="12733230" y="4607568"/>
                </a:lnTo>
                <a:lnTo>
                  <a:pt x="0" y="460756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330" name="Shape 330"/>
        <p:cNvGrpSpPr/>
        <p:nvPr/>
      </p:nvGrpSpPr>
      <p:grpSpPr>
        <a:xfrm>
          <a:off x="0" y="0"/>
          <a:ext cx="0" cy="0"/>
          <a:chOff x="0" y="0"/>
          <a:chExt cx="0" cy="0"/>
        </a:xfrm>
      </p:grpSpPr>
      <p:grpSp>
        <p:nvGrpSpPr>
          <p:cNvPr id="331" name="Google Shape;331;p25"/>
          <p:cNvGrpSpPr/>
          <p:nvPr/>
        </p:nvGrpSpPr>
        <p:grpSpPr>
          <a:xfrm>
            <a:off x="514350" y="124123"/>
            <a:ext cx="17304718" cy="9693499"/>
            <a:chOff x="0" y="-95250"/>
            <a:chExt cx="4557621" cy="2553020"/>
          </a:xfrm>
        </p:grpSpPr>
        <p:sp>
          <p:nvSpPr>
            <p:cNvPr id="332" name="Google Shape;332;p25"/>
            <p:cNvSpPr/>
            <p:nvPr/>
          </p:nvSpPr>
          <p:spPr>
            <a:xfrm>
              <a:off x="0" y="0"/>
              <a:ext cx="4557621" cy="2457770"/>
            </a:xfrm>
            <a:custGeom>
              <a:rect b="b" l="l" r="r" t="t"/>
              <a:pathLst>
                <a:path extrusionOk="0" h="2457770" w="4557621">
                  <a:moveTo>
                    <a:pt x="0" y="0"/>
                  </a:moveTo>
                  <a:lnTo>
                    <a:pt x="4557621" y="0"/>
                  </a:lnTo>
                  <a:lnTo>
                    <a:pt x="4557621" y="2457770"/>
                  </a:lnTo>
                  <a:lnTo>
                    <a:pt x="0" y="2457770"/>
                  </a:lnTo>
                  <a:close/>
                </a:path>
              </a:pathLst>
            </a:custGeom>
            <a:solidFill>
              <a:srgbClr val="FFFFFF"/>
            </a:solidFill>
            <a:ln>
              <a:noFill/>
            </a:ln>
          </p:spPr>
        </p:sp>
        <p:sp>
          <p:nvSpPr>
            <p:cNvPr id="333" name="Google Shape;333;p25"/>
            <p:cNvSpPr txBox="1"/>
            <p:nvPr/>
          </p:nvSpPr>
          <p:spPr>
            <a:xfrm>
              <a:off x="0" y="-95250"/>
              <a:ext cx="4557621" cy="2553020"/>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4" name="Google Shape;334;p25"/>
          <p:cNvSpPr/>
          <p:nvPr/>
        </p:nvSpPr>
        <p:spPr>
          <a:xfrm>
            <a:off x="3593511" y="4932912"/>
            <a:ext cx="11100978" cy="421175"/>
          </a:xfrm>
          <a:custGeom>
            <a:rect b="b" l="l" r="r" t="t"/>
            <a:pathLst>
              <a:path extrusionOk="0" h="421175" w="11100978">
                <a:moveTo>
                  <a:pt x="0" y="0"/>
                </a:moveTo>
                <a:lnTo>
                  <a:pt x="11100978" y="0"/>
                </a:lnTo>
                <a:lnTo>
                  <a:pt x="11100978" y="421176"/>
                </a:lnTo>
                <a:lnTo>
                  <a:pt x="0" y="42117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338" name="Shape 338"/>
        <p:cNvGrpSpPr/>
        <p:nvPr/>
      </p:nvGrpSpPr>
      <p:grpSpPr>
        <a:xfrm>
          <a:off x="0" y="0"/>
          <a:ext cx="0" cy="0"/>
          <a:chOff x="0" y="0"/>
          <a:chExt cx="0" cy="0"/>
        </a:xfrm>
      </p:grpSpPr>
      <p:pic>
        <p:nvPicPr>
          <p:cNvPr id="339" name="Google Shape;339;p26"/>
          <p:cNvPicPr preferRelativeResize="0"/>
          <p:nvPr/>
        </p:nvPicPr>
        <p:blipFill rotWithShape="1">
          <a:blip r:embed="rId3">
            <a:alphaModFix amt="14000"/>
          </a:blip>
          <a:srcRect b="41099" l="0" r="0" t="27933"/>
          <a:stretch/>
        </p:blipFill>
        <p:spPr>
          <a:xfrm>
            <a:off x="9525" y="0"/>
            <a:ext cx="18288000" cy="3773114"/>
          </a:xfrm>
          <a:prstGeom prst="rect">
            <a:avLst/>
          </a:prstGeom>
          <a:noFill/>
          <a:ln>
            <a:noFill/>
          </a:ln>
        </p:spPr>
      </p:pic>
      <p:grpSp>
        <p:nvGrpSpPr>
          <p:cNvPr id="340" name="Google Shape;340;p26"/>
          <p:cNvGrpSpPr/>
          <p:nvPr/>
        </p:nvGrpSpPr>
        <p:grpSpPr>
          <a:xfrm>
            <a:off x="0" y="2103447"/>
            <a:ext cx="18288000" cy="8183553"/>
            <a:chOff x="0" y="-104775"/>
            <a:chExt cx="4816593" cy="2155339"/>
          </a:xfrm>
        </p:grpSpPr>
        <p:sp>
          <p:nvSpPr>
            <p:cNvPr id="341" name="Google Shape;341;p26"/>
            <p:cNvSpPr/>
            <p:nvPr/>
          </p:nvSpPr>
          <p:spPr>
            <a:xfrm>
              <a:off x="0" y="0"/>
              <a:ext cx="4816592" cy="2050564"/>
            </a:xfrm>
            <a:custGeom>
              <a:rect b="b" l="l" r="r" t="t"/>
              <a:pathLst>
                <a:path extrusionOk="0" h="2050564" w="4816592">
                  <a:moveTo>
                    <a:pt x="0" y="0"/>
                  </a:moveTo>
                  <a:lnTo>
                    <a:pt x="4816592" y="0"/>
                  </a:lnTo>
                  <a:lnTo>
                    <a:pt x="4816592" y="2050564"/>
                  </a:lnTo>
                  <a:lnTo>
                    <a:pt x="0" y="2050564"/>
                  </a:lnTo>
                  <a:close/>
                </a:path>
              </a:pathLst>
            </a:custGeom>
            <a:solidFill>
              <a:srgbClr val="F4F4F4"/>
            </a:solidFill>
            <a:ln>
              <a:noFill/>
            </a:ln>
          </p:spPr>
        </p:sp>
        <p:sp>
          <p:nvSpPr>
            <p:cNvPr id="342" name="Google Shape;342;p26"/>
            <p:cNvSpPr txBox="1"/>
            <p:nvPr/>
          </p:nvSpPr>
          <p:spPr>
            <a:xfrm>
              <a:off x="0" y="-104775"/>
              <a:ext cx="4816593" cy="2155339"/>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3" name="Google Shape;343;p26"/>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344" name="Google Shape;344;p26"/>
          <p:cNvSpPr/>
          <p:nvPr/>
        </p:nvSpPr>
        <p:spPr>
          <a:xfrm>
            <a:off x="8333203" y="9678747"/>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5">
              <a:alphaModFix/>
            </a:blip>
            <a:stretch>
              <a:fillRect b="0" l="0" r="0" t="0"/>
            </a:stretch>
          </a:blipFill>
          <a:ln>
            <a:noFill/>
          </a:ln>
        </p:spPr>
      </p:sp>
      <p:sp>
        <p:nvSpPr>
          <p:cNvPr id="345" name="Google Shape;345;p26"/>
          <p:cNvSpPr txBox="1"/>
          <p:nvPr/>
        </p:nvSpPr>
        <p:spPr>
          <a:xfrm>
            <a:off x="1607941" y="2717399"/>
            <a:ext cx="16177390" cy="6354825"/>
          </a:xfrm>
          <a:prstGeom prst="rect">
            <a:avLst/>
          </a:prstGeom>
          <a:noFill/>
          <a:ln>
            <a:noFill/>
          </a:ln>
        </p:spPr>
        <p:txBody>
          <a:bodyPr anchorCtr="0" anchor="t" bIns="0" lIns="0" spcFirstLastPara="1" rIns="0" wrap="square" tIns="0">
            <a:spAutoFit/>
          </a:bodyPr>
          <a:lstStyle/>
          <a:p>
            <a:pPr indent="0" lvl="0" marL="0" marR="0" rtl="0" algn="l">
              <a:lnSpc>
                <a:spcPct val="167004"/>
              </a:lnSpc>
              <a:spcBef>
                <a:spcPts val="0"/>
              </a:spcBef>
              <a:spcAft>
                <a:spcPts val="0"/>
              </a:spcAft>
              <a:buNone/>
            </a:pPr>
            <a:r>
              <a:rPr b="0" i="0" lang="en-US" sz="3355" u="none" cap="none" strike="noStrike">
                <a:solidFill>
                  <a:srgbClr val="000000"/>
                </a:solidFill>
                <a:latin typeface="Arial"/>
                <a:ea typeface="Arial"/>
                <a:cs typeface="Arial"/>
                <a:sym typeface="Arial"/>
              </a:rPr>
              <a:t>In this project, you will use Exploratory Data Analysis (EDA) to help a consumer finance company minimize loan defaults while ensuring that creditworthy applicants are not rejected. By analyzing loan application data and identifying patterns, you will determine the factors that influence payment difficulties (default). Your approach includes handling missing data, detecting outliers, and addressing data imbalances. You'll conduct univariate and bivariate analysis, identifying the top correlations among key variables. The aim is to extract business insights that help in risk assessment, ensuring better lending decisions while reducing financial losses due to defaults.</a:t>
            </a:r>
            <a:endParaRPr/>
          </a:p>
        </p:txBody>
      </p:sp>
      <p:sp>
        <p:nvSpPr>
          <p:cNvPr id="346" name="Google Shape;346;p26"/>
          <p:cNvSpPr txBox="1"/>
          <p:nvPr/>
        </p:nvSpPr>
        <p:spPr>
          <a:xfrm>
            <a:off x="-380295" y="962025"/>
            <a:ext cx="19997665" cy="10248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Recomedations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p:nvPr/>
        </p:nvSpPr>
        <p:spPr>
          <a:xfrm>
            <a:off x="-6507438" y="-2845897"/>
            <a:ext cx="15978794" cy="15978794"/>
          </a:xfrm>
          <a:custGeom>
            <a:rect b="b" l="l" r="r" t="t"/>
            <a:pathLst>
              <a:path extrusionOk="0" h="15978794" w="15978794">
                <a:moveTo>
                  <a:pt x="0" y="0"/>
                </a:moveTo>
                <a:lnTo>
                  <a:pt x="15978795" y="0"/>
                </a:lnTo>
                <a:lnTo>
                  <a:pt x="15978795" y="15978794"/>
                </a:lnTo>
                <a:lnTo>
                  <a:pt x="0" y="15978794"/>
                </a:lnTo>
                <a:lnTo>
                  <a:pt x="0" y="0"/>
                </a:lnTo>
                <a:close/>
              </a:path>
            </a:pathLst>
          </a:custGeom>
          <a:blipFill rotWithShape="1">
            <a:blip r:embed="rId3">
              <a:alphaModFix/>
            </a:blip>
            <a:stretch>
              <a:fillRect b="0" l="0" r="0" t="0"/>
            </a:stretch>
          </a:blipFill>
          <a:ln>
            <a:noFill/>
          </a:ln>
        </p:spPr>
      </p:sp>
      <p:grpSp>
        <p:nvGrpSpPr>
          <p:cNvPr id="352" name="Google Shape;352;p27"/>
          <p:cNvGrpSpPr/>
          <p:nvPr/>
        </p:nvGrpSpPr>
        <p:grpSpPr>
          <a:xfrm>
            <a:off x="493910" y="4273021"/>
            <a:ext cx="10675059" cy="3432338"/>
            <a:chOff x="0" y="-123825"/>
            <a:chExt cx="14233412" cy="4576450"/>
          </a:xfrm>
        </p:grpSpPr>
        <p:sp>
          <p:nvSpPr>
            <p:cNvPr id="353" name="Google Shape;353;p27"/>
            <p:cNvSpPr txBox="1"/>
            <p:nvPr/>
          </p:nvSpPr>
          <p:spPr>
            <a:xfrm>
              <a:off x="0" y="-123825"/>
              <a:ext cx="14233412" cy="2535196"/>
            </a:xfrm>
            <a:prstGeom prst="rect">
              <a:avLst/>
            </a:prstGeom>
            <a:noFill/>
            <a:ln>
              <a:noFill/>
            </a:ln>
          </p:spPr>
          <p:txBody>
            <a:bodyPr anchorCtr="0" anchor="t" bIns="0" lIns="0" spcFirstLastPara="1" rIns="0" wrap="square" tIns="0">
              <a:spAutoFit/>
            </a:bodyPr>
            <a:lstStyle/>
            <a:p>
              <a:pPr indent="0" lvl="0" marL="0" marR="0" rtl="0" algn="l">
                <a:lnSpc>
                  <a:spcPct val="130003"/>
                </a:lnSpc>
                <a:spcBef>
                  <a:spcPts val="0"/>
                </a:spcBef>
                <a:spcAft>
                  <a:spcPts val="0"/>
                </a:spcAft>
                <a:buNone/>
              </a:pPr>
              <a:r>
                <a:rPr b="0" i="0" lang="en-US" sz="11902" u="none" cap="none" strike="noStrike">
                  <a:solidFill>
                    <a:srgbClr val="FFFFFF"/>
                  </a:solidFill>
                  <a:latin typeface="Arial"/>
                  <a:ea typeface="Arial"/>
                  <a:cs typeface="Arial"/>
                  <a:sym typeface="Arial"/>
                </a:rPr>
                <a:t>Thank You</a:t>
              </a:r>
              <a:endParaRPr/>
            </a:p>
          </p:txBody>
        </p:sp>
        <p:sp>
          <p:nvSpPr>
            <p:cNvPr id="354" name="Google Shape;354;p27"/>
            <p:cNvSpPr txBox="1"/>
            <p:nvPr/>
          </p:nvSpPr>
          <p:spPr>
            <a:xfrm>
              <a:off x="0" y="3153279"/>
              <a:ext cx="11784672" cy="1299346"/>
            </a:xfrm>
            <a:prstGeom prst="rect">
              <a:avLst/>
            </a:prstGeom>
            <a:noFill/>
            <a:ln>
              <a:noFill/>
            </a:ln>
          </p:spPr>
          <p:txBody>
            <a:bodyPr anchorCtr="0" anchor="t" bIns="0" lIns="0" spcFirstLastPara="1" rIns="0" wrap="square" tIns="0">
              <a:spAutoFit/>
            </a:bodyPr>
            <a:lstStyle/>
            <a:p>
              <a:pPr indent="0" lvl="0" marL="0" marR="0" rtl="0" algn="l">
                <a:lnSpc>
                  <a:spcPct val="423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5" name="Google Shape;355;p27"/>
          <p:cNvSpPr txBox="1"/>
          <p:nvPr/>
        </p:nvSpPr>
        <p:spPr>
          <a:xfrm>
            <a:off x="11360468" y="3476501"/>
            <a:ext cx="5898832" cy="321017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6615" u="none" cap="none" strike="noStrike">
                <a:solidFill>
                  <a:srgbClr val="000000"/>
                </a:solidFill>
                <a:latin typeface="Arial"/>
                <a:ea typeface="Arial"/>
                <a:cs typeface="Arial"/>
                <a:sym typeface="Arial"/>
              </a:rPr>
              <a:t>Presented By:</a:t>
            </a:r>
            <a:endParaRPr/>
          </a:p>
          <a:p>
            <a:pPr indent="0" lvl="0" marL="0" marR="0" rtl="0" algn="l">
              <a:lnSpc>
                <a:spcPct val="140003"/>
              </a:lnSpc>
              <a:spcBef>
                <a:spcPts val="0"/>
              </a:spcBef>
              <a:spcAft>
                <a:spcPts val="0"/>
              </a:spcAft>
              <a:buNone/>
            </a:pPr>
            <a:r>
              <a:rPr b="0" i="0" lang="en-US" sz="12114" u="none" cap="none" strike="noStrike">
                <a:solidFill>
                  <a:srgbClr val="000000"/>
                </a:solidFill>
                <a:latin typeface="Arial"/>
                <a:ea typeface="Arial"/>
                <a:cs typeface="Arial"/>
                <a:sym typeface="Arial"/>
              </a:rPr>
              <a:t>Team 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359" name="Shape 359"/>
        <p:cNvGrpSpPr/>
        <p:nvPr/>
      </p:nvGrpSpPr>
      <p:grpSpPr>
        <a:xfrm>
          <a:off x="0" y="0"/>
          <a:ext cx="0" cy="0"/>
          <a:chOff x="0" y="0"/>
          <a:chExt cx="0" cy="0"/>
        </a:xfrm>
      </p:grpSpPr>
      <p:pic>
        <p:nvPicPr>
          <p:cNvPr id="360" name="Google Shape;360;p15"/>
          <p:cNvPicPr preferRelativeResize="0"/>
          <p:nvPr/>
        </p:nvPicPr>
        <p:blipFill rotWithShape="1">
          <a:blip r:embed="rId3">
            <a:alphaModFix amt="14000"/>
          </a:blip>
          <a:srcRect b="41099" l="0" r="0" t="27933"/>
          <a:stretch/>
        </p:blipFill>
        <p:spPr>
          <a:xfrm>
            <a:off x="9525" y="0"/>
            <a:ext cx="18288000" cy="3773114"/>
          </a:xfrm>
          <a:prstGeom prst="rect">
            <a:avLst/>
          </a:prstGeom>
          <a:noFill/>
          <a:ln>
            <a:noFill/>
          </a:ln>
        </p:spPr>
      </p:pic>
      <p:grpSp>
        <p:nvGrpSpPr>
          <p:cNvPr id="361" name="Google Shape;361;p15"/>
          <p:cNvGrpSpPr/>
          <p:nvPr/>
        </p:nvGrpSpPr>
        <p:grpSpPr>
          <a:xfrm>
            <a:off x="0" y="2103447"/>
            <a:ext cx="18288000" cy="8183553"/>
            <a:chOff x="0" y="-104775"/>
            <a:chExt cx="4816593" cy="2155339"/>
          </a:xfrm>
        </p:grpSpPr>
        <p:sp>
          <p:nvSpPr>
            <p:cNvPr id="362" name="Google Shape;362;p15"/>
            <p:cNvSpPr/>
            <p:nvPr/>
          </p:nvSpPr>
          <p:spPr>
            <a:xfrm>
              <a:off x="0" y="0"/>
              <a:ext cx="4816592" cy="2050564"/>
            </a:xfrm>
            <a:custGeom>
              <a:rect b="b" l="l" r="r" t="t"/>
              <a:pathLst>
                <a:path extrusionOk="0" h="2050564" w="4816592">
                  <a:moveTo>
                    <a:pt x="0" y="0"/>
                  </a:moveTo>
                  <a:lnTo>
                    <a:pt x="4816592" y="0"/>
                  </a:lnTo>
                  <a:lnTo>
                    <a:pt x="4816592" y="2050564"/>
                  </a:lnTo>
                  <a:lnTo>
                    <a:pt x="0" y="2050564"/>
                  </a:lnTo>
                  <a:close/>
                </a:path>
              </a:pathLst>
            </a:custGeom>
            <a:solidFill>
              <a:srgbClr val="F4F4F4"/>
            </a:solidFill>
            <a:ln>
              <a:noFill/>
            </a:ln>
          </p:spPr>
        </p:sp>
        <p:sp>
          <p:nvSpPr>
            <p:cNvPr id="363" name="Google Shape;363;p15"/>
            <p:cNvSpPr txBox="1"/>
            <p:nvPr/>
          </p:nvSpPr>
          <p:spPr>
            <a:xfrm>
              <a:off x="0" y="-104775"/>
              <a:ext cx="4816593" cy="2155339"/>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4" name="Google Shape;364;p15"/>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365" name="Google Shape;365;p15"/>
          <p:cNvSpPr/>
          <p:nvPr/>
        </p:nvSpPr>
        <p:spPr>
          <a:xfrm>
            <a:off x="8333203" y="9678747"/>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5">
              <a:alphaModFix/>
            </a:blip>
            <a:stretch>
              <a:fillRect b="0" l="0" r="0" t="0"/>
            </a:stretch>
          </a:blipFill>
          <a:ln>
            <a:noFill/>
          </a:ln>
        </p:spPr>
      </p:sp>
      <p:sp>
        <p:nvSpPr>
          <p:cNvPr id="366" name="Google Shape;366;p15"/>
          <p:cNvSpPr txBox="1"/>
          <p:nvPr/>
        </p:nvSpPr>
        <p:spPr>
          <a:xfrm>
            <a:off x="1607941" y="2793599"/>
            <a:ext cx="16021192" cy="7115342"/>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None/>
            </a:pPr>
            <a:r>
              <a:rPr b="0" i="0" lang="en-US" sz="4296" u="none" cap="none" strike="noStrike">
                <a:solidFill>
                  <a:srgbClr val="000000"/>
                </a:solidFill>
                <a:latin typeface="Arial"/>
                <a:ea typeface="Arial"/>
                <a:cs typeface="Arial"/>
                <a:sym typeface="Arial"/>
              </a:rPr>
              <a:t>Findings:</a:t>
            </a:r>
            <a:endParaRPr/>
          </a:p>
          <a:p>
            <a:pPr indent="0" lvl="0" marL="0" marR="0" rtl="0" algn="l">
              <a:lnSpc>
                <a:spcPct val="139990"/>
              </a:lnSpc>
              <a:spcBef>
                <a:spcPts val="0"/>
              </a:spcBef>
              <a:spcAft>
                <a:spcPts val="0"/>
              </a:spcAft>
              <a:buNone/>
            </a:pPr>
            <a:r>
              <a:rPr b="0" i="0" lang="en-US" sz="4296" u="none" cap="none" strike="noStrike">
                <a:solidFill>
                  <a:srgbClr val="000000"/>
                </a:solidFill>
                <a:latin typeface="Arial"/>
                <a:ea typeface="Arial"/>
                <a:cs typeface="Arial"/>
                <a:sym typeface="Arial"/>
              </a:rPr>
              <a:t>Top 10 correlations with loan defaults.</a:t>
            </a:r>
            <a:endParaRPr/>
          </a:p>
          <a:p>
            <a:pPr indent="0" lvl="0" marL="0" marR="0" rtl="0" algn="l">
              <a:lnSpc>
                <a:spcPct val="139990"/>
              </a:lnSpc>
              <a:spcBef>
                <a:spcPts val="0"/>
              </a:spcBef>
              <a:spcAft>
                <a:spcPts val="0"/>
              </a:spcAft>
              <a:buNone/>
            </a:pPr>
            <a:r>
              <a:rPr b="0" i="0" lang="en-US" sz="4296" u="none" cap="none" strike="noStrike">
                <a:solidFill>
                  <a:srgbClr val="000000"/>
                </a:solidFill>
                <a:latin typeface="Arial"/>
                <a:ea typeface="Arial"/>
                <a:cs typeface="Arial"/>
                <a:sym typeface="Arial"/>
              </a:rPr>
              <a:t>Variables with significant impact on loan repayment behavior.</a:t>
            </a:r>
            <a:endParaRPr/>
          </a:p>
          <a:p>
            <a:pPr indent="0" lvl="0" marL="0" marR="0" rtl="0" algn="l">
              <a:lnSpc>
                <a:spcPct val="139990"/>
              </a:lnSpc>
              <a:spcBef>
                <a:spcPts val="0"/>
              </a:spcBef>
              <a:spcAft>
                <a:spcPts val="0"/>
              </a:spcAft>
              <a:buNone/>
            </a:pPr>
            <a:r>
              <a:t/>
            </a:r>
            <a:endParaRPr b="0" i="0" sz="4296"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None/>
            </a:pPr>
            <a:r>
              <a:rPr b="0" i="0" lang="en-US" sz="4296" u="none" cap="none" strike="noStrike">
                <a:solidFill>
                  <a:srgbClr val="000000"/>
                </a:solidFill>
                <a:latin typeface="Arial"/>
                <a:ea typeface="Arial"/>
                <a:cs typeface="Arial"/>
                <a:sym typeface="Arial"/>
              </a:rPr>
              <a:t>Implications:</a:t>
            </a:r>
            <a:endParaRPr/>
          </a:p>
          <a:p>
            <a:pPr indent="0" lvl="0" marL="0" marR="0" rtl="0" algn="l">
              <a:lnSpc>
                <a:spcPct val="139990"/>
              </a:lnSpc>
              <a:spcBef>
                <a:spcPts val="0"/>
              </a:spcBef>
              <a:spcAft>
                <a:spcPts val="0"/>
              </a:spcAft>
              <a:buNone/>
            </a:pPr>
            <a:r>
              <a:rPr b="0" i="0" lang="en-US" sz="4296" u="none" cap="none" strike="noStrike">
                <a:solidFill>
                  <a:srgbClr val="000000"/>
                </a:solidFill>
                <a:latin typeface="Arial"/>
                <a:ea typeface="Arial"/>
                <a:cs typeface="Arial"/>
                <a:sym typeface="Arial"/>
              </a:rPr>
              <a:t>How these insights can be used for better decision-making in loan approvals.</a:t>
            </a:r>
            <a:endParaRPr/>
          </a:p>
          <a:p>
            <a:pPr indent="0" lvl="0" marL="0" marR="0" rtl="0" algn="l">
              <a:lnSpc>
                <a:spcPct val="85870"/>
              </a:lnSpc>
              <a:spcBef>
                <a:spcPts val="0"/>
              </a:spcBef>
              <a:spcAft>
                <a:spcPts val="0"/>
              </a:spcAft>
              <a:buNone/>
            </a:pPr>
            <a:r>
              <a:t/>
            </a:r>
            <a:endParaRPr b="0" i="0" sz="4296" u="none" cap="none" strike="noStrike">
              <a:solidFill>
                <a:srgbClr val="000000"/>
              </a:solidFill>
              <a:latin typeface="Arial"/>
              <a:ea typeface="Arial"/>
              <a:cs typeface="Arial"/>
              <a:sym typeface="Arial"/>
            </a:endParaRPr>
          </a:p>
          <a:p>
            <a:pPr indent="0" lvl="0" marL="0" marR="0" rtl="0" algn="l">
              <a:lnSpc>
                <a:spcPct val="116014"/>
              </a:lnSpc>
              <a:spcBef>
                <a:spcPts val="0"/>
              </a:spcBef>
              <a:spcAft>
                <a:spcPts val="0"/>
              </a:spcAft>
              <a:buNone/>
            </a:pPr>
            <a:r>
              <a:t/>
            </a:r>
            <a:endParaRPr b="0" i="0" sz="4296" u="none" cap="none" strike="noStrike">
              <a:solidFill>
                <a:srgbClr val="000000"/>
              </a:solidFill>
              <a:latin typeface="Arial"/>
              <a:ea typeface="Arial"/>
              <a:cs typeface="Arial"/>
              <a:sym typeface="Arial"/>
            </a:endParaRPr>
          </a:p>
        </p:txBody>
      </p:sp>
      <p:sp>
        <p:nvSpPr>
          <p:cNvPr id="367" name="Google Shape;367;p15"/>
          <p:cNvSpPr txBox="1"/>
          <p:nvPr/>
        </p:nvSpPr>
        <p:spPr>
          <a:xfrm>
            <a:off x="-380295" y="962025"/>
            <a:ext cx="19997665" cy="102489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1480759" y="7200900"/>
            <a:ext cx="5453349" cy="4114800"/>
          </a:xfrm>
          <a:custGeom>
            <a:rect b="b" l="l" r="r" t="t"/>
            <a:pathLst>
              <a:path extrusionOk="0" h="4114800" w="5453349">
                <a:moveTo>
                  <a:pt x="0" y="0"/>
                </a:moveTo>
                <a:lnTo>
                  <a:pt x="5453350" y="0"/>
                </a:lnTo>
                <a:lnTo>
                  <a:pt x="5453350" y="4114800"/>
                </a:lnTo>
                <a:lnTo>
                  <a:pt x="0" y="4114800"/>
                </a:lnTo>
                <a:lnTo>
                  <a:pt x="0" y="0"/>
                </a:lnTo>
                <a:close/>
              </a:path>
            </a:pathLst>
          </a:custGeom>
          <a:blipFill rotWithShape="1">
            <a:blip r:embed="rId3">
              <a:alphaModFix/>
            </a:blip>
            <a:stretch>
              <a:fillRect b="0" l="0" r="0" t="0"/>
            </a:stretch>
          </a:blipFill>
          <a:ln>
            <a:noFill/>
          </a:ln>
        </p:spPr>
      </p:sp>
      <p:sp>
        <p:nvSpPr>
          <p:cNvPr id="108" name="Google Shape;108;p3"/>
          <p:cNvSpPr/>
          <p:nvPr/>
        </p:nvSpPr>
        <p:spPr>
          <a:xfrm>
            <a:off x="1747441" y="2094083"/>
            <a:ext cx="14793117" cy="5106817"/>
          </a:xfrm>
          <a:custGeom>
            <a:rect b="b" l="l" r="r" t="t"/>
            <a:pathLst>
              <a:path extrusionOk="0" h="5106817" w="14793117">
                <a:moveTo>
                  <a:pt x="0" y="0"/>
                </a:moveTo>
                <a:lnTo>
                  <a:pt x="14793118" y="0"/>
                </a:lnTo>
                <a:lnTo>
                  <a:pt x="14793118" y="5106817"/>
                </a:lnTo>
                <a:lnTo>
                  <a:pt x="0" y="5106817"/>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12" name="Shape 112"/>
        <p:cNvGrpSpPr/>
        <p:nvPr/>
      </p:nvGrpSpPr>
      <p:grpSpPr>
        <a:xfrm>
          <a:off x="0" y="0"/>
          <a:ext cx="0" cy="0"/>
          <a:chOff x="0" y="0"/>
          <a:chExt cx="0" cy="0"/>
        </a:xfrm>
      </p:grpSpPr>
      <p:pic>
        <p:nvPicPr>
          <p:cNvPr id="113" name="Google Shape;113;p4"/>
          <p:cNvPicPr preferRelativeResize="0"/>
          <p:nvPr/>
        </p:nvPicPr>
        <p:blipFill rotWithShape="1">
          <a:blip r:embed="rId3">
            <a:alphaModFix amt="14000"/>
          </a:blip>
          <a:srcRect b="48156" l="0" r="0" t="34990"/>
          <a:stretch/>
        </p:blipFill>
        <p:spPr>
          <a:xfrm>
            <a:off x="9525" y="0"/>
            <a:ext cx="18288000" cy="2053359"/>
          </a:xfrm>
          <a:prstGeom prst="rect">
            <a:avLst/>
          </a:prstGeom>
          <a:noFill/>
          <a:ln>
            <a:noFill/>
          </a:ln>
        </p:spPr>
      </p:pic>
      <p:grpSp>
        <p:nvGrpSpPr>
          <p:cNvPr id="114" name="Google Shape;114;p4"/>
          <p:cNvGrpSpPr/>
          <p:nvPr/>
        </p:nvGrpSpPr>
        <p:grpSpPr>
          <a:xfrm>
            <a:off x="0" y="1655541"/>
            <a:ext cx="18288000" cy="8631459"/>
            <a:chOff x="0" y="-104775"/>
            <a:chExt cx="4816593" cy="2273306"/>
          </a:xfrm>
        </p:grpSpPr>
        <p:sp>
          <p:nvSpPr>
            <p:cNvPr id="115" name="Google Shape;115;p4"/>
            <p:cNvSpPr/>
            <p:nvPr/>
          </p:nvSpPr>
          <p:spPr>
            <a:xfrm>
              <a:off x="0" y="0"/>
              <a:ext cx="4816592" cy="2168531"/>
            </a:xfrm>
            <a:custGeom>
              <a:rect b="b" l="l" r="r" t="t"/>
              <a:pathLst>
                <a:path extrusionOk="0" h="2168531" w="4816592">
                  <a:moveTo>
                    <a:pt x="0" y="0"/>
                  </a:moveTo>
                  <a:lnTo>
                    <a:pt x="4816592" y="0"/>
                  </a:lnTo>
                  <a:lnTo>
                    <a:pt x="4816592" y="2168531"/>
                  </a:lnTo>
                  <a:lnTo>
                    <a:pt x="0" y="2168531"/>
                  </a:lnTo>
                  <a:close/>
                </a:path>
              </a:pathLst>
            </a:custGeom>
            <a:solidFill>
              <a:srgbClr val="F4F4F4"/>
            </a:solidFill>
            <a:ln>
              <a:noFill/>
            </a:ln>
          </p:spPr>
        </p:sp>
        <p:sp>
          <p:nvSpPr>
            <p:cNvPr id="116" name="Google Shape;116;p4"/>
            <p:cNvSpPr txBox="1"/>
            <p:nvPr/>
          </p:nvSpPr>
          <p:spPr>
            <a:xfrm>
              <a:off x="0" y="-104775"/>
              <a:ext cx="4816593" cy="2273306"/>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4"/>
          <p:cNvSpPr txBox="1"/>
          <p:nvPr/>
        </p:nvSpPr>
        <p:spPr>
          <a:xfrm>
            <a:off x="4639504" y="674569"/>
            <a:ext cx="9008992" cy="1139825"/>
          </a:xfrm>
          <a:prstGeom prst="rect">
            <a:avLst/>
          </a:prstGeom>
          <a:noFill/>
          <a:ln>
            <a:noFill/>
          </a:ln>
        </p:spPr>
        <p:txBody>
          <a:bodyPr anchorCtr="0" anchor="t" bIns="0" lIns="0" spcFirstLastPara="1" rIns="0" wrap="square" tIns="0">
            <a:spAutoFit/>
          </a:bodyPr>
          <a:lstStyle/>
          <a:p>
            <a:pPr indent="0" lvl="0" marL="0" marR="0" rtl="0" algn="ctr">
              <a:lnSpc>
                <a:spcPct val="130004"/>
              </a:lnSpc>
              <a:spcBef>
                <a:spcPts val="0"/>
              </a:spcBef>
              <a:spcAft>
                <a:spcPts val="0"/>
              </a:spcAft>
              <a:buNone/>
            </a:pPr>
            <a:r>
              <a:rPr b="0" i="0" lang="en-US" sz="6999" u="none" cap="none" strike="noStrike">
                <a:solidFill>
                  <a:srgbClr val="FFFFFF"/>
                </a:solidFill>
                <a:latin typeface="Arial"/>
                <a:ea typeface="Arial"/>
                <a:cs typeface="Arial"/>
                <a:sym typeface="Arial"/>
              </a:rPr>
              <a:t>AIM</a:t>
            </a:r>
            <a:endParaRPr/>
          </a:p>
        </p:txBody>
      </p:sp>
      <p:sp>
        <p:nvSpPr>
          <p:cNvPr id="118" name="Google Shape;118;p4"/>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19" name="Google Shape;119;p4"/>
          <p:cNvSpPr txBox="1"/>
          <p:nvPr/>
        </p:nvSpPr>
        <p:spPr>
          <a:xfrm>
            <a:off x="1028700" y="1783866"/>
            <a:ext cx="16640863" cy="7971361"/>
          </a:xfrm>
          <a:prstGeom prst="rect">
            <a:avLst/>
          </a:prstGeom>
          <a:noFill/>
          <a:ln>
            <a:noFill/>
          </a:ln>
        </p:spPr>
        <p:txBody>
          <a:bodyPr anchorCtr="0" anchor="t" bIns="0" lIns="0" spcFirstLastPara="1" rIns="0" wrap="square" tIns="0">
            <a:spAutoFit/>
          </a:bodyPr>
          <a:lstStyle/>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 </a:t>
            </a:r>
            <a:endParaRPr/>
          </a:p>
          <a:p>
            <a:pPr indent="0" lvl="0" marL="0" marR="0" rtl="0" algn="l">
              <a:lnSpc>
                <a:spcPct val="180070"/>
              </a:lnSpc>
              <a:spcBef>
                <a:spcPts val="0"/>
              </a:spcBef>
              <a:spcAft>
                <a:spcPts val="0"/>
              </a:spcAft>
              <a:buNone/>
            </a:pPr>
            <a:r>
              <a:t/>
            </a:r>
            <a:endParaRPr b="0" i="0" sz="2263" u="none" cap="none" strike="noStrike">
              <a:solidFill>
                <a:srgbClr val="000000"/>
              </a:solidFill>
              <a:latin typeface="Arial"/>
              <a:ea typeface="Arial"/>
              <a:cs typeface="Arial"/>
              <a:sym typeface="Arial"/>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1. Identify potential credit risks: Recognize borrowers who may default on their payments.</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2. Assess creditworthiness: Evaluate the ability of borrowers to repay their debts.</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3. Measure credit risk exposure: Quantify the potential loss due to credit defaults.</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4. Manage credit risk: Develop strategies to mitigate or minimize credit risk.</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5. Optimize credit portfolios: Ensure a balanced and diversified portfolio to maximize returns while minimizing risk.</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6. Predict credit defaults: Use statistical models and machine learning techniques to forecast potential defaults.</a:t>
            </a:r>
            <a:endParaRPr/>
          </a:p>
          <a:p>
            <a:pPr indent="0" lvl="0" marL="0" marR="0" rtl="0" algn="l">
              <a:lnSpc>
                <a:spcPct val="233097"/>
              </a:lnSpc>
              <a:spcBef>
                <a:spcPts val="0"/>
              </a:spcBef>
              <a:spcAft>
                <a:spcPts val="0"/>
              </a:spcAft>
              <a:buNone/>
            </a:pPr>
            <a:r>
              <a:rPr b="0" i="0" lang="en-US" sz="2263" u="none" cap="none" strike="noStrike">
                <a:solidFill>
                  <a:srgbClr val="000000"/>
                </a:solidFill>
                <a:latin typeface="Arial"/>
                <a:ea typeface="Arial"/>
                <a:cs typeface="Arial"/>
                <a:sym typeface="Arial"/>
              </a:rPr>
              <a:t>7. Evaluate credit risk mitigation techniques: Assess the effectiveness of collateral, guarantees, and other risk-reducing measures.</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8. Comply with regulatory requirements: Meet regulatory capital requirements and industry standards for credit risk management.</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9. Enhance credit decision-making: Provide insights for informed lending and investment decisions.</a:t>
            </a:r>
            <a:endParaRPr/>
          </a:p>
          <a:p>
            <a:pPr indent="0" lvl="0" marL="0" marR="0" rtl="0" algn="l">
              <a:lnSpc>
                <a:spcPct val="180070"/>
              </a:lnSpc>
              <a:spcBef>
                <a:spcPts val="0"/>
              </a:spcBef>
              <a:spcAft>
                <a:spcPts val="0"/>
              </a:spcAft>
              <a:buNone/>
            </a:pPr>
            <a:r>
              <a:rPr b="0" i="0" lang="en-US" sz="2263" u="none" cap="none" strike="noStrike">
                <a:solidFill>
                  <a:srgbClr val="000000"/>
                </a:solidFill>
                <a:latin typeface="Arial"/>
                <a:ea typeface="Arial"/>
                <a:cs typeface="Arial"/>
                <a:sym typeface="Arial"/>
              </a:rPr>
              <a:t>10. Monitor and review credit risk: Continuously assess and update credit risk assessments to reflect changing market condition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23" name="Shape 123"/>
        <p:cNvGrpSpPr/>
        <p:nvPr/>
      </p:nvGrpSpPr>
      <p:grpSpPr>
        <a:xfrm>
          <a:off x="0" y="0"/>
          <a:ext cx="0" cy="0"/>
          <a:chOff x="0" y="0"/>
          <a:chExt cx="0" cy="0"/>
        </a:xfrm>
      </p:grpSpPr>
      <p:pic>
        <p:nvPicPr>
          <p:cNvPr id="124" name="Google Shape;124;p5"/>
          <p:cNvPicPr preferRelativeResize="0"/>
          <p:nvPr/>
        </p:nvPicPr>
        <p:blipFill rotWithShape="1">
          <a:blip r:embed="rId3">
            <a:alphaModFix amt="14000"/>
          </a:blip>
          <a:srcRect b="48156" l="0" r="0" t="34990"/>
          <a:stretch/>
        </p:blipFill>
        <p:spPr>
          <a:xfrm>
            <a:off x="9525" y="0"/>
            <a:ext cx="18288000" cy="2053359"/>
          </a:xfrm>
          <a:prstGeom prst="rect">
            <a:avLst/>
          </a:prstGeom>
          <a:noFill/>
          <a:ln>
            <a:noFill/>
          </a:ln>
        </p:spPr>
      </p:pic>
      <p:grpSp>
        <p:nvGrpSpPr>
          <p:cNvPr id="125" name="Google Shape;125;p5"/>
          <p:cNvGrpSpPr/>
          <p:nvPr/>
        </p:nvGrpSpPr>
        <p:grpSpPr>
          <a:xfrm>
            <a:off x="0" y="1655541"/>
            <a:ext cx="18288000" cy="8631459"/>
            <a:chOff x="0" y="-104775"/>
            <a:chExt cx="4816593" cy="2273306"/>
          </a:xfrm>
        </p:grpSpPr>
        <p:sp>
          <p:nvSpPr>
            <p:cNvPr id="126" name="Google Shape;126;p5"/>
            <p:cNvSpPr/>
            <p:nvPr/>
          </p:nvSpPr>
          <p:spPr>
            <a:xfrm>
              <a:off x="0" y="0"/>
              <a:ext cx="4816592" cy="2168531"/>
            </a:xfrm>
            <a:custGeom>
              <a:rect b="b" l="l" r="r" t="t"/>
              <a:pathLst>
                <a:path extrusionOk="0" h="2168531" w="4816592">
                  <a:moveTo>
                    <a:pt x="0" y="0"/>
                  </a:moveTo>
                  <a:lnTo>
                    <a:pt x="4816592" y="0"/>
                  </a:lnTo>
                  <a:lnTo>
                    <a:pt x="4816592" y="2168531"/>
                  </a:lnTo>
                  <a:lnTo>
                    <a:pt x="0" y="2168531"/>
                  </a:lnTo>
                  <a:close/>
                </a:path>
              </a:pathLst>
            </a:custGeom>
            <a:solidFill>
              <a:srgbClr val="F4F4F4"/>
            </a:solidFill>
            <a:ln>
              <a:noFill/>
            </a:ln>
          </p:spPr>
        </p:sp>
        <p:sp>
          <p:nvSpPr>
            <p:cNvPr id="127" name="Google Shape;127;p5"/>
            <p:cNvSpPr txBox="1"/>
            <p:nvPr/>
          </p:nvSpPr>
          <p:spPr>
            <a:xfrm>
              <a:off x="0" y="-104775"/>
              <a:ext cx="4816593" cy="2273306"/>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8" name="Google Shape;128;p5"/>
          <p:cNvSpPr txBox="1"/>
          <p:nvPr/>
        </p:nvSpPr>
        <p:spPr>
          <a:xfrm>
            <a:off x="3667096" y="601735"/>
            <a:ext cx="11364072" cy="1139825"/>
          </a:xfrm>
          <a:prstGeom prst="rect">
            <a:avLst/>
          </a:prstGeom>
          <a:noFill/>
          <a:ln>
            <a:noFill/>
          </a:ln>
        </p:spPr>
        <p:txBody>
          <a:bodyPr anchorCtr="0" anchor="t" bIns="0" lIns="0" spcFirstLastPara="1" rIns="0" wrap="square" tIns="0">
            <a:spAutoFit/>
          </a:bodyPr>
          <a:lstStyle/>
          <a:p>
            <a:pPr indent="0" lvl="0" marL="0" marR="0" rtl="0" algn="ctr">
              <a:lnSpc>
                <a:spcPct val="130004"/>
              </a:lnSpc>
              <a:spcBef>
                <a:spcPts val="0"/>
              </a:spcBef>
              <a:spcAft>
                <a:spcPts val="0"/>
              </a:spcAft>
              <a:buNone/>
            </a:pPr>
            <a:r>
              <a:rPr b="0" i="0" lang="en-US" sz="6999" u="none" cap="none" strike="noStrike">
                <a:solidFill>
                  <a:srgbClr val="FFFFFF"/>
                </a:solidFill>
                <a:latin typeface="Arial"/>
                <a:ea typeface="Arial"/>
                <a:cs typeface="Arial"/>
                <a:sym typeface="Arial"/>
              </a:rPr>
              <a:t>Problem Statement – I</a:t>
            </a:r>
            <a:endParaRPr/>
          </a:p>
        </p:txBody>
      </p:sp>
      <p:sp>
        <p:nvSpPr>
          <p:cNvPr id="129" name="Google Shape;129;p5"/>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30" name="Google Shape;130;p5"/>
          <p:cNvSpPr txBox="1"/>
          <p:nvPr/>
        </p:nvSpPr>
        <p:spPr>
          <a:xfrm>
            <a:off x="833093" y="2560984"/>
            <a:ext cx="16733641" cy="8047784"/>
          </a:xfrm>
          <a:prstGeom prst="rect">
            <a:avLst/>
          </a:prstGeom>
          <a:noFill/>
          <a:ln>
            <a:noFill/>
          </a:ln>
        </p:spPr>
        <p:txBody>
          <a:bodyPr anchorCtr="0" anchor="t" bIns="0" lIns="0" spcFirstLastPara="1" rIns="0" wrap="square" tIns="0">
            <a:spAutoFit/>
          </a:bodyPr>
          <a:lstStyle/>
          <a:p>
            <a:pPr indent="0" lvl="0" marL="0" marR="0" rtl="0" algn="l">
              <a:lnSpc>
                <a:spcPct val="179979"/>
              </a:lnSpc>
              <a:spcBef>
                <a:spcPts val="0"/>
              </a:spcBef>
              <a:spcAft>
                <a:spcPts val="0"/>
              </a:spcAft>
              <a:buNone/>
            </a:pPr>
            <a:r>
              <a:rPr b="0" i="0" lang="en-US" sz="2972" u="none" cap="none" strike="noStrike">
                <a:solidFill>
                  <a:srgbClr val="000000"/>
                </a:solidFill>
                <a:latin typeface="Arial"/>
                <a:ea typeface="Arial"/>
                <a:cs typeface="Arial"/>
                <a:sym typeface="Arial"/>
              </a:rPr>
              <a:t>This assignment introduces the application of Exploratory Data Analysis (EDA) in a real business scenario, specifically in risk analytics within banking and financial services. You'll use EDA to analyze loan application data to identify patterns that help minimize default risks while ensuring that creditworthy applicants are not rejected. Companies face challenges in lending due to clients with insufficient or no credit history, which can lead to defaults. The goal is to determine driving factors behind loan defaults by analyzing consumer and loan data, helping the company make informed decisions such as approving, denying, or adjusting loan terms. You will explore data from three files: 'application_data.csv' (current client information), 'previous_application.csv' (past loan data), and 'columns_description.csv' (data dictionary). The objective is to help the company optimize its lending process by better assessing risk and ensuring the right customers receive loans.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34" name="Shape 134"/>
        <p:cNvGrpSpPr/>
        <p:nvPr/>
      </p:nvGrpSpPr>
      <p:grpSpPr>
        <a:xfrm>
          <a:off x="0" y="0"/>
          <a:ext cx="0" cy="0"/>
          <a:chOff x="0" y="0"/>
          <a:chExt cx="0" cy="0"/>
        </a:xfrm>
      </p:grpSpPr>
      <p:pic>
        <p:nvPicPr>
          <p:cNvPr id="135" name="Google Shape;135;p6"/>
          <p:cNvPicPr preferRelativeResize="0"/>
          <p:nvPr/>
        </p:nvPicPr>
        <p:blipFill rotWithShape="1">
          <a:blip r:embed="rId3">
            <a:alphaModFix amt="14000"/>
          </a:blip>
          <a:srcRect b="48156" l="0" r="0" t="34990"/>
          <a:stretch/>
        </p:blipFill>
        <p:spPr>
          <a:xfrm>
            <a:off x="9525" y="0"/>
            <a:ext cx="18288000" cy="2053359"/>
          </a:xfrm>
          <a:prstGeom prst="rect">
            <a:avLst/>
          </a:prstGeom>
          <a:noFill/>
          <a:ln>
            <a:noFill/>
          </a:ln>
        </p:spPr>
      </p:pic>
      <p:grpSp>
        <p:nvGrpSpPr>
          <p:cNvPr id="136" name="Google Shape;136;p6"/>
          <p:cNvGrpSpPr/>
          <p:nvPr/>
        </p:nvGrpSpPr>
        <p:grpSpPr>
          <a:xfrm>
            <a:off x="0" y="1655541"/>
            <a:ext cx="18288000" cy="8631459"/>
            <a:chOff x="0" y="-104775"/>
            <a:chExt cx="4816593" cy="2273306"/>
          </a:xfrm>
        </p:grpSpPr>
        <p:sp>
          <p:nvSpPr>
            <p:cNvPr id="137" name="Google Shape;137;p6"/>
            <p:cNvSpPr/>
            <p:nvPr/>
          </p:nvSpPr>
          <p:spPr>
            <a:xfrm>
              <a:off x="0" y="0"/>
              <a:ext cx="4816592" cy="2168531"/>
            </a:xfrm>
            <a:custGeom>
              <a:rect b="b" l="l" r="r" t="t"/>
              <a:pathLst>
                <a:path extrusionOk="0" h="2168531" w="4816592">
                  <a:moveTo>
                    <a:pt x="0" y="0"/>
                  </a:moveTo>
                  <a:lnTo>
                    <a:pt x="4816592" y="0"/>
                  </a:lnTo>
                  <a:lnTo>
                    <a:pt x="4816592" y="2168531"/>
                  </a:lnTo>
                  <a:lnTo>
                    <a:pt x="0" y="2168531"/>
                  </a:lnTo>
                  <a:close/>
                </a:path>
              </a:pathLst>
            </a:custGeom>
            <a:solidFill>
              <a:srgbClr val="F4F4F4"/>
            </a:solidFill>
            <a:ln>
              <a:noFill/>
            </a:ln>
          </p:spPr>
        </p:sp>
        <p:sp>
          <p:nvSpPr>
            <p:cNvPr id="138" name="Google Shape;138;p6"/>
            <p:cNvSpPr txBox="1"/>
            <p:nvPr/>
          </p:nvSpPr>
          <p:spPr>
            <a:xfrm>
              <a:off x="0" y="-104775"/>
              <a:ext cx="4816593" cy="2273306"/>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6"/>
          <p:cNvSpPr txBox="1"/>
          <p:nvPr/>
        </p:nvSpPr>
        <p:spPr>
          <a:xfrm>
            <a:off x="3667096" y="601735"/>
            <a:ext cx="11364072" cy="1139825"/>
          </a:xfrm>
          <a:prstGeom prst="rect">
            <a:avLst/>
          </a:prstGeom>
          <a:noFill/>
          <a:ln>
            <a:noFill/>
          </a:ln>
        </p:spPr>
        <p:txBody>
          <a:bodyPr anchorCtr="0" anchor="t" bIns="0" lIns="0" spcFirstLastPara="1" rIns="0" wrap="square" tIns="0">
            <a:spAutoFit/>
          </a:bodyPr>
          <a:lstStyle/>
          <a:p>
            <a:pPr indent="0" lvl="0" marL="0" marR="0" rtl="0" algn="ctr">
              <a:lnSpc>
                <a:spcPct val="130004"/>
              </a:lnSpc>
              <a:spcBef>
                <a:spcPts val="0"/>
              </a:spcBef>
              <a:spcAft>
                <a:spcPts val="0"/>
              </a:spcAft>
              <a:buNone/>
            </a:pPr>
            <a:r>
              <a:rPr b="0" i="0" lang="en-US" sz="6999" u="none" cap="none" strike="noStrike">
                <a:solidFill>
                  <a:srgbClr val="FFFFFF"/>
                </a:solidFill>
                <a:latin typeface="Arial"/>
                <a:ea typeface="Arial"/>
                <a:cs typeface="Arial"/>
                <a:sym typeface="Arial"/>
              </a:rPr>
              <a:t>Problem Statement – II</a:t>
            </a:r>
            <a:endParaRPr/>
          </a:p>
        </p:txBody>
      </p:sp>
      <p:sp>
        <p:nvSpPr>
          <p:cNvPr id="140" name="Google Shape;140;p6"/>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41" name="Google Shape;141;p6"/>
          <p:cNvSpPr txBox="1"/>
          <p:nvPr/>
        </p:nvSpPr>
        <p:spPr>
          <a:xfrm>
            <a:off x="524985" y="2153241"/>
            <a:ext cx="17763015" cy="7729864"/>
          </a:xfrm>
          <a:prstGeom prst="rect">
            <a:avLst/>
          </a:prstGeom>
          <a:noFill/>
          <a:ln>
            <a:noFill/>
          </a:ln>
        </p:spPr>
        <p:txBody>
          <a:bodyPr anchorCtr="0" anchor="t" bIns="0" lIns="0" spcFirstLastPara="1" rIns="0" wrap="square" tIns="0">
            <a:spAutoFit/>
          </a:bodyPr>
          <a:lstStyle/>
          <a:p>
            <a:pPr indent="0" lvl="0" marL="0" marR="0" rtl="0" algn="l">
              <a:lnSpc>
                <a:spcPct val="179989"/>
              </a:lnSpc>
              <a:spcBef>
                <a:spcPts val="0"/>
              </a:spcBef>
              <a:spcAft>
                <a:spcPts val="0"/>
              </a:spcAft>
              <a:buNone/>
            </a:pPr>
            <a:r>
              <a:rPr b="0" i="0" lang="en-US" sz="3808" u="none" cap="none" strike="noStrike">
                <a:solidFill>
                  <a:srgbClr val="000000"/>
                </a:solidFill>
                <a:latin typeface="Arial"/>
                <a:ea typeface="Arial"/>
                <a:cs typeface="Arial"/>
                <a:sym typeface="Arial"/>
              </a:rPr>
              <a:t>In this task, you will analyze loan data, present your approach, and summarize key findings. Begin by identifying and addressing missing data, explaining your method. Detect and explain any outliers without needing to remove them. Investigate data imbalance in the target variable (payment difficulties), and analyze this using univariate and bivariate analysis. Segment the data and find the top 10 correlations for clients with payment difficulties and other cases. Use visualizations to highlight key insights and explain why certain variables are important in differentiating clients likely to default.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45" name="Shape 145"/>
        <p:cNvGrpSpPr/>
        <p:nvPr/>
      </p:nvGrpSpPr>
      <p:grpSpPr>
        <a:xfrm>
          <a:off x="0" y="0"/>
          <a:ext cx="0" cy="0"/>
          <a:chOff x="0" y="0"/>
          <a:chExt cx="0" cy="0"/>
        </a:xfrm>
      </p:grpSpPr>
      <p:pic>
        <p:nvPicPr>
          <p:cNvPr id="146" name="Google Shape;146;p7"/>
          <p:cNvPicPr preferRelativeResize="0"/>
          <p:nvPr/>
        </p:nvPicPr>
        <p:blipFill rotWithShape="1">
          <a:blip r:embed="rId3">
            <a:alphaModFix amt="14000"/>
          </a:blip>
          <a:srcRect b="44946" l="0" r="0" t="31781"/>
          <a:stretch/>
        </p:blipFill>
        <p:spPr>
          <a:xfrm>
            <a:off x="0" y="-362415"/>
            <a:ext cx="18664354" cy="2893705"/>
          </a:xfrm>
          <a:prstGeom prst="rect">
            <a:avLst/>
          </a:prstGeom>
          <a:noFill/>
          <a:ln>
            <a:noFill/>
          </a:ln>
        </p:spPr>
      </p:pic>
      <p:grpSp>
        <p:nvGrpSpPr>
          <p:cNvPr id="147" name="Google Shape;147;p7"/>
          <p:cNvGrpSpPr/>
          <p:nvPr/>
        </p:nvGrpSpPr>
        <p:grpSpPr>
          <a:xfrm>
            <a:off x="0" y="2133472"/>
            <a:ext cx="18288000" cy="8153528"/>
            <a:chOff x="0" y="-104775"/>
            <a:chExt cx="4816593" cy="2147431"/>
          </a:xfrm>
        </p:grpSpPr>
        <p:sp>
          <p:nvSpPr>
            <p:cNvPr id="148" name="Google Shape;148;p7"/>
            <p:cNvSpPr/>
            <p:nvPr/>
          </p:nvSpPr>
          <p:spPr>
            <a:xfrm>
              <a:off x="0" y="0"/>
              <a:ext cx="4816592" cy="2042656"/>
            </a:xfrm>
            <a:custGeom>
              <a:rect b="b" l="l" r="r" t="t"/>
              <a:pathLst>
                <a:path extrusionOk="0" h="2042656" w="4816592">
                  <a:moveTo>
                    <a:pt x="0" y="0"/>
                  </a:moveTo>
                  <a:lnTo>
                    <a:pt x="4816592" y="0"/>
                  </a:lnTo>
                  <a:lnTo>
                    <a:pt x="4816592" y="2042656"/>
                  </a:lnTo>
                  <a:lnTo>
                    <a:pt x="0" y="2042656"/>
                  </a:lnTo>
                  <a:close/>
                </a:path>
              </a:pathLst>
            </a:custGeom>
            <a:solidFill>
              <a:srgbClr val="F4F4F4"/>
            </a:solidFill>
            <a:ln>
              <a:noFill/>
            </a:ln>
          </p:spPr>
        </p:sp>
        <p:sp>
          <p:nvSpPr>
            <p:cNvPr id="149" name="Google Shape;149;p7"/>
            <p:cNvSpPr txBox="1"/>
            <p:nvPr/>
          </p:nvSpPr>
          <p:spPr>
            <a:xfrm>
              <a:off x="0" y="-104775"/>
              <a:ext cx="4816593" cy="2147431"/>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7"/>
          <p:cNvSpPr txBox="1"/>
          <p:nvPr/>
        </p:nvSpPr>
        <p:spPr>
          <a:xfrm>
            <a:off x="-854832" y="935535"/>
            <a:ext cx="19997665" cy="2072005"/>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300" u="none" cap="none" strike="noStrike">
                <a:solidFill>
                  <a:srgbClr val="FFFFFF"/>
                </a:solidFill>
                <a:latin typeface="Arial"/>
                <a:ea typeface="Arial"/>
                <a:cs typeface="Arial"/>
                <a:sym typeface="Arial"/>
              </a:rPr>
              <a:t>Objective</a:t>
            </a:r>
            <a:endParaRPr/>
          </a:p>
          <a:p>
            <a:pPr indent="0" lvl="0" marL="0" marR="0" rtl="0" algn="ctr">
              <a:lnSpc>
                <a:spcPct val="132063"/>
              </a:lnSpc>
              <a:spcBef>
                <a:spcPts val="0"/>
              </a:spcBef>
              <a:spcAft>
                <a:spcPts val="0"/>
              </a:spcAft>
              <a:buNone/>
            </a:pPr>
            <a:r>
              <a:t/>
            </a:r>
            <a:endParaRPr b="0" i="0" sz="6300" u="none" cap="none" strike="noStrike">
              <a:solidFill>
                <a:srgbClr val="FFFFFF"/>
              </a:solidFill>
              <a:latin typeface="Arial"/>
              <a:ea typeface="Arial"/>
              <a:cs typeface="Arial"/>
              <a:sym typeface="Arial"/>
            </a:endParaRPr>
          </a:p>
        </p:txBody>
      </p:sp>
      <p:sp>
        <p:nvSpPr>
          <p:cNvPr id="151" name="Google Shape;151;p7"/>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52" name="Google Shape;152;p7"/>
          <p:cNvSpPr txBox="1"/>
          <p:nvPr/>
        </p:nvSpPr>
        <p:spPr>
          <a:xfrm>
            <a:off x="1028700" y="3321865"/>
            <a:ext cx="17423196" cy="7431437"/>
          </a:xfrm>
          <a:prstGeom prst="rect">
            <a:avLst/>
          </a:prstGeom>
          <a:noFill/>
          <a:ln>
            <a:noFill/>
          </a:ln>
        </p:spPr>
        <p:txBody>
          <a:bodyPr anchorCtr="0" anchor="t" bIns="0" lIns="0" spcFirstLastPara="1" rIns="0" wrap="square" tIns="0">
            <a:spAutoFit/>
          </a:bodyPr>
          <a:lstStyle/>
          <a:p>
            <a:pPr indent="-314001" lvl="1" marL="628001" marR="0" rtl="0" algn="l">
              <a:lnSpc>
                <a:spcPct val="185041"/>
              </a:lnSpc>
              <a:spcBef>
                <a:spcPts val="0"/>
              </a:spcBef>
              <a:spcAft>
                <a:spcPts val="0"/>
              </a:spcAft>
              <a:buClr>
                <a:srgbClr val="000000"/>
              </a:buClr>
              <a:buSzPts val="2908"/>
              <a:buFont typeface="Arial"/>
              <a:buChar char="•"/>
            </a:pPr>
            <a:r>
              <a:rPr b="0" i="0" lang="en-US" sz="2908" u="none" cap="none" strike="noStrike">
                <a:solidFill>
                  <a:srgbClr val="000000"/>
                </a:solidFill>
                <a:latin typeface="Arial"/>
                <a:ea typeface="Arial"/>
                <a:cs typeface="Arial"/>
                <a:sym typeface="Arial"/>
              </a:rPr>
              <a:t>1. Risk Assessment: Evaluate the creditworthiness of a borrower or counterparty.</a:t>
            </a:r>
            <a:endParaRPr/>
          </a:p>
          <a:p>
            <a:pPr indent="-314001" lvl="1" marL="628001" marR="0" rtl="0" algn="l">
              <a:lnSpc>
                <a:spcPct val="185041"/>
              </a:lnSpc>
              <a:spcBef>
                <a:spcPts val="0"/>
              </a:spcBef>
              <a:spcAft>
                <a:spcPts val="0"/>
              </a:spcAft>
              <a:buClr>
                <a:srgbClr val="000000"/>
              </a:buClr>
              <a:buSzPts val="2908"/>
              <a:buFont typeface="Arial"/>
              <a:buChar char="•"/>
            </a:pPr>
            <a:r>
              <a:rPr b="0" i="0" lang="en-US" sz="2908" u="none" cap="none" strike="noStrike">
                <a:solidFill>
                  <a:srgbClr val="000000"/>
                </a:solidFill>
                <a:latin typeface="Arial"/>
                <a:ea typeface="Arial"/>
                <a:cs typeface="Arial"/>
                <a:sym typeface="Arial"/>
              </a:rPr>
              <a:t>2. Loss Estimation: Estimate the potential loss in case of default.</a:t>
            </a:r>
            <a:endParaRPr/>
          </a:p>
          <a:p>
            <a:pPr indent="-314001" lvl="1" marL="628001" marR="0" rtl="0" algn="l">
              <a:lnSpc>
                <a:spcPct val="185041"/>
              </a:lnSpc>
              <a:spcBef>
                <a:spcPts val="0"/>
              </a:spcBef>
              <a:spcAft>
                <a:spcPts val="0"/>
              </a:spcAft>
              <a:buClr>
                <a:srgbClr val="000000"/>
              </a:buClr>
              <a:buSzPts val="2908"/>
              <a:buFont typeface="Arial"/>
              <a:buChar char="•"/>
            </a:pPr>
            <a:r>
              <a:rPr b="0" i="0" lang="en-US" sz="2908" u="none" cap="none" strike="noStrike">
                <a:solidFill>
                  <a:srgbClr val="000000"/>
                </a:solidFill>
                <a:latin typeface="Arial"/>
                <a:ea typeface="Arial"/>
                <a:cs typeface="Arial"/>
                <a:sym typeface="Arial"/>
              </a:rPr>
              <a:t>3. Risk Classification: Categorize borrowers into different risk categories.</a:t>
            </a:r>
            <a:endParaRPr/>
          </a:p>
          <a:p>
            <a:pPr indent="-314001" lvl="1" marL="628001" marR="0" rtl="0" algn="l">
              <a:lnSpc>
                <a:spcPct val="185041"/>
              </a:lnSpc>
              <a:spcBef>
                <a:spcPts val="0"/>
              </a:spcBef>
              <a:spcAft>
                <a:spcPts val="0"/>
              </a:spcAft>
              <a:buClr>
                <a:srgbClr val="000000"/>
              </a:buClr>
              <a:buSzPts val="2908"/>
              <a:buFont typeface="Arial"/>
              <a:buChar char="•"/>
            </a:pPr>
            <a:r>
              <a:rPr b="0" i="0" lang="en-US" sz="2908" u="none" cap="none" strike="noStrike">
                <a:solidFill>
                  <a:srgbClr val="000000"/>
                </a:solidFill>
                <a:latin typeface="Arial"/>
                <a:ea typeface="Arial"/>
                <a:cs typeface="Arial"/>
                <a:sym typeface="Arial"/>
              </a:rPr>
              <a:t>4. Risk Pricing: Determine the appropriate interest rate or risk premium to charge.</a:t>
            </a:r>
            <a:endParaRPr/>
          </a:p>
          <a:p>
            <a:pPr indent="-314001" lvl="1" marL="628001" marR="0" rtl="0" algn="l">
              <a:lnSpc>
                <a:spcPct val="185041"/>
              </a:lnSpc>
              <a:spcBef>
                <a:spcPts val="0"/>
              </a:spcBef>
              <a:spcAft>
                <a:spcPts val="0"/>
              </a:spcAft>
              <a:buClr>
                <a:srgbClr val="000000"/>
              </a:buClr>
              <a:buSzPts val="2908"/>
              <a:buFont typeface="Arial"/>
              <a:buChar char="•"/>
            </a:pPr>
            <a:r>
              <a:rPr b="0" i="0" lang="en-US" sz="2908" u="none" cap="none" strike="noStrike">
                <a:solidFill>
                  <a:srgbClr val="000000"/>
                </a:solidFill>
                <a:latin typeface="Arial"/>
                <a:ea typeface="Arial"/>
                <a:cs typeface="Arial"/>
                <a:sym typeface="Arial"/>
              </a:rPr>
              <a:t>5. Risk Management: Identify and mitigate potential credit risks.</a:t>
            </a:r>
            <a:endParaRPr/>
          </a:p>
          <a:p>
            <a:pPr indent="-314001" lvl="1" marL="628001" marR="0" rtl="0" algn="l">
              <a:lnSpc>
                <a:spcPct val="185041"/>
              </a:lnSpc>
              <a:spcBef>
                <a:spcPts val="0"/>
              </a:spcBef>
              <a:spcAft>
                <a:spcPts val="0"/>
              </a:spcAft>
              <a:buClr>
                <a:srgbClr val="000000"/>
              </a:buClr>
              <a:buSzPts val="2908"/>
              <a:buFont typeface="Arial"/>
              <a:buChar char="•"/>
            </a:pPr>
            <a:r>
              <a:rPr b="0" i="0" lang="en-US" sz="2908" u="none" cap="none" strike="noStrike">
                <a:solidFill>
                  <a:srgbClr val="000000"/>
                </a:solidFill>
                <a:latin typeface="Arial"/>
                <a:ea typeface="Arial"/>
                <a:cs typeface="Arial"/>
                <a:sym typeface="Arial"/>
              </a:rPr>
              <a:t>6. Regulatory Compliance: Meet regulatory requirements and standards.</a:t>
            </a:r>
            <a:endParaRPr/>
          </a:p>
          <a:p>
            <a:pPr indent="-314001" lvl="1" marL="628001" marR="0" rtl="0" algn="l">
              <a:lnSpc>
                <a:spcPct val="185041"/>
              </a:lnSpc>
              <a:spcBef>
                <a:spcPts val="0"/>
              </a:spcBef>
              <a:spcAft>
                <a:spcPts val="0"/>
              </a:spcAft>
              <a:buClr>
                <a:srgbClr val="000000"/>
              </a:buClr>
              <a:buSzPts val="2908"/>
              <a:buFont typeface="Arial"/>
              <a:buChar char="•"/>
            </a:pPr>
            <a:r>
              <a:rPr b="0" i="0" lang="en-US" sz="2908" u="none" cap="none" strike="noStrike">
                <a:solidFill>
                  <a:srgbClr val="000000"/>
                </a:solidFill>
                <a:latin typeface="Arial"/>
                <a:ea typeface="Arial"/>
                <a:cs typeface="Arial"/>
                <a:sym typeface="Arial"/>
              </a:rPr>
              <a:t>7. Portfolio Optimization: Optimize credit portfolios to maximize returns while minimizing risk.</a:t>
            </a:r>
            <a:endParaRPr/>
          </a:p>
          <a:p>
            <a:pPr indent="0" lvl="0" marL="0" marR="0" rtl="0" algn="l">
              <a:lnSpc>
                <a:spcPct val="434594"/>
              </a:lnSpc>
              <a:spcBef>
                <a:spcPts val="0"/>
              </a:spcBef>
              <a:spcAft>
                <a:spcPts val="0"/>
              </a:spcAft>
              <a:buNone/>
            </a:pPr>
            <a:r>
              <a:t/>
            </a:r>
            <a:endParaRPr b="0" i="0" sz="2908" u="none" cap="none" strike="noStrike">
              <a:solidFill>
                <a:srgbClr val="000000"/>
              </a:solidFill>
              <a:latin typeface="Arial"/>
              <a:ea typeface="Arial"/>
              <a:cs typeface="Arial"/>
              <a:sym typeface="Arial"/>
            </a:endParaRPr>
          </a:p>
          <a:p>
            <a:pPr indent="0" lvl="0" marL="0" marR="0" rtl="0" algn="l">
              <a:lnSpc>
                <a:spcPct val="72008"/>
              </a:lnSpc>
              <a:spcBef>
                <a:spcPts val="0"/>
              </a:spcBef>
              <a:spcAft>
                <a:spcPts val="0"/>
              </a:spcAft>
              <a:buNone/>
            </a:pPr>
            <a:r>
              <a:t/>
            </a:r>
            <a:endParaRPr b="0" i="0" sz="2908"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56" name="Shape 156"/>
        <p:cNvGrpSpPr/>
        <p:nvPr/>
      </p:nvGrpSpPr>
      <p:grpSpPr>
        <a:xfrm>
          <a:off x="0" y="0"/>
          <a:ext cx="0" cy="0"/>
          <a:chOff x="0" y="0"/>
          <a:chExt cx="0" cy="0"/>
        </a:xfrm>
      </p:grpSpPr>
      <p:pic>
        <p:nvPicPr>
          <p:cNvPr id="157" name="Google Shape;157;p8"/>
          <p:cNvPicPr preferRelativeResize="0"/>
          <p:nvPr/>
        </p:nvPicPr>
        <p:blipFill rotWithShape="1">
          <a:blip r:embed="rId3">
            <a:alphaModFix amt="14000"/>
          </a:blip>
          <a:srcRect b="41099" l="0" r="0" t="27933"/>
          <a:stretch/>
        </p:blipFill>
        <p:spPr>
          <a:xfrm>
            <a:off x="9525" y="0"/>
            <a:ext cx="18288000" cy="3773114"/>
          </a:xfrm>
          <a:prstGeom prst="rect">
            <a:avLst/>
          </a:prstGeom>
          <a:noFill/>
          <a:ln>
            <a:noFill/>
          </a:ln>
        </p:spPr>
      </p:pic>
      <p:grpSp>
        <p:nvGrpSpPr>
          <p:cNvPr id="158" name="Google Shape;158;p8"/>
          <p:cNvGrpSpPr/>
          <p:nvPr/>
        </p:nvGrpSpPr>
        <p:grpSpPr>
          <a:xfrm>
            <a:off x="0" y="2072338"/>
            <a:ext cx="18288000" cy="8515883"/>
            <a:chOff x="0" y="-104775"/>
            <a:chExt cx="4816593" cy="2242866"/>
          </a:xfrm>
        </p:grpSpPr>
        <p:sp>
          <p:nvSpPr>
            <p:cNvPr id="159" name="Google Shape;159;p8"/>
            <p:cNvSpPr/>
            <p:nvPr/>
          </p:nvSpPr>
          <p:spPr>
            <a:xfrm>
              <a:off x="0" y="0"/>
              <a:ext cx="4816592" cy="2138091"/>
            </a:xfrm>
            <a:custGeom>
              <a:rect b="b" l="l" r="r" t="t"/>
              <a:pathLst>
                <a:path extrusionOk="0" h="2138091" w="4816592">
                  <a:moveTo>
                    <a:pt x="0" y="0"/>
                  </a:moveTo>
                  <a:lnTo>
                    <a:pt x="4816592" y="0"/>
                  </a:lnTo>
                  <a:lnTo>
                    <a:pt x="4816592" y="2138091"/>
                  </a:lnTo>
                  <a:lnTo>
                    <a:pt x="0" y="2138091"/>
                  </a:lnTo>
                  <a:close/>
                </a:path>
              </a:pathLst>
            </a:custGeom>
            <a:solidFill>
              <a:srgbClr val="F4F4F4"/>
            </a:solidFill>
            <a:ln>
              <a:noFill/>
            </a:ln>
          </p:spPr>
        </p:sp>
        <p:sp>
          <p:nvSpPr>
            <p:cNvPr id="160" name="Google Shape;160;p8"/>
            <p:cNvSpPr txBox="1"/>
            <p:nvPr/>
          </p:nvSpPr>
          <p:spPr>
            <a:xfrm>
              <a:off x="0" y="-104775"/>
              <a:ext cx="4816593" cy="2242866"/>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8"/>
          <p:cNvSpPr txBox="1"/>
          <p:nvPr/>
        </p:nvSpPr>
        <p:spPr>
          <a:xfrm>
            <a:off x="627621" y="923925"/>
            <a:ext cx="17051809" cy="1546231"/>
          </a:xfrm>
          <a:prstGeom prst="rect">
            <a:avLst/>
          </a:prstGeom>
          <a:noFill/>
          <a:ln>
            <a:noFill/>
          </a:ln>
        </p:spPr>
        <p:txBody>
          <a:bodyPr anchorCtr="0" anchor="t" bIns="0" lIns="0" spcFirstLastPara="1" rIns="0" wrap="square" tIns="0">
            <a:spAutoFit/>
          </a:bodyPr>
          <a:lstStyle/>
          <a:p>
            <a:pPr indent="0" lvl="0" marL="0" marR="0" rtl="0" algn="ctr">
              <a:lnSpc>
                <a:spcPct val="130003"/>
              </a:lnSpc>
              <a:spcBef>
                <a:spcPts val="0"/>
              </a:spcBef>
              <a:spcAft>
                <a:spcPts val="0"/>
              </a:spcAft>
              <a:buNone/>
            </a:pPr>
            <a:r>
              <a:rPr b="0" i="0" lang="en-US" sz="9499" u="none" cap="none" strike="noStrike">
                <a:solidFill>
                  <a:srgbClr val="FFFFFF"/>
                </a:solidFill>
                <a:latin typeface="Arial"/>
                <a:ea typeface="Arial"/>
                <a:cs typeface="Arial"/>
                <a:sym typeface="Arial"/>
              </a:rPr>
              <a:t>Understand the Data</a:t>
            </a:r>
            <a:endParaRPr/>
          </a:p>
        </p:txBody>
      </p:sp>
      <p:sp>
        <p:nvSpPr>
          <p:cNvPr id="162" name="Google Shape;162;p8"/>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63" name="Google Shape;163;p8"/>
          <p:cNvSpPr/>
          <p:nvPr/>
        </p:nvSpPr>
        <p:spPr>
          <a:xfrm>
            <a:off x="8333203" y="9678747"/>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5">
              <a:alphaModFix/>
            </a:blip>
            <a:stretch>
              <a:fillRect b="0" l="0" r="0" t="0"/>
            </a:stretch>
          </a:blipFill>
          <a:ln>
            <a:noFill/>
          </a:ln>
        </p:spPr>
      </p:sp>
      <p:sp>
        <p:nvSpPr>
          <p:cNvPr id="164" name="Google Shape;164;p8"/>
          <p:cNvSpPr/>
          <p:nvPr/>
        </p:nvSpPr>
        <p:spPr>
          <a:xfrm>
            <a:off x="3227070" y="8430578"/>
            <a:ext cx="112395" cy="116205"/>
          </a:xfrm>
          <a:custGeom>
            <a:rect b="b" l="l" r="r" t="t"/>
            <a:pathLst>
              <a:path extrusionOk="0" h="154940" w="149860">
                <a:moveTo>
                  <a:pt x="149860" y="53340"/>
                </a:moveTo>
                <a:cubicBezTo>
                  <a:pt x="146050" y="107950"/>
                  <a:pt x="123190" y="135890"/>
                  <a:pt x="107950" y="146050"/>
                </a:cubicBezTo>
                <a:cubicBezTo>
                  <a:pt x="96520" y="152400"/>
                  <a:pt x="85090" y="154940"/>
                  <a:pt x="72390" y="152400"/>
                </a:cubicBezTo>
                <a:cubicBezTo>
                  <a:pt x="53340" y="148590"/>
                  <a:pt x="22860" y="129540"/>
                  <a:pt x="11430" y="115570"/>
                </a:cubicBezTo>
                <a:cubicBezTo>
                  <a:pt x="2540" y="105410"/>
                  <a:pt x="0" y="93980"/>
                  <a:pt x="0" y="81280"/>
                </a:cubicBezTo>
                <a:cubicBezTo>
                  <a:pt x="1270" y="62230"/>
                  <a:pt x="16510" y="29210"/>
                  <a:pt x="29210" y="16510"/>
                </a:cubicBezTo>
                <a:cubicBezTo>
                  <a:pt x="39370" y="6350"/>
                  <a:pt x="49530" y="2540"/>
                  <a:pt x="62230" y="1270"/>
                </a:cubicBezTo>
                <a:cubicBezTo>
                  <a:pt x="81280" y="0"/>
                  <a:pt x="130810" y="22860"/>
                  <a:pt x="130810" y="22860"/>
                </a:cubicBezTo>
              </a:path>
            </a:pathLst>
          </a:custGeom>
          <a:solidFill>
            <a:srgbClr val="E7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txBox="1"/>
          <p:nvPr/>
        </p:nvSpPr>
        <p:spPr>
          <a:xfrm>
            <a:off x="1624022" y="2689367"/>
            <a:ext cx="18774433" cy="6568933"/>
          </a:xfrm>
          <a:prstGeom prst="rect">
            <a:avLst/>
          </a:prstGeom>
          <a:noFill/>
          <a:ln>
            <a:noFill/>
          </a:ln>
        </p:spPr>
        <p:txBody>
          <a:bodyPr anchorCtr="0" anchor="t" bIns="0" lIns="0" spcFirstLastPara="1" rIns="0" wrap="square" tIns="0">
            <a:spAutoFit/>
          </a:bodyPr>
          <a:lstStyle/>
          <a:p>
            <a:pPr indent="0" lvl="0" marL="0" marR="0" rtl="0" algn="just">
              <a:lnSpc>
                <a:spcPct val="167039"/>
              </a:lnSpc>
              <a:spcBef>
                <a:spcPts val="0"/>
              </a:spcBef>
              <a:spcAft>
                <a:spcPts val="0"/>
              </a:spcAft>
              <a:buNone/>
            </a:pPr>
            <a:r>
              <a:rPr b="0" i="0" lang="en-US" sz="2858" u="none" cap="none" strike="noStrike">
                <a:solidFill>
                  <a:srgbClr val="718BAB"/>
                </a:solidFill>
                <a:latin typeface="Arial"/>
                <a:ea typeface="Arial"/>
                <a:cs typeface="Arial"/>
                <a:sym typeface="Arial"/>
              </a:rPr>
              <a:t>Objective:</a:t>
            </a:r>
            <a:endParaRPr/>
          </a:p>
          <a:p>
            <a:pPr indent="0" lvl="0" marL="0" marR="0" rtl="0" algn="just">
              <a:lnSpc>
                <a:spcPct val="167039"/>
              </a:lnSpc>
              <a:spcBef>
                <a:spcPts val="0"/>
              </a:spcBef>
              <a:spcAft>
                <a:spcPts val="0"/>
              </a:spcAft>
              <a:buNone/>
            </a:pPr>
            <a:r>
              <a:rPr b="0" i="0" lang="en-US" sz="2858" u="none" cap="none" strike="noStrike">
                <a:solidFill>
                  <a:srgbClr val="000000"/>
                </a:solidFill>
                <a:latin typeface="Arial"/>
                <a:ea typeface="Arial"/>
                <a:cs typeface="Arial"/>
                <a:sym typeface="Arial"/>
              </a:rPr>
              <a:t>Familiarize with the dataset and understand variables.</a:t>
            </a:r>
            <a:endParaRPr/>
          </a:p>
          <a:p>
            <a:pPr indent="0" lvl="0" marL="0" marR="0" rtl="0" algn="just">
              <a:lnSpc>
                <a:spcPct val="167039"/>
              </a:lnSpc>
              <a:spcBef>
                <a:spcPts val="0"/>
              </a:spcBef>
              <a:spcAft>
                <a:spcPts val="0"/>
              </a:spcAft>
              <a:buNone/>
            </a:pPr>
            <a:r>
              <a:rPr b="0" i="0" lang="en-US" sz="2858" u="none" cap="none" strike="noStrike">
                <a:solidFill>
                  <a:srgbClr val="718BAB"/>
                </a:solidFill>
                <a:latin typeface="Arial"/>
                <a:ea typeface="Arial"/>
                <a:cs typeface="Arial"/>
                <a:sym typeface="Arial"/>
              </a:rPr>
              <a:t>Datasets:</a:t>
            </a:r>
            <a:endParaRPr/>
          </a:p>
          <a:p>
            <a:pPr indent="0" lvl="0" marL="0" marR="0" rtl="0" algn="just">
              <a:lnSpc>
                <a:spcPct val="167039"/>
              </a:lnSpc>
              <a:spcBef>
                <a:spcPts val="0"/>
              </a:spcBef>
              <a:spcAft>
                <a:spcPts val="0"/>
              </a:spcAft>
              <a:buNone/>
            </a:pPr>
            <a:r>
              <a:rPr b="0" i="0" lang="en-US" sz="2858" u="none" cap="none" strike="noStrike">
                <a:solidFill>
                  <a:srgbClr val="000000"/>
                </a:solidFill>
                <a:latin typeface="Arial"/>
                <a:ea typeface="Arial"/>
                <a:cs typeface="Arial"/>
                <a:sym typeface="Arial"/>
              </a:rPr>
              <a:t>application_data.csv: Information at the time of loan application.</a:t>
            </a:r>
            <a:endParaRPr/>
          </a:p>
          <a:p>
            <a:pPr indent="0" lvl="0" marL="0" marR="0" rtl="0" algn="just">
              <a:lnSpc>
                <a:spcPct val="167039"/>
              </a:lnSpc>
              <a:spcBef>
                <a:spcPts val="0"/>
              </a:spcBef>
              <a:spcAft>
                <a:spcPts val="0"/>
              </a:spcAft>
              <a:buNone/>
            </a:pPr>
            <a:r>
              <a:rPr b="0" i="0" lang="en-US" sz="2858" u="none" cap="none" strike="noStrike">
                <a:solidFill>
                  <a:srgbClr val="000000"/>
                </a:solidFill>
                <a:latin typeface="Arial"/>
                <a:ea typeface="Arial"/>
                <a:cs typeface="Arial"/>
                <a:sym typeface="Arial"/>
              </a:rPr>
              <a:t>previous_application.csv: Details of past loan applications.</a:t>
            </a:r>
            <a:endParaRPr/>
          </a:p>
          <a:p>
            <a:pPr indent="0" lvl="0" marL="0" marR="0" rtl="0" algn="just">
              <a:lnSpc>
                <a:spcPct val="167039"/>
              </a:lnSpc>
              <a:spcBef>
                <a:spcPts val="0"/>
              </a:spcBef>
              <a:spcAft>
                <a:spcPts val="0"/>
              </a:spcAft>
              <a:buNone/>
            </a:pPr>
            <a:r>
              <a:rPr b="0" i="0" lang="en-US" sz="2858" u="none" cap="none" strike="noStrike">
                <a:solidFill>
                  <a:srgbClr val="000000"/>
                </a:solidFill>
                <a:latin typeface="Arial"/>
                <a:ea typeface="Arial"/>
                <a:cs typeface="Arial"/>
                <a:sym typeface="Arial"/>
              </a:rPr>
              <a:t>columns_description.csv: Description of variables.</a:t>
            </a:r>
            <a:endParaRPr/>
          </a:p>
          <a:p>
            <a:pPr indent="-308613" lvl="1" marL="617225" marR="0" rtl="0" algn="just">
              <a:lnSpc>
                <a:spcPct val="167039"/>
              </a:lnSpc>
              <a:spcBef>
                <a:spcPts val="0"/>
              </a:spcBef>
              <a:spcAft>
                <a:spcPts val="0"/>
              </a:spcAft>
              <a:buClr>
                <a:srgbClr val="718BAB"/>
              </a:buClr>
              <a:buSzPts val="2858"/>
              <a:buFont typeface="Arial"/>
              <a:buChar char="•"/>
            </a:pPr>
            <a:r>
              <a:rPr b="0" i="0" lang="en-US" sz="2858" u="none" cap="none" strike="noStrike">
                <a:solidFill>
                  <a:srgbClr val="718BAB"/>
                </a:solidFill>
                <a:latin typeface="Arial"/>
                <a:ea typeface="Arial"/>
                <a:cs typeface="Arial"/>
                <a:sym typeface="Arial"/>
              </a:rPr>
              <a:t>Key Points:</a:t>
            </a:r>
            <a:endParaRPr/>
          </a:p>
          <a:p>
            <a:pPr indent="0" lvl="0" marL="0" marR="0" rtl="0" algn="just">
              <a:lnSpc>
                <a:spcPct val="167039"/>
              </a:lnSpc>
              <a:spcBef>
                <a:spcPts val="0"/>
              </a:spcBef>
              <a:spcAft>
                <a:spcPts val="0"/>
              </a:spcAft>
              <a:buNone/>
            </a:pPr>
            <a:r>
              <a:rPr b="0" i="0" lang="en-US" sz="2858" u="none" cap="none" strike="noStrike">
                <a:solidFill>
                  <a:srgbClr val="000000"/>
                </a:solidFill>
                <a:latin typeface="Arial"/>
                <a:ea typeface="Arial"/>
                <a:cs typeface="Arial"/>
                <a:sym typeface="Arial"/>
              </a:rPr>
              <a:t>Examine the meaning of variables.</a:t>
            </a:r>
            <a:endParaRPr/>
          </a:p>
          <a:p>
            <a:pPr indent="0" lvl="0" marL="0" marR="0" rtl="0" algn="just">
              <a:lnSpc>
                <a:spcPct val="167039"/>
              </a:lnSpc>
              <a:spcBef>
                <a:spcPts val="0"/>
              </a:spcBef>
              <a:spcAft>
                <a:spcPts val="0"/>
              </a:spcAft>
              <a:buNone/>
            </a:pPr>
            <a:r>
              <a:rPr b="0" i="0" lang="en-US" sz="2858" u="none" cap="none" strike="noStrike">
                <a:solidFill>
                  <a:srgbClr val="000000"/>
                </a:solidFill>
                <a:latin typeface="Arial"/>
                <a:ea typeface="Arial"/>
                <a:cs typeface="Arial"/>
                <a:sym typeface="Arial"/>
              </a:rPr>
              <a:t>Identify the relevance of each variable to the business problem</a:t>
            </a:r>
            <a:endParaRPr/>
          </a:p>
          <a:p>
            <a:pPr indent="0" lvl="0" marL="0" marR="0" rtl="0" algn="just">
              <a:lnSpc>
                <a:spcPct val="167039"/>
              </a:lnSpc>
              <a:spcBef>
                <a:spcPts val="0"/>
              </a:spcBef>
              <a:spcAft>
                <a:spcPts val="0"/>
              </a:spcAft>
              <a:buNone/>
            </a:pPr>
            <a:r>
              <a:t/>
            </a:r>
            <a:endParaRPr b="0" i="0" sz="2858" u="none" cap="none" strike="noStrike">
              <a:solidFill>
                <a:srgbClr val="000000"/>
              </a:solidFill>
              <a:latin typeface="Arial"/>
              <a:ea typeface="Arial"/>
              <a:cs typeface="Arial"/>
              <a:sym typeface="Arial"/>
            </a:endParaRPr>
          </a:p>
          <a:p>
            <a:pPr indent="0" lvl="0" marL="0" marR="0" rtl="0" algn="just">
              <a:lnSpc>
                <a:spcPct val="167039"/>
              </a:lnSpc>
              <a:spcBef>
                <a:spcPts val="0"/>
              </a:spcBef>
              <a:spcAft>
                <a:spcPts val="0"/>
              </a:spcAft>
              <a:buNone/>
            </a:pPr>
            <a:r>
              <a:t/>
            </a:r>
            <a:endParaRPr b="0" i="0" sz="2858"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C1E6"/>
        </a:solidFill>
      </p:bgPr>
    </p:bg>
    <p:spTree>
      <p:nvGrpSpPr>
        <p:cNvPr id="169" name="Shape 169"/>
        <p:cNvGrpSpPr/>
        <p:nvPr/>
      </p:nvGrpSpPr>
      <p:grpSpPr>
        <a:xfrm>
          <a:off x="0" y="0"/>
          <a:ext cx="0" cy="0"/>
          <a:chOff x="0" y="0"/>
          <a:chExt cx="0" cy="0"/>
        </a:xfrm>
      </p:grpSpPr>
      <p:pic>
        <p:nvPicPr>
          <p:cNvPr id="170" name="Google Shape;170;p9"/>
          <p:cNvPicPr preferRelativeResize="0"/>
          <p:nvPr/>
        </p:nvPicPr>
        <p:blipFill rotWithShape="1">
          <a:blip r:embed="rId3">
            <a:alphaModFix amt="14000"/>
          </a:blip>
          <a:srcRect b="41099" l="0" r="0" t="27933"/>
          <a:stretch/>
        </p:blipFill>
        <p:spPr>
          <a:xfrm>
            <a:off x="9525" y="0"/>
            <a:ext cx="18288000" cy="3773114"/>
          </a:xfrm>
          <a:prstGeom prst="rect">
            <a:avLst/>
          </a:prstGeom>
          <a:noFill/>
          <a:ln>
            <a:noFill/>
          </a:ln>
        </p:spPr>
      </p:pic>
      <p:grpSp>
        <p:nvGrpSpPr>
          <p:cNvPr id="171" name="Google Shape;171;p9"/>
          <p:cNvGrpSpPr/>
          <p:nvPr/>
        </p:nvGrpSpPr>
        <p:grpSpPr>
          <a:xfrm>
            <a:off x="0" y="2072338"/>
            <a:ext cx="18288000" cy="8515883"/>
            <a:chOff x="0" y="-104775"/>
            <a:chExt cx="4816593" cy="2242866"/>
          </a:xfrm>
        </p:grpSpPr>
        <p:sp>
          <p:nvSpPr>
            <p:cNvPr id="172" name="Google Shape;172;p9"/>
            <p:cNvSpPr/>
            <p:nvPr/>
          </p:nvSpPr>
          <p:spPr>
            <a:xfrm>
              <a:off x="0" y="0"/>
              <a:ext cx="4816592" cy="2138091"/>
            </a:xfrm>
            <a:custGeom>
              <a:rect b="b" l="l" r="r" t="t"/>
              <a:pathLst>
                <a:path extrusionOk="0" h="2138091" w="4816592">
                  <a:moveTo>
                    <a:pt x="0" y="0"/>
                  </a:moveTo>
                  <a:lnTo>
                    <a:pt x="4816592" y="0"/>
                  </a:lnTo>
                  <a:lnTo>
                    <a:pt x="4816592" y="2138091"/>
                  </a:lnTo>
                  <a:lnTo>
                    <a:pt x="0" y="2138091"/>
                  </a:lnTo>
                  <a:close/>
                </a:path>
              </a:pathLst>
            </a:custGeom>
            <a:solidFill>
              <a:srgbClr val="F4F4F4"/>
            </a:solidFill>
            <a:ln>
              <a:noFill/>
            </a:ln>
          </p:spPr>
        </p:sp>
        <p:sp>
          <p:nvSpPr>
            <p:cNvPr id="173" name="Google Shape;173;p9"/>
            <p:cNvSpPr txBox="1"/>
            <p:nvPr/>
          </p:nvSpPr>
          <p:spPr>
            <a:xfrm>
              <a:off x="0" y="-104775"/>
              <a:ext cx="4816593" cy="2242866"/>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9"/>
          <p:cNvSpPr txBox="1"/>
          <p:nvPr/>
        </p:nvSpPr>
        <p:spPr>
          <a:xfrm>
            <a:off x="2097127" y="952500"/>
            <a:ext cx="14112796" cy="1269210"/>
          </a:xfrm>
          <a:prstGeom prst="rect">
            <a:avLst/>
          </a:prstGeom>
          <a:noFill/>
          <a:ln>
            <a:noFill/>
          </a:ln>
        </p:spPr>
        <p:txBody>
          <a:bodyPr anchorCtr="0" anchor="t" bIns="0" lIns="0" spcFirstLastPara="1" rIns="0" wrap="square" tIns="0">
            <a:spAutoFit/>
          </a:bodyPr>
          <a:lstStyle/>
          <a:p>
            <a:pPr indent="0" lvl="0" marL="0" marR="0" rtl="0" algn="ctr">
              <a:lnSpc>
                <a:spcPct val="129992"/>
              </a:lnSpc>
              <a:spcBef>
                <a:spcPts val="0"/>
              </a:spcBef>
              <a:spcAft>
                <a:spcPts val="0"/>
              </a:spcAft>
              <a:buNone/>
            </a:pPr>
            <a:r>
              <a:rPr b="0" i="0" lang="en-US" sz="7862" u="none" cap="none" strike="noStrike">
                <a:solidFill>
                  <a:srgbClr val="FFFFFF"/>
                </a:solidFill>
                <a:latin typeface="Arial"/>
                <a:ea typeface="Arial"/>
                <a:cs typeface="Arial"/>
                <a:sym typeface="Arial"/>
              </a:rPr>
              <a:t>Understand the Data</a:t>
            </a:r>
            <a:endParaRPr/>
          </a:p>
        </p:txBody>
      </p:sp>
      <p:sp>
        <p:nvSpPr>
          <p:cNvPr id="175" name="Google Shape;175;p9"/>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76" name="Google Shape;176;p9"/>
          <p:cNvSpPr/>
          <p:nvPr/>
        </p:nvSpPr>
        <p:spPr>
          <a:xfrm>
            <a:off x="8333203" y="9678747"/>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5">
              <a:alphaModFix/>
            </a:blip>
            <a:stretch>
              <a:fillRect b="0" l="0" r="0" t="0"/>
            </a:stretch>
          </a:blipFill>
          <a:ln>
            <a:noFill/>
          </a:ln>
        </p:spPr>
      </p:sp>
      <p:sp>
        <p:nvSpPr>
          <p:cNvPr id="177" name="Google Shape;177;p9"/>
          <p:cNvSpPr txBox="1"/>
          <p:nvPr/>
        </p:nvSpPr>
        <p:spPr>
          <a:xfrm>
            <a:off x="1839497" y="2669136"/>
            <a:ext cx="16230600" cy="6457411"/>
          </a:xfrm>
          <a:prstGeom prst="rect">
            <a:avLst/>
          </a:prstGeom>
          <a:noFill/>
          <a:ln>
            <a:noFill/>
          </a:ln>
        </p:spPr>
        <p:txBody>
          <a:bodyPr anchorCtr="0" anchor="t" bIns="0" lIns="0" spcFirstLastPara="1" rIns="0" wrap="square" tIns="0">
            <a:spAutoFit/>
          </a:bodyPr>
          <a:lstStyle/>
          <a:p>
            <a:pPr indent="-257423" lvl="1" marL="514847"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Objective:</a:t>
            </a:r>
            <a:endParaRPr/>
          </a:p>
          <a:p>
            <a:pPr indent="-343231" lvl="2" marL="1029695"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Familiarize with the dataset and understand variables.</a:t>
            </a:r>
            <a:endParaRPr/>
          </a:p>
          <a:p>
            <a:pPr indent="0" lvl="0" marL="0" marR="0" rtl="0" algn="l">
              <a:lnSpc>
                <a:spcPct val="167030"/>
              </a:lnSpc>
              <a:spcBef>
                <a:spcPts val="0"/>
              </a:spcBef>
              <a:spcAft>
                <a:spcPts val="0"/>
              </a:spcAft>
              <a:buNone/>
            </a:pPr>
            <a:r>
              <a:t/>
            </a:r>
            <a:endParaRPr b="0" i="0" sz="2384" u="none" cap="none" strike="noStrike">
              <a:solidFill>
                <a:srgbClr val="000000"/>
              </a:solidFill>
              <a:latin typeface="Arial"/>
              <a:ea typeface="Arial"/>
              <a:cs typeface="Arial"/>
              <a:sym typeface="Arial"/>
            </a:endParaRPr>
          </a:p>
          <a:p>
            <a:pPr indent="-257423" lvl="1" marL="514847"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Datasets:</a:t>
            </a:r>
            <a:endParaRPr/>
          </a:p>
          <a:p>
            <a:pPr indent="-343231" lvl="2" marL="1029695"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application_data.csv: Information at the time of loan application.</a:t>
            </a:r>
            <a:endParaRPr/>
          </a:p>
          <a:p>
            <a:pPr indent="-343231" lvl="2" marL="1029695"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previous_application.csv: Details of past loan applications.</a:t>
            </a:r>
            <a:endParaRPr/>
          </a:p>
          <a:p>
            <a:pPr indent="-343231" lvl="2" marL="1029695"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columns_description.csv: Description of variable.</a:t>
            </a:r>
            <a:endParaRPr/>
          </a:p>
          <a:p>
            <a:pPr indent="0" lvl="0" marL="0" marR="0" rtl="0" algn="l">
              <a:lnSpc>
                <a:spcPct val="167030"/>
              </a:lnSpc>
              <a:spcBef>
                <a:spcPts val="0"/>
              </a:spcBef>
              <a:spcAft>
                <a:spcPts val="0"/>
              </a:spcAft>
              <a:buNone/>
            </a:pPr>
            <a:r>
              <a:t/>
            </a:r>
            <a:endParaRPr b="0" i="0" sz="2384" u="none" cap="none" strike="noStrike">
              <a:solidFill>
                <a:srgbClr val="000000"/>
              </a:solidFill>
              <a:latin typeface="Arial"/>
              <a:ea typeface="Arial"/>
              <a:cs typeface="Arial"/>
              <a:sym typeface="Arial"/>
            </a:endParaRPr>
          </a:p>
          <a:p>
            <a:pPr indent="-257423" lvl="1" marL="514847"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Key Points:</a:t>
            </a:r>
            <a:endParaRPr/>
          </a:p>
          <a:p>
            <a:pPr indent="-343231" lvl="2" marL="1029695"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Examine the meaning of variables.</a:t>
            </a:r>
            <a:endParaRPr/>
          </a:p>
          <a:p>
            <a:pPr indent="-343231" lvl="2" marL="1029695" marR="0" rtl="0" algn="l">
              <a:lnSpc>
                <a:spcPct val="167030"/>
              </a:lnSpc>
              <a:spcBef>
                <a:spcPts val="0"/>
              </a:spcBef>
              <a:spcAft>
                <a:spcPts val="0"/>
              </a:spcAft>
              <a:buClr>
                <a:srgbClr val="000000"/>
              </a:buClr>
              <a:buSzPts val="2384"/>
              <a:buFont typeface="Arial"/>
              <a:buChar char="⚬"/>
            </a:pPr>
            <a:r>
              <a:rPr b="0" i="0" lang="en-US" sz="2384" u="none" cap="none" strike="noStrike">
                <a:solidFill>
                  <a:srgbClr val="000000"/>
                </a:solidFill>
                <a:latin typeface="Arial"/>
                <a:ea typeface="Arial"/>
                <a:cs typeface="Arial"/>
                <a:sym typeface="Arial"/>
              </a:rPr>
              <a:t>Identify the relevance of each variable to the business problem.</a:t>
            </a:r>
            <a:endParaRPr/>
          </a:p>
          <a:p>
            <a:pPr indent="0" lvl="0" marL="0" marR="0" rtl="0" algn="l">
              <a:lnSpc>
                <a:spcPct val="167030"/>
              </a:lnSpc>
              <a:spcBef>
                <a:spcPts val="0"/>
              </a:spcBef>
              <a:spcAft>
                <a:spcPts val="0"/>
              </a:spcAft>
              <a:buNone/>
            </a:pPr>
            <a:r>
              <a:t/>
            </a:r>
            <a:endParaRPr b="0" i="0" sz="2384" u="none" cap="none" strike="noStrike">
              <a:solidFill>
                <a:srgbClr val="000000"/>
              </a:solidFill>
              <a:latin typeface="Arial"/>
              <a:ea typeface="Arial"/>
              <a:cs typeface="Arial"/>
              <a:sym typeface="Arial"/>
            </a:endParaRPr>
          </a:p>
          <a:p>
            <a:pPr indent="0" lvl="0" marL="0" marR="0" rtl="0" algn="l">
              <a:lnSpc>
                <a:spcPct val="167030"/>
              </a:lnSpc>
              <a:spcBef>
                <a:spcPts val="0"/>
              </a:spcBef>
              <a:spcAft>
                <a:spcPts val="0"/>
              </a:spcAft>
              <a:buNone/>
            </a:pPr>
            <a:r>
              <a:t/>
            </a:r>
            <a:endParaRPr b="0" i="0" sz="2384"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