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3"/>
  </p:notesMasterIdLst>
  <p:sldIdLst>
    <p:sldId id="256" r:id="rId2"/>
    <p:sldId id="257" r:id="rId3"/>
    <p:sldId id="258" r:id="rId4"/>
    <p:sldId id="279" r:id="rId5"/>
    <p:sldId id="274" r:id="rId6"/>
    <p:sldId id="273" r:id="rId7"/>
    <p:sldId id="280" r:id="rId8"/>
    <p:sldId id="281" r:id="rId9"/>
    <p:sldId id="260" r:id="rId10"/>
    <p:sldId id="272" r:id="rId11"/>
    <p:sldId id="262" r:id="rId12"/>
    <p:sldId id="271" r:id="rId13"/>
    <p:sldId id="263" r:id="rId14"/>
    <p:sldId id="275" r:id="rId15"/>
    <p:sldId id="266" r:id="rId16"/>
    <p:sldId id="276" r:id="rId17"/>
    <p:sldId id="277" r:id="rId18"/>
    <p:sldId id="278" r:id="rId19"/>
    <p:sldId id="267"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4CB34-B5E4-4EDE-ADC7-6FAA7CAFEA50}" v="115" dt="2024-06-01T04:50:09.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887"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0D3C8-1AD0-4CA6-9D22-D32E987005AC}"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6100C-0078-401B-8923-E1C81908D8F6}" type="slidenum">
              <a:rPr lang="en-IN" smtClean="0"/>
              <a:t>‹#›</a:t>
            </a:fld>
            <a:endParaRPr lang="en-IN"/>
          </a:p>
        </p:txBody>
      </p:sp>
    </p:spTree>
    <p:extLst>
      <p:ext uri="{BB962C8B-B14F-4D97-AF65-F5344CB8AC3E}">
        <p14:creationId xmlns:p14="http://schemas.microsoft.com/office/powerpoint/2010/main" val="319538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86100C-0078-401B-8923-E1C81908D8F6}" type="slidenum">
              <a:rPr lang="en-IN" smtClean="0"/>
              <a:t>2</a:t>
            </a:fld>
            <a:endParaRPr lang="en-IN"/>
          </a:p>
        </p:txBody>
      </p:sp>
    </p:spTree>
    <p:extLst>
      <p:ext uri="{BB962C8B-B14F-4D97-AF65-F5344CB8AC3E}">
        <p14:creationId xmlns:p14="http://schemas.microsoft.com/office/powerpoint/2010/main" val="304939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86100C-0078-401B-8923-E1C81908D8F6}" type="slidenum">
              <a:rPr lang="en-IN" smtClean="0"/>
              <a:t>7</a:t>
            </a:fld>
            <a:endParaRPr lang="en-IN"/>
          </a:p>
        </p:txBody>
      </p:sp>
    </p:spTree>
    <p:extLst>
      <p:ext uri="{BB962C8B-B14F-4D97-AF65-F5344CB8AC3E}">
        <p14:creationId xmlns:p14="http://schemas.microsoft.com/office/powerpoint/2010/main" val="305029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86100C-0078-401B-8923-E1C81908D8F6}" type="slidenum">
              <a:rPr lang="en-IN" smtClean="0"/>
              <a:t>12</a:t>
            </a:fld>
            <a:endParaRPr lang="en-IN"/>
          </a:p>
        </p:txBody>
      </p:sp>
    </p:spTree>
    <p:extLst>
      <p:ext uri="{BB962C8B-B14F-4D97-AF65-F5344CB8AC3E}">
        <p14:creationId xmlns:p14="http://schemas.microsoft.com/office/powerpoint/2010/main" val="228341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1394-AE09-1980-1B75-96C1072BBD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8B3C5-F5A9-E5DD-B4E6-1568DD23C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049B7F-6E99-4F3F-F1F0-6AD6F828049A}"/>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5" name="Footer Placeholder 4">
            <a:extLst>
              <a:ext uri="{FF2B5EF4-FFF2-40B4-BE49-F238E27FC236}">
                <a16:creationId xmlns:a16="http://schemas.microsoft.com/office/drawing/2014/main" id="{D1C17865-17EE-BC01-AB6E-9BE215C45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395FA-C601-67C0-4796-5895610B2CF8}"/>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38609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D7CC-FB0E-0036-2AFF-C70E6E3E06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FDBCE-6A37-DB91-7247-30045BB2C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D8755-8C9F-3388-64EA-677FF9CE8DBF}"/>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5" name="Footer Placeholder 4">
            <a:extLst>
              <a:ext uri="{FF2B5EF4-FFF2-40B4-BE49-F238E27FC236}">
                <a16:creationId xmlns:a16="http://schemas.microsoft.com/office/drawing/2014/main" id="{3214E54C-AAB9-85B7-8C80-FB301EE55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CB7696-29ED-70BD-606B-8E25A9725B94}"/>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353964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07F83-6592-FB0A-446F-23CC617FB1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99E52F-EC74-9E7D-7EBD-DFFCB8F4D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9D9CA-6013-9F0F-AB83-3F37F552B191}"/>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5" name="Footer Placeholder 4">
            <a:extLst>
              <a:ext uri="{FF2B5EF4-FFF2-40B4-BE49-F238E27FC236}">
                <a16:creationId xmlns:a16="http://schemas.microsoft.com/office/drawing/2014/main" id="{43C1D262-4145-4553-FD7E-150058370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616C1-3593-B2B5-88B8-13C7EFDF0118}"/>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72227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F215-A7A7-30CA-22C4-1B9E58E374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B730F-5F9C-D06F-0469-E42C81004F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55D1E-6A44-E369-FA68-E85F93DA2497}"/>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5" name="Footer Placeholder 4">
            <a:extLst>
              <a:ext uri="{FF2B5EF4-FFF2-40B4-BE49-F238E27FC236}">
                <a16:creationId xmlns:a16="http://schemas.microsoft.com/office/drawing/2014/main" id="{AC91BBE8-A9E4-DE69-F92D-D512BA394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C8C48-837D-D92D-4C08-EFAE6996C54C}"/>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41714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B1DC-6E05-8C6E-B07D-02E14899C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1C2C98-FB8C-399A-E047-BF384B3DC8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F65EC8-2AD5-CA98-3E6B-261F2F8E9ACD}"/>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5" name="Footer Placeholder 4">
            <a:extLst>
              <a:ext uri="{FF2B5EF4-FFF2-40B4-BE49-F238E27FC236}">
                <a16:creationId xmlns:a16="http://schemas.microsoft.com/office/drawing/2014/main" id="{85CF3EF5-4BB4-7DB4-EE67-5A2EF8C1A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F58E6-26B4-8460-60B0-DA17435795A2}"/>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256172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312F-6305-8C6C-1EF0-4B037604C0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9C455C-D99B-025B-9401-5CCEFA165D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DD87B9-6042-7079-D12B-192E85030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85BA7F-88F7-EE79-391E-C688D00CECE6}"/>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6" name="Footer Placeholder 5">
            <a:extLst>
              <a:ext uri="{FF2B5EF4-FFF2-40B4-BE49-F238E27FC236}">
                <a16:creationId xmlns:a16="http://schemas.microsoft.com/office/drawing/2014/main" id="{330D559E-3B47-FE05-D242-47222457C3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AD1E3-20AB-3F2B-22C5-2AEB33E5AD13}"/>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70172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AADB-DD8D-AAD0-BC7E-43703783AA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208C8A-F86C-48DB-8E0D-9A786973C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DB841-E477-2F34-789F-7082E286B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850184-3DFE-A63A-8E1F-6DEC84592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9E266-7E3E-7D71-1254-568CBBB31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CFAF8D-3879-D738-D14A-CEA3A38CAE36}"/>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8" name="Footer Placeholder 7">
            <a:extLst>
              <a:ext uri="{FF2B5EF4-FFF2-40B4-BE49-F238E27FC236}">
                <a16:creationId xmlns:a16="http://schemas.microsoft.com/office/drawing/2014/main" id="{6C9A7F34-66D9-9568-E0FE-D8C4860362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B88B5A-BED3-E669-A236-9B9088340C3A}"/>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73652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042D-A4F4-B463-BB21-8D0252992C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C25D6B-0CB5-4C4F-8989-0765B760ACA2}"/>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4" name="Footer Placeholder 3">
            <a:extLst>
              <a:ext uri="{FF2B5EF4-FFF2-40B4-BE49-F238E27FC236}">
                <a16:creationId xmlns:a16="http://schemas.microsoft.com/office/drawing/2014/main" id="{EBB523D3-4500-8CBF-902F-FFD3C061E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0A3A09-DCE1-39B3-5ECC-3341FD529D91}"/>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341739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5F002-25EE-AE30-BBB7-BD3D1F0DAF6D}"/>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3" name="Footer Placeholder 2">
            <a:extLst>
              <a:ext uri="{FF2B5EF4-FFF2-40B4-BE49-F238E27FC236}">
                <a16:creationId xmlns:a16="http://schemas.microsoft.com/office/drawing/2014/main" id="{DFD15A62-8BA5-EFB6-520F-6F0DFB51CA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367CA2-DAB3-4F77-AE85-4F1145638C69}"/>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111462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D7B8-34EA-9D2A-CEC6-A7BFC78CB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DE0894-9EA2-527E-1D1A-B482E746B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466D99-48F1-C23B-0DF5-C5C0B7E38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BB1EE-E09D-5233-8BB3-852E55EEB597}"/>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6" name="Footer Placeholder 5">
            <a:extLst>
              <a:ext uri="{FF2B5EF4-FFF2-40B4-BE49-F238E27FC236}">
                <a16:creationId xmlns:a16="http://schemas.microsoft.com/office/drawing/2014/main" id="{44852361-CA94-C17E-BEE1-A2E3DF415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AB5055-5F03-F214-09AE-128A8EBE001C}"/>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297120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BC14-2E0C-F59B-6B79-86D92F4B4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1BF6E7-B76D-E9B5-9C43-1081CC4C8F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B25BDE-4AEA-761D-9B8F-0EE842872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0D4E3-3C6A-BC1C-7279-FEC4552030B3}"/>
              </a:ext>
            </a:extLst>
          </p:cNvPr>
          <p:cNvSpPr>
            <a:spLocks noGrp="1"/>
          </p:cNvSpPr>
          <p:nvPr>
            <p:ph type="dt" sz="half" idx="10"/>
          </p:nvPr>
        </p:nvSpPr>
        <p:spPr/>
        <p:txBody>
          <a:bodyPr/>
          <a:lstStyle/>
          <a:p>
            <a:fld id="{BBDFD639-D50C-4E38-8919-745118BB9D0A}" type="datetimeFigureOut">
              <a:rPr lang="en-IN" smtClean="0"/>
              <a:t>01-06-2024</a:t>
            </a:fld>
            <a:endParaRPr lang="en-IN"/>
          </a:p>
        </p:txBody>
      </p:sp>
      <p:sp>
        <p:nvSpPr>
          <p:cNvPr id="6" name="Footer Placeholder 5">
            <a:extLst>
              <a:ext uri="{FF2B5EF4-FFF2-40B4-BE49-F238E27FC236}">
                <a16:creationId xmlns:a16="http://schemas.microsoft.com/office/drawing/2014/main" id="{F61332D9-93C2-F95F-3DC9-B001F89E4B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70ACA0-C13E-458F-E2AC-B68582689F4A}"/>
              </a:ext>
            </a:extLst>
          </p:cNvPr>
          <p:cNvSpPr>
            <a:spLocks noGrp="1"/>
          </p:cNvSpPr>
          <p:nvPr>
            <p:ph type="sldNum" sz="quarter" idx="12"/>
          </p:nvPr>
        </p:nvSpPr>
        <p:spPr/>
        <p:txBody>
          <a:bodyPr/>
          <a:lstStyle/>
          <a:p>
            <a:fld id="{5A81DEE3-0296-43BF-8EFC-7B234B3A03E4}" type="slidenum">
              <a:rPr lang="en-IN" smtClean="0"/>
              <a:t>‹#›</a:t>
            </a:fld>
            <a:endParaRPr lang="en-IN"/>
          </a:p>
        </p:txBody>
      </p:sp>
    </p:spTree>
    <p:extLst>
      <p:ext uri="{BB962C8B-B14F-4D97-AF65-F5344CB8AC3E}">
        <p14:creationId xmlns:p14="http://schemas.microsoft.com/office/powerpoint/2010/main" val="307783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93364-4F07-271D-7519-0C903BBC0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3558F8-E426-52EF-AADD-31ABC1948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36DBE-39E6-0AEC-1E78-495BFECD0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FD639-D50C-4E38-8919-745118BB9D0A}" type="datetimeFigureOut">
              <a:rPr lang="en-IN" smtClean="0"/>
              <a:t>01-06-2024</a:t>
            </a:fld>
            <a:endParaRPr lang="en-IN"/>
          </a:p>
        </p:txBody>
      </p:sp>
      <p:sp>
        <p:nvSpPr>
          <p:cNvPr id="5" name="Footer Placeholder 4">
            <a:extLst>
              <a:ext uri="{FF2B5EF4-FFF2-40B4-BE49-F238E27FC236}">
                <a16:creationId xmlns:a16="http://schemas.microsoft.com/office/drawing/2014/main" id="{9AE0EE5A-6140-D020-4BC3-02CD057CA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3BB521-7C41-62D3-47BA-6EB438146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1DEE3-0296-43BF-8EFC-7B234B3A03E4}" type="slidenum">
              <a:rPr lang="en-IN" smtClean="0"/>
              <a:t>‹#›</a:t>
            </a:fld>
            <a:endParaRPr lang="en-IN"/>
          </a:p>
        </p:txBody>
      </p:sp>
    </p:spTree>
    <p:extLst>
      <p:ext uri="{BB962C8B-B14F-4D97-AF65-F5344CB8AC3E}">
        <p14:creationId xmlns:p14="http://schemas.microsoft.com/office/powerpoint/2010/main" val="48715413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C9DC69-5C40-B2ED-735E-EF1C6B41252E}"/>
              </a:ext>
            </a:extLst>
          </p:cNvPr>
          <p:cNvSpPr>
            <a:spLocks noGrp="1"/>
          </p:cNvSpPr>
          <p:nvPr>
            <p:ph type="title"/>
          </p:nvPr>
        </p:nvSpPr>
        <p:spPr>
          <a:xfrm>
            <a:off x="0" y="0"/>
            <a:ext cx="12192000" cy="812261"/>
          </a:xfrm>
          <a:solidFill>
            <a:srgbClr val="C00000"/>
          </a:solidFill>
        </p:spPr>
        <p:txBody>
          <a:bodyPr>
            <a:normAutofit/>
          </a:bodyPr>
          <a:lstStyle/>
          <a:p>
            <a:pPr algn="ctr"/>
            <a:r>
              <a:rPr lang="en-US" b="1" dirty="0">
                <a:solidFill>
                  <a:schemeClr val="bg1"/>
                </a:solidFill>
                <a:latin typeface="Arial Rounded MT Bold" panose="020F0704030504030204" pitchFamily="34" charset="0"/>
              </a:rPr>
              <a:t>TRIBAL MEDICINE DATABASE</a:t>
            </a:r>
            <a:endParaRPr lang="en-IN" b="1" dirty="0">
              <a:solidFill>
                <a:schemeClr val="bg1"/>
              </a:solidFill>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A12BCF2C-4490-D765-DC1A-F5971AFD4AD2}"/>
              </a:ext>
            </a:extLst>
          </p:cNvPr>
          <p:cNvSpPr>
            <a:spLocks noGrp="1"/>
          </p:cNvSpPr>
          <p:nvPr>
            <p:ph idx="1"/>
          </p:nvPr>
        </p:nvSpPr>
        <p:spPr>
          <a:xfrm>
            <a:off x="1361872" y="3093395"/>
            <a:ext cx="10622605" cy="1264595"/>
          </a:xfrm>
        </p:spPr>
        <p:txBody>
          <a:bodyPr>
            <a:normAutofit fontScale="62500" lnSpcReduction="20000"/>
          </a:bodyPr>
          <a:lstStyle/>
          <a:p>
            <a:pPr marL="0" indent="0" algn="ctr">
              <a:buNone/>
            </a:pPr>
            <a:r>
              <a:rPr lang="en-US" dirty="0"/>
              <a:t>Submitted By:</a:t>
            </a:r>
          </a:p>
          <a:p>
            <a:pPr marL="0" indent="0" algn="ctr">
              <a:buNone/>
            </a:pPr>
            <a:r>
              <a:rPr lang="en-US" dirty="0" err="1"/>
              <a:t>M.Satya</a:t>
            </a:r>
            <a:r>
              <a:rPr lang="en-US" dirty="0"/>
              <a:t> Dinesh-</a:t>
            </a:r>
            <a:r>
              <a:rPr lang="en-US" dirty="0">
                <a:latin typeface="Times New Roman" panose="02020603050405020304" pitchFamily="18" charset="0"/>
                <a:cs typeface="Times New Roman" panose="02020603050405020304" pitchFamily="18" charset="0"/>
              </a:rPr>
              <a:t>211801360005		K.Tejamai-211801360015</a:t>
            </a:r>
          </a:p>
          <a:p>
            <a:pPr marL="0" indent="0" algn="ctr">
              <a:buNone/>
            </a:pPr>
            <a:r>
              <a:rPr lang="en-US" dirty="0" err="1">
                <a:latin typeface="Times New Roman" panose="02020603050405020304" pitchFamily="18" charset="0"/>
                <a:cs typeface="Times New Roman" panose="02020603050405020304" pitchFamily="18" charset="0"/>
              </a:rPr>
              <a:t>P.Hari</a:t>
            </a:r>
            <a:r>
              <a:rPr lang="en-US" dirty="0">
                <a:latin typeface="Times New Roman" panose="02020603050405020304" pitchFamily="18" charset="0"/>
                <a:cs typeface="Times New Roman" panose="02020603050405020304" pitchFamily="18" charset="0"/>
              </a:rPr>
              <a:t> Krishna-211801360006		P.Mythri-211801360010</a:t>
            </a:r>
          </a:p>
          <a:p>
            <a:pPr marL="0" indent="0" algn="ct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M.Sai</a:t>
            </a:r>
            <a:r>
              <a:rPr lang="en-US" dirty="0">
                <a:latin typeface="Times New Roman" panose="02020603050405020304" pitchFamily="18" charset="0"/>
                <a:cs typeface="Times New Roman" panose="02020603050405020304" pitchFamily="18" charset="0"/>
              </a:rPr>
              <a:t> Krishna-211801360018 		   </a:t>
            </a:r>
            <a:r>
              <a:rPr lang="en-US" dirty="0" err="1">
                <a:latin typeface="Times New Roman" panose="02020603050405020304" pitchFamily="18" charset="0"/>
                <a:cs typeface="Times New Roman" panose="02020603050405020304" pitchFamily="18" charset="0"/>
              </a:rPr>
              <a:t>U.Bhargavi</a:t>
            </a:r>
            <a:r>
              <a:rPr lang="en-US" dirty="0">
                <a:latin typeface="Times New Roman" panose="02020603050405020304" pitchFamily="18" charset="0"/>
                <a:cs typeface="Times New Roman" panose="02020603050405020304" pitchFamily="18" charset="0"/>
              </a:rPr>
              <a:t> Reddy-211801360002</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7" name="Picture 6" descr="Flexi MoU | Examination Module">
            <a:extLst>
              <a:ext uri="{FF2B5EF4-FFF2-40B4-BE49-F238E27FC236}">
                <a16:creationId xmlns:a16="http://schemas.microsoft.com/office/drawing/2014/main" id="{7103CDA3-8AD6-5246-7F0F-9DC2BDB72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91" y="865761"/>
            <a:ext cx="1692613" cy="217413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1483C08-0811-F7C6-3F33-D77A5AAD6E22}"/>
              </a:ext>
            </a:extLst>
          </p:cNvPr>
          <p:cNvSpPr/>
          <p:nvPr/>
        </p:nvSpPr>
        <p:spPr>
          <a:xfrm>
            <a:off x="1118681" y="4630367"/>
            <a:ext cx="10476689" cy="10992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1666941-7758-4988-8FCA-2B5EA9BF67A2}"/>
              </a:ext>
            </a:extLst>
          </p:cNvPr>
          <p:cNvSpPr/>
          <p:nvPr/>
        </p:nvSpPr>
        <p:spPr>
          <a:xfrm>
            <a:off x="1118682" y="4776281"/>
            <a:ext cx="10749064" cy="6809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0000"/>
              </a:lnSpc>
              <a:spcBef>
                <a:spcPts val="0"/>
              </a:spcBef>
            </a:pPr>
            <a:r>
              <a:rPr lang="en-US" sz="2400" b="1" dirty="0">
                <a:solidFill>
                  <a:schemeClr val="tx1"/>
                </a:solidFill>
              </a:rPr>
              <a:t>Under the esteemed guidance of:</a:t>
            </a:r>
          </a:p>
          <a:p>
            <a:pPr algn="ctr">
              <a:lnSpc>
                <a:spcPct val="110000"/>
              </a:lnSpc>
            </a:pPr>
            <a:r>
              <a:rPr lang="en-GB" sz="1800" dirty="0" err="1">
                <a:solidFill>
                  <a:schemeClr val="tx1"/>
                </a:solidFill>
              </a:rPr>
              <a:t>Dr.</a:t>
            </a:r>
            <a:r>
              <a:rPr lang="en-GB" sz="1800" dirty="0">
                <a:solidFill>
                  <a:schemeClr val="tx1"/>
                </a:solidFill>
              </a:rPr>
              <a:t> Suman </a:t>
            </a:r>
            <a:r>
              <a:rPr lang="en-GB" sz="1800" dirty="0" err="1">
                <a:solidFill>
                  <a:schemeClr val="tx1"/>
                </a:solidFill>
              </a:rPr>
              <a:t>Polaki</a:t>
            </a:r>
            <a:r>
              <a:rPr lang="en-GB" sz="1800" dirty="0">
                <a:solidFill>
                  <a:schemeClr val="tx1"/>
                </a:solidFill>
              </a:rPr>
              <a:t> – </a:t>
            </a:r>
            <a:r>
              <a:rPr lang="en-GB" sz="1800" dirty="0" err="1">
                <a:solidFill>
                  <a:schemeClr val="tx1"/>
                </a:solidFill>
              </a:rPr>
              <a:t>AssociateProfessor</a:t>
            </a:r>
            <a:endParaRPr lang="en-US" sz="2400" dirty="0">
              <a:solidFill>
                <a:schemeClr val="tx1"/>
              </a:solidFill>
            </a:endParaRPr>
          </a:p>
          <a:p>
            <a:pPr algn="ctr">
              <a:lnSpc>
                <a:spcPct val="110000"/>
              </a:lnSpc>
              <a:spcBef>
                <a:spcPts val="0"/>
              </a:spcBef>
            </a:pPr>
            <a:r>
              <a:rPr lang="en-GB" sz="1800" dirty="0">
                <a:solidFill>
                  <a:schemeClr val="tx1"/>
                </a:solidFill>
              </a:rPr>
              <a:t>N.V.S. Shankar </a:t>
            </a:r>
            <a:r>
              <a:rPr lang="en-US" sz="2400" dirty="0">
                <a:solidFill>
                  <a:schemeClr val="tx1"/>
                </a:solidFill>
              </a:rPr>
              <a:t>- </a:t>
            </a:r>
            <a:r>
              <a:rPr lang="en-GB" sz="1800" dirty="0">
                <a:solidFill>
                  <a:schemeClr val="tx1"/>
                </a:solidFill>
              </a:rPr>
              <a:t>Associate Professor</a:t>
            </a:r>
          </a:p>
        </p:txBody>
      </p:sp>
      <p:sp>
        <p:nvSpPr>
          <p:cNvPr id="10" name="Rectangle 9">
            <a:extLst>
              <a:ext uri="{FF2B5EF4-FFF2-40B4-BE49-F238E27FC236}">
                <a16:creationId xmlns:a16="http://schemas.microsoft.com/office/drawing/2014/main" id="{56FA908C-4D2C-FD0A-4321-099537A8F408}"/>
              </a:ext>
            </a:extLst>
          </p:cNvPr>
          <p:cNvSpPr/>
          <p:nvPr/>
        </p:nvSpPr>
        <p:spPr>
          <a:xfrm>
            <a:off x="116732" y="5622587"/>
            <a:ext cx="12075268" cy="12354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pPr>
            <a:r>
              <a:rPr lang="en-US" sz="1800" b="1" cap="small" dirty="0">
                <a:solidFill>
                  <a:schemeClr val="tx1"/>
                </a:solidFill>
              </a:rPr>
              <a:t>Department of Computer Science and Technology,</a:t>
            </a:r>
          </a:p>
          <a:p>
            <a:pPr algn="ctr">
              <a:lnSpc>
                <a:spcPct val="120000"/>
              </a:lnSpc>
              <a:spcBef>
                <a:spcPts val="0"/>
              </a:spcBef>
            </a:pPr>
            <a:r>
              <a:rPr lang="en-US" sz="1800" b="1" cap="small" dirty="0">
                <a:solidFill>
                  <a:schemeClr val="tx1"/>
                </a:solidFill>
              </a:rPr>
              <a:t>School of Engineering and Technology,</a:t>
            </a:r>
          </a:p>
          <a:p>
            <a:pPr algn="ctr">
              <a:lnSpc>
                <a:spcPct val="120000"/>
              </a:lnSpc>
              <a:spcBef>
                <a:spcPts val="0"/>
              </a:spcBef>
            </a:pPr>
            <a:r>
              <a:rPr lang="en-US" sz="2000" b="1" cap="small" dirty="0">
                <a:solidFill>
                  <a:schemeClr val="tx1"/>
                </a:solidFill>
              </a:rPr>
              <a:t>Centurion University of Technology and Management, Vizianagaram</a:t>
            </a:r>
          </a:p>
        </p:txBody>
      </p:sp>
    </p:spTree>
    <p:extLst>
      <p:ext uri="{BB962C8B-B14F-4D97-AF65-F5344CB8AC3E}">
        <p14:creationId xmlns:p14="http://schemas.microsoft.com/office/powerpoint/2010/main" val="309741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8EEAA1-3D90-C5CE-A4EC-665D2F203FB0}"/>
              </a:ext>
            </a:extLst>
          </p:cNvPr>
          <p:cNvSpPr>
            <a:spLocks noGrp="1"/>
          </p:cNvSpPr>
          <p:nvPr>
            <p:ph type="title"/>
          </p:nvPr>
        </p:nvSpPr>
        <p:spPr>
          <a:xfrm>
            <a:off x="1809345" y="0"/>
            <a:ext cx="10382655" cy="1575881"/>
          </a:xfrm>
          <a:solidFill>
            <a:srgbClr val="C00000"/>
          </a:solidFill>
          <a:ln>
            <a:solidFill>
              <a:schemeClr val="accent1"/>
            </a:solidFill>
          </a:ln>
          <a:effectLst/>
        </p:spPr>
        <p:txBody>
          <a:bodyPr/>
          <a:lstStyle/>
          <a:p>
            <a:pPr algn="ctr"/>
            <a:r>
              <a:rPr lang="en-US" b="1" dirty="0">
                <a:solidFill>
                  <a:schemeClr val="bg1"/>
                </a:solidFill>
              </a:rPr>
              <a:t>USE CASE DIAGRAM</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039B724E-A668-B6CE-62BA-B8D179DAF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25" y="111867"/>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5ADF280-4A40-BC98-B20F-7E2E86ED0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169" y="1789889"/>
            <a:ext cx="4655988" cy="4708187"/>
          </a:xfrm>
          <a:prstGeom prst="rect">
            <a:avLst/>
          </a:prstGeom>
        </p:spPr>
      </p:pic>
    </p:spTree>
    <p:extLst>
      <p:ext uri="{BB962C8B-B14F-4D97-AF65-F5344CB8AC3E}">
        <p14:creationId xmlns:p14="http://schemas.microsoft.com/office/powerpoint/2010/main" val="344414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B730A-5A51-765E-3B66-A3C23FFAC4D4}"/>
              </a:ext>
            </a:extLst>
          </p:cNvPr>
          <p:cNvSpPr>
            <a:spLocks noGrp="1"/>
          </p:cNvSpPr>
          <p:nvPr>
            <p:ph idx="1"/>
          </p:nvPr>
        </p:nvSpPr>
        <p:spPr>
          <a:xfrm>
            <a:off x="178340" y="1498060"/>
            <a:ext cx="11903413" cy="4902740"/>
          </a:xfrm>
        </p:spPr>
        <p:txBody>
          <a:bodyPr>
            <a:noAutofit/>
          </a:bodyPr>
          <a:lstStyle/>
          <a:p>
            <a:pPr algn="just">
              <a:buFont typeface="Wingdings" panose="05000000000000000000" pitchFamily="2" charset="2"/>
              <a:buChar char="q"/>
            </a:pPr>
            <a:r>
              <a:rPr lang="en-IN"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 Literature Review and Data Compilation:</a:t>
            </a:r>
            <a:endParaRPr lang="en-IN"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just"/>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Review existing literature, research papers, and ethnobotanical surveys related to tribal medicine in Andhra Pradesh.</a:t>
            </a:r>
          </a:p>
          <a:p>
            <a:pPr lvl="1" algn="just"/>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Compile data on medicinal plants, their therapeutic properties, preparation methods, and cultural significance.</a:t>
            </a:r>
          </a:p>
          <a:p>
            <a:pPr marL="457200" lvl="1" indent="0" algn="just">
              <a:buNone/>
            </a:pPr>
            <a:endPar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 Data Compilation and Organization:</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Compile the gathered data into a structured format, categorizing information based on plant species, medicinal properties, cultural significance, and geographical distribution.</a:t>
            </a:r>
          </a:p>
          <a:p>
            <a:pPr lvl="1"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Organize the data systematically to facilitate easy retrieval, analysis, and presentation.</a:t>
            </a:r>
          </a:p>
          <a:p>
            <a:pPr marL="457200" lvl="1" indent="0" algn="just">
              <a:buNone/>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 Database Development:</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 database system to store and manage the collected data effectively.</a:t>
            </a:r>
          </a:p>
          <a:p>
            <a:pPr lvl="1"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database schema, including data fields, relationships, and indexing, to ensure efficient data storage and retrieval.</a:t>
            </a:r>
          </a:p>
          <a:p>
            <a:pPr marL="0" indent="0" algn="just">
              <a:buNone/>
            </a:pPr>
            <a:endParaRPr lang="en-IN" sz="2200" dirty="0"/>
          </a:p>
        </p:txBody>
      </p:sp>
      <p:sp>
        <p:nvSpPr>
          <p:cNvPr id="7" name="Title 1">
            <a:extLst>
              <a:ext uri="{FF2B5EF4-FFF2-40B4-BE49-F238E27FC236}">
                <a16:creationId xmlns:a16="http://schemas.microsoft.com/office/drawing/2014/main" id="{7F26E7A5-107B-B59B-5274-95209AD8317C}"/>
              </a:ext>
            </a:extLst>
          </p:cNvPr>
          <p:cNvSpPr>
            <a:spLocks noGrp="1"/>
          </p:cNvSpPr>
          <p:nvPr>
            <p:ph type="title"/>
          </p:nvPr>
        </p:nvSpPr>
        <p:spPr>
          <a:xfrm>
            <a:off x="1867711" y="0"/>
            <a:ext cx="10324289" cy="1332689"/>
          </a:xfrm>
          <a:solidFill>
            <a:srgbClr val="C00000"/>
          </a:solidFill>
          <a:ln>
            <a:solidFill>
              <a:schemeClr val="accent1"/>
            </a:solidFill>
          </a:ln>
          <a:effectLst/>
        </p:spPr>
        <p:txBody>
          <a:bodyPr/>
          <a:lstStyle/>
          <a:p>
            <a:pPr algn="ctr"/>
            <a:r>
              <a:rPr lang="en-US" b="1" dirty="0">
                <a:solidFill>
                  <a:schemeClr val="bg1"/>
                </a:solidFill>
              </a:rPr>
              <a:t>METHODOLOGY</a:t>
            </a:r>
            <a:endParaRPr lang="en-IN" b="1" dirty="0">
              <a:solidFill>
                <a:schemeClr val="bg1"/>
              </a:solidFill>
            </a:endParaRPr>
          </a:p>
        </p:txBody>
      </p:sp>
      <p:pic>
        <p:nvPicPr>
          <p:cNvPr id="8" name="Picture 7" descr="Flexi MoU | Examination Module">
            <a:extLst>
              <a:ext uri="{FF2B5EF4-FFF2-40B4-BE49-F238E27FC236}">
                <a16:creationId xmlns:a16="http://schemas.microsoft.com/office/drawing/2014/main" id="{7ECCC385-4759-3FDE-7DAF-4D3859A2E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77820"/>
            <a:ext cx="1488331" cy="125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4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0BE49-D8F6-9FDC-0532-A4BD139B3967}"/>
              </a:ext>
            </a:extLst>
          </p:cNvPr>
          <p:cNvSpPr>
            <a:spLocks noGrp="1"/>
          </p:cNvSpPr>
          <p:nvPr>
            <p:ph idx="1"/>
          </p:nvPr>
        </p:nvSpPr>
        <p:spPr>
          <a:xfrm>
            <a:off x="838200" y="214009"/>
            <a:ext cx="10515600" cy="6643991"/>
          </a:xfrm>
        </p:spPr>
        <p:txBody>
          <a:bodyPr>
            <a:noAutofit/>
          </a:bodyPr>
          <a:lstStyle/>
          <a:p>
            <a:pPr algn="just">
              <a:buFont typeface="Wingdings" panose="05000000000000000000" pitchFamily="2" charset="2"/>
              <a:buChar char="q"/>
            </a:pPr>
            <a:r>
              <a:rPr lang="en-US" sz="2500" b="1" i="0" dirty="0">
                <a:solidFill>
                  <a:srgbClr val="0D0D0D"/>
                </a:solidFill>
                <a:effectLst/>
                <a:highlight>
                  <a:srgbClr val="FFFFFF"/>
                </a:highlight>
                <a:latin typeface="Times New Roman" panose="02020603050405020304" pitchFamily="18" charset="0"/>
                <a:cs typeface="Times New Roman" panose="02020603050405020304" pitchFamily="18" charset="0"/>
              </a:rPr>
              <a:t> Front-end Interface Design:</a:t>
            </a:r>
            <a:endPar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Design a user-friendly front-end interface using HTML, CSS, JavaScript, and React.</a:t>
            </a:r>
          </a:p>
          <a:p>
            <a:pPr lvl="1"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interactive features such as search, filter, and visualization tools to enhance user experience and facilitate data exploration.</a:t>
            </a:r>
          </a:p>
          <a:p>
            <a:pPr marL="457200" lvl="1" indent="0" algn="just">
              <a:buNone/>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500" b="1" i="0" dirty="0">
                <a:solidFill>
                  <a:srgbClr val="0D0D0D"/>
                </a:solidFill>
                <a:effectLst/>
                <a:highlight>
                  <a:srgbClr val="FFFFFF"/>
                </a:highlight>
                <a:latin typeface="Times New Roman" panose="02020603050405020304" pitchFamily="18" charset="0"/>
                <a:cs typeface="Times New Roman" panose="02020603050405020304" pitchFamily="18" charset="0"/>
              </a:rPr>
              <a:t> Back-end System Implementation:</a:t>
            </a:r>
            <a:endPar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back-end functionalities using PHP for database management, data retrieval, and user interactions.</a:t>
            </a:r>
          </a:p>
          <a:p>
            <a:pPr lvl="1"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data security, access controls, and backup mechanisms to protect and preserve the integrity of the collected data.</a:t>
            </a:r>
          </a:p>
          <a:p>
            <a:pPr marL="457200" lvl="1" indent="0" algn="just">
              <a:buNone/>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500" b="1" i="0" dirty="0">
                <a:solidFill>
                  <a:srgbClr val="0D0D0D"/>
                </a:solidFill>
                <a:effectLst/>
                <a:highlight>
                  <a:srgbClr val="FFFFFF"/>
                </a:highlight>
                <a:latin typeface="Times New Roman" panose="02020603050405020304" pitchFamily="18" charset="0"/>
                <a:cs typeface="Times New Roman" panose="02020603050405020304" pitchFamily="18" charset="0"/>
              </a:rPr>
              <a:t> Quality Assurance and Documentation:</a:t>
            </a:r>
            <a:endPar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Conduct quality checks and validation processes to verify the accuracy and reliability of the collected data.</a:t>
            </a:r>
          </a:p>
          <a:p>
            <a:pPr lvl="1"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Document the research methodologies, data sources, validation procedures, and project outcomes for transparency and future reference.</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81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890F2-8681-304A-C256-F1394F99CFC2}"/>
              </a:ext>
            </a:extLst>
          </p:cNvPr>
          <p:cNvSpPr>
            <a:spLocks noGrp="1"/>
          </p:cNvSpPr>
          <p:nvPr>
            <p:ph idx="1"/>
          </p:nvPr>
        </p:nvSpPr>
        <p:spPr>
          <a:xfrm>
            <a:off x="178340" y="1731523"/>
            <a:ext cx="12013659" cy="469846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this project there are totally 33 tables containing in the database.</a:t>
            </a:r>
          </a:p>
          <a:p>
            <a:pPr algn="just"/>
            <a:r>
              <a:rPr lang="en-US" dirty="0">
                <a:latin typeface="Times New Roman" panose="02020603050405020304" pitchFamily="18" charset="0"/>
                <a:cs typeface="Times New Roman" panose="02020603050405020304" pitchFamily="18" charset="0"/>
              </a:rPr>
              <a:t>Each table consisting of the data of the each tribe.</a:t>
            </a:r>
          </a:p>
          <a:p>
            <a:pPr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Each plant has a unique identifier (Plant ID) for easy reference.</a:t>
            </a:r>
          </a:p>
          <a:p>
            <a:pPr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Provides details such as the common name (Plant Name) and scientific classification (Scientific Name) of each plant.</a:t>
            </a:r>
          </a:p>
          <a:p>
            <a:pPr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Describes the plant's properties, uses, and cultural significance (Description).</a:t>
            </a:r>
          </a:p>
          <a:p>
            <a:pPr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Specifies which parts of the plant are used in traditional medicine (Parts Used).</a:t>
            </a:r>
          </a:p>
          <a:p>
            <a:pPr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Outlines methods of preparing the plant for medicinal use (Preparation Methods).</a:t>
            </a:r>
          </a:p>
          <a:p>
            <a:pPr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Lists the therapeutic properties associated with each plant (Therapeutic Properties).</a:t>
            </a:r>
          </a:p>
          <a:p>
            <a:pPr algn="just"/>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B2D9A0C-BE97-2C10-CB6D-47B482F92894}"/>
              </a:ext>
            </a:extLst>
          </p:cNvPr>
          <p:cNvSpPr>
            <a:spLocks noGrp="1"/>
          </p:cNvSpPr>
          <p:nvPr>
            <p:ph type="title"/>
          </p:nvPr>
        </p:nvSpPr>
        <p:spPr>
          <a:xfrm>
            <a:off x="1760706" y="0"/>
            <a:ext cx="10431294" cy="1536969"/>
          </a:xfrm>
          <a:solidFill>
            <a:srgbClr val="C00000"/>
          </a:solidFill>
          <a:ln>
            <a:solidFill>
              <a:schemeClr val="accent1"/>
            </a:solidFill>
          </a:ln>
          <a:effectLst/>
        </p:spPr>
        <p:txBody>
          <a:bodyPr/>
          <a:lstStyle/>
          <a:p>
            <a:pPr algn="ctr"/>
            <a:r>
              <a:rPr lang="en-US" b="1" dirty="0">
                <a:solidFill>
                  <a:schemeClr val="bg1"/>
                </a:solidFill>
              </a:rPr>
              <a:t>DATABASE STRUCTURE</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1084B232-AAFA-39AC-6BAD-FC35DC5BD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4"/>
            <a:ext cx="1488331" cy="135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5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B30A3-1147-F321-3943-12B03E6EAC78}"/>
              </a:ext>
            </a:extLst>
          </p:cNvPr>
          <p:cNvSpPr txBox="1">
            <a:spLocks/>
          </p:cNvSpPr>
          <p:nvPr/>
        </p:nvSpPr>
        <p:spPr>
          <a:xfrm>
            <a:off x="1760706" y="0"/>
            <a:ext cx="10431294" cy="1536969"/>
          </a:xfrm>
          <a:prstGeom prst="rect">
            <a:avLst/>
          </a:prstGeom>
          <a:solidFill>
            <a:srgbClr val="C00000"/>
          </a:solidFill>
          <a:ln>
            <a:solidFill>
              <a:schemeClr val="accent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rPr>
              <a:t>DATABASE STRUCTURE</a:t>
            </a:r>
            <a:endParaRPr lang="en-IN" b="1" dirty="0">
              <a:solidFill>
                <a:schemeClr val="bg1"/>
              </a:solidFill>
            </a:endParaRPr>
          </a:p>
        </p:txBody>
      </p:sp>
      <p:pic>
        <p:nvPicPr>
          <p:cNvPr id="5" name="Picture 4" descr="Flexi MoU | Examination Module">
            <a:extLst>
              <a:ext uri="{FF2B5EF4-FFF2-40B4-BE49-F238E27FC236}">
                <a16:creationId xmlns:a16="http://schemas.microsoft.com/office/drawing/2014/main" id="{F0E4EC1D-0034-BBDA-7EA7-42BB3D218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4"/>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03716D9-8D16-9427-1397-2C3867D61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625" y="1904524"/>
            <a:ext cx="9007813" cy="4264636"/>
          </a:xfrm>
          <a:prstGeom prst="rect">
            <a:avLst/>
          </a:prstGeom>
        </p:spPr>
      </p:pic>
    </p:spTree>
    <p:extLst>
      <p:ext uri="{BB962C8B-B14F-4D97-AF65-F5344CB8AC3E}">
        <p14:creationId xmlns:p14="http://schemas.microsoft.com/office/powerpoint/2010/main" val="118760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CFB4D9-A555-74B9-BF3E-7251B0B38E03}"/>
              </a:ext>
            </a:extLst>
          </p:cNvPr>
          <p:cNvSpPr>
            <a:spLocks noGrp="1"/>
          </p:cNvSpPr>
          <p:nvPr>
            <p:ph type="title"/>
          </p:nvPr>
        </p:nvSpPr>
        <p:spPr>
          <a:xfrm>
            <a:off x="1789889" y="0"/>
            <a:ext cx="10402111" cy="1498061"/>
          </a:xfrm>
          <a:solidFill>
            <a:srgbClr val="C00000"/>
          </a:solidFill>
          <a:ln>
            <a:solidFill>
              <a:schemeClr val="accent1"/>
            </a:solidFill>
          </a:ln>
          <a:effectLst/>
        </p:spPr>
        <p:txBody>
          <a:bodyPr>
            <a:normAutofit/>
          </a:bodyPr>
          <a:lstStyle/>
          <a:p>
            <a:pPr algn="ctr"/>
            <a:r>
              <a:rPr lang="en-US" b="1" dirty="0">
                <a:solidFill>
                  <a:schemeClr val="bg1"/>
                </a:solidFill>
              </a:rPr>
              <a:t>RESULTS</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1F29308E-60A0-2CB9-567A-A2DC62154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5"/>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0508EACC-A2AA-BB72-0577-E05D6FE2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671" y="1667835"/>
            <a:ext cx="10301591" cy="4933496"/>
          </a:xfrm>
          <a:prstGeom prst="rect">
            <a:avLst/>
          </a:prstGeom>
        </p:spPr>
      </p:pic>
    </p:spTree>
    <p:extLst>
      <p:ext uri="{BB962C8B-B14F-4D97-AF65-F5344CB8AC3E}">
        <p14:creationId xmlns:p14="http://schemas.microsoft.com/office/powerpoint/2010/main" val="3053926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CFB4D9-A555-74B9-BF3E-7251B0B38E03}"/>
              </a:ext>
            </a:extLst>
          </p:cNvPr>
          <p:cNvSpPr>
            <a:spLocks noGrp="1"/>
          </p:cNvSpPr>
          <p:nvPr>
            <p:ph type="title"/>
          </p:nvPr>
        </p:nvSpPr>
        <p:spPr>
          <a:xfrm>
            <a:off x="1789889" y="0"/>
            <a:ext cx="10402111" cy="1498061"/>
          </a:xfrm>
          <a:solidFill>
            <a:srgbClr val="C00000"/>
          </a:solidFill>
          <a:ln>
            <a:solidFill>
              <a:schemeClr val="accent1"/>
            </a:solidFill>
          </a:ln>
          <a:effectLst/>
        </p:spPr>
        <p:txBody>
          <a:bodyPr>
            <a:normAutofit/>
          </a:bodyPr>
          <a:lstStyle/>
          <a:p>
            <a:pPr algn="ctr"/>
            <a:r>
              <a:rPr lang="en-US" b="1" dirty="0">
                <a:solidFill>
                  <a:schemeClr val="bg1"/>
                </a:solidFill>
              </a:rPr>
              <a:t>RESULTS</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1F29308E-60A0-2CB9-567A-A2DC62154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5"/>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5F66D3-351B-8C4D-1730-0D292D8EE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757" y="1655242"/>
            <a:ext cx="10178374" cy="4834728"/>
          </a:xfrm>
          <a:prstGeom prst="rect">
            <a:avLst/>
          </a:prstGeom>
        </p:spPr>
      </p:pic>
    </p:spTree>
    <p:extLst>
      <p:ext uri="{BB962C8B-B14F-4D97-AF65-F5344CB8AC3E}">
        <p14:creationId xmlns:p14="http://schemas.microsoft.com/office/powerpoint/2010/main" val="33215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CFB4D9-A555-74B9-BF3E-7251B0B38E03}"/>
              </a:ext>
            </a:extLst>
          </p:cNvPr>
          <p:cNvSpPr>
            <a:spLocks noGrp="1"/>
          </p:cNvSpPr>
          <p:nvPr>
            <p:ph type="title"/>
          </p:nvPr>
        </p:nvSpPr>
        <p:spPr>
          <a:xfrm>
            <a:off x="1789889" y="0"/>
            <a:ext cx="10402111" cy="1498061"/>
          </a:xfrm>
          <a:solidFill>
            <a:srgbClr val="C00000"/>
          </a:solidFill>
          <a:ln>
            <a:solidFill>
              <a:schemeClr val="accent1"/>
            </a:solidFill>
          </a:ln>
          <a:effectLst/>
        </p:spPr>
        <p:txBody>
          <a:bodyPr>
            <a:normAutofit/>
          </a:bodyPr>
          <a:lstStyle/>
          <a:p>
            <a:pPr algn="ctr"/>
            <a:r>
              <a:rPr lang="en-US" b="1" dirty="0">
                <a:solidFill>
                  <a:schemeClr val="bg1"/>
                </a:solidFill>
              </a:rPr>
              <a:t>RESULTS</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1F29308E-60A0-2CB9-567A-A2DC62154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5"/>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6CC7359-7B30-94EA-0C9F-96836BE04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15" y="1630280"/>
            <a:ext cx="10680970" cy="5081805"/>
          </a:xfrm>
          <a:prstGeom prst="rect">
            <a:avLst/>
          </a:prstGeom>
        </p:spPr>
      </p:pic>
    </p:spTree>
    <p:extLst>
      <p:ext uri="{BB962C8B-B14F-4D97-AF65-F5344CB8AC3E}">
        <p14:creationId xmlns:p14="http://schemas.microsoft.com/office/powerpoint/2010/main" val="285942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CFB4D9-A555-74B9-BF3E-7251B0B38E03}"/>
              </a:ext>
            </a:extLst>
          </p:cNvPr>
          <p:cNvSpPr>
            <a:spLocks noGrp="1"/>
          </p:cNvSpPr>
          <p:nvPr>
            <p:ph type="title"/>
          </p:nvPr>
        </p:nvSpPr>
        <p:spPr>
          <a:xfrm>
            <a:off x="1789889" y="0"/>
            <a:ext cx="10402111" cy="1498061"/>
          </a:xfrm>
          <a:solidFill>
            <a:srgbClr val="C00000"/>
          </a:solidFill>
          <a:ln>
            <a:solidFill>
              <a:schemeClr val="accent1"/>
            </a:solidFill>
          </a:ln>
          <a:effectLst/>
        </p:spPr>
        <p:txBody>
          <a:bodyPr>
            <a:normAutofit/>
          </a:bodyPr>
          <a:lstStyle/>
          <a:p>
            <a:pPr algn="ctr"/>
            <a:r>
              <a:rPr lang="en-US" b="1" dirty="0">
                <a:solidFill>
                  <a:schemeClr val="bg1"/>
                </a:solidFill>
              </a:rPr>
              <a:t>RESULTS</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1F29308E-60A0-2CB9-567A-A2DC62154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5"/>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20C4F08-C494-1B55-6B79-1E7DB896F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745" y="1704893"/>
            <a:ext cx="9883302" cy="4702290"/>
          </a:xfrm>
          <a:prstGeom prst="rect">
            <a:avLst/>
          </a:prstGeom>
        </p:spPr>
      </p:pic>
    </p:spTree>
    <p:extLst>
      <p:ext uri="{BB962C8B-B14F-4D97-AF65-F5344CB8AC3E}">
        <p14:creationId xmlns:p14="http://schemas.microsoft.com/office/powerpoint/2010/main" val="352501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8E988-D269-6445-EEC2-948CF13E41B9}"/>
              </a:ext>
            </a:extLst>
          </p:cNvPr>
          <p:cNvSpPr>
            <a:spLocks noGrp="1"/>
          </p:cNvSpPr>
          <p:nvPr>
            <p:ph idx="1"/>
          </p:nvPr>
        </p:nvSpPr>
        <p:spPr>
          <a:xfrm>
            <a:off x="207524" y="2062263"/>
            <a:ext cx="11825591" cy="4114699"/>
          </a:xfrm>
        </p:spPr>
        <p:txBody>
          <a:bodyPr>
            <a:normAutofit/>
          </a:bodyPr>
          <a:lstStyle/>
          <a:p>
            <a:r>
              <a:rPr lang="en-US" dirty="0">
                <a:latin typeface="Times New Roman" panose="02020603050405020304" pitchFamily="18" charset="0"/>
                <a:cs typeface="Times New Roman" panose="02020603050405020304" pitchFamily="18" charset="0"/>
              </a:rPr>
              <a:t>Healthcare Research and Development</a:t>
            </a:r>
          </a:p>
          <a:p>
            <a:r>
              <a:rPr lang="en-US" dirty="0">
                <a:latin typeface="Times New Roman" panose="02020603050405020304" pitchFamily="18" charset="0"/>
                <a:cs typeface="Times New Roman" panose="02020603050405020304" pitchFamily="18" charset="0"/>
              </a:rPr>
              <a:t>Cultural Preservation and Heritage Conservation</a:t>
            </a:r>
          </a:p>
          <a:p>
            <a:r>
              <a:rPr lang="en-US" dirty="0">
                <a:latin typeface="Times New Roman" panose="02020603050405020304" pitchFamily="18" charset="0"/>
                <a:cs typeface="Times New Roman" panose="02020603050405020304" pitchFamily="18" charset="0"/>
              </a:rPr>
              <a:t>Educational and training programs</a:t>
            </a:r>
          </a:p>
          <a:p>
            <a:r>
              <a:rPr lang="en-US" dirty="0">
                <a:latin typeface="Times New Roman" panose="02020603050405020304" pitchFamily="18" charset="0"/>
                <a:cs typeface="Times New Roman" panose="02020603050405020304" pitchFamily="18" charset="0"/>
              </a:rPr>
              <a:t>Public health initiatives</a:t>
            </a:r>
          </a:p>
          <a:p>
            <a:r>
              <a:rPr lang="en-US" dirty="0">
                <a:latin typeface="Times New Roman" panose="02020603050405020304" pitchFamily="18" charset="0"/>
                <a:cs typeface="Times New Roman" panose="02020603050405020304" pitchFamily="18" charset="0"/>
              </a:rPr>
              <a:t>Ethnobotanical and environmental studies</a:t>
            </a:r>
          </a:p>
          <a:p>
            <a:r>
              <a:rPr lang="en-US" dirty="0" err="1">
                <a:latin typeface="Times New Roman" panose="02020603050405020304" pitchFamily="18" charset="0"/>
                <a:cs typeface="Times New Roman" panose="02020603050405020304" pitchFamily="18" charset="0"/>
              </a:rPr>
              <a:t>Colloborative</a:t>
            </a:r>
            <a:r>
              <a:rPr lang="en-US" dirty="0">
                <a:latin typeface="Times New Roman" panose="02020603050405020304" pitchFamily="18" charset="0"/>
                <a:cs typeface="Times New Roman" panose="02020603050405020304" pitchFamily="18" charset="0"/>
              </a:rPr>
              <a:t> research</a:t>
            </a:r>
          </a:p>
        </p:txBody>
      </p:sp>
      <p:sp>
        <p:nvSpPr>
          <p:cNvPr id="4" name="Title 1">
            <a:extLst>
              <a:ext uri="{FF2B5EF4-FFF2-40B4-BE49-F238E27FC236}">
                <a16:creationId xmlns:a16="http://schemas.microsoft.com/office/drawing/2014/main" id="{085C2BF0-A119-0550-427B-BDEF6AC4DA1D}"/>
              </a:ext>
            </a:extLst>
          </p:cNvPr>
          <p:cNvSpPr>
            <a:spLocks noGrp="1"/>
          </p:cNvSpPr>
          <p:nvPr>
            <p:ph type="title"/>
          </p:nvPr>
        </p:nvSpPr>
        <p:spPr>
          <a:xfrm>
            <a:off x="1984443" y="0"/>
            <a:ext cx="10207557" cy="1682885"/>
          </a:xfrm>
          <a:solidFill>
            <a:srgbClr val="C00000"/>
          </a:solidFill>
          <a:ln>
            <a:solidFill>
              <a:schemeClr val="accent1"/>
            </a:solidFill>
          </a:ln>
          <a:effectLst/>
        </p:spPr>
        <p:txBody>
          <a:bodyPr/>
          <a:lstStyle/>
          <a:p>
            <a:pPr algn="ctr"/>
            <a:r>
              <a:rPr lang="en-US" b="1" dirty="0">
                <a:solidFill>
                  <a:schemeClr val="bg1"/>
                </a:solidFill>
              </a:rPr>
              <a:t>APPLICATIONS</a:t>
            </a:r>
            <a:endParaRPr lang="en-IN" b="1" dirty="0">
              <a:solidFill>
                <a:schemeClr val="bg1"/>
              </a:solidFill>
            </a:endParaRPr>
          </a:p>
        </p:txBody>
      </p:sp>
      <p:pic>
        <p:nvPicPr>
          <p:cNvPr id="5" name="Picture 4" descr="Flexi MoU | Examination Module">
            <a:extLst>
              <a:ext uri="{FF2B5EF4-FFF2-40B4-BE49-F238E27FC236}">
                <a16:creationId xmlns:a16="http://schemas.microsoft.com/office/drawing/2014/main" id="{B49A5E33-4B5E-CD4E-70AA-B8B801905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24" y="175098"/>
            <a:ext cx="1605062" cy="135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69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066-8891-ADB2-CD3B-28F6E4759B36}"/>
              </a:ext>
            </a:extLst>
          </p:cNvPr>
          <p:cNvSpPr>
            <a:spLocks noGrp="1"/>
          </p:cNvSpPr>
          <p:nvPr>
            <p:ph type="title"/>
          </p:nvPr>
        </p:nvSpPr>
        <p:spPr>
          <a:xfrm>
            <a:off x="1605062" y="0"/>
            <a:ext cx="10586938" cy="1461751"/>
          </a:xfrm>
          <a:solidFill>
            <a:srgbClr val="C00000"/>
          </a:solidFill>
          <a:ln>
            <a:solidFill>
              <a:schemeClr val="accent1"/>
            </a:solidFill>
          </a:ln>
          <a:effectLst/>
        </p:spPr>
        <p:txBody>
          <a:bodyPr/>
          <a:lstStyle/>
          <a:p>
            <a:pPr algn="ctr"/>
            <a:r>
              <a:rPr lang="en-US" b="1" dirty="0">
                <a:solidFill>
                  <a:schemeClr val="bg1"/>
                </a:solidFill>
              </a:rPr>
              <a:t>ABSTRACT</a:t>
            </a:r>
            <a:endParaRPr lang="en-IN" b="1" dirty="0">
              <a:solidFill>
                <a:schemeClr val="bg1"/>
              </a:solidFill>
            </a:endParaRPr>
          </a:p>
        </p:txBody>
      </p:sp>
      <p:sp>
        <p:nvSpPr>
          <p:cNvPr id="3" name="Content Placeholder 2">
            <a:extLst>
              <a:ext uri="{FF2B5EF4-FFF2-40B4-BE49-F238E27FC236}">
                <a16:creationId xmlns:a16="http://schemas.microsoft.com/office/drawing/2014/main" id="{C7EA8DBF-5F8B-FBC1-9180-78CE2F7E4E7F}"/>
              </a:ext>
            </a:extLst>
          </p:cNvPr>
          <p:cNvSpPr>
            <a:spLocks noGrp="1"/>
          </p:cNvSpPr>
          <p:nvPr>
            <p:ph idx="1"/>
          </p:nvPr>
        </p:nvSpPr>
        <p:spPr>
          <a:xfrm>
            <a:off x="217251" y="1461751"/>
            <a:ext cx="11974749" cy="5286644"/>
          </a:xfrm>
        </p:spPr>
        <p:txBody>
          <a:bodyPr>
            <a:normAutofit/>
          </a:bodyPr>
          <a:lstStyle/>
          <a:p>
            <a:pPr algn="just">
              <a:buFont typeface="Wingdings" panose="05000000000000000000" pitchFamily="2" charset="2"/>
              <a:buChar char="v"/>
            </a:pPr>
            <a:r>
              <a:rPr lang="en-US" sz="195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 focuses on documenting and preserving the rich traditional knowledge of medicinal plants used by tribes in Andhra Pradesh for treating various diseases. Through extensive research and data collection, the project compiles information on plant species, their medicinal properties, and the specific parts of plants used in traditional medicine practices.</a:t>
            </a:r>
          </a:p>
          <a:p>
            <a:pPr algn="just">
              <a:buFont typeface="Wingdings" panose="05000000000000000000" pitchFamily="2" charset="2"/>
              <a:buChar char="v"/>
            </a:pPr>
            <a:r>
              <a:rPr lang="en-US" sz="1950"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database developed as part of this project serves as a comprehensive repository of this valuable indigenous knowledge, facilitating easy access and retrieval of information for researchers, healthcare professionals, and the general public interested in herbal medicine.</a:t>
            </a:r>
          </a:p>
          <a:p>
            <a:pPr algn="just">
              <a:buFont typeface="Wingdings" panose="05000000000000000000" pitchFamily="2" charset="2"/>
              <a:buChar char="v"/>
            </a:pPr>
            <a:r>
              <a:rPr lang="en-US" sz="195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project's front-end interface, built using HTML, CSS, JavaScript, and React, provides a user-friendly experience for exploring the database, searching for specific plants or ailments, and accessing detailed information about medicinal uses, preparation methods, and cultural significance.</a:t>
            </a:r>
          </a:p>
          <a:p>
            <a:pPr algn="just">
              <a:buFont typeface="Wingdings" panose="05000000000000000000" pitchFamily="2" charset="2"/>
              <a:buChar char="v"/>
            </a:pPr>
            <a:r>
              <a:rPr lang="en-US" sz="1950" b="0" i="0" dirty="0">
                <a:solidFill>
                  <a:srgbClr val="0D0D0D"/>
                </a:solidFill>
                <a:effectLst/>
                <a:highlight>
                  <a:srgbClr val="FFFFFF"/>
                </a:highlight>
                <a:latin typeface="Times New Roman" panose="02020603050405020304" pitchFamily="18" charset="0"/>
                <a:cs typeface="Times New Roman" panose="02020603050405020304" pitchFamily="18" charset="0"/>
              </a:rPr>
              <a:t> On the back end, PHP is utilized to manage database interactions, ensuring seamless data storage, retrieval, and update functionalities. Additionally, Google Sheets integration enhances collaboration and data management capabilities, allowing for real-time updates and shared access among project collaborators.</a:t>
            </a:r>
          </a:p>
          <a:p>
            <a:pPr algn="just">
              <a:buFont typeface="Wingdings" panose="05000000000000000000" pitchFamily="2" charset="2"/>
              <a:buChar char="v"/>
            </a:pPr>
            <a:r>
              <a:rPr lang="en-US" sz="1950" b="0" i="0" dirty="0">
                <a:solidFill>
                  <a:srgbClr val="0D0D0D"/>
                </a:solidFill>
                <a:effectLst/>
                <a:highlight>
                  <a:srgbClr val="FFFFFF"/>
                </a:highlight>
                <a:latin typeface="Times New Roman" panose="02020603050405020304" pitchFamily="18" charset="0"/>
                <a:cs typeface="Times New Roman" panose="02020603050405020304" pitchFamily="18" charset="0"/>
              </a:rPr>
              <a:t> Overall, this project aims to promote the preservation of indigenous knowledge, support research in herbal medicine, and contribute to the development of sustainable healthcare practices by leveraging technology and traditional wisdom.</a:t>
            </a:r>
          </a:p>
          <a:p>
            <a:endParaRPr lang="en-IN" sz="1600" dirty="0"/>
          </a:p>
        </p:txBody>
      </p:sp>
      <p:pic>
        <p:nvPicPr>
          <p:cNvPr id="4" name="Picture 3" descr="Flexi MoU | Examination Module">
            <a:extLst>
              <a:ext uri="{FF2B5EF4-FFF2-40B4-BE49-F238E27FC236}">
                <a16:creationId xmlns:a16="http://schemas.microsoft.com/office/drawing/2014/main" id="{03DBD9EB-74DB-7E2A-4934-FD2ADB818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31" y="109605"/>
            <a:ext cx="1488331" cy="135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38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E97D1-C374-BEF7-0A80-DFBF640A392D}"/>
              </a:ext>
            </a:extLst>
          </p:cNvPr>
          <p:cNvSpPr>
            <a:spLocks noGrp="1"/>
          </p:cNvSpPr>
          <p:nvPr>
            <p:ph idx="1"/>
          </p:nvPr>
        </p:nvSpPr>
        <p:spPr>
          <a:xfrm>
            <a:off x="838199" y="1546698"/>
            <a:ext cx="10747443" cy="5116749"/>
          </a:xfrm>
        </p:spPr>
        <p:txBody>
          <a:bodyPr>
            <a:noAutofit/>
          </a:bodyPr>
          <a:lstStyle/>
          <a:p>
            <a:pPr algn="just">
              <a:buFont typeface="Wingdings" panose="05000000000000000000" pitchFamily="2" charset="2"/>
              <a:buChar char="q"/>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project serves as an educational resource, promoting awareness, education, and appreciation of traditional medicine and indigenous knowledge. Certainly! Integrating traditional medicine into modern healthcare means combining ancient healing practices with modern medical approaches. This integration is like having more tools in a toolbox to help people stay healthy and treat illnesses. Traditional remedies, like herbal medicines or healing rituals, are recognized for their effectiveness and safety. </a:t>
            </a:r>
          </a:p>
          <a:p>
            <a:pPr algn="just">
              <a:buFont typeface="Wingdings" panose="05000000000000000000" pitchFamily="2" charset="2"/>
              <a:buChar char="q"/>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They provide options that work alongside regular treatments, giving patients more choices based on what works best for them. This integration also brings different healthcare experts together—traditional healers, doctors, scientists, and policymakers—to share knowledge and ideas. It helps everyone understand and respect different ways of healing, leading to better healthcare options for everyone. Overall, it's about using the best of both worlds to create a more comprehensive and inclusive healthcare system that meets the diverse needs of patients.</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EE2A71B-A5BC-7331-7128-929C04E5FCA3}"/>
              </a:ext>
            </a:extLst>
          </p:cNvPr>
          <p:cNvSpPr>
            <a:spLocks noGrp="1"/>
          </p:cNvSpPr>
          <p:nvPr>
            <p:ph type="title"/>
          </p:nvPr>
        </p:nvSpPr>
        <p:spPr>
          <a:xfrm>
            <a:off x="1877438" y="0"/>
            <a:ext cx="10314562" cy="1429967"/>
          </a:xfrm>
          <a:solidFill>
            <a:srgbClr val="C00000"/>
          </a:solidFill>
          <a:ln>
            <a:solidFill>
              <a:schemeClr val="accent1"/>
            </a:solidFill>
          </a:ln>
          <a:effectLst/>
        </p:spPr>
        <p:txBody>
          <a:bodyPr/>
          <a:lstStyle/>
          <a:p>
            <a:pPr algn="ctr"/>
            <a:r>
              <a:rPr lang="en-US" b="1" dirty="0">
                <a:solidFill>
                  <a:schemeClr val="bg1"/>
                </a:solidFill>
              </a:rPr>
              <a:t>CONCLUSION</a:t>
            </a:r>
            <a:endParaRPr lang="en-IN" b="1" dirty="0">
              <a:solidFill>
                <a:schemeClr val="bg1"/>
              </a:solidFill>
            </a:endParaRPr>
          </a:p>
        </p:txBody>
      </p:sp>
      <p:pic>
        <p:nvPicPr>
          <p:cNvPr id="5" name="Picture 4" descr="Flexi MoU | Examination Module">
            <a:extLst>
              <a:ext uri="{FF2B5EF4-FFF2-40B4-BE49-F238E27FC236}">
                <a16:creationId xmlns:a16="http://schemas.microsoft.com/office/drawing/2014/main" id="{D4F2541B-7051-EE04-4716-A22A895CD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77821"/>
            <a:ext cx="1488331" cy="135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44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92E30-7947-B5F6-ECAE-1224E934AA5F}"/>
              </a:ext>
            </a:extLst>
          </p:cNvPr>
          <p:cNvSpPr>
            <a:spLocks noGrp="1"/>
          </p:cNvSpPr>
          <p:nvPr>
            <p:ph idx="1"/>
          </p:nvPr>
        </p:nvSpPr>
        <p:spPr>
          <a:xfrm>
            <a:off x="838200" y="2461098"/>
            <a:ext cx="10515600" cy="967902"/>
          </a:xfrm>
        </p:spPr>
        <p:txBody>
          <a:bodyPr>
            <a:normAutofit/>
          </a:bodyPr>
          <a:lstStyle/>
          <a:p>
            <a:pPr marL="0" indent="0" algn="ctr">
              <a:buNone/>
            </a:pPr>
            <a:r>
              <a:rPr lang="en-US" sz="6000" b="1" dirty="0">
                <a:solidFill>
                  <a:schemeClr val="accent1"/>
                </a:solidFill>
                <a:latin typeface="Times New Roman" panose="02020603050405020304" pitchFamily="18" charset="0"/>
                <a:cs typeface="Times New Roman" panose="02020603050405020304" pitchFamily="18" charset="0"/>
              </a:rPr>
              <a:t>THANK YOU</a:t>
            </a:r>
            <a:endParaRPr lang="en-IN" sz="6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46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83886-EE0B-97DC-0BE6-6FE345CFD3A6}"/>
              </a:ext>
            </a:extLst>
          </p:cNvPr>
          <p:cNvSpPr>
            <a:spLocks noGrp="1"/>
          </p:cNvSpPr>
          <p:nvPr>
            <p:ph idx="1"/>
          </p:nvPr>
        </p:nvSpPr>
        <p:spPr>
          <a:xfrm>
            <a:off x="94033" y="1828800"/>
            <a:ext cx="12016903" cy="4805463"/>
          </a:xfrm>
        </p:spPr>
        <p:txBody>
          <a:bodyPr>
            <a:no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In India, the use of different parts of several medicinal plants to cure specific ailments has been practiced since ancient times. </a:t>
            </a:r>
            <a:r>
              <a:rPr lang="en-US" sz="1800" dirty="0" err="1">
                <a:latin typeface="Times New Roman" panose="02020603050405020304" pitchFamily="18" charset="0"/>
                <a:cs typeface="Times New Roman" panose="02020603050405020304" pitchFamily="18" charset="0"/>
              </a:rPr>
              <a:t>Ehanobotanical</a:t>
            </a:r>
            <a:r>
              <a:rPr lang="en-US" sz="1800" dirty="0">
                <a:latin typeface="Times New Roman" panose="02020603050405020304" pitchFamily="18" charset="0"/>
                <a:cs typeface="Times New Roman" panose="02020603050405020304" pitchFamily="18" charset="0"/>
              </a:rPr>
              <a:t> studies were carried out to collect information on the use of medicinal plants by the tribal community who live in the forests of Andhra Pradesh, India. </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It deals with the main 33 tribes of the Andhra Pradesh in </a:t>
            </a:r>
            <a:r>
              <a:rPr lang="en-US" sz="1800" dirty="0" err="1">
                <a:latin typeface="Times New Roman" panose="02020603050405020304" pitchFamily="18" charset="0"/>
                <a:cs typeface="Times New Roman" panose="02020603050405020304" pitchFamily="18" charset="0"/>
              </a:rPr>
              <a:t>india</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In addition by using the some papers as a reference we extracted the data of tribes and for which disease which plant is used to cure that</a:t>
            </a:r>
            <a:r>
              <a:rPr lang="en-IN" sz="1800" dirty="0">
                <a:latin typeface="Times New Roman" panose="02020603050405020304" pitchFamily="18" charset="0"/>
                <a:cs typeface="Times New Roman" panose="02020603050405020304" pitchFamily="18" charset="0"/>
              </a:rPr>
              <a:t> and how they prepared that.</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Most of the medicinal plants are taken in as roots, tubers, stem and leaves, are taken orally with or without combination of other plants, external applications like paste, fumigation. Most of plants used by them are Herbs (42%), shrubs (20%), Trees (33%).and Climbers (5%) The most striking feature of tribal life is their simplicity.</a:t>
            </a:r>
          </a:p>
          <a:p>
            <a:pPr algn="just">
              <a:buFont typeface="Wingdings" panose="05000000000000000000" pitchFamily="2" charset="2"/>
              <a:buChar char="v"/>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By leveraging modern technologies such as HTML, CSS, JavaScript, React, PHP, and Google Sheets, we are developing a robust platform that bridges the gap between traditional wisdom and contemporary healthcare needs. Our front-end interface provides intuitive access to a wealth of information, allowing users to explore the medicinal properties of specific plants, learn about traditional preparation methods, and discover the cultural significance associated with herbal remedies.</a:t>
            </a:r>
          </a:p>
          <a:p>
            <a:pPr algn="just">
              <a:buFont typeface="Wingdings" panose="05000000000000000000" pitchFamily="2" charset="2"/>
              <a:buChar char="v"/>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On the back end, our database management system ensures efficient storage, retrieval, and management of tribal data and medicinal plant information. The integration of Google Sheets enhances collaboration and data sharing among project collaborators, facilitating real-time updates and streamlined workflows.</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E248FD3F-ECBB-AAEA-BCB4-0672373CBC43}"/>
              </a:ext>
            </a:extLst>
          </p:cNvPr>
          <p:cNvSpPr>
            <a:spLocks noGrp="1"/>
          </p:cNvSpPr>
          <p:nvPr>
            <p:ph type="title"/>
          </p:nvPr>
        </p:nvSpPr>
        <p:spPr>
          <a:xfrm>
            <a:off x="1653702" y="0"/>
            <a:ext cx="10538298" cy="1649177"/>
          </a:xfrm>
          <a:solidFill>
            <a:srgbClr val="C00000"/>
          </a:solidFill>
          <a:ln>
            <a:solidFill>
              <a:schemeClr val="accent1"/>
            </a:solidFill>
          </a:ln>
          <a:effectLst/>
        </p:spPr>
        <p:txBody>
          <a:bodyPr/>
          <a:lstStyle/>
          <a:p>
            <a:r>
              <a:rPr lang="en-US" b="1" dirty="0">
                <a:solidFill>
                  <a:schemeClr val="bg1"/>
                </a:solidFill>
              </a:rPr>
              <a:t>			INTRODUCTION</a:t>
            </a:r>
            <a:endParaRPr lang="en-IN" b="1" dirty="0">
              <a:solidFill>
                <a:schemeClr val="bg1"/>
              </a:solidFill>
            </a:endParaRPr>
          </a:p>
        </p:txBody>
      </p:sp>
      <p:pic>
        <p:nvPicPr>
          <p:cNvPr id="9" name="Picture 8" descr="Flexi MoU | Examination Module">
            <a:extLst>
              <a:ext uri="{FF2B5EF4-FFF2-40B4-BE49-F238E27FC236}">
                <a16:creationId xmlns:a16="http://schemas.microsoft.com/office/drawing/2014/main" id="{6A8A91AD-EC81-BD53-E933-817B6AD1E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3" y="87549"/>
            <a:ext cx="1559669" cy="156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1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60C0A-A682-54EB-724C-9DA0C58DB214}"/>
              </a:ext>
            </a:extLst>
          </p:cNvPr>
          <p:cNvSpPr>
            <a:spLocks noGrp="1"/>
          </p:cNvSpPr>
          <p:nvPr>
            <p:ph idx="1"/>
          </p:nvPr>
        </p:nvSpPr>
        <p:spPr>
          <a:xfrm>
            <a:off x="838200" y="1692613"/>
            <a:ext cx="10515600" cy="4484350"/>
          </a:xfrm>
        </p:spPr>
        <p:txBody>
          <a:bodyPr>
            <a:normAutofit/>
          </a:bodyPr>
          <a:lstStyle/>
          <a:p>
            <a:pPr>
              <a:buFont typeface="Wingdings" panose="05000000000000000000" pitchFamily="2" charset="2"/>
              <a:buChar char="q"/>
            </a:pPr>
            <a:r>
              <a:rPr lang="en-IN" sz="3200" dirty="0">
                <a:effectLst/>
                <a:latin typeface="Sohene"/>
                <a:ea typeface="Calibri" panose="020F0502020204030204" pitchFamily="34" charset="0"/>
                <a:cs typeface="Times New Roman" panose="02020603050405020304" pitchFamily="18" charset="0"/>
              </a:rPr>
              <a:t>Manual Processes: Time-Consuming: Manual data collection through field surveys, interviews, and documentation is </a:t>
            </a:r>
            <a:r>
              <a:rPr lang="en-IN" sz="3200" dirty="0" err="1">
                <a:effectLst/>
                <a:latin typeface="Sohene"/>
                <a:ea typeface="Calibri" panose="020F0502020204030204" pitchFamily="34" charset="0"/>
                <a:cs typeface="Times New Roman" panose="02020603050405020304" pitchFamily="18" charset="0"/>
              </a:rPr>
              <a:t>labor-intensive</a:t>
            </a:r>
            <a:r>
              <a:rPr lang="en-IN" sz="3200" dirty="0">
                <a:effectLst/>
                <a:latin typeface="Sohene"/>
                <a:ea typeface="Calibri" panose="020F0502020204030204" pitchFamily="34" charset="0"/>
                <a:cs typeface="Times New Roman" panose="02020603050405020304" pitchFamily="18" charset="0"/>
              </a:rPr>
              <a:t> and time-consuming.</a:t>
            </a:r>
          </a:p>
          <a:p>
            <a:pPr>
              <a:buFont typeface="Wingdings" panose="05000000000000000000" pitchFamily="2" charset="2"/>
              <a:buChar char="q"/>
            </a:pPr>
            <a:r>
              <a:rPr lang="en-IN" sz="3200" dirty="0">
                <a:effectLst/>
                <a:latin typeface="Sohene"/>
                <a:ea typeface="Calibri" panose="020F0502020204030204" pitchFamily="34" charset="0"/>
                <a:cs typeface="Times New Roman" panose="02020603050405020304" pitchFamily="18" charset="0"/>
              </a:rPr>
              <a:t>Inefficient Data Retrieval: Without a centralized database, retrieving specific information can be cumbersome and time-consuming.</a:t>
            </a:r>
          </a:p>
          <a:p>
            <a:pPr>
              <a:buFont typeface="Wingdings" panose="05000000000000000000" pitchFamily="2" charset="2"/>
              <a:buChar char="q"/>
            </a:pPr>
            <a:r>
              <a:rPr lang="en-IN" sz="3200" dirty="0">
                <a:effectLst/>
                <a:latin typeface="Sohene"/>
                <a:ea typeface="Calibri" panose="020F0502020204030204" pitchFamily="34" charset="0"/>
                <a:cs typeface="Times New Roman" panose="02020603050405020304" pitchFamily="18" charset="0"/>
              </a:rPr>
              <a:t>Duplication and Inconsistencies: Data duplication and inconsistencies can occur due to the lack of automated validation and data cleaning processes.</a:t>
            </a:r>
          </a:p>
          <a:p>
            <a:pPr>
              <a:buFont typeface="Wingdings" panose="05000000000000000000" pitchFamily="2" charset="2"/>
              <a:buChar char="q"/>
            </a:pPr>
            <a:endParaRPr lang="en-IN" sz="3200" dirty="0"/>
          </a:p>
        </p:txBody>
      </p:sp>
      <p:sp>
        <p:nvSpPr>
          <p:cNvPr id="4" name="Title 1">
            <a:extLst>
              <a:ext uri="{FF2B5EF4-FFF2-40B4-BE49-F238E27FC236}">
                <a16:creationId xmlns:a16="http://schemas.microsoft.com/office/drawing/2014/main" id="{7D4B75A2-67CB-DA5F-CC7F-CBFB28C25E52}"/>
              </a:ext>
            </a:extLst>
          </p:cNvPr>
          <p:cNvSpPr txBox="1">
            <a:spLocks noGrp="1"/>
          </p:cNvSpPr>
          <p:nvPr>
            <p:ph type="title"/>
          </p:nvPr>
        </p:nvSpPr>
        <p:spPr>
          <a:xfrm>
            <a:off x="1676400" y="18255"/>
            <a:ext cx="10515600" cy="1325563"/>
          </a:xfrm>
          <a:prstGeom prst="rect">
            <a:avLst/>
          </a:prstGeom>
          <a:solidFill>
            <a:srgbClr val="C00000"/>
          </a:solidFill>
          <a:ln>
            <a:solidFill>
              <a:schemeClr val="accent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EXISTING SYSTEM</a:t>
            </a:r>
            <a:endParaRPr lang="en-IN" b="1" dirty="0">
              <a:solidFill>
                <a:schemeClr val="bg1"/>
              </a:solidFill>
            </a:endParaRPr>
          </a:p>
        </p:txBody>
      </p:sp>
      <p:pic>
        <p:nvPicPr>
          <p:cNvPr id="5" name="Picture 4" descr="Flexi MoU | Examination Module">
            <a:extLst>
              <a:ext uri="{FF2B5EF4-FFF2-40B4-BE49-F238E27FC236}">
                <a16:creationId xmlns:a16="http://schemas.microsoft.com/office/drawing/2014/main" id="{F9A30C32-D7C5-69A0-3DF6-A23073DE8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1" y="0"/>
            <a:ext cx="1598579" cy="151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4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3B3C4-C670-C0EA-1BC5-0C43FA2E2453}"/>
              </a:ext>
            </a:extLst>
          </p:cNvPr>
          <p:cNvSpPr>
            <a:spLocks noGrp="1"/>
          </p:cNvSpPr>
          <p:nvPr>
            <p:ph idx="1"/>
          </p:nvPr>
        </p:nvSpPr>
        <p:spPr>
          <a:xfrm>
            <a:off x="194553" y="1624519"/>
            <a:ext cx="11867745" cy="4552444"/>
          </a:xfrm>
        </p:spPr>
        <p:txBody>
          <a:bodyPr>
            <a:normAutofit fontScale="92500"/>
          </a:bodyPr>
          <a:lstStyle/>
          <a:p>
            <a:pPr>
              <a:buFont typeface="Wingdings" panose="05000000000000000000" pitchFamily="2" charset="2"/>
              <a:buChar char="q"/>
            </a:pPr>
            <a:r>
              <a:rPr lang="en-US" b="0" i="0" dirty="0">
                <a:solidFill>
                  <a:srgbClr val="0D0D0D"/>
                </a:solidFill>
                <a:effectLst/>
                <a:highlight>
                  <a:srgbClr val="FFFFFF"/>
                </a:highlight>
                <a:latin typeface="Söhne"/>
              </a:rPr>
              <a:t>This includes designing and implementing a structured database to store relevant data such as tribal community information, medicinal plant details, traditional medicine practices.</a:t>
            </a:r>
          </a:p>
          <a:p>
            <a:pPr>
              <a:buFont typeface="Wingdings" panose="05000000000000000000" pitchFamily="2" charset="2"/>
              <a:buChar char="q"/>
            </a:pPr>
            <a:r>
              <a:rPr lang="en-US" b="0" i="0" dirty="0">
                <a:solidFill>
                  <a:srgbClr val="0D0D0D"/>
                </a:solidFill>
                <a:effectLst/>
                <a:highlight>
                  <a:srgbClr val="FFFFFF"/>
                </a:highlight>
                <a:latin typeface="Söhne"/>
              </a:rPr>
              <a:t>The system also involves creating a user-friendly front-end interface using technologies like HTML, CSS, JavaScript, and React to facilitate easy navigation, data visualization, and user interaction. </a:t>
            </a:r>
            <a:endParaRPr lang="en-US" dirty="0">
              <a:solidFill>
                <a:srgbClr val="0D0D0D"/>
              </a:solidFill>
              <a:highlight>
                <a:srgbClr val="FFFFFF"/>
              </a:highlight>
              <a:latin typeface="Söhne"/>
            </a:endParaRPr>
          </a:p>
          <a:p>
            <a:pPr>
              <a:buFont typeface="Wingdings" panose="05000000000000000000" pitchFamily="2" charset="2"/>
              <a:buChar char="q"/>
            </a:pPr>
            <a:r>
              <a:rPr lang="en-US" dirty="0">
                <a:solidFill>
                  <a:srgbClr val="0D0D0D"/>
                </a:solidFill>
                <a:highlight>
                  <a:srgbClr val="FFFFFF"/>
                </a:highlight>
                <a:latin typeface="Söhne"/>
              </a:rPr>
              <a:t>A</a:t>
            </a:r>
            <a:r>
              <a:rPr lang="en-US" b="0" i="0" dirty="0">
                <a:solidFill>
                  <a:srgbClr val="0D0D0D"/>
                </a:solidFill>
                <a:effectLst/>
                <a:highlight>
                  <a:srgbClr val="FFFFFF"/>
                </a:highlight>
                <a:latin typeface="Söhne"/>
              </a:rPr>
              <a:t>dditionally, a robust back-end system will be implemented using PHP or suitable technologies to handle database operations, user authentication, and data security. </a:t>
            </a:r>
          </a:p>
          <a:p>
            <a:pPr>
              <a:buFont typeface="Wingdings" panose="05000000000000000000" pitchFamily="2" charset="2"/>
              <a:buChar char="q"/>
            </a:pPr>
            <a:r>
              <a:rPr lang="en-US" b="0" i="0" dirty="0">
                <a:solidFill>
                  <a:srgbClr val="0D0D0D"/>
                </a:solidFill>
                <a:effectLst/>
                <a:highlight>
                  <a:srgbClr val="FFFFFF"/>
                </a:highlight>
                <a:latin typeface="Söhne"/>
              </a:rPr>
              <a:t>Features like advanced search functions, data visualization tools, user feedback mechanisms, and collaborative tools integration (optional) will enhance the system's functionality. </a:t>
            </a:r>
            <a:endParaRPr lang="en-IN" dirty="0"/>
          </a:p>
        </p:txBody>
      </p:sp>
      <p:sp>
        <p:nvSpPr>
          <p:cNvPr id="6" name="Title 1">
            <a:extLst>
              <a:ext uri="{FF2B5EF4-FFF2-40B4-BE49-F238E27FC236}">
                <a16:creationId xmlns:a16="http://schemas.microsoft.com/office/drawing/2014/main" id="{997ACB90-2DD7-B355-E021-D7FC91E25FA7}"/>
              </a:ext>
            </a:extLst>
          </p:cNvPr>
          <p:cNvSpPr txBox="1">
            <a:spLocks/>
          </p:cNvSpPr>
          <p:nvPr/>
        </p:nvSpPr>
        <p:spPr>
          <a:xfrm>
            <a:off x="1783403" y="0"/>
            <a:ext cx="10408597" cy="1512651"/>
          </a:xfrm>
          <a:prstGeom prst="rect">
            <a:avLst/>
          </a:prstGeom>
          <a:solidFill>
            <a:srgbClr val="C00000"/>
          </a:solidFill>
          <a:ln>
            <a:solidFill>
              <a:schemeClr val="accent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PROPOSED SYSTEM</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78E9D374-A609-3943-7E05-0FAC1B60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1" y="0"/>
            <a:ext cx="1687747" cy="151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07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2DE05E-60D7-1DE6-5D01-C7F9F362B8DA}"/>
              </a:ext>
            </a:extLst>
          </p:cNvPr>
          <p:cNvSpPr>
            <a:spLocks noGrp="1"/>
          </p:cNvSpPr>
          <p:nvPr>
            <p:ph type="title"/>
          </p:nvPr>
        </p:nvSpPr>
        <p:spPr>
          <a:xfrm>
            <a:off x="1750979" y="0"/>
            <a:ext cx="10441021" cy="1546698"/>
          </a:xfrm>
          <a:solidFill>
            <a:srgbClr val="C00000"/>
          </a:solidFill>
          <a:ln>
            <a:solidFill>
              <a:schemeClr val="accent1"/>
            </a:solidFill>
          </a:ln>
          <a:effectLst/>
        </p:spPr>
        <p:txBody>
          <a:bodyPr/>
          <a:lstStyle/>
          <a:p>
            <a:pPr algn="ctr"/>
            <a:r>
              <a:rPr lang="en-US" b="1" dirty="0">
                <a:solidFill>
                  <a:schemeClr val="bg1"/>
                </a:solidFill>
              </a:rPr>
              <a:t>ARCHITECTURE</a:t>
            </a:r>
            <a:endParaRPr lang="en-IN" b="1" dirty="0">
              <a:solidFill>
                <a:schemeClr val="bg1"/>
              </a:solidFill>
            </a:endParaRPr>
          </a:p>
        </p:txBody>
      </p:sp>
      <p:pic>
        <p:nvPicPr>
          <p:cNvPr id="7" name="Picture 6" descr="Flexi MoU | Examination Module">
            <a:extLst>
              <a:ext uri="{FF2B5EF4-FFF2-40B4-BE49-F238E27FC236}">
                <a16:creationId xmlns:a16="http://schemas.microsoft.com/office/drawing/2014/main" id="{50D066C5-34C7-AFED-E7D7-00370D534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77821"/>
            <a:ext cx="1488331" cy="13521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B5F05B3-22AD-CCA4-D269-3ACC33B1D2C1}"/>
              </a:ext>
            </a:extLst>
          </p:cNvPr>
          <p:cNvPicPr>
            <a:picLocks noChangeAspect="1"/>
          </p:cNvPicPr>
          <p:nvPr/>
        </p:nvPicPr>
        <p:blipFill>
          <a:blip r:embed="rId3"/>
          <a:stretch>
            <a:fillRect/>
          </a:stretch>
        </p:blipFill>
        <p:spPr>
          <a:xfrm>
            <a:off x="1750979" y="1682885"/>
            <a:ext cx="9692960" cy="4601184"/>
          </a:xfrm>
          <a:prstGeom prst="rect">
            <a:avLst/>
          </a:prstGeom>
        </p:spPr>
      </p:pic>
    </p:spTree>
    <p:extLst>
      <p:ext uri="{BB962C8B-B14F-4D97-AF65-F5344CB8AC3E}">
        <p14:creationId xmlns:p14="http://schemas.microsoft.com/office/powerpoint/2010/main" val="281615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90676-79AC-0C7A-29E8-E111F30FEA57}"/>
              </a:ext>
            </a:extLst>
          </p:cNvPr>
          <p:cNvSpPr>
            <a:spLocks noGrp="1"/>
          </p:cNvSpPr>
          <p:nvPr>
            <p:ph idx="1"/>
          </p:nvPr>
        </p:nvSpPr>
        <p:spPr>
          <a:xfrm>
            <a:off x="778213" y="1825625"/>
            <a:ext cx="11011709" cy="4351338"/>
          </a:xfrm>
        </p:spPr>
        <p:txBody>
          <a:bodyPr>
            <a:normAutofit/>
          </a:bodyPr>
          <a:lstStyle/>
          <a:p>
            <a:pPr>
              <a:lnSpc>
                <a:spcPct val="150000"/>
              </a:lnSpc>
            </a:pPr>
            <a:r>
              <a:rPr lang="en-IN" dirty="0"/>
              <a:t>Operating System</a:t>
            </a:r>
          </a:p>
          <a:p>
            <a:pPr>
              <a:lnSpc>
                <a:spcPct val="150000"/>
              </a:lnSpc>
            </a:pPr>
            <a:r>
              <a:rPr lang="en-IN" dirty="0"/>
              <a:t>Web Server</a:t>
            </a:r>
          </a:p>
          <a:p>
            <a:pPr>
              <a:lnSpc>
                <a:spcPct val="150000"/>
              </a:lnSpc>
            </a:pPr>
            <a:r>
              <a:rPr lang="en-IN" dirty="0" err="1"/>
              <a:t>Xampp</a:t>
            </a:r>
            <a:endParaRPr lang="en-IN" dirty="0"/>
          </a:p>
          <a:p>
            <a:pPr>
              <a:lnSpc>
                <a:spcPct val="150000"/>
              </a:lnSpc>
            </a:pPr>
            <a:r>
              <a:rPr lang="en-IN" dirty="0"/>
              <a:t>Client-side technologies:</a:t>
            </a:r>
          </a:p>
          <a:p>
            <a:pPr marL="0" indent="0">
              <a:lnSpc>
                <a:spcPct val="150000"/>
              </a:lnSpc>
              <a:buNone/>
            </a:pPr>
            <a:r>
              <a:rPr lang="en-IN" dirty="0"/>
              <a:t>	HTML, CSS, JAVASCRIPT</a:t>
            </a:r>
          </a:p>
          <a:p>
            <a:pPr>
              <a:lnSpc>
                <a:spcPct val="150000"/>
              </a:lnSpc>
            </a:pPr>
            <a:endParaRPr lang="en-IN" dirty="0"/>
          </a:p>
        </p:txBody>
      </p:sp>
      <p:sp>
        <p:nvSpPr>
          <p:cNvPr id="4" name="Title 1">
            <a:extLst>
              <a:ext uri="{FF2B5EF4-FFF2-40B4-BE49-F238E27FC236}">
                <a16:creationId xmlns:a16="http://schemas.microsoft.com/office/drawing/2014/main" id="{AA97E07A-714F-6806-EE0E-E83EAD9DFB9D}"/>
              </a:ext>
            </a:extLst>
          </p:cNvPr>
          <p:cNvSpPr txBox="1">
            <a:spLocks noGrp="1"/>
          </p:cNvSpPr>
          <p:nvPr>
            <p:ph type="title"/>
          </p:nvPr>
        </p:nvSpPr>
        <p:spPr>
          <a:xfrm>
            <a:off x="1676400" y="18255"/>
            <a:ext cx="10515600" cy="1325563"/>
          </a:xfrm>
          <a:prstGeom prst="rect">
            <a:avLst/>
          </a:prstGeom>
          <a:solidFill>
            <a:srgbClr val="C00000"/>
          </a:solidFill>
          <a:ln>
            <a:solidFill>
              <a:schemeClr val="accent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SOFTWARE REQUIREMENTS</a:t>
            </a:r>
            <a:endParaRPr lang="en-IN" b="1" dirty="0">
              <a:solidFill>
                <a:schemeClr val="bg1"/>
              </a:solidFill>
            </a:endParaRPr>
          </a:p>
        </p:txBody>
      </p:sp>
      <p:pic>
        <p:nvPicPr>
          <p:cNvPr id="5" name="Picture 4" descr="Flexi MoU | Examination Module">
            <a:extLst>
              <a:ext uri="{FF2B5EF4-FFF2-40B4-BE49-F238E27FC236}">
                <a16:creationId xmlns:a16="http://schemas.microsoft.com/office/drawing/2014/main" id="{6602C6A0-4886-9A9D-2BBB-B6AE6257E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1" y="0"/>
            <a:ext cx="1598579" cy="151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8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EC0C6-B3E3-5C32-6752-7F96312BE296}"/>
              </a:ext>
            </a:extLst>
          </p:cNvPr>
          <p:cNvSpPr>
            <a:spLocks noGrp="1"/>
          </p:cNvSpPr>
          <p:nvPr>
            <p:ph idx="1"/>
          </p:nvPr>
        </p:nvSpPr>
        <p:spPr/>
        <p:txBody>
          <a:bodyPr/>
          <a:lstStyle/>
          <a:p>
            <a:pPr>
              <a:lnSpc>
                <a:spcPct val="200000"/>
              </a:lnSpc>
            </a:pPr>
            <a:r>
              <a:rPr lang="en-IN" dirty="0"/>
              <a:t>Processor : intel’s core i3</a:t>
            </a:r>
          </a:p>
          <a:p>
            <a:pPr>
              <a:lnSpc>
                <a:spcPct val="200000"/>
              </a:lnSpc>
            </a:pPr>
            <a:r>
              <a:rPr lang="en-IN" dirty="0"/>
              <a:t>Hard Drive: 32 GB or more</a:t>
            </a:r>
          </a:p>
          <a:p>
            <a:pPr>
              <a:lnSpc>
                <a:spcPct val="200000"/>
              </a:lnSpc>
            </a:pPr>
            <a:r>
              <a:rPr lang="en-IN" dirty="0"/>
              <a:t>Memory (RAM): 4 GB or above</a:t>
            </a:r>
          </a:p>
          <a:p>
            <a:pPr>
              <a:lnSpc>
                <a:spcPct val="200000"/>
              </a:lnSpc>
            </a:pPr>
            <a:r>
              <a:rPr lang="en-IN" dirty="0"/>
              <a:t>Operating system: windows 10,11</a:t>
            </a:r>
          </a:p>
        </p:txBody>
      </p:sp>
      <p:sp>
        <p:nvSpPr>
          <p:cNvPr id="4" name="Title 1">
            <a:extLst>
              <a:ext uri="{FF2B5EF4-FFF2-40B4-BE49-F238E27FC236}">
                <a16:creationId xmlns:a16="http://schemas.microsoft.com/office/drawing/2014/main" id="{5B8455D7-C38F-730D-DD84-42A191B9951C}"/>
              </a:ext>
            </a:extLst>
          </p:cNvPr>
          <p:cNvSpPr txBox="1">
            <a:spLocks noGrp="1"/>
          </p:cNvSpPr>
          <p:nvPr>
            <p:ph type="title"/>
          </p:nvPr>
        </p:nvSpPr>
        <p:spPr>
          <a:xfrm>
            <a:off x="1676400" y="18255"/>
            <a:ext cx="10515600" cy="1325563"/>
          </a:xfrm>
          <a:prstGeom prst="rect">
            <a:avLst/>
          </a:prstGeom>
          <a:solidFill>
            <a:srgbClr val="C00000"/>
          </a:solidFill>
          <a:ln>
            <a:solidFill>
              <a:schemeClr val="accent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HARDWARE REQUIREMENTS</a:t>
            </a:r>
            <a:endParaRPr lang="en-IN" b="1" dirty="0">
              <a:solidFill>
                <a:schemeClr val="bg1"/>
              </a:solidFill>
            </a:endParaRPr>
          </a:p>
        </p:txBody>
      </p:sp>
      <p:pic>
        <p:nvPicPr>
          <p:cNvPr id="5" name="Picture 4" descr="Flexi MoU | Examination Module">
            <a:extLst>
              <a:ext uri="{FF2B5EF4-FFF2-40B4-BE49-F238E27FC236}">
                <a16:creationId xmlns:a16="http://schemas.microsoft.com/office/drawing/2014/main" id="{96DD278B-E60B-310C-E1E9-A6D97DDF4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1" y="0"/>
            <a:ext cx="1598579" cy="151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0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8EB0C7-BB84-E3C8-C60B-087D584B4CEA}"/>
              </a:ext>
            </a:extLst>
          </p:cNvPr>
          <p:cNvSpPr>
            <a:spLocks noGrp="1"/>
          </p:cNvSpPr>
          <p:nvPr>
            <p:ph type="title"/>
          </p:nvPr>
        </p:nvSpPr>
        <p:spPr>
          <a:xfrm>
            <a:off x="1780162" y="0"/>
            <a:ext cx="10411838" cy="1614791"/>
          </a:xfrm>
          <a:solidFill>
            <a:srgbClr val="C00000"/>
          </a:solidFill>
          <a:ln>
            <a:solidFill>
              <a:schemeClr val="accent1"/>
            </a:solidFill>
          </a:ln>
          <a:effectLst/>
        </p:spPr>
        <p:txBody>
          <a:bodyPr/>
          <a:lstStyle/>
          <a:p>
            <a:pPr algn="ctr"/>
            <a:r>
              <a:rPr lang="en-US" b="1" dirty="0">
                <a:solidFill>
                  <a:schemeClr val="bg1"/>
                </a:solidFill>
              </a:rPr>
              <a:t>FLOW CHART</a:t>
            </a:r>
            <a:endParaRPr lang="en-IN" b="1" dirty="0">
              <a:solidFill>
                <a:schemeClr val="bg1"/>
              </a:solidFill>
            </a:endParaRPr>
          </a:p>
        </p:txBody>
      </p:sp>
      <p:pic>
        <p:nvPicPr>
          <p:cNvPr id="8" name="Picture 7" descr="Flexi MoU | Examination Module">
            <a:extLst>
              <a:ext uri="{FF2B5EF4-FFF2-40B4-BE49-F238E27FC236}">
                <a16:creationId xmlns:a16="http://schemas.microsoft.com/office/drawing/2014/main" id="{F00A8FC3-396A-E7D4-CCF8-CE3B07850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0" y="145915"/>
            <a:ext cx="1488331" cy="14688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600F4AB-B750-2EDA-F16E-375C91A02272}"/>
              </a:ext>
            </a:extLst>
          </p:cNvPr>
          <p:cNvPicPr>
            <a:picLocks noChangeAspect="1"/>
          </p:cNvPicPr>
          <p:nvPr/>
        </p:nvPicPr>
        <p:blipFill>
          <a:blip r:embed="rId3"/>
          <a:stretch>
            <a:fillRect/>
          </a:stretch>
        </p:blipFill>
        <p:spPr>
          <a:xfrm>
            <a:off x="3842425" y="1858090"/>
            <a:ext cx="4867188" cy="4542710"/>
          </a:xfrm>
          <a:prstGeom prst="rect">
            <a:avLst/>
          </a:prstGeom>
        </p:spPr>
      </p:pic>
    </p:spTree>
    <p:extLst>
      <p:ext uri="{BB962C8B-B14F-4D97-AF65-F5344CB8AC3E}">
        <p14:creationId xmlns:p14="http://schemas.microsoft.com/office/powerpoint/2010/main" val="4108949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1412</Words>
  <Application>Microsoft Office PowerPoint</Application>
  <PresentationFormat>Widescreen</PresentationFormat>
  <Paragraphs>98</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Rounded MT Bold</vt:lpstr>
      <vt:lpstr>Calibri</vt:lpstr>
      <vt:lpstr>Calibri Light</vt:lpstr>
      <vt:lpstr>Sohene</vt:lpstr>
      <vt:lpstr>Söhne</vt:lpstr>
      <vt:lpstr>Times New Roman</vt:lpstr>
      <vt:lpstr>Wingdings</vt:lpstr>
      <vt:lpstr>Office Theme</vt:lpstr>
      <vt:lpstr>TRIBAL MEDICINE DATABASE</vt:lpstr>
      <vt:lpstr>ABSTRACT</vt:lpstr>
      <vt:lpstr>   INTRODUCTION</vt:lpstr>
      <vt:lpstr>EXISTING SYSTEM</vt:lpstr>
      <vt:lpstr>PowerPoint Presentation</vt:lpstr>
      <vt:lpstr>ARCHITECTURE</vt:lpstr>
      <vt:lpstr>SOFTWARE REQUIREMENTS</vt:lpstr>
      <vt:lpstr>HARDWARE REQUIREMENTS</vt:lpstr>
      <vt:lpstr>FLOW CHART</vt:lpstr>
      <vt:lpstr>USE CASE DIAGRAM</vt:lpstr>
      <vt:lpstr>METHODOLOGY</vt:lpstr>
      <vt:lpstr>PowerPoint Presentation</vt:lpstr>
      <vt:lpstr>DATABASE STRUCTURE</vt:lpstr>
      <vt:lpstr>PowerPoint Presentation</vt:lpstr>
      <vt:lpstr>RESULTS</vt:lpstr>
      <vt:lpstr>RESULTS</vt:lpstr>
      <vt:lpstr>RESULTS</vt:lpstr>
      <vt:lpstr>RESULTS</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TRIBAL MEDICINE DATABASE</dc:title>
  <dc:creator>teja mani</dc:creator>
  <cp:lastModifiedBy>teja mani</cp:lastModifiedBy>
  <cp:revision>2</cp:revision>
  <dcterms:created xsi:type="dcterms:W3CDTF">2024-05-05T15:22:31Z</dcterms:created>
  <dcterms:modified xsi:type="dcterms:W3CDTF">2024-06-01T05:29:01Z</dcterms:modified>
</cp:coreProperties>
</file>