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P1azhtLKfAJ62XGCrFZABA2bM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90073F-BA04-4A1C-AAA8-D361640F5B11}">
  <a:tblStyle styleId="{6C90073F-BA04-4A1C-AAA8-D361640F5B11}" styleName="Table_0">
    <a:wholeTbl>
      <a:tcTxStyle b="off" i="off">
        <a:font>
          <a:latin typeface="Source Sans Pro"/>
          <a:ea typeface="Source Sans Pro"/>
          <a:cs typeface="Source Sans Pro"/>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3359149" y="389840"/>
            <a:ext cx="8281987" cy="295465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7"/>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7"/>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8" name="Google Shape;18;p27"/>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 name="Google Shape;19;p27"/>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20" name="Google Shape;20;p27"/>
          <p:cNvGrpSpPr/>
          <p:nvPr/>
        </p:nvGrpSpPr>
        <p:grpSpPr>
          <a:xfrm>
            <a:off x="1292493" y="4299807"/>
            <a:ext cx="2083885" cy="2083885"/>
            <a:chOff x="4842143" y="3556857"/>
            <a:chExt cx="2083885" cy="2083885"/>
          </a:xfrm>
        </p:grpSpPr>
        <p:sp>
          <p:nvSpPr>
            <p:cNvPr id="21" name="Google Shape;21;p27"/>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2" name="Google Shape;22;p27"/>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3" name="Google Shape;23;p27"/>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4" name="Google Shape;24;p27"/>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36"/>
          <p:cNvSpPr txBox="1"/>
          <p:nvPr>
            <p:ph type="title"/>
          </p:nvPr>
        </p:nvSpPr>
        <p:spPr>
          <a:xfrm>
            <a:off x="550862" y="503906"/>
            <a:ext cx="11090275" cy="133305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6"/>
          <p:cNvSpPr txBox="1"/>
          <p:nvPr>
            <p:ph idx="1" type="body"/>
          </p:nvPr>
        </p:nvSpPr>
        <p:spPr>
          <a:xfrm rot="5400000">
            <a:off x="4107182" y="-1442457"/>
            <a:ext cx="3978963" cy="110916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3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37"/>
          <p:cNvSpPr txBox="1"/>
          <p:nvPr>
            <p:ph type="title"/>
          </p:nvPr>
        </p:nvSpPr>
        <p:spPr>
          <a:xfrm rot="5400000">
            <a:off x="7133431" y="1956594"/>
            <a:ext cx="5811838" cy="26289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7"/>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37"/>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grpSp>
        <p:nvGrpSpPr>
          <p:cNvPr id="26" name="Google Shape;26;p28"/>
          <p:cNvGrpSpPr/>
          <p:nvPr/>
        </p:nvGrpSpPr>
        <p:grpSpPr>
          <a:xfrm>
            <a:off x="363888" y="5322560"/>
            <a:ext cx="1030305" cy="1030305"/>
            <a:chOff x="10240859" y="1436639"/>
            <a:chExt cx="1030305" cy="1030305"/>
          </a:xfrm>
        </p:grpSpPr>
        <p:sp>
          <p:nvSpPr>
            <p:cNvPr id="27" name="Google Shape;27;p28"/>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8" name="Google Shape;28;p28"/>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9" name="Google Shape;29;p28"/>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0" name="Google Shape;30;p28"/>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1" name="Google Shape;31;p28"/>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grpSp>
        <p:nvGrpSpPr>
          <p:cNvPr id="37" name="Google Shape;37;p29"/>
          <p:cNvGrpSpPr/>
          <p:nvPr/>
        </p:nvGrpSpPr>
        <p:grpSpPr>
          <a:xfrm>
            <a:off x="242406" y="748159"/>
            <a:ext cx="897877" cy="934082"/>
            <a:chOff x="5129684" y="1232940"/>
            <a:chExt cx="897877" cy="934082"/>
          </a:xfrm>
        </p:grpSpPr>
        <p:sp>
          <p:nvSpPr>
            <p:cNvPr id="38" name="Google Shape;38;p29"/>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 name="Google Shape;39;p29"/>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0" name="Google Shape;40;p29"/>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41" name="Google Shape;41;p29"/>
          <p:cNvSpPr txBox="1"/>
          <p:nvPr>
            <p:ph type="title"/>
          </p:nvPr>
        </p:nvSpPr>
        <p:spPr>
          <a:xfrm>
            <a:off x="563563" y="474345"/>
            <a:ext cx="11077574" cy="295465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9"/>
          <p:cNvSpPr txBox="1"/>
          <p:nvPr>
            <p:ph idx="1" type="body"/>
          </p:nvPr>
        </p:nvSpPr>
        <p:spPr>
          <a:xfrm>
            <a:off x="566271" y="3629772"/>
            <a:ext cx="11074866" cy="267895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Clr>
                <a:schemeClr val="lt1"/>
              </a:buClr>
              <a:buSzPts val="2400"/>
              <a:buNone/>
              <a:defRPr sz="2400">
                <a:solidFill>
                  <a:schemeClr val="lt1"/>
                </a:solidFill>
              </a:defRPr>
            </a:lvl1pPr>
            <a:lvl2pPr indent="-228600" lvl="1" marL="914400" algn="l">
              <a:lnSpc>
                <a:spcPct val="110000"/>
              </a:lnSpc>
              <a:spcBef>
                <a:spcPts val="800"/>
              </a:spcBef>
              <a:spcAft>
                <a:spcPts val="0"/>
              </a:spcAft>
              <a:buClr>
                <a:schemeClr val="lt1"/>
              </a:buClr>
              <a:buSzPts val="2000"/>
              <a:buNone/>
              <a:defRPr sz="2000">
                <a:solidFill>
                  <a:schemeClr val="lt1"/>
                </a:solidFill>
              </a:defRPr>
            </a:lvl2pPr>
            <a:lvl3pPr indent="-228600" lvl="2" marL="1371600" algn="l">
              <a:lnSpc>
                <a:spcPct val="110000"/>
              </a:lnSpc>
              <a:spcBef>
                <a:spcPts val="800"/>
              </a:spcBef>
              <a:spcAft>
                <a:spcPts val="0"/>
              </a:spcAft>
              <a:buClr>
                <a:schemeClr val="lt1"/>
              </a:buClr>
              <a:buSzPts val="1800"/>
              <a:buNone/>
              <a:defRPr sz="1800">
                <a:solidFill>
                  <a:schemeClr val="lt1"/>
                </a:solidFill>
              </a:defRPr>
            </a:lvl3pPr>
            <a:lvl4pPr indent="-228600" lvl="3" marL="1828800" algn="l">
              <a:lnSpc>
                <a:spcPct val="110000"/>
              </a:lnSpc>
              <a:spcBef>
                <a:spcPts val="800"/>
              </a:spcBef>
              <a:spcAft>
                <a:spcPts val="0"/>
              </a:spcAft>
              <a:buClr>
                <a:schemeClr val="lt1"/>
              </a:buClr>
              <a:buSzPts val="1600"/>
              <a:buNone/>
              <a:defRPr sz="1600">
                <a:solidFill>
                  <a:schemeClr val="lt1"/>
                </a:solidFill>
              </a:defRPr>
            </a:lvl4pPr>
            <a:lvl5pPr indent="-228600" lvl="4" marL="2286000" algn="l">
              <a:lnSpc>
                <a:spcPct val="110000"/>
              </a:lnSpc>
              <a:spcBef>
                <a:spcPts val="800"/>
              </a:spcBef>
              <a:spcAft>
                <a:spcPts val="0"/>
              </a:spcAft>
              <a:buClr>
                <a:schemeClr val="lt1"/>
              </a:buClr>
              <a:buSzPts val="1600"/>
              <a:buNone/>
              <a:defRPr sz="1600">
                <a:solidFill>
                  <a:schemeClr val="lt1"/>
                </a:solidFill>
              </a:defRPr>
            </a:lvl5pPr>
            <a:lvl6pPr indent="-228600" lvl="5" marL="2743200" algn="l">
              <a:lnSpc>
                <a:spcPct val="90000"/>
              </a:lnSpc>
              <a:spcBef>
                <a:spcPts val="8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6" name="Google Shape;46;p29"/>
          <p:cNvSpPr/>
          <p:nvPr/>
        </p:nvSpPr>
        <p:spPr>
          <a:xfrm rot="-2700000">
            <a:off x="11209132" y="4448189"/>
            <a:ext cx="999200" cy="1262947"/>
          </a:xfrm>
          <a:custGeom>
            <a:rect b="b" l="l" r="r" t="t"/>
            <a:pathLst>
              <a:path extrusionOk="0" h="1262947" w="99920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2B274A"/>
              </a:gs>
              <a:gs pos="30000">
                <a:srgbClr val="2B274A"/>
              </a:gs>
              <a:gs pos="40000">
                <a:srgbClr val="453E75"/>
              </a:gs>
              <a:gs pos="60000">
                <a:srgbClr val="2B274A"/>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7" name="Google Shape;47;p29"/>
          <p:cNvSpPr/>
          <p:nvPr/>
        </p:nvSpPr>
        <p:spPr>
          <a:xfrm rot="2700000">
            <a:off x="11686937" y="4853516"/>
            <a:ext cx="540000" cy="978284"/>
          </a:xfrm>
          <a:custGeom>
            <a:rect b="b" l="l" r="r" t="t"/>
            <a:pathLst>
              <a:path extrusionOk="0" h="978284" w="54000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0"/>
          <p:cNvSpPr txBox="1"/>
          <p:nvPr>
            <p:ph type="title"/>
          </p:nvPr>
        </p:nvSpPr>
        <p:spPr>
          <a:xfrm>
            <a:off x="3359149" y="550799"/>
            <a:ext cx="8283313" cy="55420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0"/>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30"/>
          <p:cNvSpPr/>
          <p:nvPr/>
        </p:nvSpPr>
        <p:spPr>
          <a:xfrm flipH="1" rot="8100000">
            <a:off x="-410727" y="3958416"/>
            <a:ext cx="3536330" cy="1853969"/>
          </a:xfrm>
          <a:custGeom>
            <a:rect b="b" l="l" r="r" t="t"/>
            <a:pathLst>
              <a:path extrusionOk="0" h="1853969" w="353633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4" name="Google Shape;54;p30"/>
          <p:cNvSpPr/>
          <p:nvPr/>
        </p:nvSpPr>
        <p:spPr>
          <a:xfrm flipH="1" rot="8100000">
            <a:off x="-481151" y="3649708"/>
            <a:ext cx="3478701" cy="2164843"/>
          </a:xfrm>
          <a:custGeom>
            <a:rect b="b" l="l" r="r" t="t"/>
            <a:pathLst>
              <a:path extrusionOk="0" h="2164843" w="3478701">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5" name="Google Shape;55;p30"/>
          <p:cNvSpPr/>
          <p:nvPr/>
        </p:nvSpPr>
        <p:spPr>
          <a:xfrm flipH="1" rot="2700000">
            <a:off x="1512277" y="2840042"/>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6" name="Google Shape;56;p30"/>
          <p:cNvSpPr/>
          <p:nvPr/>
        </p:nvSpPr>
        <p:spPr>
          <a:xfrm>
            <a:off x="1780661" y="385236"/>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57" name="Google Shape;57;p30"/>
          <p:cNvGrpSpPr/>
          <p:nvPr/>
        </p:nvGrpSpPr>
        <p:grpSpPr>
          <a:xfrm>
            <a:off x="509106" y="1383159"/>
            <a:ext cx="897877" cy="934082"/>
            <a:chOff x="5129684" y="1232940"/>
            <a:chExt cx="897877" cy="934082"/>
          </a:xfrm>
        </p:grpSpPr>
        <p:sp>
          <p:nvSpPr>
            <p:cNvPr id="58" name="Google Shape;58;p30"/>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9" name="Google Shape;59;p30"/>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0" name="Google Shape;60;p30"/>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3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32"/>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67" name="Google Shape;67;p32"/>
          <p:cNvGrpSpPr/>
          <p:nvPr/>
        </p:nvGrpSpPr>
        <p:grpSpPr>
          <a:xfrm>
            <a:off x="233344" y="5384019"/>
            <a:ext cx="828357" cy="828357"/>
            <a:chOff x="2895711" y="1234487"/>
            <a:chExt cx="828357" cy="828357"/>
          </a:xfrm>
        </p:grpSpPr>
        <p:sp>
          <p:nvSpPr>
            <p:cNvPr id="68" name="Google Shape;68;p32"/>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9" name="Google Shape;69;p32"/>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70" name="Google Shape;70;p32"/>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2"/>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32"/>
          <p:cNvSpPr txBox="1"/>
          <p:nvPr>
            <p:ph idx="2" type="body"/>
          </p:nvPr>
        </p:nvSpPr>
        <p:spPr>
          <a:xfrm>
            <a:off x="6205538"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3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33"/>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8" name="Google Shape;78;p33"/>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9" name="Google Shape;79;p33"/>
          <p:cNvSpPr txBox="1"/>
          <p:nvPr>
            <p:ph type="title"/>
          </p:nvPr>
        </p:nvSpPr>
        <p:spPr>
          <a:xfrm>
            <a:off x="550862" y="549275"/>
            <a:ext cx="11097551"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a:off x="550864" y="1881275"/>
            <a:ext cx="5437186" cy="535354"/>
          </a:xfrm>
          <a:prstGeom prst="rect">
            <a:avLst/>
          </a:prstGeom>
          <a:noFill/>
          <a:ln>
            <a:noFill/>
          </a:ln>
        </p:spPr>
        <p:txBody>
          <a:bodyPr anchorCtr="0" anchor="b" bIns="0" lIns="0" spcFirstLastPara="1" rIns="0" wrap="square" tIns="0">
            <a:norm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Source Sans Pro"/>
                <a:ea typeface="Source Sans Pro"/>
                <a:cs typeface="Source Sans Pro"/>
                <a:sym typeface="Source Sans Pro"/>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1" name="Google Shape;81;p33"/>
          <p:cNvSpPr txBox="1"/>
          <p:nvPr>
            <p:ph idx="2" type="body"/>
          </p:nvPr>
        </p:nvSpPr>
        <p:spPr>
          <a:xfrm>
            <a:off x="550863" y="2577270"/>
            <a:ext cx="5429114"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33"/>
          <p:cNvSpPr txBox="1"/>
          <p:nvPr>
            <p:ph idx="3" type="body"/>
          </p:nvPr>
        </p:nvSpPr>
        <p:spPr>
          <a:xfrm>
            <a:off x="6212024" y="1881275"/>
            <a:ext cx="5436392" cy="535354"/>
          </a:xfrm>
          <a:prstGeom prst="rect">
            <a:avLst/>
          </a:prstGeom>
          <a:noFill/>
          <a:ln>
            <a:noFill/>
          </a:ln>
        </p:spPr>
        <p:txBody>
          <a:bodyPr anchorCtr="0" anchor="b" bIns="0" lIns="0" spcFirstLastPara="1" rIns="0" wrap="square" tIns="0">
            <a:normAutofit/>
          </a:bodyPr>
          <a:lstStyle>
            <a:lvl1pPr indent="-317500" lvl="0" marL="457200" algn="l">
              <a:lnSpc>
                <a:spcPct val="110000"/>
              </a:lnSpc>
              <a:spcBef>
                <a:spcPts val="1000"/>
              </a:spcBef>
              <a:spcAft>
                <a:spcPts val="0"/>
              </a:spcAft>
              <a:buClr>
                <a:schemeClr val="lt1"/>
              </a:buClr>
              <a:buSzPts val="1400"/>
              <a:buChar char="•"/>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33"/>
          <p:cNvSpPr txBox="1"/>
          <p:nvPr>
            <p:ph idx="4" type="body"/>
          </p:nvPr>
        </p:nvSpPr>
        <p:spPr>
          <a:xfrm>
            <a:off x="6212023" y="2577270"/>
            <a:ext cx="5436391"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33"/>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grpSp>
        <p:nvGrpSpPr>
          <p:cNvPr id="88" name="Google Shape;88;p34"/>
          <p:cNvGrpSpPr/>
          <p:nvPr/>
        </p:nvGrpSpPr>
        <p:grpSpPr>
          <a:xfrm>
            <a:off x="4752748" y="4823504"/>
            <a:ext cx="1656714" cy="1656714"/>
            <a:chOff x="2481534" y="2139594"/>
            <a:chExt cx="1656714" cy="1656714"/>
          </a:xfrm>
        </p:grpSpPr>
        <p:sp>
          <p:nvSpPr>
            <p:cNvPr id="89" name="Google Shape;89;p34"/>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0" name="Google Shape;90;p34"/>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91" name="Google Shape;91;p34"/>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4"/>
          <p:cNvSpPr txBox="1"/>
          <p:nvPr>
            <p:ph idx="1" type="body"/>
          </p:nvPr>
        </p:nvSpPr>
        <p:spPr>
          <a:xfrm>
            <a:off x="4295775" y="1750060"/>
            <a:ext cx="7345362" cy="4342765"/>
          </a:xfrm>
          <a:prstGeom prst="rect">
            <a:avLst/>
          </a:prstGeom>
          <a:noFill/>
          <a:ln>
            <a:noFill/>
          </a:ln>
        </p:spPr>
        <p:txBody>
          <a:bodyPr anchorCtr="0" anchor="t" bIns="0" lIns="0" spcFirstLastPara="1" rIns="0" wrap="square" tIns="0">
            <a:norm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3" name="Google Shape;93;p34"/>
          <p:cNvSpPr txBox="1"/>
          <p:nvPr>
            <p:ph idx="2" type="body"/>
          </p:nvPr>
        </p:nvSpPr>
        <p:spPr>
          <a:xfrm>
            <a:off x="550863" y="1750060"/>
            <a:ext cx="3565525" cy="4342765"/>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4" name="Google Shape;94;p34"/>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4"/>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grpSp>
        <p:nvGrpSpPr>
          <p:cNvPr id="98" name="Google Shape;98;p35"/>
          <p:cNvGrpSpPr/>
          <p:nvPr/>
        </p:nvGrpSpPr>
        <p:grpSpPr>
          <a:xfrm>
            <a:off x="220889" y="4984670"/>
            <a:ext cx="897877" cy="934082"/>
            <a:chOff x="5129684" y="1232940"/>
            <a:chExt cx="897877" cy="934082"/>
          </a:xfrm>
        </p:grpSpPr>
        <p:sp>
          <p:nvSpPr>
            <p:cNvPr id="99" name="Google Shape;99;p35"/>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0" name="Google Shape;100;p35"/>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1" name="Google Shape;101;p35"/>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102" name="Google Shape;102;p35"/>
          <p:cNvSpPr txBox="1"/>
          <p:nvPr>
            <p:ph type="title"/>
          </p:nvPr>
        </p:nvSpPr>
        <p:spPr>
          <a:xfrm>
            <a:off x="550863" y="575409"/>
            <a:ext cx="4500562"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5"/>
          <p:cNvSpPr/>
          <p:nvPr>
            <p:ph idx="2" type="pic"/>
          </p:nvPr>
        </p:nvSpPr>
        <p:spPr>
          <a:xfrm>
            <a:off x="5267324" y="575409"/>
            <a:ext cx="6373813" cy="5733316"/>
          </a:xfrm>
          <a:prstGeom prst="rect">
            <a:avLst/>
          </a:prstGeom>
          <a:noFill/>
          <a:ln>
            <a:noFill/>
          </a:ln>
        </p:spPr>
      </p:sp>
      <p:sp>
        <p:nvSpPr>
          <p:cNvPr id="104" name="Google Shape;104;p35"/>
          <p:cNvSpPr txBox="1"/>
          <p:nvPr>
            <p:ph idx="1" type="body"/>
          </p:nvPr>
        </p:nvSpPr>
        <p:spPr>
          <a:xfrm>
            <a:off x="550863" y="1776195"/>
            <a:ext cx="4500562" cy="453253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5" name="Google Shape;105;p3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50863" y="550800"/>
            <a:ext cx="11090275" cy="133305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550863" y="2113862"/>
            <a:ext cx="11091600" cy="3978963"/>
          </a:xfrm>
          <a:prstGeom prst="rect">
            <a:avLst/>
          </a:prstGeom>
          <a:noFill/>
          <a:ln>
            <a:noFill/>
          </a:ln>
        </p:spPr>
        <p:txBody>
          <a:bodyPr anchorCtr="0" anchor="t" bIns="0" lIns="0" spcFirstLastPara="1" rIns="0" wrap="square" tIns="0">
            <a:norm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Source Sans Pro"/>
                <a:ea typeface="Source Sans Pro"/>
                <a:cs typeface="Source Sans Pro"/>
                <a:sym typeface="Source Sans Pro"/>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9pPr>
          </a:lstStyle>
          <a:p/>
        </p:txBody>
      </p:sp>
      <p:sp>
        <p:nvSpPr>
          <p:cNvPr id="8" name="Google Shape;8;p2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9" name="Google Shape;9;p2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10" name="Google Shape;10;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900" u="none" cap="none" strike="noStrike">
                <a:solidFill>
                  <a:schemeClr val="lt1"/>
                </a:solidFill>
                <a:latin typeface="Source Sans Pro"/>
                <a:ea typeface="Source Sans Pro"/>
                <a:cs typeface="Source Sans Pro"/>
                <a:sym typeface="Source Sans Pro"/>
              </a:defRPr>
            </a:lvl1pPr>
            <a:lvl2pPr indent="0" lvl="1" marL="0" marR="0" rtl="0" algn="r">
              <a:spcBef>
                <a:spcPts val="0"/>
              </a:spcBef>
              <a:buNone/>
              <a:defRPr b="0" i="0" sz="900" u="none" cap="none" strike="noStrike">
                <a:solidFill>
                  <a:schemeClr val="lt1"/>
                </a:solidFill>
                <a:latin typeface="Source Sans Pro"/>
                <a:ea typeface="Source Sans Pro"/>
                <a:cs typeface="Source Sans Pro"/>
                <a:sym typeface="Source Sans Pro"/>
              </a:defRPr>
            </a:lvl2pPr>
            <a:lvl3pPr indent="0" lvl="2" marL="0" marR="0" rtl="0" algn="r">
              <a:spcBef>
                <a:spcPts val="0"/>
              </a:spcBef>
              <a:buNone/>
              <a:defRPr b="0" i="0" sz="900" u="none" cap="none" strike="noStrike">
                <a:solidFill>
                  <a:schemeClr val="lt1"/>
                </a:solidFill>
                <a:latin typeface="Source Sans Pro"/>
                <a:ea typeface="Source Sans Pro"/>
                <a:cs typeface="Source Sans Pro"/>
                <a:sym typeface="Source Sans Pro"/>
              </a:defRPr>
            </a:lvl3pPr>
            <a:lvl4pPr indent="0" lvl="3" marL="0" marR="0" rtl="0" algn="r">
              <a:spcBef>
                <a:spcPts val="0"/>
              </a:spcBef>
              <a:buNone/>
              <a:defRPr b="0" i="0" sz="900" u="none" cap="none" strike="noStrike">
                <a:solidFill>
                  <a:schemeClr val="lt1"/>
                </a:solidFill>
                <a:latin typeface="Source Sans Pro"/>
                <a:ea typeface="Source Sans Pro"/>
                <a:cs typeface="Source Sans Pro"/>
                <a:sym typeface="Source Sans Pro"/>
              </a:defRPr>
            </a:lvl4pPr>
            <a:lvl5pPr indent="0" lvl="4" marL="0" marR="0" rtl="0" algn="r">
              <a:spcBef>
                <a:spcPts val="0"/>
              </a:spcBef>
              <a:buNone/>
              <a:defRPr b="0" i="0" sz="900" u="none" cap="none" strike="noStrike">
                <a:solidFill>
                  <a:schemeClr val="lt1"/>
                </a:solidFill>
                <a:latin typeface="Source Sans Pro"/>
                <a:ea typeface="Source Sans Pro"/>
                <a:cs typeface="Source Sans Pro"/>
                <a:sym typeface="Source Sans Pro"/>
              </a:defRPr>
            </a:lvl5pPr>
            <a:lvl6pPr indent="0" lvl="5" marL="0" marR="0" rtl="0" algn="r">
              <a:spcBef>
                <a:spcPts val="0"/>
              </a:spcBef>
              <a:buNone/>
              <a:defRPr b="0" i="0" sz="900" u="none" cap="none" strike="noStrike">
                <a:solidFill>
                  <a:schemeClr val="lt1"/>
                </a:solidFill>
                <a:latin typeface="Source Sans Pro"/>
                <a:ea typeface="Source Sans Pro"/>
                <a:cs typeface="Source Sans Pro"/>
                <a:sym typeface="Source Sans Pro"/>
              </a:defRPr>
            </a:lvl6pPr>
            <a:lvl7pPr indent="0" lvl="6" marL="0" marR="0" rtl="0" algn="r">
              <a:spcBef>
                <a:spcPts val="0"/>
              </a:spcBef>
              <a:buNone/>
              <a:defRPr b="0" i="0" sz="900" u="none" cap="none" strike="noStrike">
                <a:solidFill>
                  <a:schemeClr val="lt1"/>
                </a:solidFill>
                <a:latin typeface="Source Sans Pro"/>
                <a:ea typeface="Source Sans Pro"/>
                <a:cs typeface="Source Sans Pro"/>
                <a:sym typeface="Source Sans Pro"/>
              </a:defRPr>
            </a:lvl7pPr>
            <a:lvl8pPr indent="0" lvl="7" marL="0" marR="0" rtl="0" algn="r">
              <a:spcBef>
                <a:spcPts val="0"/>
              </a:spcBef>
              <a:buNone/>
              <a:defRPr b="0" i="0" sz="900" u="none" cap="none" strike="noStrike">
                <a:solidFill>
                  <a:schemeClr val="lt1"/>
                </a:solidFill>
                <a:latin typeface="Source Sans Pro"/>
                <a:ea typeface="Source Sans Pro"/>
                <a:cs typeface="Source Sans Pro"/>
                <a:sym typeface="Source Sans Pro"/>
              </a:defRPr>
            </a:lvl8pPr>
            <a:lvl9pPr indent="0" lvl="8" marL="0" marR="0" rtl="0" algn="r">
              <a:spcBef>
                <a:spcPts val="0"/>
              </a:spcBef>
              <a:buNone/>
              <a:defRPr b="0" i="0" sz="9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 Id="rId11" Type="http://schemas.openxmlformats.org/officeDocument/2006/relationships/image" Target="../media/image2.png"/><Relationship Id="rId10" Type="http://schemas.openxmlformats.org/officeDocument/2006/relationships/image" Target="../media/image1.png"/><Relationship Id="rId12" Type="http://schemas.openxmlformats.org/officeDocument/2006/relationships/image" Target="../media/image3.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3" name="Shape 123"/>
        <p:cNvGrpSpPr/>
        <p:nvPr/>
      </p:nvGrpSpPr>
      <p:grpSpPr>
        <a:xfrm>
          <a:off x="0" y="0"/>
          <a:ext cx="0" cy="0"/>
          <a:chOff x="0" y="0"/>
          <a:chExt cx="0" cy="0"/>
        </a:xfrm>
      </p:grpSpPr>
      <p:sp>
        <p:nvSpPr>
          <p:cNvPr id="124" name="Google Shape;124;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25" name="Google Shape;125;p1"/>
          <p:cNvSpPr txBox="1"/>
          <p:nvPr>
            <p:ph type="ctrTitle"/>
          </p:nvPr>
        </p:nvSpPr>
        <p:spPr>
          <a:xfrm>
            <a:off x="4162300" y="156210"/>
            <a:ext cx="7662090" cy="255251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8800"/>
              <a:buFont typeface="Arial"/>
              <a:buNone/>
            </a:pPr>
            <a:r>
              <a:rPr lang="en-US" sz="8800"/>
              <a:t>LIFE SAVER AT </a:t>
            </a:r>
            <a:br>
              <a:rPr lang="en-US" sz="8800"/>
            </a:br>
            <a:r>
              <a:rPr lang="en-US" sz="8800"/>
              <a:t>RAINY SEASON</a:t>
            </a:r>
            <a:endParaRPr/>
          </a:p>
        </p:txBody>
      </p:sp>
      <p:grpSp>
        <p:nvGrpSpPr>
          <p:cNvPr id="126" name="Google Shape;126;p1"/>
          <p:cNvGrpSpPr/>
          <p:nvPr/>
        </p:nvGrpSpPr>
        <p:grpSpPr>
          <a:xfrm>
            <a:off x="488569" y="595067"/>
            <a:ext cx="1795754" cy="1868165"/>
            <a:chOff x="5008644" y="2170786"/>
            <a:chExt cx="1795754" cy="1868165"/>
          </a:xfrm>
        </p:grpSpPr>
        <p:sp>
          <p:nvSpPr>
            <p:cNvPr id="127" name="Google Shape;127;p1"/>
            <p:cNvSpPr/>
            <p:nvPr/>
          </p:nvSpPr>
          <p:spPr>
            <a:xfrm rot="1800000">
              <a:off x="5463135" y="2432482"/>
              <a:ext cx="1242172" cy="729202"/>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4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28" name="Google Shape;128;p1"/>
            <p:cNvSpPr/>
            <p:nvPr/>
          </p:nvSpPr>
          <p:spPr>
            <a:xfrm rot="1800000">
              <a:off x="5236793" y="2566400"/>
              <a:ext cx="611884" cy="1076550"/>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4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29" name="Google Shape;129;p1"/>
            <p:cNvSpPr/>
            <p:nvPr/>
          </p:nvSpPr>
          <p:spPr>
            <a:xfrm rot="1800000">
              <a:off x="5765469" y="2876944"/>
              <a:ext cx="630288" cy="1076550"/>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90F4D4">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130" name="Google Shape;130;p1"/>
          <p:cNvSpPr/>
          <p:nvPr/>
        </p:nvSpPr>
        <p:spPr>
          <a:xfrm>
            <a:off x="3245746" y="1659500"/>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131" name="Google Shape;131;p1"/>
          <p:cNvGrpSpPr/>
          <p:nvPr/>
        </p:nvGrpSpPr>
        <p:grpSpPr>
          <a:xfrm>
            <a:off x="860252" y="2574522"/>
            <a:ext cx="4162386" cy="4175668"/>
            <a:chOff x="3343366" y="8186461"/>
            <a:chExt cx="4162386" cy="4175668"/>
          </a:xfrm>
        </p:grpSpPr>
        <p:sp>
          <p:nvSpPr>
            <p:cNvPr id="132" name="Google Shape;132;p1"/>
            <p:cNvSpPr/>
            <p:nvPr/>
          </p:nvSpPr>
          <p:spPr>
            <a:xfrm flipH="1" rot="8100000">
              <a:off x="3685353" y="9468714"/>
              <a:ext cx="3707937" cy="185396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3" name="Google Shape;133;p1"/>
            <p:cNvSpPr/>
            <p:nvPr/>
          </p:nvSpPr>
          <p:spPr>
            <a:xfrm flipH="1" rot="8100000">
              <a:off x="3565739" y="9180381"/>
              <a:ext cx="3707937" cy="216484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4" name="Google Shape;134;p1"/>
            <p:cNvSpPr/>
            <p:nvPr/>
          </p:nvSpPr>
          <p:spPr>
            <a:xfrm flipH="1" rot="2700000">
              <a:off x="3792781" y="10251719"/>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5" name="Google Shape;135;p1"/>
            <p:cNvSpPr/>
            <p:nvPr/>
          </p:nvSpPr>
          <p:spPr>
            <a:xfrm flipH="1" rot="2700000">
              <a:off x="5754832" y="8289668"/>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136" name="Google Shape;136;p1"/>
          <p:cNvSpPr txBox="1"/>
          <p:nvPr/>
        </p:nvSpPr>
        <p:spPr>
          <a:xfrm>
            <a:off x="4162300" y="314431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Source Sans Pro"/>
                <a:ea typeface="Source Sans Pro"/>
                <a:cs typeface="Source Sans Pro"/>
                <a:sym typeface="Source Sans Pro"/>
              </a:rPr>
              <a:t>TEAM MEMBERS AND GUIDE DETAILS:</a:t>
            </a:r>
            <a:endParaRPr sz="1800">
              <a:solidFill>
                <a:schemeClr val="lt1"/>
              </a:solidFill>
              <a:latin typeface="Source Sans Pro"/>
              <a:ea typeface="Source Sans Pro"/>
              <a:cs typeface="Source Sans Pro"/>
              <a:sym typeface="Source Sans Pro"/>
            </a:endParaRPr>
          </a:p>
        </p:txBody>
      </p:sp>
      <p:sp>
        <p:nvSpPr>
          <p:cNvPr id="137" name="Google Shape;137;p1"/>
          <p:cNvSpPr txBox="1"/>
          <p:nvPr/>
        </p:nvSpPr>
        <p:spPr>
          <a:xfrm>
            <a:off x="4162300" y="3649709"/>
            <a:ext cx="6096000"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Source Sans Pro"/>
                <a:ea typeface="Source Sans Pro"/>
                <a:cs typeface="Source Sans Pro"/>
                <a:sym typeface="Source Sans Pro"/>
              </a:rPr>
              <a:t>G Satya Swaroop – 2451-19-737-014</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Source Sans Pro"/>
                <a:ea typeface="Source Sans Pro"/>
                <a:cs typeface="Source Sans Pro"/>
                <a:sym typeface="Source Sans Pro"/>
              </a:rPr>
              <a:t>M Sai Priyanka – 2451-19-737-016</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Source Sans Pro"/>
                <a:ea typeface="Source Sans Pro"/>
                <a:cs typeface="Source Sans Pro"/>
                <a:sym typeface="Source Sans Pro"/>
              </a:rPr>
              <a:t>T Rithika  – 2451-19-737-019</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Source Sans Pro"/>
              <a:ea typeface="Source Sans Pro"/>
              <a:cs typeface="Source Sans Pro"/>
              <a:sym typeface="Source Sans Pro"/>
            </a:endParaRPr>
          </a:p>
          <a:p>
            <a:pPr indent="0" lvl="0" marL="0" marR="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Working on this project under the guidance of           </a:t>
            </a:r>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    Dr. Dumpala Shanthi  Associate Professor , ITD.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0"/>
          <p:cNvSpPr txBox="1"/>
          <p:nvPr>
            <p:ph type="title"/>
          </p:nvPr>
        </p:nvSpPr>
        <p:spPr>
          <a:xfrm>
            <a:off x="563563" y="474345"/>
            <a:ext cx="11077574" cy="151692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Arial"/>
              <a:buNone/>
            </a:pPr>
            <a:r>
              <a:rPr lang="en-US"/>
              <a:t>          PROPOSED SYSTEM</a:t>
            </a:r>
            <a:endParaRPr/>
          </a:p>
        </p:txBody>
      </p:sp>
      <p:sp>
        <p:nvSpPr>
          <p:cNvPr id="291" name="Google Shape;291;p10"/>
          <p:cNvSpPr txBox="1"/>
          <p:nvPr>
            <p:ph idx="1" type="body"/>
          </p:nvPr>
        </p:nvSpPr>
        <p:spPr>
          <a:xfrm>
            <a:off x="2018384" y="2522717"/>
            <a:ext cx="8098753" cy="2937744"/>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2800"/>
              <a:buNone/>
            </a:pPr>
            <a:r>
              <a:rPr lang="en-US" sz="2800"/>
              <a:t>We would like to propose a system in which the sensor is placed at the front part of the vehicle which would ease the  identification of potholes and  helps us to detect the potholes quickly and alerts the driver by providing a buzzer alert.​</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type="title"/>
          </p:nvPr>
        </p:nvSpPr>
        <p:spPr>
          <a:xfrm>
            <a:off x="529444" y="-71565"/>
            <a:ext cx="11077574" cy="151692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6400"/>
              <a:buFont typeface="Arial"/>
              <a:buNone/>
            </a:pPr>
            <a:r>
              <a:rPr lang="en-US"/>
              <a:t>SYSTEM REQUIREMENTS</a:t>
            </a:r>
            <a:endParaRPr/>
          </a:p>
        </p:txBody>
      </p:sp>
      <p:sp>
        <p:nvSpPr>
          <p:cNvPr id="297" name="Google Shape;297;p11"/>
          <p:cNvSpPr txBox="1"/>
          <p:nvPr>
            <p:ph idx="1" type="body"/>
          </p:nvPr>
        </p:nvSpPr>
        <p:spPr>
          <a:xfrm>
            <a:off x="6100631" y="1713053"/>
            <a:ext cx="5318125" cy="4485672"/>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0" lIns="0" spcFirstLastPara="1" rIns="0" wrap="square" tIns="0">
            <a:normAutofit/>
          </a:bodyPr>
          <a:lstStyle/>
          <a:p>
            <a:pPr indent="0" lvl="0" marL="148590" rtl="0" algn="just">
              <a:lnSpc>
                <a:spcPct val="110000"/>
              </a:lnSpc>
              <a:spcBef>
                <a:spcPts val="0"/>
              </a:spcBef>
              <a:spcAft>
                <a:spcPts val="0"/>
              </a:spcAft>
              <a:buClr>
                <a:srgbClr val="D4CAD6"/>
              </a:buClr>
              <a:buSzPts val="2400"/>
              <a:buNone/>
            </a:pPr>
            <a:r>
              <a:rPr lang="en-US">
                <a:solidFill>
                  <a:srgbClr val="D4CAD6"/>
                </a:solidFill>
                <a:latin typeface="Source Sans Pro"/>
                <a:ea typeface="Source Sans Pro"/>
                <a:cs typeface="Source Sans Pro"/>
                <a:sym typeface="Source Sans Pro"/>
              </a:rPr>
              <a:t>  SOFTWARE REQUIREMENTS:</a:t>
            </a:r>
            <a:endParaRPr/>
          </a:p>
          <a:p>
            <a:pPr indent="-152400" lvl="0" marL="0" rtl="0" algn="just">
              <a:lnSpc>
                <a:spcPct val="110000"/>
              </a:lnSpc>
              <a:spcBef>
                <a:spcPts val="800"/>
              </a:spcBef>
              <a:spcAft>
                <a:spcPts val="0"/>
              </a:spcAft>
              <a:buClr>
                <a:schemeClr val="lt2"/>
              </a:buClr>
              <a:buSzPts val="2400"/>
              <a:buFont typeface="Noto Sans Symbols"/>
              <a:buChar char="❑"/>
            </a:pPr>
            <a:r>
              <a:rPr lang="en-US">
                <a:solidFill>
                  <a:schemeClr val="lt2"/>
                </a:solidFill>
                <a:latin typeface="Source Sans Pro"/>
                <a:ea typeface="Source Sans Pro"/>
                <a:cs typeface="Source Sans Pro"/>
                <a:sym typeface="Source Sans Pro"/>
              </a:rPr>
              <a:t>Base software: ENVI 5.6.3 and the ENVI Deep Learning 2.0 module</a:t>
            </a:r>
            <a:endParaRPr/>
          </a:p>
          <a:p>
            <a:pPr indent="-152400" lvl="0" marL="0" rtl="0" algn="just">
              <a:lnSpc>
                <a:spcPct val="110000"/>
              </a:lnSpc>
              <a:spcBef>
                <a:spcPts val="800"/>
              </a:spcBef>
              <a:spcAft>
                <a:spcPts val="0"/>
              </a:spcAft>
              <a:buClr>
                <a:schemeClr val="lt2"/>
              </a:buClr>
              <a:buSzPts val="2400"/>
              <a:buFont typeface="Noto Sans Symbols"/>
              <a:buChar char="❑"/>
            </a:pPr>
            <a:r>
              <a:rPr lang="en-US">
                <a:solidFill>
                  <a:schemeClr val="lt2"/>
                </a:solidFill>
                <a:latin typeface="Source Sans Pro"/>
                <a:ea typeface="Source Sans Pro"/>
                <a:cs typeface="Source Sans Pro"/>
                <a:sym typeface="Source Sans Pro"/>
              </a:rPr>
              <a:t>Operating systems:</a:t>
            </a:r>
            <a:endParaRPr/>
          </a:p>
          <a:p>
            <a:pPr indent="-342900" lvl="0" marL="491490" rtl="0" algn="just">
              <a:lnSpc>
                <a:spcPct val="110000"/>
              </a:lnSpc>
              <a:spcBef>
                <a:spcPts val="800"/>
              </a:spcBef>
              <a:spcAft>
                <a:spcPts val="0"/>
              </a:spcAft>
              <a:buClr>
                <a:schemeClr val="lt2"/>
              </a:buClr>
              <a:buSzPts val="2400"/>
              <a:buFont typeface="Arial"/>
              <a:buChar char="•"/>
            </a:pPr>
            <a:r>
              <a:rPr lang="en-US">
                <a:solidFill>
                  <a:schemeClr val="lt2"/>
                </a:solidFill>
                <a:latin typeface="Source Sans Pro"/>
                <a:ea typeface="Source Sans Pro"/>
                <a:cs typeface="Source Sans Pro"/>
                <a:sym typeface="Source Sans Pro"/>
              </a:rPr>
              <a:t>     Windows 7(Intel/AMD 64-bit)</a:t>
            </a:r>
            <a:endParaRPr/>
          </a:p>
          <a:p>
            <a:pPr indent="-342900" lvl="0" marL="491490" rtl="0" algn="just">
              <a:lnSpc>
                <a:spcPct val="110000"/>
              </a:lnSpc>
              <a:spcBef>
                <a:spcPts val="800"/>
              </a:spcBef>
              <a:spcAft>
                <a:spcPts val="0"/>
              </a:spcAft>
              <a:buClr>
                <a:schemeClr val="lt2"/>
              </a:buClr>
              <a:buSzPts val="2400"/>
              <a:buFont typeface="Arial"/>
              <a:buChar char="•"/>
            </a:pPr>
            <a:r>
              <a:rPr lang="en-US">
                <a:solidFill>
                  <a:schemeClr val="lt2"/>
                </a:solidFill>
                <a:latin typeface="Source Sans Pro"/>
                <a:ea typeface="Source Sans Pro"/>
                <a:cs typeface="Source Sans Pro"/>
                <a:sym typeface="Source Sans Pro"/>
              </a:rPr>
              <a:t>      Linux (Intel/AMD 64-bit, kernel 3.10.0 or higher, glibc 2.17 or higher)</a:t>
            </a:r>
            <a:endParaRPr>
              <a:solidFill>
                <a:schemeClr val="lt2"/>
              </a:solidFill>
            </a:endParaRPr>
          </a:p>
          <a:p>
            <a:pPr indent="0" lvl="0" marL="0" rtl="0" algn="l">
              <a:lnSpc>
                <a:spcPct val="110000"/>
              </a:lnSpc>
              <a:spcBef>
                <a:spcPts val="800"/>
              </a:spcBef>
              <a:spcAft>
                <a:spcPts val="0"/>
              </a:spcAft>
              <a:buClr>
                <a:schemeClr val="lt1"/>
              </a:buClr>
              <a:buSzPts val="2400"/>
              <a:buFont typeface="Noto Sans Symbols"/>
              <a:buNone/>
            </a:pPr>
            <a:r>
              <a:t/>
            </a:r>
            <a:endParaRPr>
              <a:solidFill>
                <a:srgbClr val="D4CAD6"/>
              </a:solidFill>
            </a:endParaRPr>
          </a:p>
        </p:txBody>
      </p:sp>
      <p:sp>
        <p:nvSpPr>
          <p:cNvPr id="298" name="Google Shape;298;p11"/>
          <p:cNvSpPr txBox="1"/>
          <p:nvPr/>
        </p:nvSpPr>
        <p:spPr>
          <a:xfrm>
            <a:off x="913794" y="1713053"/>
            <a:ext cx="4942995" cy="4485672"/>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0" lIns="0" spcFirstLastPara="1" rIns="0" wrap="square" tIns="0">
            <a:normAutofit/>
          </a:bodyPr>
          <a:lstStyle/>
          <a:p>
            <a:pPr indent="0" lvl="0" marL="148590" marR="0" rtl="0" algn="l">
              <a:lnSpc>
                <a:spcPct val="110000"/>
              </a:lnSpc>
              <a:spcBef>
                <a:spcPts val="0"/>
              </a:spcBef>
              <a:spcAft>
                <a:spcPts val="0"/>
              </a:spcAft>
              <a:buClr>
                <a:srgbClr val="D4CAD6"/>
              </a:buClr>
              <a:buSzPts val="2400"/>
              <a:buFont typeface="Arial"/>
              <a:buNone/>
            </a:pPr>
            <a:r>
              <a:rPr lang="en-US" sz="2400">
                <a:solidFill>
                  <a:srgbClr val="D4CAD6"/>
                </a:solidFill>
                <a:latin typeface="Source Sans Pro"/>
                <a:ea typeface="Source Sans Pro"/>
                <a:cs typeface="Source Sans Pro"/>
                <a:sym typeface="Source Sans Pro"/>
              </a:rPr>
              <a:t>HARDWARE REQUIREMENTS:</a:t>
            </a:r>
            <a:endParaRPr sz="2400">
              <a:solidFill>
                <a:schemeClr val="lt2"/>
              </a:solidFill>
              <a:latin typeface="Source Sans Pro"/>
              <a:ea typeface="Source Sans Pro"/>
              <a:cs typeface="Source Sans Pro"/>
              <a:sym typeface="Source Sans Pro"/>
            </a:endParaRPr>
          </a:p>
          <a:p>
            <a:pPr indent="-152400" lvl="0" marL="0" marR="0" rtl="0" algn="l">
              <a:lnSpc>
                <a:spcPct val="110000"/>
              </a:lnSpc>
              <a:spcBef>
                <a:spcPts val="800"/>
              </a:spcBef>
              <a:spcAft>
                <a:spcPts val="0"/>
              </a:spcAft>
              <a:buClr>
                <a:schemeClr val="lt2"/>
              </a:buClr>
              <a:buSzPts val="2400"/>
              <a:buFont typeface="Noto Sans Symbols"/>
              <a:buChar char="❑"/>
            </a:pPr>
            <a:r>
              <a:rPr lang="en-US" sz="2400">
                <a:solidFill>
                  <a:schemeClr val="lt2"/>
                </a:solidFill>
                <a:latin typeface="Source Sans Pro"/>
                <a:ea typeface="Source Sans Pro"/>
                <a:cs typeface="Source Sans Pro"/>
                <a:sym typeface="Source Sans Pro"/>
              </a:rPr>
              <a:t>ULTRA SONIC SENSORS</a:t>
            </a:r>
            <a:endParaRPr/>
          </a:p>
          <a:p>
            <a:pPr indent="-152400" lvl="0" marL="0" marR="0" rtl="0" algn="l">
              <a:lnSpc>
                <a:spcPct val="110000"/>
              </a:lnSpc>
              <a:spcBef>
                <a:spcPts val="800"/>
              </a:spcBef>
              <a:spcAft>
                <a:spcPts val="0"/>
              </a:spcAft>
              <a:buClr>
                <a:schemeClr val="lt2"/>
              </a:buClr>
              <a:buSzPts val="2400"/>
              <a:buFont typeface="Noto Sans Symbols"/>
              <a:buChar char="❑"/>
            </a:pPr>
            <a:r>
              <a:rPr lang="en-US" sz="2400">
                <a:solidFill>
                  <a:schemeClr val="lt2"/>
                </a:solidFill>
                <a:latin typeface="Source Sans Pro"/>
                <a:ea typeface="Source Sans Pro"/>
                <a:cs typeface="Source Sans Pro"/>
                <a:sym typeface="Source Sans Pro"/>
              </a:rPr>
              <a:t>ESP32 S3 DEVELOPMENT KIT </a:t>
            </a:r>
            <a:endParaRPr/>
          </a:p>
          <a:p>
            <a:pPr indent="-152400" lvl="0" marL="0" marR="0" rtl="0" algn="l">
              <a:lnSpc>
                <a:spcPct val="110000"/>
              </a:lnSpc>
              <a:spcBef>
                <a:spcPts val="800"/>
              </a:spcBef>
              <a:spcAft>
                <a:spcPts val="0"/>
              </a:spcAft>
              <a:buClr>
                <a:schemeClr val="lt2"/>
              </a:buClr>
              <a:buSzPts val="2400"/>
              <a:buFont typeface="Noto Sans Symbols"/>
              <a:buChar char="❑"/>
            </a:pPr>
            <a:r>
              <a:rPr lang="en-US" sz="2400">
                <a:solidFill>
                  <a:schemeClr val="lt2"/>
                </a:solidFill>
                <a:latin typeface="Source Sans Pro"/>
                <a:ea typeface="Source Sans Pro"/>
                <a:cs typeface="Source Sans Pro"/>
                <a:sym typeface="Source Sans Pro"/>
              </a:rPr>
              <a:t>BUZZER</a:t>
            </a:r>
            <a:endParaRPr/>
          </a:p>
          <a:p>
            <a:pPr indent="-152400" lvl="0" marL="0" marR="0" rtl="0" algn="l">
              <a:lnSpc>
                <a:spcPct val="110000"/>
              </a:lnSpc>
              <a:spcBef>
                <a:spcPts val="800"/>
              </a:spcBef>
              <a:spcAft>
                <a:spcPts val="0"/>
              </a:spcAft>
              <a:buClr>
                <a:schemeClr val="lt2"/>
              </a:buClr>
              <a:buSzPts val="2400"/>
              <a:buFont typeface="Noto Sans Symbols"/>
              <a:buChar char="❑"/>
            </a:pPr>
            <a:r>
              <a:rPr lang="en-US" sz="2400">
                <a:solidFill>
                  <a:schemeClr val="lt2"/>
                </a:solidFill>
                <a:latin typeface="Source Sans Pro"/>
                <a:ea typeface="Source Sans Pro"/>
                <a:cs typeface="Source Sans Pro"/>
                <a:sym typeface="Source Sans Pro"/>
              </a:rPr>
              <a:t>BREAD BOARD AND CONNECTING WIRES</a:t>
            </a:r>
            <a:endParaRPr/>
          </a:p>
          <a:p>
            <a:pPr indent="-152400" lvl="0" marL="0" marR="0" rtl="0" algn="l">
              <a:lnSpc>
                <a:spcPct val="110000"/>
              </a:lnSpc>
              <a:spcBef>
                <a:spcPts val="800"/>
              </a:spcBef>
              <a:spcAft>
                <a:spcPts val="0"/>
              </a:spcAft>
              <a:buClr>
                <a:schemeClr val="lt2"/>
              </a:buClr>
              <a:buSzPts val="2400"/>
              <a:buFont typeface="Noto Sans Symbols"/>
              <a:buChar char="❑"/>
            </a:pPr>
            <a:r>
              <a:rPr lang="en-US" sz="2400">
                <a:solidFill>
                  <a:schemeClr val="lt2"/>
                </a:solidFill>
                <a:latin typeface="Source Sans Pro"/>
                <a:ea typeface="Source Sans Pro"/>
                <a:cs typeface="Source Sans Pro"/>
                <a:sym typeface="Source Sans Pro"/>
              </a:rPr>
              <a:t>BATTERY</a:t>
            </a:r>
            <a:endParaRPr/>
          </a:p>
          <a:p>
            <a:pPr indent="0" lvl="0" marL="0" marR="0" rtl="0" algn="l">
              <a:lnSpc>
                <a:spcPct val="110000"/>
              </a:lnSpc>
              <a:spcBef>
                <a:spcPts val="800"/>
              </a:spcBef>
              <a:spcAft>
                <a:spcPts val="0"/>
              </a:spcAft>
              <a:buClr>
                <a:schemeClr val="lt1"/>
              </a:buClr>
              <a:buSzPts val="2400"/>
              <a:buFont typeface="Arial"/>
              <a:buNone/>
            </a:pPr>
            <a:r>
              <a:t/>
            </a:r>
            <a:endParaRPr sz="2400">
              <a:solidFill>
                <a:schemeClr val="lt2"/>
              </a:solidFill>
              <a:latin typeface="Source Sans Pro"/>
              <a:ea typeface="Source Sans Pro"/>
              <a:cs typeface="Source Sans Pro"/>
              <a:sym typeface="Source Sans Pro"/>
            </a:endParaRPr>
          </a:p>
          <a:p>
            <a:pPr indent="0" lvl="0" marL="0" marR="0" rtl="0" algn="l">
              <a:lnSpc>
                <a:spcPct val="110000"/>
              </a:lnSpc>
              <a:spcBef>
                <a:spcPts val="800"/>
              </a:spcBef>
              <a:spcAft>
                <a:spcPts val="0"/>
              </a:spcAft>
              <a:buClr>
                <a:schemeClr val="lt1"/>
              </a:buClr>
              <a:buSzPts val="2400"/>
              <a:buFont typeface="Noto Sans Symbols"/>
              <a:buNone/>
            </a:pPr>
            <a:r>
              <a:t/>
            </a:r>
            <a:endParaRPr sz="2400">
              <a:solidFill>
                <a:schemeClr val="lt2"/>
              </a:solidFill>
              <a:latin typeface="Source Sans Pro"/>
              <a:ea typeface="Source Sans Pro"/>
              <a:cs typeface="Source Sans Pro"/>
              <a:sym typeface="Source Sans Pro"/>
            </a:endParaRPr>
          </a:p>
          <a:p>
            <a:pPr indent="0" lvl="0" marL="148590" marR="0" rtl="0" algn="l">
              <a:lnSpc>
                <a:spcPct val="110000"/>
              </a:lnSpc>
              <a:spcBef>
                <a:spcPts val="800"/>
              </a:spcBef>
              <a:spcAft>
                <a:spcPts val="0"/>
              </a:spcAft>
              <a:buClr>
                <a:schemeClr val="lt1"/>
              </a:buClr>
              <a:buSzPts val="2400"/>
              <a:buFont typeface="Arial"/>
              <a:buNone/>
            </a:pPr>
            <a:r>
              <a:t/>
            </a:r>
            <a:endParaRPr sz="2400">
              <a:solidFill>
                <a:schemeClr val="lt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2"/>
          <p:cNvSpPr txBox="1"/>
          <p:nvPr>
            <p:ph type="title"/>
          </p:nvPr>
        </p:nvSpPr>
        <p:spPr>
          <a:xfrm>
            <a:off x="529444" y="-71565"/>
            <a:ext cx="11077574" cy="151692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6400"/>
              <a:buFont typeface="Arial"/>
              <a:buNone/>
            </a:pPr>
            <a:r>
              <a:rPr lang="en-US"/>
              <a:t>MODULE SPLIT UP</a:t>
            </a:r>
            <a:endParaRPr/>
          </a:p>
        </p:txBody>
      </p:sp>
      <p:sp>
        <p:nvSpPr>
          <p:cNvPr id="304" name="Google Shape;304;p12"/>
          <p:cNvSpPr txBox="1"/>
          <p:nvPr>
            <p:ph idx="1" type="body"/>
          </p:nvPr>
        </p:nvSpPr>
        <p:spPr>
          <a:xfrm>
            <a:off x="960683" y="1612867"/>
            <a:ext cx="10452991" cy="4598220"/>
          </a:xfrm>
          <a:prstGeom prst="rect">
            <a:avLst/>
          </a:prstGeom>
          <a:noFill/>
          <a:ln>
            <a:noFill/>
          </a:ln>
        </p:spPr>
        <p:txBody>
          <a:bodyPr anchorCtr="0" anchor="t" bIns="0" lIns="0" spcFirstLastPara="1" rIns="0" wrap="square" tIns="0">
            <a:normAutofit/>
          </a:bodyPr>
          <a:lstStyle/>
          <a:p>
            <a:pPr indent="-457200" lvl="0" marL="457200" rtl="0" algn="l">
              <a:lnSpc>
                <a:spcPct val="110000"/>
              </a:lnSpc>
              <a:spcBef>
                <a:spcPts val="0"/>
              </a:spcBef>
              <a:spcAft>
                <a:spcPts val="0"/>
              </a:spcAft>
              <a:buClr>
                <a:srgbClr val="FFFFFF"/>
              </a:buClr>
              <a:buSzPts val="3200"/>
              <a:buChar char="•"/>
            </a:pPr>
            <a:r>
              <a:rPr i="1" lang="en-US" sz="3200">
                <a:solidFill>
                  <a:srgbClr val="FFFFFF"/>
                </a:solidFill>
              </a:rPr>
              <a:t>VEHICLE </a:t>
            </a:r>
            <a:r>
              <a:rPr lang="en-US" sz="3200">
                <a:solidFill>
                  <a:srgbClr val="FFFFFF"/>
                </a:solidFill>
              </a:rPr>
              <a:t>: </a:t>
            </a:r>
            <a:r>
              <a:rPr lang="en-US" sz="2800">
                <a:solidFill>
                  <a:srgbClr val="FFFFFF"/>
                </a:solidFill>
              </a:rPr>
              <a:t> </a:t>
            </a:r>
            <a:r>
              <a:rPr lang="en-US">
                <a:solidFill>
                  <a:srgbClr val="FFFFFF"/>
                </a:solidFill>
              </a:rPr>
              <a:t>The primary module for which the sensor is attached, the user drives the bike and gets feedback upon detection of pothole.</a:t>
            </a:r>
            <a:endParaRPr/>
          </a:p>
          <a:p>
            <a:pPr indent="0" lvl="0" marL="0" rtl="0" algn="l">
              <a:lnSpc>
                <a:spcPct val="110000"/>
              </a:lnSpc>
              <a:spcBef>
                <a:spcPts val="800"/>
              </a:spcBef>
              <a:spcAft>
                <a:spcPts val="0"/>
              </a:spcAft>
              <a:buClr>
                <a:schemeClr val="lt1"/>
              </a:buClr>
              <a:buSzPts val="2400"/>
              <a:buNone/>
            </a:pPr>
            <a:r>
              <a:t/>
            </a:r>
            <a:endParaRPr>
              <a:solidFill>
                <a:srgbClr val="FFFFFF"/>
              </a:solidFill>
            </a:endParaRPr>
          </a:p>
          <a:p>
            <a:pPr indent="-457200" lvl="0" marL="457200" rtl="0" algn="l">
              <a:lnSpc>
                <a:spcPct val="110000"/>
              </a:lnSpc>
              <a:spcBef>
                <a:spcPts val="800"/>
              </a:spcBef>
              <a:spcAft>
                <a:spcPts val="0"/>
              </a:spcAft>
              <a:buClr>
                <a:srgbClr val="FFFFFF"/>
              </a:buClr>
              <a:buSzPts val="3200"/>
              <a:buChar char="•"/>
            </a:pPr>
            <a:r>
              <a:rPr i="1" lang="en-US" sz="3200">
                <a:solidFill>
                  <a:srgbClr val="FFFFFF"/>
                </a:solidFill>
              </a:rPr>
              <a:t>SENSOR  and SYSTEM:</a:t>
            </a:r>
            <a:r>
              <a:rPr lang="en-US">
                <a:solidFill>
                  <a:srgbClr val="FFFFFF"/>
                </a:solidFill>
              </a:rPr>
              <a:t>  The Sensor projects the rays  on the road and  calculates the time delay for the pothole identification.</a:t>
            </a:r>
            <a:endParaRPr>
              <a:solidFill>
                <a:srgbClr val="FFFFFF"/>
              </a:solidFill>
            </a:endParaRPr>
          </a:p>
          <a:p>
            <a:pPr indent="0" lvl="0" marL="0" rtl="0" algn="l">
              <a:lnSpc>
                <a:spcPct val="110000"/>
              </a:lnSpc>
              <a:spcBef>
                <a:spcPts val="800"/>
              </a:spcBef>
              <a:spcAft>
                <a:spcPts val="0"/>
              </a:spcAft>
              <a:buClr>
                <a:schemeClr val="lt1"/>
              </a:buClr>
              <a:buSzPts val="2400"/>
              <a:buNone/>
            </a:pPr>
            <a:r>
              <a:t/>
            </a:r>
            <a:endParaRPr>
              <a:solidFill>
                <a:srgbClr val="FFFFFF"/>
              </a:solidFill>
            </a:endParaRPr>
          </a:p>
          <a:p>
            <a:pPr indent="-457200" lvl="0" marL="457200" rtl="0" algn="l">
              <a:lnSpc>
                <a:spcPct val="110000"/>
              </a:lnSpc>
              <a:spcBef>
                <a:spcPts val="800"/>
              </a:spcBef>
              <a:spcAft>
                <a:spcPts val="0"/>
              </a:spcAft>
              <a:buClr>
                <a:srgbClr val="FFFFFF"/>
              </a:buClr>
              <a:buSzPts val="3200"/>
              <a:buChar char="•"/>
            </a:pPr>
            <a:r>
              <a:rPr i="1" lang="en-US" sz="3200">
                <a:solidFill>
                  <a:srgbClr val="FFFFFF"/>
                </a:solidFill>
              </a:rPr>
              <a:t>USER :</a:t>
            </a:r>
            <a:r>
              <a:rPr lang="en-US">
                <a:solidFill>
                  <a:srgbClr val="FFFFFF"/>
                </a:solidFill>
              </a:rPr>
              <a:t>Based upon the result of the pothole identification , the user receives feedback in form of Alarm on the presence of pothole on the road.</a:t>
            </a:r>
            <a:endParaRPr/>
          </a:p>
          <a:p>
            <a:pPr indent="0" lvl="0" marL="0" rtl="0" algn="l">
              <a:lnSpc>
                <a:spcPct val="110000"/>
              </a:lnSpc>
              <a:spcBef>
                <a:spcPts val="800"/>
              </a:spcBef>
              <a:spcAft>
                <a:spcPts val="0"/>
              </a:spcAft>
              <a:buClr>
                <a:schemeClr val="lt1"/>
              </a:buClr>
              <a:buSzPts val="2800"/>
              <a:buNone/>
            </a:pPr>
            <a:r>
              <a:t/>
            </a:r>
            <a:endParaRPr sz="2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3"/>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6000"/>
              <a:buFont typeface="Arial"/>
              <a:buNone/>
            </a:pPr>
            <a:r>
              <a:rPr lang="en-US" sz="6000"/>
              <a:t>ARCHITECTURE</a:t>
            </a:r>
            <a:endParaRPr/>
          </a:p>
        </p:txBody>
      </p:sp>
      <p:sp>
        <p:nvSpPr>
          <p:cNvPr id="310" name="Google Shape;310;p13"/>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p>
            <a:pPr indent="-101600" lvl="0" marL="228600" rtl="0" algn="l">
              <a:lnSpc>
                <a:spcPct val="110000"/>
              </a:lnSpc>
              <a:spcBef>
                <a:spcPts val="0"/>
              </a:spcBef>
              <a:spcAft>
                <a:spcPts val="0"/>
              </a:spcAft>
              <a:buClr>
                <a:schemeClr val="lt1"/>
              </a:buClr>
              <a:buSzPts val="2000"/>
              <a:buNone/>
            </a:pPr>
            <a:r>
              <a:t/>
            </a:r>
            <a:endParaRPr>
              <a:solidFill>
                <a:srgbClr val="FFFFFF"/>
              </a:solidFill>
            </a:endParaRPr>
          </a:p>
          <a:p>
            <a:pPr indent="-101600" lvl="0" marL="228600" rtl="0" algn="l">
              <a:lnSpc>
                <a:spcPct val="110000"/>
              </a:lnSpc>
              <a:spcBef>
                <a:spcPts val="1800"/>
              </a:spcBef>
              <a:spcAft>
                <a:spcPts val="0"/>
              </a:spcAft>
              <a:buClr>
                <a:schemeClr val="lt1"/>
              </a:buClr>
              <a:buSzPts val="2000"/>
              <a:buNone/>
            </a:pPr>
            <a:r>
              <a:t/>
            </a:r>
            <a:endParaRPr>
              <a:solidFill>
                <a:srgbClr val="FFFFFF"/>
              </a:solidFill>
            </a:endParaRPr>
          </a:p>
        </p:txBody>
      </p:sp>
      <p:pic>
        <p:nvPicPr>
          <p:cNvPr id="311" name="Google Shape;311;p13"/>
          <p:cNvPicPr preferRelativeResize="0"/>
          <p:nvPr/>
        </p:nvPicPr>
        <p:blipFill rotWithShape="1">
          <a:blip r:embed="rId3">
            <a:alphaModFix/>
          </a:blip>
          <a:srcRect b="0" l="0" r="0" t="0"/>
          <a:stretch/>
        </p:blipFill>
        <p:spPr>
          <a:xfrm>
            <a:off x="2325278" y="1708603"/>
            <a:ext cx="7541444" cy="47888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5" name="Shape 315"/>
        <p:cNvGrpSpPr/>
        <p:nvPr/>
      </p:nvGrpSpPr>
      <p:grpSpPr>
        <a:xfrm>
          <a:off x="0" y="0"/>
          <a:ext cx="0" cy="0"/>
          <a:chOff x="0" y="0"/>
          <a:chExt cx="0" cy="0"/>
        </a:xfrm>
      </p:grpSpPr>
      <p:sp>
        <p:nvSpPr>
          <p:cNvPr id="316" name="Google Shape;316;p14"/>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17" name="Google Shape;317;p1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18" name="Google Shape;318;p1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19" name="Google Shape;319;p14"/>
          <p:cNvGrpSpPr/>
          <p:nvPr/>
        </p:nvGrpSpPr>
        <p:grpSpPr>
          <a:xfrm>
            <a:off x="1292493" y="4299807"/>
            <a:ext cx="2083885" cy="2083885"/>
            <a:chOff x="4842143" y="3556857"/>
            <a:chExt cx="2083885" cy="2083885"/>
          </a:xfrm>
        </p:grpSpPr>
        <p:sp>
          <p:nvSpPr>
            <p:cNvPr id="320" name="Google Shape;320;p1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21" name="Google Shape;321;p1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22" name="Google Shape;322;p1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23" name="Google Shape;323;p1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24" name="Google Shape;324;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25" name="Google Shape;325;p14"/>
          <p:cNvSpPr txBox="1"/>
          <p:nvPr>
            <p:ph type="title"/>
          </p:nvPr>
        </p:nvSpPr>
        <p:spPr>
          <a:xfrm>
            <a:off x="5267325" y="549275"/>
            <a:ext cx="6373812" cy="377742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8000"/>
              <a:buFont typeface="Arial"/>
              <a:buNone/>
            </a:pPr>
            <a:r>
              <a:rPr lang="en-US" sz="8000"/>
              <a:t>DESIGN PHASE</a:t>
            </a:r>
            <a:endParaRPr/>
          </a:p>
        </p:txBody>
      </p:sp>
      <p:grpSp>
        <p:nvGrpSpPr>
          <p:cNvPr id="326" name="Google Shape;326;p14"/>
          <p:cNvGrpSpPr/>
          <p:nvPr/>
        </p:nvGrpSpPr>
        <p:grpSpPr>
          <a:xfrm>
            <a:off x="488569" y="595067"/>
            <a:ext cx="1795754" cy="1868165"/>
            <a:chOff x="5008644" y="2170786"/>
            <a:chExt cx="1795754" cy="1868165"/>
          </a:xfrm>
        </p:grpSpPr>
        <p:sp>
          <p:nvSpPr>
            <p:cNvPr id="327" name="Google Shape;327;p14"/>
            <p:cNvSpPr/>
            <p:nvPr/>
          </p:nvSpPr>
          <p:spPr>
            <a:xfrm rot="1800000">
              <a:off x="5463135" y="2432482"/>
              <a:ext cx="1242172" cy="729202"/>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4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28" name="Google Shape;328;p14"/>
            <p:cNvSpPr/>
            <p:nvPr/>
          </p:nvSpPr>
          <p:spPr>
            <a:xfrm rot="1800000">
              <a:off x="5236793" y="2566400"/>
              <a:ext cx="611884" cy="1076550"/>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4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29" name="Google Shape;329;p14"/>
            <p:cNvSpPr/>
            <p:nvPr/>
          </p:nvSpPr>
          <p:spPr>
            <a:xfrm rot="1800000">
              <a:off x="5765469" y="2876944"/>
              <a:ext cx="630288" cy="1076550"/>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90F4D4">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30" name="Google Shape;330;p14"/>
          <p:cNvSpPr/>
          <p:nvPr/>
        </p:nvSpPr>
        <p:spPr>
          <a:xfrm>
            <a:off x="3245746" y="1659500"/>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31" name="Google Shape;331;p14"/>
          <p:cNvGrpSpPr/>
          <p:nvPr/>
        </p:nvGrpSpPr>
        <p:grpSpPr>
          <a:xfrm>
            <a:off x="860252" y="2574522"/>
            <a:ext cx="4162386" cy="4175668"/>
            <a:chOff x="3343366" y="8186461"/>
            <a:chExt cx="4162386" cy="4175668"/>
          </a:xfrm>
        </p:grpSpPr>
        <p:sp>
          <p:nvSpPr>
            <p:cNvPr id="332" name="Google Shape;332;p14"/>
            <p:cNvSpPr/>
            <p:nvPr/>
          </p:nvSpPr>
          <p:spPr>
            <a:xfrm flipH="1" rot="8100000">
              <a:off x="3685353" y="9468714"/>
              <a:ext cx="3707937" cy="185396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33" name="Google Shape;333;p14"/>
            <p:cNvSpPr/>
            <p:nvPr/>
          </p:nvSpPr>
          <p:spPr>
            <a:xfrm flipH="1" rot="8100000">
              <a:off x="3565739" y="9180381"/>
              <a:ext cx="3707937" cy="216484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34" name="Google Shape;334;p14"/>
            <p:cNvSpPr/>
            <p:nvPr/>
          </p:nvSpPr>
          <p:spPr>
            <a:xfrm flipH="1" rot="2700000">
              <a:off x="3792781" y="10251719"/>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35" name="Google Shape;335;p14"/>
            <p:cNvSpPr/>
            <p:nvPr/>
          </p:nvSpPr>
          <p:spPr>
            <a:xfrm flipH="1" rot="2700000">
              <a:off x="5754832" y="8289668"/>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9" name="Shape 339"/>
        <p:cNvGrpSpPr/>
        <p:nvPr/>
      </p:nvGrpSpPr>
      <p:grpSpPr>
        <a:xfrm>
          <a:off x="0" y="0"/>
          <a:ext cx="0" cy="0"/>
          <a:chOff x="0" y="0"/>
          <a:chExt cx="0" cy="0"/>
        </a:xfrm>
      </p:grpSpPr>
      <p:sp>
        <p:nvSpPr>
          <p:cNvPr id="340" name="Google Shape;340;p15"/>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41" name="Google Shape;341;p15"/>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42" name="Google Shape;342;p15"/>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43" name="Google Shape;343;p15"/>
          <p:cNvGrpSpPr/>
          <p:nvPr/>
        </p:nvGrpSpPr>
        <p:grpSpPr>
          <a:xfrm>
            <a:off x="1292493" y="4299807"/>
            <a:ext cx="2083885" cy="2083885"/>
            <a:chOff x="4842143" y="3556857"/>
            <a:chExt cx="2083885" cy="2083885"/>
          </a:xfrm>
        </p:grpSpPr>
        <p:sp>
          <p:nvSpPr>
            <p:cNvPr id="344" name="Google Shape;344;p15"/>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45" name="Google Shape;345;p15"/>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46" name="Google Shape;346;p15"/>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47" name="Google Shape;347;p15"/>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48" name="Google Shape;348;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49" name="Google Shape;349;p15"/>
          <p:cNvSpPr/>
          <p:nvPr/>
        </p:nvSpPr>
        <p:spPr>
          <a:xfrm>
            <a:off x="281171" y="13882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50" name="Google Shape;350;p15"/>
          <p:cNvGrpSpPr/>
          <p:nvPr/>
        </p:nvGrpSpPr>
        <p:grpSpPr>
          <a:xfrm>
            <a:off x="2530792" y="624"/>
            <a:ext cx="1656714" cy="1656714"/>
            <a:chOff x="2481534" y="2139594"/>
            <a:chExt cx="1656714" cy="1656714"/>
          </a:xfrm>
        </p:grpSpPr>
        <p:sp>
          <p:nvSpPr>
            <p:cNvPr id="351" name="Google Shape;351;p15"/>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52" name="Google Shape;352;p15"/>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53" name="Google Shape;353;p15"/>
          <p:cNvSpPr txBox="1"/>
          <p:nvPr>
            <p:ph type="title"/>
          </p:nvPr>
        </p:nvSpPr>
        <p:spPr>
          <a:xfrm>
            <a:off x="550864" y="549275"/>
            <a:ext cx="3565524" cy="3034657"/>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5400"/>
              <a:buFont typeface="Arial"/>
              <a:buNone/>
            </a:pPr>
            <a:r>
              <a:rPr lang="en-US" sz="5400"/>
              <a:t>USE CASE DIAGRAM</a:t>
            </a:r>
            <a:endParaRPr/>
          </a:p>
        </p:txBody>
      </p:sp>
      <p:grpSp>
        <p:nvGrpSpPr>
          <p:cNvPr id="354" name="Google Shape;354;p15"/>
          <p:cNvGrpSpPr/>
          <p:nvPr/>
        </p:nvGrpSpPr>
        <p:grpSpPr>
          <a:xfrm>
            <a:off x="2084822" y="5385544"/>
            <a:ext cx="934081" cy="897876"/>
            <a:chOff x="7909909" y="1251044"/>
            <a:chExt cx="934081" cy="897876"/>
          </a:xfrm>
        </p:grpSpPr>
        <p:sp>
          <p:nvSpPr>
            <p:cNvPr id="355" name="Google Shape;355;p15"/>
            <p:cNvSpPr/>
            <p:nvPr/>
          </p:nvSpPr>
          <p:spPr>
            <a:xfrm rot="3600000">
              <a:off x="8220298" y="1428832"/>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60000"/>
                  </a:srgbClr>
                </a:gs>
                <a:gs pos="20000">
                  <a:srgbClr val="2B274A">
                    <a:alpha val="60000"/>
                  </a:srgbClr>
                </a:gs>
                <a:gs pos="100000">
                  <a:srgbClr val="59EFC0">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56" name="Google Shape;356;p15"/>
            <p:cNvSpPr/>
            <p:nvPr/>
          </p:nvSpPr>
          <p:spPr>
            <a:xfrm rot="3600000">
              <a:off x="8066503" y="1339815"/>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60000"/>
                  </a:srgbClr>
                </a:gs>
                <a:gs pos="20000">
                  <a:srgbClr val="2B274A">
                    <a:alpha val="60000"/>
                  </a:srgbClr>
                </a:gs>
                <a:gs pos="100000">
                  <a:srgbClr val="59EFC0"/>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57" name="Google Shape;357;p15"/>
            <p:cNvSpPr/>
            <p:nvPr/>
          </p:nvSpPr>
          <p:spPr>
            <a:xfrm rot="3600000">
              <a:off x="8217173" y="1608753"/>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60000"/>
                  </a:srgbClr>
                </a:gs>
                <a:gs pos="20000">
                  <a:srgbClr val="2B274A">
                    <a:alpha val="60000"/>
                  </a:srgbClr>
                </a:gs>
                <a:gs pos="100000">
                  <a:srgbClr val="59EFC0">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pic>
        <p:nvPicPr>
          <p:cNvPr id="358" name="Google Shape;358;p15"/>
          <p:cNvPicPr preferRelativeResize="0"/>
          <p:nvPr/>
        </p:nvPicPr>
        <p:blipFill rotWithShape="1">
          <a:blip r:embed="rId3">
            <a:alphaModFix/>
          </a:blip>
          <a:srcRect b="0" l="0" r="0" t="0"/>
          <a:stretch/>
        </p:blipFill>
        <p:spPr>
          <a:xfrm>
            <a:off x="4184314" y="647459"/>
            <a:ext cx="7331075" cy="55630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2" name="Shape 362"/>
        <p:cNvGrpSpPr/>
        <p:nvPr/>
      </p:nvGrpSpPr>
      <p:grpSpPr>
        <a:xfrm>
          <a:off x="0" y="0"/>
          <a:ext cx="0" cy="0"/>
          <a:chOff x="0" y="0"/>
          <a:chExt cx="0" cy="0"/>
        </a:xfrm>
      </p:grpSpPr>
      <p:sp>
        <p:nvSpPr>
          <p:cNvPr id="363" name="Google Shape;363;p16"/>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64" name="Google Shape;364;p16"/>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65" name="Google Shape;365;p16"/>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66" name="Google Shape;366;p16"/>
          <p:cNvGrpSpPr/>
          <p:nvPr/>
        </p:nvGrpSpPr>
        <p:grpSpPr>
          <a:xfrm>
            <a:off x="1292493" y="4299807"/>
            <a:ext cx="2083885" cy="2083885"/>
            <a:chOff x="4842143" y="3556857"/>
            <a:chExt cx="2083885" cy="2083885"/>
          </a:xfrm>
        </p:grpSpPr>
        <p:sp>
          <p:nvSpPr>
            <p:cNvPr id="367" name="Google Shape;367;p16"/>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68" name="Google Shape;368;p16"/>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69" name="Google Shape;369;p16"/>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70" name="Google Shape;370;p16"/>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71" name="Google Shape;371;p1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72" name="Google Shape;372;p16"/>
          <p:cNvSpPr/>
          <p:nvPr/>
        </p:nvSpPr>
        <p:spPr>
          <a:xfrm>
            <a:off x="281171" y="13882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73" name="Google Shape;373;p16"/>
          <p:cNvGrpSpPr/>
          <p:nvPr/>
        </p:nvGrpSpPr>
        <p:grpSpPr>
          <a:xfrm>
            <a:off x="2530792" y="624"/>
            <a:ext cx="1656714" cy="1656714"/>
            <a:chOff x="2481534" y="2139594"/>
            <a:chExt cx="1656714" cy="1656714"/>
          </a:xfrm>
        </p:grpSpPr>
        <p:sp>
          <p:nvSpPr>
            <p:cNvPr id="374" name="Google Shape;374;p16"/>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75" name="Google Shape;375;p16"/>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76" name="Google Shape;376;p16"/>
          <p:cNvSpPr txBox="1"/>
          <p:nvPr>
            <p:ph type="title"/>
          </p:nvPr>
        </p:nvSpPr>
        <p:spPr>
          <a:xfrm>
            <a:off x="550864" y="549275"/>
            <a:ext cx="4077315" cy="3034657"/>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5400"/>
              <a:buFont typeface="Arial"/>
              <a:buNone/>
            </a:pPr>
            <a:r>
              <a:rPr lang="en-US" sz="5400"/>
              <a:t>ACTIVITY DIAGRAM</a:t>
            </a:r>
            <a:endParaRPr/>
          </a:p>
        </p:txBody>
      </p:sp>
      <p:grpSp>
        <p:nvGrpSpPr>
          <p:cNvPr id="377" name="Google Shape;377;p16"/>
          <p:cNvGrpSpPr/>
          <p:nvPr/>
        </p:nvGrpSpPr>
        <p:grpSpPr>
          <a:xfrm>
            <a:off x="2084822" y="5385544"/>
            <a:ext cx="934081" cy="897876"/>
            <a:chOff x="7909909" y="1251044"/>
            <a:chExt cx="934081" cy="897876"/>
          </a:xfrm>
        </p:grpSpPr>
        <p:sp>
          <p:nvSpPr>
            <p:cNvPr id="378" name="Google Shape;378;p16"/>
            <p:cNvSpPr/>
            <p:nvPr/>
          </p:nvSpPr>
          <p:spPr>
            <a:xfrm rot="3600000">
              <a:off x="8220298" y="1428832"/>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60000"/>
                  </a:srgbClr>
                </a:gs>
                <a:gs pos="20000">
                  <a:srgbClr val="2B274A">
                    <a:alpha val="60000"/>
                  </a:srgbClr>
                </a:gs>
                <a:gs pos="100000">
                  <a:srgbClr val="59EFC0">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79" name="Google Shape;379;p16"/>
            <p:cNvSpPr/>
            <p:nvPr/>
          </p:nvSpPr>
          <p:spPr>
            <a:xfrm rot="3600000">
              <a:off x="8066503" y="1339815"/>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60000"/>
                  </a:srgbClr>
                </a:gs>
                <a:gs pos="20000">
                  <a:srgbClr val="2B274A">
                    <a:alpha val="60000"/>
                  </a:srgbClr>
                </a:gs>
                <a:gs pos="100000">
                  <a:srgbClr val="59EFC0"/>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80" name="Google Shape;380;p16"/>
            <p:cNvSpPr/>
            <p:nvPr/>
          </p:nvSpPr>
          <p:spPr>
            <a:xfrm rot="3600000">
              <a:off x="8217173" y="1608753"/>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60000"/>
                  </a:srgbClr>
                </a:gs>
                <a:gs pos="20000">
                  <a:srgbClr val="2B274A">
                    <a:alpha val="60000"/>
                  </a:srgbClr>
                </a:gs>
                <a:gs pos="100000">
                  <a:srgbClr val="59EFC0">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pic>
        <p:nvPicPr>
          <p:cNvPr id="381" name="Google Shape;381;p16"/>
          <p:cNvPicPr preferRelativeResize="0"/>
          <p:nvPr/>
        </p:nvPicPr>
        <p:blipFill rotWithShape="1">
          <a:blip r:embed="rId3">
            <a:alphaModFix/>
          </a:blip>
          <a:srcRect b="0" l="0" r="0" t="0"/>
          <a:stretch/>
        </p:blipFill>
        <p:spPr>
          <a:xfrm>
            <a:off x="5079618" y="171167"/>
            <a:ext cx="5624047" cy="65156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5" name="Shape 385"/>
        <p:cNvGrpSpPr/>
        <p:nvPr/>
      </p:nvGrpSpPr>
      <p:grpSpPr>
        <a:xfrm>
          <a:off x="0" y="0"/>
          <a:ext cx="0" cy="0"/>
          <a:chOff x="0" y="0"/>
          <a:chExt cx="0" cy="0"/>
        </a:xfrm>
      </p:grpSpPr>
      <p:sp>
        <p:nvSpPr>
          <p:cNvPr id="386" name="Google Shape;386;p17"/>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87" name="Google Shape;387;p17"/>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88" name="Google Shape;388;p17"/>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89" name="Google Shape;389;p17"/>
          <p:cNvGrpSpPr/>
          <p:nvPr/>
        </p:nvGrpSpPr>
        <p:grpSpPr>
          <a:xfrm>
            <a:off x="1292493" y="4299807"/>
            <a:ext cx="2083885" cy="2083885"/>
            <a:chOff x="4842143" y="3556857"/>
            <a:chExt cx="2083885" cy="2083885"/>
          </a:xfrm>
        </p:grpSpPr>
        <p:sp>
          <p:nvSpPr>
            <p:cNvPr id="390" name="Google Shape;390;p17"/>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1" name="Google Shape;391;p17"/>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2" name="Google Shape;392;p17"/>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3" name="Google Shape;393;p17"/>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94" name="Google Shape;394;p1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5" name="Google Shape;395;p17"/>
          <p:cNvSpPr/>
          <p:nvPr/>
        </p:nvSpPr>
        <p:spPr>
          <a:xfrm>
            <a:off x="281171" y="13882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96" name="Google Shape;396;p17"/>
          <p:cNvGrpSpPr/>
          <p:nvPr/>
        </p:nvGrpSpPr>
        <p:grpSpPr>
          <a:xfrm>
            <a:off x="2530792" y="624"/>
            <a:ext cx="1656714" cy="1656714"/>
            <a:chOff x="2481534" y="2139594"/>
            <a:chExt cx="1656714" cy="1656714"/>
          </a:xfrm>
        </p:grpSpPr>
        <p:sp>
          <p:nvSpPr>
            <p:cNvPr id="397" name="Google Shape;397;p17"/>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8" name="Google Shape;398;p17"/>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399" name="Google Shape;399;p17"/>
          <p:cNvSpPr txBox="1"/>
          <p:nvPr>
            <p:ph type="title"/>
          </p:nvPr>
        </p:nvSpPr>
        <p:spPr>
          <a:xfrm>
            <a:off x="550864" y="549275"/>
            <a:ext cx="4077315" cy="3034657"/>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5400"/>
              <a:buFont typeface="Arial"/>
              <a:buNone/>
            </a:pPr>
            <a:r>
              <a:rPr lang="en-US" sz="5400"/>
              <a:t>CLASS</a:t>
            </a:r>
            <a:br>
              <a:rPr lang="en-US" sz="5400"/>
            </a:br>
            <a:r>
              <a:rPr lang="en-US" sz="5400"/>
              <a:t>DIAGRAM</a:t>
            </a:r>
            <a:endParaRPr/>
          </a:p>
        </p:txBody>
      </p:sp>
      <p:grpSp>
        <p:nvGrpSpPr>
          <p:cNvPr id="400" name="Google Shape;400;p17"/>
          <p:cNvGrpSpPr/>
          <p:nvPr/>
        </p:nvGrpSpPr>
        <p:grpSpPr>
          <a:xfrm>
            <a:off x="2084822" y="5385544"/>
            <a:ext cx="934081" cy="897876"/>
            <a:chOff x="7909909" y="1251044"/>
            <a:chExt cx="934081" cy="897876"/>
          </a:xfrm>
        </p:grpSpPr>
        <p:sp>
          <p:nvSpPr>
            <p:cNvPr id="401" name="Google Shape;401;p17"/>
            <p:cNvSpPr/>
            <p:nvPr/>
          </p:nvSpPr>
          <p:spPr>
            <a:xfrm rot="3600000">
              <a:off x="8220298" y="1428832"/>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60000"/>
                  </a:srgbClr>
                </a:gs>
                <a:gs pos="20000">
                  <a:srgbClr val="2B274A">
                    <a:alpha val="60000"/>
                  </a:srgbClr>
                </a:gs>
                <a:gs pos="100000">
                  <a:srgbClr val="59EFC0">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02" name="Google Shape;402;p17"/>
            <p:cNvSpPr/>
            <p:nvPr/>
          </p:nvSpPr>
          <p:spPr>
            <a:xfrm rot="3600000">
              <a:off x="8066503" y="1339815"/>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60000"/>
                  </a:srgbClr>
                </a:gs>
                <a:gs pos="20000">
                  <a:srgbClr val="2B274A">
                    <a:alpha val="60000"/>
                  </a:srgbClr>
                </a:gs>
                <a:gs pos="100000">
                  <a:srgbClr val="59EFC0"/>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03" name="Google Shape;403;p17"/>
            <p:cNvSpPr/>
            <p:nvPr/>
          </p:nvSpPr>
          <p:spPr>
            <a:xfrm rot="3600000">
              <a:off x="8217173" y="1608753"/>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60000"/>
                  </a:srgbClr>
                </a:gs>
                <a:gs pos="20000">
                  <a:srgbClr val="2B274A">
                    <a:alpha val="60000"/>
                  </a:srgbClr>
                </a:gs>
                <a:gs pos="100000">
                  <a:srgbClr val="59EFC0">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pic>
        <p:nvPicPr>
          <p:cNvPr id="404" name="Google Shape;404;p17"/>
          <p:cNvPicPr preferRelativeResize="0"/>
          <p:nvPr/>
        </p:nvPicPr>
        <p:blipFill rotWithShape="1">
          <a:blip r:embed="rId3">
            <a:alphaModFix/>
          </a:blip>
          <a:srcRect b="0" l="0" r="0" t="0"/>
          <a:stretch/>
        </p:blipFill>
        <p:spPr>
          <a:xfrm>
            <a:off x="4412046" y="651269"/>
            <a:ext cx="7229089" cy="55554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8" name="Shape 408"/>
        <p:cNvGrpSpPr/>
        <p:nvPr/>
      </p:nvGrpSpPr>
      <p:grpSpPr>
        <a:xfrm>
          <a:off x="0" y="0"/>
          <a:ext cx="0" cy="0"/>
          <a:chOff x="0" y="0"/>
          <a:chExt cx="0" cy="0"/>
        </a:xfrm>
      </p:grpSpPr>
      <p:sp>
        <p:nvSpPr>
          <p:cNvPr id="409" name="Google Shape;409;p18"/>
          <p:cNvSpPr/>
          <p:nvPr/>
        </p:nvSpPr>
        <p:spPr>
          <a:xfrm>
            <a:off x="0" y="0"/>
            <a:ext cx="12192000" cy="6858000"/>
          </a:xfrm>
          <a:prstGeom prst="rect">
            <a:avLst/>
          </a:prstGeom>
          <a:solidFill>
            <a:srgbClr val="FEFEFE">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10" name="Google Shape;410;p18"/>
          <p:cNvSpPr/>
          <p:nvPr/>
        </p:nvSpPr>
        <p:spPr>
          <a:xfrm>
            <a:off x="477012" y="487090"/>
            <a:ext cx="6741849" cy="5897880"/>
          </a:xfrm>
          <a:prstGeom prst="rect">
            <a:avLst/>
          </a:prstGeom>
          <a:solidFill>
            <a:srgbClr val="FFFFFF"/>
          </a:solidFill>
          <a:ln cap="flat" cmpd="sng" w="19050">
            <a:solidFill>
              <a:srgbClr val="FEFEFE">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Diagram&#10;&#10;Description automatically generated" id="411" name="Google Shape;411;p18"/>
          <p:cNvPicPr preferRelativeResize="0"/>
          <p:nvPr/>
        </p:nvPicPr>
        <p:blipFill rotWithShape="1">
          <a:blip r:embed="rId3">
            <a:alphaModFix/>
          </a:blip>
          <a:srcRect b="0" l="0" r="0" t="0"/>
          <a:stretch/>
        </p:blipFill>
        <p:spPr>
          <a:xfrm>
            <a:off x="641182" y="1869920"/>
            <a:ext cx="6410084" cy="3429394"/>
          </a:xfrm>
          <a:prstGeom prst="rect">
            <a:avLst/>
          </a:prstGeom>
          <a:noFill/>
          <a:ln>
            <a:noFill/>
          </a:ln>
        </p:spPr>
      </p:pic>
      <p:sp>
        <p:nvSpPr>
          <p:cNvPr id="412" name="Google Shape;412;p18"/>
          <p:cNvSpPr/>
          <p:nvPr/>
        </p:nvSpPr>
        <p:spPr>
          <a:xfrm>
            <a:off x="7534655" y="480060"/>
            <a:ext cx="4180332" cy="2788074"/>
          </a:xfrm>
          <a:prstGeom prst="rect">
            <a:avLst/>
          </a:prstGeom>
          <a:solidFill>
            <a:srgbClr val="FFFFFF"/>
          </a:solidFill>
          <a:ln cap="flat" cmpd="sng" w="19050">
            <a:solidFill>
              <a:srgbClr val="FEFEFE">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Diagram&#10;&#10;Description automatically generated" id="413" name="Google Shape;413;p18"/>
          <p:cNvPicPr preferRelativeResize="0"/>
          <p:nvPr/>
        </p:nvPicPr>
        <p:blipFill rotWithShape="1">
          <a:blip r:embed="rId4">
            <a:alphaModFix/>
          </a:blip>
          <a:srcRect b="0" l="0" r="0" t="0"/>
          <a:stretch/>
        </p:blipFill>
        <p:spPr>
          <a:xfrm>
            <a:off x="7695873" y="474006"/>
            <a:ext cx="3854945" cy="2791829"/>
          </a:xfrm>
          <a:prstGeom prst="rect">
            <a:avLst/>
          </a:prstGeom>
          <a:noFill/>
          <a:ln>
            <a:noFill/>
          </a:ln>
        </p:spPr>
      </p:pic>
      <p:sp>
        <p:nvSpPr>
          <p:cNvPr id="414" name="Google Shape;414;p18"/>
          <p:cNvSpPr/>
          <p:nvPr/>
        </p:nvSpPr>
        <p:spPr>
          <a:xfrm>
            <a:off x="7534655" y="3603670"/>
            <a:ext cx="4180332" cy="2788074"/>
          </a:xfrm>
          <a:prstGeom prst="rect">
            <a:avLst/>
          </a:prstGeom>
          <a:solidFill>
            <a:srgbClr val="FFFFFF"/>
          </a:solidFill>
          <a:ln cap="flat" cmpd="sng" w="19050">
            <a:solidFill>
              <a:srgbClr val="FEFEFE">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Diagram&#10;&#10;Description automatically generated" id="415" name="Google Shape;415;p18"/>
          <p:cNvPicPr preferRelativeResize="0"/>
          <p:nvPr/>
        </p:nvPicPr>
        <p:blipFill rotWithShape="1">
          <a:blip r:embed="rId5">
            <a:alphaModFix/>
          </a:blip>
          <a:srcRect b="0" l="0" r="0" t="0"/>
          <a:stretch/>
        </p:blipFill>
        <p:spPr>
          <a:xfrm>
            <a:off x="7695873" y="3606592"/>
            <a:ext cx="3854945" cy="26411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9"/>
          <p:cNvSpPr txBox="1"/>
          <p:nvPr>
            <p:ph type="title"/>
          </p:nvPr>
        </p:nvSpPr>
        <p:spPr>
          <a:xfrm>
            <a:off x="550200" y="247272"/>
            <a:ext cx="11091600" cy="13320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4800"/>
              <a:buFont typeface="Arial"/>
              <a:buNone/>
            </a:pPr>
            <a:r>
              <a:rPr lang="en-US"/>
              <a:t>METHODOLOGY</a:t>
            </a:r>
            <a:endParaRPr sz="5400"/>
          </a:p>
        </p:txBody>
      </p:sp>
      <p:sp>
        <p:nvSpPr>
          <p:cNvPr id="421" name="Google Shape;421;p19"/>
          <p:cNvSpPr txBox="1"/>
          <p:nvPr>
            <p:ph idx="1" type="body"/>
          </p:nvPr>
        </p:nvSpPr>
        <p:spPr>
          <a:xfrm>
            <a:off x="729842" y="1459684"/>
            <a:ext cx="11165747" cy="4230574"/>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1" lang="en-US" sz="2400">
                <a:solidFill>
                  <a:schemeClr val="lt1"/>
                </a:solidFill>
              </a:rPr>
              <a:t>BIKE UNIT:</a:t>
            </a:r>
            <a:endParaRPr/>
          </a:p>
          <a:p>
            <a:pPr indent="0" lvl="0" marL="0" rtl="0" algn="l">
              <a:lnSpc>
                <a:spcPct val="100000"/>
              </a:lnSpc>
              <a:spcBef>
                <a:spcPts val="800"/>
              </a:spcBef>
              <a:spcAft>
                <a:spcPts val="0"/>
              </a:spcAft>
              <a:buClr>
                <a:schemeClr val="lt1"/>
              </a:buClr>
              <a:buSzPts val="1800"/>
              <a:buNone/>
            </a:pPr>
            <a:r>
              <a:rPr lang="en-US" sz="1800">
                <a:solidFill>
                  <a:schemeClr val="lt1"/>
                </a:solidFill>
                <a:latin typeface="Arial"/>
                <a:ea typeface="Arial"/>
                <a:cs typeface="Arial"/>
                <a:sym typeface="Arial"/>
              </a:rPr>
              <a:t>The bike unit is the main component where the sensors are attached to, the signals are transmitted from the sensors attached to the bike and based upon the detection of the pothole and pit on the road, the rider can apply the brakes</a:t>
            </a:r>
            <a:r>
              <a:rPr lang="en-US" sz="1800">
                <a:solidFill>
                  <a:schemeClr val="lt1"/>
                </a:solidFill>
              </a:rPr>
              <a:t>.</a:t>
            </a:r>
            <a:endParaRPr/>
          </a:p>
          <a:p>
            <a:pPr indent="0" lvl="0" marL="0" rtl="0" algn="l">
              <a:lnSpc>
                <a:spcPct val="100000"/>
              </a:lnSpc>
              <a:spcBef>
                <a:spcPts val="1800"/>
              </a:spcBef>
              <a:spcAft>
                <a:spcPts val="0"/>
              </a:spcAft>
              <a:buClr>
                <a:schemeClr val="lt1"/>
              </a:buClr>
              <a:buSzPts val="1400"/>
              <a:buNone/>
            </a:pPr>
            <a:r>
              <a:t/>
            </a:r>
            <a:endParaRPr sz="1400">
              <a:solidFill>
                <a:schemeClr val="lt1"/>
              </a:solidFill>
            </a:endParaRPr>
          </a:p>
          <a:p>
            <a:pPr indent="0" lvl="0" marL="0" rtl="0" algn="l">
              <a:lnSpc>
                <a:spcPct val="100000"/>
              </a:lnSpc>
              <a:spcBef>
                <a:spcPts val="1800"/>
              </a:spcBef>
              <a:spcAft>
                <a:spcPts val="0"/>
              </a:spcAft>
              <a:buClr>
                <a:schemeClr val="lt1"/>
              </a:buClr>
              <a:buSzPts val="2400"/>
              <a:buNone/>
            </a:pPr>
            <a:r>
              <a:rPr b="1" lang="en-US" sz="2400">
                <a:solidFill>
                  <a:schemeClr val="lt1"/>
                </a:solidFill>
              </a:rPr>
              <a:t>ESP32 S3 DEVELOPMENT KIT:</a:t>
            </a:r>
            <a:endParaRPr/>
          </a:p>
          <a:p>
            <a:pPr indent="0" lvl="0" marL="0" rtl="0" algn="l">
              <a:lnSpc>
                <a:spcPct val="100000"/>
              </a:lnSpc>
              <a:spcBef>
                <a:spcPts val="1800"/>
              </a:spcBef>
              <a:spcAft>
                <a:spcPts val="0"/>
              </a:spcAft>
              <a:buClr>
                <a:schemeClr val="lt1"/>
              </a:buClr>
              <a:buSzPts val="1800"/>
              <a:buNone/>
            </a:pPr>
            <a:r>
              <a:rPr b="0" i="0" lang="en-US" sz="1800">
                <a:solidFill>
                  <a:schemeClr val="lt1"/>
                </a:solidFill>
                <a:latin typeface="arial"/>
                <a:ea typeface="arial"/>
                <a:cs typeface="arial"/>
                <a:sym typeface="arial"/>
              </a:rPr>
              <a:t>ESP32 is a popular low-power system on chip microcontrollers with integrated Wi-Fi and dual-mode Bluetooth, making it suitable for </a:t>
            </a:r>
            <a:r>
              <a:rPr i="0" lang="en-US" sz="1800">
                <a:solidFill>
                  <a:schemeClr val="lt1"/>
                </a:solidFill>
                <a:latin typeface="arial"/>
                <a:ea typeface="arial"/>
                <a:cs typeface="arial"/>
                <a:sym typeface="arial"/>
              </a:rPr>
              <a:t>designing and prototyping IoT solutions</a:t>
            </a:r>
            <a:r>
              <a:rPr b="0" i="0" lang="en-US" sz="1800">
                <a:solidFill>
                  <a:schemeClr val="lt1"/>
                </a:solidFill>
                <a:latin typeface="arial"/>
                <a:ea typeface="arial"/>
                <a:cs typeface="arial"/>
                <a:sym typeface="arial"/>
              </a:rPr>
              <a:t>. This section covers various basic tutorials and projects to start with ESP32 NodeMCU based IoT projects.</a:t>
            </a:r>
            <a:endParaRPr b="1">
              <a:solidFill>
                <a:schemeClr val="lt1"/>
              </a:solidFill>
              <a:latin typeface="Arial"/>
              <a:ea typeface="Arial"/>
              <a:cs typeface="Arial"/>
              <a:sym typeface="Arial"/>
            </a:endParaRPr>
          </a:p>
          <a:p>
            <a:pPr indent="0" lvl="0" marL="0" rtl="0" algn="l">
              <a:lnSpc>
                <a:spcPct val="100000"/>
              </a:lnSpc>
              <a:spcBef>
                <a:spcPts val="1800"/>
              </a:spcBef>
              <a:spcAft>
                <a:spcPts val="0"/>
              </a:spcAft>
              <a:buClr>
                <a:schemeClr val="lt1"/>
              </a:buClr>
              <a:buSzPts val="1400"/>
              <a:buNone/>
            </a:pPr>
            <a:r>
              <a:t/>
            </a:r>
            <a:endParaRPr sz="1400">
              <a:solidFill>
                <a:schemeClr val="lt1"/>
              </a:solidFill>
            </a:endParaRPr>
          </a:p>
          <a:p>
            <a:pPr indent="0" lvl="0" marL="0" rtl="0" algn="l">
              <a:lnSpc>
                <a:spcPct val="100000"/>
              </a:lnSpc>
              <a:spcBef>
                <a:spcPts val="1800"/>
              </a:spcBef>
              <a:spcAft>
                <a:spcPts val="0"/>
              </a:spcAft>
              <a:buClr>
                <a:schemeClr val="lt1"/>
              </a:buClr>
              <a:buSzPts val="2000"/>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1" name="Shape 141"/>
        <p:cNvGrpSpPr/>
        <p:nvPr/>
      </p:nvGrpSpPr>
      <p:grpSpPr>
        <a:xfrm>
          <a:off x="0" y="0"/>
          <a:ext cx="0" cy="0"/>
          <a:chOff x="0" y="0"/>
          <a:chExt cx="0" cy="0"/>
        </a:xfrm>
      </p:grpSpPr>
      <p:sp>
        <p:nvSpPr>
          <p:cNvPr id="142" name="Google Shape;142;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43" name="Google Shape;143;p2"/>
          <p:cNvSpPr txBox="1"/>
          <p:nvPr/>
        </p:nvSpPr>
        <p:spPr>
          <a:xfrm>
            <a:off x="550863" y="549275"/>
            <a:ext cx="3565525" cy="5543549"/>
          </a:xfrm>
          <a:prstGeom prst="rect">
            <a:avLst/>
          </a:prstGeom>
          <a:noFill/>
          <a:ln>
            <a:noFill/>
          </a:ln>
        </p:spPr>
        <p:txBody>
          <a:bodyPr anchorCtr="0" anchor="ctr" bIns="0" lIns="0" spcFirstLastPara="1" rIns="0" wrap="square" tIns="0">
            <a:normAutofit/>
          </a:bodyPr>
          <a:lstStyle/>
          <a:p>
            <a:pPr indent="0" lvl="0" marL="0" marR="0" rtl="0" algn="l">
              <a:spcBef>
                <a:spcPts val="0"/>
              </a:spcBef>
              <a:spcAft>
                <a:spcPts val="0"/>
              </a:spcAft>
              <a:buNone/>
            </a:pPr>
            <a:r>
              <a:rPr lang="en-US" sz="4800">
                <a:solidFill>
                  <a:schemeClr val="lt1"/>
                </a:solidFill>
                <a:latin typeface="Arial"/>
                <a:ea typeface="Arial"/>
                <a:cs typeface="Arial"/>
                <a:sym typeface="Arial"/>
              </a:rPr>
              <a:t>CONTENTS</a:t>
            </a:r>
            <a:endParaRPr/>
          </a:p>
        </p:txBody>
      </p:sp>
      <p:sp>
        <p:nvSpPr>
          <p:cNvPr id="144" name="Google Shape;144;p2"/>
          <p:cNvSpPr/>
          <p:nvPr/>
        </p:nvSpPr>
        <p:spPr>
          <a:xfrm>
            <a:off x="4550899" y="0"/>
            <a:ext cx="7641102" cy="6858000"/>
          </a:xfrm>
          <a:prstGeom prst="rect">
            <a:avLst/>
          </a:prstGeom>
          <a:solidFill>
            <a:srgbClr val="E1E1E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45" name="Google Shape;145;p2"/>
          <p:cNvGrpSpPr/>
          <p:nvPr/>
        </p:nvGrpSpPr>
        <p:grpSpPr>
          <a:xfrm>
            <a:off x="5280545" y="910490"/>
            <a:ext cx="6347373" cy="5037018"/>
            <a:chOff x="13220" y="361215"/>
            <a:chExt cx="6347373" cy="5037018"/>
          </a:xfrm>
        </p:grpSpPr>
        <p:sp>
          <p:nvSpPr>
            <p:cNvPr id="146" name="Google Shape;146;p2"/>
            <p:cNvSpPr/>
            <p:nvPr/>
          </p:nvSpPr>
          <p:spPr>
            <a:xfrm>
              <a:off x="398972" y="361215"/>
              <a:ext cx="631230" cy="63123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3220" y="12453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txBox="1"/>
            <p:nvPr/>
          </p:nvSpPr>
          <p:spPr>
            <a:xfrm>
              <a:off x="13220" y="12453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Source Sans Pro"/>
                <a:buNone/>
              </a:pPr>
              <a:r>
                <a:rPr lang="en-US" sz="1500">
                  <a:solidFill>
                    <a:schemeClr val="lt1"/>
                  </a:solidFill>
                  <a:latin typeface="Source Sans Pro"/>
                  <a:ea typeface="Source Sans Pro"/>
                  <a:cs typeface="Source Sans Pro"/>
                  <a:sym typeface="Source Sans Pro"/>
                </a:rPr>
                <a:t>ABSTRACT</a:t>
              </a:r>
              <a:endParaRPr/>
            </a:p>
          </p:txBody>
        </p:sp>
        <p:sp>
          <p:nvSpPr>
            <p:cNvPr id="149" name="Google Shape;149;p2"/>
            <p:cNvSpPr/>
            <p:nvPr/>
          </p:nvSpPr>
          <p:spPr>
            <a:xfrm>
              <a:off x="2047185" y="361215"/>
              <a:ext cx="631230" cy="63123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661433" y="12453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txBox="1"/>
            <p:nvPr/>
          </p:nvSpPr>
          <p:spPr>
            <a:xfrm>
              <a:off x="1661433" y="12453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Source Sans Pro"/>
                <a:buNone/>
              </a:pPr>
              <a:r>
                <a:rPr lang="en-US" sz="1500">
                  <a:solidFill>
                    <a:schemeClr val="lt1"/>
                  </a:solidFill>
                  <a:latin typeface="Source Sans Pro"/>
                  <a:ea typeface="Source Sans Pro"/>
                  <a:cs typeface="Source Sans Pro"/>
                  <a:sym typeface="Source Sans Pro"/>
                </a:rPr>
                <a:t>INTRODUCTION</a:t>
              </a:r>
              <a:endParaRPr/>
            </a:p>
          </p:txBody>
        </p:sp>
        <p:sp>
          <p:nvSpPr>
            <p:cNvPr id="152" name="Google Shape;152;p2"/>
            <p:cNvSpPr/>
            <p:nvPr/>
          </p:nvSpPr>
          <p:spPr>
            <a:xfrm>
              <a:off x="3695398" y="361215"/>
              <a:ext cx="631230" cy="63123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3309646" y="12453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txBox="1"/>
            <p:nvPr/>
          </p:nvSpPr>
          <p:spPr>
            <a:xfrm>
              <a:off x="3309646" y="12453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Source Sans Pro"/>
                <a:buNone/>
              </a:pPr>
              <a:r>
                <a:rPr lang="en-US" sz="1500">
                  <a:solidFill>
                    <a:schemeClr val="lt1"/>
                  </a:solidFill>
                  <a:latin typeface="Source Sans Pro"/>
                  <a:ea typeface="Source Sans Pro"/>
                  <a:cs typeface="Source Sans Pro"/>
                  <a:sym typeface="Source Sans Pro"/>
                </a:rPr>
                <a:t>LITERATURE SURVEY</a:t>
              </a:r>
              <a:endParaRPr/>
            </a:p>
          </p:txBody>
        </p:sp>
        <p:sp>
          <p:nvSpPr>
            <p:cNvPr id="155" name="Google Shape;155;p2"/>
            <p:cNvSpPr/>
            <p:nvPr/>
          </p:nvSpPr>
          <p:spPr>
            <a:xfrm>
              <a:off x="5343611" y="361215"/>
              <a:ext cx="631230" cy="63123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4957859" y="12453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txBox="1"/>
            <p:nvPr/>
          </p:nvSpPr>
          <p:spPr>
            <a:xfrm>
              <a:off x="4957859" y="12453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Source Sans Pro"/>
                <a:buNone/>
              </a:pPr>
              <a:r>
                <a:rPr lang="en-US" sz="1500">
                  <a:solidFill>
                    <a:schemeClr val="lt1"/>
                  </a:solidFill>
                  <a:latin typeface="Source Sans Pro"/>
                  <a:ea typeface="Source Sans Pro"/>
                  <a:cs typeface="Source Sans Pro"/>
                  <a:sym typeface="Source Sans Pro"/>
                </a:rPr>
                <a:t>PROBLEM STATEMENT</a:t>
              </a:r>
              <a:endParaRPr/>
            </a:p>
          </p:txBody>
        </p:sp>
        <p:sp>
          <p:nvSpPr>
            <p:cNvPr id="158" name="Google Shape;158;p2"/>
            <p:cNvSpPr/>
            <p:nvPr/>
          </p:nvSpPr>
          <p:spPr>
            <a:xfrm>
              <a:off x="398972" y="2157116"/>
              <a:ext cx="631230" cy="631230"/>
            </a:xfrm>
            <a:prstGeom prst="rect">
              <a:avLst/>
            </a:prstGeom>
            <a:blipFill rotWithShape="1">
              <a:blip r:embed="rId7">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3220" y="30412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txBox="1"/>
            <p:nvPr/>
          </p:nvSpPr>
          <p:spPr>
            <a:xfrm>
              <a:off x="13220" y="30412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EXISTING SYSTEM</a:t>
              </a:r>
              <a:endParaRPr/>
            </a:p>
          </p:txBody>
        </p:sp>
        <p:sp>
          <p:nvSpPr>
            <p:cNvPr id="161" name="Google Shape;161;p2"/>
            <p:cNvSpPr/>
            <p:nvPr/>
          </p:nvSpPr>
          <p:spPr>
            <a:xfrm>
              <a:off x="2047185" y="2157116"/>
              <a:ext cx="631230" cy="631230"/>
            </a:xfrm>
            <a:prstGeom prst="rect">
              <a:avLst/>
            </a:prstGeom>
            <a:blipFill rotWithShape="1">
              <a:blip r:embed="rId8">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661433" y="30412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txBox="1"/>
            <p:nvPr/>
          </p:nvSpPr>
          <p:spPr>
            <a:xfrm>
              <a:off x="1661433" y="30412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PROPOSED SYSTEM</a:t>
              </a:r>
              <a:endParaRPr/>
            </a:p>
          </p:txBody>
        </p:sp>
        <p:sp>
          <p:nvSpPr>
            <p:cNvPr id="164" name="Google Shape;164;p2"/>
            <p:cNvSpPr/>
            <p:nvPr/>
          </p:nvSpPr>
          <p:spPr>
            <a:xfrm>
              <a:off x="3695398" y="2157116"/>
              <a:ext cx="631230" cy="631230"/>
            </a:xfrm>
            <a:prstGeom prst="rect">
              <a:avLst/>
            </a:prstGeom>
            <a:blipFill rotWithShape="1">
              <a:blip r:embed="rId9">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3309646" y="30412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txBox="1"/>
            <p:nvPr/>
          </p:nvSpPr>
          <p:spPr>
            <a:xfrm>
              <a:off x="3309646" y="30412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MODULE SPLIT UP</a:t>
              </a:r>
              <a:endParaRPr/>
            </a:p>
          </p:txBody>
        </p:sp>
        <p:sp>
          <p:nvSpPr>
            <p:cNvPr id="167" name="Google Shape;167;p2"/>
            <p:cNvSpPr/>
            <p:nvPr/>
          </p:nvSpPr>
          <p:spPr>
            <a:xfrm>
              <a:off x="5343611" y="2157116"/>
              <a:ext cx="631230" cy="631230"/>
            </a:xfrm>
            <a:prstGeom prst="rect">
              <a:avLst/>
            </a:prstGeom>
            <a:blipFill rotWithShape="1">
              <a:blip r:embed="rId10">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4957859" y="3041239"/>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txBox="1"/>
            <p:nvPr/>
          </p:nvSpPr>
          <p:spPr>
            <a:xfrm>
              <a:off x="4957859" y="3041239"/>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DESIGN PHASE</a:t>
              </a:r>
              <a:endParaRPr/>
            </a:p>
          </p:txBody>
        </p:sp>
        <p:sp>
          <p:nvSpPr>
            <p:cNvPr id="170" name="Google Shape;170;p2"/>
            <p:cNvSpPr/>
            <p:nvPr/>
          </p:nvSpPr>
          <p:spPr>
            <a:xfrm>
              <a:off x="2047185" y="3953017"/>
              <a:ext cx="631230" cy="631230"/>
            </a:xfrm>
            <a:prstGeom prst="rect">
              <a:avLst/>
            </a:prstGeom>
            <a:blipFill rotWithShape="1">
              <a:blip r:embed="rId11">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661433" y="4837140"/>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txBox="1"/>
            <p:nvPr/>
          </p:nvSpPr>
          <p:spPr>
            <a:xfrm>
              <a:off x="1661433" y="4837140"/>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SYSTEM REQUIREMENTS</a:t>
              </a:r>
              <a:endParaRPr/>
            </a:p>
          </p:txBody>
        </p:sp>
        <p:sp>
          <p:nvSpPr>
            <p:cNvPr id="173" name="Google Shape;173;p2"/>
            <p:cNvSpPr/>
            <p:nvPr/>
          </p:nvSpPr>
          <p:spPr>
            <a:xfrm>
              <a:off x="3695398" y="3953017"/>
              <a:ext cx="631230" cy="631230"/>
            </a:xfrm>
            <a:prstGeom prst="rect">
              <a:avLst/>
            </a:prstGeom>
            <a:blipFill rotWithShape="1">
              <a:blip r:embed="rId12">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3309646" y="4837140"/>
              <a:ext cx="1402734" cy="5610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txBox="1"/>
            <p:nvPr/>
          </p:nvSpPr>
          <p:spPr>
            <a:xfrm>
              <a:off x="3309646" y="4837140"/>
              <a:ext cx="1402734" cy="5610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Arial"/>
                <a:buNone/>
              </a:pPr>
              <a:r>
                <a:rPr lang="en-US" sz="1500">
                  <a:solidFill>
                    <a:schemeClr val="lt1"/>
                  </a:solidFill>
                  <a:latin typeface="Arial"/>
                  <a:ea typeface="Arial"/>
                  <a:cs typeface="Arial"/>
                  <a:sym typeface="Arial"/>
                </a:rPr>
                <a:t>REFERENCES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0"/>
          <p:cNvSpPr txBox="1"/>
          <p:nvPr>
            <p:ph type="title"/>
          </p:nvPr>
        </p:nvSpPr>
        <p:spPr>
          <a:xfrm>
            <a:off x="550200" y="247272"/>
            <a:ext cx="11091600" cy="13320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4800"/>
              <a:buFont typeface="Arial"/>
              <a:buNone/>
            </a:pPr>
            <a:r>
              <a:rPr lang="en-US"/>
              <a:t>METHODOLOGY</a:t>
            </a:r>
            <a:endParaRPr sz="5400"/>
          </a:p>
        </p:txBody>
      </p:sp>
      <p:sp>
        <p:nvSpPr>
          <p:cNvPr id="427" name="Google Shape;427;p20"/>
          <p:cNvSpPr txBox="1"/>
          <p:nvPr>
            <p:ph idx="1" type="body"/>
          </p:nvPr>
        </p:nvSpPr>
        <p:spPr>
          <a:xfrm>
            <a:off x="729842" y="1073791"/>
            <a:ext cx="11165747" cy="525989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100"/>
              <a:buNone/>
            </a:pPr>
            <a:r>
              <a:t/>
            </a:r>
            <a:endParaRPr b="1" sz="3100">
              <a:solidFill>
                <a:schemeClr val="lt1"/>
              </a:solidFill>
            </a:endParaRPr>
          </a:p>
          <a:p>
            <a:pPr indent="0" lvl="0" marL="0" rtl="0" algn="l">
              <a:lnSpc>
                <a:spcPct val="100000"/>
              </a:lnSpc>
              <a:spcBef>
                <a:spcPts val="800"/>
              </a:spcBef>
              <a:spcAft>
                <a:spcPts val="0"/>
              </a:spcAft>
              <a:buClr>
                <a:schemeClr val="lt1"/>
              </a:buClr>
              <a:buSzPts val="3100"/>
              <a:buNone/>
            </a:pPr>
            <a:r>
              <a:rPr b="1" lang="en-US" sz="3100">
                <a:solidFill>
                  <a:schemeClr val="lt1"/>
                </a:solidFill>
              </a:rPr>
              <a:t>ULTRA SONIC SENSORS:</a:t>
            </a:r>
            <a:endParaRPr/>
          </a:p>
          <a:p>
            <a:pPr indent="0" lvl="0" marL="0" rtl="0" algn="l">
              <a:lnSpc>
                <a:spcPct val="100000"/>
              </a:lnSpc>
              <a:spcBef>
                <a:spcPts val="800"/>
              </a:spcBef>
              <a:spcAft>
                <a:spcPts val="0"/>
              </a:spcAft>
              <a:buClr>
                <a:schemeClr val="lt1"/>
              </a:buClr>
              <a:buSzPts val="2300"/>
              <a:buNone/>
            </a:pPr>
            <a:r>
              <a:rPr b="0" i="0" lang="en-US" sz="2300">
                <a:solidFill>
                  <a:schemeClr val="lt1"/>
                </a:solidFill>
                <a:latin typeface="arial"/>
                <a:ea typeface="arial"/>
                <a:cs typeface="arial"/>
                <a:sym typeface="arial"/>
              </a:rPr>
              <a:t>Ultrasonic sensors are used </a:t>
            </a:r>
            <a:r>
              <a:rPr i="0" lang="en-US" sz="2300">
                <a:solidFill>
                  <a:schemeClr val="lt1"/>
                </a:solidFill>
                <a:latin typeface="arial"/>
                <a:ea typeface="arial"/>
                <a:cs typeface="arial"/>
                <a:sym typeface="arial"/>
              </a:rPr>
              <a:t>to identify the potholes and humps and also to measure their depth and height</a:t>
            </a:r>
            <a:r>
              <a:rPr b="0" i="0" lang="en-US" sz="2300">
                <a:solidFill>
                  <a:schemeClr val="lt1"/>
                </a:solidFill>
                <a:latin typeface="arial"/>
                <a:ea typeface="arial"/>
                <a:cs typeface="arial"/>
                <a:sym typeface="arial"/>
              </a:rPr>
              <a:t>, respectively.</a:t>
            </a:r>
            <a:r>
              <a:rPr b="0" i="0" lang="en-US" sz="3100">
                <a:solidFill>
                  <a:schemeClr val="lt1"/>
                </a:solidFill>
                <a:latin typeface="arial"/>
                <a:ea typeface="arial"/>
                <a:cs typeface="arial"/>
                <a:sym typeface="arial"/>
              </a:rPr>
              <a:t> </a:t>
            </a:r>
            <a:r>
              <a:rPr b="0" i="0" lang="en-US" sz="2300">
                <a:solidFill>
                  <a:schemeClr val="lt1"/>
                </a:solidFill>
                <a:latin typeface="arial"/>
                <a:ea typeface="arial"/>
                <a:cs typeface="arial"/>
                <a:sym typeface="arial"/>
              </a:rPr>
              <a:t>Ultrasonic sensor, it senses the distance between the vehicle and the pothole. </a:t>
            </a:r>
            <a:r>
              <a:rPr lang="en-US" sz="2300">
                <a:solidFill>
                  <a:schemeClr val="lt1"/>
                </a:solidFill>
                <a:latin typeface="arial"/>
                <a:ea typeface="arial"/>
                <a:cs typeface="arial"/>
                <a:sym typeface="arial"/>
              </a:rPr>
              <a:t>In the correct position the ultrasonic sensor is placed on the vehicle to detect the holes</a:t>
            </a:r>
            <a:r>
              <a:rPr b="0" i="0" lang="en-US" sz="2300">
                <a:solidFill>
                  <a:schemeClr val="lt1"/>
                </a:solidFill>
                <a:latin typeface="arial"/>
                <a:ea typeface="arial"/>
                <a:cs typeface="arial"/>
                <a:sym typeface="arial"/>
              </a:rPr>
              <a:t>. This sensor provides the distance information to the micro-controller. Since sound travels </a:t>
            </a:r>
            <a:r>
              <a:rPr lang="en-US" sz="2300">
                <a:solidFill>
                  <a:schemeClr val="lt1"/>
                </a:solidFill>
                <a:latin typeface="arial"/>
                <a:ea typeface="arial"/>
                <a:cs typeface="arial"/>
                <a:sym typeface="arial"/>
              </a:rPr>
              <a:t>with a constant speed it would be efficient to detect the objects on the dry surfaces that wouldn’t cause any kind of refraction or attenuation. The sensor used is WATER PROOF ULTRA SONIC SENSOR, with operating range of (</a:t>
            </a:r>
            <a:r>
              <a:rPr b="1" i="0" lang="en-US" sz="2000">
                <a:solidFill>
                  <a:schemeClr val="lt1"/>
                </a:solidFill>
                <a:latin typeface="Roboto"/>
                <a:ea typeface="Roboto"/>
                <a:cs typeface="Roboto"/>
                <a:sym typeface="Roboto"/>
              </a:rPr>
              <a:t>3-450)cm, </a:t>
            </a:r>
            <a:r>
              <a:rPr lang="en-US" sz="2400">
                <a:solidFill>
                  <a:schemeClr val="lt1"/>
                </a:solidFill>
                <a:latin typeface="Arial"/>
                <a:ea typeface="Arial"/>
                <a:cs typeface="Arial"/>
                <a:sym typeface="Arial"/>
              </a:rPr>
              <a:t>transmits the signals with frequency of </a:t>
            </a:r>
            <a:r>
              <a:rPr b="1" lang="en-US">
                <a:solidFill>
                  <a:schemeClr val="lt1"/>
                </a:solidFill>
                <a:latin typeface="Arial"/>
                <a:ea typeface="Arial"/>
                <a:cs typeface="Arial"/>
                <a:sym typeface="Arial"/>
              </a:rPr>
              <a:t>(30-80)kHz.</a:t>
            </a:r>
            <a:endParaRPr b="1" sz="2300">
              <a:solidFill>
                <a:schemeClr val="lt1"/>
              </a:solidFill>
              <a:latin typeface="arial"/>
              <a:ea typeface="arial"/>
              <a:cs typeface="arial"/>
              <a:sym typeface="arial"/>
            </a:endParaRPr>
          </a:p>
          <a:p>
            <a:pPr indent="0" lvl="0" marL="0" rtl="0" algn="l">
              <a:lnSpc>
                <a:spcPct val="100000"/>
              </a:lnSpc>
              <a:spcBef>
                <a:spcPts val="800"/>
              </a:spcBef>
              <a:spcAft>
                <a:spcPts val="0"/>
              </a:spcAft>
              <a:buClr>
                <a:schemeClr val="lt1"/>
              </a:buClr>
              <a:buSzPts val="2300"/>
              <a:buNone/>
            </a:pPr>
            <a:r>
              <a:t/>
            </a:r>
            <a:endParaRPr sz="2300">
              <a:solidFill>
                <a:schemeClr val="lt1"/>
              </a:solidFill>
              <a:latin typeface="Arial"/>
              <a:ea typeface="Arial"/>
              <a:cs typeface="Arial"/>
              <a:sym typeface="Arial"/>
            </a:endParaRPr>
          </a:p>
          <a:p>
            <a:pPr indent="0" lvl="0" marL="0" rtl="0" algn="l">
              <a:lnSpc>
                <a:spcPct val="100000"/>
              </a:lnSpc>
              <a:spcBef>
                <a:spcPts val="1800"/>
              </a:spcBef>
              <a:spcAft>
                <a:spcPts val="0"/>
              </a:spcAft>
              <a:buClr>
                <a:schemeClr val="lt1"/>
              </a:buClr>
              <a:buSzPts val="1400"/>
              <a:buNone/>
            </a:pPr>
            <a:r>
              <a:t/>
            </a:r>
            <a:endParaRPr sz="1400">
              <a:solidFill>
                <a:schemeClr val="lt1"/>
              </a:solidFill>
            </a:endParaRPr>
          </a:p>
          <a:p>
            <a:pPr indent="0" lvl="0" marL="0" rtl="0" algn="l">
              <a:lnSpc>
                <a:spcPct val="100000"/>
              </a:lnSpc>
              <a:spcBef>
                <a:spcPts val="1800"/>
              </a:spcBef>
              <a:spcAft>
                <a:spcPts val="0"/>
              </a:spcAft>
              <a:buClr>
                <a:schemeClr val="lt1"/>
              </a:buClr>
              <a:buSzPts val="2000"/>
              <a:buNone/>
            </a:pPr>
            <a:r>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1"/>
          <p:cNvSpPr txBox="1"/>
          <p:nvPr>
            <p:ph type="title"/>
          </p:nvPr>
        </p:nvSpPr>
        <p:spPr>
          <a:xfrm>
            <a:off x="550200" y="247272"/>
            <a:ext cx="11091600" cy="13320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4800"/>
              <a:buFont typeface="Arial"/>
              <a:buNone/>
            </a:pPr>
            <a:r>
              <a:rPr lang="en-US"/>
              <a:t>METHODOLOGY</a:t>
            </a:r>
            <a:endParaRPr sz="5400"/>
          </a:p>
        </p:txBody>
      </p:sp>
      <p:sp>
        <p:nvSpPr>
          <p:cNvPr id="433" name="Google Shape;433;p21"/>
          <p:cNvSpPr txBox="1"/>
          <p:nvPr>
            <p:ph idx="1" type="body"/>
          </p:nvPr>
        </p:nvSpPr>
        <p:spPr>
          <a:xfrm>
            <a:off x="729842" y="1459684"/>
            <a:ext cx="11165747" cy="4230574"/>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1400"/>
              <a:buNone/>
            </a:pPr>
            <a:r>
              <a:t/>
            </a:r>
            <a:endParaRPr sz="1400">
              <a:solidFill>
                <a:schemeClr val="lt1"/>
              </a:solidFill>
            </a:endParaRPr>
          </a:p>
          <a:p>
            <a:pPr indent="0" lvl="0" marL="0" rtl="0" algn="l">
              <a:lnSpc>
                <a:spcPct val="100000"/>
              </a:lnSpc>
              <a:spcBef>
                <a:spcPts val="800"/>
              </a:spcBef>
              <a:spcAft>
                <a:spcPts val="0"/>
              </a:spcAft>
              <a:buClr>
                <a:schemeClr val="lt1"/>
              </a:buClr>
              <a:buSzPts val="2800"/>
              <a:buNone/>
            </a:pPr>
            <a:r>
              <a:rPr b="1" lang="en-US" sz="2800">
                <a:solidFill>
                  <a:schemeClr val="lt1"/>
                </a:solidFill>
              </a:rPr>
              <a:t>BUZZER:</a:t>
            </a:r>
            <a:endParaRPr/>
          </a:p>
          <a:p>
            <a:pPr indent="0" lvl="0" marL="0" rtl="0" algn="l">
              <a:lnSpc>
                <a:spcPct val="100000"/>
              </a:lnSpc>
              <a:spcBef>
                <a:spcPts val="1800"/>
              </a:spcBef>
              <a:spcAft>
                <a:spcPts val="0"/>
              </a:spcAft>
              <a:buClr>
                <a:schemeClr val="lt1"/>
              </a:buClr>
              <a:buSzPts val="1800"/>
              <a:buNone/>
            </a:pPr>
            <a:r>
              <a:rPr i="0" lang="en-US" sz="1800">
                <a:solidFill>
                  <a:schemeClr val="lt1"/>
                </a:solidFill>
                <a:latin typeface="arial"/>
                <a:ea typeface="arial"/>
                <a:cs typeface="arial"/>
                <a:sym typeface="arial"/>
              </a:rPr>
              <a:t>An active buzzer sensor module has a built-in oscillation circuit, thus the sound frequency is fixed</a:t>
            </a:r>
            <a:r>
              <a:rPr b="0" i="0" lang="en-US" sz="1800">
                <a:solidFill>
                  <a:schemeClr val="lt1"/>
                </a:solidFill>
                <a:latin typeface="arial"/>
                <a:ea typeface="arial"/>
                <a:cs typeface="arial"/>
                <a:sym typeface="arial"/>
              </a:rPr>
              <a:t>. It is able to generate the sound itself. So, you can simply turn it on and off with an Arduino pin, just like the way of turning on and off a Led which is connected to Arduino board. When there is a pothole detected then the signal is sent to the Buzzer which turns on and alerts the user.</a:t>
            </a:r>
            <a:endParaRPr/>
          </a:p>
          <a:p>
            <a:pPr indent="0" lvl="0" marL="0" rtl="0" algn="l">
              <a:lnSpc>
                <a:spcPct val="100000"/>
              </a:lnSpc>
              <a:spcBef>
                <a:spcPts val="1800"/>
              </a:spcBef>
              <a:spcAft>
                <a:spcPts val="0"/>
              </a:spcAft>
              <a:buClr>
                <a:schemeClr val="lt1"/>
              </a:buClr>
              <a:buSzPts val="2000"/>
              <a:buNone/>
            </a:pPr>
            <a:r>
              <a:t/>
            </a:r>
            <a:endParaRPr>
              <a:solidFill>
                <a:schemeClr val="lt1"/>
              </a:solidFill>
            </a:endParaRPr>
          </a:p>
          <a:p>
            <a:pPr indent="0" lvl="0" marL="0" rtl="0" algn="l">
              <a:lnSpc>
                <a:spcPct val="100000"/>
              </a:lnSpc>
              <a:spcBef>
                <a:spcPts val="1800"/>
              </a:spcBef>
              <a:spcAft>
                <a:spcPts val="0"/>
              </a:spcAft>
              <a:buClr>
                <a:schemeClr val="lt1"/>
              </a:buClr>
              <a:buSzPts val="2800"/>
              <a:buNone/>
            </a:pPr>
            <a:r>
              <a:rPr b="1" lang="en-US" sz="2800">
                <a:solidFill>
                  <a:schemeClr val="lt1"/>
                </a:solidFill>
              </a:rPr>
              <a:t>BATTERY:</a:t>
            </a:r>
            <a:endParaRPr/>
          </a:p>
          <a:p>
            <a:pPr indent="0" lvl="0" marL="0" rtl="0" algn="l">
              <a:lnSpc>
                <a:spcPct val="100000"/>
              </a:lnSpc>
              <a:spcBef>
                <a:spcPts val="1800"/>
              </a:spcBef>
              <a:spcAft>
                <a:spcPts val="0"/>
              </a:spcAft>
              <a:buClr>
                <a:schemeClr val="lt1"/>
              </a:buClr>
              <a:buSzPts val="2000"/>
              <a:buNone/>
            </a:pPr>
            <a:r>
              <a:rPr b="0" i="0" lang="en-US" sz="2000">
                <a:solidFill>
                  <a:schemeClr val="lt1"/>
                </a:solidFill>
                <a:latin typeface="arial"/>
                <a:ea typeface="arial"/>
                <a:cs typeface="arial"/>
                <a:sym typeface="arial"/>
              </a:rPr>
              <a:t>All the components of this kit are powered by the battery of the vehicle.</a:t>
            </a:r>
            <a:endParaRPr b="1">
              <a:solidFill>
                <a:schemeClr val="lt1"/>
              </a:solidFill>
              <a:latin typeface="Arial"/>
              <a:ea typeface="Arial"/>
              <a:cs typeface="Arial"/>
              <a:sym typeface="Arial"/>
            </a:endParaRPr>
          </a:p>
          <a:p>
            <a:pPr indent="0" lvl="0" marL="0" rtl="0" algn="l">
              <a:lnSpc>
                <a:spcPct val="100000"/>
              </a:lnSpc>
              <a:spcBef>
                <a:spcPts val="1800"/>
              </a:spcBef>
              <a:spcAft>
                <a:spcPts val="0"/>
              </a:spcAft>
              <a:buClr>
                <a:schemeClr val="lt1"/>
              </a:buClr>
              <a:buSzPts val="2000"/>
              <a:buNone/>
            </a:pPr>
            <a:r>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2"/>
          <p:cNvSpPr txBox="1"/>
          <p:nvPr>
            <p:ph type="title"/>
          </p:nvPr>
        </p:nvSpPr>
        <p:spPr>
          <a:xfrm>
            <a:off x="550200" y="264050"/>
            <a:ext cx="11091600" cy="13320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4800"/>
              <a:buFont typeface="Arial"/>
              <a:buNone/>
            </a:pPr>
            <a:r>
              <a:rPr lang="en-US"/>
              <a:t>METHODOLOGY</a:t>
            </a:r>
            <a:endParaRPr sz="5400"/>
          </a:p>
        </p:txBody>
      </p:sp>
      <p:sp>
        <p:nvSpPr>
          <p:cNvPr id="439" name="Google Shape;439;p22"/>
          <p:cNvSpPr txBox="1"/>
          <p:nvPr>
            <p:ph idx="1" type="body"/>
          </p:nvPr>
        </p:nvSpPr>
        <p:spPr>
          <a:xfrm>
            <a:off x="729842" y="1459684"/>
            <a:ext cx="11165747" cy="4230574"/>
          </a:xfrm>
          <a:prstGeom prst="rect">
            <a:avLst/>
          </a:prstGeom>
          <a:noFill/>
          <a:ln>
            <a:noFill/>
          </a:ln>
        </p:spPr>
        <p:txBody>
          <a:bodyPr anchorCtr="0" anchor="t" bIns="0" lIns="0" spcFirstLastPara="1" rIns="0" wrap="square" tIns="0">
            <a:normAutofit/>
          </a:bodyPr>
          <a:lstStyle/>
          <a:p>
            <a:pPr indent="-228600" lvl="0" marL="228600" rtl="0" algn="l">
              <a:lnSpc>
                <a:spcPct val="100000"/>
              </a:lnSpc>
              <a:spcBef>
                <a:spcPts val="0"/>
              </a:spcBef>
              <a:spcAft>
                <a:spcPts val="0"/>
              </a:spcAft>
              <a:buClr>
                <a:schemeClr val="lt1"/>
              </a:buClr>
              <a:buSzPts val="2000"/>
              <a:buChar char="•"/>
            </a:pPr>
            <a:r>
              <a:rPr lang="en-US">
                <a:solidFill>
                  <a:schemeClr val="lt1"/>
                </a:solidFill>
              </a:rPr>
              <a:t>Turn on the vehicle which powers up the,</a:t>
            </a:r>
            <a:r>
              <a:rPr b="1" lang="en-US" sz="2000">
                <a:solidFill>
                  <a:schemeClr val="lt1"/>
                </a:solidFill>
              </a:rPr>
              <a:t> </a:t>
            </a:r>
            <a:r>
              <a:rPr lang="en-US" sz="2000">
                <a:solidFill>
                  <a:schemeClr val="lt1"/>
                </a:solidFill>
              </a:rPr>
              <a:t>ESP32 S3 DEVELOPMENT KIT and all the sensors integrated with it.</a:t>
            </a:r>
            <a:endParaRPr/>
          </a:p>
          <a:p>
            <a:pPr indent="-228600" lvl="0" marL="228600" rtl="0" algn="l">
              <a:lnSpc>
                <a:spcPct val="100000"/>
              </a:lnSpc>
              <a:spcBef>
                <a:spcPts val="1800"/>
              </a:spcBef>
              <a:spcAft>
                <a:spcPts val="0"/>
              </a:spcAft>
              <a:buClr>
                <a:schemeClr val="lt1"/>
              </a:buClr>
              <a:buSzPts val="2000"/>
              <a:buChar char="•"/>
            </a:pPr>
            <a:r>
              <a:rPr lang="en-US" sz="2000">
                <a:solidFill>
                  <a:schemeClr val="lt1"/>
                </a:solidFill>
              </a:rPr>
              <a:t>The se</a:t>
            </a:r>
            <a:r>
              <a:rPr lang="en-US">
                <a:solidFill>
                  <a:schemeClr val="lt1"/>
                </a:solidFill>
              </a:rPr>
              <a:t>nsors keep on transmitting the signals and the receivers are built on the kit to receive the signals for the identification and detection of the potholes and pits.</a:t>
            </a:r>
            <a:endParaRPr/>
          </a:p>
          <a:p>
            <a:pPr indent="-101600" lvl="0" marL="228600" rtl="0" algn="l">
              <a:lnSpc>
                <a:spcPct val="100000"/>
              </a:lnSpc>
              <a:spcBef>
                <a:spcPts val="1800"/>
              </a:spcBef>
              <a:spcAft>
                <a:spcPts val="0"/>
              </a:spcAft>
              <a:buClr>
                <a:schemeClr val="lt1"/>
              </a:buClr>
              <a:buSzPts val="2000"/>
              <a:buNone/>
            </a:pPr>
            <a:r>
              <a:t/>
            </a:r>
            <a:endParaRPr>
              <a:solidFill>
                <a:schemeClr val="lt1"/>
              </a:solidFill>
            </a:endParaRPr>
          </a:p>
          <a:p>
            <a:pPr indent="-101600" lvl="0" marL="228600" rtl="0" algn="l">
              <a:lnSpc>
                <a:spcPct val="100000"/>
              </a:lnSpc>
              <a:spcBef>
                <a:spcPts val="1800"/>
              </a:spcBef>
              <a:spcAft>
                <a:spcPts val="0"/>
              </a:spcAft>
              <a:buClr>
                <a:schemeClr val="lt1"/>
              </a:buClr>
              <a:buSzPts val="2000"/>
              <a:buNone/>
            </a:pPr>
            <a:r>
              <a:t/>
            </a:r>
            <a:endParaRPr sz="2000">
              <a:solidFill>
                <a:schemeClr val="lt1"/>
              </a:solidFill>
            </a:endParaRPr>
          </a:p>
          <a:p>
            <a:pPr indent="-101600" lvl="0" marL="228600" rtl="0" algn="l">
              <a:lnSpc>
                <a:spcPct val="100000"/>
              </a:lnSpc>
              <a:spcBef>
                <a:spcPts val="1800"/>
              </a:spcBef>
              <a:spcAft>
                <a:spcPts val="0"/>
              </a:spcAft>
              <a:buClr>
                <a:schemeClr val="lt1"/>
              </a:buClr>
              <a:buSzPts val="2000"/>
              <a:buNone/>
            </a:pPr>
            <a:r>
              <a:t/>
            </a:r>
            <a:endParaRPr>
              <a:solidFill>
                <a:schemeClr val="lt1"/>
              </a:solidFill>
            </a:endParaRPr>
          </a:p>
          <a:p>
            <a:pPr indent="-101600" lvl="0" marL="228600" rtl="0" algn="l">
              <a:lnSpc>
                <a:spcPct val="100000"/>
              </a:lnSpc>
              <a:spcBef>
                <a:spcPts val="1800"/>
              </a:spcBef>
              <a:spcAft>
                <a:spcPts val="0"/>
              </a:spcAft>
              <a:buClr>
                <a:schemeClr val="lt1"/>
              </a:buClr>
              <a:buSzPts val="2000"/>
              <a:buNone/>
            </a:pPr>
            <a:r>
              <a:t/>
            </a:r>
            <a:endParaRPr sz="2000">
              <a:solidFill>
                <a:schemeClr val="lt1"/>
              </a:solidFill>
            </a:endParaRPr>
          </a:p>
          <a:p>
            <a:pPr indent="-101600" lvl="0" marL="228600" rtl="0" algn="l">
              <a:lnSpc>
                <a:spcPct val="100000"/>
              </a:lnSpc>
              <a:spcBef>
                <a:spcPts val="1800"/>
              </a:spcBef>
              <a:spcAft>
                <a:spcPts val="0"/>
              </a:spcAft>
              <a:buClr>
                <a:schemeClr val="lt1"/>
              </a:buClr>
              <a:buSzPts val="2000"/>
              <a:buNone/>
            </a:pPr>
            <a:r>
              <a:t/>
            </a:r>
            <a:endParaRPr sz="2000">
              <a:solidFill>
                <a:schemeClr val="lt1"/>
              </a:solidFill>
            </a:endParaRPr>
          </a:p>
          <a:p>
            <a:pPr indent="-101600" lvl="0" marL="228600" rtl="0" algn="l">
              <a:lnSpc>
                <a:spcPct val="100000"/>
              </a:lnSpc>
              <a:spcBef>
                <a:spcPts val="1800"/>
              </a:spcBef>
              <a:spcAft>
                <a:spcPts val="0"/>
              </a:spcAft>
              <a:buClr>
                <a:schemeClr val="lt1"/>
              </a:buClr>
              <a:buSzPts val="2000"/>
              <a:buNone/>
            </a:pPr>
            <a:r>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3"/>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n-US"/>
              <a:t>REFERENCES</a:t>
            </a:r>
            <a:endParaRPr/>
          </a:p>
        </p:txBody>
      </p:sp>
      <p:sp>
        <p:nvSpPr>
          <p:cNvPr id="445" name="Google Shape;445;p23"/>
          <p:cNvSpPr txBox="1"/>
          <p:nvPr>
            <p:ph idx="1" type="body"/>
          </p:nvPr>
        </p:nvSpPr>
        <p:spPr>
          <a:xfrm>
            <a:off x="549538" y="1881275"/>
            <a:ext cx="10931603" cy="4211549"/>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000"/>
              <a:buChar char="•"/>
            </a:pPr>
            <a:r>
              <a:rPr lang="en-US">
                <a:solidFill>
                  <a:schemeClr val="lt1"/>
                </a:solidFill>
              </a:rPr>
              <a:t>Stephena Joseph, ''ROLE OF ULTRASONIC SENSOR IN AUTOMATIC POTHOLE AND HUMP DETECTION SYSTEM '' ,International Journal of Scientific &amp; Engineering Research Volume 8, Issue 7, July-2017.</a:t>
            </a:r>
            <a:endParaRPr/>
          </a:p>
          <a:p>
            <a:pPr indent="-228600" lvl="0" marL="228600" rtl="0" algn="l">
              <a:lnSpc>
                <a:spcPct val="110000"/>
              </a:lnSpc>
              <a:spcBef>
                <a:spcPts val="1800"/>
              </a:spcBef>
              <a:spcAft>
                <a:spcPts val="0"/>
              </a:spcAft>
              <a:buClr>
                <a:schemeClr val="lt1"/>
              </a:buClr>
              <a:buSzPts val="2000"/>
              <a:buChar char="•"/>
            </a:pPr>
            <a:r>
              <a:rPr lang="en-US">
                <a:solidFill>
                  <a:schemeClr val="lt1"/>
                </a:solidFill>
              </a:rPr>
              <a:t>P. More, S. Surendran, S. Mahajan, and S. K. Dubey, “Potholes and pitfalls spotter,” IMPACT, Int. J. Res. Eng. Technol., vol. 2, no. 4, pp. 69–74, Apr. 2014.</a:t>
            </a:r>
            <a:endParaRPr/>
          </a:p>
          <a:p>
            <a:pPr indent="-228600" lvl="0" marL="228600" rtl="0" algn="l">
              <a:lnSpc>
                <a:spcPct val="110000"/>
              </a:lnSpc>
              <a:spcBef>
                <a:spcPts val="1800"/>
              </a:spcBef>
              <a:spcAft>
                <a:spcPts val="0"/>
              </a:spcAft>
              <a:buClr>
                <a:schemeClr val="lt1"/>
              </a:buClr>
              <a:buSzPts val="2000"/>
              <a:buChar char="•"/>
            </a:pPr>
            <a:r>
              <a:rPr lang="en-US">
                <a:solidFill>
                  <a:schemeClr val="lt1"/>
                </a:solidFill>
              </a:rPr>
              <a:t>T S Arulanath, ''Pothole Detection Using Arduino and Ultrasonic Sensor'' in ,LNNS,volume 292.</a:t>
            </a:r>
            <a:endParaRPr/>
          </a:p>
          <a:p>
            <a:pPr indent="-228600" lvl="0" marL="228600" rtl="0" algn="l">
              <a:lnSpc>
                <a:spcPct val="110000"/>
              </a:lnSpc>
              <a:spcBef>
                <a:spcPts val="1800"/>
              </a:spcBef>
              <a:spcAft>
                <a:spcPts val="0"/>
              </a:spcAft>
              <a:buClr>
                <a:schemeClr val="lt1"/>
              </a:buClr>
              <a:buSzPts val="2000"/>
              <a:buChar char="•"/>
            </a:pPr>
            <a:r>
              <a:rPr b="0" lang="en-US" u="none" strike="noStrike">
                <a:solidFill>
                  <a:schemeClr val="lt1"/>
                </a:solidFill>
              </a:rPr>
              <a:t>Hadistian Muhammad Hanif , Zener Sukra Lie, Winda Astuti , Sofyan Tan, “Pothole detection system design with proximity sensor ” , Published under licence by IOP, 13–14 November 2019, Solo, Indonesia.</a:t>
            </a:r>
            <a:endParaRPr/>
          </a:p>
          <a:p>
            <a:pPr indent="0" lvl="0" marL="0" rtl="0" algn="l">
              <a:lnSpc>
                <a:spcPct val="110000"/>
              </a:lnSpc>
              <a:spcBef>
                <a:spcPts val="800"/>
              </a:spcBef>
              <a:spcAft>
                <a:spcPts val="0"/>
              </a:spcAft>
              <a:buClr>
                <a:srgbClr val="FFFFFF"/>
              </a:buClr>
              <a:buSzPts val="2000"/>
              <a:buChar char="•"/>
            </a:pPr>
            <a:r>
              <a:rPr i="0" lang="en-US" u="none" strike="noStrike">
                <a:solidFill>
                  <a:srgbClr val="FFFFFF"/>
                </a:solidFill>
                <a:latin typeface="Source Sans Pro"/>
                <a:ea typeface="Source Sans Pro"/>
                <a:cs typeface="Source Sans Pro"/>
                <a:sym typeface="Source Sans Pro"/>
              </a:rPr>
              <a:t>Himanshu Shriwas</a:t>
            </a:r>
            <a:r>
              <a:rPr lang="en-US">
                <a:latin typeface="Arial"/>
                <a:ea typeface="Arial"/>
                <a:cs typeface="Arial"/>
                <a:sym typeface="Arial"/>
              </a:rPr>
              <a:t>, ”</a:t>
            </a:r>
            <a:r>
              <a:rPr b="0" i="0" lang="en-US" u="none" strike="noStrike">
                <a:solidFill>
                  <a:srgbClr val="FFFFFF"/>
                </a:solidFill>
                <a:latin typeface="Source Sans Pro"/>
                <a:ea typeface="Source Sans Pro"/>
                <a:cs typeface="Source Sans Pro"/>
                <a:sym typeface="Source Sans Pro"/>
              </a:rPr>
              <a:t>IOT based Manhole Detection and Monitoring System” , International Journal   </a:t>
            </a:r>
            <a:endParaRPr/>
          </a:p>
          <a:p>
            <a:pPr indent="0" lvl="0" marL="0" rtl="0" algn="l">
              <a:lnSpc>
                <a:spcPct val="110000"/>
              </a:lnSpc>
              <a:spcBef>
                <a:spcPts val="0"/>
              </a:spcBef>
              <a:spcAft>
                <a:spcPts val="0"/>
              </a:spcAft>
              <a:buClr>
                <a:srgbClr val="FFFFFF"/>
              </a:buClr>
              <a:buSzPts val="2000"/>
              <a:buNone/>
            </a:pPr>
            <a:r>
              <a:rPr lang="en-US">
                <a:solidFill>
                  <a:srgbClr val="FFFFFF"/>
                </a:solidFill>
                <a:latin typeface="Source Sans Pro"/>
                <a:ea typeface="Source Sans Pro"/>
                <a:cs typeface="Source Sans Pro"/>
                <a:sym typeface="Source Sans Pro"/>
              </a:rPr>
              <a:t>    </a:t>
            </a:r>
            <a:r>
              <a:rPr b="0" i="0" lang="en-US" u="none" strike="noStrike">
                <a:solidFill>
                  <a:srgbClr val="FFFFFF"/>
                </a:solidFill>
                <a:latin typeface="Source Sans Pro"/>
                <a:ea typeface="Source Sans Pro"/>
                <a:cs typeface="Source Sans Pro"/>
                <a:sym typeface="Source Sans Pro"/>
              </a:rPr>
              <a:t>  for Research in Applied Science &amp; Engineering Technology ,Volume 10 Issue VI June 2022.</a:t>
            </a:r>
            <a:endParaRPr>
              <a:solidFill>
                <a:srgbClr val="F2F2F2"/>
              </a:solidFill>
            </a:endParaRPr>
          </a:p>
          <a:p>
            <a:pPr indent="-101600" lvl="0" marL="228600" rtl="0" algn="l">
              <a:lnSpc>
                <a:spcPct val="110000"/>
              </a:lnSpc>
              <a:spcBef>
                <a:spcPts val="1000"/>
              </a:spcBef>
              <a:spcAft>
                <a:spcPts val="0"/>
              </a:spcAft>
              <a:buClr>
                <a:schemeClr val="lt1"/>
              </a:buClr>
              <a:buSzPts val="2000"/>
              <a:buNone/>
            </a:pPr>
            <a:r>
              <a:t/>
            </a:r>
            <a:endParaRPr>
              <a:solidFill>
                <a:schemeClr val="lt1"/>
              </a:solidFill>
            </a:endParaRPr>
          </a:p>
          <a:p>
            <a:pPr indent="-101600" lvl="0" marL="228600" rtl="0" algn="l">
              <a:lnSpc>
                <a:spcPct val="110000"/>
              </a:lnSpc>
              <a:spcBef>
                <a:spcPts val="1800"/>
              </a:spcBef>
              <a:spcAft>
                <a:spcPts val="0"/>
              </a:spcAft>
              <a:buClr>
                <a:schemeClr val="lt1"/>
              </a:buClr>
              <a:buSzPts val="2000"/>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4"/>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4800"/>
              <a:buFont typeface="Arial"/>
              <a:buNone/>
            </a:pPr>
            <a:r>
              <a:rPr lang="en-US"/>
              <a:t>CONCLUSION</a:t>
            </a:r>
            <a:endParaRPr/>
          </a:p>
        </p:txBody>
      </p:sp>
      <p:sp>
        <p:nvSpPr>
          <p:cNvPr id="451" name="Google Shape;451;p24"/>
          <p:cNvSpPr txBox="1"/>
          <p:nvPr>
            <p:ph idx="1" type="body"/>
          </p:nvPr>
        </p:nvSpPr>
        <p:spPr>
          <a:xfrm>
            <a:off x="983673" y="2113199"/>
            <a:ext cx="10169236" cy="3979625"/>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0"/>
              </a:spcBef>
              <a:spcAft>
                <a:spcPts val="0"/>
              </a:spcAft>
              <a:buClr>
                <a:srgbClr val="FFFFFF"/>
              </a:buClr>
              <a:buSzPts val="2000"/>
              <a:buNone/>
            </a:pPr>
            <a:r>
              <a:rPr lang="en-US">
                <a:solidFill>
                  <a:srgbClr val="FFFFFF"/>
                </a:solidFill>
              </a:rPr>
              <a:t>This project presented detection of dry and water-filled potholes. The circuit for the functioning of the ultrasonic sensor is fabricated and by using a microcontroller the sensor calculates the distance and depth of the pothole. It gives a warning to the driver in the presence of a pothole. The experimental results show that the algorithm works to detect and warn the driver regarding potholes. By using an array of detectors, we will get the profile of the pothole along with the range and depth. So, by using an array we can acquire the 3D image of the pothole. we can obtain the profile of the pothole. The reflected signals  from the different regions can be added up thus obtaining the exact information about the  pothole. It has  been shown that the proposed feature extraction algorithm works for the laser module for the  detection of water-filled potholes. The experimental results show that the algorithm is highly  reliable and accurate in detecting the potholes, obtaining the maximum depth, and generating  the depth profile of the pothole.</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5"/>
          <p:cNvSpPr txBox="1"/>
          <p:nvPr>
            <p:ph type="title"/>
          </p:nvPr>
        </p:nvSpPr>
        <p:spPr>
          <a:xfrm>
            <a:off x="3359149" y="550799"/>
            <a:ext cx="8283313" cy="5542025"/>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8800"/>
              <a:buFont typeface="Arial"/>
              <a:buNone/>
            </a:pPr>
            <a:r>
              <a:rPr lang="en-US" sz="8800"/>
              <a:t>THANK</a:t>
            </a:r>
            <a:br>
              <a:rPr lang="en-US" sz="8800"/>
            </a:br>
            <a:r>
              <a:rPr lang="en-US" sz="8800"/>
              <a:t> YOU</a:t>
            </a:r>
            <a:endParaRPr sz="8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9" name="Shape 179"/>
        <p:cNvGrpSpPr/>
        <p:nvPr/>
      </p:nvGrpSpPr>
      <p:grpSpPr>
        <a:xfrm>
          <a:off x="0" y="0"/>
          <a:ext cx="0" cy="0"/>
          <a:chOff x="0" y="0"/>
          <a:chExt cx="0" cy="0"/>
        </a:xfrm>
      </p:grpSpPr>
      <p:sp>
        <p:nvSpPr>
          <p:cNvPr id="180" name="Google Shape;180;p3"/>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1" name="Google Shape;181;p3"/>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2" name="Google Shape;182;p3"/>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83" name="Google Shape;183;p3"/>
          <p:cNvGrpSpPr/>
          <p:nvPr/>
        </p:nvGrpSpPr>
        <p:grpSpPr>
          <a:xfrm>
            <a:off x="1292493" y="4299807"/>
            <a:ext cx="2083885" cy="2083885"/>
            <a:chOff x="4842143" y="3556857"/>
            <a:chExt cx="2083885" cy="2083885"/>
          </a:xfrm>
        </p:grpSpPr>
        <p:sp>
          <p:nvSpPr>
            <p:cNvPr id="184" name="Google Shape;184;p3"/>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5" name="Google Shape;185;p3"/>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6" name="Google Shape;186;p3"/>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7" name="Google Shape;187;p3"/>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188" name="Google Shape;188;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9" name="Google Shape;189;p3"/>
          <p:cNvSpPr/>
          <p:nvPr/>
        </p:nvSpPr>
        <p:spPr>
          <a:xfrm>
            <a:off x="10255000" y="397225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90" name="Google Shape;190;p3"/>
          <p:cNvSpPr txBox="1"/>
          <p:nvPr>
            <p:ph type="title"/>
          </p:nvPr>
        </p:nvSpPr>
        <p:spPr>
          <a:xfrm>
            <a:off x="1284398" y="1273102"/>
            <a:ext cx="8803368" cy="4321735"/>
          </a:xfrm>
          <a:prstGeom prst="rect">
            <a:avLst/>
          </a:prstGeom>
          <a:noFill/>
          <a:ln>
            <a:noFill/>
          </a:ln>
        </p:spPr>
        <p:txBody>
          <a:bodyPr anchorCtr="0" anchor="b" bIns="0" lIns="0" spcFirstLastPara="1" rIns="0" wrap="square" tIns="0">
            <a:normAutofit/>
          </a:bodyPr>
          <a:lstStyle/>
          <a:p>
            <a:pPr indent="0" lvl="0" marL="0" rtl="0" algn="just">
              <a:lnSpc>
                <a:spcPct val="90000"/>
              </a:lnSpc>
              <a:spcBef>
                <a:spcPts val="0"/>
              </a:spcBef>
              <a:spcAft>
                <a:spcPts val="0"/>
              </a:spcAft>
              <a:buClr>
                <a:schemeClr val="lt1"/>
              </a:buClr>
              <a:buSzPts val="2600"/>
              <a:buFont typeface="Arial"/>
              <a:buNone/>
            </a:pPr>
            <a:r>
              <a:rPr lang="en-US" sz="2600"/>
              <a:t>Nowadays, accidents due to broken, missing manhole covers and pits are high in Rainy seasons. Pits and Manholes are not monitored properly in developing countries, especially in rainy seasons. These accidents can lead to severe injuries and also death if there is heavy water flow. Hence, here we need to propose a system to overcome this problem. We need to include an array of sensors including a sonar concept where it can identify and also calculate the distance of the manhole or pits and the same will be alerted to the person who is in the driving seat, this problem generally raises with 2 wheelers.</a:t>
            </a:r>
            <a:endParaRPr/>
          </a:p>
        </p:txBody>
      </p:sp>
      <p:grpSp>
        <p:nvGrpSpPr>
          <p:cNvPr id="191" name="Google Shape;191;p3"/>
          <p:cNvGrpSpPr/>
          <p:nvPr/>
        </p:nvGrpSpPr>
        <p:grpSpPr>
          <a:xfrm>
            <a:off x="9534684" y="5533392"/>
            <a:ext cx="828357" cy="828357"/>
            <a:chOff x="2895711" y="1234487"/>
            <a:chExt cx="828357" cy="828357"/>
          </a:xfrm>
        </p:grpSpPr>
        <p:sp>
          <p:nvSpPr>
            <p:cNvPr id="192" name="Google Shape;192;p3"/>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21F3B"/>
                </a:gs>
                <a:gs pos="30000">
                  <a:srgbClr val="221F3B"/>
                </a:gs>
                <a:gs pos="40000">
                  <a:srgbClr val="322F58"/>
                </a:gs>
                <a:gs pos="60000">
                  <a:srgbClr val="221F3B"/>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93" name="Google Shape;193;p3"/>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194" name="Google Shape;194;p3"/>
          <p:cNvSpPr txBox="1"/>
          <p:nvPr/>
        </p:nvSpPr>
        <p:spPr>
          <a:xfrm>
            <a:off x="1449456" y="317499"/>
            <a:ext cx="6681304" cy="1090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95" name="Google Shape;195;p3"/>
          <p:cNvSpPr txBox="1"/>
          <p:nvPr/>
        </p:nvSpPr>
        <p:spPr>
          <a:xfrm>
            <a:off x="2153478" y="842065"/>
            <a:ext cx="2236304" cy="565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96" name="Google Shape;196;p3"/>
          <p:cNvSpPr txBox="1"/>
          <p:nvPr/>
        </p:nvSpPr>
        <p:spPr>
          <a:xfrm>
            <a:off x="4983370" y="800652"/>
            <a:ext cx="180974" cy="361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97" name="Google Shape;197;p3"/>
          <p:cNvSpPr txBox="1"/>
          <p:nvPr/>
        </p:nvSpPr>
        <p:spPr>
          <a:xfrm>
            <a:off x="1283803" y="191373"/>
            <a:ext cx="5287065"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lt1"/>
                </a:solidFill>
                <a:latin typeface="Source Sans Pro"/>
                <a:ea typeface="Source Sans Pro"/>
                <a:cs typeface="Source Sans Pro"/>
                <a:sym typeface="Source Sans Pro"/>
              </a:rPr>
              <a:t>ABSTRACT</a:t>
            </a: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1" name="Shape 201"/>
        <p:cNvGrpSpPr/>
        <p:nvPr/>
      </p:nvGrpSpPr>
      <p:grpSpPr>
        <a:xfrm>
          <a:off x="0" y="0"/>
          <a:ext cx="0" cy="0"/>
          <a:chOff x="0" y="0"/>
          <a:chExt cx="0" cy="0"/>
        </a:xfrm>
      </p:grpSpPr>
      <p:sp>
        <p:nvSpPr>
          <p:cNvPr id="202" name="Google Shape;202;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03" name="Google Shape;203;p4"/>
          <p:cNvSpPr txBox="1"/>
          <p:nvPr>
            <p:ph type="title"/>
          </p:nvPr>
        </p:nvSpPr>
        <p:spPr>
          <a:xfrm>
            <a:off x="2422977" y="595539"/>
            <a:ext cx="8369072" cy="86497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7200"/>
              <a:buFont typeface="Arial"/>
              <a:buNone/>
            </a:pPr>
            <a:r>
              <a:rPr lang="en-US" sz="7200"/>
              <a:t>I</a:t>
            </a:r>
            <a:r>
              <a:rPr lang="en-US" sz="6000"/>
              <a:t>NTRODUCTION</a:t>
            </a:r>
            <a:endParaRPr/>
          </a:p>
        </p:txBody>
      </p:sp>
      <p:sp>
        <p:nvSpPr>
          <p:cNvPr id="204" name="Google Shape;204;p4"/>
          <p:cNvSpPr/>
          <p:nvPr/>
        </p:nvSpPr>
        <p:spPr>
          <a:xfrm>
            <a:off x="1419157" y="158455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205" name="Google Shape;205;p4"/>
          <p:cNvGrpSpPr/>
          <p:nvPr/>
        </p:nvGrpSpPr>
        <p:grpSpPr>
          <a:xfrm>
            <a:off x="273643" y="2200158"/>
            <a:ext cx="1656714" cy="1656714"/>
            <a:chOff x="2481534" y="2139594"/>
            <a:chExt cx="1656714" cy="1656714"/>
          </a:xfrm>
        </p:grpSpPr>
        <p:sp>
          <p:nvSpPr>
            <p:cNvPr id="206" name="Google Shape;206;p4"/>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07" name="Google Shape;207;p4"/>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208" name="Google Shape;208;p4"/>
          <p:cNvSpPr/>
          <p:nvPr/>
        </p:nvSpPr>
        <p:spPr>
          <a:xfrm rot="-8100000">
            <a:off x="8600937" y="4090109"/>
            <a:ext cx="3682485" cy="1853969"/>
          </a:xfrm>
          <a:custGeom>
            <a:rect b="b" l="l" r="r" t="t"/>
            <a:pathLst>
              <a:path extrusionOk="0" h="1853969" w="3682485">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09" name="Google Shape;209;p4"/>
          <p:cNvSpPr/>
          <p:nvPr/>
        </p:nvSpPr>
        <p:spPr>
          <a:xfrm rot="-8100000">
            <a:off x="8711129" y="3843994"/>
            <a:ext cx="3644147" cy="2149759"/>
          </a:xfrm>
          <a:custGeom>
            <a:rect b="b" l="l" r="r" t="t"/>
            <a:pathLst>
              <a:path extrusionOk="0" h="2149759" w="3644147">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rgbClr val="746EB3">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10" name="Google Shape;210;p4"/>
          <p:cNvSpPr txBox="1"/>
          <p:nvPr>
            <p:ph idx="1" type="body"/>
          </p:nvPr>
        </p:nvSpPr>
        <p:spPr>
          <a:xfrm>
            <a:off x="2419623" y="2200156"/>
            <a:ext cx="7698738" cy="4208353"/>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0"/>
              </a:spcBef>
              <a:spcAft>
                <a:spcPts val="0"/>
              </a:spcAft>
              <a:buClr>
                <a:srgbClr val="F2F2F2"/>
              </a:buClr>
              <a:buSzPts val="2400"/>
              <a:buNone/>
            </a:pPr>
            <a:r>
              <a:rPr lang="en-US" sz="2400">
                <a:solidFill>
                  <a:srgbClr val="F2F2F2"/>
                </a:solidFill>
              </a:rPr>
              <a:t>Road accidents are one of the horrific unfortunate events we hear on almost daily basis. In developing countries like India where roads are filled with manholes and deep pits, it is very difficult for one to identify these manholes and pits on a rainy day which is a concerning issue leading to deadly accidents. Thus, This project uses sonar radiation and laser imaging to identify these pits and alerts the driver this about the nearby pits and manholes to prevent such accidents.</a:t>
            </a:r>
            <a:endParaRPr sz="2400">
              <a:solidFill>
                <a:srgbClr val="F2F2F2"/>
              </a:solidFill>
            </a:endParaRPr>
          </a:p>
        </p:txBody>
      </p:sp>
      <p:sp>
        <p:nvSpPr>
          <p:cNvPr id="211" name="Google Shape;211;p4"/>
          <p:cNvSpPr/>
          <p:nvPr/>
        </p:nvSpPr>
        <p:spPr>
          <a:xfrm rot="-2700000">
            <a:off x="10021470" y="2920062"/>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12" name="Google Shape;212;p4"/>
          <p:cNvSpPr/>
          <p:nvPr/>
        </p:nvSpPr>
        <p:spPr>
          <a:xfrm rot="-2700000">
            <a:off x="11901768" y="4915975"/>
            <a:ext cx="214196" cy="701949"/>
          </a:xfrm>
          <a:custGeom>
            <a:rect b="b" l="l" r="r" t="t"/>
            <a:pathLst>
              <a:path extrusionOk="0" h="701949" w="214196">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6" name="Shape 216"/>
        <p:cNvGrpSpPr/>
        <p:nvPr/>
      </p:nvGrpSpPr>
      <p:grpSpPr>
        <a:xfrm>
          <a:off x="0" y="0"/>
          <a:ext cx="0" cy="0"/>
          <a:chOff x="0" y="0"/>
          <a:chExt cx="0" cy="0"/>
        </a:xfrm>
      </p:grpSpPr>
      <p:sp>
        <p:nvSpPr>
          <p:cNvPr id="217" name="Google Shape;217;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18" name="Google Shape;218;p5"/>
          <p:cNvSpPr txBox="1"/>
          <p:nvPr>
            <p:ph type="title"/>
          </p:nvPr>
        </p:nvSpPr>
        <p:spPr>
          <a:xfrm>
            <a:off x="2899074" y="557542"/>
            <a:ext cx="8281987" cy="133305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6000"/>
              <a:buFont typeface="Arial"/>
              <a:buNone/>
            </a:pPr>
            <a:r>
              <a:rPr lang="en-US" sz="6000"/>
              <a:t>OBJECTIVES</a:t>
            </a:r>
            <a:endParaRPr/>
          </a:p>
        </p:txBody>
      </p:sp>
      <p:sp>
        <p:nvSpPr>
          <p:cNvPr id="219" name="Google Shape;219;p5"/>
          <p:cNvSpPr/>
          <p:nvPr/>
        </p:nvSpPr>
        <p:spPr>
          <a:xfrm>
            <a:off x="1915959" y="2187353"/>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20" name="Google Shape;220;p5"/>
          <p:cNvSpPr/>
          <p:nvPr/>
        </p:nvSpPr>
        <p:spPr>
          <a:xfrm rot="-8100000">
            <a:off x="373008" y="4919835"/>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21" name="Google Shape;221;p5"/>
          <p:cNvSpPr/>
          <p:nvPr/>
        </p:nvSpPr>
        <p:spPr>
          <a:xfrm rot="-8100000">
            <a:off x="476583" y="4760475"/>
            <a:ext cx="1853969" cy="1042921"/>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453E75">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22" name="Google Shape;222;p5"/>
          <p:cNvSpPr/>
          <p:nvPr/>
        </p:nvSpPr>
        <p:spPr>
          <a:xfrm rot="-2700000">
            <a:off x="1085139" y="4330312"/>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23" name="Google Shape;223;p5"/>
          <p:cNvSpPr/>
          <p:nvPr/>
        </p:nvSpPr>
        <p:spPr>
          <a:xfrm rot="-2700000">
            <a:off x="2066166" y="5311337"/>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24" name="Google Shape;224;p5"/>
          <p:cNvSpPr txBox="1"/>
          <p:nvPr>
            <p:ph idx="1" type="body"/>
          </p:nvPr>
        </p:nvSpPr>
        <p:spPr>
          <a:xfrm>
            <a:off x="2831226" y="1873423"/>
            <a:ext cx="8807815" cy="3831213"/>
          </a:xfrm>
          <a:prstGeom prst="rect">
            <a:avLst/>
          </a:prstGeom>
          <a:noFill/>
          <a:ln>
            <a:noFill/>
          </a:ln>
        </p:spPr>
        <p:txBody>
          <a:bodyPr anchorCtr="0" anchor="t" bIns="0" lIns="0" spcFirstLastPara="1" rIns="0" wrap="square" tIns="0">
            <a:normAutofit/>
          </a:bodyPr>
          <a:lstStyle/>
          <a:p>
            <a:pPr indent="-228600" lvl="0" marL="228600" rtl="0" algn="just">
              <a:lnSpc>
                <a:spcPct val="110000"/>
              </a:lnSpc>
              <a:spcBef>
                <a:spcPts val="0"/>
              </a:spcBef>
              <a:spcAft>
                <a:spcPts val="0"/>
              </a:spcAft>
              <a:buClr>
                <a:srgbClr val="F2F2F2"/>
              </a:buClr>
              <a:buSzPts val="2800"/>
              <a:buFont typeface="Arial"/>
              <a:buChar char="•"/>
            </a:pPr>
            <a:r>
              <a:rPr lang="en-US" sz="2800">
                <a:solidFill>
                  <a:srgbClr val="F2F2F2"/>
                </a:solidFill>
              </a:rPr>
              <a:t>Attach the sensor in the front part of the vehicle for easy detection and identification of the potholes and manholes in the normal as well as rainy conditions.</a:t>
            </a:r>
            <a:endParaRPr/>
          </a:p>
          <a:p>
            <a:pPr indent="-228600" lvl="0" marL="228600" rtl="0" algn="l">
              <a:lnSpc>
                <a:spcPct val="110000"/>
              </a:lnSpc>
              <a:spcBef>
                <a:spcPts val="1800"/>
              </a:spcBef>
              <a:spcAft>
                <a:spcPts val="0"/>
              </a:spcAft>
              <a:buClr>
                <a:srgbClr val="F2F2F2"/>
              </a:buClr>
              <a:buSzPts val="2800"/>
              <a:buChar char="•"/>
            </a:pPr>
            <a:r>
              <a:rPr lang="en-US" sz="2800">
                <a:solidFill>
                  <a:srgbClr val="F2F2F2"/>
                </a:solidFill>
              </a:rPr>
              <a:t>Using the Ultra Sonic Sensor for better output.</a:t>
            </a:r>
            <a:endParaRPr/>
          </a:p>
          <a:p>
            <a:pPr indent="-228600" lvl="0" marL="228600" rtl="0" algn="l">
              <a:lnSpc>
                <a:spcPct val="110000"/>
              </a:lnSpc>
              <a:spcBef>
                <a:spcPts val="1800"/>
              </a:spcBef>
              <a:spcAft>
                <a:spcPts val="0"/>
              </a:spcAft>
              <a:buClr>
                <a:srgbClr val="F2F2F2"/>
              </a:buClr>
              <a:buSzPts val="2800"/>
              <a:buChar char="•"/>
            </a:pPr>
            <a:r>
              <a:rPr lang="en-US" sz="2800">
                <a:solidFill>
                  <a:srgbClr val="F2F2F2"/>
                </a:solidFill>
              </a:rPr>
              <a:t>Incorporate a program that records the potholes and upload the geometric size and the GPS location of the potholes into the data base.</a:t>
            </a:r>
            <a:r>
              <a:rPr lang="en-US"/>
              <a:t>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8" name="Shape 228"/>
        <p:cNvGrpSpPr/>
        <p:nvPr/>
      </p:nvGrpSpPr>
      <p:grpSpPr>
        <a:xfrm>
          <a:off x="0" y="0"/>
          <a:ext cx="0" cy="0"/>
          <a:chOff x="0" y="0"/>
          <a:chExt cx="0" cy="0"/>
        </a:xfrm>
      </p:grpSpPr>
      <p:sp>
        <p:nvSpPr>
          <p:cNvPr id="229" name="Google Shape;229;p6"/>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0" name="Google Shape;230;p6"/>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1" name="Google Shape;231;p6"/>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232" name="Google Shape;232;p6"/>
          <p:cNvGrpSpPr/>
          <p:nvPr/>
        </p:nvGrpSpPr>
        <p:grpSpPr>
          <a:xfrm>
            <a:off x="1292493" y="4299807"/>
            <a:ext cx="2083885" cy="2083885"/>
            <a:chOff x="4842143" y="3556857"/>
            <a:chExt cx="2083885" cy="2083885"/>
          </a:xfrm>
        </p:grpSpPr>
        <p:sp>
          <p:nvSpPr>
            <p:cNvPr id="233" name="Google Shape;233;p6"/>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4" name="Google Shape;234;p6"/>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5" name="Google Shape;235;p6"/>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6" name="Google Shape;236;p6"/>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237" name="Google Shape;237;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8" name="Google Shape;238;p6"/>
          <p:cNvSpPr txBox="1"/>
          <p:nvPr>
            <p:ph type="title"/>
          </p:nvPr>
        </p:nvSpPr>
        <p:spPr>
          <a:xfrm>
            <a:off x="593996" y="146709"/>
            <a:ext cx="8961736" cy="956131"/>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4000"/>
              <a:buFont typeface="Arial"/>
              <a:buNone/>
            </a:pPr>
            <a:r>
              <a:rPr lang="en-US" sz="4000"/>
              <a:t>                  LITERATURE SURVEY</a:t>
            </a:r>
            <a:endParaRPr/>
          </a:p>
        </p:txBody>
      </p:sp>
      <p:sp>
        <p:nvSpPr>
          <p:cNvPr id="239" name="Google Shape;239;p6"/>
          <p:cNvSpPr/>
          <p:nvPr/>
        </p:nvSpPr>
        <p:spPr>
          <a:xfrm>
            <a:off x="0" y="2083434"/>
            <a:ext cx="12192000" cy="4774566"/>
          </a:xfrm>
          <a:prstGeom prst="rect">
            <a:avLst/>
          </a:prstGeom>
          <a:solidFill>
            <a:srgbClr val="746EB3">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40" name="Google Shape;240;p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aphicFrame>
        <p:nvGraphicFramePr>
          <p:cNvPr id="241" name="Google Shape;241;p6"/>
          <p:cNvGraphicFramePr/>
          <p:nvPr/>
        </p:nvGraphicFramePr>
        <p:xfrm>
          <a:off x="143773" y="977660"/>
          <a:ext cx="3000000" cy="3000000"/>
        </p:xfrm>
        <a:graphic>
          <a:graphicData uri="http://schemas.openxmlformats.org/drawingml/2006/table">
            <a:tbl>
              <a:tblPr bandRow="1" firstRow="1">
                <a:noFill/>
                <a:tableStyleId>{6C90073F-BA04-4A1C-AAA8-D361640F5B11}</a:tableStyleId>
              </a:tblPr>
              <a:tblGrid>
                <a:gridCol w="775900"/>
                <a:gridCol w="1337150"/>
                <a:gridCol w="3089800"/>
                <a:gridCol w="2394400"/>
                <a:gridCol w="1632525"/>
                <a:gridCol w="2666400"/>
              </a:tblGrid>
              <a:tr h="675675">
                <a:tc>
                  <a:txBody>
                    <a:bodyPr/>
                    <a:lstStyle/>
                    <a:p>
                      <a:pPr indent="0" lvl="0" marL="0" marR="0" rtl="0" algn="l">
                        <a:spcBef>
                          <a:spcPts val="0"/>
                        </a:spcBef>
                        <a:spcAft>
                          <a:spcPts val="0"/>
                        </a:spcAft>
                        <a:buNone/>
                      </a:pPr>
                      <a:r>
                        <a:rPr lang="en-US" sz="1600" u="none" cap="none" strike="noStrike"/>
                        <a:t>  S.NO</a:t>
                      </a:r>
                      <a:endParaRPr/>
                    </a:p>
                  </a:txBody>
                  <a:tcPr marT="35450" marB="35450" marR="70900" marL="70900"/>
                </a:tc>
                <a:tc>
                  <a:txBody>
                    <a:bodyPr/>
                    <a:lstStyle/>
                    <a:p>
                      <a:pPr indent="0" lvl="0" marL="0" marR="0" rtl="0" algn="l">
                        <a:spcBef>
                          <a:spcPts val="0"/>
                        </a:spcBef>
                        <a:spcAft>
                          <a:spcPts val="0"/>
                        </a:spcAft>
                        <a:buNone/>
                      </a:pPr>
                      <a:r>
                        <a:rPr lang="en-US" sz="1600"/>
                        <a:t>     AUTHOR        NAME</a:t>
                      </a:r>
                      <a:endParaRPr/>
                    </a:p>
                  </a:txBody>
                  <a:tcPr marT="35450" marB="35450" marR="70900" marL="70900"/>
                </a:tc>
                <a:tc>
                  <a:txBody>
                    <a:bodyPr/>
                    <a:lstStyle/>
                    <a:p>
                      <a:pPr indent="0" lvl="0" marL="0" marR="0" rtl="0" algn="l">
                        <a:spcBef>
                          <a:spcPts val="0"/>
                        </a:spcBef>
                        <a:spcAft>
                          <a:spcPts val="0"/>
                        </a:spcAft>
                        <a:buNone/>
                      </a:pPr>
                      <a:r>
                        <a:rPr lang="en-US" sz="1600"/>
                        <a:t>      PROBLEMS</a:t>
                      </a:r>
                      <a:endParaRPr/>
                    </a:p>
                    <a:p>
                      <a:pPr indent="0" lvl="0" marL="0" marR="0" rtl="0" algn="l">
                        <a:spcBef>
                          <a:spcPts val="0"/>
                        </a:spcBef>
                        <a:spcAft>
                          <a:spcPts val="0"/>
                        </a:spcAft>
                        <a:buClr>
                          <a:schemeClr val="lt1"/>
                        </a:buClr>
                        <a:buSzPts val="1600"/>
                        <a:buFont typeface="Source Sans Pro"/>
                        <a:buNone/>
                      </a:pPr>
                      <a:r>
                        <a:rPr lang="en-US" sz="1600"/>
                        <a:t>       IDENTIFIED</a:t>
                      </a:r>
                      <a:endParaRPr/>
                    </a:p>
                  </a:txBody>
                  <a:tcPr marT="35450" marB="35450" marR="70900" marL="70900"/>
                </a:tc>
                <a:tc>
                  <a:txBody>
                    <a:bodyPr/>
                    <a:lstStyle/>
                    <a:p>
                      <a:pPr indent="0" lvl="0" marL="0" marR="0" rtl="0" algn="l">
                        <a:spcBef>
                          <a:spcPts val="0"/>
                        </a:spcBef>
                        <a:spcAft>
                          <a:spcPts val="0"/>
                        </a:spcAft>
                        <a:buNone/>
                      </a:pPr>
                      <a:r>
                        <a:rPr lang="en-US" sz="1600"/>
                        <a:t>        TECHNIQUES                                USED</a:t>
                      </a:r>
                      <a:endParaRPr/>
                    </a:p>
                  </a:txBody>
                  <a:tcPr marT="35450" marB="35450" marR="70900" marL="70900"/>
                </a:tc>
                <a:tc>
                  <a:txBody>
                    <a:bodyPr/>
                    <a:lstStyle/>
                    <a:p>
                      <a:pPr indent="0" lvl="0" marL="0" marR="0" rtl="0" algn="l">
                        <a:spcBef>
                          <a:spcPts val="0"/>
                        </a:spcBef>
                        <a:spcAft>
                          <a:spcPts val="0"/>
                        </a:spcAft>
                        <a:buNone/>
                      </a:pPr>
                      <a:r>
                        <a:rPr lang="en-US" sz="1600"/>
                        <a:t>        ACCURACY</a:t>
                      </a:r>
                      <a:endParaRPr/>
                    </a:p>
                  </a:txBody>
                  <a:tcPr marT="35450" marB="35450" marR="70900" marL="70900"/>
                </a:tc>
                <a:tc>
                  <a:txBody>
                    <a:bodyPr/>
                    <a:lstStyle/>
                    <a:p>
                      <a:pPr indent="0" lvl="0" marL="0" marR="0" rtl="0" algn="l">
                        <a:spcBef>
                          <a:spcPts val="0"/>
                        </a:spcBef>
                        <a:spcAft>
                          <a:spcPts val="0"/>
                        </a:spcAft>
                        <a:buNone/>
                      </a:pPr>
                      <a:r>
                        <a:rPr lang="en-US" sz="1600"/>
                        <a:t>            DRAWBACKS</a:t>
                      </a:r>
                      <a:endParaRPr/>
                    </a:p>
                  </a:txBody>
                  <a:tcPr marT="35450" marB="35450" marR="70900" marL="70900"/>
                </a:tc>
              </a:tr>
              <a:tr h="1734850">
                <a:tc>
                  <a:txBody>
                    <a:bodyPr/>
                    <a:lstStyle/>
                    <a:p>
                      <a:pPr indent="0" lvl="0" marL="0" marR="0" rtl="0" algn="l">
                        <a:spcBef>
                          <a:spcPts val="0"/>
                        </a:spcBef>
                        <a:spcAft>
                          <a:spcPts val="0"/>
                        </a:spcAft>
                        <a:buNone/>
                      </a:pPr>
                      <a:r>
                        <a:rPr lang="en-US" sz="1600"/>
                        <a:t>1.</a:t>
                      </a:r>
                      <a:endParaRPr/>
                    </a:p>
                  </a:txBody>
                  <a:tcPr marT="35450" marB="35450" marR="70900" marL="70900"/>
                </a:tc>
                <a:tc>
                  <a:txBody>
                    <a:bodyPr/>
                    <a:lstStyle/>
                    <a:p>
                      <a:pPr indent="0" lvl="0" marL="0" marR="0" rtl="0" algn="l">
                        <a:spcBef>
                          <a:spcPts val="0"/>
                        </a:spcBef>
                        <a:spcAft>
                          <a:spcPts val="0"/>
                        </a:spcAft>
                        <a:buClr>
                          <a:schemeClr val="lt1"/>
                        </a:buClr>
                        <a:buSzPts val="1600"/>
                        <a:buFont typeface="Source Sans Pro"/>
                        <a:buNone/>
                      </a:pPr>
                      <a:r>
                        <a:rPr b="0" lang="en-US" sz="1600" u="none" strike="noStrike"/>
                        <a:t>Hadistian Muhammad Hanif , Zener Sukra Lie, Winda Astuti , Sofyan Tan</a:t>
                      </a:r>
                      <a:endParaRPr sz="1600"/>
                    </a:p>
                  </a:txBody>
                  <a:tcPr marT="35450" marB="35450" marR="70900" marL="70900"/>
                </a:tc>
                <a:tc>
                  <a:txBody>
                    <a:bodyPr/>
                    <a:lstStyle/>
                    <a:p>
                      <a:pPr indent="0" lvl="0" marL="0" marR="0" rtl="0" algn="l">
                        <a:spcBef>
                          <a:spcPts val="0"/>
                        </a:spcBef>
                        <a:spcAft>
                          <a:spcPts val="0"/>
                        </a:spcAft>
                        <a:buClr>
                          <a:schemeClr val="lt1"/>
                        </a:buClr>
                        <a:buSzPts val="1600"/>
                        <a:buFont typeface="Source Sans Pro"/>
                        <a:buNone/>
                      </a:pPr>
                      <a:r>
                        <a:rPr b="0" lang="en-US" sz="1600" u="none" strike="noStrike"/>
                        <a:t>Pothole detection system design with proximity sensor to provide motorcycle with warning system and increase road safety driving</a:t>
                      </a:r>
                      <a:endParaRPr sz="1600"/>
                    </a:p>
                  </a:txBody>
                  <a:tcPr marT="35450" marB="35450" marR="70900" marL="70900"/>
                </a:tc>
                <a:tc>
                  <a:txBody>
                    <a:bodyPr/>
                    <a:lstStyle/>
                    <a:p>
                      <a:pPr indent="0" lvl="0" marL="0" marR="0" rtl="0" algn="l">
                        <a:spcBef>
                          <a:spcPts val="0"/>
                        </a:spcBef>
                        <a:spcAft>
                          <a:spcPts val="0"/>
                        </a:spcAft>
                        <a:buNone/>
                      </a:pPr>
                      <a:r>
                        <a:rPr lang="en-US" sz="1600"/>
                        <a:t>Image Processing,</a:t>
                      </a:r>
                      <a:endParaRPr/>
                    </a:p>
                    <a:p>
                      <a:pPr indent="0" lvl="0" marL="0" marR="0" rtl="0" algn="l">
                        <a:spcBef>
                          <a:spcPts val="0"/>
                        </a:spcBef>
                        <a:spcAft>
                          <a:spcPts val="0"/>
                        </a:spcAft>
                        <a:buClr>
                          <a:schemeClr val="lt1"/>
                        </a:buClr>
                        <a:buSzPts val="1600"/>
                        <a:buFont typeface="Source Sans Pro"/>
                        <a:buNone/>
                      </a:pPr>
                      <a:r>
                        <a:rPr lang="en-US" sz="1600"/>
                        <a:t>Proximity sensors</a:t>
                      </a:r>
                      <a:endParaRPr/>
                    </a:p>
                  </a:txBody>
                  <a:tcPr marT="35450" marB="35450" marR="70900" marL="70900"/>
                </a:tc>
                <a:tc>
                  <a:txBody>
                    <a:bodyPr/>
                    <a:lstStyle/>
                    <a:p>
                      <a:pPr indent="0" lvl="0" marL="0" marR="0" rtl="0" algn="l">
                        <a:spcBef>
                          <a:spcPts val="0"/>
                        </a:spcBef>
                        <a:spcAft>
                          <a:spcPts val="0"/>
                        </a:spcAft>
                        <a:buNone/>
                      </a:pPr>
                      <a:r>
                        <a:rPr lang="en-US" sz="1600"/>
                        <a:t>      90.2 %</a:t>
                      </a:r>
                      <a:endParaRPr/>
                    </a:p>
                  </a:txBody>
                  <a:tcPr marT="35450" marB="35450" marR="70900" marL="70900"/>
                </a:tc>
                <a:tc>
                  <a:txBody>
                    <a:bodyPr/>
                    <a:lstStyle/>
                    <a:p>
                      <a:pPr indent="0" lvl="0" marL="0" marR="0" rtl="0" algn="l">
                        <a:spcBef>
                          <a:spcPts val="0"/>
                        </a:spcBef>
                        <a:spcAft>
                          <a:spcPts val="0"/>
                        </a:spcAft>
                        <a:buNone/>
                      </a:pPr>
                      <a:r>
                        <a:rPr lang="en-US" sz="1600"/>
                        <a:t>   A</a:t>
                      </a:r>
                      <a:r>
                        <a:rPr b="0" lang="en-US" sz="1600" u="none" strike="noStrike"/>
                        <a:t>n error was obtained while measuring the distance.</a:t>
                      </a:r>
                      <a:endParaRPr sz="1600"/>
                    </a:p>
                  </a:txBody>
                  <a:tcPr marT="35450" marB="35450" marR="70900" marL="70900"/>
                </a:tc>
              </a:tr>
              <a:tr h="1734850">
                <a:tc>
                  <a:txBody>
                    <a:bodyPr/>
                    <a:lstStyle/>
                    <a:p>
                      <a:pPr indent="0" lvl="0" marL="0" marR="0" rtl="0" algn="l">
                        <a:spcBef>
                          <a:spcPts val="0"/>
                        </a:spcBef>
                        <a:spcAft>
                          <a:spcPts val="0"/>
                        </a:spcAft>
                        <a:buNone/>
                      </a:pPr>
                      <a:r>
                        <a:rPr lang="en-US" sz="1600"/>
                        <a:t>2.</a:t>
                      </a:r>
                      <a:endParaRPr/>
                    </a:p>
                  </a:txBody>
                  <a:tcPr marT="35450" marB="35450" marR="70900" marL="70900"/>
                </a:tc>
                <a:tc>
                  <a:txBody>
                    <a:bodyPr/>
                    <a:lstStyle/>
                    <a:p>
                      <a:pPr indent="0" lvl="0" marL="0" marR="0" rtl="0" algn="l">
                        <a:lnSpc>
                          <a:spcPct val="100000"/>
                        </a:lnSpc>
                        <a:spcBef>
                          <a:spcPts val="0"/>
                        </a:spcBef>
                        <a:spcAft>
                          <a:spcPts val="0"/>
                        </a:spcAft>
                        <a:buClr>
                          <a:schemeClr val="lt1"/>
                        </a:buClr>
                        <a:buSzPts val="1600"/>
                        <a:buFont typeface="Arial"/>
                        <a:buNone/>
                      </a:pPr>
                      <a:r>
                        <a:t/>
                      </a:r>
                      <a:endParaRPr b="0" sz="1600" u="sng" strike="noStrike"/>
                    </a:p>
                    <a:p>
                      <a:pPr indent="0" lvl="0" marL="0" marR="0" rtl="0" algn="l">
                        <a:spcBef>
                          <a:spcPts val="0"/>
                        </a:spcBef>
                        <a:spcAft>
                          <a:spcPts val="0"/>
                        </a:spcAft>
                        <a:buClr>
                          <a:schemeClr val="lt1"/>
                        </a:buClr>
                        <a:buSzPts val="1600"/>
                        <a:buFont typeface="Source Sans Pro"/>
                        <a:buNone/>
                      </a:pPr>
                      <a:r>
                        <a:rPr lang="en-US" sz="1600"/>
                        <a:t>T S Arunlananth,</a:t>
                      </a:r>
                      <a:endParaRPr/>
                    </a:p>
                    <a:p>
                      <a:pPr indent="0" lvl="0" marL="0" marR="0" rtl="0" algn="l">
                        <a:spcBef>
                          <a:spcPts val="0"/>
                        </a:spcBef>
                        <a:spcAft>
                          <a:spcPts val="0"/>
                        </a:spcAft>
                        <a:buClr>
                          <a:schemeClr val="lt1"/>
                        </a:buClr>
                        <a:buSzPts val="1600"/>
                        <a:buFont typeface="Source Sans Pro"/>
                        <a:buNone/>
                      </a:pPr>
                      <a:r>
                        <a:rPr lang="en-US" sz="1600"/>
                        <a:t>M. Baskar,</a:t>
                      </a:r>
                      <a:endParaRPr/>
                    </a:p>
                    <a:p>
                      <a:pPr indent="0" lvl="0" marL="0" marR="0" rtl="0" algn="l">
                        <a:spcBef>
                          <a:spcPts val="0"/>
                        </a:spcBef>
                        <a:spcAft>
                          <a:spcPts val="0"/>
                        </a:spcAft>
                        <a:buClr>
                          <a:schemeClr val="lt1"/>
                        </a:buClr>
                        <a:buSzPts val="1600"/>
                        <a:buFont typeface="Source Sans Pro"/>
                        <a:buNone/>
                      </a:pPr>
                      <a:r>
                        <a:rPr lang="en-US" sz="1600"/>
                        <a:t>K.Thrishma</a:t>
                      </a:r>
                      <a:endParaRPr sz="1600"/>
                    </a:p>
                    <a:p>
                      <a:pPr indent="0" lvl="0" marL="0" marR="0" rtl="0" algn="l">
                        <a:spcBef>
                          <a:spcPts val="0"/>
                        </a:spcBef>
                        <a:spcAft>
                          <a:spcPts val="0"/>
                        </a:spcAft>
                        <a:buClr>
                          <a:schemeClr val="lt1"/>
                        </a:buClr>
                        <a:buSzPts val="1600"/>
                        <a:buFont typeface="Source Sans Pro"/>
                        <a:buNone/>
                      </a:pPr>
                      <a:r>
                        <a:t/>
                      </a:r>
                      <a:endParaRPr sz="1600"/>
                    </a:p>
                  </a:txBody>
                  <a:tcPr marT="35450" marB="35450" marR="70900" marL="70900"/>
                </a:tc>
                <a:tc>
                  <a:txBody>
                    <a:bodyPr/>
                    <a:lstStyle/>
                    <a:p>
                      <a:pPr indent="0" lvl="0" marL="0" marR="0" rtl="0" algn="l">
                        <a:lnSpc>
                          <a:spcPct val="100000"/>
                        </a:lnSpc>
                        <a:spcBef>
                          <a:spcPts val="0"/>
                        </a:spcBef>
                        <a:spcAft>
                          <a:spcPts val="0"/>
                        </a:spcAft>
                        <a:buClr>
                          <a:schemeClr val="lt1"/>
                        </a:buClr>
                        <a:buSzPts val="1600"/>
                        <a:buFont typeface="Source Sans Pro"/>
                        <a:buNone/>
                      </a:pPr>
                      <a:r>
                        <a:rPr b="0" lang="en-US" sz="1600"/>
                        <a:t>Pothole Detection Using Arduino and Ultrasonic Sensors</a:t>
                      </a:r>
                      <a:endParaRPr sz="1600"/>
                    </a:p>
                    <a:p>
                      <a:pPr indent="0" lvl="0" marL="0" marR="0" rtl="0" algn="l">
                        <a:spcBef>
                          <a:spcPts val="0"/>
                        </a:spcBef>
                        <a:spcAft>
                          <a:spcPts val="0"/>
                        </a:spcAft>
                        <a:buClr>
                          <a:schemeClr val="lt1"/>
                        </a:buClr>
                        <a:buSzPts val="1600"/>
                        <a:buFont typeface="Source Sans Pro"/>
                        <a:buNone/>
                      </a:pPr>
                      <a:r>
                        <a:t/>
                      </a:r>
                      <a:endParaRPr sz="1600"/>
                    </a:p>
                  </a:txBody>
                  <a:tcPr marT="35450" marB="35450" marR="70900" marL="70900"/>
                </a:tc>
                <a:tc>
                  <a:txBody>
                    <a:bodyPr/>
                    <a:lstStyle/>
                    <a:p>
                      <a:pPr indent="0" lvl="0" marL="0" marR="0" rtl="0" algn="l">
                        <a:spcBef>
                          <a:spcPts val="0"/>
                        </a:spcBef>
                        <a:spcAft>
                          <a:spcPts val="0"/>
                        </a:spcAft>
                        <a:buNone/>
                      </a:pPr>
                      <a:r>
                        <a:rPr lang="en-US" sz="1600"/>
                        <a:t>Arduino and ultrasonic sensors</a:t>
                      </a:r>
                      <a:endParaRPr/>
                    </a:p>
                  </a:txBody>
                  <a:tcPr marT="35450" marB="35450" marR="70900" marL="70900"/>
                </a:tc>
                <a:tc>
                  <a:txBody>
                    <a:bodyPr/>
                    <a:lstStyle/>
                    <a:p>
                      <a:pPr indent="0" lvl="0" marL="0" marR="0" rtl="0" algn="l">
                        <a:spcBef>
                          <a:spcPts val="0"/>
                        </a:spcBef>
                        <a:spcAft>
                          <a:spcPts val="0"/>
                        </a:spcAft>
                        <a:buNone/>
                      </a:pPr>
                      <a:r>
                        <a:rPr lang="en-US" sz="1600"/>
                        <a:t>        91.5%</a:t>
                      </a:r>
                      <a:endParaRPr/>
                    </a:p>
                  </a:txBody>
                  <a:tcPr marT="35450" marB="35450" marR="70900" marL="70900"/>
                </a:tc>
                <a:tc>
                  <a:txBody>
                    <a:bodyPr/>
                    <a:lstStyle/>
                    <a:p>
                      <a:pPr indent="0" lvl="0" marL="0" marR="0" rtl="0" algn="l">
                        <a:spcBef>
                          <a:spcPts val="0"/>
                        </a:spcBef>
                        <a:spcAft>
                          <a:spcPts val="0"/>
                        </a:spcAft>
                        <a:buNone/>
                      </a:pPr>
                      <a:r>
                        <a:rPr lang="en-US" sz="1600"/>
                        <a:t>The sensor is placed right under the vehicle so there is a small delay faced by the driver.</a:t>
                      </a:r>
                      <a:endParaRPr/>
                    </a:p>
                  </a:txBody>
                  <a:tcPr marT="35450" marB="35450" marR="70900" marL="70900"/>
                </a:tc>
              </a:tr>
              <a:tr h="1187000">
                <a:tc>
                  <a:txBody>
                    <a:bodyPr/>
                    <a:lstStyle/>
                    <a:p>
                      <a:pPr indent="0" lvl="0" marL="0" marR="0" rtl="0" algn="l">
                        <a:spcBef>
                          <a:spcPts val="0"/>
                        </a:spcBef>
                        <a:spcAft>
                          <a:spcPts val="0"/>
                        </a:spcAft>
                        <a:buNone/>
                      </a:pPr>
                      <a:r>
                        <a:rPr lang="en-US" sz="1600"/>
                        <a:t>3.</a:t>
                      </a:r>
                      <a:endParaRPr/>
                    </a:p>
                  </a:txBody>
                  <a:tcPr marT="35450" marB="35450" marR="70900" marL="70900"/>
                </a:tc>
                <a:tc>
                  <a:txBody>
                    <a:bodyPr/>
                    <a:lstStyle/>
                    <a:p>
                      <a:pPr indent="0" lvl="0" marL="0" marR="0" rtl="0" algn="l">
                        <a:spcBef>
                          <a:spcPts val="0"/>
                        </a:spcBef>
                        <a:spcAft>
                          <a:spcPts val="0"/>
                        </a:spcAft>
                        <a:buClr>
                          <a:schemeClr val="lt1"/>
                        </a:buClr>
                        <a:buSzPts val="1600"/>
                        <a:buFont typeface="Source Sans Pro"/>
                        <a:buNone/>
                      </a:pPr>
                      <a:r>
                        <a:rPr b="0" lang="en-US" sz="1600" u="none" strike="noStrike"/>
                        <a:t>Stepheena Joseph,</a:t>
                      </a:r>
                      <a:endParaRPr/>
                    </a:p>
                    <a:p>
                      <a:pPr indent="0" lvl="0" marL="0" marR="0" rtl="0" algn="l">
                        <a:spcBef>
                          <a:spcPts val="0"/>
                        </a:spcBef>
                        <a:spcAft>
                          <a:spcPts val="0"/>
                        </a:spcAft>
                        <a:buClr>
                          <a:schemeClr val="lt1"/>
                        </a:buClr>
                        <a:buSzPts val="1600"/>
                        <a:buFont typeface="Source Sans Pro"/>
                        <a:buNone/>
                      </a:pPr>
                      <a:r>
                        <a:rPr b="0" lang="en-US" sz="1600" u="none" strike="noStrike"/>
                        <a:t>K.Edison Prabhu</a:t>
                      </a:r>
                      <a:endParaRPr sz="1600"/>
                    </a:p>
                  </a:txBody>
                  <a:tcPr marT="35450" marB="35450" marR="70900" marL="70900"/>
                </a:tc>
                <a:tc>
                  <a:txBody>
                    <a:bodyPr/>
                    <a:lstStyle/>
                    <a:p>
                      <a:pPr indent="0" lvl="0" marL="0" marR="0" rtl="0" algn="l">
                        <a:spcBef>
                          <a:spcPts val="0"/>
                        </a:spcBef>
                        <a:spcAft>
                          <a:spcPts val="0"/>
                        </a:spcAft>
                        <a:buClr>
                          <a:schemeClr val="lt1"/>
                        </a:buClr>
                        <a:buSzPts val="1600"/>
                        <a:buFont typeface="Source Sans Pro"/>
                        <a:buNone/>
                      </a:pPr>
                      <a:r>
                        <a:rPr b="0" lang="en-US" sz="1600" u="none" strike="noStrike"/>
                        <a:t>Role of ultrasonic sensor in automatic pothole and hump detection system.</a:t>
                      </a:r>
                      <a:endParaRPr b="0" i="0" sz="1600" u="none" strike="noStrike">
                        <a:latin typeface="Source Sans Pro"/>
                        <a:ea typeface="Source Sans Pro"/>
                        <a:cs typeface="Source Sans Pro"/>
                        <a:sym typeface="Source Sans Pro"/>
                      </a:endParaRPr>
                    </a:p>
                  </a:txBody>
                  <a:tcPr marT="35450" marB="35450" marR="70900" marL="70900"/>
                </a:tc>
                <a:tc>
                  <a:txBody>
                    <a:bodyPr/>
                    <a:lstStyle/>
                    <a:p>
                      <a:pPr indent="0" lvl="0" marL="0" marR="0" rtl="0" algn="l">
                        <a:spcBef>
                          <a:spcPts val="0"/>
                        </a:spcBef>
                        <a:spcAft>
                          <a:spcPts val="0"/>
                        </a:spcAft>
                        <a:buClr>
                          <a:schemeClr val="lt1"/>
                        </a:buClr>
                        <a:buSzPts val="1600"/>
                        <a:buFont typeface="Source Sans Pro"/>
                        <a:buNone/>
                      </a:pPr>
                      <a:r>
                        <a:rPr b="0" lang="en-US" sz="1600" u="none" strike="noStrike"/>
                        <a:t>ultrasonic sensor, ARM7, GPS,GSM, IR speed sensor</a:t>
                      </a:r>
                      <a:endParaRPr sz="1600"/>
                    </a:p>
                  </a:txBody>
                  <a:tcPr marT="35450" marB="35450" marR="70900" marL="70900"/>
                </a:tc>
                <a:tc>
                  <a:txBody>
                    <a:bodyPr/>
                    <a:lstStyle/>
                    <a:p>
                      <a:pPr indent="0" lvl="0" marL="0" marR="0" rtl="0" algn="l">
                        <a:spcBef>
                          <a:spcPts val="0"/>
                        </a:spcBef>
                        <a:spcAft>
                          <a:spcPts val="0"/>
                        </a:spcAft>
                        <a:buNone/>
                      </a:pPr>
                      <a:r>
                        <a:rPr lang="en-US" sz="1600"/>
                        <a:t>          90.8%</a:t>
                      </a:r>
                      <a:endParaRPr/>
                    </a:p>
                  </a:txBody>
                  <a:tcPr marT="35450" marB="35450" marR="70900" marL="70900"/>
                </a:tc>
                <a:tc>
                  <a:txBody>
                    <a:bodyPr/>
                    <a:lstStyle/>
                    <a:p>
                      <a:pPr indent="0" lvl="0" marL="0" marR="0" rtl="0" algn="l">
                        <a:spcBef>
                          <a:spcPts val="0"/>
                        </a:spcBef>
                        <a:spcAft>
                          <a:spcPts val="0"/>
                        </a:spcAft>
                        <a:buNone/>
                      </a:pPr>
                      <a:r>
                        <a:rPr lang="en-US" sz="1600"/>
                        <a:t>For the Humps it only detects if the hump is above a certain height.</a:t>
                      </a:r>
                      <a:endParaRPr/>
                    </a:p>
                  </a:txBody>
                  <a:tcPr marT="35450" marB="35450" marR="70900" marL="709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5" name="Shape 245"/>
        <p:cNvGrpSpPr/>
        <p:nvPr/>
      </p:nvGrpSpPr>
      <p:grpSpPr>
        <a:xfrm>
          <a:off x="0" y="0"/>
          <a:ext cx="0" cy="0"/>
          <a:chOff x="0" y="0"/>
          <a:chExt cx="0" cy="0"/>
        </a:xfrm>
      </p:grpSpPr>
      <p:sp>
        <p:nvSpPr>
          <p:cNvPr id="246" name="Google Shape;246;p7"/>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47" name="Google Shape;247;p7"/>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48" name="Google Shape;248;p7"/>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249" name="Google Shape;249;p7"/>
          <p:cNvGrpSpPr/>
          <p:nvPr/>
        </p:nvGrpSpPr>
        <p:grpSpPr>
          <a:xfrm>
            <a:off x="1292493" y="4299807"/>
            <a:ext cx="2083885" cy="2083885"/>
            <a:chOff x="4842143" y="3556857"/>
            <a:chExt cx="2083885" cy="2083885"/>
          </a:xfrm>
        </p:grpSpPr>
        <p:sp>
          <p:nvSpPr>
            <p:cNvPr id="250" name="Google Shape;250;p7"/>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51" name="Google Shape;251;p7"/>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52" name="Google Shape;252;p7"/>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53" name="Google Shape;253;p7"/>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254" name="Google Shape;254;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55" name="Google Shape;255;p7"/>
          <p:cNvSpPr/>
          <p:nvPr/>
        </p:nvSpPr>
        <p:spPr>
          <a:xfrm>
            <a:off x="0" y="2083434"/>
            <a:ext cx="12192000" cy="4774566"/>
          </a:xfrm>
          <a:prstGeom prst="rect">
            <a:avLst/>
          </a:prstGeom>
          <a:solidFill>
            <a:srgbClr val="746EB3">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56" name="Google Shape;256;p7"/>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aphicFrame>
        <p:nvGraphicFramePr>
          <p:cNvPr id="257" name="Google Shape;257;p7"/>
          <p:cNvGraphicFramePr/>
          <p:nvPr/>
        </p:nvGraphicFramePr>
        <p:xfrm>
          <a:off x="143773" y="848264"/>
          <a:ext cx="3000000" cy="3000000"/>
        </p:xfrm>
        <a:graphic>
          <a:graphicData uri="http://schemas.openxmlformats.org/drawingml/2006/table">
            <a:tbl>
              <a:tblPr bandRow="1" firstRow="1">
                <a:noFill/>
                <a:tableStyleId>{6C90073F-BA04-4A1C-AAA8-D361640F5B11}</a:tableStyleId>
              </a:tblPr>
              <a:tblGrid>
                <a:gridCol w="778575"/>
                <a:gridCol w="1337150"/>
                <a:gridCol w="3089800"/>
                <a:gridCol w="2394400"/>
                <a:gridCol w="1632525"/>
                <a:gridCol w="2666400"/>
              </a:tblGrid>
              <a:tr h="1673075">
                <a:tc>
                  <a:txBody>
                    <a:bodyPr/>
                    <a:lstStyle/>
                    <a:p>
                      <a:pPr indent="0" lvl="0" marL="0" marR="0" rtl="0" algn="l">
                        <a:spcBef>
                          <a:spcPts val="0"/>
                        </a:spcBef>
                        <a:spcAft>
                          <a:spcPts val="0"/>
                        </a:spcAft>
                        <a:buClr>
                          <a:srgbClr val="F2F2F2"/>
                        </a:buClr>
                        <a:buSzPts val="1800"/>
                        <a:buFont typeface="Source Sans Pro"/>
                        <a:buNone/>
                      </a:pPr>
                      <a:r>
                        <a:rPr lang="en-US" sz="1800">
                          <a:solidFill>
                            <a:srgbClr val="F2F2F2"/>
                          </a:solidFill>
                        </a:rPr>
                        <a:t>4. </a:t>
                      </a:r>
                      <a:endParaRPr sz="1400">
                        <a:solidFill>
                          <a:srgbClr val="F2F2F2"/>
                        </a:solidFill>
                      </a:endParaRPr>
                    </a:p>
                  </a:txBody>
                  <a:tcPr marT="35450" marB="35450" marR="70900" marL="70900"/>
                </a:tc>
                <a:tc>
                  <a:txBody>
                    <a:bodyPr/>
                    <a:lstStyle/>
                    <a:p>
                      <a:pPr indent="0" lvl="0" marL="0" marR="0" rtl="0" algn="l">
                        <a:spcBef>
                          <a:spcPts val="0"/>
                        </a:spcBef>
                        <a:spcAft>
                          <a:spcPts val="0"/>
                        </a:spcAft>
                        <a:buClr>
                          <a:srgbClr val="F2F2F2"/>
                        </a:buClr>
                        <a:buSzPts val="1800"/>
                        <a:buFont typeface="Source Sans Pro"/>
                        <a:buNone/>
                      </a:pPr>
                      <a:r>
                        <a:rPr b="0" i="0" lang="en-US" sz="1800" u="none" strike="noStrike">
                          <a:solidFill>
                            <a:srgbClr val="F2F2F2"/>
                          </a:solidFill>
                          <a:latin typeface="Source Sans Pro"/>
                          <a:ea typeface="Source Sans Pro"/>
                          <a:cs typeface="Source Sans Pro"/>
                          <a:sym typeface="Source Sans Pro"/>
                        </a:rPr>
                        <a:t>Aarthi M, Bhuvaneshwaran A</a:t>
                      </a:r>
                      <a:endParaRPr sz="1800">
                        <a:solidFill>
                          <a:srgbClr val="F2F2F2"/>
                        </a:solidFill>
                      </a:endParaRPr>
                    </a:p>
                  </a:txBody>
                  <a:tcPr marT="35450" marB="35450" marR="70900" marL="70900"/>
                </a:tc>
                <a:tc>
                  <a:txBody>
                    <a:bodyPr/>
                    <a:lstStyle/>
                    <a:p>
                      <a:pPr indent="0" lvl="0" marL="0" marR="0" rtl="0" algn="l">
                        <a:spcBef>
                          <a:spcPts val="0"/>
                        </a:spcBef>
                        <a:spcAft>
                          <a:spcPts val="0"/>
                        </a:spcAft>
                        <a:buClr>
                          <a:srgbClr val="F2F2F2"/>
                        </a:buClr>
                        <a:buSzPts val="1800"/>
                        <a:buFont typeface="Source Sans Pro"/>
                        <a:buNone/>
                      </a:pPr>
                      <a:r>
                        <a:rPr b="0" i="0" lang="en-US" sz="1800" u="none" strike="noStrike">
                          <a:solidFill>
                            <a:srgbClr val="F2F2F2"/>
                          </a:solidFill>
                          <a:latin typeface="Source Sans Pro"/>
                          <a:ea typeface="Source Sans Pro"/>
                          <a:cs typeface="Source Sans Pro"/>
                          <a:sym typeface="Source Sans Pro"/>
                        </a:rPr>
                        <a:t>To detect the volume and depth and delivers information via alerts. </a:t>
                      </a:r>
                      <a:endParaRPr sz="1800">
                        <a:solidFill>
                          <a:srgbClr val="F2F2F2"/>
                        </a:solidFill>
                      </a:endParaRPr>
                    </a:p>
                  </a:txBody>
                  <a:tcPr marT="35450" marB="35450" marR="70900" marL="70900"/>
                </a:tc>
                <a:tc>
                  <a:txBody>
                    <a:bodyPr/>
                    <a:lstStyle/>
                    <a:p>
                      <a:pPr indent="0" lvl="0" marL="0" marR="0" rtl="0" algn="l">
                        <a:spcBef>
                          <a:spcPts val="0"/>
                        </a:spcBef>
                        <a:spcAft>
                          <a:spcPts val="0"/>
                        </a:spcAft>
                        <a:buClr>
                          <a:srgbClr val="F2F2F2"/>
                        </a:buClr>
                        <a:buSzPts val="1800"/>
                        <a:buFont typeface="Source Sans Pro"/>
                        <a:buNone/>
                      </a:pPr>
                      <a:r>
                        <a:rPr lang="en-US" sz="1800">
                          <a:solidFill>
                            <a:srgbClr val="F2F2F2"/>
                          </a:solidFill>
                        </a:rPr>
                        <a:t>      </a:t>
                      </a:r>
                      <a:r>
                        <a:rPr b="0" lang="en-US" sz="1800">
                          <a:solidFill>
                            <a:srgbClr val="F2F2F2"/>
                          </a:solidFill>
                        </a:rPr>
                        <a:t>IOT</a:t>
                      </a:r>
                      <a:endParaRPr sz="1400">
                        <a:solidFill>
                          <a:srgbClr val="F2F2F2"/>
                        </a:solidFill>
                      </a:endParaRPr>
                    </a:p>
                  </a:txBody>
                  <a:tcPr marT="35450" marB="35450" marR="70900" marL="70900"/>
                </a:tc>
                <a:tc>
                  <a:txBody>
                    <a:bodyPr/>
                    <a:lstStyle/>
                    <a:p>
                      <a:pPr indent="0" lvl="0" marL="0" marR="0" rtl="0" algn="l">
                        <a:spcBef>
                          <a:spcPts val="0"/>
                        </a:spcBef>
                        <a:spcAft>
                          <a:spcPts val="0"/>
                        </a:spcAft>
                        <a:buClr>
                          <a:srgbClr val="F2F2F2"/>
                        </a:buClr>
                        <a:buSzPts val="1800"/>
                        <a:buFont typeface="Source Sans Pro"/>
                        <a:buNone/>
                      </a:pPr>
                      <a:r>
                        <a:rPr b="0" lang="en-US" sz="1800">
                          <a:solidFill>
                            <a:srgbClr val="F2F2F2"/>
                          </a:solidFill>
                        </a:rPr>
                        <a:t>        80.2%</a:t>
                      </a:r>
                      <a:endParaRPr/>
                    </a:p>
                  </a:txBody>
                  <a:tcPr marT="35450" marB="35450" marR="70900" marL="70900"/>
                </a:tc>
                <a:tc>
                  <a:txBody>
                    <a:bodyPr/>
                    <a:lstStyle/>
                    <a:p>
                      <a:pPr indent="0" lvl="0" marL="0" marR="0" rtl="0" algn="l">
                        <a:spcBef>
                          <a:spcPts val="0"/>
                        </a:spcBef>
                        <a:spcAft>
                          <a:spcPts val="0"/>
                        </a:spcAft>
                        <a:buClr>
                          <a:srgbClr val="F2F2F2"/>
                        </a:buClr>
                        <a:buSzPts val="1800"/>
                        <a:buFont typeface="Source Sans Pro"/>
                        <a:buNone/>
                      </a:pPr>
                      <a:r>
                        <a:rPr b="0" lang="en-US" sz="1800">
                          <a:solidFill>
                            <a:srgbClr val="F2F2F2"/>
                          </a:solidFill>
                        </a:rPr>
                        <a:t>Highly non-scalable</a:t>
                      </a:r>
                      <a:endParaRPr sz="1800">
                        <a:solidFill>
                          <a:srgbClr val="F2F2F2"/>
                        </a:solidFill>
                      </a:endParaRPr>
                    </a:p>
                  </a:txBody>
                  <a:tcPr marT="35450" marB="35450" marR="70900" marL="70900"/>
                </a:tc>
              </a:tr>
              <a:tr h="1475400">
                <a:tc>
                  <a:txBody>
                    <a:bodyPr/>
                    <a:lstStyle/>
                    <a:p>
                      <a:pPr indent="0" lvl="0" marL="0" marR="0" rtl="0" algn="l">
                        <a:spcBef>
                          <a:spcPts val="0"/>
                        </a:spcBef>
                        <a:spcAft>
                          <a:spcPts val="0"/>
                        </a:spcAft>
                        <a:buClr>
                          <a:schemeClr val="lt1"/>
                        </a:buClr>
                        <a:buSzPts val="1800"/>
                        <a:buFont typeface="Source Sans Pro"/>
                        <a:buNone/>
                      </a:pPr>
                      <a:r>
                        <a:rPr lang="en-US" sz="1800"/>
                        <a:t> 5.</a:t>
                      </a:r>
                      <a:endParaRPr/>
                    </a:p>
                  </a:txBody>
                  <a:tcPr marT="35450" marB="35450" marR="70900" marL="70900"/>
                </a:tc>
                <a:tc>
                  <a:txBody>
                    <a:bodyPr/>
                    <a:lstStyle/>
                    <a:p>
                      <a:pPr indent="0" lvl="0" marL="0" marR="0" rtl="0" algn="l">
                        <a:spcBef>
                          <a:spcPts val="0"/>
                        </a:spcBef>
                        <a:spcAft>
                          <a:spcPts val="0"/>
                        </a:spcAft>
                        <a:buClr>
                          <a:schemeClr val="lt1"/>
                        </a:buClr>
                        <a:buSzPts val="1800"/>
                        <a:buFont typeface="Source Sans Pro"/>
                        <a:buNone/>
                      </a:pPr>
                      <a:r>
                        <a:rPr lang="en-US" sz="1800"/>
                        <a:t>Himanshu Shriwas</a:t>
                      </a:r>
                      <a:endParaRPr sz="1800"/>
                    </a:p>
                  </a:txBody>
                  <a:tcPr marT="35450" marB="35450" marR="70900" marL="70900"/>
                </a:tc>
                <a:tc>
                  <a:txBody>
                    <a:bodyPr/>
                    <a:lstStyle/>
                    <a:p>
                      <a:pPr indent="0" lvl="0" marL="0" marR="0" rtl="0" algn="l">
                        <a:lnSpc>
                          <a:spcPct val="100000"/>
                        </a:lnSpc>
                        <a:spcBef>
                          <a:spcPts val="0"/>
                        </a:spcBef>
                        <a:spcAft>
                          <a:spcPts val="0"/>
                        </a:spcAft>
                        <a:buClr>
                          <a:schemeClr val="lt1"/>
                        </a:buClr>
                        <a:buSzPts val="1800"/>
                        <a:buFont typeface="Source Sans Pro"/>
                        <a:buNone/>
                      </a:pPr>
                      <a:r>
                        <a:rPr b="0" i="0" lang="en-US" sz="1800"/>
                        <a:t>IOT based Manhole Detection and Monitoring System</a:t>
                      </a:r>
                      <a:endParaRPr b="0" sz="1800"/>
                    </a:p>
                    <a:p>
                      <a:pPr indent="0" lvl="0" marL="0" marR="0" rtl="0" algn="l">
                        <a:spcBef>
                          <a:spcPts val="0"/>
                        </a:spcBef>
                        <a:spcAft>
                          <a:spcPts val="0"/>
                        </a:spcAft>
                        <a:buClr>
                          <a:schemeClr val="lt1"/>
                        </a:buClr>
                        <a:buSzPts val="1800"/>
                        <a:buFont typeface="Source Sans Pro"/>
                        <a:buNone/>
                      </a:pPr>
                      <a:r>
                        <a:t/>
                      </a:r>
                      <a:endParaRPr sz="1800"/>
                    </a:p>
                  </a:txBody>
                  <a:tcPr marT="35450" marB="35450" marR="70900" marL="70900"/>
                </a:tc>
                <a:tc>
                  <a:txBody>
                    <a:bodyPr/>
                    <a:lstStyle/>
                    <a:p>
                      <a:pPr indent="0" lvl="0" marL="0" marR="0" rtl="0" algn="l">
                        <a:spcBef>
                          <a:spcPts val="0"/>
                        </a:spcBef>
                        <a:spcAft>
                          <a:spcPts val="0"/>
                        </a:spcAft>
                        <a:buClr>
                          <a:schemeClr val="lt1"/>
                        </a:buClr>
                        <a:buSzPts val="1800"/>
                        <a:buFont typeface="Source Sans Pro"/>
                        <a:buNone/>
                      </a:pPr>
                      <a:r>
                        <a:rPr lang="en-US" sz="1800"/>
                        <a:t>     IOT</a:t>
                      </a:r>
                      <a:endParaRPr sz="1800"/>
                    </a:p>
                  </a:txBody>
                  <a:tcPr marT="35450" marB="35450" marR="70900" marL="70900"/>
                </a:tc>
                <a:tc>
                  <a:txBody>
                    <a:bodyPr/>
                    <a:lstStyle/>
                    <a:p>
                      <a:pPr indent="0" lvl="0" marL="0" marR="0" rtl="0" algn="l">
                        <a:spcBef>
                          <a:spcPts val="0"/>
                        </a:spcBef>
                        <a:spcAft>
                          <a:spcPts val="0"/>
                        </a:spcAft>
                        <a:buClr>
                          <a:schemeClr val="lt1"/>
                        </a:buClr>
                        <a:buSzPts val="1800"/>
                        <a:buFont typeface="Source Sans Pro"/>
                        <a:buNone/>
                      </a:pPr>
                      <a:r>
                        <a:rPr lang="en-US" sz="1800"/>
                        <a:t>        70.5%</a:t>
                      </a:r>
                      <a:endParaRPr/>
                    </a:p>
                  </a:txBody>
                  <a:tcPr marT="35450" marB="35450" marR="70900" marL="70900"/>
                </a:tc>
                <a:tc>
                  <a:txBody>
                    <a:bodyPr/>
                    <a:lstStyle/>
                    <a:p>
                      <a:pPr indent="0" lvl="0" marL="0" marR="0" rtl="0" algn="l">
                        <a:spcBef>
                          <a:spcPts val="0"/>
                        </a:spcBef>
                        <a:spcAft>
                          <a:spcPts val="0"/>
                        </a:spcAft>
                        <a:buClr>
                          <a:schemeClr val="lt1"/>
                        </a:buClr>
                        <a:buSzPts val="1800"/>
                        <a:buFont typeface="Source Sans Pro"/>
                        <a:buNone/>
                      </a:pPr>
                      <a:r>
                        <a:rPr lang="en-US" sz="1800"/>
                        <a:t>   Only detection of manholes</a:t>
                      </a:r>
                      <a:endParaRPr/>
                    </a:p>
                  </a:txBody>
                  <a:tcPr marT="35450" marB="35450" marR="70900" marL="709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1" name="Shape 261"/>
        <p:cNvGrpSpPr/>
        <p:nvPr/>
      </p:nvGrpSpPr>
      <p:grpSpPr>
        <a:xfrm>
          <a:off x="0" y="0"/>
          <a:ext cx="0" cy="0"/>
          <a:chOff x="0" y="0"/>
          <a:chExt cx="0" cy="0"/>
        </a:xfrm>
      </p:grpSpPr>
      <p:sp>
        <p:nvSpPr>
          <p:cNvPr id="262" name="Google Shape;262;p8"/>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63" name="Google Shape;263;p8"/>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64" name="Google Shape;264;p8"/>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265" name="Google Shape;265;p8"/>
          <p:cNvGrpSpPr/>
          <p:nvPr/>
        </p:nvGrpSpPr>
        <p:grpSpPr>
          <a:xfrm>
            <a:off x="1292493" y="4299807"/>
            <a:ext cx="2083885" cy="2083885"/>
            <a:chOff x="4842143" y="3556857"/>
            <a:chExt cx="2083885" cy="2083885"/>
          </a:xfrm>
        </p:grpSpPr>
        <p:sp>
          <p:nvSpPr>
            <p:cNvPr id="266" name="Google Shape;266;p8"/>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67" name="Google Shape;267;p8"/>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68" name="Google Shape;268;p8"/>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69" name="Google Shape;269;p8"/>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270" name="Google Shape;270;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1" name="Google Shape;271;p8"/>
          <p:cNvSpPr txBox="1"/>
          <p:nvPr>
            <p:ph type="title"/>
          </p:nvPr>
        </p:nvSpPr>
        <p:spPr>
          <a:xfrm>
            <a:off x="3822650" y="1614842"/>
            <a:ext cx="8875017" cy="122337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7200"/>
              <a:buFont typeface="Arial"/>
              <a:buNone/>
            </a:pPr>
            <a:r>
              <a:rPr lang="en-US" sz="7200"/>
              <a:t>PROBLEM STATEMENT</a:t>
            </a:r>
            <a:endParaRPr/>
          </a:p>
        </p:txBody>
      </p:sp>
      <p:sp>
        <p:nvSpPr>
          <p:cNvPr id="272" name="Google Shape;272;p8"/>
          <p:cNvSpPr/>
          <p:nvPr/>
        </p:nvSpPr>
        <p:spPr>
          <a:xfrm>
            <a:off x="2099763" y="1"/>
            <a:ext cx="1080000" cy="851695"/>
          </a:xfrm>
          <a:custGeom>
            <a:rect b="b" l="l" r="r" t="t"/>
            <a:pathLst>
              <a:path extrusionOk="0" h="851695" w="1080000">
                <a:moveTo>
                  <a:pt x="100289" y="0"/>
                </a:moveTo>
                <a:lnTo>
                  <a:pt x="979711" y="0"/>
                </a:lnTo>
                <a:lnTo>
                  <a:pt x="987777" y="9776"/>
                </a:lnTo>
                <a:cubicBezTo>
                  <a:pt x="1046002" y="95960"/>
                  <a:pt x="1080000" y="199857"/>
                  <a:pt x="1080000" y="311695"/>
                </a:cubicBezTo>
                <a:cubicBezTo>
                  <a:pt x="1080000" y="609929"/>
                  <a:pt x="838234" y="851695"/>
                  <a:pt x="540000" y="851695"/>
                </a:cubicBezTo>
                <a:cubicBezTo>
                  <a:pt x="241766" y="851695"/>
                  <a:pt x="0" y="609929"/>
                  <a:pt x="0" y="311695"/>
                </a:cubicBezTo>
                <a:cubicBezTo>
                  <a:pt x="0" y="199857"/>
                  <a:pt x="33998" y="95960"/>
                  <a:pt x="92224" y="9776"/>
                </a:cubicBezTo>
                <a:close/>
              </a:path>
            </a:pathLst>
          </a:cu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3" name="Google Shape;273;p8"/>
          <p:cNvSpPr/>
          <p:nvPr/>
        </p:nvSpPr>
        <p:spPr>
          <a:xfrm rot="-8100000">
            <a:off x="-883665" y="3459490"/>
            <a:ext cx="3707936" cy="1853969"/>
          </a:xfrm>
          <a:custGeom>
            <a:rect b="b" l="l" r="r" t="t"/>
            <a:pathLst>
              <a:path extrusionOk="0" h="1853969" w="3707936">
                <a:moveTo>
                  <a:pt x="3707936" y="1853969"/>
                </a:moveTo>
                <a:lnTo>
                  <a:pt x="2780951" y="1853969"/>
                </a:lnTo>
                <a:cubicBezTo>
                  <a:pt x="2780951" y="1342010"/>
                  <a:pt x="2365927" y="926985"/>
                  <a:pt x="1853968" y="926985"/>
                </a:cubicBezTo>
                <a:cubicBezTo>
                  <a:pt x="1342009" y="926985"/>
                  <a:pt x="926985" y="1342010"/>
                  <a:pt x="926985" y="1853969"/>
                </a:cubicBezTo>
                <a:lnTo>
                  <a:pt x="0" y="1853969"/>
                </a:lnTo>
                <a:cubicBezTo>
                  <a:pt x="0" y="830051"/>
                  <a:pt x="830050" y="0"/>
                  <a:pt x="1853968" y="0"/>
                </a:cubicBezTo>
                <a:cubicBezTo>
                  <a:pt x="1981958" y="0"/>
                  <a:pt x="2106918" y="12969"/>
                  <a:pt x="2227607" y="37666"/>
                </a:cubicBezTo>
                <a:lnTo>
                  <a:pt x="2374682" y="75483"/>
                </a:lnTo>
                <a:lnTo>
                  <a:pt x="3632453" y="1333254"/>
                </a:lnTo>
                <a:lnTo>
                  <a:pt x="3670270" y="1480330"/>
                </a:lnTo>
                <a:cubicBezTo>
                  <a:pt x="3694966" y="1601019"/>
                  <a:pt x="3707936" y="1725979"/>
                  <a:pt x="3707936" y="1853969"/>
                </a:cubicBezTo>
                <a:close/>
              </a:path>
            </a:pathLst>
          </a:custGeom>
          <a:gradFill>
            <a:gsLst>
              <a:gs pos="0">
                <a:srgbClr val="2B274A"/>
              </a:gs>
              <a:gs pos="4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4" name="Google Shape;274;p8"/>
          <p:cNvSpPr/>
          <p:nvPr/>
        </p:nvSpPr>
        <p:spPr>
          <a:xfrm rot="-8100000">
            <a:off x="-779088" y="3226929"/>
            <a:ext cx="3707936" cy="2149759"/>
          </a:xfrm>
          <a:custGeom>
            <a:rect b="b" l="l" r="r" t="t"/>
            <a:pathLst>
              <a:path extrusionOk="0" h="2149759" w="3707936">
                <a:moveTo>
                  <a:pt x="3707936" y="2149759"/>
                </a:moveTo>
                <a:lnTo>
                  <a:pt x="2780951" y="2149759"/>
                </a:lnTo>
                <a:cubicBezTo>
                  <a:pt x="2780951" y="1556120"/>
                  <a:pt x="2365927" y="1074880"/>
                  <a:pt x="1853968" y="1074880"/>
                </a:cubicBezTo>
                <a:cubicBezTo>
                  <a:pt x="1342009" y="1074880"/>
                  <a:pt x="926985" y="1556120"/>
                  <a:pt x="926985" y="2149759"/>
                </a:cubicBezTo>
                <a:lnTo>
                  <a:pt x="0" y="2149759"/>
                </a:lnTo>
                <a:cubicBezTo>
                  <a:pt x="0" y="962480"/>
                  <a:pt x="830050" y="0"/>
                  <a:pt x="1853968" y="0"/>
                </a:cubicBezTo>
                <a:cubicBezTo>
                  <a:pt x="1981958" y="0"/>
                  <a:pt x="2106918" y="15039"/>
                  <a:pt x="2227607" y="43676"/>
                </a:cubicBezTo>
                <a:lnTo>
                  <a:pt x="2391840" y="92641"/>
                </a:lnTo>
                <a:lnTo>
                  <a:pt x="3526755" y="1227557"/>
                </a:lnTo>
                <a:lnTo>
                  <a:pt x="3562242" y="1312976"/>
                </a:lnTo>
                <a:cubicBezTo>
                  <a:pt x="3656058" y="1570170"/>
                  <a:pt x="3707936" y="1852939"/>
                  <a:pt x="3707936" y="2149759"/>
                </a:cubicBezTo>
                <a:close/>
              </a:path>
            </a:pathLst>
          </a:custGeom>
          <a:solidFill>
            <a:srgbClr val="746EB3">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5" name="Google Shape;275;p8"/>
          <p:cNvSpPr/>
          <p:nvPr/>
        </p:nvSpPr>
        <p:spPr>
          <a:xfrm rot="-2700000">
            <a:off x="540596" y="2280445"/>
            <a:ext cx="214196" cy="9331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6" name="Google Shape;276;p8"/>
          <p:cNvSpPr/>
          <p:nvPr/>
        </p:nvSpPr>
        <p:spPr>
          <a:xfrm rot="8100000">
            <a:off x="3905314" y="3027455"/>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21F3B"/>
              </a:gs>
              <a:gs pos="30000">
                <a:srgbClr val="221F3B"/>
              </a:gs>
              <a:gs pos="40000">
                <a:srgbClr val="322F58"/>
              </a:gs>
              <a:gs pos="60000">
                <a:srgbClr val="221F3B"/>
              </a:gs>
              <a:gs pos="100000">
                <a:srgbClr val="221F3B"/>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7" name="Google Shape;277;p8"/>
          <p:cNvSpPr/>
          <p:nvPr/>
        </p:nvSpPr>
        <p:spPr>
          <a:xfrm rot="-8100000">
            <a:off x="3912514" y="2945391"/>
            <a:ext cx="270000" cy="540001"/>
          </a:xfrm>
          <a:prstGeom prst="ellipse">
            <a:avLst/>
          </a:prstGeom>
          <a:gradFill>
            <a:gsLst>
              <a:gs pos="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8" name="Google Shape;278;p8"/>
          <p:cNvSpPr/>
          <p:nvPr/>
        </p:nvSpPr>
        <p:spPr>
          <a:xfrm rot="-2700000">
            <a:off x="2502647" y="4242496"/>
            <a:ext cx="214196" cy="93317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9" name="Google Shape;279;p8"/>
          <p:cNvSpPr txBox="1"/>
          <p:nvPr/>
        </p:nvSpPr>
        <p:spPr>
          <a:xfrm>
            <a:off x="4719624" y="3154803"/>
            <a:ext cx="655253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Source Sans Pro"/>
                <a:ea typeface="Source Sans Pro"/>
                <a:cs typeface="Source Sans Pro"/>
                <a:sym typeface="Source Sans Pro"/>
              </a:rPr>
              <a:t>Detect and identify the potholes by using the Sensors during rainy season.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9"/>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n-US"/>
              <a:t>                 </a:t>
            </a:r>
            <a:r>
              <a:rPr lang="en-US" sz="5400"/>
              <a:t> EXISTING SYSTEM</a:t>
            </a:r>
            <a:endParaRPr/>
          </a:p>
        </p:txBody>
      </p:sp>
      <p:sp>
        <p:nvSpPr>
          <p:cNvPr id="285" name="Google Shape;285;p9"/>
          <p:cNvSpPr txBox="1"/>
          <p:nvPr>
            <p:ph idx="1" type="body"/>
          </p:nvPr>
        </p:nvSpPr>
        <p:spPr>
          <a:xfrm>
            <a:off x="1499768" y="1883162"/>
            <a:ext cx="9192465" cy="3807096"/>
          </a:xfrm>
          <a:prstGeom prst="rect">
            <a:avLst/>
          </a:prstGeom>
          <a:noFill/>
          <a:ln>
            <a:noFill/>
          </a:ln>
        </p:spPr>
        <p:txBody>
          <a:bodyPr anchorCtr="0" anchor="t" bIns="0" lIns="0" spcFirstLastPara="1" rIns="0" wrap="square" tIns="0">
            <a:normAutofit fontScale="92500"/>
          </a:bodyPr>
          <a:lstStyle/>
          <a:p>
            <a:pPr indent="0" lvl="0" marL="0" rtl="0" algn="ctr">
              <a:lnSpc>
                <a:spcPct val="110000"/>
              </a:lnSpc>
              <a:spcBef>
                <a:spcPts val="0"/>
              </a:spcBef>
              <a:spcAft>
                <a:spcPts val="0"/>
              </a:spcAft>
              <a:buClr>
                <a:schemeClr val="lt1"/>
              </a:buClr>
              <a:buSzPct val="100000"/>
              <a:buNone/>
            </a:pPr>
            <a:r>
              <a:rPr lang="en-US" sz="2800">
                <a:solidFill>
                  <a:schemeClr val="lt1"/>
                </a:solidFill>
              </a:rPr>
              <a:t>In the existing system, the identification of potholes and calculation of their height, depth, size, distance between potholes and the driver is achieved by using an ultrasonic sensor, Which will assist or alert drivers to take evasive action with the aid of giving earlier warnings . The sensor is arranged beneath the vehicle to sense the presence of potholes using sonic waves, where sonic waves penetrate through water and hit the bottom of the potholes and indicate, alert the presence of potholes.</a:t>
            </a:r>
            <a:endParaRPr sz="2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2022-10-27T16:07:12Z</dcterms:created>
  <dc:creator>rithika thati</dc:creator>
</cp:coreProperties>
</file>