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5905500" cy="3321050"/>
  <p:notesSz cx="5905500" cy="33210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18183" y="1442204"/>
            <a:ext cx="1879696" cy="1877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233415" y="2996184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2735" y="179959"/>
            <a:ext cx="5520029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85825" y="1859788"/>
            <a:ext cx="4133850" cy="830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5275" y="763841"/>
            <a:ext cx="2568892" cy="21918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41332" y="763841"/>
            <a:ext cx="2568892" cy="21918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233415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5231" y="181101"/>
            <a:ext cx="4589145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799" y="992552"/>
            <a:ext cx="5511901" cy="1918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007870" y="3088576"/>
            <a:ext cx="1889760" cy="1660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5275" y="3088576"/>
            <a:ext cx="1358265" cy="1660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51960" y="3088576"/>
            <a:ext cx="1358265" cy="1660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2.jpg"/><Relationship Id="rId6" Type="http://schemas.openxmlformats.org/officeDocument/2006/relationships/image" Target="../media/image13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18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23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97879" cy="3319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0050" y="1436065"/>
            <a:ext cx="2465705" cy="5340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solidFill>
                  <a:srgbClr val="EDB111"/>
                </a:solidFill>
                <a:latin typeface="Arial"/>
                <a:cs typeface="Arial"/>
              </a:rPr>
              <a:t>Sridhar Narasimhan,</a:t>
            </a:r>
            <a:r>
              <a:rPr dirty="0" sz="1550" spc="-105" b="1">
                <a:solidFill>
                  <a:srgbClr val="EDB111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EDB111"/>
                </a:solidFill>
                <a:latin typeface="Arial"/>
                <a:cs typeface="Arial"/>
              </a:rPr>
              <a:t>Ph.D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200"/>
              </a:lnSpc>
              <a:spcBef>
                <a:spcPts val="30"/>
              </a:spcBef>
            </a:pPr>
            <a:r>
              <a:rPr dirty="0" sz="1000" spc="15" i="1">
                <a:latin typeface="Arial"/>
                <a:cs typeface="Arial"/>
              </a:rPr>
              <a:t>Professor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750">
                <a:latin typeface="Arial"/>
                <a:cs typeface="Arial"/>
              </a:rPr>
              <a:t>Scheller </a:t>
            </a:r>
            <a:r>
              <a:rPr dirty="0" sz="750" spc="-5">
                <a:latin typeface="Arial"/>
                <a:cs typeface="Arial"/>
              </a:rPr>
              <a:t>College of</a:t>
            </a:r>
            <a:r>
              <a:rPr dirty="0" sz="750" spc="-35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Business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1820" y="181102"/>
            <a:ext cx="3103245" cy="57023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2435"/>
              </a:lnSpc>
              <a:spcBef>
                <a:spcPts val="110"/>
              </a:spcBef>
            </a:pPr>
            <a:r>
              <a:rPr dirty="0" spc="5"/>
              <a:t>Data </a:t>
            </a:r>
            <a:r>
              <a:rPr dirty="0"/>
              <a:t>Analytics </a:t>
            </a:r>
            <a:r>
              <a:rPr dirty="0" spc="5"/>
              <a:t>in</a:t>
            </a:r>
            <a:r>
              <a:rPr dirty="0" spc="-114"/>
              <a:t> </a:t>
            </a:r>
            <a:r>
              <a:rPr dirty="0" spc="5"/>
              <a:t>Business</a:t>
            </a:r>
          </a:p>
          <a:p>
            <a:pPr marL="14604">
              <a:lnSpc>
                <a:spcPts val="1835"/>
              </a:lnSpc>
            </a:pPr>
            <a:r>
              <a:rPr dirty="0" sz="1550">
                <a:solidFill>
                  <a:srgbClr val="1F487C"/>
                </a:solidFill>
              </a:rPr>
              <a:t>Linear Regression</a:t>
            </a:r>
            <a:endParaRPr sz="1550"/>
          </a:p>
        </p:txBody>
      </p:sp>
      <p:sp>
        <p:nvSpPr>
          <p:cNvPr id="5" name="object 5"/>
          <p:cNvSpPr txBox="1"/>
          <p:nvPr/>
        </p:nvSpPr>
        <p:spPr>
          <a:xfrm>
            <a:off x="206451" y="2828925"/>
            <a:ext cx="207772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solidFill>
                  <a:srgbClr val="1F487C"/>
                </a:solidFill>
                <a:latin typeface="Arial"/>
                <a:cs typeface="Arial"/>
              </a:rPr>
              <a:t>Steps </a:t>
            </a:r>
            <a:r>
              <a:rPr dirty="0" sz="1150" spc="-5" b="1">
                <a:solidFill>
                  <a:srgbClr val="1F487C"/>
                </a:solidFill>
                <a:latin typeface="Arial"/>
                <a:cs typeface="Arial"/>
              </a:rPr>
              <a:t>in </a:t>
            </a:r>
            <a:r>
              <a:rPr dirty="0" sz="1150" b="1">
                <a:solidFill>
                  <a:srgbClr val="1F487C"/>
                </a:solidFill>
                <a:latin typeface="Arial"/>
                <a:cs typeface="Arial"/>
              </a:rPr>
              <a:t>Regression</a:t>
            </a:r>
            <a:r>
              <a:rPr dirty="0" sz="1150" spc="10" b="1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1F487C"/>
                </a:solidFill>
                <a:latin typeface="Arial"/>
                <a:cs typeface="Arial"/>
              </a:rPr>
              <a:t>Analysis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5231" y="746302"/>
            <a:ext cx="4570730" cy="217805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310"/>
              </a:spcBef>
              <a:buChar char="•"/>
              <a:tabLst>
                <a:tab pos="198120" algn="l"/>
                <a:tab pos="198755" algn="l"/>
              </a:tabLst>
            </a:pPr>
            <a:r>
              <a:rPr dirty="0" sz="900">
                <a:latin typeface="Arial"/>
                <a:cs typeface="Arial"/>
              </a:rPr>
              <a:t>'data.frame': 546 obs. of 12</a:t>
            </a:r>
            <a:r>
              <a:rPr dirty="0" sz="900" spc="-1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variables:</a:t>
            </a:r>
            <a:endParaRPr sz="9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219"/>
              </a:spcBef>
              <a:buChar char="•"/>
              <a:tabLst>
                <a:tab pos="228600" algn="l"/>
                <a:tab pos="229235" algn="l"/>
              </a:tabLst>
            </a:pPr>
            <a:r>
              <a:rPr dirty="0" sz="900" spc="5">
                <a:latin typeface="Arial"/>
                <a:cs typeface="Arial"/>
              </a:rPr>
              <a:t>$ </a:t>
            </a:r>
            <a:r>
              <a:rPr dirty="0" sz="900">
                <a:latin typeface="Arial"/>
                <a:cs typeface="Arial"/>
              </a:rPr>
              <a:t>price: num 42000 38500 49500 60500 61000 66000 66000 69000 83800 88500</a:t>
            </a:r>
            <a:r>
              <a:rPr dirty="0" sz="900" spc="-17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215"/>
              </a:spcBef>
              <a:buChar char="•"/>
              <a:tabLst>
                <a:tab pos="228600" algn="l"/>
                <a:tab pos="229235" algn="l"/>
              </a:tabLst>
            </a:pPr>
            <a:r>
              <a:rPr dirty="0" sz="900" spc="5">
                <a:latin typeface="Arial"/>
                <a:cs typeface="Arial"/>
              </a:rPr>
              <a:t>$ </a:t>
            </a:r>
            <a:r>
              <a:rPr dirty="0" sz="900">
                <a:latin typeface="Arial"/>
                <a:cs typeface="Arial"/>
              </a:rPr>
              <a:t>lotsize: num 5850 4000 3060 6650 6360 4160 3880 4160 4800 5500</a:t>
            </a:r>
            <a:r>
              <a:rPr dirty="0" sz="900" spc="-17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240"/>
              </a:spcBef>
              <a:buChar char="•"/>
              <a:tabLst>
                <a:tab pos="228600" algn="l"/>
                <a:tab pos="229235" algn="l"/>
              </a:tabLst>
            </a:pPr>
            <a:r>
              <a:rPr dirty="0" sz="900" spc="5">
                <a:latin typeface="Arial"/>
                <a:cs typeface="Arial"/>
              </a:rPr>
              <a:t>$ </a:t>
            </a:r>
            <a:r>
              <a:rPr dirty="0" sz="900">
                <a:latin typeface="Arial"/>
                <a:cs typeface="Arial"/>
              </a:rPr>
              <a:t>bedrooms: num </a:t>
            </a:r>
            <a:r>
              <a:rPr dirty="0" sz="900" spc="5">
                <a:latin typeface="Arial"/>
                <a:cs typeface="Arial"/>
              </a:rPr>
              <a:t>3 2 3 3 2 3 3 3 3 3</a:t>
            </a:r>
            <a:r>
              <a:rPr dirty="0" sz="900" spc="4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215"/>
              </a:spcBef>
              <a:buChar char="•"/>
              <a:tabLst>
                <a:tab pos="228600" algn="l"/>
                <a:tab pos="229235" algn="l"/>
              </a:tabLst>
            </a:pPr>
            <a:r>
              <a:rPr dirty="0" sz="900" spc="5">
                <a:latin typeface="Arial"/>
                <a:cs typeface="Arial"/>
              </a:rPr>
              <a:t>$ bathrms: </a:t>
            </a:r>
            <a:r>
              <a:rPr dirty="0" sz="900">
                <a:latin typeface="Arial"/>
                <a:cs typeface="Arial"/>
              </a:rPr>
              <a:t>num </a:t>
            </a:r>
            <a:r>
              <a:rPr dirty="0" sz="900" spc="5">
                <a:latin typeface="Arial"/>
                <a:cs typeface="Arial"/>
              </a:rPr>
              <a:t>1 1 1 1 1 1 2 1 1 2</a:t>
            </a:r>
            <a:r>
              <a:rPr dirty="0" sz="900" spc="3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215"/>
              </a:spcBef>
              <a:buChar char="•"/>
              <a:tabLst>
                <a:tab pos="228600" algn="l"/>
                <a:tab pos="229235" algn="l"/>
              </a:tabLst>
            </a:pPr>
            <a:r>
              <a:rPr dirty="0" sz="900" spc="5">
                <a:latin typeface="Arial"/>
                <a:cs typeface="Arial"/>
              </a:rPr>
              <a:t>$ </a:t>
            </a:r>
            <a:r>
              <a:rPr dirty="0" sz="900">
                <a:latin typeface="Arial"/>
                <a:cs typeface="Arial"/>
              </a:rPr>
              <a:t>stories: num </a:t>
            </a:r>
            <a:r>
              <a:rPr dirty="0" sz="900" spc="5">
                <a:latin typeface="Arial"/>
                <a:cs typeface="Arial"/>
              </a:rPr>
              <a:t>2 1 1 2 1 1 2 3 1 4</a:t>
            </a:r>
            <a:r>
              <a:rPr dirty="0" sz="900" spc="-140">
                <a:latin typeface="Arial"/>
                <a:cs typeface="Arial"/>
              </a:rPr>
              <a:t> </a:t>
            </a:r>
            <a:r>
              <a:rPr dirty="0" sz="900" spc="1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240"/>
              </a:spcBef>
              <a:buChar char="•"/>
              <a:tabLst>
                <a:tab pos="228600" algn="l"/>
                <a:tab pos="229235" algn="l"/>
              </a:tabLst>
            </a:pPr>
            <a:r>
              <a:rPr dirty="0" sz="900" spc="5">
                <a:latin typeface="Arial"/>
                <a:cs typeface="Arial"/>
              </a:rPr>
              <a:t>$ </a:t>
            </a:r>
            <a:r>
              <a:rPr dirty="0" sz="900">
                <a:latin typeface="Arial"/>
                <a:cs typeface="Arial"/>
              </a:rPr>
              <a:t>driveway: Factor </a:t>
            </a:r>
            <a:r>
              <a:rPr dirty="0" sz="900" spc="-5">
                <a:latin typeface="Arial"/>
                <a:cs typeface="Arial"/>
              </a:rPr>
              <a:t>w/ </a:t>
            </a:r>
            <a:r>
              <a:rPr dirty="0" sz="900" spc="5">
                <a:latin typeface="Arial"/>
                <a:cs typeface="Arial"/>
              </a:rPr>
              <a:t>2 </a:t>
            </a:r>
            <a:r>
              <a:rPr dirty="0" sz="900" spc="-5">
                <a:latin typeface="Arial"/>
                <a:cs typeface="Arial"/>
              </a:rPr>
              <a:t>levels "no","yes": </a:t>
            </a:r>
            <a:r>
              <a:rPr dirty="0" sz="900" spc="5">
                <a:latin typeface="Arial"/>
                <a:cs typeface="Arial"/>
              </a:rPr>
              <a:t>2 2 2 2 2 2 2 2 2 2</a:t>
            </a:r>
            <a:r>
              <a:rPr dirty="0" sz="900" spc="-12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220"/>
              </a:spcBef>
              <a:buChar char="•"/>
              <a:tabLst>
                <a:tab pos="228600" algn="l"/>
                <a:tab pos="229235" algn="l"/>
              </a:tabLst>
            </a:pPr>
            <a:r>
              <a:rPr dirty="0" sz="900" spc="5">
                <a:latin typeface="Arial"/>
                <a:cs typeface="Arial"/>
              </a:rPr>
              <a:t>$ recroom: </a:t>
            </a:r>
            <a:r>
              <a:rPr dirty="0" sz="900">
                <a:latin typeface="Arial"/>
                <a:cs typeface="Arial"/>
              </a:rPr>
              <a:t>Factor w/ </a:t>
            </a:r>
            <a:r>
              <a:rPr dirty="0" sz="900" spc="5">
                <a:latin typeface="Arial"/>
                <a:cs typeface="Arial"/>
              </a:rPr>
              <a:t>2 </a:t>
            </a:r>
            <a:r>
              <a:rPr dirty="0" sz="900" spc="-5">
                <a:latin typeface="Arial"/>
                <a:cs typeface="Arial"/>
              </a:rPr>
              <a:t>levels "no","yes": </a:t>
            </a:r>
            <a:r>
              <a:rPr dirty="0" sz="900" spc="5">
                <a:latin typeface="Arial"/>
                <a:cs typeface="Arial"/>
              </a:rPr>
              <a:t>1 1 1 2 1 2 1 1 2 2</a:t>
            </a:r>
            <a:r>
              <a:rPr dirty="0" sz="900" spc="6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215"/>
              </a:spcBef>
              <a:buChar char="•"/>
              <a:tabLst>
                <a:tab pos="228600" algn="l"/>
                <a:tab pos="229235" algn="l"/>
              </a:tabLst>
            </a:pPr>
            <a:r>
              <a:rPr dirty="0" sz="900" spc="5">
                <a:latin typeface="Arial"/>
                <a:cs typeface="Arial"/>
              </a:rPr>
              <a:t>$ </a:t>
            </a:r>
            <a:r>
              <a:rPr dirty="0" sz="900">
                <a:latin typeface="Arial"/>
                <a:cs typeface="Arial"/>
              </a:rPr>
              <a:t>fullbase: Factor w/ </a:t>
            </a:r>
            <a:r>
              <a:rPr dirty="0" sz="900" spc="5">
                <a:latin typeface="Arial"/>
                <a:cs typeface="Arial"/>
              </a:rPr>
              <a:t>2 </a:t>
            </a:r>
            <a:r>
              <a:rPr dirty="0" sz="900" spc="-5">
                <a:latin typeface="Arial"/>
                <a:cs typeface="Arial"/>
              </a:rPr>
              <a:t>levels "no","yes": </a:t>
            </a:r>
            <a:r>
              <a:rPr dirty="0" sz="900" spc="5">
                <a:latin typeface="Arial"/>
                <a:cs typeface="Arial"/>
              </a:rPr>
              <a:t>2 1 1 1 1 2 2 1 2 1</a:t>
            </a:r>
            <a:r>
              <a:rPr dirty="0" sz="900" spc="-15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240"/>
              </a:spcBef>
              <a:buChar char="•"/>
              <a:tabLst>
                <a:tab pos="228600" algn="l"/>
                <a:tab pos="229235" algn="l"/>
              </a:tabLst>
            </a:pPr>
            <a:r>
              <a:rPr dirty="0" sz="900" spc="5">
                <a:latin typeface="Arial"/>
                <a:cs typeface="Arial"/>
              </a:rPr>
              <a:t>$ </a:t>
            </a:r>
            <a:r>
              <a:rPr dirty="0" sz="900">
                <a:latin typeface="Arial"/>
                <a:cs typeface="Arial"/>
              </a:rPr>
              <a:t>gashw: Factor w/ </a:t>
            </a:r>
            <a:r>
              <a:rPr dirty="0" sz="900" spc="5">
                <a:latin typeface="Arial"/>
                <a:cs typeface="Arial"/>
              </a:rPr>
              <a:t>2 </a:t>
            </a:r>
            <a:r>
              <a:rPr dirty="0" sz="900" spc="-5">
                <a:latin typeface="Arial"/>
                <a:cs typeface="Arial"/>
              </a:rPr>
              <a:t>levels "no","yes": </a:t>
            </a:r>
            <a:r>
              <a:rPr dirty="0" sz="900" spc="5">
                <a:latin typeface="Arial"/>
                <a:cs typeface="Arial"/>
              </a:rPr>
              <a:t>1 1 1 1 1 1 1 1 1 1</a:t>
            </a:r>
            <a:r>
              <a:rPr dirty="0" sz="900" spc="-13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215"/>
              </a:spcBef>
              <a:buChar char="•"/>
              <a:tabLst>
                <a:tab pos="228600" algn="l"/>
                <a:tab pos="229235" algn="l"/>
              </a:tabLst>
            </a:pPr>
            <a:r>
              <a:rPr dirty="0" sz="900" spc="5">
                <a:latin typeface="Arial"/>
                <a:cs typeface="Arial"/>
              </a:rPr>
              <a:t>$ airco: </a:t>
            </a:r>
            <a:r>
              <a:rPr dirty="0" sz="900">
                <a:latin typeface="Arial"/>
                <a:cs typeface="Arial"/>
              </a:rPr>
              <a:t>Factor w/ </a:t>
            </a:r>
            <a:r>
              <a:rPr dirty="0" sz="900" spc="5">
                <a:latin typeface="Arial"/>
                <a:cs typeface="Arial"/>
              </a:rPr>
              <a:t>2 </a:t>
            </a:r>
            <a:r>
              <a:rPr dirty="0" sz="900" spc="-5">
                <a:latin typeface="Arial"/>
                <a:cs typeface="Arial"/>
              </a:rPr>
              <a:t>levels "no","yes": </a:t>
            </a:r>
            <a:r>
              <a:rPr dirty="0" sz="900" spc="5">
                <a:latin typeface="Arial"/>
                <a:cs typeface="Arial"/>
              </a:rPr>
              <a:t>1 1 1 1 1 2 1 1 1 2</a:t>
            </a:r>
            <a:r>
              <a:rPr dirty="0" sz="900" spc="8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215"/>
              </a:spcBef>
              <a:buChar char="•"/>
              <a:tabLst>
                <a:tab pos="228600" algn="l"/>
                <a:tab pos="229235" algn="l"/>
              </a:tabLst>
            </a:pPr>
            <a:r>
              <a:rPr dirty="0" sz="900" spc="5">
                <a:latin typeface="Arial"/>
                <a:cs typeface="Arial"/>
              </a:rPr>
              <a:t>$ </a:t>
            </a:r>
            <a:r>
              <a:rPr dirty="0" sz="900">
                <a:latin typeface="Arial"/>
                <a:cs typeface="Arial"/>
              </a:rPr>
              <a:t>garagepl: num </a:t>
            </a:r>
            <a:r>
              <a:rPr dirty="0" sz="900" spc="5">
                <a:latin typeface="Arial"/>
                <a:cs typeface="Arial"/>
              </a:rPr>
              <a:t>1 0 0 0 0 0 2 0 0 1</a:t>
            </a:r>
            <a:r>
              <a:rPr dirty="0" sz="900" spc="-18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  <a:p>
            <a:pPr marL="228600" indent="-216535">
              <a:lnSpc>
                <a:spcPct val="100000"/>
              </a:lnSpc>
              <a:spcBef>
                <a:spcPts val="240"/>
              </a:spcBef>
              <a:buChar char="•"/>
              <a:tabLst>
                <a:tab pos="228600" algn="l"/>
                <a:tab pos="229235" algn="l"/>
              </a:tabLst>
            </a:pPr>
            <a:r>
              <a:rPr dirty="0" sz="900" spc="5">
                <a:latin typeface="Arial"/>
                <a:cs typeface="Arial"/>
              </a:rPr>
              <a:t>$ </a:t>
            </a:r>
            <a:r>
              <a:rPr dirty="0" sz="900" spc="-5">
                <a:latin typeface="Arial"/>
                <a:cs typeface="Arial"/>
              </a:rPr>
              <a:t>prefarea: </a:t>
            </a:r>
            <a:r>
              <a:rPr dirty="0" sz="900">
                <a:latin typeface="Arial"/>
                <a:cs typeface="Arial"/>
              </a:rPr>
              <a:t>Factor w/ </a:t>
            </a:r>
            <a:r>
              <a:rPr dirty="0" sz="900" spc="5">
                <a:latin typeface="Arial"/>
                <a:cs typeface="Arial"/>
              </a:rPr>
              <a:t>2 </a:t>
            </a:r>
            <a:r>
              <a:rPr dirty="0" sz="900" spc="-5">
                <a:latin typeface="Arial"/>
                <a:cs typeface="Arial"/>
              </a:rPr>
              <a:t>levels "no","yes": </a:t>
            </a:r>
            <a:r>
              <a:rPr dirty="0" sz="900" spc="5">
                <a:latin typeface="Arial"/>
                <a:cs typeface="Arial"/>
              </a:rPr>
              <a:t>1 1 1 1 1 1 1 1 1 1</a:t>
            </a:r>
            <a:r>
              <a:rPr dirty="0" sz="900" spc="-114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0964" y="181101"/>
            <a:ext cx="1456690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str(Housing)</a:t>
            </a:r>
          </a:p>
        </p:txBody>
      </p:sp>
      <p:sp>
        <p:nvSpPr>
          <p:cNvPr id="7" name="object 7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04"/>
            <a:ext cx="1879696" cy="1877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4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231" y="80023"/>
            <a:ext cx="3844290" cy="671830"/>
          </a:xfrm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/>
              <a:t>The </a:t>
            </a:r>
            <a:r>
              <a:rPr dirty="0" spc="5"/>
              <a:t>First 10 Records in</a:t>
            </a:r>
            <a:r>
              <a:rPr dirty="0" spc="-50"/>
              <a:t> </a:t>
            </a:r>
            <a:r>
              <a:rPr dirty="0" spc="5"/>
              <a:t>Housing</a:t>
            </a:r>
          </a:p>
          <a:p>
            <a:pPr marL="1015365">
              <a:lnSpc>
                <a:spcPct val="100000"/>
              </a:lnSpc>
              <a:spcBef>
                <a:spcPts val="445"/>
              </a:spcBef>
            </a:pPr>
            <a:r>
              <a:rPr dirty="0" sz="1150" i="1">
                <a:latin typeface="Arial"/>
                <a:cs typeface="Arial"/>
              </a:rPr>
              <a:t>Housing </a:t>
            </a:r>
            <a:r>
              <a:rPr dirty="0" sz="1150"/>
              <a:t>Dataset </a:t>
            </a:r>
            <a:r>
              <a:rPr dirty="0" sz="1150" spc="-10"/>
              <a:t>in </a:t>
            </a:r>
            <a:r>
              <a:rPr dirty="0" sz="1150" spc="-5"/>
              <a:t>the </a:t>
            </a:r>
            <a:r>
              <a:rPr dirty="0" sz="1150" i="1">
                <a:latin typeface="Arial"/>
                <a:cs typeface="Arial"/>
              </a:rPr>
              <a:t>Ecdat </a:t>
            </a:r>
            <a:r>
              <a:rPr dirty="0" sz="1150"/>
              <a:t>package </a:t>
            </a:r>
            <a:r>
              <a:rPr dirty="0" sz="1150" spc="-10"/>
              <a:t>in</a:t>
            </a:r>
            <a:r>
              <a:rPr dirty="0" sz="1150" spc="140"/>
              <a:t> </a:t>
            </a:r>
            <a:r>
              <a:rPr dirty="0" sz="1150"/>
              <a:t>R</a:t>
            </a:r>
            <a:endParaRPr sz="11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2386" y="787130"/>
          <a:ext cx="4801235" cy="231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"/>
                <a:gridCol w="337820"/>
                <a:gridCol w="527685"/>
                <a:gridCol w="387984"/>
                <a:gridCol w="358139"/>
                <a:gridCol w="405130"/>
                <a:gridCol w="439419"/>
                <a:gridCol w="393700"/>
                <a:gridCol w="337185"/>
                <a:gridCol w="337185"/>
                <a:gridCol w="414654"/>
                <a:gridCol w="456564"/>
              </a:tblGrid>
              <a:tr h="112013">
                <a:tc>
                  <a:txBody>
                    <a:bodyPr/>
                    <a:lstStyle/>
                    <a:p>
                      <a:pPr marL="86360">
                        <a:lnSpc>
                          <a:spcPts val="780"/>
                        </a:lnSpc>
                      </a:pPr>
                      <a:r>
                        <a:rPr dirty="0" sz="700" spc="5" b="1">
                          <a:latin typeface="Arial"/>
                          <a:cs typeface="Arial"/>
                        </a:rPr>
                        <a:t>price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0"/>
                        </a:lnSpc>
                      </a:pPr>
                      <a:r>
                        <a:rPr dirty="0" sz="700" spc="5" b="1">
                          <a:latin typeface="Arial"/>
                          <a:cs typeface="Arial"/>
                        </a:rPr>
                        <a:t>lotsize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780"/>
                        </a:lnSpc>
                      </a:pPr>
                      <a:r>
                        <a:rPr dirty="0" sz="700" spc="5" b="1">
                          <a:latin typeface="Arial"/>
                          <a:cs typeface="Arial"/>
                        </a:rPr>
                        <a:t>bedrooms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0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700" spc="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0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700" spc="-10" b="1">
                          <a:latin typeface="Arial"/>
                          <a:cs typeface="Arial"/>
                        </a:rPr>
                        <a:t>h</a:t>
                      </a:r>
                      <a:r>
                        <a:rPr dirty="0" sz="700" spc="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700" spc="-20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700" b="1">
                          <a:latin typeface="Arial"/>
                          <a:cs typeface="Arial"/>
                        </a:rPr>
                        <a:t>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780"/>
                        </a:lnSpc>
                      </a:pPr>
                      <a:r>
                        <a:rPr dirty="0" sz="700" spc="5" b="1">
                          <a:latin typeface="Arial"/>
                          <a:cs typeface="Arial"/>
                        </a:rPr>
                        <a:t>stories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780"/>
                        </a:lnSpc>
                      </a:pPr>
                      <a:r>
                        <a:rPr dirty="0" sz="700" spc="-1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700" spc="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700" spc="-10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700" spc="5" b="1">
                          <a:latin typeface="Arial"/>
                          <a:cs typeface="Arial"/>
                        </a:rPr>
                        <a:t>ve</a:t>
                      </a:r>
                      <a:r>
                        <a:rPr dirty="0" sz="700" spc="40" b="1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700" spc="-2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700" b="1">
                          <a:latin typeface="Arial"/>
                          <a:cs typeface="Arial"/>
                        </a:rPr>
                        <a:t>y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780"/>
                        </a:lnSpc>
                      </a:pPr>
                      <a:r>
                        <a:rPr dirty="0" sz="700" spc="10" b="1">
                          <a:latin typeface="Arial"/>
                          <a:cs typeface="Arial"/>
                        </a:rPr>
                        <a:t>recroom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780"/>
                        </a:lnSpc>
                      </a:pPr>
                      <a:r>
                        <a:rPr dirty="0" sz="700" spc="5" b="1">
                          <a:latin typeface="Arial"/>
                          <a:cs typeface="Arial"/>
                        </a:rPr>
                        <a:t>fullbase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0"/>
                        </a:lnSpc>
                      </a:pPr>
                      <a:r>
                        <a:rPr dirty="0" sz="700" spc="10" b="1">
                          <a:latin typeface="Arial"/>
                          <a:cs typeface="Arial"/>
                        </a:rPr>
                        <a:t>gashw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780"/>
                        </a:lnSpc>
                      </a:pPr>
                      <a:r>
                        <a:rPr dirty="0" sz="700" spc="10" b="1">
                          <a:latin typeface="Arial"/>
                          <a:cs typeface="Arial"/>
                        </a:rPr>
                        <a:t>airco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780"/>
                        </a:lnSpc>
                      </a:pPr>
                      <a:r>
                        <a:rPr dirty="0" sz="700" spc="5" b="1">
                          <a:latin typeface="Arial"/>
                          <a:cs typeface="Arial"/>
                        </a:rPr>
                        <a:t>garagepl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780"/>
                        </a:lnSpc>
                      </a:pPr>
                      <a:r>
                        <a:rPr dirty="0" sz="700" spc="10" b="1">
                          <a:latin typeface="Arial"/>
                          <a:cs typeface="Arial"/>
                        </a:rPr>
                        <a:t>prefarea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0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790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42000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790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5850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ts val="79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9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9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9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ts val="790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ts val="79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ts val="790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ts val="790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90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ts val="790"/>
                        </a:lnSpc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0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38500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4000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698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ts val="785"/>
                        </a:lnSpc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00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49500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3060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698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ts val="785"/>
                        </a:lnSpc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02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60500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6650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6985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0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61000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6360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698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ts val="785"/>
                        </a:lnSpc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02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66000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4160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ts val="785"/>
                        </a:lnSpc>
                        <a:spcBef>
                          <a:spcPts val="5"/>
                        </a:spcBef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00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66000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3880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ts val="785"/>
                        </a:lnSpc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02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69000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4160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698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ts val="785"/>
                        </a:lnSpc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02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83800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4800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ts val="785"/>
                        </a:lnSpc>
                      </a:pPr>
                      <a:r>
                        <a:rPr dirty="0" sz="700" spc="10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08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0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88500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5500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698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yes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1270">
                        <a:lnSpc>
                          <a:spcPts val="785"/>
                        </a:lnSpc>
                      </a:pPr>
                      <a:r>
                        <a:rPr dirty="0" sz="700">
                          <a:latin typeface="Arial"/>
                          <a:cs typeface="Arial"/>
                        </a:rPr>
                        <a:t>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L="5715">
                        <a:lnSpc>
                          <a:spcPts val="785"/>
                        </a:lnSpc>
                      </a:pPr>
                      <a:r>
                        <a:rPr dirty="0" sz="700" spc="15">
                          <a:latin typeface="Arial"/>
                          <a:cs typeface="Arial"/>
                        </a:rPr>
                        <a:t>no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B="0" marT="571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9499" y="189052"/>
            <a:ext cx="314579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5">
                <a:latin typeface="Arial"/>
                <a:cs typeface="Arial"/>
              </a:rPr>
              <a:t>Histogram of House</a:t>
            </a:r>
            <a:r>
              <a:rPr dirty="0" sz="2050" spc="-50">
                <a:latin typeface="Arial"/>
                <a:cs typeface="Arial"/>
              </a:rPr>
              <a:t> </a:t>
            </a:r>
            <a:r>
              <a:rPr dirty="0" sz="2050" spc="5">
                <a:latin typeface="Arial"/>
                <a:cs typeface="Arial"/>
              </a:rPr>
              <a:t>Prices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8991" y="557783"/>
            <a:ext cx="3416808" cy="25603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60776" y="871727"/>
            <a:ext cx="1186180" cy="417830"/>
          </a:xfrm>
          <a:prstGeom prst="rect">
            <a:avLst/>
          </a:prstGeom>
          <a:solidFill>
            <a:srgbClr val="E6DFEB"/>
          </a:solidFill>
        </p:spPr>
        <p:txBody>
          <a:bodyPr wrap="square" lIns="0" tIns="29209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229"/>
              </a:spcBef>
            </a:pPr>
            <a:r>
              <a:rPr dirty="0" sz="1150" spc="-5">
                <a:latin typeface="Arial"/>
                <a:cs typeface="Arial"/>
              </a:rPr>
              <a:t>Median:</a:t>
            </a:r>
            <a:r>
              <a:rPr dirty="0" sz="1150" spc="1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62,000</a:t>
            </a:r>
            <a:endParaRPr sz="1150">
              <a:latin typeface="Arial"/>
              <a:cs typeface="Arial"/>
            </a:endParaRPr>
          </a:p>
          <a:p>
            <a:pPr marL="60960">
              <a:lnSpc>
                <a:spcPct val="100000"/>
              </a:lnSpc>
              <a:spcBef>
                <a:spcPts val="10"/>
              </a:spcBef>
            </a:pPr>
            <a:r>
              <a:rPr dirty="0" sz="1150" spc="-5">
                <a:latin typeface="Arial"/>
                <a:cs typeface="Arial"/>
              </a:rPr>
              <a:t>Mean:</a:t>
            </a:r>
            <a:r>
              <a:rPr dirty="0" sz="1150" spc="2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68,122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1936" y="1722119"/>
            <a:ext cx="158750" cy="326390"/>
          </a:xfrm>
          <a:custGeom>
            <a:avLst/>
            <a:gdLst/>
            <a:ahLst/>
            <a:cxnLst/>
            <a:rect l="l" t="t" r="r" b="b"/>
            <a:pathLst>
              <a:path w="158750" h="326389">
                <a:moveTo>
                  <a:pt x="0" y="326136"/>
                </a:moveTo>
                <a:lnTo>
                  <a:pt x="158496" y="326136"/>
                </a:lnTo>
                <a:lnTo>
                  <a:pt x="158496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32685" y="1773342"/>
            <a:ext cx="117475" cy="228600"/>
          </a:xfrm>
          <a:prstGeom prst="rect">
            <a:avLst/>
          </a:prstGeom>
        </p:spPr>
        <p:txBody>
          <a:bodyPr wrap="square" lIns="0" tIns="444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50" spc="10">
                <a:latin typeface="Arial"/>
                <a:cs typeface="Arial"/>
              </a:rPr>
              <a:t>c</a:t>
            </a:r>
            <a:r>
              <a:rPr dirty="0" sz="650">
                <a:latin typeface="Arial"/>
                <a:cs typeface="Arial"/>
              </a:rPr>
              <a:t>ount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5485" y="3066084"/>
            <a:ext cx="20574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Arial"/>
                <a:cs typeface="Arial"/>
              </a:rPr>
              <a:t>pri</a:t>
            </a:r>
            <a:r>
              <a:rPr dirty="0" sz="650" spc="5">
                <a:latin typeface="Arial"/>
                <a:cs typeface="Arial"/>
              </a:rPr>
              <a:t>c</a:t>
            </a:r>
            <a:r>
              <a:rPr dirty="0" sz="650" spc="-5">
                <a:latin typeface="Arial"/>
                <a:cs typeface="Arial"/>
              </a:rPr>
              <a:t>e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944" y="557784"/>
            <a:ext cx="3395472" cy="25481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9499" y="187909"/>
            <a:ext cx="232727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5">
                <a:latin typeface="Arial"/>
                <a:cs typeface="Arial"/>
              </a:rPr>
              <a:t>Histogram of</a:t>
            </a:r>
            <a:r>
              <a:rPr dirty="0" sz="2050" spc="-50">
                <a:latin typeface="Arial"/>
                <a:cs typeface="Arial"/>
              </a:rPr>
              <a:t> </a:t>
            </a:r>
            <a:r>
              <a:rPr dirty="0" sz="2050">
                <a:latin typeface="Arial"/>
                <a:cs typeface="Arial"/>
              </a:rPr>
              <a:t>lotsize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3448" y="871728"/>
            <a:ext cx="1103630" cy="417830"/>
          </a:xfrm>
          <a:prstGeom prst="rect">
            <a:avLst/>
          </a:prstGeom>
          <a:solidFill>
            <a:srgbClr val="E6DFEB"/>
          </a:solidFill>
        </p:spPr>
        <p:txBody>
          <a:bodyPr wrap="square" lIns="0" tIns="27939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219"/>
              </a:spcBef>
            </a:pPr>
            <a:r>
              <a:rPr dirty="0" sz="1150" spc="-5">
                <a:latin typeface="Arial"/>
                <a:cs typeface="Arial"/>
              </a:rPr>
              <a:t>Median:</a:t>
            </a:r>
            <a:r>
              <a:rPr dirty="0" sz="1150" spc="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4,600</a:t>
            </a:r>
            <a:endParaRPr sz="115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10"/>
              </a:spcBef>
            </a:pPr>
            <a:r>
              <a:rPr dirty="0" sz="1150" spc="-5">
                <a:latin typeface="Arial"/>
                <a:cs typeface="Arial"/>
              </a:rPr>
              <a:t>Mean:</a:t>
            </a:r>
            <a:r>
              <a:rPr dirty="0" sz="1150" spc="2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5,150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2375" y="1755943"/>
            <a:ext cx="117475" cy="228600"/>
          </a:xfrm>
          <a:prstGeom prst="rect">
            <a:avLst/>
          </a:prstGeom>
        </p:spPr>
        <p:txBody>
          <a:bodyPr wrap="square" lIns="0" tIns="444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50" spc="10">
                <a:latin typeface="Arial"/>
                <a:cs typeface="Arial"/>
              </a:rPr>
              <a:t>c</a:t>
            </a:r>
            <a:r>
              <a:rPr dirty="0" sz="650">
                <a:latin typeface="Arial"/>
                <a:cs typeface="Arial"/>
              </a:rPr>
              <a:t>ount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8976" y="3057906"/>
            <a:ext cx="26035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latin typeface="Arial"/>
                <a:cs typeface="Arial"/>
              </a:rPr>
              <a:t>lotsize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7002" y="181101"/>
            <a:ext cx="2093595" cy="3403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5">
                <a:latin typeface="Arial"/>
                <a:cs typeface="Arial"/>
              </a:rPr>
              <a:t>Correlation</a:t>
            </a:r>
            <a:r>
              <a:rPr dirty="0" sz="2050" spc="-60">
                <a:latin typeface="Arial"/>
                <a:cs typeface="Arial"/>
              </a:rPr>
              <a:t> </a:t>
            </a:r>
            <a:r>
              <a:rPr dirty="0" sz="2050">
                <a:latin typeface="Arial"/>
                <a:cs typeface="Arial"/>
              </a:rPr>
              <a:t>Matrix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00911" y="609599"/>
            <a:ext cx="2977896" cy="24444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15895" y="545591"/>
            <a:ext cx="332740" cy="14986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34925" rIns="0" bIns="0" rtlCol="0" vert="horz">
            <a:spAutoFit/>
          </a:bodyPr>
          <a:lstStyle/>
          <a:p>
            <a:pPr marL="64135">
              <a:lnSpc>
                <a:spcPct val="100000"/>
              </a:lnSpc>
              <a:spcBef>
                <a:spcPts val="275"/>
              </a:spcBef>
            </a:pPr>
            <a:r>
              <a:rPr dirty="0" sz="550" spc="10">
                <a:latin typeface="Arial"/>
                <a:cs typeface="Arial"/>
              </a:rPr>
              <a:t>lotsize</a:t>
            </a:r>
            <a:endParaRPr sz="5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96511" y="1389887"/>
            <a:ext cx="149860" cy="332740"/>
          </a:xfrm>
          <a:custGeom>
            <a:avLst/>
            <a:gdLst/>
            <a:ahLst/>
            <a:cxnLst/>
            <a:rect l="l" t="t" r="r" b="b"/>
            <a:pathLst>
              <a:path w="149860" h="332739">
                <a:moveTo>
                  <a:pt x="0" y="332231"/>
                </a:moveTo>
                <a:lnTo>
                  <a:pt x="149351" y="332231"/>
                </a:lnTo>
                <a:lnTo>
                  <a:pt x="149351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115554" y="1442084"/>
            <a:ext cx="107314" cy="233679"/>
          </a:xfrm>
          <a:prstGeom prst="rect">
            <a:avLst/>
          </a:prstGeom>
        </p:spPr>
        <p:txBody>
          <a:bodyPr wrap="square" lIns="0" tIns="889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550" spc="15">
                <a:latin typeface="Arial"/>
                <a:cs typeface="Arial"/>
              </a:rPr>
              <a:t>l</a:t>
            </a:r>
            <a:r>
              <a:rPr dirty="0" sz="550" spc="-10">
                <a:latin typeface="Arial"/>
                <a:cs typeface="Arial"/>
              </a:rPr>
              <a:t>o</a:t>
            </a:r>
            <a:r>
              <a:rPr dirty="0" sz="550" spc="5">
                <a:latin typeface="Arial"/>
                <a:cs typeface="Arial"/>
              </a:rPr>
              <a:t>t</a:t>
            </a:r>
            <a:r>
              <a:rPr dirty="0" sz="550">
                <a:latin typeface="Arial"/>
                <a:cs typeface="Arial"/>
              </a:rPr>
              <a:t>s</a:t>
            </a:r>
            <a:r>
              <a:rPr dirty="0" sz="550" spc="-10">
                <a:latin typeface="Arial"/>
                <a:cs typeface="Arial"/>
              </a:rPr>
              <a:t>i</a:t>
            </a:r>
            <a:r>
              <a:rPr dirty="0" sz="550">
                <a:latin typeface="Arial"/>
                <a:cs typeface="Arial"/>
              </a:rPr>
              <a:t>ze</a:t>
            </a:r>
            <a:endParaRPr sz="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9991" y="536447"/>
            <a:ext cx="469900" cy="14986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33655" rIns="0" bIns="0" rtlCol="0" vert="horz">
            <a:spAutoFit/>
          </a:bodyPr>
          <a:lstStyle/>
          <a:p>
            <a:pPr marL="156210">
              <a:lnSpc>
                <a:spcPct val="100000"/>
              </a:lnSpc>
              <a:spcBef>
                <a:spcPts val="265"/>
              </a:spcBef>
            </a:pPr>
            <a:r>
              <a:rPr dirty="0" sz="550" spc="10">
                <a:latin typeface="Arial"/>
                <a:cs typeface="Arial"/>
              </a:rPr>
              <a:t>price</a:t>
            </a:r>
            <a:endParaRPr sz="5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96511" y="740663"/>
            <a:ext cx="149860" cy="460375"/>
          </a:xfrm>
          <a:custGeom>
            <a:avLst/>
            <a:gdLst/>
            <a:ahLst/>
            <a:cxnLst/>
            <a:rect l="l" t="t" r="r" b="b"/>
            <a:pathLst>
              <a:path w="149860" h="460375">
                <a:moveTo>
                  <a:pt x="0" y="460247"/>
                </a:moveTo>
                <a:lnTo>
                  <a:pt x="149351" y="460247"/>
                </a:lnTo>
                <a:lnTo>
                  <a:pt x="149351" y="0"/>
                </a:lnTo>
                <a:lnTo>
                  <a:pt x="0" y="0"/>
                </a:lnTo>
                <a:lnTo>
                  <a:pt x="0" y="46024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15554" y="881252"/>
            <a:ext cx="107314" cy="185420"/>
          </a:xfrm>
          <a:prstGeom prst="rect">
            <a:avLst/>
          </a:prstGeom>
        </p:spPr>
        <p:txBody>
          <a:bodyPr wrap="square" lIns="0" tIns="889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550" spc="15">
                <a:latin typeface="Arial"/>
                <a:cs typeface="Arial"/>
              </a:rPr>
              <a:t>p</a:t>
            </a:r>
            <a:r>
              <a:rPr dirty="0" sz="550">
                <a:latin typeface="Arial"/>
                <a:cs typeface="Arial"/>
              </a:rPr>
              <a:t>r</a:t>
            </a:r>
            <a:r>
              <a:rPr dirty="0" sz="550" spc="-10">
                <a:latin typeface="Arial"/>
                <a:cs typeface="Arial"/>
              </a:rPr>
              <a:t>i</a:t>
            </a:r>
            <a:r>
              <a:rPr dirty="0" sz="550">
                <a:latin typeface="Arial"/>
                <a:cs typeface="Arial"/>
              </a:rPr>
              <a:t>ce</a:t>
            </a:r>
            <a:endParaRPr sz="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79776" y="542543"/>
            <a:ext cx="570230" cy="14986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34290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270"/>
              </a:spcBef>
            </a:pPr>
            <a:r>
              <a:rPr dirty="0" sz="550" spc="10">
                <a:latin typeface="Arial"/>
                <a:cs typeface="Arial"/>
              </a:rPr>
              <a:t>bedrooms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96511" y="1895855"/>
            <a:ext cx="149860" cy="454659"/>
          </a:xfrm>
          <a:custGeom>
            <a:avLst/>
            <a:gdLst/>
            <a:ahLst/>
            <a:cxnLst/>
            <a:rect l="l" t="t" r="r" b="b"/>
            <a:pathLst>
              <a:path w="149860" h="454660">
                <a:moveTo>
                  <a:pt x="0" y="454151"/>
                </a:moveTo>
                <a:lnTo>
                  <a:pt x="149351" y="454151"/>
                </a:lnTo>
                <a:lnTo>
                  <a:pt x="149351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115554" y="1949322"/>
            <a:ext cx="107314" cy="351790"/>
          </a:xfrm>
          <a:prstGeom prst="rect">
            <a:avLst/>
          </a:prstGeom>
        </p:spPr>
        <p:txBody>
          <a:bodyPr wrap="square" lIns="0" tIns="889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550" spc="10">
                <a:latin typeface="Arial"/>
                <a:cs typeface="Arial"/>
              </a:rPr>
              <a:t>bedrooms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44240" y="542543"/>
            <a:ext cx="619125" cy="14986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34290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270"/>
              </a:spcBef>
            </a:pPr>
            <a:r>
              <a:rPr dirty="0" sz="550" spc="10">
                <a:latin typeface="Arial"/>
                <a:cs typeface="Arial"/>
              </a:rPr>
              <a:t>bathrooms</a:t>
            </a:r>
            <a:endParaRPr sz="5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96511" y="2468879"/>
            <a:ext cx="149860" cy="481965"/>
          </a:xfrm>
          <a:custGeom>
            <a:avLst/>
            <a:gdLst/>
            <a:ahLst/>
            <a:cxnLst/>
            <a:rect l="l" t="t" r="r" b="b"/>
            <a:pathLst>
              <a:path w="149860" h="481964">
                <a:moveTo>
                  <a:pt x="0" y="481584"/>
                </a:moveTo>
                <a:lnTo>
                  <a:pt x="149351" y="481584"/>
                </a:lnTo>
                <a:lnTo>
                  <a:pt x="149351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115554" y="2523870"/>
            <a:ext cx="107314" cy="372745"/>
          </a:xfrm>
          <a:prstGeom prst="rect">
            <a:avLst/>
          </a:prstGeom>
        </p:spPr>
        <p:txBody>
          <a:bodyPr wrap="square" lIns="0" tIns="889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550" spc="10">
                <a:latin typeface="Arial"/>
                <a:cs typeface="Arial"/>
              </a:rPr>
              <a:t>bathrooms</a:t>
            </a:r>
            <a:endParaRPr sz="5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002" y="179959"/>
            <a:ext cx="2093595" cy="3403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5">
                <a:latin typeface="Arial"/>
                <a:cs typeface="Arial"/>
              </a:rPr>
              <a:t>Correlation</a:t>
            </a:r>
            <a:r>
              <a:rPr dirty="0" sz="2050" spc="-60">
                <a:latin typeface="Arial"/>
                <a:cs typeface="Arial"/>
              </a:rPr>
              <a:t> </a:t>
            </a:r>
            <a:r>
              <a:rPr dirty="0" sz="2050">
                <a:latin typeface="Arial"/>
                <a:cs typeface="Arial"/>
              </a:rPr>
              <a:t>Matrix</a:t>
            </a:r>
            <a:endParaRPr sz="20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3960" y="609600"/>
            <a:ext cx="2974848" cy="2441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99716" y="1199388"/>
            <a:ext cx="207264" cy="249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99716" y="1199388"/>
            <a:ext cx="207645" cy="250190"/>
          </a:xfrm>
          <a:custGeom>
            <a:avLst/>
            <a:gdLst/>
            <a:ahLst/>
            <a:cxnLst/>
            <a:rect l="l" t="t" r="r" b="b"/>
            <a:pathLst>
              <a:path w="207644" h="250190">
                <a:moveTo>
                  <a:pt x="0" y="103632"/>
                </a:moveTo>
                <a:lnTo>
                  <a:pt x="103631" y="0"/>
                </a:lnTo>
                <a:lnTo>
                  <a:pt x="207264" y="103632"/>
                </a:lnTo>
                <a:lnTo>
                  <a:pt x="155448" y="103632"/>
                </a:lnTo>
                <a:lnTo>
                  <a:pt x="155448" y="249936"/>
                </a:lnTo>
                <a:lnTo>
                  <a:pt x="51816" y="249936"/>
                </a:lnTo>
                <a:lnTo>
                  <a:pt x="51816" y="103632"/>
                </a:lnTo>
                <a:lnTo>
                  <a:pt x="0" y="103632"/>
                </a:lnTo>
                <a:close/>
              </a:path>
            </a:pathLst>
          </a:custGeom>
          <a:ln w="1523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15895" y="545592"/>
            <a:ext cx="332740" cy="14986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33655" rIns="0" bIns="0" rtlCol="0" vert="horz">
            <a:spAutoFit/>
          </a:bodyPr>
          <a:lstStyle/>
          <a:p>
            <a:pPr marL="64135">
              <a:lnSpc>
                <a:spcPct val="100000"/>
              </a:lnSpc>
              <a:spcBef>
                <a:spcPts val="265"/>
              </a:spcBef>
            </a:pPr>
            <a:r>
              <a:rPr dirty="0" sz="550" spc="10">
                <a:latin typeface="Arial"/>
                <a:cs typeface="Arial"/>
              </a:rPr>
              <a:t>lotsize</a:t>
            </a:r>
            <a:endParaRPr sz="5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96511" y="1389888"/>
            <a:ext cx="149860" cy="332740"/>
          </a:xfrm>
          <a:custGeom>
            <a:avLst/>
            <a:gdLst/>
            <a:ahLst/>
            <a:cxnLst/>
            <a:rect l="l" t="t" r="r" b="b"/>
            <a:pathLst>
              <a:path w="149860" h="332739">
                <a:moveTo>
                  <a:pt x="0" y="332232"/>
                </a:moveTo>
                <a:lnTo>
                  <a:pt x="149351" y="332232"/>
                </a:lnTo>
                <a:lnTo>
                  <a:pt x="149351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15554" y="1440561"/>
            <a:ext cx="107314" cy="233679"/>
          </a:xfrm>
          <a:prstGeom prst="rect">
            <a:avLst/>
          </a:prstGeom>
        </p:spPr>
        <p:txBody>
          <a:bodyPr wrap="square" lIns="0" tIns="889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550" spc="15">
                <a:latin typeface="Arial"/>
                <a:cs typeface="Arial"/>
              </a:rPr>
              <a:t>l</a:t>
            </a:r>
            <a:r>
              <a:rPr dirty="0" sz="550" spc="-10">
                <a:latin typeface="Arial"/>
                <a:cs typeface="Arial"/>
              </a:rPr>
              <a:t>o</a:t>
            </a:r>
            <a:r>
              <a:rPr dirty="0" sz="550" spc="5">
                <a:latin typeface="Arial"/>
                <a:cs typeface="Arial"/>
              </a:rPr>
              <a:t>t</a:t>
            </a:r>
            <a:r>
              <a:rPr dirty="0" sz="550">
                <a:latin typeface="Arial"/>
                <a:cs typeface="Arial"/>
              </a:rPr>
              <a:t>s</a:t>
            </a:r>
            <a:r>
              <a:rPr dirty="0" sz="550" spc="-10">
                <a:latin typeface="Arial"/>
                <a:cs typeface="Arial"/>
              </a:rPr>
              <a:t>i</a:t>
            </a:r>
            <a:r>
              <a:rPr dirty="0" sz="550">
                <a:latin typeface="Arial"/>
                <a:cs typeface="Arial"/>
              </a:rPr>
              <a:t>ze</a:t>
            </a:r>
            <a:endParaRPr sz="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9991" y="536448"/>
            <a:ext cx="469900" cy="14986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32384" rIns="0" bIns="0" rtlCol="0" vert="horz">
            <a:spAutoFit/>
          </a:bodyPr>
          <a:lstStyle/>
          <a:p>
            <a:pPr marL="156210">
              <a:lnSpc>
                <a:spcPct val="100000"/>
              </a:lnSpc>
              <a:spcBef>
                <a:spcPts val="254"/>
              </a:spcBef>
            </a:pPr>
            <a:r>
              <a:rPr dirty="0" sz="550" spc="10">
                <a:latin typeface="Arial"/>
                <a:cs typeface="Arial"/>
              </a:rPr>
              <a:t>price</a:t>
            </a:r>
            <a:endParaRPr sz="5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96511" y="740664"/>
            <a:ext cx="149860" cy="460375"/>
          </a:xfrm>
          <a:custGeom>
            <a:avLst/>
            <a:gdLst/>
            <a:ahLst/>
            <a:cxnLst/>
            <a:rect l="l" t="t" r="r" b="b"/>
            <a:pathLst>
              <a:path w="149860" h="460375">
                <a:moveTo>
                  <a:pt x="0" y="460248"/>
                </a:moveTo>
                <a:lnTo>
                  <a:pt x="149351" y="460248"/>
                </a:lnTo>
                <a:lnTo>
                  <a:pt x="149351" y="0"/>
                </a:lnTo>
                <a:lnTo>
                  <a:pt x="0" y="0"/>
                </a:lnTo>
                <a:lnTo>
                  <a:pt x="0" y="46024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15554" y="880110"/>
            <a:ext cx="107314" cy="185420"/>
          </a:xfrm>
          <a:prstGeom prst="rect">
            <a:avLst/>
          </a:prstGeom>
        </p:spPr>
        <p:txBody>
          <a:bodyPr wrap="square" lIns="0" tIns="889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550" spc="15">
                <a:latin typeface="Arial"/>
                <a:cs typeface="Arial"/>
              </a:rPr>
              <a:t>p</a:t>
            </a:r>
            <a:r>
              <a:rPr dirty="0" sz="550">
                <a:latin typeface="Arial"/>
                <a:cs typeface="Arial"/>
              </a:rPr>
              <a:t>r</a:t>
            </a:r>
            <a:r>
              <a:rPr dirty="0" sz="550" spc="-10">
                <a:latin typeface="Arial"/>
                <a:cs typeface="Arial"/>
              </a:rPr>
              <a:t>i</a:t>
            </a:r>
            <a:r>
              <a:rPr dirty="0" sz="550">
                <a:latin typeface="Arial"/>
                <a:cs typeface="Arial"/>
              </a:rPr>
              <a:t>ce</a:t>
            </a:r>
            <a:endParaRPr sz="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79776" y="542544"/>
            <a:ext cx="570230" cy="14986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33020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260"/>
              </a:spcBef>
            </a:pPr>
            <a:r>
              <a:rPr dirty="0" sz="550" spc="10">
                <a:latin typeface="Arial"/>
                <a:cs typeface="Arial"/>
              </a:rPr>
              <a:t>bedrooms</a:t>
            </a:r>
            <a:endParaRPr sz="5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96511" y="1895856"/>
            <a:ext cx="149860" cy="454659"/>
          </a:xfrm>
          <a:custGeom>
            <a:avLst/>
            <a:gdLst/>
            <a:ahLst/>
            <a:cxnLst/>
            <a:rect l="l" t="t" r="r" b="b"/>
            <a:pathLst>
              <a:path w="149860" h="454660">
                <a:moveTo>
                  <a:pt x="0" y="454151"/>
                </a:moveTo>
                <a:lnTo>
                  <a:pt x="149351" y="454151"/>
                </a:lnTo>
                <a:lnTo>
                  <a:pt x="149351" y="0"/>
                </a:lnTo>
                <a:lnTo>
                  <a:pt x="0" y="0"/>
                </a:lnTo>
                <a:lnTo>
                  <a:pt x="0" y="45415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115554" y="1948053"/>
            <a:ext cx="107314" cy="351790"/>
          </a:xfrm>
          <a:prstGeom prst="rect">
            <a:avLst/>
          </a:prstGeom>
        </p:spPr>
        <p:txBody>
          <a:bodyPr wrap="square" lIns="0" tIns="889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550" spc="10">
                <a:latin typeface="Arial"/>
                <a:cs typeface="Arial"/>
              </a:rPr>
              <a:t>bedrooms</a:t>
            </a:r>
            <a:endParaRPr sz="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44240" y="542544"/>
            <a:ext cx="619125" cy="14986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33020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260"/>
              </a:spcBef>
            </a:pPr>
            <a:r>
              <a:rPr dirty="0" sz="550" spc="10">
                <a:latin typeface="Arial"/>
                <a:cs typeface="Arial"/>
              </a:rPr>
              <a:t>bathrooms</a:t>
            </a:r>
            <a:endParaRPr sz="5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96511" y="2468880"/>
            <a:ext cx="149860" cy="481965"/>
          </a:xfrm>
          <a:custGeom>
            <a:avLst/>
            <a:gdLst/>
            <a:ahLst/>
            <a:cxnLst/>
            <a:rect l="l" t="t" r="r" b="b"/>
            <a:pathLst>
              <a:path w="149860" h="481964">
                <a:moveTo>
                  <a:pt x="0" y="481584"/>
                </a:moveTo>
                <a:lnTo>
                  <a:pt x="149351" y="481584"/>
                </a:lnTo>
                <a:lnTo>
                  <a:pt x="149351" y="0"/>
                </a:lnTo>
                <a:lnTo>
                  <a:pt x="0" y="0"/>
                </a:lnTo>
                <a:lnTo>
                  <a:pt x="0" y="48158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115554" y="2522601"/>
            <a:ext cx="107314" cy="372745"/>
          </a:xfrm>
          <a:prstGeom prst="rect">
            <a:avLst/>
          </a:prstGeom>
        </p:spPr>
        <p:txBody>
          <a:bodyPr wrap="square" lIns="0" tIns="8890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550" spc="10">
                <a:latin typeface="Arial"/>
                <a:cs typeface="Arial"/>
              </a:rPr>
              <a:t>bathrooms</a:t>
            </a:r>
            <a:endParaRPr sz="5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2735" y="181101"/>
            <a:ext cx="1380490" cy="3403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>
                <a:latin typeface="Arial"/>
                <a:cs typeface="Arial"/>
              </a:rPr>
              <a:t>Scatter</a:t>
            </a:r>
            <a:r>
              <a:rPr dirty="0" sz="2050" spc="-35">
                <a:latin typeface="Arial"/>
                <a:cs typeface="Arial"/>
              </a:rPr>
              <a:t> </a:t>
            </a:r>
            <a:r>
              <a:rPr dirty="0" sz="2050">
                <a:latin typeface="Arial"/>
                <a:cs typeface="Arial"/>
              </a:rPr>
              <a:t>Plot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1831" y="877823"/>
            <a:ext cx="3511296" cy="2225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3439" y="1813559"/>
            <a:ext cx="177165" cy="335280"/>
          </a:xfrm>
          <a:custGeom>
            <a:avLst/>
            <a:gdLst/>
            <a:ahLst/>
            <a:cxnLst/>
            <a:rect l="l" t="t" r="r" b="b"/>
            <a:pathLst>
              <a:path w="177165" h="335280">
                <a:moveTo>
                  <a:pt x="0" y="335280"/>
                </a:moveTo>
                <a:lnTo>
                  <a:pt x="176784" y="335280"/>
                </a:lnTo>
                <a:lnTo>
                  <a:pt x="176784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76522" y="1865321"/>
            <a:ext cx="134620" cy="235585"/>
          </a:xfrm>
          <a:prstGeom prst="rect">
            <a:avLst/>
          </a:prstGeom>
        </p:spPr>
        <p:txBody>
          <a:bodyPr wrap="square" lIns="0" tIns="571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750" spc="-20">
                <a:latin typeface="Arial"/>
                <a:cs typeface="Arial"/>
              </a:rPr>
              <a:t>p</a:t>
            </a:r>
            <a:r>
              <a:rPr dirty="0" sz="750" spc="5">
                <a:latin typeface="Arial"/>
                <a:cs typeface="Arial"/>
              </a:rPr>
              <a:t>r</a:t>
            </a:r>
            <a:r>
              <a:rPr dirty="0" sz="750" spc="-5">
                <a:latin typeface="Arial"/>
                <a:cs typeface="Arial"/>
              </a:rPr>
              <a:t>i</a:t>
            </a:r>
            <a:r>
              <a:rPr dirty="0" sz="750">
                <a:latin typeface="Arial"/>
                <a:cs typeface="Arial"/>
              </a:rPr>
              <a:t>ce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7489" y="3059379"/>
            <a:ext cx="296545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-5">
                <a:latin typeface="Arial"/>
                <a:cs typeface="Arial"/>
              </a:rPr>
              <a:t>lotsize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6492" y="618489"/>
            <a:ext cx="392874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Scatter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Plot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5">
                <a:latin typeface="Arial"/>
                <a:cs typeface="Arial"/>
              </a:rPr>
              <a:t> price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(</a:t>
            </a:r>
            <a:r>
              <a:rPr dirty="0" sz="900" spc="5" i="1">
                <a:latin typeface="Arial"/>
                <a:cs typeface="Arial"/>
              </a:rPr>
              <a:t>y</a:t>
            </a:r>
            <a:r>
              <a:rPr dirty="0" sz="900" spc="5">
                <a:latin typeface="Arial"/>
                <a:cs typeface="Arial"/>
              </a:rPr>
              <a:t>)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against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lotsize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(</a:t>
            </a:r>
            <a:r>
              <a:rPr dirty="0" sz="900" spc="5" i="1">
                <a:latin typeface="Arial"/>
                <a:cs typeface="Arial"/>
              </a:rPr>
              <a:t>x</a:t>
            </a:r>
            <a:r>
              <a:rPr dirty="0" sz="900" spc="5">
                <a:latin typeface="Arial"/>
                <a:cs typeface="Arial"/>
              </a:rPr>
              <a:t>),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including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the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linear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regression </a:t>
            </a:r>
            <a:r>
              <a:rPr dirty="0" sz="900" spc="5">
                <a:latin typeface="Arial"/>
                <a:cs typeface="Arial"/>
              </a:rPr>
              <a:t>line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04"/>
            <a:ext cx="1879696" cy="1877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4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9499" y="736854"/>
            <a:ext cx="5074920" cy="591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4950" marR="5080" indent="-222885">
              <a:lnSpc>
                <a:spcPct val="100899"/>
              </a:lnSpc>
              <a:spcBef>
                <a:spcPts val="9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-10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mean of a variable that has a </a:t>
            </a:r>
            <a:r>
              <a:rPr dirty="0" sz="1150" spc="-5">
                <a:latin typeface="Arial"/>
                <a:cs typeface="Arial"/>
              </a:rPr>
              <a:t>right-skewed distribution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 spc="-5">
                <a:latin typeface="Arial"/>
                <a:cs typeface="Arial"/>
              </a:rPr>
              <a:t>smaller </a:t>
            </a:r>
            <a:r>
              <a:rPr dirty="0" sz="1150">
                <a:latin typeface="Arial"/>
                <a:cs typeface="Arial"/>
              </a:rPr>
              <a:t>than  </a:t>
            </a:r>
            <a:r>
              <a:rPr dirty="0" sz="1150" spc="-5">
                <a:latin typeface="Arial"/>
                <a:cs typeface="Arial"/>
              </a:rPr>
              <a:t>the</a:t>
            </a:r>
            <a:r>
              <a:rPr dirty="0" sz="1150" spc="1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median.</a:t>
            </a:r>
            <a:endParaRPr sz="115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dirty="0" sz="1150" spc="-5">
                <a:latin typeface="Arial"/>
                <a:cs typeface="Arial"/>
              </a:rPr>
              <a:t>Answer:</a:t>
            </a:r>
            <a:r>
              <a:rPr dirty="0" sz="1150" spc="5">
                <a:latin typeface="Arial"/>
                <a:cs typeface="Arial"/>
              </a:rPr>
              <a:t> </a:t>
            </a:r>
            <a:r>
              <a:rPr dirty="0" sz="1150" spc="-25" b="1">
                <a:latin typeface="Arial"/>
                <a:cs typeface="Arial"/>
              </a:rPr>
              <a:t>FALSE</a:t>
            </a:r>
            <a:r>
              <a:rPr dirty="0" sz="1150" spc="-25"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499" y="1767332"/>
            <a:ext cx="5093335" cy="591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34950" marR="5080" indent="-222885">
              <a:lnSpc>
                <a:spcPct val="100899"/>
              </a:lnSpc>
              <a:spcBef>
                <a:spcPts val="9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-10">
                <a:latin typeface="Arial"/>
                <a:cs typeface="Arial"/>
              </a:rPr>
              <a:t>The </a:t>
            </a:r>
            <a:r>
              <a:rPr dirty="0" sz="1150" spc="-5">
                <a:latin typeface="Arial"/>
                <a:cs typeface="Arial"/>
              </a:rPr>
              <a:t>correlation </a:t>
            </a:r>
            <a:r>
              <a:rPr dirty="0" sz="1150" spc="-10">
                <a:latin typeface="Arial"/>
                <a:cs typeface="Arial"/>
              </a:rPr>
              <a:t>coefficient </a:t>
            </a:r>
            <a:r>
              <a:rPr dirty="0" sz="1150">
                <a:latin typeface="Arial"/>
                <a:cs typeface="Arial"/>
              </a:rPr>
              <a:t>can capture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strength of both </a:t>
            </a:r>
            <a:r>
              <a:rPr dirty="0" sz="1150" spc="-5">
                <a:latin typeface="Arial"/>
                <a:cs typeface="Arial"/>
              </a:rPr>
              <a:t>linear </a:t>
            </a:r>
            <a:r>
              <a:rPr dirty="0" sz="1150">
                <a:latin typeface="Arial"/>
                <a:cs typeface="Arial"/>
              </a:rPr>
              <a:t>and </a:t>
            </a:r>
            <a:r>
              <a:rPr dirty="0" sz="1150" spc="15">
                <a:latin typeface="Arial"/>
                <a:cs typeface="Arial"/>
              </a:rPr>
              <a:t>non-  </a:t>
            </a:r>
            <a:r>
              <a:rPr dirty="0" sz="1150" spc="-5">
                <a:latin typeface="Arial"/>
                <a:cs typeface="Arial"/>
              </a:rPr>
              <a:t>linear</a:t>
            </a:r>
            <a:r>
              <a:rPr dirty="0" sz="1150" spc="3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relationships.</a:t>
            </a:r>
            <a:endParaRPr sz="115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dirty="0" sz="1150" spc="-5">
                <a:latin typeface="Arial"/>
                <a:cs typeface="Arial"/>
              </a:rPr>
              <a:t>Answer:</a:t>
            </a:r>
            <a:r>
              <a:rPr dirty="0" sz="1150" spc="80">
                <a:latin typeface="Arial"/>
                <a:cs typeface="Arial"/>
              </a:rPr>
              <a:t> </a:t>
            </a:r>
            <a:r>
              <a:rPr dirty="0" sz="1150" spc="-25" b="1">
                <a:latin typeface="Arial"/>
                <a:cs typeface="Arial"/>
              </a:rPr>
              <a:t>FALSE</a:t>
            </a:r>
            <a:r>
              <a:rPr dirty="0" sz="1150" spc="-25"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964" y="184150"/>
            <a:ext cx="2062480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Quiz</a:t>
            </a:r>
            <a:r>
              <a:rPr dirty="0" spc="-50"/>
              <a:t> </a:t>
            </a:r>
            <a:r>
              <a:rPr dirty="0"/>
              <a:t>(True/False)</a:t>
            </a:r>
          </a:p>
        </p:txBody>
      </p:sp>
      <p:sp>
        <p:nvSpPr>
          <p:cNvPr id="8" name="object 8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97879" cy="3316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0050" y="1437893"/>
            <a:ext cx="2465070" cy="5340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solidFill>
                  <a:srgbClr val="EDB111"/>
                </a:solidFill>
                <a:latin typeface="Arial"/>
                <a:cs typeface="Arial"/>
              </a:rPr>
              <a:t>Sridhar Narasimhan,</a:t>
            </a:r>
            <a:r>
              <a:rPr dirty="0" sz="1550" spc="-100" b="1">
                <a:solidFill>
                  <a:srgbClr val="EDB111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EDB111"/>
                </a:solidFill>
                <a:latin typeface="Arial"/>
                <a:cs typeface="Arial"/>
              </a:rPr>
              <a:t>Ph.D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200"/>
              </a:lnSpc>
              <a:spcBef>
                <a:spcPts val="25"/>
              </a:spcBef>
            </a:pPr>
            <a:r>
              <a:rPr dirty="0" sz="1000" spc="15" i="1">
                <a:latin typeface="Arial"/>
                <a:cs typeface="Arial"/>
              </a:rPr>
              <a:t>Professor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900"/>
              </a:lnSpc>
            </a:pPr>
            <a:r>
              <a:rPr dirty="0" sz="750">
                <a:latin typeface="Arial"/>
                <a:cs typeface="Arial"/>
              </a:rPr>
              <a:t>Scheller </a:t>
            </a:r>
            <a:r>
              <a:rPr dirty="0" sz="750" spc="-5">
                <a:latin typeface="Arial"/>
                <a:cs typeface="Arial"/>
              </a:rPr>
              <a:t>College of</a:t>
            </a:r>
            <a:r>
              <a:rPr dirty="0" sz="750" spc="-35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Business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1820" y="182371"/>
            <a:ext cx="3103245" cy="57277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2445"/>
              </a:lnSpc>
              <a:spcBef>
                <a:spcPts val="110"/>
              </a:spcBef>
            </a:pPr>
            <a:r>
              <a:rPr dirty="0" spc="5"/>
              <a:t>Data </a:t>
            </a:r>
            <a:r>
              <a:rPr dirty="0"/>
              <a:t>Analytics </a:t>
            </a:r>
            <a:r>
              <a:rPr dirty="0" spc="5"/>
              <a:t>in</a:t>
            </a:r>
            <a:r>
              <a:rPr dirty="0" spc="-114"/>
              <a:t> </a:t>
            </a:r>
            <a:r>
              <a:rPr dirty="0" spc="5"/>
              <a:t>Business</a:t>
            </a:r>
          </a:p>
          <a:p>
            <a:pPr marL="18415">
              <a:lnSpc>
                <a:spcPts val="1845"/>
              </a:lnSpc>
            </a:pPr>
            <a:r>
              <a:rPr dirty="0" sz="1550" spc="-5">
                <a:solidFill>
                  <a:srgbClr val="1F487C"/>
                </a:solidFill>
              </a:rPr>
              <a:t>Linear</a:t>
            </a:r>
            <a:r>
              <a:rPr dirty="0" sz="1550" spc="5">
                <a:solidFill>
                  <a:srgbClr val="1F487C"/>
                </a:solidFill>
              </a:rPr>
              <a:t> </a:t>
            </a:r>
            <a:r>
              <a:rPr dirty="0" sz="1550">
                <a:solidFill>
                  <a:srgbClr val="1F487C"/>
                </a:solidFill>
              </a:rPr>
              <a:t>Regression</a:t>
            </a:r>
            <a:endParaRPr sz="1550"/>
          </a:p>
        </p:txBody>
      </p:sp>
      <p:sp>
        <p:nvSpPr>
          <p:cNvPr id="5" name="object 5"/>
          <p:cNvSpPr txBox="1"/>
          <p:nvPr/>
        </p:nvSpPr>
        <p:spPr>
          <a:xfrm>
            <a:off x="197916" y="2829255"/>
            <a:ext cx="61849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 b="1">
                <a:solidFill>
                  <a:srgbClr val="1F487C"/>
                </a:solidFill>
                <a:latin typeface="Arial"/>
                <a:cs typeface="Arial"/>
              </a:rPr>
              <a:t>Notation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04"/>
            <a:ext cx="1879696" cy="1877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4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430" y="179959"/>
            <a:ext cx="3277235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Linear Regression:</a:t>
            </a:r>
            <a:r>
              <a:rPr dirty="0" spc="-55"/>
              <a:t> </a:t>
            </a:r>
            <a:r>
              <a:rPr dirty="0" spc="5"/>
              <a:t>Notation</a:t>
            </a:r>
          </a:p>
        </p:txBody>
      </p:sp>
      <p:sp>
        <p:nvSpPr>
          <p:cNvPr id="6" name="object 6"/>
          <p:cNvSpPr/>
          <p:nvPr/>
        </p:nvSpPr>
        <p:spPr>
          <a:xfrm>
            <a:off x="1676400" y="737616"/>
            <a:ext cx="0" cy="2344420"/>
          </a:xfrm>
          <a:custGeom>
            <a:avLst/>
            <a:gdLst/>
            <a:ahLst/>
            <a:cxnLst/>
            <a:rect l="l" t="t" r="r" b="b"/>
            <a:pathLst>
              <a:path w="0" h="2344420">
                <a:moveTo>
                  <a:pt x="0" y="0"/>
                </a:moveTo>
                <a:lnTo>
                  <a:pt x="0" y="234403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455" y="957072"/>
            <a:ext cx="5063490" cy="0"/>
          </a:xfrm>
          <a:custGeom>
            <a:avLst/>
            <a:gdLst/>
            <a:ahLst/>
            <a:cxnLst/>
            <a:rect l="l" t="t" r="r" b="b"/>
            <a:pathLst>
              <a:path w="5063490" h="0">
                <a:moveTo>
                  <a:pt x="0" y="0"/>
                </a:moveTo>
                <a:lnTo>
                  <a:pt x="50632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8482" y="752983"/>
            <a:ext cx="55372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0" b="1">
                <a:latin typeface="Arial"/>
                <a:cs typeface="Arial"/>
              </a:rPr>
              <a:t>N</a:t>
            </a:r>
            <a:r>
              <a:rPr dirty="0" sz="1000" spc="5" b="1">
                <a:latin typeface="Arial"/>
                <a:cs typeface="Arial"/>
              </a:rPr>
              <a:t>o</a:t>
            </a:r>
            <a:r>
              <a:rPr dirty="0" sz="1000" b="1">
                <a:latin typeface="Arial"/>
                <a:cs typeface="Arial"/>
              </a:rPr>
              <a:t>t</a:t>
            </a:r>
            <a:r>
              <a:rPr dirty="0" sz="1000" spc="15" b="1">
                <a:latin typeface="Arial"/>
                <a:cs typeface="Arial"/>
              </a:rPr>
              <a:t>a</a:t>
            </a:r>
            <a:r>
              <a:rPr dirty="0" sz="1000" b="1">
                <a:latin typeface="Arial"/>
                <a:cs typeface="Arial"/>
              </a:rPr>
              <a:t>t</a:t>
            </a:r>
            <a:r>
              <a:rPr dirty="0" sz="1000" spc="5" b="1">
                <a:latin typeface="Arial"/>
                <a:cs typeface="Arial"/>
              </a:rPr>
              <a:t>i</a:t>
            </a:r>
            <a:r>
              <a:rPr dirty="0" sz="1000" spc="5" b="1">
                <a:latin typeface="Arial"/>
                <a:cs typeface="Arial"/>
              </a:rPr>
              <a:t>o</a:t>
            </a:r>
            <a:r>
              <a:rPr dirty="0" sz="1000" spc="15" b="1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3127" y="752983"/>
            <a:ext cx="55943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latin typeface="Arial"/>
                <a:cs typeface="Arial"/>
              </a:rPr>
              <a:t>Meaning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785" y="1048893"/>
            <a:ext cx="58991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Arial"/>
                <a:cs typeface="Arial"/>
              </a:rPr>
              <a:t>i </a:t>
            </a:r>
            <a:r>
              <a:rPr dirty="0" sz="900" spc="5">
                <a:latin typeface="Arial"/>
                <a:cs typeface="Arial"/>
              </a:rPr>
              <a:t>=</a:t>
            </a:r>
            <a:r>
              <a:rPr dirty="0" sz="900" spc="-8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1,2,…,</a:t>
            </a:r>
            <a:r>
              <a:rPr dirty="0" sz="900" spc="5" i="1">
                <a:latin typeface="Arial"/>
                <a:cs typeface="Arial"/>
              </a:rPr>
              <a:t>n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385" y="1460373"/>
            <a:ext cx="922655" cy="5791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 spc="-10" i="1">
                <a:latin typeface="Arial"/>
                <a:cs typeface="Arial"/>
              </a:rPr>
              <a:t>(x</a:t>
            </a:r>
            <a:r>
              <a:rPr dirty="0" baseline="-18518" sz="900" spc="-15" i="1">
                <a:latin typeface="Arial"/>
                <a:cs typeface="Arial"/>
              </a:rPr>
              <a:t>11</a:t>
            </a:r>
            <a:r>
              <a:rPr dirty="0" sz="900" spc="-10" i="1">
                <a:latin typeface="Arial"/>
                <a:cs typeface="Arial"/>
              </a:rPr>
              <a:t>, </a:t>
            </a:r>
            <a:r>
              <a:rPr dirty="0" sz="900" i="1">
                <a:latin typeface="Arial"/>
                <a:cs typeface="Arial"/>
              </a:rPr>
              <a:t>x</a:t>
            </a:r>
            <a:r>
              <a:rPr dirty="0" baseline="-18518" sz="900" i="1">
                <a:latin typeface="Arial"/>
                <a:cs typeface="Arial"/>
              </a:rPr>
              <a:t>21</a:t>
            </a:r>
            <a:r>
              <a:rPr dirty="0" sz="900" i="1">
                <a:latin typeface="Arial"/>
                <a:cs typeface="Arial"/>
              </a:rPr>
              <a:t>, </a:t>
            </a:r>
            <a:r>
              <a:rPr dirty="0" sz="900" spc="5" i="1">
                <a:latin typeface="Arial"/>
                <a:cs typeface="Arial"/>
              </a:rPr>
              <a:t>…,</a:t>
            </a:r>
            <a:r>
              <a:rPr dirty="0" sz="900" spc="-70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x</a:t>
            </a:r>
            <a:r>
              <a:rPr dirty="0" baseline="-18518" sz="900" i="1">
                <a:latin typeface="Arial"/>
                <a:cs typeface="Arial"/>
              </a:rPr>
              <a:t>p1</a:t>
            </a:r>
            <a:r>
              <a:rPr dirty="0" sz="900" i="1">
                <a:latin typeface="Arial"/>
                <a:cs typeface="Arial"/>
              </a:rPr>
              <a:t>),</a:t>
            </a: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dirty="0" sz="900" i="1">
                <a:latin typeface="Arial"/>
                <a:cs typeface="Arial"/>
              </a:rPr>
              <a:t>(x</a:t>
            </a:r>
            <a:r>
              <a:rPr dirty="0" baseline="-18518" sz="900" i="1">
                <a:latin typeface="Arial"/>
                <a:cs typeface="Arial"/>
              </a:rPr>
              <a:t>12</a:t>
            </a:r>
            <a:r>
              <a:rPr dirty="0" sz="900" i="1">
                <a:latin typeface="Arial"/>
                <a:cs typeface="Arial"/>
              </a:rPr>
              <a:t>, x</a:t>
            </a:r>
            <a:r>
              <a:rPr dirty="0" baseline="-18518" sz="900" i="1">
                <a:latin typeface="Arial"/>
                <a:cs typeface="Arial"/>
              </a:rPr>
              <a:t>22</a:t>
            </a:r>
            <a:r>
              <a:rPr dirty="0" sz="900" i="1">
                <a:latin typeface="Arial"/>
                <a:cs typeface="Arial"/>
              </a:rPr>
              <a:t>, </a:t>
            </a:r>
            <a:r>
              <a:rPr dirty="0" sz="900" spc="5" i="1">
                <a:latin typeface="Arial"/>
                <a:cs typeface="Arial"/>
              </a:rPr>
              <a:t>…,</a:t>
            </a:r>
            <a:r>
              <a:rPr dirty="0" sz="900" spc="-75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x</a:t>
            </a:r>
            <a:r>
              <a:rPr dirty="0" baseline="-18518" sz="900" i="1">
                <a:latin typeface="Arial"/>
                <a:cs typeface="Arial"/>
              </a:rPr>
              <a:t>p2</a:t>
            </a:r>
            <a:r>
              <a:rPr dirty="0" sz="900" i="1">
                <a:latin typeface="Arial"/>
                <a:cs typeface="Arial"/>
              </a:rPr>
              <a:t>),</a:t>
            </a: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dirty="0" sz="900" spc="5" i="1">
                <a:latin typeface="Arial"/>
                <a:cs typeface="Arial"/>
              </a:rPr>
              <a:t>…,</a:t>
            </a: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dirty="0" sz="900" i="1">
                <a:latin typeface="Arial"/>
                <a:cs typeface="Arial"/>
              </a:rPr>
              <a:t>(x</a:t>
            </a:r>
            <a:r>
              <a:rPr dirty="0" baseline="-18518" sz="900" i="1">
                <a:latin typeface="Arial"/>
                <a:cs typeface="Arial"/>
              </a:rPr>
              <a:t>1n</a:t>
            </a:r>
            <a:r>
              <a:rPr dirty="0" sz="900" i="1">
                <a:latin typeface="Arial"/>
                <a:cs typeface="Arial"/>
              </a:rPr>
              <a:t>, x</a:t>
            </a:r>
            <a:r>
              <a:rPr dirty="0" baseline="-18518" sz="900" i="1">
                <a:latin typeface="Arial"/>
                <a:cs typeface="Arial"/>
              </a:rPr>
              <a:t>2n</a:t>
            </a:r>
            <a:r>
              <a:rPr dirty="0" sz="900" i="1">
                <a:latin typeface="Arial"/>
                <a:cs typeface="Arial"/>
              </a:rPr>
              <a:t>, </a:t>
            </a:r>
            <a:r>
              <a:rPr dirty="0" sz="900" spc="5" i="1">
                <a:latin typeface="Arial"/>
                <a:cs typeface="Arial"/>
              </a:rPr>
              <a:t>…,</a:t>
            </a:r>
            <a:r>
              <a:rPr dirty="0" sz="900" spc="-60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x</a:t>
            </a:r>
            <a:r>
              <a:rPr dirty="0" baseline="-18518" sz="900" i="1">
                <a:latin typeface="Arial"/>
                <a:cs typeface="Arial"/>
              </a:rPr>
              <a:t>pn</a:t>
            </a:r>
            <a:r>
              <a:rPr dirty="0" sz="900" i="1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4385" y="2152269"/>
            <a:ext cx="61849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 spc="5" i="1">
                <a:latin typeface="Arial"/>
                <a:cs typeface="Arial"/>
              </a:rPr>
              <a:t>y</a:t>
            </a:r>
            <a:r>
              <a:rPr dirty="0" baseline="-18518" sz="900" spc="7" i="1">
                <a:latin typeface="Arial"/>
                <a:cs typeface="Arial"/>
              </a:rPr>
              <a:t>1</a:t>
            </a:r>
            <a:r>
              <a:rPr dirty="0" sz="900" spc="5" i="1">
                <a:latin typeface="Arial"/>
                <a:cs typeface="Arial"/>
              </a:rPr>
              <a:t>,y</a:t>
            </a:r>
            <a:r>
              <a:rPr dirty="0" baseline="-18518" sz="900" spc="7" i="1">
                <a:latin typeface="Arial"/>
                <a:cs typeface="Arial"/>
              </a:rPr>
              <a:t>2</a:t>
            </a:r>
            <a:r>
              <a:rPr dirty="0" sz="900" spc="5" i="1">
                <a:latin typeface="Arial"/>
                <a:cs typeface="Arial"/>
              </a:rPr>
              <a:t>,…,</a:t>
            </a:r>
            <a:r>
              <a:rPr dirty="0" sz="900" spc="-85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y</a:t>
            </a:r>
            <a:r>
              <a:rPr dirty="0" baseline="-18518" sz="900" i="1">
                <a:latin typeface="Arial"/>
                <a:cs typeface="Arial"/>
              </a:rPr>
              <a:t>n</a:t>
            </a:r>
            <a:endParaRPr baseline="-18518"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9785" y="2426589"/>
            <a:ext cx="9080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385">
                <a:latin typeface="Cambria Math"/>
                <a:cs typeface="Cambria Math"/>
              </a:rPr>
              <a:t>𝑦</a:t>
            </a:r>
            <a:r>
              <a:rPr dirty="0" sz="900" spc="-305">
                <a:latin typeface="Cambria Math"/>
                <a:cs typeface="Cambria Math"/>
              </a:rPr>
              <a:t>ത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4385" y="2704338"/>
            <a:ext cx="18796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 spc="-20">
                <a:latin typeface="Cambria Math"/>
                <a:cs typeface="Cambria Math"/>
              </a:rPr>
              <a:t>𝑥</a:t>
            </a:r>
            <a:r>
              <a:rPr dirty="0" sz="900" spc="25">
                <a:latin typeface="Cambria Math"/>
                <a:cs typeface="Cambria Math"/>
              </a:rPr>
              <a:t>ҧ</a:t>
            </a:r>
            <a:r>
              <a:rPr dirty="0" baseline="-17094" sz="975" spc="75">
                <a:latin typeface="Cambria Math"/>
                <a:cs typeface="Cambria Math"/>
              </a:rPr>
              <a:t>k</a:t>
            </a:r>
            <a:endParaRPr baseline="-17094" sz="975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1942" y="1048893"/>
            <a:ext cx="3159760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Arial"/>
                <a:cs typeface="Arial"/>
              </a:rPr>
              <a:t>i </a:t>
            </a:r>
            <a:r>
              <a:rPr dirty="0" sz="900" spc="-5">
                <a:latin typeface="Arial"/>
                <a:cs typeface="Arial"/>
              </a:rPr>
              <a:t>refers </a:t>
            </a:r>
            <a:r>
              <a:rPr dirty="0" sz="900" spc="5">
                <a:latin typeface="Arial"/>
                <a:cs typeface="Arial"/>
              </a:rPr>
              <a:t>to the </a:t>
            </a:r>
            <a:r>
              <a:rPr dirty="0" sz="900" spc="-5" i="1">
                <a:latin typeface="Arial"/>
                <a:cs typeface="Arial"/>
              </a:rPr>
              <a:t>i</a:t>
            </a:r>
            <a:r>
              <a:rPr dirty="0" sz="900" spc="-5">
                <a:latin typeface="Arial"/>
                <a:cs typeface="Arial"/>
              </a:rPr>
              <a:t>th </a:t>
            </a:r>
            <a:r>
              <a:rPr dirty="0" sz="900">
                <a:latin typeface="Arial"/>
                <a:cs typeface="Arial"/>
              </a:rPr>
              <a:t>observation or record </a:t>
            </a:r>
            <a:r>
              <a:rPr dirty="0" sz="900" spc="5">
                <a:latin typeface="Arial"/>
                <a:cs typeface="Arial"/>
              </a:rPr>
              <a:t>in a </a:t>
            </a:r>
            <a:r>
              <a:rPr dirty="0" sz="900">
                <a:latin typeface="Arial"/>
                <a:cs typeface="Arial"/>
              </a:rPr>
              <a:t>data </a:t>
            </a:r>
            <a:r>
              <a:rPr dirty="0" sz="900" spc="-5">
                <a:latin typeface="Arial"/>
                <a:cs typeface="Arial"/>
              </a:rPr>
              <a:t>set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-1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records  </a:t>
            </a:r>
            <a:r>
              <a:rPr dirty="0" sz="900" spc="5">
                <a:latin typeface="Arial"/>
                <a:cs typeface="Arial"/>
              </a:rPr>
              <a:t>(typically</a:t>
            </a:r>
            <a:r>
              <a:rPr dirty="0" sz="900" spc="-9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a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10">
                <a:latin typeface="Arial"/>
                <a:cs typeface="Arial"/>
              </a:rPr>
              <a:t>sample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of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the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population)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1942" y="1460373"/>
            <a:ext cx="229362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 i="1">
                <a:latin typeface="Arial"/>
                <a:cs typeface="Arial"/>
              </a:rPr>
              <a:t>n </a:t>
            </a:r>
            <a:r>
              <a:rPr dirty="0" sz="900" i="1">
                <a:latin typeface="Arial"/>
                <a:cs typeface="Arial"/>
              </a:rPr>
              <a:t>observations of </a:t>
            </a:r>
            <a:r>
              <a:rPr dirty="0" sz="900" spc="5" i="1">
                <a:latin typeface="Arial"/>
                <a:cs typeface="Arial"/>
              </a:rPr>
              <a:t>the p </a:t>
            </a:r>
            <a:r>
              <a:rPr dirty="0" sz="900" i="1">
                <a:latin typeface="Arial"/>
                <a:cs typeface="Arial"/>
              </a:rPr>
              <a:t>explanatory</a:t>
            </a:r>
            <a:r>
              <a:rPr dirty="0" sz="900" spc="-170" i="1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variables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21942" y="2152269"/>
            <a:ext cx="210121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 i="1">
                <a:latin typeface="Arial"/>
                <a:cs typeface="Arial"/>
              </a:rPr>
              <a:t>n </a:t>
            </a:r>
            <a:r>
              <a:rPr dirty="0" sz="900">
                <a:latin typeface="Arial"/>
                <a:cs typeface="Arial"/>
              </a:rPr>
              <a:t>observations of </a:t>
            </a:r>
            <a:r>
              <a:rPr dirty="0" sz="900" spc="5">
                <a:latin typeface="Arial"/>
                <a:cs typeface="Arial"/>
              </a:rPr>
              <a:t>the </a:t>
            </a:r>
            <a:r>
              <a:rPr dirty="0" sz="900" spc="-10">
                <a:latin typeface="Arial"/>
                <a:cs typeface="Arial"/>
              </a:rPr>
              <a:t>dependent</a:t>
            </a:r>
            <a:r>
              <a:rPr dirty="0" sz="900" spc="-8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variable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1942" y="2426589"/>
            <a:ext cx="211391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latin typeface="Arial"/>
                <a:cs typeface="Arial"/>
              </a:rPr>
              <a:t>Mean </a:t>
            </a:r>
            <a:r>
              <a:rPr dirty="0" sz="900" spc="5">
                <a:latin typeface="Arial"/>
                <a:cs typeface="Arial"/>
              </a:rPr>
              <a:t>value </a:t>
            </a:r>
            <a:r>
              <a:rPr dirty="0" sz="900">
                <a:latin typeface="Arial"/>
                <a:cs typeface="Arial"/>
              </a:rPr>
              <a:t>of </a:t>
            </a:r>
            <a:r>
              <a:rPr dirty="0" sz="900" spc="5">
                <a:latin typeface="Arial"/>
                <a:cs typeface="Arial"/>
              </a:rPr>
              <a:t>the </a:t>
            </a:r>
            <a:r>
              <a:rPr dirty="0" sz="900" spc="-10">
                <a:latin typeface="Arial"/>
                <a:cs typeface="Arial"/>
              </a:rPr>
              <a:t>dependent </a:t>
            </a:r>
            <a:r>
              <a:rPr dirty="0" sz="900" spc="5">
                <a:latin typeface="Arial"/>
                <a:cs typeface="Arial"/>
              </a:rPr>
              <a:t>(</a:t>
            </a:r>
            <a:r>
              <a:rPr dirty="0" sz="900" spc="5" i="1">
                <a:latin typeface="Arial"/>
                <a:cs typeface="Arial"/>
              </a:rPr>
              <a:t>y</a:t>
            </a:r>
            <a:r>
              <a:rPr dirty="0" sz="900" spc="5">
                <a:latin typeface="Arial"/>
                <a:cs typeface="Arial"/>
              </a:rPr>
              <a:t>)</a:t>
            </a:r>
            <a:r>
              <a:rPr dirty="0" sz="900" spc="-5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variable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96542" y="2704338"/>
            <a:ext cx="302196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latin typeface="Arial"/>
                <a:cs typeface="Arial"/>
              </a:rPr>
              <a:t>Mean </a:t>
            </a:r>
            <a:r>
              <a:rPr dirty="0" sz="900" spc="5">
                <a:latin typeface="Arial"/>
                <a:cs typeface="Arial"/>
              </a:rPr>
              <a:t>value </a:t>
            </a:r>
            <a:r>
              <a:rPr dirty="0" sz="900">
                <a:latin typeface="Arial"/>
                <a:cs typeface="Arial"/>
              </a:rPr>
              <a:t>of </a:t>
            </a:r>
            <a:r>
              <a:rPr dirty="0" sz="900" spc="5">
                <a:latin typeface="Arial"/>
                <a:cs typeface="Arial"/>
              </a:rPr>
              <a:t>the </a:t>
            </a:r>
            <a:r>
              <a:rPr dirty="0" sz="900" spc="5" i="1">
                <a:latin typeface="Arial"/>
                <a:cs typeface="Arial"/>
              </a:rPr>
              <a:t>x</a:t>
            </a:r>
            <a:r>
              <a:rPr dirty="0" baseline="-18518" sz="900" spc="7" i="1">
                <a:latin typeface="Arial"/>
                <a:cs typeface="Arial"/>
              </a:rPr>
              <a:t>k</a:t>
            </a:r>
            <a:r>
              <a:rPr dirty="0" sz="900" spc="5">
                <a:latin typeface="Arial"/>
                <a:cs typeface="Arial"/>
              </a:rPr>
              <a:t>th </a:t>
            </a:r>
            <a:r>
              <a:rPr dirty="0" sz="900">
                <a:latin typeface="Arial"/>
                <a:cs typeface="Arial"/>
              </a:rPr>
              <a:t>explanatory (independent)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variable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8468" y="181101"/>
            <a:ext cx="2694940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Lessons in this</a:t>
            </a:r>
            <a:r>
              <a:rPr dirty="0" spc="-50"/>
              <a:t> </a:t>
            </a:r>
            <a:r>
              <a:rPr dirty="0"/>
              <a:t>Module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564" y="699566"/>
            <a:ext cx="3729354" cy="1729739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400"/>
              </a:spcBef>
              <a:buAutoNum type="alphaUcPeriod"/>
              <a:tabLst>
                <a:tab pos="267335" algn="l"/>
              </a:tabLst>
            </a:pPr>
            <a:r>
              <a:rPr dirty="0" sz="1150">
                <a:latin typeface="Arial"/>
                <a:cs typeface="Arial"/>
              </a:rPr>
              <a:t>Steps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>
                <a:latin typeface="Arial"/>
                <a:cs typeface="Arial"/>
              </a:rPr>
              <a:t>Regression</a:t>
            </a:r>
            <a:r>
              <a:rPr dirty="0" sz="1150" spc="40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Analysis</a:t>
            </a:r>
            <a:endParaRPr sz="1150">
              <a:latin typeface="Arial"/>
              <a:cs typeface="Arial"/>
            </a:endParaRPr>
          </a:p>
          <a:p>
            <a:pPr marL="266700" indent="-22923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67335" algn="l"/>
              </a:tabLst>
            </a:pPr>
            <a:r>
              <a:rPr dirty="0" sz="1150">
                <a:latin typeface="Arial"/>
                <a:cs typeface="Arial"/>
              </a:rPr>
              <a:t>A Real </a:t>
            </a:r>
            <a:r>
              <a:rPr dirty="0" sz="1150" spc="-5">
                <a:latin typeface="Arial"/>
                <a:cs typeface="Arial"/>
              </a:rPr>
              <a:t>Estate</a:t>
            </a:r>
            <a:r>
              <a:rPr dirty="0" sz="1150" spc="-2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example</a:t>
            </a:r>
            <a:endParaRPr sz="1150">
              <a:latin typeface="Arial"/>
              <a:cs typeface="Arial"/>
            </a:endParaRPr>
          </a:p>
          <a:p>
            <a:pPr marL="266700" indent="-22923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67335" algn="l"/>
              </a:tabLst>
            </a:pPr>
            <a:r>
              <a:rPr dirty="0" sz="1150" spc="-5">
                <a:latin typeface="Arial"/>
                <a:cs typeface="Arial"/>
              </a:rPr>
              <a:t>Notation</a:t>
            </a:r>
            <a:endParaRPr sz="1150">
              <a:latin typeface="Arial"/>
              <a:cs typeface="Arial"/>
            </a:endParaRPr>
          </a:p>
          <a:p>
            <a:pPr marL="266700" indent="-22923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67335" algn="l"/>
              </a:tabLst>
            </a:pPr>
            <a:r>
              <a:rPr dirty="0" sz="1150" spc="5">
                <a:latin typeface="Arial"/>
                <a:cs typeface="Arial"/>
              </a:rPr>
              <a:t>R</a:t>
            </a:r>
            <a:r>
              <a:rPr dirty="0" baseline="25925" sz="1125" spc="7">
                <a:latin typeface="Arial"/>
                <a:cs typeface="Arial"/>
              </a:rPr>
              <a:t>2</a:t>
            </a:r>
            <a:r>
              <a:rPr dirty="0" sz="1150" spc="5">
                <a:latin typeface="Arial"/>
                <a:cs typeface="Arial"/>
              </a:rPr>
              <a:t>, </a:t>
            </a:r>
            <a:r>
              <a:rPr dirty="0" sz="1150" spc="-5">
                <a:latin typeface="Arial"/>
                <a:cs typeface="Arial"/>
              </a:rPr>
              <a:t>Adjusted</a:t>
            </a:r>
            <a:r>
              <a:rPr dirty="0" sz="1150" spc="-3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R</a:t>
            </a:r>
            <a:r>
              <a:rPr dirty="0" baseline="25925" sz="1125" spc="15">
                <a:latin typeface="Arial"/>
                <a:cs typeface="Arial"/>
              </a:rPr>
              <a:t>2</a:t>
            </a:r>
            <a:endParaRPr baseline="25925" sz="1125">
              <a:latin typeface="Arial"/>
              <a:cs typeface="Arial"/>
            </a:endParaRPr>
          </a:p>
          <a:p>
            <a:pPr marL="266700" indent="-22923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67335" algn="l"/>
              </a:tabLst>
            </a:pPr>
            <a:r>
              <a:rPr dirty="0" sz="1150" spc="-5">
                <a:latin typeface="Arial"/>
                <a:cs typeface="Arial"/>
              </a:rPr>
              <a:t>Simple </a:t>
            </a:r>
            <a:r>
              <a:rPr dirty="0" sz="1150">
                <a:latin typeface="Arial"/>
                <a:cs typeface="Arial"/>
              </a:rPr>
              <a:t>Regression </a:t>
            </a:r>
            <a:r>
              <a:rPr dirty="0" sz="1150" spc="-5">
                <a:latin typeface="Arial"/>
                <a:cs typeface="Arial"/>
              </a:rPr>
              <a:t>(One Predictor </a:t>
            </a:r>
            <a:r>
              <a:rPr dirty="0" sz="1150" spc="-15">
                <a:latin typeface="Arial"/>
                <a:cs typeface="Arial"/>
              </a:rPr>
              <a:t>Variable) </a:t>
            </a:r>
            <a:r>
              <a:rPr dirty="0" sz="1150" spc="-5">
                <a:latin typeface="Arial"/>
                <a:cs typeface="Arial"/>
              </a:rPr>
              <a:t>Using</a:t>
            </a:r>
            <a:r>
              <a:rPr dirty="0" sz="1150" spc="24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R</a:t>
            </a:r>
            <a:endParaRPr sz="1150">
              <a:latin typeface="Arial"/>
              <a:cs typeface="Arial"/>
            </a:endParaRPr>
          </a:p>
          <a:p>
            <a:pPr marL="266700" indent="-229235">
              <a:lnSpc>
                <a:spcPct val="100000"/>
              </a:lnSpc>
              <a:spcBef>
                <a:spcPts val="275"/>
              </a:spcBef>
              <a:buAutoNum type="alphaUcPeriod"/>
              <a:tabLst>
                <a:tab pos="267335" algn="l"/>
              </a:tabLst>
            </a:pPr>
            <a:r>
              <a:rPr dirty="0" sz="1150" spc="-10">
                <a:latin typeface="Arial"/>
                <a:cs typeface="Arial"/>
              </a:rPr>
              <a:t>Multiple</a:t>
            </a:r>
            <a:r>
              <a:rPr dirty="0" sz="1150" spc="11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Regression</a:t>
            </a:r>
            <a:endParaRPr sz="1150">
              <a:latin typeface="Arial"/>
              <a:cs typeface="Arial"/>
            </a:endParaRPr>
          </a:p>
          <a:p>
            <a:pPr marL="266700" indent="-22923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67335" algn="l"/>
              </a:tabLst>
            </a:pPr>
            <a:r>
              <a:rPr dirty="0" sz="1150" spc="5">
                <a:latin typeface="Arial"/>
                <a:cs typeface="Arial"/>
              </a:rPr>
              <a:t>R</a:t>
            </a:r>
            <a:r>
              <a:rPr dirty="0" baseline="25925" sz="1125" spc="7">
                <a:latin typeface="Arial"/>
                <a:cs typeface="Arial"/>
              </a:rPr>
              <a:t>2</a:t>
            </a:r>
            <a:r>
              <a:rPr dirty="0" sz="1150" spc="5">
                <a:latin typeface="Arial"/>
                <a:cs typeface="Arial"/>
              </a:rPr>
              <a:t>, </a:t>
            </a:r>
            <a:r>
              <a:rPr dirty="0" sz="1150" spc="-5">
                <a:latin typeface="Arial"/>
                <a:cs typeface="Arial"/>
              </a:rPr>
              <a:t>Adjusted </a:t>
            </a:r>
            <a:r>
              <a:rPr dirty="0" sz="1150" spc="10">
                <a:latin typeface="Arial"/>
                <a:cs typeface="Arial"/>
              </a:rPr>
              <a:t>R</a:t>
            </a:r>
            <a:r>
              <a:rPr dirty="0" baseline="25925" sz="1125" spc="15">
                <a:latin typeface="Arial"/>
                <a:cs typeface="Arial"/>
              </a:rPr>
              <a:t>2 </a:t>
            </a:r>
            <a:r>
              <a:rPr dirty="0" sz="1150" spc="-5">
                <a:latin typeface="Arial"/>
                <a:cs typeface="Arial"/>
              </a:rPr>
              <a:t>from </a:t>
            </a:r>
            <a:r>
              <a:rPr dirty="0" sz="1150" spc="-10">
                <a:latin typeface="Arial"/>
                <a:cs typeface="Arial"/>
              </a:rPr>
              <a:t>Multiple</a:t>
            </a:r>
            <a:r>
              <a:rPr dirty="0" sz="1150" spc="10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Regression</a:t>
            </a:r>
            <a:endParaRPr sz="1150">
              <a:latin typeface="Arial"/>
              <a:cs typeface="Arial"/>
            </a:endParaRPr>
          </a:p>
          <a:p>
            <a:pPr marL="266700" indent="-229235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267335" algn="l"/>
              </a:tabLst>
            </a:pPr>
            <a:r>
              <a:rPr dirty="0" sz="1150">
                <a:latin typeface="Arial"/>
                <a:cs typeface="Arial"/>
              </a:rPr>
              <a:t>Common Problems and </a:t>
            </a:r>
            <a:r>
              <a:rPr dirty="0" sz="1150" spc="-5">
                <a:latin typeface="Arial"/>
                <a:cs typeface="Arial"/>
              </a:rPr>
              <a:t>Fixes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>
                <a:latin typeface="Arial"/>
                <a:cs typeface="Arial"/>
              </a:rPr>
              <a:t>Linear</a:t>
            </a:r>
            <a:r>
              <a:rPr dirty="0" sz="1150" spc="13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Regression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430" y="185419"/>
            <a:ext cx="4228465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Linear Regression: Notation</a:t>
            </a:r>
            <a:r>
              <a:rPr dirty="0" spc="-30"/>
              <a:t> </a:t>
            </a:r>
            <a:r>
              <a:rPr dirty="0" spc="5"/>
              <a:t>(cont’d)</a:t>
            </a:r>
          </a:p>
        </p:txBody>
      </p:sp>
      <p:sp>
        <p:nvSpPr>
          <p:cNvPr id="6" name="object 6"/>
          <p:cNvSpPr/>
          <p:nvPr/>
        </p:nvSpPr>
        <p:spPr>
          <a:xfrm>
            <a:off x="1676400" y="743711"/>
            <a:ext cx="0" cy="2344420"/>
          </a:xfrm>
          <a:custGeom>
            <a:avLst/>
            <a:gdLst/>
            <a:ahLst/>
            <a:cxnLst/>
            <a:rect l="l" t="t" r="r" b="b"/>
            <a:pathLst>
              <a:path w="0" h="2344420">
                <a:moveTo>
                  <a:pt x="0" y="0"/>
                </a:moveTo>
                <a:lnTo>
                  <a:pt x="0" y="234406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455" y="960119"/>
            <a:ext cx="5063490" cy="0"/>
          </a:xfrm>
          <a:custGeom>
            <a:avLst/>
            <a:gdLst/>
            <a:ahLst/>
            <a:cxnLst/>
            <a:rect l="l" t="t" r="r" b="b"/>
            <a:pathLst>
              <a:path w="5063490" h="0">
                <a:moveTo>
                  <a:pt x="0" y="0"/>
                </a:moveTo>
                <a:lnTo>
                  <a:pt x="50632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08482" y="758443"/>
            <a:ext cx="55372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0" b="1">
                <a:latin typeface="Arial"/>
                <a:cs typeface="Arial"/>
              </a:rPr>
              <a:t>N</a:t>
            </a:r>
            <a:r>
              <a:rPr dirty="0" sz="1000" spc="5" b="1">
                <a:latin typeface="Arial"/>
                <a:cs typeface="Arial"/>
              </a:rPr>
              <a:t>o</a:t>
            </a:r>
            <a:r>
              <a:rPr dirty="0" sz="1000" b="1">
                <a:latin typeface="Arial"/>
                <a:cs typeface="Arial"/>
              </a:rPr>
              <a:t>t</a:t>
            </a:r>
            <a:r>
              <a:rPr dirty="0" sz="1000" spc="15" b="1">
                <a:latin typeface="Arial"/>
                <a:cs typeface="Arial"/>
              </a:rPr>
              <a:t>a</a:t>
            </a:r>
            <a:r>
              <a:rPr dirty="0" sz="1000" b="1">
                <a:latin typeface="Arial"/>
                <a:cs typeface="Arial"/>
              </a:rPr>
              <a:t>t</a:t>
            </a:r>
            <a:r>
              <a:rPr dirty="0" sz="1000" spc="5" b="1">
                <a:latin typeface="Arial"/>
                <a:cs typeface="Arial"/>
              </a:rPr>
              <a:t>i</a:t>
            </a:r>
            <a:r>
              <a:rPr dirty="0" sz="1000" spc="5" b="1">
                <a:latin typeface="Arial"/>
                <a:cs typeface="Arial"/>
              </a:rPr>
              <a:t>o</a:t>
            </a:r>
            <a:r>
              <a:rPr dirty="0" sz="1000" spc="15" b="1"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3127" y="758189"/>
            <a:ext cx="55943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15" b="1">
                <a:latin typeface="Arial"/>
                <a:cs typeface="Arial"/>
              </a:rPr>
              <a:t>Meaning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813" y="1047368"/>
            <a:ext cx="67691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 spc="5" i="1">
                <a:latin typeface="Arial"/>
                <a:cs typeface="Arial"/>
              </a:rPr>
              <a:t>β</a:t>
            </a:r>
            <a:r>
              <a:rPr dirty="0" baseline="-18518" sz="900" spc="7" i="1">
                <a:latin typeface="Arial"/>
                <a:cs typeface="Arial"/>
              </a:rPr>
              <a:t>0</a:t>
            </a:r>
            <a:r>
              <a:rPr dirty="0" sz="900" spc="5" i="1">
                <a:latin typeface="Arial"/>
                <a:cs typeface="Arial"/>
              </a:rPr>
              <a:t>, β</a:t>
            </a:r>
            <a:r>
              <a:rPr dirty="0" baseline="-18518" sz="900" spc="7" i="1">
                <a:latin typeface="Arial"/>
                <a:cs typeface="Arial"/>
              </a:rPr>
              <a:t>1</a:t>
            </a:r>
            <a:r>
              <a:rPr dirty="0" sz="900" spc="5" i="1">
                <a:latin typeface="Arial"/>
                <a:cs typeface="Arial"/>
              </a:rPr>
              <a:t>,…,</a:t>
            </a:r>
            <a:r>
              <a:rPr dirty="0" sz="900" spc="-114" i="1">
                <a:latin typeface="Arial"/>
                <a:cs typeface="Arial"/>
              </a:rPr>
              <a:t> </a:t>
            </a:r>
            <a:r>
              <a:rPr dirty="0" sz="900" spc="5" i="1">
                <a:latin typeface="Arial"/>
                <a:cs typeface="Arial"/>
              </a:rPr>
              <a:t>β</a:t>
            </a:r>
            <a:r>
              <a:rPr dirty="0" baseline="-18518" sz="900" spc="7" i="1">
                <a:latin typeface="Arial"/>
                <a:cs typeface="Arial"/>
              </a:rPr>
              <a:t>p</a:t>
            </a:r>
            <a:endParaRPr baseline="-18518"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813" y="1321384"/>
            <a:ext cx="640080" cy="1651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900" i="1">
                <a:latin typeface="Arial"/>
                <a:cs typeface="Arial"/>
              </a:rPr>
              <a:t>b</a:t>
            </a:r>
            <a:r>
              <a:rPr dirty="0" baseline="-18518" sz="900" i="1">
                <a:latin typeface="Arial"/>
                <a:cs typeface="Arial"/>
              </a:rPr>
              <a:t>0</a:t>
            </a:r>
            <a:r>
              <a:rPr dirty="0" sz="900" i="1">
                <a:latin typeface="Arial"/>
                <a:cs typeface="Arial"/>
              </a:rPr>
              <a:t>, </a:t>
            </a:r>
            <a:r>
              <a:rPr dirty="0" sz="900" spc="5" i="1">
                <a:latin typeface="Arial"/>
                <a:cs typeface="Arial"/>
              </a:rPr>
              <a:t>b</a:t>
            </a:r>
            <a:r>
              <a:rPr dirty="0" baseline="-18518" sz="900" spc="7" i="1">
                <a:latin typeface="Arial"/>
                <a:cs typeface="Arial"/>
              </a:rPr>
              <a:t>1</a:t>
            </a:r>
            <a:r>
              <a:rPr dirty="0" sz="900" spc="5" i="1">
                <a:latin typeface="Arial"/>
                <a:cs typeface="Arial"/>
              </a:rPr>
              <a:t>…,</a:t>
            </a:r>
            <a:r>
              <a:rPr dirty="0" sz="900" spc="-65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b</a:t>
            </a:r>
            <a:r>
              <a:rPr dirty="0" baseline="-18518" sz="900" i="1">
                <a:latin typeface="Arial"/>
                <a:cs typeface="Arial"/>
              </a:rPr>
              <a:t>p</a:t>
            </a:r>
            <a:endParaRPr baseline="-18518"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9813" y="1730333"/>
            <a:ext cx="157480" cy="44830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50" spc="-20" i="1">
                <a:latin typeface="Symbol"/>
                <a:cs typeface="Symbol"/>
              </a:rPr>
              <a:t></a:t>
            </a:r>
            <a:r>
              <a:rPr dirty="0" baseline="-18518" sz="900" spc="-30" i="1">
                <a:latin typeface="Arial"/>
                <a:cs typeface="Arial"/>
              </a:rPr>
              <a:t>i</a:t>
            </a:r>
            <a:endParaRPr baseline="-18518"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95"/>
              </a:spcBef>
            </a:pPr>
            <a:r>
              <a:rPr dirty="0" sz="900" i="1">
                <a:latin typeface="Arial"/>
                <a:cs typeface="Arial"/>
              </a:rPr>
              <a:t>e</a:t>
            </a:r>
            <a:r>
              <a:rPr dirty="0" baseline="-18518" sz="900" i="1">
                <a:latin typeface="Arial"/>
                <a:cs typeface="Arial"/>
              </a:rPr>
              <a:t>i</a:t>
            </a:r>
            <a:endParaRPr baseline="-18518"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813" y="2288285"/>
            <a:ext cx="16764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 spc="-360">
                <a:latin typeface="Cambria Math"/>
                <a:cs typeface="Cambria Math"/>
              </a:rPr>
              <a:t>𝑦</a:t>
            </a:r>
            <a:r>
              <a:rPr dirty="0" sz="900" spc="-375">
                <a:latin typeface="Cambria Math"/>
                <a:cs typeface="Cambria Math"/>
              </a:rPr>
              <a:t>ො</a:t>
            </a:r>
            <a:r>
              <a:rPr dirty="0" baseline="-17094" sz="975" spc="135">
                <a:latin typeface="Cambria Math"/>
                <a:cs typeface="Cambria Math"/>
              </a:rPr>
              <a:t>𝑖</a:t>
            </a:r>
            <a:endParaRPr baseline="-17094" sz="975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19148" y="1046479"/>
            <a:ext cx="296989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>
                <a:latin typeface="Arial"/>
                <a:cs typeface="Arial"/>
              </a:rPr>
              <a:t>Parameters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of the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regression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line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for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the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entire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population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9148" y="1320799"/>
            <a:ext cx="2494280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900" spc="5">
                <a:latin typeface="Arial"/>
                <a:cs typeface="Arial"/>
              </a:rPr>
              <a:t>Estimates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of</a:t>
            </a:r>
            <a:r>
              <a:rPr dirty="0" sz="90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the</a:t>
            </a:r>
            <a:r>
              <a:rPr dirty="0" sz="900" spc="-60">
                <a:latin typeface="Arial"/>
                <a:cs typeface="Arial"/>
              </a:rPr>
              <a:t> </a:t>
            </a:r>
            <a:r>
              <a:rPr dirty="0" sz="900" spc="5" i="1">
                <a:latin typeface="Arial"/>
                <a:cs typeface="Arial"/>
              </a:rPr>
              <a:t>β</a:t>
            </a:r>
            <a:r>
              <a:rPr dirty="0" sz="900" spc="-5" i="1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parameters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obtained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by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fitting  the </a:t>
            </a:r>
            <a:r>
              <a:rPr dirty="0" sz="900">
                <a:latin typeface="Arial"/>
                <a:cs typeface="Arial"/>
              </a:rPr>
              <a:t>regression </a:t>
            </a:r>
            <a:r>
              <a:rPr dirty="0" sz="900" spc="10">
                <a:latin typeface="Arial"/>
                <a:cs typeface="Arial"/>
              </a:rPr>
              <a:t>to </a:t>
            </a:r>
            <a:r>
              <a:rPr dirty="0" sz="900" spc="5">
                <a:latin typeface="Arial"/>
                <a:cs typeface="Arial"/>
              </a:rPr>
              <a:t>the </a:t>
            </a:r>
            <a:r>
              <a:rPr dirty="0" sz="900" spc="10">
                <a:latin typeface="Arial"/>
                <a:cs typeface="Arial"/>
              </a:rPr>
              <a:t>sample</a:t>
            </a:r>
            <a:r>
              <a:rPr dirty="0" sz="900" spc="-16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9148" y="1735327"/>
            <a:ext cx="255587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>
                <a:latin typeface="Arial"/>
                <a:cs typeface="Arial"/>
              </a:rPr>
              <a:t>Error </a:t>
            </a:r>
            <a:r>
              <a:rPr dirty="0" sz="900">
                <a:latin typeface="Arial"/>
                <a:cs typeface="Arial"/>
              </a:rPr>
              <a:t>term </a:t>
            </a:r>
            <a:r>
              <a:rPr dirty="0" sz="900" spc="5">
                <a:latin typeface="Arial"/>
                <a:cs typeface="Arial"/>
              </a:rPr>
              <a:t>for the </a:t>
            </a:r>
            <a:r>
              <a:rPr dirty="0" sz="900" spc="-5" i="1">
                <a:latin typeface="Arial"/>
                <a:cs typeface="Arial"/>
              </a:rPr>
              <a:t>i</a:t>
            </a:r>
            <a:r>
              <a:rPr dirty="0" sz="900" spc="-5">
                <a:latin typeface="Arial"/>
                <a:cs typeface="Arial"/>
              </a:rPr>
              <a:t>th </a:t>
            </a:r>
            <a:r>
              <a:rPr dirty="0" sz="900">
                <a:latin typeface="Arial"/>
                <a:cs typeface="Arial"/>
              </a:rPr>
              <a:t>observation </a:t>
            </a:r>
            <a:r>
              <a:rPr dirty="0" sz="900" spc="5">
                <a:latin typeface="Arial"/>
                <a:cs typeface="Arial"/>
              </a:rPr>
              <a:t>in the</a:t>
            </a:r>
            <a:r>
              <a:rPr dirty="0" sz="900" spc="-15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population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19148" y="2012695"/>
            <a:ext cx="239712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>
                <a:latin typeface="Arial"/>
                <a:cs typeface="Arial"/>
              </a:rPr>
              <a:t>Error </a:t>
            </a:r>
            <a:r>
              <a:rPr dirty="0" sz="900">
                <a:latin typeface="Arial"/>
                <a:cs typeface="Arial"/>
              </a:rPr>
              <a:t>term </a:t>
            </a:r>
            <a:r>
              <a:rPr dirty="0" sz="900" spc="5">
                <a:latin typeface="Arial"/>
                <a:cs typeface="Arial"/>
              </a:rPr>
              <a:t>for the</a:t>
            </a:r>
            <a:r>
              <a:rPr dirty="0" sz="900" spc="-195">
                <a:latin typeface="Arial"/>
                <a:cs typeface="Arial"/>
              </a:rPr>
              <a:t> </a:t>
            </a:r>
            <a:r>
              <a:rPr dirty="0" sz="900" spc="-5" i="1">
                <a:latin typeface="Arial"/>
                <a:cs typeface="Arial"/>
              </a:rPr>
              <a:t>i</a:t>
            </a:r>
            <a:r>
              <a:rPr dirty="0" sz="900" spc="-5">
                <a:latin typeface="Arial"/>
                <a:cs typeface="Arial"/>
              </a:rPr>
              <a:t>th </a:t>
            </a:r>
            <a:r>
              <a:rPr dirty="0" sz="900">
                <a:latin typeface="Arial"/>
                <a:cs typeface="Arial"/>
              </a:rPr>
              <a:t>observation </a:t>
            </a:r>
            <a:r>
              <a:rPr dirty="0" sz="900" spc="5">
                <a:latin typeface="Arial"/>
                <a:cs typeface="Arial"/>
              </a:rPr>
              <a:t>in the </a:t>
            </a:r>
            <a:r>
              <a:rPr dirty="0" sz="900" spc="10">
                <a:latin typeface="Arial"/>
                <a:cs typeface="Arial"/>
              </a:rPr>
              <a:t>sample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93748" y="2287269"/>
            <a:ext cx="3011805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10"/>
              </a:spcBef>
            </a:pPr>
            <a:r>
              <a:rPr dirty="0" sz="900" spc="5">
                <a:latin typeface="Arial"/>
                <a:cs typeface="Arial"/>
              </a:rPr>
              <a:t>Estimated value of </a:t>
            </a:r>
            <a:r>
              <a:rPr dirty="0" sz="900" spc="5" i="1">
                <a:latin typeface="Arial"/>
                <a:cs typeface="Arial"/>
              </a:rPr>
              <a:t>y </a:t>
            </a:r>
            <a:r>
              <a:rPr dirty="0" sz="900">
                <a:latin typeface="Arial"/>
                <a:cs typeface="Arial"/>
              </a:rPr>
              <a:t>for </a:t>
            </a:r>
            <a:r>
              <a:rPr dirty="0" sz="900" spc="5">
                <a:latin typeface="Arial"/>
                <a:cs typeface="Arial"/>
              </a:rPr>
              <a:t>the </a:t>
            </a:r>
            <a:r>
              <a:rPr dirty="0" sz="900" spc="-5" i="1">
                <a:latin typeface="Arial"/>
                <a:cs typeface="Arial"/>
              </a:rPr>
              <a:t>i</a:t>
            </a:r>
            <a:r>
              <a:rPr dirty="0" sz="900" spc="-5">
                <a:latin typeface="Arial"/>
                <a:cs typeface="Arial"/>
              </a:rPr>
              <a:t>th </a:t>
            </a:r>
            <a:r>
              <a:rPr dirty="0" sz="900">
                <a:latin typeface="Arial"/>
                <a:cs typeface="Arial"/>
              </a:rPr>
              <a:t>observation </a:t>
            </a:r>
            <a:r>
              <a:rPr dirty="0" sz="900" spc="5">
                <a:latin typeface="Arial"/>
                <a:cs typeface="Arial"/>
              </a:rPr>
              <a:t>in a sample.  This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is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obtained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by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evaluating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the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regression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function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at</a:t>
            </a:r>
            <a:r>
              <a:rPr dirty="0" sz="900" spc="-135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x</a:t>
            </a:r>
            <a:r>
              <a:rPr dirty="0" baseline="-18518" sz="900" i="1">
                <a:latin typeface="Arial"/>
                <a:cs typeface="Arial"/>
              </a:rPr>
              <a:t>i</a:t>
            </a:r>
            <a:endParaRPr baseline="-18518"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04"/>
            <a:ext cx="1879696" cy="1877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4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7464" y="700386"/>
            <a:ext cx="5337175" cy="187388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304800" indent="-229235">
              <a:lnSpc>
                <a:spcPct val="100000"/>
              </a:lnSpc>
              <a:spcBef>
                <a:spcPts val="405"/>
              </a:spcBef>
              <a:buChar char="•"/>
              <a:tabLst>
                <a:tab pos="304800" algn="l"/>
                <a:tab pos="305435" algn="l"/>
              </a:tabLst>
            </a:pPr>
            <a:r>
              <a:rPr dirty="0" sz="1150" spc="20">
                <a:latin typeface="Arial"/>
                <a:cs typeface="Arial"/>
              </a:rPr>
              <a:t>We </a:t>
            </a:r>
            <a:r>
              <a:rPr dirty="0" sz="1150" spc="5">
                <a:latin typeface="Arial"/>
                <a:cs typeface="Arial"/>
              </a:rPr>
              <a:t>observe </a:t>
            </a:r>
            <a:r>
              <a:rPr dirty="0" sz="1150" spc="-5">
                <a:latin typeface="Arial"/>
                <a:cs typeface="Arial"/>
              </a:rPr>
              <a:t>the data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Housing dataset </a:t>
            </a:r>
            <a:r>
              <a:rPr dirty="0" sz="1150" spc="-10">
                <a:latin typeface="Arial"/>
                <a:cs typeface="Arial"/>
              </a:rPr>
              <a:t>(which is </a:t>
            </a:r>
            <a:r>
              <a:rPr dirty="0" sz="1150">
                <a:latin typeface="Arial"/>
                <a:cs typeface="Arial"/>
              </a:rPr>
              <a:t>a</a:t>
            </a:r>
            <a:r>
              <a:rPr dirty="0" sz="1150" spc="15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sample)</a:t>
            </a:r>
            <a:endParaRPr sz="1150">
              <a:latin typeface="Arial"/>
              <a:cs typeface="Arial"/>
            </a:endParaRPr>
          </a:p>
          <a:p>
            <a:pPr marL="304800" indent="-229235">
              <a:lnSpc>
                <a:spcPct val="100000"/>
              </a:lnSpc>
              <a:spcBef>
                <a:spcPts val="300"/>
              </a:spcBef>
              <a:buChar char="•"/>
              <a:tabLst>
                <a:tab pos="304800" algn="l"/>
                <a:tab pos="305435" algn="l"/>
              </a:tabLst>
            </a:pPr>
            <a:r>
              <a:rPr dirty="0" sz="1150" spc="15">
                <a:latin typeface="Arial"/>
                <a:cs typeface="Arial"/>
              </a:rPr>
              <a:t>We </a:t>
            </a:r>
            <a:r>
              <a:rPr dirty="0" sz="1150" spc="-10">
                <a:latin typeface="Arial"/>
                <a:cs typeface="Arial"/>
              </a:rPr>
              <a:t>want </a:t>
            </a:r>
            <a:r>
              <a:rPr dirty="0" sz="1150" spc="-5">
                <a:latin typeface="Arial"/>
                <a:cs typeface="Arial"/>
              </a:rPr>
              <a:t>to </a:t>
            </a:r>
            <a:r>
              <a:rPr dirty="0" sz="1150" spc="-10">
                <a:latin typeface="Arial"/>
                <a:cs typeface="Arial"/>
              </a:rPr>
              <a:t>build </a:t>
            </a:r>
            <a:r>
              <a:rPr dirty="0" sz="1150">
                <a:latin typeface="Arial"/>
                <a:cs typeface="Arial"/>
              </a:rPr>
              <a:t>a model </a:t>
            </a:r>
            <a:r>
              <a:rPr dirty="0" sz="1150" spc="-5">
                <a:latin typeface="Arial"/>
                <a:cs typeface="Arial"/>
              </a:rPr>
              <a:t>for the</a:t>
            </a:r>
            <a:r>
              <a:rPr dirty="0" sz="1150" spc="190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population</a:t>
            </a:r>
            <a:r>
              <a:rPr dirty="0" sz="1150" spc="-10">
                <a:latin typeface="Arial"/>
                <a:cs typeface="Arial"/>
              </a:rPr>
              <a:t>:</a:t>
            </a:r>
            <a:endParaRPr sz="1150">
              <a:latin typeface="Arial"/>
              <a:cs typeface="Arial"/>
            </a:endParaRPr>
          </a:p>
          <a:p>
            <a:pPr marL="560705">
              <a:lnSpc>
                <a:spcPct val="100000"/>
              </a:lnSpc>
              <a:spcBef>
                <a:spcPts val="250"/>
              </a:spcBef>
              <a:tabLst>
                <a:tab pos="1811020" algn="l"/>
              </a:tabLst>
            </a:pPr>
            <a:r>
              <a:rPr dirty="0" sz="1150" spc="-10" i="1">
                <a:latin typeface="Arial"/>
                <a:cs typeface="Arial"/>
              </a:rPr>
              <a:t>Y</a:t>
            </a:r>
            <a:r>
              <a:rPr dirty="0" baseline="-18518" sz="1125" spc="-15" i="1">
                <a:latin typeface="Arial"/>
                <a:cs typeface="Arial"/>
              </a:rPr>
              <a:t>i  </a:t>
            </a:r>
            <a:r>
              <a:rPr dirty="0" sz="1150" i="1">
                <a:latin typeface="Arial"/>
                <a:cs typeface="Arial"/>
              </a:rPr>
              <a:t>= </a:t>
            </a:r>
            <a:r>
              <a:rPr dirty="0" sz="1200" spc="10" i="1">
                <a:latin typeface="Symbol"/>
                <a:cs typeface="Symbol"/>
              </a:rPr>
              <a:t></a:t>
            </a:r>
            <a:r>
              <a:rPr dirty="0" baseline="-18518" sz="1125" spc="15" i="1">
                <a:latin typeface="Arial"/>
                <a:cs typeface="Arial"/>
              </a:rPr>
              <a:t>0  </a:t>
            </a:r>
            <a:r>
              <a:rPr dirty="0" sz="1150" i="1">
                <a:latin typeface="Arial"/>
                <a:cs typeface="Arial"/>
              </a:rPr>
              <a:t>+ </a:t>
            </a:r>
            <a:r>
              <a:rPr dirty="0" sz="1200" spc="5" i="1">
                <a:latin typeface="Symbol"/>
                <a:cs typeface="Symbol"/>
              </a:rPr>
              <a:t></a:t>
            </a:r>
            <a:r>
              <a:rPr dirty="0" baseline="-18518" sz="1125" spc="7" i="1">
                <a:latin typeface="Arial"/>
                <a:cs typeface="Arial"/>
              </a:rPr>
              <a:t>1</a:t>
            </a:r>
            <a:r>
              <a:rPr dirty="0" sz="1150" spc="5" i="1">
                <a:latin typeface="Arial"/>
                <a:cs typeface="Arial"/>
              </a:rPr>
              <a:t>X</a:t>
            </a:r>
            <a:r>
              <a:rPr dirty="0" baseline="-18518" sz="1125" spc="7" i="1">
                <a:latin typeface="Arial"/>
                <a:cs typeface="Arial"/>
              </a:rPr>
              <a:t>i</a:t>
            </a:r>
            <a:r>
              <a:rPr dirty="0" baseline="-18518" sz="1125" spc="-157" i="1">
                <a:latin typeface="Arial"/>
                <a:cs typeface="Arial"/>
              </a:rPr>
              <a:t> </a:t>
            </a:r>
            <a:r>
              <a:rPr dirty="0" sz="1150" i="1">
                <a:latin typeface="Arial"/>
                <a:cs typeface="Arial"/>
              </a:rPr>
              <a:t>+</a:t>
            </a:r>
            <a:r>
              <a:rPr dirty="0" sz="1150" spc="20" i="1">
                <a:latin typeface="Arial"/>
                <a:cs typeface="Arial"/>
              </a:rPr>
              <a:t> </a:t>
            </a:r>
            <a:r>
              <a:rPr dirty="0" sz="1200" spc="-10" i="1">
                <a:latin typeface="Symbol"/>
                <a:cs typeface="Symbol"/>
              </a:rPr>
              <a:t></a:t>
            </a:r>
            <a:r>
              <a:rPr dirty="0" baseline="-18518" sz="1125" spc="-15" i="1">
                <a:latin typeface="Arial"/>
                <a:cs typeface="Arial"/>
              </a:rPr>
              <a:t>i	</a:t>
            </a:r>
            <a:r>
              <a:rPr dirty="0" sz="1150" spc="-10">
                <a:latin typeface="Arial"/>
                <a:cs typeface="Arial"/>
              </a:rPr>
              <a:t>(which is </a:t>
            </a:r>
            <a:r>
              <a:rPr dirty="0" sz="1150" spc="-5">
                <a:latin typeface="Arial"/>
                <a:cs typeface="Arial"/>
              </a:rPr>
              <a:t>the valid</a:t>
            </a:r>
            <a:r>
              <a:rPr dirty="0" sz="1150" spc="12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relation)</a:t>
            </a:r>
            <a:endParaRPr sz="1150">
              <a:latin typeface="Arial"/>
              <a:cs typeface="Arial"/>
            </a:endParaRPr>
          </a:p>
          <a:p>
            <a:pPr marL="304800" marR="81280" indent="-229235">
              <a:lnSpc>
                <a:spcPts val="1390"/>
              </a:lnSpc>
              <a:spcBef>
                <a:spcPts val="330"/>
              </a:spcBef>
              <a:buSzPct val="95833"/>
              <a:buFont typeface="Arial"/>
              <a:buChar char="•"/>
              <a:tabLst>
                <a:tab pos="304800" algn="l"/>
                <a:tab pos="305435" algn="l"/>
              </a:tabLst>
            </a:pPr>
            <a:r>
              <a:rPr dirty="0" sz="1200" spc="-15" i="1">
                <a:latin typeface="Symbol"/>
                <a:cs typeface="Symbol"/>
              </a:rPr>
              <a:t></a:t>
            </a:r>
            <a:r>
              <a:rPr dirty="0" baseline="-18518" sz="1125" spc="-22" i="1">
                <a:latin typeface="Arial"/>
                <a:cs typeface="Arial"/>
              </a:rPr>
              <a:t>i </a:t>
            </a:r>
            <a:r>
              <a:rPr dirty="0" sz="1150">
                <a:latin typeface="Arial"/>
                <a:cs typeface="Arial"/>
              </a:rPr>
              <a:t>are independent and </a:t>
            </a:r>
            <a:r>
              <a:rPr dirty="0" sz="1150" spc="-10">
                <a:latin typeface="Arial"/>
                <a:cs typeface="Arial"/>
              </a:rPr>
              <a:t>identically </a:t>
            </a:r>
            <a:r>
              <a:rPr dirty="0" sz="1150" spc="-5">
                <a:latin typeface="Arial"/>
                <a:cs typeface="Arial"/>
              </a:rPr>
              <a:t>distributed (i.i.d.) </a:t>
            </a:r>
            <a:r>
              <a:rPr dirty="0" sz="1150">
                <a:latin typeface="Arial"/>
                <a:cs typeface="Arial"/>
              </a:rPr>
              <a:t>random variables, </a:t>
            </a:r>
            <a:r>
              <a:rPr dirty="0" sz="1150" spc="-15">
                <a:latin typeface="Arial"/>
                <a:cs typeface="Arial"/>
              </a:rPr>
              <a:t>which  </a:t>
            </a:r>
            <a:r>
              <a:rPr dirty="0" sz="1150">
                <a:latin typeface="Arial"/>
                <a:cs typeface="Arial"/>
              </a:rPr>
              <a:t>are </a:t>
            </a:r>
            <a:r>
              <a:rPr dirty="0" sz="1150" spc="-5">
                <a:latin typeface="Arial"/>
                <a:cs typeface="Arial"/>
              </a:rPr>
              <a:t>normally distributed </a:t>
            </a:r>
            <a:r>
              <a:rPr dirty="0" sz="1150" spc="-20">
                <a:latin typeface="Arial"/>
                <a:cs typeface="Arial"/>
              </a:rPr>
              <a:t>with </a:t>
            </a:r>
            <a:r>
              <a:rPr dirty="0" sz="1150">
                <a:latin typeface="Arial"/>
                <a:cs typeface="Arial"/>
              </a:rPr>
              <a:t>mean 0 and standard </a:t>
            </a:r>
            <a:r>
              <a:rPr dirty="0" sz="1150" spc="-5">
                <a:latin typeface="Arial"/>
                <a:cs typeface="Arial"/>
              </a:rPr>
              <a:t>deviation</a:t>
            </a:r>
            <a:r>
              <a:rPr dirty="0" sz="1150" spc="70">
                <a:latin typeface="Arial"/>
                <a:cs typeface="Arial"/>
              </a:rPr>
              <a:t> </a:t>
            </a:r>
            <a:r>
              <a:rPr dirty="0" sz="1200" spc="-30" i="1">
                <a:latin typeface="Symbol"/>
                <a:cs typeface="Symbol"/>
              </a:rPr>
              <a:t></a:t>
            </a:r>
            <a:endParaRPr sz="1200">
              <a:latin typeface="Symbol"/>
              <a:cs typeface="Symbol"/>
            </a:endParaRPr>
          </a:p>
          <a:p>
            <a:pPr marL="304800" marR="133985" indent="-229235">
              <a:lnSpc>
                <a:spcPct val="100000"/>
              </a:lnSpc>
              <a:spcBef>
                <a:spcPts val="204"/>
              </a:spcBef>
              <a:buChar char="•"/>
              <a:tabLst>
                <a:tab pos="304800" algn="l"/>
                <a:tab pos="305435" algn="l"/>
              </a:tabLst>
            </a:pPr>
            <a:r>
              <a:rPr dirty="0" sz="1150" spc="-10">
                <a:latin typeface="Arial"/>
                <a:cs typeface="Arial"/>
              </a:rPr>
              <a:t>However, </a:t>
            </a:r>
            <a:r>
              <a:rPr dirty="0" sz="1150" spc="-20">
                <a:latin typeface="Arial"/>
                <a:cs typeface="Arial"/>
              </a:rPr>
              <a:t>we </a:t>
            </a:r>
            <a:r>
              <a:rPr dirty="0" sz="1150">
                <a:latin typeface="Arial"/>
                <a:cs typeface="Arial"/>
              </a:rPr>
              <a:t>do not know </a:t>
            </a:r>
            <a:r>
              <a:rPr dirty="0" sz="1200" spc="5" i="1">
                <a:latin typeface="Symbol"/>
                <a:cs typeface="Symbol"/>
              </a:rPr>
              <a:t></a:t>
            </a:r>
            <a:r>
              <a:rPr dirty="0" baseline="-18518" sz="1125" spc="7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, </a:t>
            </a:r>
            <a:r>
              <a:rPr dirty="0" sz="1200" spc="10" i="1">
                <a:latin typeface="Symbol"/>
                <a:cs typeface="Symbol"/>
              </a:rPr>
              <a:t></a:t>
            </a:r>
            <a:r>
              <a:rPr dirty="0" baseline="-18518" sz="1125" spc="15" i="1">
                <a:latin typeface="Arial"/>
                <a:cs typeface="Arial"/>
              </a:rPr>
              <a:t>1 </a:t>
            </a:r>
            <a:r>
              <a:rPr dirty="0" sz="1150" i="1">
                <a:latin typeface="Arial"/>
                <a:cs typeface="Arial"/>
              </a:rPr>
              <a:t>, </a:t>
            </a:r>
            <a:r>
              <a:rPr dirty="0" sz="1150">
                <a:latin typeface="Arial"/>
                <a:cs typeface="Arial"/>
              </a:rPr>
              <a:t>or </a:t>
            </a:r>
            <a:r>
              <a:rPr dirty="0" sz="1200" spc="-30" i="1">
                <a:latin typeface="Symbol"/>
                <a:cs typeface="Symbol"/>
              </a:rPr>
              <a:t></a:t>
            </a:r>
            <a:r>
              <a:rPr dirty="0" sz="1150" spc="-30">
                <a:latin typeface="Arial"/>
                <a:cs typeface="Arial"/>
              </a:rPr>
              <a:t>; </a:t>
            </a:r>
            <a:r>
              <a:rPr dirty="0" sz="1150">
                <a:latin typeface="Arial"/>
                <a:cs typeface="Arial"/>
              </a:rPr>
              <a:t>so </a:t>
            </a:r>
            <a:r>
              <a:rPr dirty="0" sz="1150" spc="-20">
                <a:latin typeface="Arial"/>
                <a:cs typeface="Arial"/>
              </a:rPr>
              <a:t>we </a:t>
            </a:r>
            <a:r>
              <a:rPr dirty="0" sz="1150">
                <a:latin typeface="Arial"/>
                <a:cs typeface="Arial"/>
              </a:rPr>
              <a:t>need </a:t>
            </a:r>
            <a:r>
              <a:rPr dirty="0" sz="1150" spc="-5">
                <a:latin typeface="Arial"/>
                <a:cs typeface="Arial"/>
              </a:rPr>
              <a:t>to estimate </a:t>
            </a:r>
            <a:r>
              <a:rPr dirty="0" sz="1150">
                <a:latin typeface="Arial"/>
                <a:cs typeface="Arial"/>
              </a:rPr>
              <a:t>them based  on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 b="1">
                <a:latin typeface="Arial"/>
                <a:cs typeface="Arial"/>
              </a:rPr>
              <a:t>sample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Housing</a:t>
            </a:r>
            <a:r>
              <a:rPr dirty="0" sz="1150" spc="14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dataset</a:t>
            </a:r>
            <a:endParaRPr sz="1150">
              <a:latin typeface="Arial"/>
              <a:cs typeface="Arial"/>
            </a:endParaRPr>
          </a:p>
          <a:p>
            <a:pPr marL="304800" indent="-229235">
              <a:lnSpc>
                <a:spcPct val="100000"/>
              </a:lnSpc>
              <a:spcBef>
                <a:spcPts val="300"/>
              </a:spcBef>
              <a:buChar char="•"/>
              <a:tabLst>
                <a:tab pos="304800" algn="l"/>
                <a:tab pos="305435" algn="l"/>
              </a:tabLst>
            </a:pPr>
            <a:r>
              <a:rPr dirty="0" sz="1150" spc="-5">
                <a:latin typeface="Arial"/>
                <a:cs typeface="Arial"/>
              </a:rPr>
              <a:t>Using </a:t>
            </a:r>
            <a:r>
              <a:rPr dirty="0" sz="1150" spc="-10">
                <a:latin typeface="Arial"/>
                <a:cs typeface="Arial"/>
              </a:rPr>
              <a:t>this </a:t>
            </a:r>
            <a:r>
              <a:rPr dirty="0" sz="1150">
                <a:latin typeface="Arial"/>
                <a:cs typeface="Arial"/>
              </a:rPr>
              <a:t>sample, </a:t>
            </a:r>
            <a:r>
              <a:rPr dirty="0" sz="1150" spc="-20">
                <a:latin typeface="Arial"/>
                <a:cs typeface="Arial"/>
              </a:rPr>
              <a:t>we </a:t>
            </a:r>
            <a:r>
              <a:rPr dirty="0" sz="1150">
                <a:latin typeface="Arial"/>
                <a:cs typeface="Arial"/>
              </a:rPr>
              <a:t>are </a:t>
            </a:r>
            <a:r>
              <a:rPr dirty="0" sz="1150" spc="-5">
                <a:latin typeface="Arial"/>
                <a:cs typeface="Arial"/>
              </a:rPr>
              <a:t>going to </a:t>
            </a:r>
            <a:r>
              <a:rPr dirty="0" sz="1150" spc="-10">
                <a:latin typeface="Arial"/>
                <a:cs typeface="Arial"/>
              </a:rPr>
              <a:t>build </a:t>
            </a:r>
            <a:r>
              <a:rPr dirty="0" sz="1150">
                <a:latin typeface="Arial"/>
                <a:cs typeface="Arial"/>
              </a:rPr>
              <a:t>a</a:t>
            </a:r>
            <a:r>
              <a:rPr dirty="0" sz="1150" spc="30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model</a:t>
            </a:r>
            <a:endParaRPr sz="1150">
              <a:latin typeface="Arial"/>
              <a:cs typeface="Arial"/>
            </a:endParaRPr>
          </a:p>
          <a:p>
            <a:pPr marL="560705">
              <a:lnSpc>
                <a:spcPct val="100000"/>
              </a:lnSpc>
              <a:spcBef>
                <a:spcPts val="300"/>
              </a:spcBef>
            </a:pPr>
            <a:r>
              <a:rPr dirty="0" sz="1150" spc="-15" i="1">
                <a:latin typeface="Arial"/>
                <a:cs typeface="Arial"/>
              </a:rPr>
              <a:t>Y</a:t>
            </a:r>
            <a:r>
              <a:rPr dirty="0" baseline="-18518" sz="1125" spc="-22" i="1">
                <a:latin typeface="Arial"/>
                <a:cs typeface="Arial"/>
              </a:rPr>
              <a:t>i </a:t>
            </a:r>
            <a:r>
              <a:rPr dirty="0" sz="1150" i="1">
                <a:latin typeface="Arial"/>
                <a:cs typeface="Arial"/>
              </a:rPr>
              <a:t>=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+ </a:t>
            </a: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1</a:t>
            </a:r>
            <a:r>
              <a:rPr dirty="0" sz="1150" spc="5" i="1">
                <a:latin typeface="Arial"/>
                <a:cs typeface="Arial"/>
              </a:rPr>
              <a:t>X</a:t>
            </a:r>
            <a:r>
              <a:rPr dirty="0" baseline="-18518" sz="1125" spc="7" i="1">
                <a:latin typeface="Arial"/>
                <a:cs typeface="Arial"/>
              </a:rPr>
              <a:t>i </a:t>
            </a:r>
            <a:r>
              <a:rPr dirty="0" sz="1150" i="1">
                <a:latin typeface="Arial"/>
                <a:cs typeface="Arial"/>
              </a:rPr>
              <a:t>+</a:t>
            </a:r>
            <a:r>
              <a:rPr dirty="0" sz="1150" spc="160" i="1">
                <a:latin typeface="Arial"/>
                <a:cs typeface="Arial"/>
              </a:rPr>
              <a:t> </a:t>
            </a:r>
            <a:r>
              <a:rPr dirty="0" sz="1150" spc="5" i="1">
                <a:latin typeface="Arial"/>
                <a:cs typeface="Arial"/>
              </a:rPr>
              <a:t>e</a:t>
            </a:r>
            <a:r>
              <a:rPr dirty="0" baseline="-18518" sz="1125" spc="7" i="1">
                <a:latin typeface="Arial"/>
                <a:cs typeface="Arial"/>
              </a:rPr>
              <a:t>i</a:t>
            </a:r>
            <a:endParaRPr baseline="-18518" sz="1125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2735" y="184150"/>
            <a:ext cx="3027680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0"/>
              <a:t>Simple </a:t>
            </a:r>
            <a:r>
              <a:rPr dirty="0" spc="5"/>
              <a:t>Linear</a:t>
            </a:r>
            <a:r>
              <a:rPr dirty="0" spc="-105"/>
              <a:t> </a:t>
            </a:r>
            <a:r>
              <a:rPr dirty="0" spc="5"/>
              <a:t>Regression</a:t>
            </a:r>
          </a:p>
        </p:txBody>
      </p:sp>
      <p:sp>
        <p:nvSpPr>
          <p:cNvPr id="7" name="object 7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335" y="162988"/>
            <a:ext cx="4213225" cy="3575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pc="5"/>
              <a:t>Population </a:t>
            </a:r>
            <a:r>
              <a:rPr dirty="0" spc="15"/>
              <a:t>model, </a:t>
            </a:r>
            <a:r>
              <a:rPr dirty="0" spc="-25" i="1">
                <a:latin typeface="Arial"/>
                <a:cs typeface="Arial"/>
              </a:rPr>
              <a:t>Y</a:t>
            </a:r>
            <a:r>
              <a:rPr dirty="0" baseline="-20576" sz="2025" spc="-37" i="1">
                <a:latin typeface="Arial"/>
                <a:cs typeface="Arial"/>
              </a:rPr>
              <a:t>i </a:t>
            </a:r>
            <a:r>
              <a:rPr dirty="0" sz="2050" spc="5" i="1">
                <a:latin typeface="Arial"/>
                <a:cs typeface="Arial"/>
              </a:rPr>
              <a:t>= </a:t>
            </a:r>
            <a:r>
              <a:rPr dirty="0" sz="2150" spc="10" i="1">
                <a:latin typeface="Symbol"/>
                <a:cs typeface="Symbol"/>
              </a:rPr>
              <a:t></a:t>
            </a:r>
            <a:r>
              <a:rPr dirty="0" baseline="-20576" sz="2025" spc="15" i="1">
                <a:latin typeface="Arial"/>
                <a:cs typeface="Arial"/>
              </a:rPr>
              <a:t>0 </a:t>
            </a:r>
            <a:r>
              <a:rPr dirty="0" sz="2050" spc="5" i="1">
                <a:latin typeface="Arial"/>
                <a:cs typeface="Arial"/>
              </a:rPr>
              <a:t>+ </a:t>
            </a:r>
            <a:r>
              <a:rPr dirty="0" sz="2150" spc="5" i="1">
                <a:latin typeface="Symbol"/>
                <a:cs typeface="Symbol"/>
              </a:rPr>
              <a:t></a:t>
            </a:r>
            <a:r>
              <a:rPr dirty="0" baseline="-20576" sz="2025" spc="7" i="1">
                <a:latin typeface="Arial"/>
                <a:cs typeface="Arial"/>
              </a:rPr>
              <a:t>1</a:t>
            </a:r>
            <a:r>
              <a:rPr dirty="0" sz="2050" spc="5" i="1">
                <a:latin typeface="Arial"/>
                <a:cs typeface="Arial"/>
              </a:rPr>
              <a:t>X</a:t>
            </a:r>
            <a:r>
              <a:rPr dirty="0" baseline="-20576" sz="2025" spc="7" i="1">
                <a:latin typeface="Arial"/>
                <a:cs typeface="Arial"/>
              </a:rPr>
              <a:t>i </a:t>
            </a:r>
            <a:r>
              <a:rPr dirty="0" sz="2050" spc="5" i="1">
                <a:latin typeface="Arial"/>
                <a:cs typeface="Arial"/>
              </a:rPr>
              <a:t>+</a:t>
            </a:r>
            <a:r>
              <a:rPr dirty="0" sz="2050" spc="110" i="1">
                <a:latin typeface="Arial"/>
                <a:cs typeface="Arial"/>
              </a:rPr>
              <a:t> </a:t>
            </a:r>
            <a:r>
              <a:rPr dirty="0" sz="2150" spc="-15" i="1">
                <a:latin typeface="Symbol"/>
                <a:cs typeface="Symbol"/>
              </a:rPr>
              <a:t></a:t>
            </a:r>
            <a:r>
              <a:rPr dirty="0" baseline="-20576" sz="2025" spc="-22" i="1">
                <a:latin typeface="Arial"/>
                <a:cs typeface="Arial"/>
              </a:rPr>
              <a:t>i</a:t>
            </a:r>
            <a:endParaRPr baseline="-20576" sz="202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819" y="1215008"/>
            <a:ext cx="288925" cy="114109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algn="ctr">
              <a:lnSpc>
                <a:spcPts val="1070"/>
              </a:lnSpc>
              <a:spcBef>
                <a:spcPts val="25"/>
              </a:spcBef>
            </a:pPr>
            <a:r>
              <a:rPr dirty="0" sz="900" spc="-10">
                <a:latin typeface="Arial"/>
                <a:cs typeface="Arial"/>
              </a:rPr>
              <a:t>Dependent </a:t>
            </a:r>
            <a:r>
              <a:rPr dirty="0" sz="900">
                <a:latin typeface="Arial"/>
                <a:cs typeface="Arial"/>
              </a:rPr>
              <a:t>variable,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5" i="1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  <a:p>
            <a:pPr algn="ctr" marR="24765">
              <a:lnSpc>
                <a:spcPts val="1070"/>
              </a:lnSpc>
            </a:pPr>
            <a:r>
              <a:rPr dirty="0" sz="900" spc="5">
                <a:latin typeface="Arial"/>
                <a:cs typeface="Arial"/>
              </a:rPr>
              <a:t>price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0242" y="2978911"/>
            <a:ext cx="1217930" cy="2959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ts val="1055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lotsize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1055"/>
              </a:lnSpc>
            </a:pPr>
            <a:r>
              <a:rPr dirty="0" sz="900" spc="-5">
                <a:latin typeface="Arial"/>
                <a:cs typeface="Arial"/>
              </a:rPr>
              <a:t>Independent </a:t>
            </a:r>
            <a:r>
              <a:rPr dirty="0" sz="900">
                <a:latin typeface="Arial"/>
                <a:cs typeface="Arial"/>
              </a:rPr>
              <a:t>variable,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 spc="5" i="1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466" y="1258972"/>
            <a:ext cx="103378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1150" i="1">
                <a:latin typeface="Arial"/>
                <a:cs typeface="Arial"/>
              </a:rPr>
              <a:t>E(y) = </a:t>
            </a:r>
            <a:r>
              <a:rPr dirty="0" sz="1200" spc="5" i="1">
                <a:latin typeface="Symbol"/>
                <a:cs typeface="Symbol"/>
              </a:rPr>
              <a:t></a:t>
            </a:r>
            <a:r>
              <a:rPr dirty="0" baseline="-18518" sz="1125" spc="7" i="1">
                <a:latin typeface="Arial"/>
                <a:cs typeface="Arial"/>
              </a:rPr>
              <a:t>0 </a:t>
            </a:r>
            <a:r>
              <a:rPr dirty="0" sz="1150" i="1">
                <a:latin typeface="Arial"/>
                <a:cs typeface="Arial"/>
              </a:rPr>
              <a:t>+</a:t>
            </a:r>
            <a:r>
              <a:rPr dirty="0" sz="1150" spc="55" i="1">
                <a:latin typeface="Arial"/>
                <a:cs typeface="Arial"/>
              </a:rPr>
              <a:t> </a:t>
            </a:r>
            <a:r>
              <a:rPr dirty="0" sz="1200" spc="5" i="1">
                <a:latin typeface="Symbol"/>
                <a:cs typeface="Symbol"/>
              </a:rPr>
              <a:t></a:t>
            </a:r>
            <a:r>
              <a:rPr dirty="0" baseline="-18518" sz="1125" spc="7" i="1">
                <a:latin typeface="Arial"/>
                <a:cs typeface="Arial"/>
              </a:rPr>
              <a:t>1</a:t>
            </a:r>
            <a:r>
              <a:rPr dirty="0" sz="1150" spc="5" i="1">
                <a:latin typeface="Arial"/>
                <a:cs typeface="Arial"/>
              </a:rPr>
              <a:t>x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12041" y="666142"/>
            <a:ext cx="344156" cy="833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28415" y="609599"/>
            <a:ext cx="701040" cy="393700"/>
          </a:xfrm>
          <a:custGeom>
            <a:avLst/>
            <a:gdLst/>
            <a:ahLst/>
            <a:cxnLst/>
            <a:rect l="l" t="t" r="r" b="b"/>
            <a:pathLst>
              <a:path w="701039" h="393700">
                <a:moveTo>
                  <a:pt x="0" y="393445"/>
                </a:moveTo>
                <a:lnTo>
                  <a:pt x="700913" y="0"/>
                </a:lnTo>
              </a:path>
            </a:pathLst>
          </a:custGeom>
          <a:ln w="18288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41064" y="688847"/>
            <a:ext cx="0" cy="165100"/>
          </a:xfrm>
          <a:custGeom>
            <a:avLst/>
            <a:gdLst/>
            <a:ahLst/>
            <a:cxnLst/>
            <a:rect l="l" t="t" r="r" b="b"/>
            <a:pathLst>
              <a:path w="0" h="165100">
                <a:moveTo>
                  <a:pt x="0" y="165100"/>
                </a:moveTo>
                <a:lnTo>
                  <a:pt x="0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721354" y="824953"/>
            <a:ext cx="177800" cy="2108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200" spc="-40" i="1">
                <a:latin typeface="Symbol"/>
                <a:cs typeface="Symbol"/>
              </a:rPr>
              <a:t></a:t>
            </a:r>
            <a:r>
              <a:rPr dirty="0" sz="1150" i="1">
                <a:latin typeface="Calibri"/>
                <a:cs typeface="Calibri"/>
              </a:rPr>
              <a:t>x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8938" y="650201"/>
            <a:ext cx="372745" cy="2108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1200" spc="-10" i="1">
                <a:latin typeface="Symbol"/>
                <a:cs typeface="Symbol"/>
              </a:rPr>
              <a:t></a:t>
            </a:r>
            <a:r>
              <a:rPr dirty="0" baseline="-18518" sz="1125" spc="-15" i="1">
                <a:latin typeface="Calibri"/>
                <a:cs typeface="Calibri"/>
              </a:rPr>
              <a:t>1</a:t>
            </a:r>
            <a:r>
              <a:rPr dirty="0" sz="1200" spc="-10" i="1">
                <a:latin typeface="Symbol"/>
                <a:cs typeface="Symbol"/>
              </a:rPr>
              <a:t></a:t>
            </a:r>
            <a:r>
              <a:rPr dirty="0" sz="1150" spc="-10" i="1">
                <a:latin typeface="Arial"/>
                <a:cs typeface="Arial"/>
              </a:rPr>
              <a:t>x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10055" y="1661159"/>
            <a:ext cx="359663" cy="9022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3776" y="850391"/>
            <a:ext cx="0" cy="2132330"/>
          </a:xfrm>
          <a:custGeom>
            <a:avLst/>
            <a:gdLst/>
            <a:ahLst/>
            <a:cxnLst/>
            <a:rect l="l" t="t" r="r" b="b"/>
            <a:pathLst>
              <a:path w="0" h="2132330">
                <a:moveTo>
                  <a:pt x="0" y="0"/>
                </a:moveTo>
                <a:lnTo>
                  <a:pt x="0" y="213217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3776" y="2980943"/>
            <a:ext cx="3543935" cy="0"/>
          </a:xfrm>
          <a:custGeom>
            <a:avLst/>
            <a:gdLst/>
            <a:ahLst/>
            <a:cxnLst/>
            <a:rect l="l" t="t" r="r" b="b"/>
            <a:pathLst>
              <a:path w="3543935" h="0">
                <a:moveTo>
                  <a:pt x="3543427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3776" y="2173223"/>
            <a:ext cx="767715" cy="426720"/>
          </a:xfrm>
          <a:custGeom>
            <a:avLst/>
            <a:gdLst/>
            <a:ahLst/>
            <a:cxnLst/>
            <a:rect l="l" t="t" r="r" b="b"/>
            <a:pathLst>
              <a:path w="767715" h="426719">
                <a:moveTo>
                  <a:pt x="0" y="426466"/>
                </a:moveTo>
                <a:lnTo>
                  <a:pt x="767714" y="0"/>
                </a:lnTo>
              </a:path>
            </a:pathLst>
          </a:custGeom>
          <a:ln w="18288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59147" y="1103657"/>
            <a:ext cx="298938" cy="7257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33101" y="1397608"/>
            <a:ext cx="253720" cy="6158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466088" y="1789175"/>
            <a:ext cx="481330" cy="259715"/>
          </a:xfrm>
          <a:custGeom>
            <a:avLst/>
            <a:gdLst/>
            <a:ahLst/>
            <a:cxnLst/>
            <a:rect l="l" t="t" r="r" b="b"/>
            <a:pathLst>
              <a:path w="481330" h="259714">
                <a:moveTo>
                  <a:pt x="0" y="259333"/>
                </a:moveTo>
                <a:lnTo>
                  <a:pt x="481202" y="0"/>
                </a:lnTo>
              </a:path>
            </a:pathLst>
          </a:custGeom>
          <a:ln w="18288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703576" y="1139951"/>
            <a:ext cx="440055" cy="243840"/>
          </a:xfrm>
          <a:custGeom>
            <a:avLst/>
            <a:gdLst/>
            <a:ahLst/>
            <a:cxnLst/>
            <a:rect l="l" t="t" r="r" b="b"/>
            <a:pathLst>
              <a:path w="440055" h="243840">
                <a:moveTo>
                  <a:pt x="0" y="243331"/>
                </a:moveTo>
                <a:lnTo>
                  <a:pt x="439674" y="0"/>
                </a:lnTo>
              </a:path>
            </a:pathLst>
          </a:custGeom>
          <a:ln w="18288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73223" y="1456943"/>
            <a:ext cx="360680" cy="202565"/>
          </a:xfrm>
          <a:custGeom>
            <a:avLst/>
            <a:gdLst/>
            <a:ahLst/>
            <a:cxnLst/>
            <a:rect l="l" t="t" r="r" b="b"/>
            <a:pathLst>
              <a:path w="360680" h="202564">
                <a:moveTo>
                  <a:pt x="0" y="202311"/>
                </a:moveTo>
                <a:lnTo>
                  <a:pt x="360679" y="0"/>
                </a:lnTo>
              </a:path>
            </a:pathLst>
          </a:custGeom>
          <a:ln w="18288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36264" y="850391"/>
            <a:ext cx="307340" cy="0"/>
          </a:xfrm>
          <a:custGeom>
            <a:avLst/>
            <a:gdLst/>
            <a:ahLst/>
            <a:cxnLst/>
            <a:rect l="l" t="t" r="r" b="b"/>
            <a:pathLst>
              <a:path w="307339" h="0">
                <a:moveTo>
                  <a:pt x="0" y="0"/>
                </a:moveTo>
                <a:lnTo>
                  <a:pt x="307086" y="0"/>
                </a:lnTo>
              </a:path>
            </a:pathLst>
          </a:custGeom>
          <a:ln w="1219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569719" y="2148585"/>
            <a:ext cx="1628775" cy="49530"/>
          </a:xfrm>
          <a:custGeom>
            <a:avLst/>
            <a:gdLst/>
            <a:ahLst/>
            <a:cxnLst/>
            <a:rect l="l" t="t" r="r" b="b"/>
            <a:pathLst>
              <a:path w="1628775" h="49530">
                <a:moveTo>
                  <a:pt x="49149" y="0"/>
                </a:moveTo>
                <a:lnTo>
                  <a:pt x="0" y="24637"/>
                </a:lnTo>
                <a:lnTo>
                  <a:pt x="49149" y="49275"/>
                </a:lnTo>
                <a:lnTo>
                  <a:pt x="49149" y="28702"/>
                </a:lnTo>
                <a:lnTo>
                  <a:pt x="41020" y="28702"/>
                </a:lnTo>
                <a:lnTo>
                  <a:pt x="41020" y="20574"/>
                </a:lnTo>
                <a:lnTo>
                  <a:pt x="49149" y="20574"/>
                </a:lnTo>
                <a:lnTo>
                  <a:pt x="49149" y="0"/>
                </a:lnTo>
                <a:close/>
              </a:path>
              <a:path w="1628775" h="49530">
                <a:moveTo>
                  <a:pt x="49149" y="20574"/>
                </a:moveTo>
                <a:lnTo>
                  <a:pt x="41020" y="20574"/>
                </a:lnTo>
                <a:lnTo>
                  <a:pt x="41020" y="28702"/>
                </a:lnTo>
                <a:lnTo>
                  <a:pt x="49149" y="28702"/>
                </a:lnTo>
                <a:lnTo>
                  <a:pt x="49149" y="20574"/>
                </a:lnTo>
                <a:close/>
              </a:path>
              <a:path w="1628775" h="49530">
                <a:moveTo>
                  <a:pt x="1628394" y="20574"/>
                </a:moveTo>
                <a:lnTo>
                  <a:pt x="49149" y="20574"/>
                </a:lnTo>
                <a:lnTo>
                  <a:pt x="49149" y="28702"/>
                </a:lnTo>
                <a:lnTo>
                  <a:pt x="1628394" y="28702"/>
                </a:lnTo>
                <a:lnTo>
                  <a:pt x="1628394" y="2057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61488" y="1606295"/>
            <a:ext cx="570865" cy="443865"/>
          </a:xfrm>
          <a:custGeom>
            <a:avLst/>
            <a:gdLst/>
            <a:ahLst/>
            <a:cxnLst/>
            <a:rect l="l" t="t" r="r" b="b"/>
            <a:pathLst>
              <a:path w="570864" h="443864">
                <a:moveTo>
                  <a:pt x="41387" y="26851"/>
                </a:moveTo>
                <a:lnTo>
                  <a:pt x="36334" y="33348"/>
                </a:lnTo>
                <a:lnTo>
                  <a:pt x="565530" y="443356"/>
                </a:lnTo>
                <a:lnTo>
                  <a:pt x="570611" y="436880"/>
                </a:lnTo>
                <a:lnTo>
                  <a:pt x="41387" y="26851"/>
                </a:lnTo>
                <a:close/>
              </a:path>
              <a:path w="570864" h="443864">
                <a:moveTo>
                  <a:pt x="0" y="0"/>
                </a:moveTo>
                <a:lnTo>
                  <a:pt x="23749" y="49530"/>
                </a:lnTo>
                <a:lnTo>
                  <a:pt x="36334" y="33348"/>
                </a:lnTo>
                <a:lnTo>
                  <a:pt x="29845" y="28320"/>
                </a:lnTo>
                <a:lnTo>
                  <a:pt x="34925" y="21843"/>
                </a:lnTo>
                <a:lnTo>
                  <a:pt x="45282" y="21843"/>
                </a:lnTo>
                <a:lnTo>
                  <a:pt x="53975" y="10668"/>
                </a:lnTo>
                <a:lnTo>
                  <a:pt x="0" y="0"/>
                </a:lnTo>
                <a:close/>
              </a:path>
              <a:path w="570864" h="443864">
                <a:moveTo>
                  <a:pt x="34925" y="21843"/>
                </a:moveTo>
                <a:lnTo>
                  <a:pt x="29845" y="28320"/>
                </a:lnTo>
                <a:lnTo>
                  <a:pt x="36334" y="33348"/>
                </a:lnTo>
                <a:lnTo>
                  <a:pt x="41387" y="26851"/>
                </a:lnTo>
                <a:lnTo>
                  <a:pt x="34925" y="21843"/>
                </a:lnTo>
                <a:close/>
              </a:path>
              <a:path w="570864" h="443864">
                <a:moveTo>
                  <a:pt x="45282" y="21843"/>
                </a:moveTo>
                <a:lnTo>
                  <a:pt x="34925" y="21843"/>
                </a:lnTo>
                <a:lnTo>
                  <a:pt x="41387" y="26851"/>
                </a:lnTo>
                <a:lnTo>
                  <a:pt x="45282" y="2184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81553" y="1246631"/>
            <a:ext cx="196215" cy="803275"/>
          </a:xfrm>
          <a:custGeom>
            <a:avLst/>
            <a:gdLst/>
            <a:ahLst/>
            <a:cxnLst/>
            <a:rect l="l" t="t" r="r" b="b"/>
            <a:pathLst>
              <a:path w="196214" h="803275">
                <a:moveTo>
                  <a:pt x="28066" y="47103"/>
                </a:moveTo>
                <a:lnTo>
                  <a:pt x="20065" y="48881"/>
                </a:lnTo>
                <a:lnTo>
                  <a:pt x="187833" y="802894"/>
                </a:lnTo>
                <a:lnTo>
                  <a:pt x="195834" y="801115"/>
                </a:lnTo>
                <a:lnTo>
                  <a:pt x="28066" y="47103"/>
                </a:lnTo>
                <a:close/>
              </a:path>
              <a:path w="196214" h="803275">
                <a:moveTo>
                  <a:pt x="13335" y="0"/>
                </a:moveTo>
                <a:lnTo>
                  <a:pt x="0" y="53339"/>
                </a:lnTo>
                <a:lnTo>
                  <a:pt x="20065" y="48881"/>
                </a:lnTo>
                <a:lnTo>
                  <a:pt x="18287" y="40893"/>
                </a:lnTo>
                <a:lnTo>
                  <a:pt x="26288" y="39115"/>
                </a:lnTo>
                <a:lnTo>
                  <a:pt x="45116" y="39115"/>
                </a:lnTo>
                <a:lnTo>
                  <a:pt x="13335" y="0"/>
                </a:lnTo>
                <a:close/>
              </a:path>
              <a:path w="196214" h="803275">
                <a:moveTo>
                  <a:pt x="26288" y="39115"/>
                </a:moveTo>
                <a:lnTo>
                  <a:pt x="18287" y="40893"/>
                </a:lnTo>
                <a:lnTo>
                  <a:pt x="20065" y="48881"/>
                </a:lnTo>
                <a:lnTo>
                  <a:pt x="28066" y="47103"/>
                </a:lnTo>
                <a:lnTo>
                  <a:pt x="26288" y="39115"/>
                </a:lnTo>
                <a:close/>
              </a:path>
              <a:path w="196214" h="803275">
                <a:moveTo>
                  <a:pt x="45116" y="39115"/>
                </a:moveTo>
                <a:lnTo>
                  <a:pt x="26288" y="39115"/>
                </a:lnTo>
                <a:lnTo>
                  <a:pt x="28066" y="47103"/>
                </a:lnTo>
                <a:lnTo>
                  <a:pt x="48006" y="42671"/>
                </a:lnTo>
                <a:lnTo>
                  <a:pt x="45116" y="391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197607" y="1778761"/>
            <a:ext cx="1072515" cy="377190"/>
          </a:xfrm>
          <a:custGeom>
            <a:avLst/>
            <a:gdLst/>
            <a:ahLst/>
            <a:cxnLst/>
            <a:rect l="l" t="t" r="r" b="b"/>
            <a:pathLst>
              <a:path w="1072514" h="377189">
                <a:moveTo>
                  <a:pt x="47856" y="19401"/>
                </a:moveTo>
                <a:lnTo>
                  <a:pt x="45208" y="27154"/>
                </a:lnTo>
                <a:lnTo>
                  <a:pt x="1069340" y="376809"/>
                </a:lnTo>
                <a:lnTo>
                  <a:pt x="1072007" y="369062"/>
                </a:lnTo>
                <a:lnTo>
                  <a:pt x="47856" y="19401"/>
                </a:lnTo>
                <a:close/>
              </a:path>
              <a:path w="1072514" h="377189">
                <a:moveTo>
                  <a:pt x="54482" y="0"/>
                </a:moveTo>
                <a:lnTo>
                  <a:pt x="0" y="7366"/>
                </a:lnTo>
                <a:lnTo>
                  <a:pt x="38607" y="46481"/>
                </a:lnTo>
                <a:lnTo>
                  <a:pt x="45208" y="27154"/>
                </a:lnTo>
                <a:lnTo>
                  <a:pt x="37464" y="24511"/>
                </a:lnTo>
                <a:lnTo>
                  <a:pt x="40131" y="16764"/>
                </a:lnTo>
                <a:lnTo>
                  <a:pt x="48757" y="16764"/>
                </a:lnTo>
                <a:lnTo>
                  <a:pt x="54482" y="0"/>
                </a:lnTo>
                <a:close/>
              </a:path>
              <a:path w="1072514" h="377189">
                <a:moveTo>
                  <a:pt x="40131" y="16764"/>
                </a:moveTo>
                <a:lnTo>
                  <a:pt x="37464" y="24511"/>
                </a:lnTo>
                <a:lnTo>
                  <a:pt x="45208" y="27154"/>
                </a:lnTo>
                <a:lnTo>
                  <a:pt x="47856" y="19401"/>
                </a:lnTo>
                <a:lnTo>
                  <a:pt x="40131" y="16764"/>
                </a:lnTo>
                <a:close/>
              </a:path>
              <a:path w="1072514" h="377189">
                <a:moveTo>
                  <a:pt x="48757" y="16764"/>
                </a:moveTo>
                <a:lnTo>
                  <a:pt x="40131" y="16764"/>
                </a:lnTo>
                <a:lnTo>
                  <a:pt x="47856" y="19401"/>
                </a:lnTo>
                <a:lnTo>
                  <a:pt x="48757" y="1676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998347" y="2124836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60144" y="2147061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03375" y="1617776"/>
            <a:ext cx="194945" cy="48831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54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90623" y="1442084"/>
            <a:ext cx="28257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r>
              <a:rPr dirty="0" sz="1150" spc="155">
                <a:latin typeface="Calibri"/>
                <a:cs typeface="Calibri"/>
              </a:rPr>
              <a:t> </a:t>
            </a:r>
            <a:r>
              <a:rPr dirty="0" baseline="-14492" sz="1725">
                <a:latin typeface="Calibri"/>
                <a:cs typeface="Calibri"/>
              </a:rPr>
              <a:t>•</a:t>
            </a:r>
            <a:endParaRPr baseline="-14492" sz="1725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93594" y="1264996"/>
            <a:ext cx="109220" cy="332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205"/>
              </a:lnSpc>
              <a:spcBef>
                <a:spcPts val="105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  <a:p>
            <a:pPr marL="22860">
              <a:lnSpc>
                <a:spcPts val="1205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93517" y="1005077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10332" y="1253997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83026" y="771270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17748" y="2035517"/>
            <a:ext cx="673100" cy="2108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1200" spc="-15" i="1">
                <a:latin typeface="Symbol"/>
                <a:cs typeface="Symbol"/>
              </a:rPr>
              <a:t></a:t>
            </a:r>
            <a:r>
              <a:rPr dirty="0" baseline="-18518" sz="1125" spc="-22" i="1">
                <a:latin typeface="Calibri"/>
                <a:cs typeface="Calibri"/>
              </a:rPr>
              <a:t>i </a:t>
            </a:r>
            <a:r>
              <a:rPr dirty="0" sz="1150" i="1">
                <a:latin typeface="Calibri"/>
                <a:cs typeface="Calibri"/>
              </a:rPr>
              <a:t>=</a:t>
            </a:r>
            <a:r>
              <a:rPr dirty="0" sz="1150" spc="-25" i="1">
                <a:latin typeface="Calibri"/>
                <a:cs typeface="Calibri"/>
              </a:rPr>
              <a:t> </a:t>
            </a:r>
            <a:r>
              <a:rPr dirty="0" sz="1150" spc="-10" i="1">
                <a:latin typeface="Calibri"/>
                <a:cs typeface="Calibri"/>
              </a:rPr>
              <a:t>N(0,</a:t>
            </a:r>
            <a:r>
              <a:rPr dirty="0" sz="1200" spc="-10" i="1">
                <a:latin typeface="Symbol"/>
                <a:cs typeface="Symbol"/>
              </a:rPr>
              <a:t></a:t>
            </a:r>
            <a:r>
              <a:rPr dirty="0" sz="1150" spc="-10" i="1">
                <a:latin typeface="Calibri"/>
                <a:cs typeface="Calibri"/>
              </a:rPr>
              <a:t>)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5176" y="2486367"/>
            <a:ext cx="211454" cy="2108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1200" spc="10" i="1">
                <a:latin typeface="Symbol"/>
                <a:cs typeface="Symbol"/>
              </a:rPr>
              <a:t></a:t>
            </a:r>
            <a:r>
              <a:rPr dirty="0" baseline="-18518" sz="1125" spc="15" i="1">
                <a:latin typeface="Calibri"/>
                <a:cs typeface="Calibri"/>
              </a:rPr>
              <a:t>0</a:t>
            </a:r>
            <a:endParaRPr baseline="-18518" sz="1125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735" y="179959"/>
            <a:ext cx="516890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0"/>
              </a:spcBef>
            </a:pPr>
            <a:r>
              <a:rPr dirty="0" sz="2050" spc="10">
                <a:latin typeface="Arial"/>
                <a:cs typeface="Arial"/>
              </a:rPr>
              <a:t>Estimates </a:t>
            </a:r>
            <a:r>
              <a:rPr dirty="0" sz="2050" spc="5">
                <a:latin typeface="Arial"/>
                <a:cs typeface="Arial"/>
              </a:rPr>
              <a:t>of </a:t>
            </a:r>
            <a:r>
              <a:rPr dirty="0" sz="2050">
                <a:latin typeface="Arial"/>
                <a:cs typeface="Arial"/>
              </a:rPr>
              <a:t>Slope </a:t>
            </a:r>
            <a:r>
              <a:rPr dirty="0" sz="2050" spc="5">
                <a:latin typeface="Arial"/>
                <a:cs typeface="Arial"/>
              </a:rPr>
              <a:t>and Intercept Depend</a:t>
            </a:r>
            <a:r>
              <a:rPr dirty="0" sz="2050" spc="-100">
                <a:latin typeface="Arial"/>
                <a:cs typeface="Arial"/>
              </a:rPr>
              <a:t> </a:t>
            </a:r>
            <a:r>
              <a:rPr dirty="0" sz="2050" spc="5">
                <a:latin typeface="Arial"/>
                <a:cs typeface="Arial"/>
              </a:rPr>
              <a:t>on  the </a:t>
            </a:r>
            <a:r>
              <a:rPr dirty="0" sz="2050" spc="15">
                <a:latin typeface="Arial"/>
                <a:cs typeface="Arial"/>
              </a:rPr>
              <a:t>Sample </a:t>
            </a:r>
            <a:r>
              <a:rPr dirty="0" sz="2050">
                <a:latin typeface="Arial"/>
                <a:cs typeface="Arial"/>
              </a:rPr>
              <a:t>Being</a:t>
            </a:r>
            <a:r>
              <a:rPr dirty="0" sz="2050" spc="-50">
                <a:latin typeface="Arial"/>
                <a:cs typeface="Arial"/>
              </a:rPr>
              <a:t> </a:t>
            </a:r>
            <a:r>
              <a:rPr dirty="0" sz="2050" spc="5">
                <a:latin typeface="Arial"/>
                <a:cs typeface="Arial"/>
              </a:rPr>
              <a:t>Used</a:t>
            </a:r>
            <a:endParaRPr sz="2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8772" y="3025267"/>
            <a:ext cx="35496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lotsize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4451" y="1323213"/>
            <a:ext cx="69151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 b="1">
                <a:solidFill>
                  <a:srgbClr val="4F6128"/>
                </a:solidFill>
                <a:latin typeface="Arial"/>
                <a:cs typeface="Arial"/>
              </a:rPr>
              <a:t>Sample</a:t>
            </a:r>
            <a:r>
              <a:rPr dirty="0" sz="1150" spc="-60" b="1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4F6128"/>
                </a:solidFill>
                <a:latin typeface="Arial"/>
                <a:cs typeface="Arial"/>
              </a:rPr>
              <a:t>A</a:t>
            </a:r>
            <a:endParaRPr sz="11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959" y="929640"/>
            <a:ext cx="73958" cy="2283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0059" y="946404"/>
            <a:ext cx="0" cy="2217420"/>
          </a:xfrm>
          <a:custGeom>
            <a:avLst/>
            <a:gdLst/>
            <a:ahLst/>
            <a:cxnLst/>
            <a:rect l="l" t="t" r="r" b="b"/>
            <a:pathLst>
              <a:path w="0" h="2217420">
                <a:moveTo>
                  <a:pt x="0" y="0"/>
                </a:moveTo>
                <a:lnTo>
                  <a:pt x="0" y="2217292"/>
                </a:lnTo>
              </a:path>
            </a:pathLst>
          </a:custGeom>
          <a:ln w="1524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2023" y="2950419"/>
            <a:ext cx="3435858" cy="73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0979" y="2976372"/>
            <a:ext cx="3371215" cy="0"/>
          </a:xfrm>
          <a:custGeom>
            <a:avLst/>
            <a:gdLst/>
            <a:ahLst/>
            <a:cxnLst/>
            <a:rect l="l" t="t" r="r" b="b"/>
            <a:pathLst>
              <a:path w="3371215" h="0">
                <a:moveTo>
                  <a:pt x="0" y="0"/>
                </a:moveTo>
                <a:lnTo>
                  <a:pt x="3370961" y="0"/>
                </a:lnTo>
              </a:path>
            </a:pathLst>
          </a:custGeom>
          <a:ln w="1524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1959" y="1155192"/>
            <a:ext cx="3188969" cy="15521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8536" y="1182624"/>
            <a:ext cx="3110865" cy="1471930"/>
          </a:xfrm>
          <a:custGeom>
            <a:avLst/>
            <a:gdLst/>
            <a:ahLst/>
            <a:cxnLst/>
            <a:rect l="l" t="t" r="r" b="b"/>
            <a:pathLst>
              <a:path w="3110865" h="1471930">
                <a:moveTo>
                  <a:pt x="0" y="1471421"/>
                </a:moveTo>
                <a:lnTo>
                  <a:pt x="3110611" y="0"/>
                </a:lnTo>
              </a:path>
            </a:pathLst>
          </a:custGeom>
          <a:ln w="24383">
            <a:solidFill>
              <a:srgbClr val="4F61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 rot="10860000">
            <a:off x="2531124" y="1400619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solidFill>
                  <a:srgbClr val="4F6128"/>
                </a:solidFill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10860000">
            <a:off x="2064399" y="1332039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solidFill>
                  <a:srgbClr val="4F6128"/>
                </a:solidFill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 rot="10860000">
            <a:off x="2885200" y="1510855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solidFill>
                  <a:srgbClr val="4F6128"/>
                </a:solidFill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9599" y="2005381"/>
            <a:ext cx="685800" cy="62039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33679">
              <a:lnSpc>
                <a:spcPct val="100000"/>
              </a:lnSpc>
              <a:spcBef>
                <a:spcPts val="380"/>
              </a:spcBef>
            </a:pPr>
            <a:r>
              <a:rPr dirty="0" sz="1150">
                <a:solidFill>
                  <a:srgbClr val="4F6128"/>
                </a:solidFill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  <a:p>
            <a:pPr marL="600075">
              <a:lnSpc>
                <a:spcPts val="1370"/>
              </a:lnSpc>
              <a:spcBef>
                <a:spcPts val="285"/>
              </a:spcBef>
            </a:pPr>
            <a:r>
              <a:rPr dirty="0" sz="1150">
                <a:solidFill>
                  <a:srgbClr val="4F6128"/>
                </a:solidFill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ts val="1370"/>
              </a:lnSpc>
            </a:pPr>
            <a:r>
              <a:rPr dirty="0" sz="1150">
                <a:solidFill>
                  <a:srgbClr val="4F6128"/>
                </a:solidFill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4245" y="1759505"/>
            <a:ext cx="154940" cy="27876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900" spc="-5">
                <a:latin typeface="Arial"/>
                <a:cs typeface="Arial"/>
              </a:rPr>
              <a:t>p</a:t>
            </a:r>
            <a:r>
              <a:rPr dirty="0" sz="900" spc="5">
                <a:latin typeface="Arial"/>
                <a:cs typeface="Arial"/>
              </a:rPr>
              <a:t>r</a:t>
            </a:r>
            <a:r>
              <a:rPr dirty="0" sz="900" spc="10">
                <a:latin typeface="Arial"/>
                <a:cs typeface="Arial"/>
              </a:rPr>
              <a:t>i</a:t>
            </a:r>
            <a:r>
              <a:rPr dirty="0" sz="900">
                <a:latin typeface="Arial"/>
                <a:cs typeface="Arial"/>
              </a:rPr>
              <a:t>ce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735" y="181101"/>
            <a:ext cx="5168900" cy="65405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0"/>
              <a:t>Estimates </a:t>
            </a:r>
            <a:r>
              <a:rPr dirty="0" spc="5"/>
              <a:t>of </a:t>
            </a:r>
            <a:r>
              <a:rPr dirty="0"/>
              <a:t>Slope </a:t>
            </a:r>
            <a:r>
              <a:rPr dirty="0" spc="5"/>
              <a:t>and Intercept Depend</a:t>
            </a:r>
            <a:r>
              <a:rPr dirty="0" spc="-100"/>
              <a:t> </a:t>
            </a:r>
            <a:r>
              <a:rPr dirty="0" spc="5"/>
              <a:t>on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5"/>
              <a:t>the </a:t>
            </a:r>
            <a:r>
              <a:rPr dirty="0" spc="15"/>
              <a:t>Sample </a:t>
            </a:r>
            <a:r>
              <a:rPr dirty="0" spc="5"/>
              <a:t>Being</a:t>
            </a:r>
            <a:r>
              <a:rPr dirty="0" spc="-55"/>
              <a:t> </a:t>
            </a:r>
            <a:r>
              <a:rPr dirty="0" spc="5"/>
              <a:t>Used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58772" y="3030727"/>
            <a:ext cx="35496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lotsize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1959" y="932687"/>
            <a:ext cx="73958" cy="22837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0059" y="949451"/>
            <a:ext cx="0" cy="2217420"/>
          </a:xfrm>
          <a:custGeom>
            <a:avLst/>
            <a:gdLst/>
            <a:ahLst/>
            <a:cxnLst/>
            <a:rect l="l" t="t" r="r" b="b"/>
            <a:pathLst>
              <a:path w="0" h="2217420">
                <a:moveTo>
                  <a:pt x="0" y="0"/>
                </a:moveTo>
                <a:lnTo>
                  <a:pt x="0" y="2217343"/>
                </a:lnTo>
              </a:path>
            </a:pathLst>
          </a:custGeom>
          <a:ln w="1524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2023" y="2956553"/>
            <a:ext cx="3435858" cy="73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0979" y="2982467"/>
            <a:ext cx="3371215" cy="0"/>
          </a:xfrm>
          <a:custGeom>
            <a:avLst/>
            <a:gdLst/>
            <a:ahLst/>
            <a:cxnLst/>
            <a:rect l="l" t="t" r="r" b="b"/>
            <a:pathLst>
              <a:path w="3371215" h="0">
                <a:moveTo>
                  <a:pt x="0" y="0"/>
                </a:moveTo>
                <a:lnTo>
                  <a:pt x="3370961" y="0"/>
                </a:lnTo>
              </a:path>
            </a:pathLst>
          </a:custGeom>
          <a:ln w="1524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1959" y="1158239"/>
            <a:ext cx="3188969" cy="15521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8536" y="1185671"/>
            <a:ext cx="3110865" cy="1471930"/>
          </a:xfrm>
          <a:custGeom>
            <a:avLst/>
            <a:gdLst/>
            <a:ahLst/>
            <a:cxnLst/>
            <a:rect l="l" t="t" r="r" b="b"/>
            <a:pathLst>
              <a:path w="3110865" h="1471930">
                <a:moveTo>
                  <a:pt x="0" y="1471422"/>
                </a:moveTo>
                <a:lnTo>
                  <a:pt x="3110611" y="0"/>
                </a:lnTo>
              </a:path>
            </a:pathLst>
          </a:custGeom>
          <a:ln w="24384">
            <a:solidFill>
              <a:srgbClr val="4F61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4245" y="1764711"/>
            <a:ext cx="154940" cy="27876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900" spc="-5">
                <a:latin typeface="Arial"/>
                <a:cs typeface="Arial"/>
              </a:rPr>
              <a:t>p</a:t>
            </a:r>
            <a:r>
              <a:rPr dirty="0" sz="900" spc="5">
                <a:latin typeface="Arial"/>
                <a:cs typeface="Arial"/>
              </a:rPr>
              <a:t>r</a:t>
            </a:r>
            <a:r>
              <a:rPr dirty="0" sz="900" spc="10">
                <a:latin typeface="Arial"/>
                <a:cs typeface="Arial"/>
              </a:rPr>
              <a:t>i</a:t>
            </a:r>
            <a:r>
              <a:rPr dirty="0" sz="900">
                <a:latin typeface="Arial"/>
                <a:cs typeface="Arial"/>
              </a:rPr>
              <a:t>ce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10860000">
            <a:off x="2533039" y="1405699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solidFill>
                  <a:srgbClr val="FF0000"/>
                </a:solidFill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09599" y="2009063"/>
            <a:ext cx="685800" cy="62166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33679">
              <a:lnSpc>
                <a:spcPct val="100000"/>
              </a:lnSpc>
              <a:spcBef>
                <a:spcPts val="380"/>
              </a:spcBef>
            </a:pPr>
            <a:r>
              <a:rPr dirty="0" sz="1150">
                <a:solidFill>
                  <a:srgbClr val="FF0000"/>
                </a:solidFill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  <a:p>
            <a:pPr marL="600075">
              <a:lnSpc>
                <a:spcPts val="1375"/>
              </a:lnSpc>
              <a:spcBef>
                <a:spcPts val="285"/>
              </a:spcBef>
            </a:pPr>
            <a:r>
              <a:rPr dirty="0" sz="1150">
                <a:solidFill>
                  <a:srgbClr val="FF0000"/>
                </a:solidFill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ts val="1375"/>
              </a:lnSpc>
            </a:pPr>
            <a:r>
              <a:rPr dirty="0" sz="1150">
                <a:solidFill>
                  <a:srgbClr val="4F6128"/>
                </a:solidFill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 rot="10860000">
            <a:off x="2064911" y="1336983"/>
            <a:ext cx="165885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 spc="-580">
                <a:solidFill>
                  <a:srgbClr val="4F6128"/>
                </a:solidFill>
                <a:latin typeface="Calibri"/>
                <a:cs typeface="Calibri"/>
              </a:rPr>
              <a:t>•</a:t>
            </a:r>
            <a:r>
              <a:rPr dirty="0" sz="1150">
                <a:solidFill>
                  <a:srgbClr val="FF0000"/>
                </a:solidFill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 rot="10860000">
            <a:off x="2887115" y="1516062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solidFill>
                  <a:srgbClr val="FF0000"/>
                </a:solidFill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 rot="10860000">
            <a:off x="2747532" y="848931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solidFill>
                  <a:srgbClr val="FF0000"/>
                </a:solidFill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 rot="10860000">
            <a:off x="3136660" y="884237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solidFill>
                  <a:srgbClr val="FF0000"/>
                </a:solidFill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8912" y="829055"/>
            <a:ext cx="2820162" cy="23903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8536" y="856487"/>
            <a:ext cx="2741295" cy="2310130"/>
          </a:xfrm>
          <a:custGeom>
            <a:avLst/>
            <a:gdLst/>
            <a:ahLst/>
            <a:cxnLst/>
            <a:rect l="l" t="t" r="r" b="b"/>
            <a:pathLst>
              <a:path w="2741295" h="2310130">
                <a:moveTo>
                  <a:pt x="0" y="2309634"/>
                </a:moveTo>
                <a:lnTo>
                  <a:pt x="2741041" y="0"/>
                </a:lnTo>
              </a:path>
            </a:pathLst>
          </a:custGeom>
          <a:ln w="2438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972817" y="1002537"/>
            <a:ext cx="2073275" cy="527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 b="1">
                <a:solidFill>
                  <a:srgbClr val="FF0000"/>
                </a:solidFill>
                <a:latin typeface="Arial"/>
                <a:cs typeface="Arial"/>
              </a:rPr>
              <a:t>Sample</a:t>
            </a:r>
            <a:r>
              <a:rPr dirty="0" sz="1150" spc="4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150" spc="-5" b="1">
                <a:solidFill>
                  <a:srgbClr val="4F6128"/>
                </a:solidFill>
                <a:latin typeface="Arial"/>
                <a:cs typeface="Arial"/>
              </a:rPr>
              <a:t>Sample</a:t>
            </a:r>
            <a:r>
              <a:rPr dirty="0" sz="1150" spc="-80" b="1">
                <a:solidFill>
                  <a:srgbClr val="4F6128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4F6128"/>
                </a:solidFill>
                <a:latin typeface="Arial"/>
                <a:cs typeface="Arial"/>
              </a:rPr>
              <a:t>A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04"/>
            <a:ext cx="1879696" cy="1877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4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3068" y="179959"/>
            <a:ext cx="5256530" cy="6540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499"/>
              </a:lnSpc>
              <a:spcBef>
                <a:spcPts val="100"/>
              </a:spcBef>
              <a:tabLst>
                <a:tab pos="1156970" algn="l"/>
              </a:tabLst>
            </a:pPr>
            <a:r>
              <a:rPr dirty="0" spc="5"/>
              <a:t>Use Ordinary Least Squares (OLS) to Fit the  Line</a:t>
            </a:r>
            <a:r>
              <a:rPr dirty="0" spc="10"/>
              <a:t> </a:t>
            </a:r>
            <a:r>
              <a:rPr dirty="0" spc="-819">
                <a:latin typeface="Cambria Math"/>
                <a:cs typeface="Cambria Math"/>
              </a:rPr>
              <a:t>𝑦ො</a:t>
            </a:r>
            <a:r>
              <a:rPr dirty="0" spc="175">
                <a:latin typeface="Cambria Math"/>
                <a:cs typeface="Cambria Math"/>
              </a:rPr>
              <a:t> </a:t>
            </a:r>
            <a:r>
              <a:rPr dirty="0" spc="10">
                <a:latin typeface="Cambria Math"/>
                <a:cs typeface="Cambria Math"/>
              </a:rPr>
              <a:t>=	</a:t>
            </a:r>
            <a:r>
              <a:rPr dirty="0" spc="-20">
                <a:latin typeface="Cambria Math"/>
                <a:cs typeface="Cambria Math"/>
              </a:rPr>
              <a:t>𝑏</a:t>
            </a:r>
            <a:r>
              <a:rPr dirty="0" baseline="-16666" sz="2250" spc="-30">
                <a:latin typeface="Cambria Math"/>
                <a:cs typeface="Cambria Math"/>
              </a:rPr>
              <a:t>0 </a:t>
            </a:r>
            <a:r>
              <a:rPr dirty="0" sz="2050" spc="5"/>
              <a:t>+</a:t>
            </a:r>
            <a:r>
              <a:rPr dirty="0" sz="2050" spc="55"/>
              <a:t> </a:t>
            </a:r>
            <a:r>
              <a:rPr dirty="0" sz="2050" spc="10">
                <a:latin typeface="Cambria Math"/>
                <a:cs typeface="Cambria Math"/>
              </a:rPr>
              <a:t>𝑏</a:t>
            </a:r>
            <a:r>
              <a:rPr dirty="0" baseline="-16666" sz="2250" spc="15">
                <a:latin typeface="Cambria Math"/>
                <a:cs typeface="Cambria Math"/>
              </a:rPr>
              <a:t>1</a:t>
            </a:r>
            <a:r>
              <a:rPr dirty="0" sz="2050" spc="10"/>
              <a:t>x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5297" y="3004769"/>
            <a:ext cx="354965" cy="1651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00">
                <a:latin typeface="Arial"/>
                <a:cs typeface="Arial"/>
              </a:rPr>
              <a:t>lotsize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9" y="960120"/>
            <a:ext cx="73958" cy="22776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4340" y="976884"/>
            <a:ext cx="0" cy="2213610"/>
          </a:xfrm>
          <a:custGeom>
            <a:avLst/>
            <a:gdLst/>
            <a:ahLst/>
            <a:cxnLst/>
            <a:rect l="l" t="t" r="r" b="b"/>
            <a:pathLst>
              <a:path w="0" h="2213610">
                <a:moveTo>
                  <a:pt x="0" y="0"/>
                </a:moveTo>
                <a:lnTo>
                  <a:pt x="0" y="2213610"/>
                </a:lnTo>
              </a:path>
            </a:pathLst>
          </a:custGeom>
          <a:ln w="1524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2023" y="2953467"/>
            <a:ext cx="3868674" cy="73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0979" y="2979420"/>
            <a:ext cx="3804285" cy="0"/>
          </a:xfrm>
          <a:custGeom>
            <a:avLst/>
            <a:gdLst/>
            <a:ahLst/>
            <a:cxnLst/>
            <a:rect l="l" t="t" r="r" b="b"/>
            <a:pathLst>
              <a:path w="3804285" h="0">
                <a:moveTo>
                  <a:pt x="0" y="0"/>
                </a:moveTo>
                <a:lnTo>
                  <a:pt x="3803777" y="0"/>
                </a:lnTo>
              </a:path>
            </a:pathLst>
          </a:custGeom>
          <a:ln w="1524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 rot="10860000">
            <a:off x="2628914" y="1222565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8638" y="1859331"/>
            <a:ext cx="908050" cy="74358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63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  <a:p>
            <a:pPr marL="821690">
              <a:lnSpc>
                <a:spcPct val="100000"/>
              </a:lnSpc>
              <a:spcBef>
                <a:spcPts val="535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 rot="10860000">
            <a:off x="2292364" y="1143571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10860000">
            <a:off x="3237625" y="1349692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213" y="1781476"/>
            <a:ext cx="154940" cy="27876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900" spc="-5">
                <a:latin typeface="Arial"/>
                <a:cs typeface="Arial"/>
              </a:rPr>
              <a:t>p</a:t>
            </a:r>
            <a:r>
              <a:rPr dirty="0" sz="900" spc="5">
                <a:latin typeface="Arial"/>
                <a:cs typeface="Arial"/>
              </a:rPr>
              <a:t>r</a:t>
            </a:r>
            <a:r>
              <a:rPr dirty="0" sz="900" spc="10">
                <a:latin typeface="Arial"/>
                <a:cs typeface="Arial"/>
              </a:rPr>
              <a:t>i</a:t>
            </a:r>
            <a:r>
              <a:rPr dirty="0" sz="900">
                <a:latin typeface="Arial"/>
                <a:cs typeface="Arial"/>
              </a:rPr>
              <a:t>ce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335" y="181101"/>
            <a:ext cx="5256530" cy="65405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Use Ordinary Least Squares (OLS) to Fit</a:t>
            </a:r>
            <a:r>
              <a:rPr dirty="0" spc="-20"/>
              <a:t> </a:t>
            </a:r>
            <a:r>
              <a:rPr dirty="0" spc="5"/>
              <a:t>the</a:t>
            </a:r>
          </a:p>
          <a:p>
            <a:pPr marL="38100">
              <a:lnSpc>
                <a:spcPct val="100000"/>
              </a:lnSpc>
              <a:spcBef>
                <a:spcPts val="15"/>
              </a:spcBef>
              <a:tabLst>
                <a:tab pos="1156970" algn="l"/>
              </a:tabLst>
            </a:pPr>
            <a:r>
              <a:rPr dirty="0" spc="5"/>
              <a:t>Line</a:t>
            </a:r>
            <a:r>
              <a:rPr dirty="0" spc="15"/>
              <a:t> </a:t>
            </a:r>
            <a:r>
              <a:rPr dirty="0" spc="-819">
                <a:latin typeface="Cambria Math"/>
                <a:cs typeface="Cambria Math"/>
              </a:rPr>
              <a:t>𝑦ො</a:t>
            </a:r>
            <a:r>
              <a:rPr dirty="0" spc="180">
                <a:latin typeface="Cambria Math"/>
                <a:cs typeface="Cambria Math"/>
              </a:rPr>
              <a:t> </a:t>
            </a:r>
            <a:r>
              <a:rPr dirty="0" spc="10">
                <a:latin typeface="Cambria Math"/>
                <a:cs typeface="Cambria Math"/>
              </a:rPr>
              <a:t>=	</a:t>
            </a:r>
            <a:r>
              <a:rPr dirty="0" spc="-20">
                <a:latin typeface="Cambria Math"/>
                <a:cs typeface="Cambria Math"/>
              </a:rPr>
              <a:t>𝑏</a:t>
            </a:r>
            <a:r>
              <a:rPr dirty="0" baseline="-16666" sz="2250" spc="-30">
                <a:latin typeface="Cambria Math"/>
                <a:cs typeface="Cambria Math"/>
              </a:rPr>
              <a:t>0 </a:t>
            </a:r>
            <a:r>
              <a:rPr dirty="0" sz="2050" spc="5"/>
              <a:t>+</a:t>
            </a:r>
            <a:r>
              <a:rPr dirty="0" sz="2050" spc="50"/>
              <a:t> </a:t>
            </a:r>
            <a:r>
              <a:rPr dirty="0" sz="2050" spc="10">
                <a:latin typeface="Cambria Math"/>
                <a:cs typeface="Cambria Math"/>
              </a:rPr>
              <a:t>𝑏</a:t>
            </a:r>
            <a:r>
              <a:rPr dirty="0" baseline="-16666" sz="2250" spc="15">
                <a:latin typeface="Cambria Math"/>
                <a:cs typeface="Cambria Math"/>
              </a:rPr>
              <a:t>1</a:t>
            </a:r>
            <a:r>
              <a:rPr dirty="0" sz="2050" spc="10"/>
              <a:t>x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5297" y="3006648"/>
            <a:ext cx="35496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lotsize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9" y="960119"/>
            <a:ext cx="73958" cy="2277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4340" y="976883"/>
            <a:ext cx="0" cy="2213610"/>
          </a:xfrm>
          <a:custGeom>
            <a:avLst/>
            <a:gdLst/>
            <a:ahLst/>
            <a:cxnLst/>
            <a:rect l="l" t="t" r="r" b="b"/>
            <a:pathLst>
              <a:path w="0" h="2213610">
                <a:moveTo>
                  <a:pt x="0" y="0"/>
                </a:moveTo>
                <a:lnTo>
                  <a:pt x="0" y="2213571"/>
                </a:lnTo>
              </a:path>
            </a:pathLst>
          </a:custGeom>
          <a:ln w="1524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2023" y="2953505"/>
            <a:ext cx="3868674" cy="73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0979" y="2979419"/>
            <a:ext cx="3804285" cy="0"/>
          </a:xfrm>
          <a:custGeom>
            <a:avLst/>
            <a:gdLst/>
            <a:ahLst/>
            <a:cxnLst/>
            <a:rect l="l" t="t" r="r" b="b"/>
            <a:pathLst>
              <a:path w="3804285" h="0">
                <a:moveTo>
                  <a:pt x="0" y="0"/>
                </a:moveTo>
                <a:lnTo>
                  <a:pt x="3803777" y="0"/>
                </a:lnTo>
              </a:path>
            </a:pathLst>
          </a:custGeom>
          <a:ln w="1524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2815" y="1584959"/>
            <a:ext cx="3589654" cy="51435"/>
          </a:xfrm>
          <a:custGeom>
            <a:avLst/>
            <a:gdLst/>
            <a:ahLst/>
            <a:cxnLst/>
            <a:rect l="l" t="t" r="r" b="b"/>
            <a:pathLst>
              <a:path w="3589654" h="51435">
                <a:moveTo>
                  <a:pt x="0" y="51435"/>
                </a:moveTo>
                <a:lnTo>
                  <a:pt x="358940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 rot="10860000">
            <a:off x="2628914" y="1223835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8638" y="1860600"/>
            <a:ext cx="908050" cy="74358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63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  <a:p>
            <a:pPr marL="821690">
              <a:lnSpc>
                <a:spcPct val="100000"/>
              </a:lnSpc>
              <a:spcBef>
                <a:spcPts val="535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10860000">
            <a:off x="2292364" y="1144841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 rot="10860000">
            <a:off x="3237625" y="1350835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3213" y="1782618"/>
            <a:ext cx="154940" cy="27876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900" spc="-5">
                <a:latin typeface="Arial"/>
                <a:cs typeface="Arial"/>
              </a:rPr>
              <a:t>p</a:t>
            </a:r>
            <a:r>
              <a:rPr dirty="0" sz="900" spc="5">
                <a:latin typeface="Arial"/>
                <a:cs typeface="Arial"/>
              </a:rPr>
              <a:t>r</a:t>
            </a:r>
            <a:r>
              <a:rPr dirty="0" sz="900" spc="10">
                <a:latin typeface="Arial"/>
                <a:cs typeface="Arial"/>
              </a:rPr>
              <a:t>i</a:t>
            </a:r>
            <a:r>
              <a:rPr dirty="0" sz="900">
                <a:latin typeface="Arial"/>
                <a:cs typeface="Arial"/>
              </a:rPr>
              <a:t>ce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9804" y="1497329"/>
            <a:ext cx="10668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05">
                <a:latin typeface="Cambria Math"/>
                <a:cs typeface="Cambria Math"/>
              </a:rPr>
              <a:t>𝑦</a:t>
            </a:r>
            <a:r>
              <a:rPr dirty="0" sz="1150" spc="-400">
                <a:latin typeface="Cambria Math"/>
                <a:cs typeface="Cambria Math"/>
              </a:rPr>
              <a:t>ത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04"/>
            <a:ext cx="1879696" cy="1877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4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7335" y="179959"/>
            <a:ext cx="5255895" cy="6540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 marR="30480">
              <a:lnSpc>
                <a:spcPct val="100499"/>
              </a:lnSpc>
              <a:spcBef>
                <a:spcPts val="100"/>
              </a:spcBef>
              <a:tabLst>
                <a:tab pos="1156970" algn="l"/>
              </a:tabLst>
            </a:pPr>
            <a:r>
              <a:rPr dirty="0" spc="5"/>
              <a:t>Use Ordinary Least Squares (OLS) to Fit the  Line</a:t>
            </a:r>
            <a:r>
              <a:rPr dirty="0" spc="15"/>
              <a:t> </a:t>
            </a:r>
            <a:r>
              <a:rPr dirty="0" spc="-819">
                <a:latin typeface="Cambria Math"/>
                <a:cs typeface="Cambria Math"/>
              </a:rPr>
              <a:t>𝑦ො</a:t>
            </a:r>
            <a:r>
              <a:rPr dirty="0" spc="175">
                <a:latin typeface="Cambria Math"/>
                <a:cs typeface="Cambria Math"/>
              </a:rPr>
              <a:t> </a:t>
            </a:r>
            <a:r>
              <a:rPr dirty="0" spc="10">
                <a:latin typeface="Cambria Math"/>
                <a:cs typeface="Cambria Math"/>
              </a:rPr>
              <a:t>=	</a:t>
            </a:r>
            <a:r>
              <a:rPr dirty="0" spc="-20">
                <a:latin typeface="Cambria Math"/>
                <a:cs typeface="Cambria Math"/>
              </a:rPr>
              <a:t>𝑏</a:t>
            </a:r>
            <a:r>
              <a:rPr dirty="0" baseline="-16666" sz="2250" spc="-30">
                <a:latin typeface="Cambria Math"/>
                <a:cs typeface="Cambria Math"/>
              </a:rPr>
              <a:t>0 </a:t>
            </a:r>
            <a:r>
              <a:rPr dirty="0" sz="2050" spc="5"/>
              <a:t>+</a:t>
            </a:r>
            <a:r>
              <a:rPr dirty="0" sz="2050" spc="55"/>
              <a:t> </a:t>
            </a:r>
            <a:r>
              <a:rPr dirty="0" sz="2050" spc="10">
                <a:latin typeface="Cambria Math"/>
                <a:cs typeface="Cambria Math"/>
              </a:rPr>
              <a:t>𝑏</a:t>
            </a:r>
            <a:r>
              <a:rPr dirty="0" baseline="-16666" sz="2250" spc="15">
                <a:latin typeface="Cambria Math"/>
                <a:cs typeface="Cambria Math"/>
              </a:rPr>
              <a:t>1</a:t>
            </a:r>
            <a:r>
              <a:rPr dirty="0" sz="2050" spc="10"/>
              <a:t>x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5297" y="3004769"/>
            <a:ext cx="354965" cy="1651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00">
                <a:latin typeface="Arial"/>
                <a:cs typeface="Arial"/>
              </a:rPr>
              <a:t>lotsize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9" y="960120"/>
            <a:ext cx="73958" cy="22776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4340" y="976884"/>
            <a:ext cx="0" cy="2213610"/>
          </a:xfrm>
          <a:custGeom>
            <a:avLst/>
            <a:gdLst/>
            <a:ahLst/>
            <a:cxnLst/>
            <a:rect l="l" t="t" r="r" b="b"/>
            <a:pathLst>
              <a:path w="0" h="2213610">
                <a:moveTo>
                  <a:pt x="0" y="0"/>
                </a:moveTo>
                <a:lnTo>
                  <a:pt x="0" y="2213610"/>
                </a:lnTo>
              </a:path>
            </a:pathLst>
          </a:custGeom>
          <a:ln w="1524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2023" y="2953467"/>
            <a:ext cx="3868674" cy="73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0979" y="2979420"/>
            <a:ext cx="3804285" cy="0"/>
          </a:xfrm>
          <a:custGeom>
            <a:avLst/>
            <a:gdLst/>
            <a:ahLst/>
            <a:cxnLst/>
            <a:rect l="l" t="t" r="r" b="b"/>
            <a:pathLst>
              <a:path w="3804285" h="0">
                <a:moveTo>
                  <a:pt x="0" y="0"/>
                </a:moveTo>
                <a:lnTo>
                  <a:pt x="3803777" y="0"/>
                </a:lnTo>
              </a:path>
            </a:pathLst>
          </a:custGeom>
          <a:ln w="1524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2815" y="1584960"/>
            <a:ext cx="3589654" cy="51435"/>
          </a:xfrm>
          <a:custGeom>
            <a:avLst/>
            <a:gdLst/>
            <a:ahLst/>
            <a:cxnLst/>
            <a:rect l="l" t="t" r="r" b="b"/>
            <a:pathLst>
              <a:path w="3589654" h="51435">
                <a:moveTo>
                  <a:pt x="0" y="51435"/>
                </a:moveTo>
                <a:lnTo>
                  <a:pt x="358940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6239" y="911352"/>
            <a:ext cx="3667505" cy="17228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2815" y="938784"/>
            <a:ext cx="3589654" cy="1642110"/>
          </a:xfrm>
          <a:custGeom>
            <a:avLst/>
            <a:gdLst/>
            <a:ahLst/>
            <a:cxnLst/>
            <a:rect l="l" t="t" r="r" b="b"/>
            <a:pathLst>
              <a:path w="3589654" h="1642110">
                <a:moveTo>
                  <a:pt x="0" y="1641602"/>
                </a:moveTo>
                <a:lnTo>
                  <a:pt x="3589401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48638" y="2401570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 rot="10860000">
            <a:off x="2628914" y="1222565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3763" y="1859331"/>
            <a:ext cx="542925" cy="511809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  <a:p>
            <a:pPr marL="456565">
              <a:lnSpc>
                <a:spcPct val="100000"/>
              </a:lnSpc>
              <a:spcBef>
                <a:spcPts val="535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 rot="10860000">
            <a:off x="2292364" y="1143571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 rot="10860000">
            <a:off x="3237625" y="1349692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3184" y="2462022"/>
            <a:ext cx="20193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5" i="1">
                <a:latin typeface="Calibri"/>
                <a:cs typeface="Calibri"/>
              </a:rPr>
              <a:t>b</a:t>
            </a:r>
            <a:r>
              <a:rPr dirty="0" baseline="-18518" sz="1125" spc="7" i="1">
                <a:latin typeface="Calibri"/>
                <a:cs typeface="Calibri"/>
              </a:rPr>
              <a:t>0</a:t>
            </a:r>
            <a:endParaRPr baseline="-18518" sz="1125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3213" y="1781476"/>
            <a:ext cx="154940" cy="27876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900" spc="-5">
                <a:latin typeface="Arial"/>
                <a:cs typeface="Arial"/>
              </a:rPr>
              <a:t>p</a:t>
            </a:r>
            <a:r>
              <a:rPr dirty="0" sz="900" spc="5">
                <a:latin typeface="Arial"/>
                <a:cs typeface="Arial"/>
              </a:rPr>
              <a:t>r</a:t>
            </a:r>
            <a:r>
              <a:rPr dirty="0" sz="900" spc="10">
                <a:latin typeface="Arial"/>
                <a:cs typeface="Arial"/>
              </a:rPr>
              <a:t>i</a:t>
            </a:r>
            <a:r>
              <a:rPr dirty="0" sz="900">
                <a:latin typeface="Arial"/>
                <a:cs typeface="Arial"/>
              </a:rPr>
              <a:t>ce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9804" y="1496060"/>
            <a:ext cx="10668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05">
                <a:latin typeface="Cambria Math"/>
                <a:cs typeface="Cambria Math"/>
              </a:rPr>
              <a:t>𝑦</a:t>
            </a:r>
            <a:r>
              <a:rPr dirty="0" sz="1150" spc="-400">
                <a:latin typeface="Cambria Math"/>
                <a:cs typeface="Cambria Math"/>
              </a:rPr>
              <a:t>ത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95297" y="3006648"/>
            <a:ext cx="35496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lotsize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7617" y="878585"/>
            <a:ext cx="877569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-459">
                <a:latin typeface="Cambria Math"/>
                <a:cs typeface="Cambria Math"/>
              </a:rPr>
              <a:t>𝑦ො</a:t>
            </a:r>
            <a:r>
              <a:rPr dirty="0" sz="1150" spc="75">
                <a:latin typeface="Cambria Math"/>
                <a:cs typeface="Cambria Math"/>
              </a:rPr>
              <a:t> </a:t>
            </a:r>
            <a:r>
              <a:rPr dirty="0" sz="1150">
                <a:latin typeface="Cambria Math"/>
                <a:cs typeface="Cambria Math"/>
              </a:rPr>
              <a:t>= </a:t>
            </a:r>
            <a:r>
              <a:rPr dirty="0" sz="1150" spc="-15">
                <a:latin typeface="Cambria Math"/>
                <a:cs typeface="Cambria Math"/>
              </a:rPr>
              <a:t>𝑏</a:t>
            </a:r>
            <a:r>
              <a:rPr dirty="0" baseline="-16339" sz="1275" spc="-22">
                <a:latin typeface="Cambria Math"/>
                <a:cs typeface="Cambria Math"/>
              </a:rPr>
              <a:t>0 </a:t>
            </a:r>
            <a:r>
              <a:rPr dirty="0" sz="1150">
                <a:latin typeface="Calibri"/>
                <a:cs typeface="Calibri"/>
              </a:rPr>
              <a:t>+</a:t>
            </a:r>
            <a:r>
              <a:rPr dirty="0" sz="1150" spc="45">
                <a:latin typeface="Calibri"/>
                <a:cs typeface="Calibri"/>
              </a:rPr>
              <a:t> </a:t>
            </a:r>
            <a:r>
              <a:rPr dirty="0" sz="1150">
                <a:latin typeface="Cambria Math"/>
                <a:cs typeface="Cambria Math"/>
              </a:rPr>
              <a:t>𝑏</a:t>
            </a:r>
            <a:r>
              <a:rPr dirty="0" baseline="-16339" sz="1275">
                <a:latin typeface="Cambria Math"/>
                <a:cs typeface="Cambria Math"/>
              </a:rPr>
              <a:t>1</a:t>
            </a:r>
            <a:r>
              <a:rPr dirty="0" sz="1150">
                <a:latin typeface="Calibri"/>
                <a:cs typeface="Calibri"/>
              </a:rPr>
              <a:t>x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9" y="960119"/>
            <a:ext cx="73958" cy="2277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4340" y="976883"/>
            <a:ext cx="0" cy="2213610"/>
          </a:xfrm>
          <a:custGeom>
            <a:avLst/>
            <a:gdLst/>
            <a:ahLst/>
            <a:cxnLst/>
            <a:rect l="l" t="t" r="r" b="b"/>
            <a:pathLst>
              <a:path w="0" h="2213610">
                <a:moveTo>
                  <a:pt x="0" y="0"/>
                </a:moveTo>
                <a:lnTo>
                  <a:pt x="0" y="2213571"/>
                </a:lnTo>
              </a:path>
            </a:pathLst>
          </a:custGeom>
          <a:ln w="1524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2023" y="2953505"/>
            <a:ext cx="3868674" cy="739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0979" y="2979419"/>
            <a:ext cx="3804285" cy="0"/>
          </a:xfrm>
          <a:custGeom>
            <a:avLst/>
            <a:gdLst/>
            <a:ahLst/>
            <a:cxnLst/>
            <a:rect l="l" t="t" r="r" b="b"/>
            <a:pathLst>
              <a:path w="3804285" h="0">
                <a:moveTo>
                  <a:pt x="0" y="0"/>
                </a:moveTo>
                <a:lnTo>
                  <a:pt x="3803777" y="0"/>
                </a:lnTo>
              </a:path>
            </a:pathLst>
          </a:custGeom>
          <a:ln w="1524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2815" y="1584959"/>
            <a:ext cx="3589654" cy="51435"/>
          </a:xfrm>
          <a:custGeom>
            <a:avLst/>
            <a:gdLst/>
            <a:ahLst/>
            <a:cxnLst/>
            <a:rect l="l" t="t" r="r" b="b"/>
            <a:pathLst>
              <a:path w="3589654" h="51435">
                <a:moveTo>
                  <a:pt x="0" y="51435"/>
                </a:moveTo>
                <a:lnTo>
                  <a:pt x="358940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6239" y="911351"/>
            <a:ext cx="3667505" cy="17228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2815" y="938783"/>
            <a:ext cx="3589654" cy="1642110"/>
          </a:xfrm>
          <a:custGeom>
            <a:avLst/>
            <a:gdLst/>
            <a:ahLst/>
            <a:cxnLst/>
            <a:rect l="l" t="t" r="r" b="b"/>
            <a:pathLst>
              <a:path w="3589654" h="1642110">
                <a:moveTo>
                  <a:pt x="0" y="1641602"/>
                </a:moveTo>
                <a:lnTo>
                  <a:pt x="3589401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48638" y="2402534"/>
            <a:ext cx="9842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3763" y="1927986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 rot="10860000">
            <a:off x="2628914" y="1223835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7882" y="2170937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 rot="10860000">
            <a:off x="2292364" y="1144841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 rot="10860000">
            <a:off x="3237625" y="1350835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40407" y="1978151"/>
            <a:ext cx="673100" cy="4445"/>
          </a:xfrm>
          <a:custGeom>
            <a:avLst/>
            <a:gdLst/>
            <a:ahLst/>
            <a:cxnLst/>
            <a:rect l="l" t="t" r="r" b="b"/>
            <a:pathLst>
              <a:path w="673100" h="4444">
                <a:moveTo>
                  <a:pt x="0" y="4444"/>
                </a:moveTo>
                <a:lnTo>
                  <a:pt x="672845" y="0"/>
                </a:lnTo>
              </a:path>
            </a:pathLst>
          </a:custGeom>
          <a:ln w="12191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07920" y="1679447"/>
            <a:ext cx="0" cy="294640"/>
          </a:xfrm>
          <a:custGeom>
            <a:avLst/>
            <a:gdLst/>
            <a:ahLst/>
            <a:cxnLst/>
            <a:rect l="l" t="t" r="r" b="b"/>
            <a:pathLst>
              <a:path w="0" h="294639">
                <a:moveTo>
                  <a:pt x="0" y="0"/>
                </a:moveTo>
                <a:lnTo>
                  <a:pt x="0" y="294640"/>
                </a:lnTo>
              </a:path>
            </a:pathLst>
          </a:custGeom>
          <a:ln w="12191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046223" y="1954170"/>
            <a:ext cx="17780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-45" i="1">
                <a:latin typeface="Symbol"/>
                <a:cs typeface="Symbol"/>
              </a:rPr>
              <a:t></a:t>
            </a:r>
            <a:r>
              <a:rPr dirty="0" sz="1150" i="1">
                <a:latin typeface="Calibri"/>
                <a:cs typeface="Calibri"/>
              </a:rPr>
              <a:t>x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16810" y="1690839"/>
            <a:ext cx="332105" cy="2108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1150" spc="-10" i="1">
                <a:latin typeface="Calibri"/>
                <a:cs typeface="Calibri"/>
              </a:rPr>
              <a:t>b</a:t>
            </a:r>
            <a:r>
              <a:rPr dirty="0" baseline="-18518" sz="1125" spc="-15" i="1">
                <a:latin typeface="Calibri"/>
                <a:cs typeface="Calibri"/>
              </a:rPr>
              <a:t>1</a:t>
            </a:r>
            <a:r>
              <a:rPr dirty="0" sz="1200" spc="-10" i="1">
                <a:latin typeface="Symbol"/>
                <a:cs typeface="Symbol"/>
              </a:rPr>
              <a:t></a:t>
            </a:r>
            <a:r>
              <a:rPr dirty="0" baseline="-18518" sz="1125" spc="-15" i="1">
                <a:latin typeface="Calibri"/>
                <a:cs typeface="Calibri"/>
              </a:rPr>
              <a:t>x</a:t>
            </a:r>
            <a:endParaRPr baseline="-18518" sz="1125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3213" y="1782618"/>
            <a:ext cx="154940" cy="27876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900" spc="-5">
                <a:latin typeface="Arial"/>
                <a:cs typeface="Arial"/>
              </a:rPr>
              <a:t>p</a:t>
            </a:r>
            <a:r>
              <a:rPr dirty="0" sz="900" spc="5">
                <a:latin typeface="Arial"/>
                <a:cs typeface="Arial"/>
              </a:rPr>
              <a:t>r</a:t>
            </a:r>
            <a:r>
              <a:rPr dirty="0" sz="900" spc="10">
                <a:latin typeface="Arial"/>
                <a:cs typeface="Arial"/>
              </a:rPr>
              <a:t>i</a:t>
            </a:r>
            <a:r>
              <a:rPr dirty="0" sz="900">
                <a:latin typeface="Arial"/>
                <a:cs typeface="Arial"/>
              </a:rPr>
              <a:t>ce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3184" y="2463164"/>
            <a:ext cx="20193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5" i="1">
                <a:latin typeface="Calibri"/>
                <a:cs typeface="Calibri"/>
              </a:rPr>
              <a:t>b</a:t>
            </a:r>
            <a:r>
              <a:rPr dirty="0" baseline="-18518" sz="1125" spc="7" i="1">
                <a:latin typeface="Calibri"/>
                <a:cs typeface="Calibri"/>
              </a:rPr>
              <a:t>0</a:t>
            </a:r>
            <a:endParaRPr baseline="-18518" sz="1125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9804" y="1497329"/>
            <a:ext cx="10668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05">
                <a:latin typeface="Cambria Math"/>
                <a:cs typeface="Cambria Math"/>
              </a:rPr>
              <a:t>𝑦</a:t>
            </a:r>
            <a:r>
              <a:rPr dirty="0" sz="1150" spc="-400">
                <a:latin typeface="Cambria Math"/>
                <a:cs typeface="Cambria Math"/>
              </a:rPr>
              <a:t>ത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67335" y="181101"/>
            <a:ext cx="5255895" cy="65405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Use Ordinary Least Squares (OLS) to Fit</a:t>
            </a:r>
            <a:r>
              <a:rPr dirty="0" spc="-20"/>
              <a:t> </a:t>
            </a:r>
            <a:r>
              <a:rPr dirty="0" spc="5"/>
              <a:t>the</a:t>
            </a:r>
          </a:p>
          <a:p>
            <a:pPr marL="38100">
              <a:lnSpc>
                <a:spcPct val="100000"/>
              </a:lnSpc>
              <a:spcBef>
                <a:spcPts val="15"/>
              </a:spcBef>
              <a:tabLst>
                <a:tab pos="1156970" algn="l"/>
              </a:tabLst>
            </a:pPr>
            <a:r>
              <a:rPr dirty="0" spc="5"/>
              <a:t>Line</a:t>
            </a:r>
            <a:r>
              <a:rPr dirty="0" spc="15"/>
              <a:t> </a:t>
            </a:r>
            <a:r>
              <a:rPr dirty="0" spc="-819">
                <a:latin typeface="Cambria Math"/>
                <a:cs typeface="Cambria Math"/>
              </a:rPr>
              <a:t>𝑦ො</a:t>
            </a:r>
            <a:r>
              <a:rPr dirty="0" spc="180">
                <a:latin typeface="Cambria Math"/>
                <a:cs typeface="Cambria Math"/>
              </a:rPr>
              <a:t> </a:t>
            </a:r>
            <a:r>
              <a:rPr dirty="0" spc="10">
                <a:latin typeface="Cambria Math"/>
                <a:cs typeface="Cambria Math"/>
              </a:rPr>
              <a:t>=	</a:t>
            </a:r>
            <a:r>
              <a:rPr dirty="0" spc="-20">
                <a:latin typeface="Cambria Math"/>
                <a:cs typeface="Cambria Math"/>
              </a:rPr>
              <a:t>𝑏</a:t>
            </a:r>
            <a:r>
              <a:rPr dirty="0" baseline="-16666" sz="2250" spc="-30">
                <a:latin typeface="Cambria Math"/>
                <a:cs typeface="Cambria Math"/>
              </a:rPr>
              <a:t>0 </a:t>
            </a:r>
            <a:r>
              <a:rPr dirty="0" sz="2050" spc="5"/>
              <a:t>+</a:t>
            </a:r>
            <a:r>
              <a:rPr dirty="0" sz="2050" spc="50"/>
              <a:t> </a:t>
            </a:r>
            <a:r>
              <a:rPr dirty="0" sz="2050" spc="10">
                <a:latin typeface="Cambria Math"/>
                <a:cs typeface="Cambria Math"/>
              </a:rPr>
              <a:t>𝑏</a:t>
            </a:r>
            <a:r>
              <a:rPr dirty="0" baseline="-16666" sz="2250" spc="15">
                <a:latin typeface="Cambria Math"/>
                <a:cs typeface="Cambria Math"/>
              </a:rPr>
              <a:t>1</a:t>
            </a:r>
            <a:r>
              <a:rPr dirty="0" sz="2050" spc="10"/>
              <a:t>x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04"/>
            <a:ext cx="1879696" cy="1877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4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0183" y="2947371"/>
            <a:ext cx="3871722" cy="739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2187" y="2973324"/>
            <a:ext cx="3804285" cy="0"/>
          </a:xfrm>
          <a:custGeom>
            <a:avLst/>
            <a:gdLst/>
            <a:ahLst/>
            <a:cxnLst/>
            <a:rect l="l" t="t" r="r" b="b"/>
            <a:pathLst>
              <a:path w="3804285" h="0">
                <a:moveTo>
                  <a:pt x="0" y="0"/>
                </a:moveTo>
                <a:lnTo>
                  <a:pt x="3803777" y="0"/>
                </a:lnTo>
              </a:path>
            </a:pathLst>
          </a:custGeom>
          <a:ln w="1524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0"/>
              </a:spcBef>
            </a:pPr>
            <a:r>
              <a:rPr dirty="0" spc="-45"/>
              <a:t>Total </a:t>
            </a:r>
            <a:r>
              <a:rPr dirty="0" spc="5"/>
              <a:t>Deviation = </a:t>
            </a:r>
            <a:r>
              <a:rPr dirty="0"/>
              <a:t>Explained </a:t>
            </a:r>
            <a:r>
              <a:rPr dirty="0" spc="5"/>
              <a:t>Deviation +  Unexplained</a:t>
            </a:r>
            <a:r>
              <a:rPr dirty="0"/>
              <a:t> </a:t>
            </a:r>
            <a:r>
              <a:rPr dirty="0" spc="5"/>
              <a:t>Deviation</a:t>
            </a:r>
          </a:p>
        </p:txBody>
      </p:sp>
      <p:sp>
        <p:nvSpPr>
          <p:cNvPr id="8" name="object 8"/>
          <p:cNvSpPr/>
          <p:nvPr/>
        </p:nvSpPr>
        <p:spPr>
          <a:xfrm>
            <a:off x="972311" y="1524000"/>
            <a:ext cx="3576954" cy="17780"/>
          </a:xfrm>
          <a:custGeom>
            <a:avLst/>
            <a:gdLst/>
            <a:ahLst/>
            <a:cxnLst/>
            <a:rect l="l" t="t" r="r" b="b"/>
            <a:pathLst>
              <a:path w="3576954" h="17780">
                <a:moveTo>
                  <a:pt x="0" y="17399"/>
                </a:moveTo>
                <a:lnTo>
                  <a:pt x="357670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20496" y="850392"/>
            <a:ext cx="3667505" cy="17228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7072" y="877824"/>
            <a:ext cx="3589654" cy="1642110"/>
          </a:xfrm>
          <a:custGeom>
            <a:avLst/>
            <a:gdLst/>
            <a:ahLst/>
            <a:cxnLst/>
            <a:rect l="l" t="t" r="r" b="b"/>
            <a:pathLst>
              <a:path w="3589654" h="1642110">
                <a:moveTo>
                  <a:pt x="0" y="1641602"/>
                </a:moveTo>
                <a:lnTo>
                  <a:pt x="3589401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73530" y="2341880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9289" y="1865503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 rot="10860000">
            <a:off x="3154440" y="1161351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10860000">
            <a:off x="2817890" y="1082357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 rot="10860000">
            <a:off x="3763024" y="1288351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6919" y="1455496"/>
            <a:ext cx="107314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505">
                <a:latin typeface="Cambria Math"/>
                <a:cs typeface="Cambria Math"/>
              </a:rPr>
              <a:t>𝑦</a:t>
            </a:r>
            <a:r>
              <a:rPr dirty="0" sz="1150" spc="-400">
                <a:latin typeface="Cambria Math"/>
                <a:cs typeface="Cambria Math"/>
              </a:rPr>
              <a:t>ത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56788" y="1745996"/>
            <a:ext cx="102108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 spc="-5">
                <a:latin typeface="Arial"/>
                <a:cs typeface="Arial"/>
              </a:rPr>
              <a:t>Predicted </a:t>
            </a:r>
            <a:r>
              <a:rPr dirty="0" sz="900">
                <a:latin typeface="Arial"/>
                <a:cs typeface="Arial"/>
              </a:rPr>
              <a:t>value,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 spc="-240">
                <a:latin typeface="Cambria Math"/>
                <a:cs typeface="Cambria Math"/>
              </a:rPr>
              <a:t>𝑦ො</a:t>
            </a:r>
            <a:r>
              <a:rPr dirty="0" baseline="-17094" sz="975" spc="-359">
                <a:latin typeface="Cambria Math"/>
                <a:cs typeface="Cambria Math"/>
              </a:rPr>
              <a:t>𝑖</a:t>
            </a:r>
            <a:endParaRPr baseline="-17094" sz="975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5141" y="2131568"/>
            <a:ext cx="107315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Actual </a:t>
            </a:r>
            <a:r>
              <a:rPr dirty="0" sz="900" spc="5">
                <a:latin typeface="Arial"/>
                <a:cs typeface="Arial"/>
              </a:rPr>
              <a:t>sale </a:t>
            </a:r>
            <a:r>
              <a:rPr dirty="0" sz="900">
                <a:latin typeface="Arial"/>
                <a:cs typeface="Arial"/>
              </a:rPr>
              <a:t>price,</a:t>
            </a:r>
            <a:r>
              <a:rPr dirty="0" sz="900" spc="-105">
                <a:latin typeface="Arial"/>
                <a:cs typeface="Arial"/>
              </a:rPr>
              <a:t> </a:t>
            </a:r>
            <a:r>
              <a:rPr dirty="0" sz="900">
                <a:latin typeface="Cambria Math"/>
                <a:cs typeface="Cambria Math"/>
              </a:rPr>
              <a:t>𝑦</a:t>
            </a:r>
            <a:r>
              <a:rPr dirty="0" baseline="-17094" sz="975">
                <a:latin typeface="Cambria Math"/>
                <a:cs typeface="Cambria Math"/>
              </a:rPr>
              <a:t>𝑖</a:t>
            </a:r>
            <a:endParaRPr baseline="-17094" sz="975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74976" y="1819783"/>
            <a:ext cx="787400" cy="49530"/>
          </a:xfrm>
          <a:custGeom>
            <a:avLst/>
            <a:gdLst/>
            <a:ahLst/>
            <a:cxnLst/>
            <a:rect l="l" t="t" r="r" b="b"/>
            <a:pathLst>
              <a:path w="787400" h="49530">
                <a:moveTo>
                  <a:pt x="49021" y="0"/>
                </a:moveTo>
                <a:lnTo>
                  <a:pt x="0" y="24764"/>
                </a:lnTo>
                <a:lnTo>
                  <a:pt x="49275" y="49149"/>
                </a:lnTo>
                <a:lnTo>
                  <a:pt x="49170" y="28701"/>
                </a:lnTo>
                <a:lnTo>
                  <a:pt x="41020" y="28701"/>
                </a:lnTo>
                <a:lnTo>
                  <a:pt x="40893" y="20574"/>
                </a:lnTo>
                <a:lnTo>
                  <a:pt x="49128" y="20536"/>
                </a:lnTo>
                <a:lnTo>
                  <a:pt x="49021" y="0"/>
                </a:lnTo>
                <a:close/>
              </a:path>
              <a:path w="787400" h="49530">
                <a:moveTo>
                  <a:pt x="49128" y="20536"/>
                </a:moveTo>
                <a:lnTo>
                  <a:pt x="40893" y="20574"/>
                </a:lnTo>
                <a:lnTo>
                  <a:pt x="41020" y="28701"/>
                </a:lnTo>
                <a:lnTo>
                  <a:pt x="49170" y="28664"/>
                </a:lnTo>
                <a:lnTo>
                  <a:pt x="49128" y="20536"/>
                </a:lnTo>
                <a:close/>
              </a:path>
              <a:path w="787400" h="49530">
                <a:moveTo>
                  <a:pt x="49170" y="28664"/>
                </a:moveTo>
                <a:lnTo>
                  <a:pt x="41020" y="28701"/>
                </a:lnTo>
                <a:lnTo>
                  <a:pt x="49170" y="28701"/>
                </a:lnTo>
                <a:close/>
              </a:path>
              <a:path w="787400" h="49530">
                <a:moveTo>
                  <a:pt x="787400" y="17145"/>
                </a:moveTo>
                <a:lnTo>
                  <a:pt x="49128" y="20536"/>
                </a:lnTo>
                <a:lnTo>
                  <a:pt x="49170" y="28664"/>
                </a:lnTo>
                <a:lnTo>
                  <a:pt x="787400" y="25273"/>
                </a:lnTo>
                <a:lnTo>
                  <a:pt x="787400" y="17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02407" y="2197735"/>
            <a:ext cx="787400" cy="49530"/>
          </a:xfrm>
          <a:custGeom>
            <a:avLst/>
            <a:gdLst/>
            <a:ahLst/>
            <a:cxnLst/>
            <a:rect l="l" t="t" r="r" b="b"/>
            <a:pathLst>
              <a:path w="787400" h="49530">
                <a:moveTo>
                  <a:pt x="49022" y="0"/>
                </a:moveTo>
                <a:lnTo>
                  <a:pt x="0" y="24765"/>
                </a:lnTo>
                <a:lnTo>
                  <a:pt x="49275" y="49149"/>
                </a:lnTo>
                <a:lnTo>
                  <a:pt x="49170" y="28701"/>
                </a:lnTo>
                <a:lnTo>
                  <a:pt x="41020" y="28701"/>
                </a:lnTo>
                <a:lnTo>
                  <a:pt x="40893" y="20574"/>
                </a:lnTo>
                <a:lnTo>
                  <a:pt x="49128" y="20536"/>
                </a:lnTo>
                <a:lnTo>
                  <a:pt x="49022" y="0"/>
                </a:lnTo>
                <a:close/>
              </a:path>
              <a:path w="787400" h="49530">
                <a:moveTo>
                  <a:pt x="49128" y="20536"/>
                </a:moveTo>
                <a:lnTo>
                  <a:pt x="40893" y="20574"/>
                </a:lnTo>
                <a:lnTo>
                  <a:pt x="41020" y="28701"/>
                </a:lnTo>
                <a:lnTo>
                  <a:pt x="49170" y="28664"/>
                </a:lnTo>
                <a:lnTo>
                  <a:pt x="49128" y="20536"/>
                </a:lnTo>
                <a:close/>
              </a:path>
              <a:path w="787400" h="49530">
                <a:moveTo>
                  <a:pt x="49170" y="28664"/>
                </a:moveTo>
                <a:lnTo>
                  <a:pt x="41020" y="28701"/>
                </a:lnTo>
                <a:lnTo>
                  <a:pt x="49170" y="28701"/>
                </a:lnTo>
                <a:close/>
              </a:path>
              <a:path w="787400" h="49530">
                <a:moveTo>
                  <a:pt x="787400" y="17145"/>
                </a:moveTo>
                <a:lnTo>
                  <a:pt x="49128" y="20536"/>
                </a:lnTo>
                <a:lnTo>
                  <a:pt x="49170" y="28664"/>
                </a:lnTo>
                <a:lnTo>
                  <a:pt x="787400" y="25273"/>
                </a:lnTo>
                <a:lnTo>
                  <a:pt x="787400" y="17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0441" y="2423541"/>
            <a:ext cx="70040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Arial"/>
                <a:cs typeface="Arial"/>
              </a:rPr>
              <a:t>(x=0, </a:t>
            </a:r>
            <a:r>
              <a:rPr dirty="0" sz="900" spc="5" i="1">
                <a:latin typeface="Arial"/>
                <a:cs typeface="Arial"/>
              </a:rPr>
              <a:t>y =</a:t>
            </a:r>
            <a:r>
              <a:rPr dirty="0" sz="900" spc="-85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b</a:t>
            </a:r>
            <a:r>
              <a:rPr dirty="0" baseline="-18518" sz="900" i="1">
                <a:latin typeface="Arial"/>
                <a:cs typeface="Arial"/>
              </a:rPr>
              <a:t>0</a:t>
            </a:r>
            <a:r>
              <a:rPr dirty="0" sz="900" i="1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6050" y="2415286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72311" y="2225040"/>
            <a:ext cx="1480820" cy="11430"/>
          </a:xfrm>
          <a:custGeom>
            <a:avLst/>
            <a:gdLst/>
            <a:ahLst/>
            <a:cxnLst/>
            <a:rect l="l" t="t" r="r" b="b"/>
            <a:pathLst>
              <a:path w="1480820" h="11430">
                <a:moveTo>
                  <a:pt x="0" y="11302"/>
                </a:moveTo>
                <a:lnTo>
                  <a:pt x="1480693" y="0"/>
                </a:lnTo>
              </a:path>
            </a:pathLst>
          </a:custGeom>
          <a:ln w="12191">
            <a:solidFill>
              <a:srgbClr val="497DBA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429255" y="2182368"/>
            <a:ext cx="2540" cy="761365"/>
          </a:xfrm>
          <a:custGeom>
            <a:avLst/>
            <a:gdLst/>
            <a:ahLst/>
            <a:cxnLst/>
            <a:rect l="l" t="t" r="r" b="b"/>
            <a:pathLst>
              <a:path w="2539" h="761364">
                <a:moveTo>
                  <a:pt x="2539" y="760984"/>
                </a:moveTo>
                <a:lnTo>
                  <a:pt x="0" y="0"/>
                </a:lnTo>
              </a:path>
            </a:pathLst>
          </a:custGeom>
          <a:ln w="12191">
            <a:solidFill>
              <a:srgbClr val="497DBA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3712" y="969264"/>
            <a:ext cx="198120" cy="368935"/>
          </a:xfrm>
          <a:custGeom>
            <a:avLst/>
            <a:gdLst/>
            <a:ahLst/>
            <a:cxnLst/>
            <a:rect l="l" t="t" r="r" b="b"/>
            <a:pathLst>
              <a:path w="198119" h="368934">
                <a:moveTo>
                  <a:pt x="0" y="368807"/>
                </a:moveTo>
                <a:lnTo>
                  <a:pt x="198119" y="368807"/>
                </a:lnTo>
                <a:lnTo>
                  <a:pt x="198119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68145" y="1012491"/>
            <a:ext cx="154940" cy="27876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900" spc="-5">
                <a:latin typeface="Arial"/>
                <a:cs typeface="Arial"/>
              </a:rPr>
              <a:t>p</a:t>
            </a:r>
            <a:r>
              <a:rPr dirty="0" sz="900" spc="5">
                <a:latin typeface="Arial"/>
                <a:cs typeface="Arial"/>
              </a:rPr>
              <a:t>r</a:t>
            </a:r>
            <a:r>
              <a:rPr dirty="0" sz="900" spc="10">
                <a:latin typeface="Arial"/>
                <a:cs typeface="Arial"/>
              </a:rPr>
              <a:t>i</a:t>
            </a:r>
            <a:r>
              <a:rPr dirty="0" sz="900">
                <a:latin typeface="Arial"/>
                <a:cs typeface="Arial"/>
              </a:rPr>
              <a:t>ce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81502" y="818464"/>
            <a:ext cx="91821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150" spc="-459">
                <a:latin typeface="Cambria Math"/>
                <a:cs typeface="Cambria Math"/>
              </a:rPr>
              <a:t>𝑦ො</a:t>
            </a:r>
            <a:r>
              <a:rPr dirty="0" sz="1150" spc="100">
                <a:latin typeface="Cambria Math"/>
                <a:cs typeface="Cambria Math"/>
              </a:rPr>
              <a:t> </a:t>
            </a:r>
            <a:r>
              <a:rPr dirty="0" sz="1150">
                <a:latin typeface="Cambria Math"/>
                <a:cs typeface="Cambria Math"/>
              </a:rPr>
              <a:t>= </a:t>
            </a:r>
            <a:r>
              <a:rPr dirty="0" sz="1150" spc="-20">
                <a:latin typeface="Cambria Math"/>
                <a:cs typeface="Cambria Math"/>
              </a:rPr>
              <a:t>𝑏</a:t>
            </a:r>
            <a:r>
              <a:rPr dirty="0" baseline="-16339" sz="1275" spc="-30">
                <a:latin typeface="Cambria Math"/>
                <a:cs typeface="Cambria Math"/>
              </a:rPr>
              <a:t>0 </a:t>
            </a:r>
            <a:r>
              <a:rPr dirty="0" sz="1150">
                <a:latin typeface="Arial"/>
                <a:cs typeface="Arial"/>
              </a:rPr>
              <a:t>+</a:t>
            </a:r>
            <a:r>
              <a:rPr dirty="0" sz="1150" spc="114">
                <a:latin typeface="Arial"/>
                <a:cs typeface="Arial"/>
              </a:rPr>
              <a:t> </a:t>
            </a:r>
            <a:r>
              <a:rPr dirty="0" sz="1150">
                <a:latin typeface="Cambria Math"/>
                <a:cs typeface="Cambria Math"/>
              </a:rPr>
              <a:t>𝑏</a:t>
            </a:r>
            <a:r>
              <a:rPr dirty="0" baseline="-16339" sz="1275">
                <a:latin typeface="Cambria Math"/>
                <a:cs typeface="Cambria Math"/>
              </a:rPr>
              <a:t>1</a:t>
            </a:r>
            <a:r>
              <a:rPr dirty="0" sz="1150">
                <a:latin typeface="Arial"/>
                <a:cs typeface="Arial"/>
              </a:rPr>
              <a:t>x</a:t>
            </a:r>
            <a:endParaRPr sz="11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7862" y="2162048"/>
            <a:ext cx="32194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2077" sz="1725">
                <a:latin typeface="Cambria Math"/>
                <a:cs typeface="Cambria Math"/>
              </a:rPr>
              <a:t>𝑦</a:t>
            </a:r>
            <a:r>
              <a:rPr dirty="0" baseline="3267" sz="1275">
                <a:latin typeface="Cambria Math"/>
                <a:cs typeface="Cambria Math"/>
              </a:rPr>
              <a:t>𝑖</a:t>
            </a:r>
            <a:r>
              <a:rPr dirty="0" baseline="3267" sz="1275" spc="7">
                <a:latin typeface="Cambria Math"/>
                <a:cs typeface="Cambria Math"/>
              </a:rPr>
              <a:t> </a:t>
            </a:r>
            <a:r>
              <a:rPr dirty="0" sz="1150">
                <a:latin typeface="Calibri"/>
                <a:cs typeface="Calibri"/>
              </a:rPr>
              <a:t>*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65248" y="2914015"/>
            <a:ext cx="19367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4492" sz="1725" spc="-450">
                <a:latin typeface="Cambria Math"/>
                <a:cs typeface="Cambria Math"/>
              </a:rPr>
              <a:t>𝑥</a:t>
            </a:r>
            <a:r>
              <a:rPr dirty="0" sz="1150" spc="-300">
                <a:latin typeface="Arial"/>
                <a:cs typeface="Arial"/>
              </a:rPr>
              <a:t>*</a:t>
            </a:r>
            <a:r>
              <a:rPr dirty="0" sz="1150" spc="-295">
                <a:latin typeface="Arial"/>
                <a:cs typeface="Arial"/>
              </a:rPr>
              <a:t> </a:t>
            </a:r>
            <a:r>
              <a:rPr dirty="0" baseline="-35947" sz="1275" spc="37">
                <a:latin typeface="Cambria Math"/>
                <a:cs typeface="Cambria Math"/>
              </a:rPr>
              <a:t>𝑖</a:t>
            </a:r>
            <a:endParaRPr baseline="-35947" sz="1275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83282" y="2108454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91766" y="2209927"/>
            <a:ext cx="50609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25">
                <a:latin typeface="Cambria Math"/>
                <a:cs typeface="Cambria Math"/>
              </a:rPr>
              <a:t>(𝑥</a:t>
            </a:r>
            <a:r>
              <a:rPr dirty="0" baseline="-16339" sz="1275" spc="37">
                <a:latin typeface="Cambria Math"/>
                <a:cs typeface="Cambria Math"/>
              </a:rPr>
              <a:t>𝑖</a:t>
            </a:r>
            <a:r>
              <a:rPr dirty="0" sz="1150" spc="25">
                <a:latin typeface="Cambria Math"/>
                <a:cs typeface="Cambria Math"/>
              </a:rPr>
              <a:t>,</a:t>
            </a:r>
            <a:r>
              <a:rPr dirty="0" sz="1150" spc="-75">
                <a:latin typeface="Cambria Math"/>
                <a:cs typeface="Cambria Math"/>
              </a:rPr>
              <a:t> </a:t>
            </a:r>
            <a:r>
              <a:rPr dirty="0" sz="1150" spc="20">
                <a:latin typeface="Cambria Math"/>
                <a:cs typeface="Cambria Math"/>
              </a:rPr>
              <a:t>𝑦</a:t>
            </a:r>
            <a:r>
              <a:rPr dirty="0" baseline="-16339" sz="1275" spc="30">
                <a:latin typeface="Cambria Math"/>
                <a:cs typeface="Cambria Math"/>
              </a:rPr>
              <a:t>𝑖</a:t>
            </a:r>
            <a:r>
              <a:rPr dirty="0" sz="1150" spc="20">
                <a:latin typeface="Cambria Math"/>
                <a:cs typeface="Cambria Math"/>
              </a:rPr>
              <a:t>)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84701" y="3032506"/>
            <a:ext cx="35496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lotsize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 rot="10860000">
            <a:off x="2355864" y="1757489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solidFill>
                  <a:srgbClr val="FF0000"/>
                </a:solidFill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20496" y="957072"/>
            <a:ext cx="73958" cy="22776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58596" y="973836"/>
            <a:ext cx="0" cy="2213610"/>
          </a:xfrm>
          <a:custGeom>
            <a:avLst/>
            <a:gdLst/>
            <a:ahLst/>
            <a:cxnLst/>
            <a:rect l="l" t="t" r="r" b="b"/>
            <a:pathLst>
              <a:path w="0" h="2213610">
                <a:moveTo>
                  <a:pt x="0" y="0"/>
                </a:moveTo>
                <a:lnTo>
                  <a:pt x="0" y="2213610"/>
                </a:lnTo>
              </a:path>
            </a:pathLst>
          </a:custGeom>
          <a:ln w="1524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04"/>
            <a:ext cx="1879696" cy="1877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4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3098" y="699059"/>
            <a:ext cx="4660900" cy="1729739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Statement of </a:t>
            </a:r>
            <a:r>
              <a:rPr dirty="0" sz="1150" spc="-5">
                <a:latin typeface="Arial"/>
                <a:cs typeface="Arial"/>
              </a:rPr>
              <a:t>the</a:t>
            </a:r>
            <a:r>
              <a:rPr dirty="0" sz="1150" spc="5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problem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235585" algn="l"/>
              </a:tabLst>
            </a:pPr>
            <a:r>
              <a:rPr dirty="0" sz="1150" spc="-5">
                <a:latin typeface="Arial"/>
                <a:cs typeface="Arial"/>
              </a:rPr>
              <a:t>Using </a:t>
            </a:r>
            <a:r>
              <a:rPr dirty="0" sz="1150">
                <a:latin typeface="Arial"/>
                <a:cs typeface="Arial"/>
              </a:rPr>
              <a:t>regression</a:t>
            </a:r>
            <a:r>
              <a:rPr dirty="0" sz="1150" spc="7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for:</a:t>
            </a:r>
            <a:endParaRPr sz="1150">
              <a:latin typeface="Arial"/>
              <a:cs typeface="Arial"/>
            </a:endParaRPr>
          </a:p>
          <a:p>
            <a:pPr lvl="1" marL="494030" indent="-186690">
              <a:lnSpc>
                <a:spcPct val="100000"/>
              </a:lnSpc>
              <a:spcBef>
                <a:spcPts val="300"/>
              </a:spcBef>
              <a:buChar char="•"/>
              <a:tabLst>
                <a:tab pos="494030" algn="l"/>
                <a:tab pos="494665" algn="l"/>
              </a:tabLst>
            </a:pPr>
            <a:r>
              <a:rPr dirty="0" sz="1150" spc="-5">
                <a:latin typeface="Arial"/>
                <a:cs typeface="Arial"/>
              </a:rPr>
              <a:t>Diagnostic,</a:t>
            </a:r>
            <a:endParaRPr sz="1150">
              <a:latin typeface="Arial"/>
              <a:cs typeface="Arial"/>
            </a:endParaRPr>
          </a:p>
          <a:p>
            <a:pPr lvl="1" marL="494030" indent="-186690">
              <a:lnSpc>
                <a:spcPct val="100000"/>
              </a:lnSpc>
              <a:spcBef>
                <a:spcPts val="300"/>
              </a:spcBef>
              <a:buChar char="•"/>
              <a:tabLst>
                <a:tab pos="494030" algn="l"/>
                <a:tab pos="494665" algn="l"/>
              </a:tabLst>
            </a:pPr>
            <a:r>
              <a:rPr dirty="0" sz="1150" spc="-5">
                <a:latin typeface="Arial"/>
                <a:cs typeface="Arial"/>
              </a:rPr>
              <a:t>Predictive,</a:t>
            </a:r>
            <a:r>
              <a:rPr dirty="0" sz="1150" spc="4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or</a:t>
            </a:r>
            <a:endParaRPr sz="1150">
              <a:latin typeface="Arial"/>
              <a:cs typeface="Arial"/>
            </a:endParaRPr>
          </a:p>
          <a:p>
            <a:pPr lvl="1" marL="494030" indent="-186690">
              <a:lnSpc>
                <a:spcPct val="100000"/>
              </a:lnSpc>
              <a:spcBef>
                <a:spcPts val="300"/>
              </a:spcBef>
              <a:buChar char="•"/>
              <a:tabLst>
                <a:tab pos="494030" algn="l"/>
                <a:tab pos="494665" algn="l"/>
              </a:tabLst>
            </a:pPr>
            <a:r>
              <a:rPr dirty="0" sz="1150" spc="-5">
                <a:latin typeface="Arial"/>
                <a:cs typeface="Arial"/>
              </a:rPr>
              <a:t>Prescriptive</a:t>
            </a:r>
            <a:r>
              <a:rPr dirty="0" sz="1150" spc="65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analytics?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235585" algn="l"/>
              </a:tabLst>
            </a:pPr>
            <a:r>
              <a:rPr dirty="0" sz="1150" spc="-5">
                <a:latin typeface="Arial"/>
                <a:cs typeface="Arial"/>
              </a:rPr>
              <a:t>Selection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-5">
                <a:latin typeface="Arial"/>
                <a:cs typeface="Arial"/>
              </a:rPr>
              <a:t>potentially </a:t>
            </a:r>
            <a:r>
              <a:rPr dirty="0" sz="1150">
                <a:latin typeface="Arial"/>
                <a:cs typeface="Arial"/>
              </a:rPr>
              <a:t>relevant response and explanatory</a:t>
            </a:r>
            <a:r>
              <a:rPr dirty="0" sz="1150" spc="23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variables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Data</a:t>
            </a:r>
            <a:r>
              <a:rPr dirty="0" sz="1150" spc="1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collection</a:t>
            </a:r>
            <a:endParaRPr sz="1150">
              <a:latin typeface="Arial"/>
              <a:cs typeface="Arial"/>
            </a:endParaRPr>
          </a:p>
          <a:p>
            <a:pPr lvl="1" marL="494030" indent="-186690">
              <a:lnSpc>
                <a:spcPct val="100000"/>
              </a:lnSpc>
              <a:spcBef>
                <a:spcPts val="300"/>
              </a:spcBef>
              <a:buChar char="•"/>
              <a:tabLst>
                <a:tab pos="494030" algn="l"/>
                <a:tab pos="494665" algn="l"/>
              </a:tabLst>
            </a:pPr>
            <a:r>
              <a:rPr dirty="0" sz="1150" spc="-5">
                <a:latin typeface="Arial"/>
                <a:cs typeface="Arial"/>
              </a:rPr>
              <a:t>Internal </a:t>
            </a:r>
            <a:r>
              <a:rPr dirty="0" sz="1150">
                <a:latin typeface="Arial"/>
                <a:cs typeface="Arial"/>
              </a:rPr>
              <a:t>data external data, purchased data, experiments,</a:t>
            </a:r>
            <a:r>
              <a:rPr dirty="0" sz="1150" spc="18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etc.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2735" y="179959"/>
            <a:ext cx="3401695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Steps in Regression</a:t>
            </a:r>
            <a:r>
              <a:rPr dirty="0" spc="-150"/>
              <a:t> </a:t>
            </a:r>
            <a:r>
              <a:rPr dirty="0" spc="-5"/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8279" y="3125216"/>
            <a:ext cx="404495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>
                <a:latin typeface="Arial"/>
                <a:cs typeface="Arial"/>
              </a:rPr>
              <a:t>Adapted</a:t>
            </a:r>
            <a:r>
              <a:rPr dirty="0" sz="650" spc="-40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from</a:t>
            </a:r>
            <a:r>
              <a:rPr dirty="0" sz="650" spc="5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Chatterjee,</a:t>
            </a:r>
            <a:r>
              <a:rPr dirty="0" sz="650" spc="-50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S.,</a:t>
            </a:r>
            <a:r>
              <a:rPr dirty="0" sz="650" spc="-25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&amp;</a:t>
            </a:r>
            <a:r>
              <a:rPr dirty="0" sz="650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Hadi,</a:t>
            </a:r>
            <a:r>
              <a:rPr dirty="0" sz="650" spc="5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A.</a:t>
            </a:r>
            <a:r>
              <a:rPr dirty="0" sz="650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S.</a:t>
            </a:r>
            <a:r>
              <a:rPr dirty="0" sz="650" spc="-25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(2013).</a:t>
            </a:r>
            <a:r>
              <a:rPr dirty="0" sz="650" spc="5">
                <a:latin typeface="Arial"/>
                <a:cs typeface="Arial"/>
              </a:rPr>
              <a:t> </a:t>
            </a:r>
            <a:r>
              <a:rPr dirty="0" sz="650" i="1">
                <a:latin typeface="Arial"/>
                <a:cs typeface="Arial"/>
              </a:rPr>
              <a:t>Regression</a:t>
            </a:r>
            <a:r>
              <a:rPr dirty="0" sz="650" spc="-55" i="1">
                <a:latin typeface="Arial"/>
                <a:cs typeface="Arial"/>
              </a:rPr>
              <a:t> </a:t>
            </a:r>
            <a:r>
              <a:rPr dirty="0" sz="650" i="1">
                <a:latin typeface="Arial"/>
                <a:cs typeface="Arial"/>
              </a:rPr>
              <a:t>Analysis</a:t>
            </a:r>
            <a:r>
              <a:rPr dirty="0" sz="650" spc="-50" i="1">
                <a:latin typeface="Arial"/>
                <a:cs typeface="Arial"/>
              </a:rPr>
              <a:t> </a:t>
            </a:r>
            <a:r>
              <a:rPr dirty="0" sz="650" spc="-5" i="1">
                <a:latin typeface="Arial"/>
                <a:cs typeface="Arial"/>
              </a:rPr>
              <a:t>by</a:t>
            </a:r>
            <a:r>
              <a:rPr dirty="0" sz="650" spc="10" i="1">
                <a:latin typeface="Arial"/>
                <a:cs typeface="Arial"/>
              </a:rPr>
              <a:t> </a:t>
            </a:r>
            <a:r>
              <a:rPr dirty="0" sz="650" spc="-5" i="1">
                <a:latin typeface="Arial"/>
                <a:cs typeface="Arial"/>
              </a:rPr>
              <a:t>Example</a:t>
            </a:r>
            <a:r>
              <a:rPr dirty="0" sz="650" spc="-15" i="1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(5th</a:t>
            </a:r>
            <a:r>
              <a:rPr dirty="0" sz="650" spc="-40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ed.).</a:t>
            </a:r>
            <a:r>
              <a:rPr dirty="0" sz="650" spc="-25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Somerset:</a:t>
            </a:r>
            <a:r>
              <a:rPr dirty="0" sz="650" spc="-25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W</a:t>
            </a:r>
            <a:r>
              <a:rPr dirty="0" sz="650" spc="-120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iley.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0183" y="2953505"/>
            <a:ext cx="3868674" cy="739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9140" y="2979419"/>
            <a:ext cx="3804285" cy="0"/>
          </a:xfrm>
          <a:custGeom>
            <a:avLst/>
            <a:gdLst/>
            <a:ahLst/>
            <a:cxnLst/>
            <a:rect l="l" t="t" r="r" b="b"/>
            <a:pathLst>
              <a:path w="3804285" h="0">
                <a:moveTo>
                  <a:pt x="0" y="0"/>
                </a:moveTo>
                <a:lnTo>
                  <a:pt x="3803777" y="0"/>
                </a:lnTo>
              </a:path>
            </a:pathLst>
          </a:custGeom>
          <a:ln w="1524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Total </a:t>
            </a:r>
            <a:r>
              <a:rPr dirty="0" spc="5"/>
              <a:t>Deviation = </a:t>
            </a:r>
            <a:r>
              <a:rPr dirty="0"/>
              <a:t>Explained </a:t>
            </a:r>
            <a:r>
              <a:rPr dirty="0" spc="5"/>
              <a:t>Deviation</a:t>
            </a:r>
            <a:r>
              <a:rPr dirty="0" spc="55"/>
              <a:t> </a:t>
            </a:r>
            <a:r>
              <a:rPr dirty="0" spc="5"/>
              <a:t>+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5"/>
              <a:t>Unexplained</a:t>
            </a:r>
            <a:r>
              <a:rPr dirty="0" spc="-5"/>
              <a:t> </a:t>
            </a:r>
            <a:r>
              <a:rPr dirty="0" spc="5"/>
              <a:t>Deviation</a:t>
            </a:r>
          </a:p>
        </p:txBody>
      </p:sp>
      <p:sp>
        <p:nvSpPr>
          <p:cNvPr id="8" name="object 8"/>
          <p:cNvSpPr/>
          <p:nvPr/>
        </p:nvSpPr>
        <p:spPr>
          <a:xfrm>
            <a:off x="966216" y="1530095"/>
            <a:ext cx="3576954" cy="17780"/>
          </a:xfrm>
          <a:custGeom>
            <a:avLst/>
            <a:gdLst/>
            <a:ahLst/>
            <a:cxnLst/>
            <a:rect l="l" t="t" r="r" b="b"/>
            <a:pathLst>
              <a:path w="3576954" h="17780">
                <a:moveTo>
                  <a:pt x="0" y="17399"/>
                </a:moveTo>
                <a:lnTo>
                  <a:pt x="357670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7447" y="853439"/>
            <a:ext cx="3667505" cy="17228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4024" y="880871"/>
            <a:ext cx="3589654" cy="1642110"/>
          </a:xfrm>
          <a:custGeom>
            <a:avLst/>
            <a:gdLst/>
            <a:ahLst/>
            <a:cxnLst/>
            <a:rect l="l" t="t" r="r" b="b"/>
            <a:pathLst>
              <a:path w="3589654" h="1642110">
                <a:moveTo>
                  <a:pt x="0" y="1641602"/>
                </a:moveTo>
                <a:lnTo>
                  <a:pt x="3589401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69211" y="2347340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7672" y="1870405"/>
            <a:ext cx="7302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 rot="10860000">
            <a:off x="3150122" y="1166812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10860000">
            <a:off x="2813572" y="1087564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 rot="10860000">
            <a:off x="3759087" y="1293939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52851" y="1751202"/>
            <a:ext cx="102108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 spc="-5">
                <a:latin typeface="Arial"/>
                <a:cs typeface="Arial"/>
              </a:rPr>
              <a:t>Predicted </a:t>
            </a:r>
            <a:r>
              <a:rPr dirty="0" sz="900">
                <a:latin typeface="Arial"/>
                <a:cs typeface="Arial"/>
              </a:rPr>
              <a:t>value,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 spc="-240">
                <a:latin typeface="Cambria Math"/>
                <a:cs typeface="Cambria Math"/>
              </a:rPr>
              <a:t>𝑦ො</a:t>
            </a:r>
            <a:r>
              <a:rPr dirty="0" baseline="-17094" sz="975" spc="-359">
                <a:latin typeface="Cambria Math"/>
                <a:cs typeface="Cambria Math"/>
              </a:rPr>
              <a:t>𝑖</a:t>
            </a:r>
            <a:endParaRPr baseline="-17094" sz="975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91204" y="2137028"/>
            <a:ext cx="107315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Actual </a:t>
            </a:r>
            <a:r>
              <a:rPr dirty="0" sz="900" spc="5">
                <a:latin typeface="Arial"/>
                <a:cs typeface="Arial"/>
              </a:rPr>
              <a:t>sale </a:t>
            </a:r>
            <a:r>
              <a:rPr dirty="0" sz="900">
                <a:latin typeface="Arial"/>
                <a:cs typeface="Arial"/>
              </a:rPr>
              <a:t>price,</a:t>
            </a:r>
            <a:r>
              <a:rPr dirty="0" sz="900" spc="-110">
                <a:latin typeface="Arial"/>
                <a:cs typeface="Arial"/>
              </a:rPr>
              <a:t> </a:t>
            </a:r>
            <a:r>
              <a:rPr dirty="0" sz="900">
                <a:latin typeface="Cambria Math"/>
                <a:cs typeface="Cambria Math"/>
              </a:rPr>
              <a:t>𝑦</a:t>
            </a:r>
            <a:r>
              <a:rPr dirty="0" baseline="-17094" sz="975">
                <a:latin typeface="Cambria Math"/>
                <a:cs typeface="Cambria Math"/>
              </a:rPr>
              <a:t>𝑖</a:t>
            </a:r>
            <a:endParaRPr baseline="-17094" sz="975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68879" y="1825878"/>
            <a:ext cx="787400" cy="49530"/>
          </a:xfrm>
          <a:custGeom>
            <a:avLst/>
            <a:gdLst/>
            <a:ahLst/>
            <a:cxnLst/>
            <a:rect l="l" t="t" r="r" b="b"/>
            <a:pathLst>
              <a:path w="787400" h="49530">
                <a:moveTo>
                  <a:pt x="49021" y="0"/>
                </a:moveTo>
                <a:lnTo>
                  <a:pt x="0" y="24764"/>
                </a:lnTo>
                <a:lnTo>
                  <a:pt x="49275" y="49149"/>
                </a:lnTo>
                <a:lnTo>
                  <a:pt x="49170" y="28701"/>
                </a:lnTo>
                <a:lnTo>
                  <a:pt x="41020" y="28701"/>
                </a:lnTo>
                <a:lnTo>
                  <a:pt x="40893" y="20574"/>
                </a:lnTo>
                <a:lnTo>
                  <a:pt x="49128" y="20536"/>
                </a:lnTo>
                <a:lnTo>
                  <a:pt x="49021" y="0"/>
                </a:lnTo>
                <a:close/>
              </a:path>
              <a:path w="787400" h="49530">
                <a:moveTo>
                  <a:pt x="49128" y="20536"/>
                </a:moveTo>
                <a:lnTo>
                  <a:pt x="40893" y="20574"/>
                </a:lnTo>
                <a:lnTo>
                  <a:pt x="41020" y="28701"/>
                </a:lnTo>
                <a:lnTo>
                  <a:pt x="49170" y="28664"/>
                </a:lnTo>
                <a:lnTo>
                  <a:pt x="49128" y="20536"/>
                </a:lnTo>
                <a:close/>
              </a:path>
              <a:path w="787400" h="49530">
                <a:moveTo>
                  <a:pt x="49170" y="28664"/>
                </a:moveTo>
                <a:lnTo>
                  <a:pt x="41020" y="28701"/>
                </a:lnTo>
                <a:lnTo>
                  <a:pt x="49170" y="28701"/>
                </a:lnTo>
                <a:close/>
              </a:path>
              <a:path w="787400" h="49530">
                <a:moveTo>
                  <a:pt x="787399" y="17144"/>
                </a:moveTo>
                <a:lnTo>
                  <a:pt x="49128" y="20536"/>
                </a:lnTo>
                <a:lnTo>
                  <a:pt x="49170" y="28664"/>
                </a:lnTo>
                <a:lnTo>
                  <a:pt x="787399" y="25273"/>
                </a:lnTo>
                <a:lnTo>
                  <a:pt x="787399" y="17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99360" y="2200782"/>
            <a:ext cx="787400" cy="49530"/>
          </a:xfrm>
          <a:custGeom>
            <a:avLst/>
            <a:gdLst/>
            <a:ahLst/>
            <a:cxnLst/>
            <a:rect l="l" t="t" r="r" b="b"/>
            <a:pathLst>
              <a:path w="787400" h="49530">
                <a:moveTo>
                  <a:pt x="49022" y="0"/>
                </a:moveTo>
                <a:lnTo>
                  <a:pt x="0" y="24764"/>
                </a:lnTo>
                <a:lnTo>
                  <a:pt x="49276" y="49149"/>
                </a:lnTo>
                <a:lnTo>
                  <a:pt x="49170" y="28701"/>
                </a:lnTo>
                <a:lnTo>
                  <a:pt x="41021" y="28701"/>
                </a:lnTo>
                <a:lnTo>
                  <a:pt x="40893" y="20574"/>
                </a:lnTo>
                <a:lnTo>
                  <a:pt x="49128" y="20536"/>
                </a:lnTo>
                <a:lnTo>
                  <a:pt x="49022" y="0"/>
                </a:lnTo>
                <a:close/>
              </a:path>
              <a:path w="787400" h="49530">
                <a:moveTo>
                  <a:pt x="49128" y="20536"/>
                </a:moveTo>
                <a:lnTo>
                  <a:pt x="40893" y="20574"/>
                </a:lnTo>
                <a:lnTo>
                  <a:pt x="41021" y="28701"/>
                </a:lnTo>
                <a:lnTo>
                  <a:pt x="49170" y="28664"/>
                </a:lnTo>
                <a:lnTo>
                  <a:pt x="49128" y="20536"/>
                </a:lnTo>
                <a:close/>
              </a:path>
              <a:path w="787400" h="49530">
                <a:moveTo>
                  <a:pt x="49170" y="28664"/>
                </a:moveTo>
                <a:lnTo>
                  <a:pt x="41021" y="28701"/>
                </a:lnTo>
                <a:lnTo>
                  <a:pt x="49170" y="28701"/>
                </a:lnTo>
                <a:close/>
              </a:path>
              <a:path w="787400" h="49530">
                <a:moveTo>
                  <a:pt x="787400" y="17144"/>
                </a:moveTo>
                <a:lnTo>
                  <a:pt x="49128" y="20536"/>
                </a:lnTo>
                <a:lnTo>
                  <a:pt x="49170" y="28664"/>
                </a:lnTo>
                <a:lnTo>
                  <a:pt x="787400" y="25272"/>
                </a:lnTo>
                <a:lnTo>
                  <a:pt x="787400" y="17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6174" y="2429001"/>
            <a:ext cx="70040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Arial"/>
                <a:cs typeface="Arial"/>
              </a:rPr>
              <a:t>(x=0, </a:t>
            </a:r>
            <a:r>
              <a:rPr dirty="0" sz="900" spc="5" i="1">
                <a:latin typeface="Arial"/>
                <a:cs typeface="Arial"/>
              </a:rPr>
              <a:t>y =</a:t>
            </a:r>
            <a:r>
              <a:rPr dirty="0" sz="900" spc="-85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b</a:t>
            </a:r>
            <a:r>
              <a:rPr dirty="0" baseline="-18518" sz="900" i="1">
                <a:latin typeface="Arial"/>
                <a:cs typeface="Arial"/>
              </a:rPr>
              <a:t>0</a:t>
            </a:r>
            <a:r>
              <a:rPr dirty="0" sz="900" i="1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2113" y="2420873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47900" y="1546859"/>
            <a:ext cx="51435" cy="678815"/>
          </a:xfrm>
          <a:custGeom>
            <a:avLst/>
            <a:gdLst/>
            <a:ahLst/>
            <a:cxnLst/>
            <a:rect l="l" t="t" r="r" b="b"/>
            <a:pathLst>
              <a:path w="51435" h="678814">
                <a:moveTo>
                  <a:pt x="19020" y="629368"/>
                </a:moveTo>
                <a:lnTo>
                  <a:pt x="2031" y="629412"/>
                </a:lnTo>
                <a:lnTo>
                  <a:pt x="26796" y="678433"/>
                </a:lnTo>
                <a:lnTo>
                  <a:pt x="47085" y="637539"/>
                </a:lnTo>
                <a:lnTo>
                  <a:pt x="19050" y="637539"/>
                </a:lnTo>
                <a:lnTo>
                  <a:pt x="19020" y="629368"/>
                </a:lnTo>
                <a:close/>
              </a:path>
              <a:path w="51435" h="678814">
                <a:moveTo>
                  <a:pt x="34260" y="629328"/>
                </a:moveTo>
                <a:lnTo>
                  <a:pt x="19020" y="629368"/>
                </a:lnTo>
                <a:lnTo>
                  <a:pt x="19050" y="637539"/>
                </a:lnTo>
                <a:lnTo>
                  <a:pt x="34289" y="637539"/>
                </a:lnTo>
                <a:lnTo>
                  <a:pt x="34260" y="629328"/>
                </a:lnTo>
                <a:close/>
              </a:path>
              <a:path w="51435" h="678814">
                <a:moveTo>
                  <a:pt x="51181" y="629285"/>
                </a:moveTo>
                <a:lnTo>
                  <a:pt x="34260" y="629328"/>
                </a:lnTo>
                <a:lnTo>
                  <a:pt x="34289" y="637539"/>
                </a:lnTo>
                <a:lnTo>
                  <a:pt x="47085" y="637539"/>
                </a:lnTo>
                <a:lnTo>
                  <a:pt x="51181" y="629285"/>
                </a:lnTo>
                <a:close/>
              </a:path>
              <a:path w="51435" h="678814">
                <a:moveTo>
                  <a:pt x="32160" y="49109"/>
                </a:moveTo>
                <a:lnTo>
                  <a:pt x="16920" y="49188"/>
                </a:lnTo>
                <a:lnTo>
                  <a:pt x="19020" y="629368"/>
                </a:lnTo>
                <a:lnTo>
                  <a:pt x="34260" y="629328"/>
                </a:lnTo>
                <a:lnTo>
                  <a:pt x="32160" y="49109"/>
                </a:lnTo>
                <a:close/>
              </a:path>
              <a:path w="51435" h="678814">
                <a:moveTo>
                  <a:pt x="24383" y="0"/>
                </a:moveTo>
                <a:lnTo>
                  <a:pt x="0" y="49275"/>
                </a:lnTo>
                <a:lnTo>
                  <a:pt x="16920" y="49188"/>
                </a:lnTo>
                <a:lnTo>
                  <a:pt x="16890" y="41020"/>
                </a:lnTo>
                <a:lnTo>
                  <a:pt x="45042" y="40893"/>
                </a:lnTo>
                <a:lnTo>
                  <a:pt x="24383" y="0"/>
                </a:lnTo>
                <a:close/>
              </a:path>
              <a:path w="51435" h="678814">
                <a:moveTo>
                  <a:pt x="32131" y="40893"/>
                </a:moveTo>
                <a:lnTo>
                  <a:pt x="16890" y="41020"/>
                </a:lnTo>
                <a:lnTo>
                  <a:pt x="16920" y="49188"/>
                </a:lnTo>
                <a:lnTo>
                  <a:pt x="32160" y="49109"/>
                </a:lnTo>
                <a:lnTo>
                  <a:pt x="32131" y="40893"/>
                </a:lnTo>
                <a:close/>
              </a:path>
              <a:path w="51435" h="678814">
                <a:moveTo>
                  <a:pt x="45042" y="40893"/>
                </a:moveTo>
                <a:lnTo>
                  <a:pt x="32131" y="40893"/>
                </a:lnTo>
                <a:lnTo>
                  <a:pt x="32160" y="49109"/>
                </a:lnTo>
                <a:lnTo>
                  <a:pt x="49149" y="49022"/>
                </a:lnTo>
                <a:lnTo>
                  <a:pt x="45042" y="40893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518411" y="1612137"/>
            <a:ext cx="868044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900" spc="-15" b="1">
                <a:solidFill>
                  <a:srgbClr val="0000FF"/>
                </a:solidFill>
                <a:latin typeface="Arial"/>
                <a:cs typeface="Arial"/>
              </a:rPr>
              <a:t>Total</a:t>
            </a:r>
            <a:r>
              <a:rPr dirty="0" sz="900" spc="-5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00FF"/>
                </a:solidFill>
                <a:latin typeface="Arial"/>
                <a:cs typeface="Arial"/>
              </a:rPr>
              <a:t>Deviation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dirty="0" sz="900" spc="5" b="1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dirty="0" sz="900" spc="10">
                <a:solidFill>
                  <a:srgbClr val="0000FF"/>
                </a:solidFill>
                <a:latin typeface="Cambria Math"/>
                <a:cs typeface="Cambria Math"/>
              </a:rPr>
              <a:t>𝒚</a:t>
            </a:r>
            <a:r>
              <a:rPr dirty="0" baseline="-17094" sz="975" spc="15">
                <a:solidFill>
                  <a:srgbClr val="0000FF"/>
                </a:solidFill>
                <a:latin typeface="Cambria Math"/>
                <a:cs typeface="Cambria Math"/>
              </a:rPr>
              <a:t>𝒊 </a:t>
            </a:r>
            <a:r>
              <a:rPr dirty="0" sz="900" spc="5">
                <a:solidFill>
                  <a:srgbClr val="0000FF"/>
                </a:solidFill>
                <a:latin typeface="Cambria Math"/>
                <a:cs typeface="Cambria Math"/>
              </a:rPr>
              <a:t>−</a:t>
            </a:r>
            <a:r>
              <a:rPr dirty="0" sz="900" spc="18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900" spc="-315">
                <a:solidFill>
                  <a:srgbClr val="0000FF"/>
                </a:solidFill>
                <a:latin typeface="Cambria Math"/>
                <a:cs typeface="Cambria Math"/>
              </a:rPr>
              <a:t>ഥ𝒚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6216" y="2228087"/>
            <a:ext cx="1480820" cy="11430"/>
          </a:xfrm>
          <a:custGeom>
            <a:avLst/>
            <a:gdLst/>
            <a:ahLst/>
            <a:cxnLst/>
            <a:rect l="l" t="t" r="r" b="b"/>
            <a:pathLst>
              <a:path w="1480820" h="11430">
                <a:moveTo>
                  <a:pt x="0" y="11302"/>
                </a:moveTo>
                <a:lnTo>
                  <a:pt x="1480692" y="0"/>
                </a:lnTo>
              </a:path>
            </a:pathLst>
          </a:custGeom>
          <a:ln w="12191">
            <a:solidFill>
              <a:srgbClr val="497DBA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26207" y="2185415"/>
            <a:ext cx="2540" cy="761365"/>
          </a:xfrm>
          <a:custGeom>
            <a:avLst/>
            <a:gdLst/>
            <a:ahLst/>
            <a:cxnLst/>
            <a:rect l="l" t="t" r="r" b="b"/>
            <a:pathLst>
              <a:path w="2539" h="761364">
                <a:moveTo>
                  <a:pt x="2539" y="760984"/>
                </a:moveTo>
                <a:lnTo>
                  <a:pt x="0" y="0"/>
                </a:lnTo>
              </a:path>
            </a:pathLst>
          </a:custGeom>
          <a:ln w="12191">
            <a:solidFill>
              <a:srgbClr val="497DBA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7615" y="972311"/>
            <a:ext cx="201295" cy="368935"/>
          </a:xfrm>
          <a:custGeom>
            <a:avLst/>
            <a:gdLst/>
            <a:ahLst/>
            <a:cxnLst/>
            <a:rect l="l" t="t" r="r" b="b"/>
            <a:pathLst>
              <a:path w="201294" h="368934">
                <a:moveTo>
                  <a:pt x="0" y="368807"/>
                </a:moveTo>
                <a:lnTo>
                  <a:pt x="201168" y="368807"/>
                </a:lnTo>
                <a:lnTo>
                  <a:pt x="20116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63678" y="1017749"/>
            <a:ext cx="155575" cy="27940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900" spc="-5">
                <a:latin typeface="Arial"/>
                <a:cs typeface="Arial"/>
              </a:rPr>
              <a:t>p</a:t>
            </a:r>
            <a:r>
              <a:rPr dirty="0" sz="900" spc="5">
                <a:latin typeface="Arial"/>
                <a:cs typeface="Arial"/>
              </a:rPr>
              <a:t>r</a:t>
            </a:r>
            <a:r>
              <a:rPr dirty="0" sz="900" spc="10">
                <a:latin typeface="Arial"/>
                <a:cs typeface="Arial"/>
              </a:rPr>
              <a:t>i</a:t>
            </a:r>
            <a:r>
              <a:rPr dirty="0" sz="900">
                <a:latin typeface="Arial"/>
                <a:cs typeface="Arial"/>
              </a:rPr>
              <a:t>ce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77438" y="824229"/>
            <a:ext cx="91821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-459">
                <a:latin typeface="Cambria Math"/>
                <a:cs typeface="Cambria Math"/>
              </a:rPr>
              <a:t>𝑦ො</a:t>
            </a:r>
            <a:r>
              <a:rPr dirty="0" sz="1150" spc="95">
                <a:latin typeface="Cambria Math"/>
                <a:cs typeface="Cambria Math"/>
              </a:rPr>
              <a:t> </a:t>
            </a:r>
            <a:r>
              <a:rPr dirty="0" sz="1150">
                <a:latin typeface="Cambria Math"/>
                <a:cs typeface="Cambria Math"/>
              </a:rPr>
              <a:t>= </a:t>
            </a:r>
            <a:r>
              <a:rPr dirty="0" sz="1150" spc="-15">
                <a:latin typeface="Cambria Math"/>
                <a:cs typeface="Cambria Math"/>
              </a:rPr>
              <a:t>𝑏</a:t>
            </a:r>
            <a:r>
              <a:rPr dirty="0" baseline="-16339" sz="1275" spc="-22">
                <a:latin typeface="Cambria Math"/>
                <a:cs typeface="Cambria Math"/>
              </a:rPr>
              <a:t>0 </a:t>
            </a:r>
            <a:r>
              <a:rPr dirty="0" sz="1150">
                <a:latin typeface="Arial"/>
                <a:cs typeface="Arial"/>
              </a:rPr>
              <a:t>+</a:t>
            </a:r>
            <a:r>
              <a:rPr dirty="0" sz="1150" spc="105">
                <a:latin typeface="Arial"/>
                <a:cs typeface="Arial"/>
              </a:rPr>
              <a:t> </a:t>
            </a:r>
            <a:r>
              <a:rPr dirty="0" sz="1150">
                <a:latin typeface="Cambria Math"/>
                <a:cs typeface="Cambria Math"/>
              </a:rPr>
              <a:t>𝑏</a:t>
            </a:r>
            <a:r>
              <a:rPr dirty="0" baseline="-16339" sz="1275">
                <a:latin typeface="Cambria Math"/>
                <a:cs typeface="Cambria Math"/>
              </a:rPr>
              <a:t>1</a:t>
            </a:r>
            <a:r>
              <a:rPr dirty="0" sz="1150">
                <a:latin typeface="Arial"/>
                <a:cs typeface="Arial"/>
              </a:rPr>
              <a:t>x</a:t>
            </a:r>
            <a:endParaRPr sz="11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900" y="2167508"/>
            <a:ext cx="32131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4492" sz="1725">
                <a:latin typeface="Cambria Math"/>
                <a:cs typeface="Cambria Math"/>
              </a:rPr>
              <a:t>𝑦</a:t>
            </a:r>
            <a:r>
              <a:rPr dirty="0" baseline="3267" sz="1275">
                <a:latin typeface="Cambria Math"/>
                <a:cs typeface="Cambria Math"/>
              </a:rPr>
              <a:t>𝑖 </a:t>
            </a:r>
            <a:r>
              <a:rPr dirty="0" sz="1150">
                <a:latin typeface="Calibri"/>
                <a:cs typeface="Calibri"/>
              </a:rPr>
              <a:t>*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61310" y="2918866"/>
            <a:ext cx="19304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14492" sz="1725" spc="-450">
                <a:latin typeface="Cambria Math"/>
                <a:cs typeface="Cambria Math"/>
              </a:rPr>
              <a:t>𝑥</a:t>
            </a:r>
            <a:r>
              <a:rPr dirty="0" sz="1150" spc="-300">
                <a:latin typeface="Arial"/>
                <a:cs typeface="Arial"/>
              </a:rPr>
              <a:t>*</a:t>
            </a:r>
            <a:r>
              <a:rPr dirty="0" sz="1150" spc="-295">
                <a:latin typeface="Arial"/>
                <a:cs typeface="Arial"/>
              </a:rPr>
              <a:t> </a:t>
            </a:r>
            <a:r>
              <a:rPr dirty="0" baseline="-35947" sz="1275" spc="37">
                <a:latin typeface="Cambria Math"/>
                <a:cs typeface="Cambria Math"/>
              </a:rPr>
              <a:t>𝑖</a:t>
            </a:r>
            <a:endParaRPr baseline="-35947" sz="1275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79345" y="2113914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87575" y="2215387"/>
            <a:ext cx="50609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25">
                <a:latin typeface="Cambria Math"/>
                <a:cs typeface="Cambria Math"/>
              </a:rPr>
              <a:t>(𝑥</a:t>
            </a:r>
            <a:r>
              <a:rPr dirty="0" baseline="-16339" sz="1275" spc="37">
                <a:latin typeface="Cambria Math"/>
                <a:cs typeface="Cambria Math"/>
              </a:rPr>
              <a:t>𝑖</a:t>
            </a:r>
            <a:r>
              <a:rPr dirty="0" sz="1150" spc="25">
                <a:latin typeface="Cambria Math"/>
                <a:cs typeface="Cambria Math"/>
              </a:rPr>
              <a:t>,</a:t>
            </a:r>
            <a:r>
              <a:rPr dirty="0" sz="1150" spc="-75">
                <a:latin typeface="Cambria Math"/>
                <a:cs typeface="Cambria Math"/>
              </a:rPr>
              <a:t> </a:t>
            </a:r>
            <a:r>
              <a:rPr dirty="0" sz="1150" spc="20">
                <a:latin typeface="Cambria Math"/>
                <a:cs typeface="Cambria Math"/>
              </a:rPr>
              <a:t>𝑦</a:t>
            </a:r>
            <a:r>
              <a:rPr dirty="0" baseline="-16339" sz="1275" spc="30">
                <a:latin typeface="Cambria Math"/>
                <a:cs typeface="Cambria Math"/>
              </a:rPr>
              <a:t>𝑖</a:t>
            </a:r>
            <a:r>
              <a:rPr dirty="0" sz="1150" spc="20">
                <a:latin typeface="Cambria Math"/>
                <a:cs typeface="Cambria Math"/>
              </a:rPr>
              <a:t>)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2503" y="3023615"/>
            <a:ext cx="448309" cy="1981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8575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Arial"/>
                <a:cs typeface="Arial"/>
              </a:rPr>
              <a:t>lotsize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 rot="10860000">
            <a:off x="2351646" y="1762874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solidFill>
                  <a:srgbClr val="FF0000"/>
                </a:solidFill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14400" y="960119"/>
            <a:ext cx="73958" cy="2277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52500" y="976883"/>
            <a:ext cx="0" cy="2213610"/>
          </a:xfrm>
          <a:custGeom>
            <a:avLst/>
            <a:gdLst/>
            <a:ahLst/>
            <a:cxnLst/>
            <a:rect l="l" t="t" r="r" b="b"/>
            <a:pathLst>
              <a:path w="0" h="2213610">
                <a:moveTo>
                  <a:pt x="0" y="0"/>
                </a:moveTo>
                <a:lnTo>
                  <a:pt x="0" y="2213571"/>
                </a:lnTo>
              </a:path>
            </a:pathLst>
          </a:custGeom>
          <a:ln w="1524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56919" y="1456766"/>
            <a:ext cx="107314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505">
                <a:latin typeface="Cambria Math"/>
                <a:cs typeface="Cambria Math"/>
              </a:rPr>
              <a:t>𝑦</a:t>
            </a:r>
            <a:r>
              <a:rPr dirty="0" sz="1150" spc="-400">
                <a:latin typeface="Cambria Math"/>
                <a:cs typeface="Cambria Math"/>
              </a:rPr>
              <a:t>ത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04"/>
            <a:ext cx="1879696" cy="1877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4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0183" y="2953467"/>
            <a:ext cx="3868674" cy="739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9140" y="2979420"/>
            <a:ext cx="3804285" cy="0"/>
          </a:xfrm>
          <a:custGeom>
            <a:avLst/>
            <a:gdLst/>
            <a:ahLst/>
            <a:cxnLst/>
            <a:rect l="l" t="t" r="r" b="b"/>
            <a:pathLst>
              <a:path w="3804285" h="0">
                <a:moveTo>
                  <a:pt x="0" y="0"/>
                </a:moveTo>
                <a:lnTo>
                  <a:pt x="3803777" y="0"/>
                </a:lnTo>
              </a:path>
            </a:pathLst>
          </a:custGeom>
          <a:ln w="1524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964" y="179959"/>
            <a:ext cx="4596130" cy="6540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0"/>
              </a:spcBef>
            </a:pPr>
            <a:r>
              <a:rPr dirty="0" spc="-45"/>
              <a:t>Total </a:t>
            </a:r>
            <a:r>
              <a:rPr dirty="0" spc="5"/>
              <a:t>Deviation = Explained Deviation +  Unexplained</a:t>
            </a:r>
            <a:r>
              <a:rPr dirty="0"/>
              <a:t> </a:t>
            </a:r>
            <a:r>
              <a:rPr dirty="0" spc="5"/>
              <a:t>Deviation</a:t>
            </a:r>
          </a:p>
        </p:txBody>
      </p:sp>
      <p:sp>
        <p:nvSpPr>
          <p:cNvPr id="8" name="object 8"/>
          <p:cNvSpPr/>
          <p:nvPr/>
        </p:nvSpPr>
        <p:spPr>
          <a:xfrm>
            <a:off x="966216" y="1530096"/>
            <a:ext cx="3576954" cy="17780"/>
          </a:xfrm>
          <a:custGeom>
            <a:avLst/>
            <a:gdLst/>
            <a:ahLst/>
            <a:cxnLst/>
            <a:rect l="l" t="t" r="r" b="b"/>
            <a:pathLst>
              <a:path w="3576954" h="17780">
                <a:moveTo>
                  <a:pt x="0" y="17399"/>
                </a:moveTo>
                <a:lnTo>
                  <a:pt x="357670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7447" y="853440"/>
            <a:ext cx="3667505" cy="17228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4024" y="880872"/>
            <a:ext cx="3589654" cy="1642110"/>
          </a:xfrm>
          <a:custGeom>
            <a:avLst/>
            <a:gdLst/>
            <a:ahLst/>
            <a:cxnLst/>
            <a:rect l="l" t="t" r="r" b="b"/>
            <a:pathLst>
              <a:path w="3589654" h="1642110">
                <a:moveTo>
                  <a:pt x="0" y="1641601"/>
                </a:moveTo>
                <a:lnTo>
                  <a:pt x="3589401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69211" y="2345512"/>
            <a:ext cx="9842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7672" y="1869440"/>
            <a:ext cx="730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 rot="10860000">
            <a:off x="3150122" y="1165542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10860000">
            <a:off x="2813572" y="1086294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 rot="10860000">
            <a:off x="3759087" y="1292669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52851" y="1749933"/>
            <a:ext cx="102108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 spc="-5">
                <a:latin typeface="Arial"/>
                <a:cs typeface="Arial"/>
              </a:rPr>
              <a:t>Predicted </a:t>
            </a:r>
            <a:r>
              <a:rPr dirty="0" sz="900">
                <a:latin typeface="Arial"/>
                <a:cs typeface="Arial"/>
              </a:rPr>
              <a:t>value,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 spc="-240">
                <a:latin typeface="Cambria Math"/>
                <a:cs typeface="Cambria Math"/>
              </a:rPr>
              <a:t>𝑦ො</a:t>
            </a:r>
            <a:r>
              <a:rPr dirty="0" baseline="-17094" sz="975" spc="-359">
                <a:latin typeface="Cambria Math"/>
                <a:cs typeface="Cambria Math"/>
              </a:rPr>
              <a:t>𝑖</a:t>
            </a:r>
            <a:endParaRPr baseline="-17094" sz="975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91204" y="2135886"/>
            <a:ext cx="107315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Actual </a:t>
            </a:r>
            <a:r>
              <a:rPr dirty="0" sz="900" spc="5">
                <a:latin typeface="Arial"/>
                <a:cs typeface="Arial"/>
              </a:rPr>
              <a:t>sale </a:t>
            </a:r>
            <a:r>
              <a:rPr dirty="0" sz="900">
                <a:latin typeface="Arial"/>
                <a:cs typeface="Arial"/>
              </a:rPr>
              <a:t>price,</a:t>
            </a:r>
            <a:r>
              <a:rPr dirty="0" sz="900" spc="-110">
                <a:latin typeface="Arial"/>
                <a:cs typeface="Arial"/>
              </a:rPr>
              <a:t> </a:t>
            </a:r>
            <a:r>
              <a:rPr dirty="0" sz="900">
                <a:latin typeface="Cambria Math"/>
                <a:cs typeface="Cambria Math"/>
              </a:rPr>
              <a:t>𝑦</a:t>
            </a:r>
            <a:r>
              <a:rPr dirty="0" baseline="-17094" sz="975">
                <a:latin typeface="Cambria Math"/>
                <a:cs typeface="Cambria Math"/>
              </a:rPr>
              <a:t>𝑖</a:t>
            </a:r>
            <a:endParaRPr baseline="-17094" sz="975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68879" y="1825879"/>
            <a:ext cx="787400" cy="49530"/>
          </a:xfrm>
          <a:custGeom>
            <a:avLst/>
            <a:gdLst/>
            <a:ahLst/>
            <a:cxnLst/>
            <a:rect l="l" t="t" r="r" b="b"/>
            <a:pathLst>
              <a:path w="787400" h="49530">
                <a:moveTo>
                  <a:pt x="49021" y="0"/>
                </a:moveTo>
                <a:lnTo>
                  <a:pt x="0" y="24764"/>
                </a:lnTo>
                <a:lnTo>
                  <a:pt x="49275" y="49149"/>
                </a:lnTo>
                <a:lnTo>
                  <a:pt x="49170" y="28701"/>
                </a:lnTo>
                <a:lnTo>
                  <a:pt x="41020" y="28701"/>
                </a:lnTo>
                <a:lnTo>
                  <a:pt x="40893" y="20574"/>
                </a:lnTo>
                <a:lnTo>
                  <a:pt x="49128" y="20536"/>
                </a:lnTo>
                <a:lnTo>
                  <a:pt x="49021" y="0"/>
                </a:lnTo>
                <a:close/>
              </a:path>
              <a:path w="787400" h="49530">
                <a:moveTo>
                  <a:pt x="49128" y="20536"/>
                </a:moveTo>
                <a:lnTo>
                  <a:pt x="40893" y="20574"/>
                </a:lnTo>
                <a:lnTo>
                  <a:pt x="41020" y="28701"/>
                </a:lnTo>
                <a:lnTo>
                  <a:pt x="49170" y="28664"/>
                </a:lnTo>
                <a:lnTo>
                  <a:pt x="49128" y="20536"/>
                </a:lnTo>
                <a:close/>
              </a:path>
              <a:path w="787400" h="49530">
                <a:moveTo>
                  <a:pt x="49170" y="28664"/>
                </a:moveTo>
                <a:lnTo>
                  <a:pt x="41020" y="28701"/>
                </a:lnTo>
                <a:lnTo>
                  <a:pt x="49170" y="28701"/>
                </a:lnTo>
                <a:close/>
              </a:path>
              <a:path w="787400" h="49530">
                <a:moveTo>
                  <a:pt x="787399" y="17144"/>
                </a:moveTo>
                <a:lnTo>
                  <a:pt x="49128" y="20536"/>
                </a:lnTo>
                <a:lnTo>
                  <a:pt x="49170" y="28664"/>
                </a:lnTo>
                <a:lnTo>
                  <a:pt x="787399" y="25273"/>
                </a:lnTo>
                <a:lnTo>
                  <a:pt x="787399" y="17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99360" y="2200783"/>
            <a:ext cx="787400" cy="49530"/>
          </a:xfrm>
          <a:custGeom>
            <a:avLst/>
            <a:gdLst/>
            <a:ahLst/>
            <a:cxnLst/>
            <a:rect l="l" t="t" r="r" b="b"/>
            <a:pathLst>
              <a:path w="787400" h="49530">
                <a:moveTo>
                  <a:pt x="49022" y="0"/>
                </a:moveTo>
                <a:lnTo>
                  <a:pt x="0" y="24764"/>
                </a:lnTo>
                <a:lnTo>
                  <a:pt x="49276" y="49149"/>
                </a:lnTo>
                <a:lnTo>
                  <a:pt x="49170" y="28701"/>
                </a:lnTo>
                <a:lnTo>
                  <a:pt x="41021" y="28701"/>
                </a:lnTo>
                <a:lnTo>
                  <a:pt x="40893" y="20574"/>
                </a:lnTo>
                <a:lnTo>
                  <a:pt x="49128" y="20536"/>
                </a:lnTo>
                <a:lnTo>
                  <a:pt x="49022" y="0"/>
                </a:lnTo>
                <a:close/>
              </a:path>
              <a:path w="787400" h="49530">
                <a:moveTo>
                  <a:pt x="49128" y="20536"/>
                </a:moveTo>
                <a:lnTo>
                  <a:pt x="40893" y="20574"/>
                </a:lnTo>
                <a:lnTo>
                  <a:pt x="41021" y="28701"/>
                </a:lnTo>
                <a:lnTo>
                  <a:pt x="49170" y="28664"/>
                </a:lnTo>
                <a:lnTo>
                  <a:pt x="49128" y="20536"/>
                </a:lnTo>
                <a:close/>
              </a:path>
              <a:path w="787400" h="49530">
                <a:moveTo>
                  <a:pt x="49170" y="28664"/>
                </a:moveTo>
                <a:lnTo>
                  <a:pt x="41021" y="28701"/>
                </a:lnTo>
                <a:lnTo>
                  <a:pt x="49170" y="28701"/>
                </a:lnTo>
                <a:close/>
              </a:path>
              <a:path w="787400" h="49530">
                <a:moveTo>
                  <a:pt x="787400" y="17145"/>
                </a:moveTo>
                <a:lnTo>
                  <a:pt x="49128" y="20536"/>
                </a:lnTo>
                <a:lnTo>
                  <a:pt x="49170" y="28664"/>
                </a:lnTo>
                <a:lnTo>
                  <a:pt x="787400" y="25273"/>
                </a:lnTo>
                <a:lnTo>
                  <a:pt x="787400" y="17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6174" y="2427173"/>
            <a:ext cx="701040" cy="1651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900" i="1">
                <a:latin typeface="Arial"/>
                <a:cs typeface="Arial"/>
              </a:rPr>
              <a:t>(x=0, </a:t>
            </a:r>
            <a:r>
              <a:rPr dirty="0" sz="900" spc="5" i="1">
                <a:latin typeface="Arial"/>
                <a:cs typeface="Arial"/>
              </a:rPr>
              <a:t>y =</a:t>
            </a:r>
            <a:r>
              <a:rPr dirty="0" sz="900" spc="-85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b</a:t>
            </a:r>
            <a:r>
              <a:rPr dirty="0" baseline="-18518" sz="900" i="1">
                <a:latin typeface="Arial"/>
                <a:cs typeface="Arial"/>
              </a:rPr>
              <a:t>0</a:t>
            </a:r>
            <a:r>
              <a:rPr dirty="0" sz="900" i="1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2113" y="2419604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47900" y="1546860"/>
            <a:ext cx="51435" cy="678815"/>
          </a:xfrm>
          <a:custGeom>
            <a:avLst/>
            <a:gdLst/>
            <a:ahLst/>
            <a:cxnLst/>
            <a:rect l="l" t="t" r="r" b="b"/>
            <a:pathLst>
              <a:path w="51435" h="678814">
                <a:moveTo>
                  <a:pt x="19020" y="629368"/>
                </a:moveTo>
                <a:lnTo>
                  <a:pt x="2031" y="629412"/>
                </a:lnTo>
                <a:lnTo>
                  <a:pt x="26796" y="678434"/>
                </a:lnTo>
                <a:lnTo>
                  <a:pt x="47085" y="637540"/>
                </a:lnTo>
                <a:lnTo>
                  <a:pt x="19050" y="637540"/>
                </a:lnTo>
                <a:lnTo>
                  <a:pt x="19020" y="629368"/>
                </a:lnTo>
                <a:close/>
              </a:path>
              <a:path w="51435" h="678814">
                <a:moveTo>
                  <a:pt x="34260" y="629328"/>
                </a:moveTo>
                <a:lnTo>
                  <a:pt x="19020" y="629368"/>
                </a:lnTo>
                <a:lnTo>
                  <a:pt x="19050" y="637540"/>
                </a:lnTo>
                <a:lnTo>
                  <a:pt x="34289" y="637540"/>
                </a:lnTo>
                <a:lnTo>
                  <a:pt x="34260" y="629328"/>
                </a:lnTo>
                <a:close/>
              </a:path>
              <a:path w="51435" h="678814">
                <a:moveTo>
                  <a:pt x="51181" y="629285"/>
                </a:moveTo>
                <a:lnTo>
                  <a:pt x="34260" y="629328"/>
                </a:lnTo>
                <a:lnTo>
                  <a:pt x="34289" y="637540"/>
                </a:lnTo>
                <a:lnTo>
                  <a:pt x="47085" y="637540"/>
                </a:lnTo>
                <a:lnTo>
                  <a:pt x="51181" y="629285"/>
                </a:lnTo>
                <a:close/>
              </a:path>
              <a:path w="51435" h="678814">
                <a:moveTo>
                  <a:pt x="32160" y="49109"/>
                </a:moveTo>
                <a:lnTo>
                  <a:pt x="16920" y="49188"/>
                </a:lnTo>
                <a:lnTo>
                  <a:pt x="19020" y="629368"/>
                </a:lnTo>
                <a:lnTo>
                  <a:pt x="34260" y="629328"/>
                </a:lnTo>
                <a:lnTo>
                  <a:pt x="32160" y="49109"/>
                </a:lnTo>
                <a:close/>
              </a:path>
              <a:path w="51435" h="678814">
                <a:moveTo>
                  <a:pt x="24383" y="0"/>
                </a:moveTo>
                <a:lnTo>
                  <a:pt x="0" y="49275"/>
                </a:lnTo>
                <a:lnTo>
                  <a:pt x="16920" y="49188"/>
                </a:lnTo>
                <a:lnTo>
                  <a:pt x="16890" y="41021"/>
                </a:lnTo>
                <a:lnTo>
                  <a:pt x="45042" y="40894"/>
                </a:lnTo>
                <a:lnTo>
                  <a:pt x="24383" y="0"/>
                </a:lnTo>
                <a:close/>
              </a:path>
              <a:path w="51435" h="678814">
                <a:moveTo>
                  <a:pt x="32131" y="40894"/>
                </a:moveTo>
                <a:lnTo>
                  <a:pt x="16890" y="41021"/>
                </a:lnTo>
                <a:lnTo>
                  <a:pt x="16920" y="49188"/>
                </a:lnTo>
                <a:lnTo>
                  <a:pt x="32160" y="49109"/>
                </a:lnTo>
                <a:lnTo>
                  <a:pt x="32131" y="40894"/>
                </a:lnTo>
                <a:close/>
              </a:path>
              <a:path w="51435" h="678814">
                <a:moveTo>
                  <a:pt x="45042" y="40894"/>
                </a:moveTo>
                <a:lnTo>
                  <a:pt x="32131" y="40894"/>
                </a:lnTo>
                <a:lnTo>
                  <a:pt x="32160" y="49109"/>
                </a:lnTo>
                <a:lnTo>
                  <a:pt x="49149" y="49022"/>
                </a:lnTo>
                <a:lnTo>
                  <a:pt x="45042" y="40894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518411" y="1610995"/>
            <a:ext cx="868044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900" spc="-15" b="1">
                <a:solidFill>
                  <a:srgbClr val="0000FF"/>
                </a:solidFill>
                <a:latin typeface="Arial"/>
                <a:cs typeface="Arial"/>
              </a:rPr>
              <a:t>Total</a:t>
            </a:r>
            <a:r>
              <a:rPr dirty="0" sz="900" spc="-5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00FF"/>
                </a:solidFill>
                <a:latin typeface="Arial"/>
                <a:cs typeface="Arial"/>
              </a:rPr>
              <a:t>Deviation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dirty="0" sz="900" spc="5" b="1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dirty="0" sz="900" spc="10">
                <a:solidFill>
                  <a:srgbClr val="0000FF"/>
                </a:solidFill>
                <a:latin typeface="Cambria Math"/>
                <a:cs typeface="Cambria Math"/>
              </a:rPr>
              <a:t>𝒚</a:t>
            </a:r>
            <a:r>
              <a:rPr dirty="0" baseline="-17094" sz="975" spc="15">
                <a:solidFill>
                  <a:srgbClr val="0000FF"/>
                </a:solidFill>
                <a:latin typeface="Cambria Math"/>
                <a:cs typeface="Cambria Math"/>
              </a:rPr>
              <a:t>𝒊 </a:t>
            </a:r>
            <a:r>
              <a:rPr dirty="0" sz="900" spc="5">
                <a:solidFill>
                  <a:srgbClr val="0000FF"/>
                </a:solidFill>
                <a:latin typeface="Cambria Math"/>
                <a:cs typeface="Cambria Math"/>
              </a:rPr>
              <a:t>−</a:t>
            </a:r>
            <a:r>
              <a:rPr dirty="0" sz="900" spc="18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900" spc="-315">
                <a:solidFill>
                  <a:srgbClr val="0000FF"/>
                </a:solidFill>
                <a:latin typeface="Cambria Math"/>
                <a:cs typeface="Cambria Math"/>
              </a:rPr>
              <a:t>ഥ𝒚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92045" y="1552956"/>
            <a:ext cx="53340" cy="276860"/>
          </a:xfrm>
          <a:custGeom>
            <a:avLst/>
            <a:gdLst/>
            <a:ahLst/>
            <a:cxnLst/>
            <a:rect l="l" t="t" r="r" b="b"/>
            <a:pathLst>
              <a:path w="53339" h="276860">
                <a:moveTo>
                  <a:pt x="20656" y="227362"/>
                </a:moveTo>
                <a:lnTo>
                  <a:pt x="3810" y="227711"/>
                </a:lnTo>
                <a:lnTo>
                  <a:pt x="29337" y="276351"/>
                </a:lnTo>
                <a:lnTo>
                  <a:pt x="48729" y="235585"/>
                </a:lnTo>
                <a:lnTo>
                  <a:pt x="20827" y="235585"/>
                </a:lnTo>
                <a:lnTo>
                  <a:pt x="20656" y="227362"/>
                </a:lnTo>
                <a:close/>
              </a:path>
              <a:path w="53339" h="276860">
                <a:moveTo>
                  <a:pt x="52958" y="226695"/>
                </a:moveTo>
                <a:lnTo>
                  <a:pt x="20656" y="227362"/>
                </a:lnTo>
                <a:lnTo>
                  <a:pt x="20827" y="235585"/>
                </a:lnTo>
                <a:lnTo>
                  <a:pt x="36068" y="235203"/>
                </a:lnTo>
                <a:lnTo>
                  <a:pt x="35897" y="227047"/>
                </a:lnTo>
                <a:lnTo>
                  <a:pt x="52791" y="227047"/>
                </a:lnTo>
                <a:lnTo>
                  <a:pt x="52958" y="226695"/>
                </a:lnTo>
                <a:close/>
              </a:path>
              <a:path w="53339" h="276860">
                <a:moveTo>
                  <a:pt x="52791" y="227047"/>
                </a:moveTo>
                <a:lnTo>
                  <a:pt x="35897" y="227047"/>
                </a:lnTo>
                <a:lnTo>
                  <a:pt x="36068" y="235203"/>
                </a:lnTo>
                <a:lnTo>
                  <a:pt x="20827" y="235585"/>
                </a:lnTo>
                <a:lnTo>
                  <a:pt x="48729" y="235585"/>
                </a:lnTo>
                <a:lnTo>
                  <a:pt x="52791" y="227047"/>
                </a:lnTo>
                <a:close/>
              </a:path>
              <a:path w="53339" h="276860">
                <a:moveTo>
                  <a:pt x="32175" y="48991"/>
                </a:moveTo>
                <a:lnTo>
                  <a:pt x="16934" y="49306"/>
                </a:lnTo>
                <a:lnTo>
                  <a:pt x="20656" y="227362"/>
                </a:lnTo>
                <a:lnTo>
                  <a:pt x="35897" y="227047"/>
                </a:lnTo>
                <a:lnTo>
                  <a:pt x="32175" y="48991"/>
                </a:lnTo>
                <a:close/>
              </a:path>
              <a:path w="53339" h="276860">
                <a:moveTo>
                  <a:pt x="23494" y="0"/>
                </a:moveTo>
                <a:lnTo>
                  <a:pt x="0" y="49656"/>
                </a:lnTo>
                <a:lnTo>
                  <a:pt x="16934" y="49306"/>
                </a:lnTo>
                <a:lnTo>
                  <a:pt x="16763" y="41148"/>
                </a:lnTo>
                <a:lnTo>
                  <a:pt x="32004" y="40767"/>
                </a:lnTo>
                <a:lnTo>
                  <a:pt x="44996" y="40767"/>
                </a:lnTo>
                <a:lnTo>
                  <a:pt x="23494" y="0"/>
                </a:lnTo>
                <a:close/>
              </a:path>
              <a:path w="53339" h="276860">
                <a:moveTo>
                  <a:pt x="32004" y="40767"/>
                </a:moveTo>
                <a:lnTo>
                  <a:pt x="16763" y="41148"/>
                </a:lnTo>
                <a:lnTo>
                  <a:pt x="16934" y="49306"/>
                </a:lnTo>
                <a:lnTo>
                  <a:pt x="32175" y="48991"/>
                </a:lnTo>
                <a:lnTo>
                  <a:pt x="32004" y="40767"/>
                </a:lnTo>
                <a:close/>
              </a:path>
              <a:path w="53339" h="276860">
                <a:moveTo>
                  <a:pt x="44996" y="40767"/>
                </a:moveTo>
                <a:lnTo>
                  <a:pt x="32004" y="40767"/>
                </a:lnTo>
                <a:lnTo>
                  <a:pt x="32175" y="48991"/>
                </a:lnTo>
                <a:lnTo>
                  <a:pt x="49149" y="48641"/>
                </a:lnTo>
                <a:lnTo>
                  <a:pt x="44996" y="407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467736" y="1542415"/>
            <a:ext cx="110744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b="1">
                <a:solidFill>
                  <a:srgbClr val="FF0000"/>
                </a:solidFill>
                <a:latin typeface="Arial"/>
                <a:cs typeface="Arial"/>
              </a:rPr>
              <a:t>Explained</a:t>
            </a:r>
            <a:r>
              <a:rPr dirty="0" sz="900" spc="-7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F0000"/>
                </a:solidFill>
                <a:latin typeface="Arial"/>
                <a:cs typeface="Arial"/>
              </a:rPr>
              <a:t>deviation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73985" y="1676527"/>
            <a:ext cx="521334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 spc="5" b="1">
                <a:solidFill>
                  <a:srgbClr val="FF0000"/>
                </a:solidFill>
                <a:latin typeface="Calibri"/>
                <a:cs typeface="Calibri"/>
              </a:rPr>
              <a:t>= </a:t>
            </a:r>
            <a:r>
              <a:rPr dirty="0" sz="900" spc="-204">
                <a:solidFill>
                  <a:srgbClr val="FF0000"/>
                </a:solidFill>
                <a:latin typeface="Cambria Math"/>
                <a:cs typeface="Cambria Math"/>
              </a:rPr>
              <a:t>ෝ𝒚</a:t>
            </a:r>
            <a:r>
              <a:rPr dirty="0" baseline="-17094" sz="975" spc="-307">
                <a:solidFill>
                  <a:srgbClr val="FF0000"/>
                </a:solidFill>
                <a:latin typeface="Cambria Math"/>
                <a:cs typeface="Cambria Math"/>
              </a:rPr>
              <a:t>𝒊</a:t>
            </a:r>
            <a:r>
              <a:rPr dirty="0" baseline="-17094" sz="975" spc="382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900" spc="5">
                <a:solidFill>
                  <a:srgbClr val="FF0000"/>
                </a:solidFill>
                <a:latin typeface="Cambria Math"/>
                <a:cs typeface="Cambria Math"/>
              </a:rPr>
              <a:t>−  </a:t>
            </a:r>
            <a:r>
              <a:rPr dirty="0" sz="900" spc="-300">
                <a:solidFill>
                  <a:srgbClr val="FF0000"/>
                </a:solidFill>
                <a:latin typeface="Cambria Math"/>
                <a:cs typeface="Cambria Math"/>
              </a:rPr>
              <a:t>ഥ𝒚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66216" y="2228088"/>
            <a:ext cx="1480820" cy="11430"/>
          </a:xfrm>
          <a:custGeom>
            <a:avLst/>
            <a:gdLst/>
            <a:ahLst/>
            <a:cxnLst/>
            <a:rect l="l" t="t" r="r" b="b"/>
            <a:pathLst>
              <a:path w="1480820" h="11430">
                <a:moveTo>
                  <a:pt x="0" y="11302"/>
                </a:moveTo>
                <a:lnTo>
                  <a:pt x="1480692" y="0"/>
                </a:lnTo>
              </a:path>
            </a:pathLst>
          </a:custGeom>
          <a:ln w="12191">
            <a:solidFill>
              <a:srgbClr val="497DBA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426207" y="2185416"/>
            <a:ext cx="2540" cy="761365"/>
          </a:xfrm>
          <a:custGeom>
            <a:avLst/>
            <a:gdLst/>
            <a:ahLst/>
            <a:cxnLst/>
            <a:rect l="l" t="t" r="r" b="b"/>
            <a:pathLst>
              <a:path w="2539" h="761364">
                <a:moveTo>
                  <a:pt x="2539" y="760984"/>
                </a:moveTo>
                <a:lnTo>
                  <a:pt x="0" y="0"/>
                </a:lnTo>
              </a:path>
            </a:pathLst>
          </a:custGeom>
          <a:ln w="12191">
            <a:solidFill>
              <a:srgbClr val="497DBA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7615" y="972312"/>
            <a:ext cx="201295" cy="368935"/>
          </a:xfrm>
          <a:custGeom>
            <a:avLst/>
            <a:gdLst/>
            <a:ahLst/>
            <a:cxnLst/>
            <a:rect l="l" t="t" r="r" b="b"/>
            <a:pathLst>
              <a:path w="201294" h="368934">
                <a:moveTo>
                  <a:pt x="0" y="368807"/>
                </a:moveTo>
                <a:lnTo>
                  <a:pt x="201168" y="368807"/>
                </a:lnTo>
                <a:lnTo>
                  <a:pt x="201168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63678" y="1016480"/>
            <a:ext cx="155575" cy="279400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900" spc="-5">
                <a:latin typeface="Arial"/>
                <a:cs typeface="Arial"/>
              </a:rPr>
              <a:t>p</a:t>
            </a:r>
            <a:r>
              <a:rPr dirty="0" sz="900" spc="5">
                <a:latin typeface="Arial"/>
                <a:cs typeface="Arial"/>
              </a:rPr>
              <a:t>r</a:t>
            </a:r>
            <a:r>
              <a:rPr dirty="0" sz="900" spc="10">
                <a:latin typeface="Arial"/>
                <a:cs typeface="Arial"/>
              </a:rPr>
              <a:t>i</a:t>
            </a:r>
            <a:r>
              <a:rPr dirty="0" sz="900">
                <a:latin typeface="Arial"/>
                <a:cs typeface="Arial"/>
              </a:rPr>
              <a:t>ce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77438" y="823087"/>
            <a:ext cx="91821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-459">
                <a:latin typeface="Cambria Math"/>
                <a:cs typeface="Cambria Math"/>
              </a:rPr>
              <a:t>𝑦ො</a:t>
            </a:r>
            <a:r>
              <a:rPr dirty="0" sz="1150" spc="95">
                <a:latin typeface="Cambria Math"/>
                <a:cs typeface="Cambria Math"/>
              </a:rPr>
              <a:t> </a:t>
            </a:r>
            <a:r>
              <a:rPr dirty="0" sz="1150">
                <a:latin typeface="Cambria Math"/>
                <a:cs typeface="Cambria Math"/>
              </a:rPr>
              <a:t>= </a:t>
            </a:r>
            <a:r>
              <a:rPr dirty="0" sz="1150" spc="-15">
                <a:latin typeface="Cambria Math"/>
                <a:cs typeface="Cambria Math"/>
              </a:rPr>
              <a:t>𝑏</a:t>
            </a:r>
            <a:r>
              <a:rPr dirty="0" baseline="-16339" sz="1275" spc="-22">
                <a:latin typeface="Cambria Math"/>
                <a:cs typeface="Cambria Math"/>
              </a:rPr>
              <a:t>0 </a:t>
            </a:r>
            <a:r>
              <a:rPr dirty="0" sz="1150">
                <a:latin typeface="Arial"/>
                <a:cs typeface="Arial"/>
              </a:rPr>
              <a:t>+</a:t>
            </a:r>
            <a:r>
              <a:rPr dirty="0" sz="1150" spc="105">
                <a:latin typeface="Arial"/>
                <a:cs typeface="Arial"/>
              </a:rPr>
              <a:t> </a:t>
            </a:r>
            <a:r>
              <a:rPr dirty="0" sz="1150">
                <a:latin typeface="Cambria Math"/>
                <a:cs typeface="Cambria Math"/>
              </a:rPr>
              <a:t>𝑏</a:t>
            </a:r>
            <a:r>
              <a:rPr dirty="0" baseline="-16339" sz="1275">
                <a:latin typeface="Cambria Math"/>
                <a:cs typeface="Cambria Math"/>
              </a:rPr>
              <a:t>1</a:t>
            </a:r>
            <a:r>
              <a:rPr dirty="0" sz="1150">
                <a:latin typeface="Arial"/>
                <a:cs typeface="Arial"/>
              </a:rPr>
              <a:t>x</a:t>
            </a:r>
            <a:endParaRPr sz="11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3900" y="2166366"/>
            <a:ext cx="32131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4492" sz="1725">
                <a:latin typeface="Cambria Math"/>
                <a:cs typeface="Cambria Math"/>
              </a:rPr>
              <a:t>𝑦</a:t>
            </a:r>
            <a:r>
              <a:rPr dirty="0" baseline="3267" sz="1275">
                <a:latin typeface="Cambria Math"/>
                <a:cs typeface="Cambria Math"/>
              </a:rPr>
              <a:t>𝑖 </a:t>
            </a:r>
            <a:r>
              <a:rPr dirty="0" sz="1150">
                <a:latin typeface="Calibri"/>
                <a:cs typeface="Calibri"/>
              </a:rPr>
              <a:t>*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61310" y="2917952"/>
            <a:ext cx="19304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4492" sz="1725" spc="-450">
                <a:latin typeface="Cambria Math"/>
                <a:cs typeface="Cambria Math"/>
              </a:rPr>
              <a:t>𝑥</a:t>
            </a:r>
            <a:r>
              <a:rPr dirty="0" sz="1150" spc="-300">
                <a:latin typeface="Arial"/>
                <a:cs typeface="Arial"/>
              </a:rPr>
              <a:t>*</a:t>
            </a:r>
            <a:r>
              <a:rPr dirty="0" sz="1150" spc="-295">
                <a:latin typeface="Arial"/>
                <a:cs typeface="Arial"/>
              </a:rPr>
              <a:t> </a:t>
            </a:r>
            <a:r>
              <a:rPr dirty="0" baseline="-35947" sz="1275" spc="37">
                <a:latin typeface="Cambria Math"/>
                <a:cs typeface="Cambria Math"/>
              </a:rPr>
              <a:t>𝑖</a:t>
            </a:r>
            <a:endParaRPr baseline="-35947" sz="1275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79345" y="2112645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87575" y="2214118"/>
            <a:ext cx="50609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25">
                <a:latin typeface="Cambria Math"/>
                <a:cs typeface="Cambria Math"/>
              </a:rPr>
              <a:t>(𝑥</a:t>
            </a:r>
            <a:r>
              <a:rPr dirty="0" baseline="-16339" sz="1275" spc="37">
                <a:latin typeface="Cambria Math"/>
                <a:cs typeface="Cambria Math"/>
              </a:rPr>
              <a:t>𝑖</a:t>
            </a:r>
            <a:r>
              <a:rPr dirty="0" sz="1150" spc="25">
                <a:latin typeface="Cambria Math"/>
                <a:cs typeface="Cambria Math"/>
              </a:rPr>
              <a:t>,</a:t>
            </a:r>
            <a:r>
              <a:rPr dirty="0" sz="1150" spc="-75">
                <a:latin typeface="Cambria Math"/>
                <a:cs typeface="Cambria Math"/>
              </a:rPr>
              <a:t> </a:t>
            </a:r>
            <a:r>
              <a:rPr dirty="0" sz="1150" spc="20">
                <a:latin typeface="Cambria Math"/>
                <a:cs typeface="Cambria Math"/>
              </a:rPr>
              <a:t>𝑦</a:t>
            </a:r>
            <a:r>
              <a:rPr dirty="0" baseline="-16339" sz="1275" spc="30">
                <a:latin typeface="Cambria Math"/>
                <a:cs typeface="Cambria Math"/>
              </a:rPr>
              <a:t>𝑖</a:t>
            </a:r>
            <a:r>
              <a:rPr dirty="0" sz="1150" spc="20">
                <a:latin typeface="Cambria Math"/>
                <a:cs typeface="Cambria Math"/>
              </a:rPr>
              <a:t>)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32503" y="3023616"/>
            <a:ext cx="448309" cy="1981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7305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215"/>
              </a:spcBef>
            </a:pPr>
            <a:r>
              <a:rPr dirty="0" sz="900">
                <a:latin typeface="Arial"/>
                <a:cs typeface="Arial"/>
              </a:rPr>
              <a:t>lotsize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 rot="10860000">
            <a:off x="2351800" y="1761426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solidFill>
                  <a:srgbClr val="FF0000"/>
                </a:solidFill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14400" y="960120"/>
            <a:ext cx="73958" cy="22776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52500" y="976884"/>
            <a:ext cx="0" cy="2213610"/>
          </a:xfrm>
          <a:custGeom>
            <a:avLst/>
            <a:gdLst/>
            <a:ahLst/>
            <a:cxnLst/>
            <a:rect l="l" t="t" r="r" b="b"/>
            <a:pathLst>
              <a:path w="0" h="2213610">
                <a:moveTo>
                  <a:pt x="0" y="0"/>
                </a:moveTo>
                <a:lnTo>
                  <a:pt x="0" y="2213610"/>
                </a:lnTo>
              </a:path>
            </a:pathLst>
          </a:custGeom>
          <a:ln w="1524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56919" y="1464310"/>
            <a:ext cx="10668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05">
                <a:latin typeface="Cambria Math"/>
                <a:cs typeface="Cambria Math"/>
              </a:rPr>
              <a:t>𝑦</a:t>
            </a:r>
            <a:r>
              <a:rPr dirty="0" sz="1150" spc="-400">
                <a:latin typeface="Cambria Math"/>
                <a:cs typeface="Cambria Math"/>
              </a:rPr>
              <a:t>ത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0183" y="2953505"/>
            <a:ext cx="3871722" cy="739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2187" y="2979419"/>
            <a:ext cx="3804285" cy="0"/>
          </a:xfrm>
          <a:custGeom>
            <a:avLst/>
            <a:gdLst/>
            <a:ahLst/>
            <a:cxnLst/>
            <a:rect l="l" t="t" r="r" b="b"/>
            <a:pathLst>
              <a:path w="3804285" h="0">
                <a:moveTo>
                  <a:pt x="0" y="0"/>
                </a:moveTo>
                <a:lnTo>
                  <a:pt x="3803777" y="0"/>
                </a:lnTo>
              </a:path>
            </a:pathLst>
          </a:custGeom>
          <a:ln w="1524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45"/>
              <a:t>Total </a:t>
            </a:r>
            <a:r>
              <a:rPr dirty="0" spc="5"/>
              <a:t>Deviation = </a:t>
            </a:r>
            <a:r>
              <a:rPr dirty="0"/>
              <a:t>Explained </a:t>
            </a:r>
            <a:r>
              <a:rPr dirty="0" spc="5"/>
              <a:t>Deviation</a:t>
            </a:r>
            <a:r>
              <a:rPr dirty="0" spc="55"/>
              <a:t> </a:t>
            </a:r>
            <a:r>
              <a:rPr dirty="0" spc="5"/>
              <a:t>+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5"/>
              <a:t>Unexplained</a:t>
            </a:r>
            <a:r>
              <a:rPr dirty="0" spc="-5"/>
              <a:t> </a:t>
            </a:r>
            <a:r>
              <a:rPr dirty="0" spc="5"/>
              <a:t>Deviation</a:t>
            </a:r>
          </a:p>
        </p:txBody>
      </p:sp>
      <p:sp>
        <p:nvSpPr>
          <p:cNvPr id="8" name="object 8"/>
          <p:cNvSpPr/>
          <p:nvPr/>
        </p:nvSpPr>
        <p:spPr>
          <a:xfrm>
            <a:off x="972311" y="1530095"/>
            <a:ext cx="3576954" cy="17780"/>
          </a:xfrm>
          <a:custGeom>
            <a:avLst/>
            <a:gdLst/>
            <a:ahLst/>
            <a:cxnLst/>
            <a:rect l="l" t="t" r="r" b="b"/>
            <a:pathLst>
              <a:path w="3576954" h="17780">
                <a:moveTo>
                  <a:pt x="0" y="17399"/>
                </a:moveTo>
                <a:lnTo>
                  <a:pt x="357670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20496" y="853439"/>
            <a:ext cx="3667505" cy="17228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7072" y="880871"/>
            <a:ext cx="3589654" cy="1642110"/>
          </a:xfrm>
          <a:custGeom>
            <a:avLst/>
            <a:gdLst/>
            <a:ahLst/>
            <a:cxnLst/>
            <a:rect l="l" t="t" r="r" b="b"/>
            <a:pathLst>
              <a:path w="3589654" h="1642110">
                <a:moveTo>
                  <a:pt x="0" y="1641602"/>
                </a:moveTo>
                <a:lnTo>
                  <a:pt x="3589401" y="0"/>
                </a:lnTo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73530" y="2347340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1989" y="1870405"/>
            <a:ext cx="7302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 rot="10860000">
            <a:off x="3154440" y="1166812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10860000">
            <a:off x="2817890" y="1087564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 rot="10860000">
            <a:off x="3763024" y="1293939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06142" y="1845563"/>
            <a:ext cx="49530" cy="369570"/>
          </a:xfrm>
          <a:custGeom>
            <a:avLst/>
            <a:gdLst/>
            <a:ahLst/>
            <a:cxnLst/>
            <a:rect l="l" t="t" r="r" b="b"/>
            <a:pathLst>
              <a:path w="49530" h="369569">
                <a:moveTo>
                  <a:pt x="17018" y="320166"/>
                </a:moveTo>
                <a:lnTo>
                  <a:pt x="0" y="320166"/>
                </a:lnTo>
                <a:lnTo>
                  <a:pt x="24638" y="369315"/>
                </a:lnTo>
                <a:lnTo>
                  <a:pt x="45137" y="328421"/>
                </a:lnTo>
                <a:lnTo>
                  <a:pt x="17018" y="328421"/>
                </a:lnTo>
                <a:lnTo>
                  <a:pt x="17018" y="320166"/>
                </a:lnTo>
                <a:close/>
              </a:path>
              <a:path w="49530" h="369569">
                <a:moveTo>
                  <a:pt x="32258" y="41020"/>
                </a:moveTo>
                <a:lnTo>
                  <a:pt x="17018" y="41020"/>
                </a:lnTo>
                <a:lnTo>
                  <a:pt x="17018" y="328421"/>
                </a:lnTo>
                <a:lnTo>
                  <a:pt x="32258" y="328421"/>
                </a:lnTo>
                <a:lnTo>
                  <a:pt x="32258" y="41020"/>
                </a:lnTo>
                <a:close/>
              </a:path>
              <a:path w="49530" h="369569">
                <a:moveTo>
                  <a:pt x="49276" y="320166"/>
                </a:moveTo>
                <a:lnTo>
                  <a:pt x="32258" y="320166"/>
                </a:lnTo>
                <a:lnTo>
                  <a:pt x="32258" y="328421"/>
                </a:lnTo>
                <a:lnTo>
                  <a:pt x="45137" y="328421"/>
                </a:lnTo>
                <a:lnTo>
                  <a:pt x="49276" y="320166"/>
                </a:lnTo>
                <a:close/>
              </a:path>
              <a:path w="49530" h="369569">
                <a:moveTo>
                  <a:pt x="24638" y="0"/>
                </a:moveTo>
                <a:lnTo>
                  <a:pt x="0" y="49149"/>
                </a:lnTo>
                <a:lnTo>
                  <a:pt x="17018" y="49149"/>
                </a:lnTo>
                <a:lnTo>
                  <a:pt x="17018" y="41020"/>
                </a:lnTo>
                <a:lnTo>
                  <a:pt x="45201" y="41020"/>
                </a:lnTo>
                <a:lnTo>
                  <a:pt x="24638" y="0"/>
                </a:lnTo>
                <a:close/>
              </a:path>
              <a:path w="49530" h="369569">
                <a:moveTo>
                  <a:pt x="45201" y="41020"/>
                </a:moveTo>
                <a:lnTo>
                  <a:pt x="32258" y="41020"/>
                </a:lnTo>
                <a:lnTo>
                  <a:pt x="32258" y="49149"/>
                </a:lnTo>
                <a:lnTo>
                  <a:pt x="49276" y="49149"/>
                </a:lnTo>
                <a:lnTo>
                  <a:pt x="45201" y="4102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256788" y="1751202"/>
            <a:ext cx="102108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 spc="-5">
                <a:latin typeface="Arial"/>
                <a:cs typeface="Arial"/>
              </a:rPr>
              <a:t>Predicted </a:t>
            </a:r>
            <a:r>
              <a:rPr dirty="0" sz="900">
                <a:latin typeface="Arial"/>
                <a:cs typeface="Arial"/>
              </a:rPr>
              <a:t>value,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 spc="-240">
                <a:latin typeface="Cambria Math"/>
                <a:cs typeface="Cambria Math"/>
              </a:rPr>
              <a:t>𝑦ො</a:t>
            </a:r>
            <a:r>
              <a:rPr dirty="0" baseline="-17094" sz="975" spc="-359">
                <a:latin typeface="Cambria Math"/>
                <a:cs typeface="Cambria Math"/>
              </a:rPr>
              <a:t>𝑖</a:t>
            </a:r>
            <a:endParaRPr baseline="-17094" sz="975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95141" y="2137028"/>
            <a:ext cx="107315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latin typeface="Arial"/>
                <a:cs typeface="Arial"/>
              </a:rPr>
              <a:t>Actual </a:t>
            </a:r>
            <a:r>
              <a:rPr dirty="0" sz="900" spc="5">
                <a:latin typeface="Arial"/>
                <a:cs typeface="Arial"/>
              </a:rPr>
              <a:t>sale </a:t>
            </a:r>
            <a:r>
              <a:rPr dirty="0" sz="900">
                <a:latin typeface="Arial"/>
                <a:cs typeface="Arial"/>
              </a:rPr>
              <a:t>price,</a:t>
            </a:r>
            <a:r>
              <a:rPr dirty="0" sz="900" spc="-105">
                <a:latin typeface="Arial"/>
                <a:cs typeface="Arial"/>
              </a:rPr>
              <a:t> </a:t>
            </a:r>
            <a:r>
              <a:rPr dirty="0" sz="900">
                <a:latin typeface="Cambria Math"/>
                <a:cs typeface="Cambria Math"/>
              </a:rPr>
              <a:t>𝑦</a:t>
            </a:r>
            <a:r>
              <a:rPr dirty="0" baseline="-17094" sz="975">
                <a:latin typeface="Cambria Math"/>
                <a:cs typeface="Cambria Math"/>
              </a:rPr>
              <a:t>𝑖</a:t>
            </a:r>
            <a:endParaRPr baseline="-17094" sz="975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1673" y="1889251"/>
            <a:ext cx="2122170" cy="299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ts val="1070"/>
              </a:lnSpc>
              <a:spcBef>
                <a:spcPts val="110"/>
              </a:spcBef>
            </a:pPr>
            <a:r>
              <a:rPr dirty="0" sz="900" b="1">
                <a:solidFill>
                  <a:srgbClr val="00B050"/>
                </a:solidFill>
                <a:latin typeface="Arial"/>
                <a:cs typeface="Arial"/>
              </a:rPr>
              <a:t>Unexplained</a:t>
            </a:r>
            <a:r>
              <a:rPr dirty="0" sz="900" spc="-65" b="1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B050"/>
                </a:solidFill>
                <a:latin typeface="Arial"/>
                <a:cs typeface="Arial"/>
              </a:rPr>
              <a:t>deviation/Error/Residual</a:t>
            </a:r>
            <a:endParaRPr sz="900">
              <a:latin typeface="Arial"/>
              <a:cs typeface="Arial"/>
            </a:endParaRPr>
          </a:p>
          <a:p>
            <a:pPr marL="38100">
              <a:lnSpc>
                <a:spcPts val="1070"/>
              </a:lnSpc>
            </a:pPr>
            <a:r>
              <a:rPr dirty="0" sz="900" spc="5" b="1">
                <a:solidFill>
                  <a:srgbClr val="00B050"/>
                </a:solidFill>
                <a:latin typeface="Calibri"/>
                <a:cs typeface="Calibri"/>
              </a:rPr>
              <a:t>= </a:t>
            </a:r>
            <a:r>
              <a:rPr dirty="0" sz="900" spc="10">
                <a:solidFill>
                  <a:srgbClr val="00B050"/>
                </a:solidFill>
                <a:latin typeface="Cambria Math"/>
                <a:cs typeface="Cambria Math"/>
              </a:rPr>
              <a:t>𝒚</a:t>
            </a:r>
            <a:r>
              <a:rPr dirty="0" baseline="-17094" sz="975" spc="15">
                <a:solidFill>
                  <a:srgbClr val="00B050"/>
                </a:solidFill>
                <a:latin typeface="Cambria Math"/>
                <a:cs typeface="Cambria Math"/>
              </a:rPr>
              <a:t>𝒊 </a:t>
            </a:r>
            <a:r>
              <a:rPr dirty="0" sz="900" spc="5">
                <a:solidFill>
                  <a:srgbClr val="00B050"/>
                </a:solidFill>
                <a:latin typeface="Cambria Math"/>
                <a:cs typeface="Cambria Math"/>
              </a:rPr>
              <a:t>−</a:t>
            </a:r>
            <a:r>
              <a:rPr dirty="0" sz="900" spc="14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dirty="0" sz="900" spc="-204">
                <a:solidFill>
                  <a:srgbClr val="00B050"/>
                </a:solidFill>
                <a:latin typeface="Cambria Math"/>
                <a:cs typeface="Cambria Math"/>
              </a:rPr>
              <a:t>ෝ𝒚</a:t>
            </a:r>
            <a:r>
              <a:rPr dirty="0" baseline="-17094" sz="975" spc="-307">
                <a:solidFill>
                  <a:srgbClr val="00B050"/>
                </a:solidFill>
                <a:latin typeface="Cambria Math"/>
                <a:cs typeface="Cambria Math"/>
              </a:rPr>
              <a:t>𝒊</a:t>
            </a:r>
            <a:endParaRPr baseline="-17094" sz="975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74976" y="1825878"/>
            <a:ext cx="787400" cy="49530"/>
          </a:xfrm>
          <a:custGeom>
            <a:avLst/>
            <a:gdLst/>
            <a:ahLst/>
            <a:cxnLst/>
            <a:rect l="l" t="t" r="r" b="b"/>
            <a:pathLst>
              <a:path w="787400" h="49530">
                <a:moveTo>
                  <a:pt x="49021" y="0"/>
                </a:moveTo>
                <a:lnTo>
                  <a:pt x="0" y="24764"/>
                </a:lnTo>
                <a:lnTo>
                  <a:pt x="49275" y="49149"/>
                </a:lnTo>
                <a:lnTo>
                  <a:pt x="49170" y="28701"/>
                </a:lnTo>
                <a:lnTo>
                  <a:pt x="41020" y="28701"/>
                </a:lnTo>
                <a:lnTo>
                  <a:pt x="40893" y="20574"/>
                </a:lnTo>
                <a:lnTo>
                  <a:pt x="49128" y="20536"/>
                </a:lnTo>
                <a:lnTo>
                  <a:pt x="49021" y="0"/>
                </a:lnTo>
                <a:close/>
              </a:path>
              <a:path w="787400" h="49530">
                <a:moveTo>
                  <a:pt x="49128" y="20536"/>
                </a:moveTo>
                <a:lnTo>
                  <a:pt x="40893" y="20574"/>
                </a:lnTo>
                <a:lnTo>
                  <a:pt x="41020" y="28701"/>
                </a:lnTo>
                <a:lnTo>
                  <a:pt x="49170" y="28664"/>
                </a:lnTo>
                <a:lnTo>
                  <a:pt x="49128" y="20536"/>
                </a:lnTo>
                <a:close/>
              </a:path>
              <a:path w="787400" h="49530">
                <a:moveTo>
                  <a:pt x="49170" y="28664"/>
                </a:moveTo>
                <a:lnTo>
                  <a:pt x="41020" y="28701"/>
                </a:lnTo>
                <a:lnTo>
                  <a:pt x="49170" y="28701"/>
                </a:lnTo>
                <a:close/>
              </a:path>
              <a:path w="787400" h="49530">
                <a:moveTo>
                  <a:pt x="787400" y="17144"/>
                </a:moveTo>
                <a:lnTo>
                  <a:pt x="49128" y="20536"/>
                </a:lnTo>
                <a:lnTo>
                  <a:pt x="49170" y="28664"/>
                </a:lnTo>
                <a:lnTo>
                  <a:pt x="787400" y="25273"/>
                </a:lnTo>
                <a:lnTo>
                  <a:pt x="787400" y="17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02407" y="2200782"/>
            <a:ext cx="787400" cy="49530"/>
          </a:xfrm>
          <a:custGeom>
            <a:avLst/>
            <a:gdLst/>
            <a:ahLst/>
            <a:cxnLst/>
            <a:rect l="l" t="t" r="r" b="b"/>
            <a:pathLst>
              <a:path w="787400" h="49530">
                <a:moveTo>
                  <a:pt x="49022" y="0"/>
                </a:moveTo>
                <a:lnTo>
                  <a:pt x="0" y="24764"/>
                </a:lnTo>
                <a:lnTo>
                  <a:pt x="49275" y="49149"/>
                </a:lnTo>
                <a:lnTo>
                  <a:pt x="49170" y="28701"/>
                </a:lnTo>
                <a:lnTo>
                  <a:pt x="41020" y="28701"/>
                </a:lnTo>
                <a:lnTo>
                  <a:pt x="40893" y="20574"/>
                </a:lnTo>
                <a:lnTo>
                  <a:pt x="49128" y="20536"/>
                </a:lnTo>
                <a:lnTo>
                  <a:pt x="49022" y="0"/>
                </a:lnTo>
                <a:close/>
              </a:path>
              <a:path w="787400" h="49530">
                <a:moveTo>
                  <a:pt x="49128" y="20536"/>
                </a:moveTo>
                <a:lnTo>
                  <a:pt x="40893" y="20574"/>
                </a:lnTo>
                <a:lnTo>
                  <a:pt x="41020" y="28701"/>
                </a:lnTo>
                <a:lnTo>
                  <a:pt x="49170" y="28664"/>
                </a:lnTo>
                <a:lnTo>
                  <a:pt x="49128" y="20536"/>
                </a:lnTo>
                <a:close/>
              </a:path>
              <a:path w="787400" h="49530">
                <a:moveTo>
                  <a:pt x="49170" y="28664"/>
                </a:moveTo>
                <a:lnTo>
                  <a:pt x="41020" y="28701"/>
                </a:lnTo>
                <a:lnTo>
                  <a:pt x="49170" y="28701"/>
                </a:lnTo>
                <a:close/>
              </a:path>
              <a:path w="787400" h="49530">
                <a:moveTo>
                  <a:pt x="787400" y="17144"/>
                </a:moveTo>
                <a:lnTo>
                  <a:pt x="49128" y="20536"/>
                </a:lnTo>
                <a:lnTo>
                  <a:pt x="49170" y="28664"/>
                </a:lnTo>
                <a:lnTo>
                  <a:pt x="787400" y="25272"/>
                </a:lnTo>
                <a:lnTo>
                  <a:pt x="787400" y="17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80441" y="2429001"/>
            <a:ext cx="70040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 i="1">
                <a:latin typeface="Arial"/>
                <a:cs typeface="Arial"/>
              </a:rPr>
              <a:t>(x=0, </a:t>
            </a:r>
            <a:r>
              <a:rPr dirty="0" sz="900" spc="5" i="1">
                <a:latin typeface="Arial"/>
                <a:cs typeface="Arial"/>
              </a:rPr>
              <a:t>y =</a:t>
            </a:r>
            <a:r>
              <a:rPr dirty="0" sz="900" spc="-85" i="1">
                <a:latin typeface="Arial"/>
                <a:cs typeface="Arial"/>
              </a:rPr>
              <a:t> </a:t>
            </a:r>
            <a:r>
              <a:rPr dirty="0" sz="900" i="1">
                <a:latin typeface="Arial"/>
                <a:cs typeface="Arial"/>
              </a:rPr>
              <a:t>b</a:t>
            </a:r>
            <a:r>
              <a:rPr dirty="0" baseline="-18518" sz="900" i="1">
                <a:latin typeface="Arial"/>
                <a:cs typeface="Arial"/>
              </a:rPr>
              <a:t>0</a:t>
            </a:r>
            <a:r>
              <a:rPr dirty="0" sz="900" i="1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6050" y="2420873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50948" y="1546859"/>
            <a:ext cx="51435" cy="678815"/>
          </a:xfrm>
          <a:custGeom>
            <a:avLst/>
            <a:gdLst/>
            <a:ahLst/>
            <a:cxnLst/>
            <a:rect l="l" t="t" r="r" b="b"/>
            <a:pathLst>
              <a:path w="51435" h="678814">
                <a:moveTo>
                  <a:pt x="19020" y="629368"/>
                </a:moveTo>
                <a:lnTo>
                  <a:pt x="2032" y="629412"/>
                </a:lnTo>
                <a:lnTo>
                  <a:pt x="26797" y="678433"/>
                </a:lnTo>
                <a:lnTo>
                  <a:pt x="47085" y="637539"/>
                </a:lnTo>
                <a:lnTo>
                  <a:pt x="19050" y="637539"/>
                </a:lnTo>
                <a:lnTo>
                  <a:pt x="19020" y="629368"/>
                </a:lnTo>
                <a:close/>
              </a:path>
              <a:path w="51435" h="678814">
                <a:moveTo>
                  <a:pt x="34260" y="629328"/>
                </a:moveTo>
                <a:lnTo>
                  <a:pt x="19020" y="629368"/>
                </a:lnTo>
                <a:lnTo>
                  <a:pt x="19050" y="637539"/>
                </a:lnTo>
                <a:lnTo>
                  <a:pt x="34290" y="637539"/>
                </a:lnTo>
                <a:lnTo>
                  <a:pt x="34260" y="629328"/>
                </a:lnTo>
                <a:close/>
              </a:path>
              <a:path w="51435" h="678814">
                <a:moveTo>
                  <a:pt x="51181" y="629285"/>
                </a:moveTo>
                <a:lnTo>
                  <a:pt x="34260" y="629328"/>
                </a:lnTo>
                <a:lnTo>
                  <a:pt x="34290" y="637539"/>
                </a:lnTo>
                <a:lnTo>
                  <a:pt x="47085" y="637539"/>
                </a:lnTo>
                <a:lnTo>
                  <a:pt x="51181" y="629285"/>
                </a:lnTo>
                <a:close/>
              </a:path>
              <a:path w="51435" h="678814">
                <a:moveTo>
                  <a:pt x="32160" y="49109"/>
                </a:moveTo>
                <a:lnTo>
                  <a:pt x="16920" y="49188"/>
                </a:lnTo>
                <a:lnTo>
                  <a:pt x="19020" y="629368"/>
                </a:lnTo>
                <a:lnTo>
                  <a:pt x="34260" y="629328"/>
                </a:lnTo>
                <a:lnTo>
                  <a:pt x="32160" y="49109"/>
                </a:lnTo>
                <a:close/>
              </a:path>
              <a:path w="51435" h="678814">
                <a:moveTo>
                  <a:pt x="24384" y="0"/>
                </a:moveTo>
                <a:lnTo>
                  <a:pt x="0" y="49275"/>
                </a:lnTo>
                <a:lnTo>
                  <a:pt x="16920" y="49188"/>
                </a:lnTo>
                <a:lnTo>
                  <a:pt x="16891" y="41020"/>
                </a:lnTo>
                <a:lnTo>
                  <a:pt x="45042" y="40893"/>
                </a:lnTo>
                <a:lnTo>
                  <a:pt x="24384" y="0"/>
                </a:lnTo>
                <a:close/>
              </a:path>
              <a:path w="51435" h="678814">
                <a:moveTo>
                  <a:pt x="32131" y="40893"/>
                </a:moveTo>
                <a:lnTo>
                  <a:pt x="16891" y="41020"/>
                </a:lnTo>
                <a:lnTo>
                  <a:pt x="16920" y="49188"/>
                </a:lnTo>
                <a:lnTo>
                  <a:pt x="32160" y="49109"/>
                </a:lnTo>
                <a:lnTo>
                  <a:pt x="32131" y="40893"/>
                </a:lnTo>
                <a:close/>
              </a:path>
              <a:path w="51435" h="678814">
                <a:moveTo>
                  <a:pt x="45042" y="40893"/>
                </a:moveTo>
                <a:lnTo>
                  <a:pt x="32131" y="40893"/>
                </a:lnTo>
                <a:lnTo>
                  <a:pt x="32160" y="49109"/>
                </a:lnTo>
                <a:lnTo>
                  <a:pt x="49149" y="49022"/>
                </a:lnTo>
                <a:lnTo>
                  <a:pt x="45042" y="40893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522730" y="1612137"/>
            <a:ext cx="868044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z="900" spc="-15" b="1">
                <a:solidFill>
                  <a:srgbClr val="0000FF"/>
                </a:solidFill>
                <a:latin typeface="Arial"/>
                <a:cs typeface="Arial"/>
              </a:rPr>
              <a:t>Total</a:t>
            </a:r>
            <a:r>
              <a:rPr dirty="0" sz="900" spc="-5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0000FF"/>
                </a:solidFill>
                <a:latin typeface="Arial"/>
                <a:cs typeface="Arial"/>
              </a:rPr>
              <a:t>Deviation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dirty="0" sz="900" spc="5" b="1">
                <a:solidFill>
                  <a:srgbClr val="0000FF"/>
                </a:solidFill>
                <a:latin typeface="Arial"/>
                <a:cs typeface="Arial"/>
              </a:rPr>
              <a:t>= </a:t>
            </a:r>
            <a:r>
              <a:rPr dirty="0" sz="900" spc="10">
                <a:solidFill>
                  <a:srgbClr val="0000FF"/>
                </a:solidFill>
                <a:latin typeface="Cambria Math"/>
                <a:cs typeface="Cambria Math"/>
              </a:rPr>
              <a:t>𝒚</a:t>
            </a:r>
            <a:r>
              <a:rPr dirty="0" baseline="-17094" sz="975" spc="15">
                <a:solidFill>
                  <a:srgbClr val="0000FF"/>
                </a:solidFill>
                <a:latin typeface="Cambria Math"/>
                <a:cs typeface="Cambria Math"/>
              </a:rPr>
              <a:t>𝒊 </a:t>
            </a:r>
            <a:r>
              <a:rPr dirty="0" sz="900" spc="5">
                <a:solidFill>
                  <a:srgbClr val="0000FF"/>
                </a:solidFill>
                <a:latin typeface="Cambria Math"/>
                <a:cs typeface="Cambria Math"/>
              </a:rPr>
              <a:t>−</a:t>
            </a:r>
            <a:r>
              <a:rPr dirty="0" sz="900" spc="18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dirty="0" sz="900" spc="-315">
                <a:solidFill>
                  <a:srgbClr val="0000FF"/>
                </a:solidFill>
                <a:latin typeface="Cambria Math"/>
                <a:cs typeface="Cambria Math"/>
              </a:rPr>
              <a:t>ഥ𝒚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95092" y="1552955"/>
            <a:ext cx="53340" cy="276860"/>
          </a:xfrm>
          <a:custGeom>
            <a:avLst/>
            <a:gdLst/>
            <a:ahLst/>
            <a:cxnLst/>
            <a:rect l="l" t="t" r="r" b="b"/>
            <a:pathLst>
              <a:path w="53339" h="276860">
                <a:moveTo>
                  <a:pt x="20656" y="227362"/>
                </a:moveTo>
                <a:lnTo>
                  <a:pt x="3809" y="227711"/>
                </a:lnTo>
                <a:lnTo>
                  <a:pt x="29337" y="276352"/>
                </a:lnTo>
                <a:lnTo>
                  <a:pt x="48729" y="235585"/>
                </a:lnTo>
                <a:lnTo>
                  <a:pt x="20827" y="235585"/>
                </a:lnTo>
                <a:lnTo>
                  <a:pt x="20656" y="227362"/>
                </a:lnTo>
                <a:close/>
              </a:path>
              <a:path w="53339" h="276860">
                <a:moveTo>
                  <a:pt x="35897" y="227047"/>
                </a:moveTo>
                <a:lnTo>
                  <a:pt x="20656" y="227362"/>
                </a:lnTo>
                <a:lnTo>
                  <a:pt x="20827" y="235585"/>
                </a:lnTo>
                <a:lnTo>
                  <a:pt x="36068" y="235204"/>
                </a:lnTo>
                <a:lnTo>
                  <a:pt x="35897" y="227047"/>
                </a:lnTo>
                <a:close/>
              </a:path>
              <a:path w="53339" h="276860">
                <a:moveTo>
                  <a:pt x="52958" y="226695"/>
                </a:moveTo>
                <a:lnTo>
                  <a:pt x="35897" y="227047"/>
                </a:lnTo>
                <a:lnTo>
                  <a:pt x="36068" y="235204"/>
                </a:lnTo>
                <a:lnTo>
                  <a:pt x="20827" y="235585"/>
                </a:lnTo>
                <a:lnTo>
                  <a:pt x="48729" y="235585"/>
                </a:lnTo>
                <a:lnTo>
                  <a:pt x="52958" y="226695"/>
                </a:lnTo>
                <a:close/>
              </a:path>
              <a:path w="53339" h="276860">
                <a:moveTo>
                  <a:pt x="32175" y="48991"/>
                </a:moveTo>
                <a:lnTo>
                  <a:pt x="16934" y="49306"/>
                </a:lnTo>
                <a:lnTo>
                  <a:pt x="20656" y="227362"/>
                </a:lnTo>
                <a:lnTo>
                  <a:pt x="35897" y="227047"/>
                </a:lnTo>
                <a:lnTo>
                  <a:pt x="32175" y="48991"/>
                </a:lnTo>
                <a:close/>
              </a:path>
              <a:path w="53339" h="276860">
                <a:moveTo>
                  <a:pt x="23494" y="0"/>
                </a:moveTo>
                <a:lnTo>
                  <a:pt x="0" y="49657"/>
                </a:lnTo>
                <a:lnTo>
                  <a:pt x="16934" y="49306"/>
                </a:lnTo>
                <a:lnTo>
                  <a:pt x="16763" y="41148"/>
                </a:lnTo>
                <a:lnTo>
                  <a:pt x="32003" y="40767"/>
                </a:lnTo>
                <a:lnTo>
                  <a:pt x="44996" y="40767"/>
                </a:lnTo>
                <a:lnTo>
                  <a:pt x="23494" y="0"/>
                </a:lnTo>
                <a:close/>
              </a:path>
              <a:path w="53339" h="276860">
                <a:moveTo>
                  <a:pt x="32003" y="40767"/>
                </a:moveTo>
                <a:lnTo>
                  <a:pt x="16763" y="41148"/>
                </a:lnTo>
                <a:lnTo>
                  <a:pt x="16934" y="49306"/>
                </a:lnTo>
                <a:lnTo>
                  <a:pt x="32175" y="48991"/>
                </a:lnTo>
                <a:lnTo>
                  <a:pt x="32003" y="40767"/>
                </a:lnTo>
                <a:close/>
              </a:path>
              <a:path w="53339" h="276860">
                <a:moveTo>
                  <a:pt x="44996" y="40767"/>
                </a:moveTo>
                <a:lnTo>
                  <a:pt x="32003" y="40767"/>
                </a:lnTo>
                <a:lnTo>
                  <a:pt x="32175" y="48991"/>
                </a:lnTo>
                <a:lnTo>
                  <a:pt x="49148" y="48641"/>
                </a:lnTo>
                <a:lnTo>
                  <a:pt x="44996" y="407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472054" y="1543557"/>
            <a:ext cx="110744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b="1">
                <a:solidFill>
                  <a:srgbClr val="FF0000"/>
                </a:solidFill>
                <a:latin typeface="Arial"/>
                <a:cs typeface="Arial"/>
              </a:rPr>
              <a:t>Explained</a:t>
            </a:r>
            <a:r>
              <a:rPr dirty="0" sz="900" spc="-7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00" b="1">
                <a:solidFill>
                  <a:srgbClr val="FF0000"/>
                </a:solidFill>
                <a:latin typeface="Arial"/>
                <a:cs typeface="Arial"/>
              </a:rPr>
              <a:t>deviation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78302" y="1677669"/>
            <a:ext cx="52070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900" spc="5" b="1">
                <a:solidFill>
                  <a:srgbClr val="FF0000"/>
                </a:solidFill>
                <a:latin typeface="Calibri"/>
                <a:cs typeface="Calibri"/>
              </a:rPr>
              <a:t>= </a:t>
            </a:r>
            <a:r>
              <a:rPr dirty="0" sz="900" spc="-204">
                <a:solidFill>
                  <a:srgbClr val="FF0000"/>
                </a:solidFill>
                <a:latin typeface="Cambria Math"/>
                <a:cs typeface="Cambria Math"/>
              </a:rPr>
              <a:t>ෝ𝒚</a:t>
            </a:r>
            <a:r>
              <a:rPr dirty="0" baseline="-17094" sz="975" spc="-307">
                <a:solidFill>
                  <a:srgbClr val="FF0000"/>
                </a:solidFill>
                <a:latin typeface="Cambria Math"/>
                <a:cs typeface="Cambria Math"/>
              </a:rPr>
              <a:t>𝒊</a:t>
            </a:r>
            <a:r>
              <a:rPr dirty="0" baseline="-17094" sz="975" spc="37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900" spc="5">
                <a:solidFill>
                  <a:srgbClr val="FF0000"/>
                </a:solidFill>
                <a:latin typeface="Cambria Math"/>
                <a:cs typeface="Cambria Math"/>
              </a:rPr>
              <a:t>−  </a:t>
            </a:r>
            <a:r>
              <a:rPr dirty="0" sz="900" spc="-300">
                <a:solidFill>
                  <a:srgbClr val="FF0000"/>
                </a:solidFill>
                <a:latin typeface="Cambria Math"/>
                <a:cs typeface="Cambria Math"/>
              </a:rPr>
              <a:t>ഥ𝒚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72311" y="2228087"/>
            <a:ext cx="1480820" cy="11430"/>
          </a:xfrm>
          <a:custGeom>
            <a:avLst/>
            <a:gdLst/>
            <a:ahLst/>
            <a:cxnLst/>
            <a:rect l="l" t="t" r="r" b="b"/>
            <a:pathLst>
              <a:path w="1480820" h="11430">
                <a:moveTo>
                  <a:pt x="0" y="11302"/>
                </a:moveTo>
                <a:lnTo>
                  <a:pt x="1480693" y="0"/>
                </a:lnTo>
              </a:path>
            </a:pathLst>
          </a:custGeom>
          <a:ln w="12191">
            <a:solidFill>
              <a:srgbClr val="497DBA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429255" y="2185415"/>
            <a:ext cx="2540" cy="761365"/>
          </a:xfrm>
          <a:custGeom>
            <a:avLst/>
            <a:gdLst/>
            <a:ahLst/>
            <a:cxnLst/>
            <a:rect l="l" t="t" r="r" b="b"/>
            <a:pathLst>
              <a:path w="2539" h="761364">
                <a:moveTo>
                  <a:pt x="2539" y="760984"/>
                </a:moveTo>
                <a:lnTo>
                  <a:pt x="0" y="0"/>
                </a:lnTo>
              </a:path>
            </a:pathLst>
          </a:custGeom>
          <a:ln w="12191">
            <a:solidFill>
              <a:srgbClr val="497DBA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3712" y="972311"/>
            <a:ext cx="198120" cy="368935"/>
          </a:xfrm>
          <a:custGeom>
            <a:avLst/>
            <a:gdLst/>
            <a:ahLst/>
            <a:cxnLst/>
            <a:rect l="l" t="t" r="r" b="b"/>
            <a:pathLst>
              <a:path w="198119" h="368934">
                <a:moveTo>
                  <a:pt x="0" y="368807"/>
                </a:moveTo>
                <a:lnTo>
                  <a:pt x="198119" y="368807"/>
                </a:lnTo>
                <a:lnTo>
                  <a:pt x="198119" y="0"/>
                </a:lnTo>
                <a:lnTo>
                  <a:pt x="0" y="0"/>
                </a:lnTo>
                <a:lnTo>
                  <a:pt x="0" y="368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68145" y="1017951"/>
            <a:ext cx="154940" cy="278765"/>
          </a:xfrm>
          <a:prstGeom prst="rect">
            <a:avLst/>
          </a:prstGeom>
        </p:spPr>
        <p:txBody>
          <a:bodyPr wrap="square" lIns="0" tIns="317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900" spc="-5">
                <a:latin typeface="Arial"/>
                <a:cs typeface="Arial"/>
              </a:rPr>
              <a:t>p</a:t>
            </a:r>
            <a:r>
              <a:rPr dirty="0" sz="900" spc="5">
                <a:latin typeface="Arial"/>
                <a:cs typeface="Arial"/>
              </a:rPr>
              <a:t>r</a:t>
            </a:r>
            <a:r>
              <a:rPr dirty="0" sz="900" spc="10">
                <a:latin typeface="Arial"/>
                <a:cs typeface="Arial"/>
              </a:rPr>
              <a:t>i</a:t>
            </a:r>
            <a:r>
              <a:rPr dirty="0" sz="900">
                <a:latin typeface="Arial"/>
                <a:cs typeface="Arial"/>
              </a:rPr>
              <a:t>ce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81502" y="824229"/>
            <a:ext cx="91821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-459">
                <a:latin typeface="Cambria Math"/>
                <a:cs typeface="Cambria Math"/>
              </a:rPr>
              <a:t>𝑦ො</a:t>
            </a:r>
            <a:r>
              <a:rPr dirty="0" sz="1150" spc="95">
                <a:latin typeface="Cambria Math"/>
                <a:cs typeface="Cambria Math"/>
              </a:rPr>
              <a:t> </a:t>
            </a:r>
            <a:r>
              <a:rPr dirty="0" sz="1150">
                <a:latin typeface="Cambria Math"/>
                <a:cs typeface="Cambria Math"/>
              </a:rPr>
              <a:t>= </a:t>
            </a:r>
            <a:r>
              <a:rPr dirty="0" sz="1150" spc="-15">
                <a:latin typeface="Cambria Math"/>
                <a:cs typeface="Cambria Math"/>
              </a:rPr>
              <a:t>𝑏</a:t>
            </a:r>
            <a:r>
              <a:rPr dirty="0" baseline="-16339" sz="1275" spc="-22">
                <a:latin typeface="Cambria Math"/>
                <a:cs typeface="Cambria Math"/>
              </a:rPr>
              <a:t>0 </a:t>
            </a:r>
            <a:r>
              <a:rPr dirty="0" sz="1150">
                <a:latin typeface="Arial"/>
                <a:cs typeface="Arial"/>
              </a:rPr>
              <a:t>+</a:t>
            </a:r>
            <a:r>
              <a:rPr dirty="0" sz="1150" spc="105">
                <a:latin typeface="Arial"/>
                <a:cs typeface="Arial"/>
              </a:rPr>
              <a:t> </a:t>
            </a:r>
            <a:r>
              <a:rPr dirty="0" sz="1150">
                <a:latin typeface="Cambria Math"/>
                <a:cs typeface="Cambria Math"/>
              </a:rPr>
              <a:t>𝑏</a:t>
            </a:r>
            <a:r>
              <a:rPr dirty="0" baseline="-16339" sz="1275">
                <a:latin typeface="Cambria Math"/>
                <a:cs typeface="Cambria Math"/>
              </a:rPr>
              <a:t>1</a:t>
            </a:r>
            <a:r>
              <a:rPr dirty="0" sz="1150">
                <a:latin typeface="Arial"/>
                <a:cs typeface="Arial"/>
              </a:rPr>
              <a:t>x</a:t>
            </a:r>
            <a:endParaRPr sz="11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7862" y="2167508"/>
            <a:ext cx="32194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4492" sz="1725">
                <a:latin typeface="Cambria Math"/>
                <a:cs typeface="Cambria Math"/>
              </a:rPr>
              <a:t>𝑦</a:t>
            </a:r>
            <a:r>
              <a:rPr dirty="0" baseline="3267" sz="1275">
                <a:latin typeface="Cambria Math"/>
                <a:cs typeface="Cambria Math"/>
              </a:rPr>
              <a:t>𝑖</a:t>
            </a:r>
            <a:r>
              <a:rPr dirty="0" baseline="3267" sz="1275" spc="7">
                <a:latin typeface="Cambria Math"/>
                <a:cs typeface="Cambria Math"/>
              </a:rPr>
              <a:t> </a:t>
            </a:r>
            <a:r>
              <a:rPr dirty="0" sz="1150">
                <a:latin typeface="Calibri"/>
                <a:cs typeface="Calibri"/>
              </a:rPr>
              <a:t>*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65248" y="2918866"/>
            <a:ext cx="19367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14492" sz="1725" spc="-450">
                <a:latin typeface="Cambria Math"/>
                <a:cs typeface="Cambria Math"/>
              </a:rPr>
              <a:t>𝑥</a:t>
            </a:r>
            <a:r>
              <a:rPr dirty="0" sz="1150" spc="-300">
                <a:latin typeface="Arial"/>
                <a:cs typeface="Arial"/>
              </a:rPr>
              <a:t>*</a:t>
            </a:r>
            <a:r>
              <a:rPr dirty="0" sz="1150" spc="-295">
                <a:latin typeface="Arial"/>
                <a:cs typeface="Arial"/>
              </a:rPr>
              <a:t> </a:t>
            </a:r>
            <a:r>
              <a:rPr dirty="0" baseline="-35947" sz="1275" spc="37">
                <a:latin typeface="Cambria Math"/>
                <a:cs typeface="Cambria Math"/>
              </a:rPr>
              <a:t>𝑖</a:t>
            </a:r>
            <a:endParaRPr baseline="-35947" sz="1275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83282" y="2113914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91766" y="2215387"/>
            <a:ext cx="50609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25">
                <a:latin typeface="Cambria Math"/>
                <a:cs typeface="Cambria Math"/>
              </a:rPr>
              <a:t>(𝑥</a:t>
            </a:r>
            <a:r>
              <a:rPr dirty="0" baseline="-16339" sz="1275" spc="37">
                <a:latin typeface="Cambria Math"/>
                <a:cs typeface="Cambria Math"/>
              </a:rPr>
              <a:t>𝑖</a:t>
            </a:r>
            <a:r>
              <a:rPr dirty="0" sz="1150" spc="25">
                <a:latin typeface="Cambria Math"/>
                <a:cs typeface="Cambria Math"/>
              </a:rPr>
              <a:t>,</a:t>
            </a:r>
            <a:r>
              <a:rPr dirty="0" sz="1150" spc="-75">
                <a:latin typeface="Cambria Math"/>
                <a:cs typeface="Cambria Math"/>
              </a:rPr>
              <a:t> </a:t>
            </a:r>
            <a:r>
              <a:rPr dirty="0" sz="1150" spc="20">
                <a:latin typeface="Cambria Math"/>
                <a:cs typeface="Cambria Math"/>
              </a:rPr>
              <a:t>𝑦</a:t>
            </a:r>
            <a:r>
              <a:rPr dirty="0" baseline="-16339" sz="1275" spc="30">
                <a:latin typeface="Cambria Math"/>
                <a:cs typeface="Cambria Math"/>
              </a:rPr>
              <a:t>𝑖</a:t>
            </a:r>
            <a:r>
              <a:rPr dirty="0" sz="1150" spc="20">
                <a:latin typeface="Cambria Math"/>
                <a:cs typeface="Cambria Math"/>
              </a:rPr>
              <a:t>)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35552" y="3023615"/>
            <a:ext cx="448309" cy="1981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8575" rIns="0" bIns="0" rtlCol="0" vert="horz">
            <a:spAutoFit/>
          </a:bodyPr>
          <a:lstStyle/>
          <a:p>
            <a:pPr marL="61594">
              <a:lnSpc>
                <a:spcPct val="100000"/>
              </a:lnSpc>
              <a:spcBef>
                <a:spcPts val="225"/>
              </a:spcBef>
            </a:pPr>
            <a:r>
              <a:rPr dirty="0" sz="900">
                <a:latin typeface="Arial"/>
                <a:cs typeface="Arial"/>
              </a:rPr>
              <a:t>lotsize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 rot="10860000">
            <a:off x="2355710" y="1762874"/>
            <a:ext cx="165004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00"/>
              </a:lnSpc>
            </a:pPr>
            <a:r>
              <a:rPr dirty="0" sz="1150">
                <a:solidFill>
                  <a:srgbClr val="FF0000"/>
                </a:solidFill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20496" y="960119"/>
            <a:ext cx="73958" cy="22776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58596" y="976883"/>
            <a:ext cx="0" cy="2213610"/>
          </a:xfrm>
          <a:custGeom>
            <a:avLst/>
            <a:gdLst/>
            <a:ahLst/>
            <a:cxnLst/>
            <a:rect l="l" t="t" r="r" b="b"/>
            <a:pathLst>
              <a:path w="0" h="2213610">
                <a:moveTo>
                  <a:pt x="0" y="0"/>
                </a:moveTo>
                <a:lnTo>
                  <a:pt x="0" y="2213571"/>
                </a:lnTo>
              </a:path>
            </a:pathLst>
          </a:custGeom>
          <a:ln w="15240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56919" y="1465579"/>
            <a:ext cx="10668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05">
                <a:latin typeface="Cambria Math"/>
                <a:cs typeface="Cambria Math"/>
              </a:rPr>
              <a:t>𝑦</a:t>
            </a:r>
            <a:r>
              <a:rPr dirty="0" sz="1150" spc="-400">
                <a:latin typeface="Cambria Math"/>
                <a:cs typeface="Cambria Math"/>
              </a:rPr>
              <a:t>ത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04"/>
            <a:ext cx="1879696" cy="1877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4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35782" y="736854"/>
            <a:ext cx="51689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mbria Math"/>
                <a:cs typeface="Cambria Math"/>
              </a:rPr>
              <a:t>𝒚</a:t>
            </a:r>
            <a:r>
              <a:rPr dirty="0" baseline="-16339" sz="1275">
                <a:latin typeface="Cambria Math"/>
                <a:cs typeface="Cambria Math"/>
              </a:rPr>
              <a:t>𝒊 </a:t>
            </a:r>
            <a:r>
              <a:rPr dirty="0" sz="1150">
                <a:latin typeface="Cambria Math"/>
                <a:cs typeface="Cambria Math"/>
              </a:rPr>
              <a:t>−</a:t>
            </a:r>
            <a:r>
              <a:rPr dirty="0" sz="1150" spc="-140">
                <a:latin typeface="Cambria Math"/>
                <a:cs typeface="Cambria Math"/>
              </a:rPr>
              <a:t> </a:t>
            </a:r>
            <a:r>
              <a:rPr dirty="0" sz="1150" spc="-290">
                <a:latin typeface="Cambria Math"/>
                <a:cs typeface="Cambria Math"/>
              </a:rPr>
              <a:t>𝒚ഥ</a:t>
            </a:r>
            <a:r>
              <a:rPr dirty="0" sz="1150" spc="-290"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831" y="699059"/>
            <a:ext cx="31356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 marR="43180" indent="-228600">
              <a:lnSpc>
                <a:spcPct val="121700"/>
              </a:lnSpc>
              <a:spcBef>
                <a:spcPts val="100"/>
              </a:spcBef>
              <a:buChar char="•"/>
              <a:tabLst>
                <a:tab pos="266065" algn="l"/>
                <a:tab pos="266700" algn="l"/>
              </a:tabLst>
            </a:pPr>
            <a:r>
              <a:rPr dirty="0" sz="1150" spc="-10">
                <a:latin typeface="Arial"/>
                <a:cs typeface="Arial"/>
              </a:rPr>
              <a:t>The </a:t>
            </a:r>
            <a:r>
              <a:rPr dirty="0" sz="1150" spc="-5">
                <a:latin typeface="Arial"/>
                <a:cs typeface="Arial"/>
              </a:rPr>
              <a:t>total deviation </a:t>
            </a:r>
            <a:r>
              <a:rPr dirty="0" sz="1150">
                <a:latin typeface="Arial"/>
                <a:cs typeface="Arial"/>
              </a:rPr>
              <a:t>at observation </a:t>
            </a:r>
            <a:r>
              <a:rPr dirty="0" sz="1150" spc="-10" i="1">
                <a:latin typeface="Arial"/>
                <a:cs typeface="Arial"/>
              </a:rPr>
              <a:t>(x</a:t>
            </a:r>
            <a:r>
              <a:rPr dirty="0" baseline="-18518" sz="1125" spc="-15" i="1">
                <a:latin typeface="Arial"/>
                <a:cs typeface="Arial"/>
              </a:rPr>
              <a:t>i </a:t>
            </a:r>
            <a:r>
              <a:rPr dirty="0" sz="1150" i="1">
                <a:latin typeface="Arial"/>
                <a:cs typeface="Arial"/>
              </a:rPr>
              <a:t>, y</a:t>
            </a:r>
            <a:r>
              <a:rPr dirty="0" baseline="-18518" sz="1125" i="1">
                <a:latin typeface="Arial"/>
                <a:cs typeface="Arial"/>
              </a:rPr>
              <a:t>i </a:t>
            </a:r>
            <a:r>
              <a:rPr dirty="0" sz="1150" i="1">
                <a:latin typeface="Arial"/>
                <a:cs typeface="Arial"/>
              </a:rPr>
              <a:t>) </a:t>
            </a:r>
            <a:r>
              <a:rPr dirty="0" sz="1150" spc="-10">
                <a:latin typeface="Arial"/>
                <a:cs typeface="Arial"/>
              </a:rPr>
              <a:t>is  </a:t>
            </a:r>
            <a:r>
              <a:rPr dirty="0" sz="1150" spc="-5">
                <a:latin typeface="Arial"/>
                <a:cs typeface="Arial"/>
              </a:rPr>
              <a:t>Answer:</a:t>
            </a:r>
            <a:r>
              <a:rPr dirty="0" sz="1150" spc="80">
                <a:latin typeface="Arial"/>
                <a:cs typeface="Arial"/>
              </a:rPr>
              <a:t> </a:t>
            </a:r>
            <a:r>
              <a:rPr dirty="0" sz="1150" spc="5" b="1">
                <a:latin typeface="Arial"/>
                <a:cs typeface="Arial"/>
              </a:rPr>
              <a:t>TRUE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231" y="1590548"/>
            <a:ext cx="5075555" cy="591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marR="5080" indent="-228600">
              <a:lnSpc>
                <a:spcPct val="100899"/>
              </a:lnSpc>
              <a:spcBef>
                <a:spcPts val="9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150" spc="-20">
                <a:latin typeface="Arial"/>
                <a:cs typeface="Arial"/>
              </a:rPr>
              <a:t>In </a:t>
            </a:r>
            <a:r>
              <a:rPr dirty="0" sz="1150" spc="-5">
                <a:latin typeface="Arial"/>
                <a:cs typeface="Arial"/>
              </a:rPr>
              <a:t>OLS, the estimates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-5">
                <a:latin typeface="Arial"/>
                <a:cs typeface="Arial"/>
              </a:rPr>
              <a:t>slope </a:t>
            </a:r>
            <a:r>
              <a:rPr dirty="0" sz="1150">
                <a:latin typeface="Arial"/>
                <a:cs typeface="Arial"/>
              </a:rPr>
              <a:t>and </a:t>
            </a:r>
            <a:r>
              <a:rPr dirty="0" sz="1150" spc="-5">
                <a:latin typeface="Arial"/>
                <a:cs typeface="Arial"/>
              </a:rPr>
              <a:t>intercept </a:t>
            </a:r>
            <a:r>
              <a:rPr dirty="0" sz="1150">
                <a:latin typeface="Arial"/>
                <a:cs typeface="Arial"/>
              </a:rPr>
              <a:t>do not </a:t>
            </a:r>
            <a:r>
              <a:rPr dirty="0" sz="1150" spc="5">
                <a:latin typeface="Arial"/>
                <a:cs typeface="Arial"/>
              </a:rPr>
              <a:t>depend </a:t>
            </a:r>
            <a:r>
              <a:rPr dirty="0" sz="1150">
                <a:latin typeface="Arial"/>
                <a:cs typeface="Arial"/>
              </a:rPr>
              <a:t>on </a:t>
            </a:r>
            <a:r>
              <a:rPr dirty="0" sz="1150" spc="-5">
                <a:latin typeface="Arial"/>
                <a:cs typeface="Arial"/>
              </a:rPr>
              <a:t>the sample  being</a:t>
            </a:r>
            <a:r>
              <a:rPr dirty="0" sz="1150" spc="1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used.</a:t>
            </a:r>
            <a:endParaRPr sz="115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dirty="0" sz="1150" spc="-5">
                <a:latin typeface="Arial"/>
                <a:cs typeface="Arial"/>
              </a:rPr>
              <a:t>Answer:</a:t>
            </a:r>
            <a:r>
              <a:rPr dirty="0" sz="1150" spc="80">
                <a:latin typeface="Arial"/>
                <a:cs typeface="Arial"/>
              </a:rPr>
              <a:t> </a:t>
            </a:r>
            <a:r>
              <a:rPr dirty="0" sz="1150" spc="-25" b="1">
                <a:latin typeface="Arial"/>
                <a:cs typeface="Arial"/>
              </a:rPr>
              <a:t>FALSE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0964" y="184150"/>
            <a:ext cx="2062480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Quiz</a:t>
            </a:r>
            <a:r>
              <a:rPr dirty="0" spc="-50"/>
              <a:t> </a:t>
            </a:r>
            <a:r>
              <a:rPr dirty="0"/>
              <a:t>(True/False)</a:t>
            </a:r>
          </a:p>
        </p:txBody>
      </p:sp>
      <p:sp>
        <p:nvSpPr>
          <p:cNvPr id="9" name="object 9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97879" cy="3316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0050" y="1437893"/>
            <a:ext cx="2465070" cy="5340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solidFill>
                  <a:srgbClr val="EDB111"/>
                </a:solidFill>
                <a:latin typeface="Arial"/>
                <a:cs typeface="Arial"/>
              </a:rPr>
              <a:t>Sridhar Narasimhan,</a:t>
            </a:r>
            <a:r>
              <a:rPr dirty="0" sz="1550" spc="-100" b="1">
                <a:solidFill>
                  <a:srgbClr val="EDB111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EDB111"/>
                </a:solidFill>
                <a:latin typeface="Arial"/>
                <a:cs typeface="Arial"/>
              </a:rPr>
              <a:t>Ph.D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200"/>
              </a:lnSpc>
              <a:spcBef>
                <a:spcPts val="25"/>
              </a:spcBef>
            </a:pPr>
            <a:r>
              <a:rPr dirty="0" sz="1000" spc="15" i="1">
                <a:latin typeface="Arial"/>
                <a:cs typeface="Arial"/>
              </a:rPr>
              <a:t>Professor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900"/>
              </a:lnSpc>
            </a:pPr>
            <a:r>
              <a:rPr dirty="0" sz="750">
                <a:latin typeface="Arial"/>
                <a:cs typeface="Arial"/>
              </a:rPr>
              <a:t>Scheller </a:t>
            </a:r>
            <a:r>
              <a:rPr dirty="0" sz="750" spc="-5">
                <a:latin typeface="Arial"/>
                <a:cs typeface="Arial"/>
              </a:rPr>
              <a:t>College of</a:t>
            </a:r>
            <a:r>
              <a:rPr dirty="0" sz="750" spc="-35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Business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1820" y="182371"/>
            <a:ext cx="3103245" cy="57277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2445"/>
              </a:lnSpc>
              <a:spcBef>
                <a:spcPts val="110"/>
              </a:spcBef>
            </a:pPr>
            <a:r>
              <a:rPr dirty="0" spc="5"/>
              <a:t>Data </a:t>
            </a:r>
            <a:r>
              <a:rPr dirty="0"/>
              <a:t>Analytics </a:t>
            </a:r>
            <a:r>
              <a:rPr dirty="0" spc="5"/>
              <a:t>in</a:t>
            </a:r>
            <a:r>
              <a:rPr dirty="0" spc="-114"/>
              <a:t> </a:t>
            </a:r>
            <a:r>
              <a:rPr dirty="0" spc="5"/>
              <a:t>Business</a:t>
            </a:r>
          </a:p>
          <a:p>
            <a:pPr marL="18415">
              <a:lnSpc>
                <a:spcPts val="1845"/>
              </a:lnSpc>
            </a:pPr>
            <a:r>
              <a:rPr dirty="0" sz="1550" spc="-5">
                <a:solidFill>
                  <a:srgbClr val="1F487C"/>
                </a:solidFill>
              </a:rPr>
              <a:t>Linear</a:t>
            </a:r>
            <a:r>
              <a:rPr dirty="0" sz="1550" spc="5">
                <a:solidFill>
                  <a:srgbClr val="1F487C"/>
                </a:solidFill>
              </a:rPr>
              <a:t> </a:t>
            </a:r>
            <a:r>
              <a:rPr dirty="0" sz="1550">
                <a:solidFill>
                  <a:srgbClr val="1F487C"/>
                </a:solidFill>
              </a:rPr>
              <a:t>Regression</a:t>
            </a:r>
            <a:endParaRPr sz="1550"/>
          </a:p>
        </p:txBody>
      </p:sp>
      <p:sp>
        <p:nvSpPr>
          <p:cNvPr id="5" name="object 5"/>
          <p:cNvSpPr txBox="1"/>
          <p:nvPr/>
        </p:nvSpPr>
        <p:spPr>
          <a:xfrm>
            <a:off x="176784" y="2829255"/>
            <a:ext cx="114871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5" b="1">
                <a:solidFill>
                  <a:srgbClr val="1F487C"/>
                </a:solidFill>
                <a:latin typeface="Arial"/>
                <a:cs typeface="Arial"/>
              </a:rPr>
              <a:t>R</a:t>
            </a:r>
            <a:r>
              <a:rPr dirty="0" baseline="25925" sz="1125" spc="7" b="1">
                <a:solidFill>
                  <a:srgbClr val="1F487C"/>
                </a:solidFill>
                <a:latin typeface="Arial"/>
                <a:cs typeface="Arial"/>
              </a:rPr>
              <a:t>2</a:t>
            </a:r>
            <a:r>
              <a:rPr dirty="0" sz="1150" spc="5" b="1">
                <a:solidFill>
                  <a:srgbClr val="1F487C"/>
                </a:solidFill>
                <a:latin typeface="Arial"/>
                <a:cs typeface="Arial"/>
              </a:rPr>
              <a:t>, </a:t>
            </a:r>
            <a:r>
              <a:rPr dirty="0" sz="1150" spc="-10" b="1">
                <a:solidFill>
                  <a:srgbClr val="1F487C"/>
                </a:solidFill>
                <a:latin typeface="Arial"/>
                <a:cs typeface="Arial"/>
              </a:rPr>
              <a:t>Adjusted</a:t>
            </a:r>
            <a:r>
              <a:rPr dirty="0" sz="1150" spc="10" b="1">
                <a:solidFill>
                  <a:srgbClr val="1F487C"/>
                </a:solidFill>
                <a:latin typeface="Arial"/>
                <a:cs typeface="Arial"/>
              </a:rPr>
              <a:t> R</a:t>
            </a:r>
            <a:r>
              <a:rPr dirty="0" baseline="25925" sz="1125" spc="15" b="1">
                <a:solidFill>
                  <a:srgbClr val="1F487C"/>
                </a:solidFill>
                <a:latin typeface="Arial"/>
                <a:cs typeface="Arial"/>
              </a:rPr>
              <a:t>2</a:t>
            </a:r>
            <a:endParaRPr baseline="25925" sz="1125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98" y="962073"/>
            <a:ext cx="5330190" cy="63563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380"/>
              </a:spcBef>
            </a:pPr>
            <a:r>
              <a:rPr dirty="0" sz="1150">
                <a:latin typeface="Arial"/>
                <a:cs typeface="Arial"/>
              </a:rPr>
              <a:t>Regression (OLS) determines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 spc="-10">
                <a:latin typeface="Arial"/>
                <a:cs typeface="Arial"/>
              </a:rPr>
              <a:t>line </a:t>
            </a:r>
            <a:r>
              <a:rPr dirty="0" sz="1150">
                <a:latin typeface="Arial"/>
                <a:cs typeface="Arial"/>
              </a:rPr>
              <a:t>that </a:t>
            </a:r>
            <a:r>
              <a:rPr dirty="0" sz="1150" spc="-5">
                <a:latin typeface="Arial"/>
                <a:cs typeface="Arial"/>
              </a:rPr>
              <a:t>minimizes the </a:t>
            </a:r>
            <a:r>
              <a:rPr dirty="0" sz="1150">
                <a:latin typeface="Arial"/>
                <a:cs typeface="Arial"/>
              </a:rPr>
              <a:t>Sum of Squared</a:t>
            </a:r>
            <a:r>
              <a:rPr dirty="0" sz="1150" spc="8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Errors</a:t>
            </a:r>
            <a:endParaRPr sz="1150">
              <a:latin typeface="Arial"/>
              <a:cs typeface="Arial"/>
            </a:endParaRPr>
          </a:p>
          <a:p>
            <a:pPr marL="273050" indent="-222885">
              <a:lnSpc>
                <a:spcPct val="100000"/>
              </a:lnSpc>
              <a:spcBef>
                <a:spcPts val="280"/>
              </a:spcBef>
              <a:buChar char="•"/>
              <a:tabLst>
                <a:tab pos="273050" algn="l"/>
                <a:tab pos="273685" algn="l"/>
              </a:tabLst>
            </a:pPr>
            <a:r>
              <a:rPr dirty="0" sz="1000" spc="10">
                <a:latin typeface="Arial"/>
                <a:cs typeface="Arial"/>
              </a:rPr>
              <a:t>i.e., </a:t>
            </a:r>
            <a:r>
              <a:rPr dirty="0" sz="1000" spc="5" i="1">
                <a:latin typeface="Arial"/>
                <a:cs typeface="Arial"/>
              </a:rPr>
              <a:t>b</a:t>
            </a:r>
            <a:r>
              <a:rPr dirty="0" baseline="-19841" sz="1050" spc="7" i="1">
                <a:latin typeface="Arial"/>
                <a:cs typeface="Arial"/>
              </a:rPr>
              <a:t>0 </a:t>
            </a:r>
            <a:r>
              <a:rPr dirty="0" sz="1000" spc="15">
                <a:latin typeface="Arial"/>
                <a:cs typeface="Arial"/>
              </a:rPr>
              <a:t>and </a:t>
            </a:r>
            <a:r>
              <a:rPr dirty="0" sz="1000" spc="5" i="1">
                <a:latin typeface="Arial"/>
                <a:cs typeface="Arial"/>
              </a:rPr>
              <a:t>b</a:t>
            </a:r>
            <a:r>
              <a:rPr dirty="0" baseline="-19841" sz="1050" spc="7" i="1">
                <a:latin typeface="Arial"/>
                <a:cs typeface="Arial"/>
              </a:rPr>
              <a:t>1 </a:t>
            </a:r>
            <a:r>
              <a:rPr dirty="0" sz="1000" spc="10">
                <a:latin typeface="Arial"/>
                <a:cs typeface="Arial"/>
              </a:rPr>
              <a:t>are </a:t>
            </a:r>
            <a:r>
              <a:rPr dirty="0" sz="1000" spc="15">
                <a:latin typeface="Arial"/>
                <a:cs typeface="Arial"/>
              </a:rPr>
              <a:t>determined </a:t>
            </a:r>
            <a:r>
              <a:rPr dirty="0" sz="1000" spc="20">
                <a:latin typeface="Arial"/>
                <a:cs typeface="Arial"/>
              </a:rPr>
              <a:t>such </a:t>
            </a:r>
            <a:r>
              <a:rPr dirty="0" sz="1000" spc="10">
                <a:latin typeface="Arial"/>
                <a:cs typeface="Arial"/>
              </a:rPr>
              <a:t>that </a:t>
            </a:r>
            <a:r>
              <a:rPr dirty="0" sz="1000" spc="15">
                <a:latin typeface="Arial"/>
                <a:cs typeface="Arial"/>
              </a:rPr>
              <a:t>they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minimize:</a:t>
            </a:r>
            <a:endParaRPr sz="1000">
              <a:latin typeface="Arial"/>
              <a:cs typeface="Arial"/>
            </a:endParaRPr>
          </a:p>
          <a:p>
            <a:pPr marL="550545">
              <a:lnSpc>
                <a:spcPct val="100000"/>
              </a:lnSpc>
              <a:spcBef>
                <a:spcPts val="455"/>
              </a:spcBef>
            </a:pPr>
            <a:r>
              <a:rPr dirty="0" sz="1000" spc="15">
                <a:solidFill>
                  <a:srgbClr val="00AF50"/>
                </a:solidFill>
                <a:latin typeface="Cambria Math"/>
                <a:cs typeface="Cambria Math"/>
              </a:rPr>
              <a:t>𝑺𝑺𝑬 </a:t>
            </a:r>
            <a:r>
              <a:rPr dirty="0" sz="1000" spc="20">
                <a:solidFill>
                  <a:srgbClr val="00AF50"/>
                </a:solidFill>
                <a:latin typeface="Cambria Math"/>
                <a:cs typeface="Cambria Math"/>
              </a:rPr>
              <a:t>= </a:t>
            </a:r>
            <a:r>
              <a:rPr dirty="0" baseline="2777" sz="1500" spc="52">
                <a:solidFill>
                  <a:srgbClr val="00AF50"/>
                </a:solidFill>
                <a:latin typeface="Cambria Math"/>
                <a:cs typeface="Cambria Math"/>
              </a:rPr>
              <a:t>σ</a:t>
            </a:r>
            <a:r>
              <a:rPr dirty="0" baseline="-18518" sz="1125" spc="52">
                <a:solidFill>
                  <a:srgbClr val="00AF50"/>
                </a:solidFill>
                <a:latin typeface="Cambria Math"/>
                <a:cs typeface="Cambria Math"/>
              </a:rPr>
              <a:t>𝒊</a:t>
            </a:r>
            <a:r>
              <a:rPr dirty="0" sz="1000" spc="35">
                <a:solidFill>
                  <a:srgbClr val="00AF50"/>
                </a:solidFill>
                <a:latin typeface="Cambria Math"/>
                <a:cs typeface="Cambria Math"/>
              </a:rPr>
              <a:t>(𝒚</a:t>
            </a:r>
            <a:r>
              <a:rPr dirty="0" baseline="-14814" sz="1125" spc="52">
                <a:solidFill>
                  <a:srgbClr val="00AF50"/>
                </a:solidFill>
                <a:latin typeface="Cambria Math"/>
                <a:cs typeface="Cambria Math"/>
              </a:rPr>
              <a:t>𝒊 </a:t>
            </a:r>
            <a:r>
              <a:rPr dirty="0" sz="1000" spc="20">
                <a:solidFill>
                  <a:srgbClr val="00AF50"/>
                </a:solidFill>
                <a:latin typeface="Cambria Math"/>
                <a:cs typeface="Cambria Math"/>
              </a:rPr>
              <a:t>− </a:t>
            </a:r>
            <a:r>
              <a:rPr dirty="0" sz="1000" spc="-125">
                <a:solidFill>
                  <a:srgbClr val="00AF50"/>
                </a:solidFill>
                <a:latin typeface="Cambria Math"/>
                <a:cs typeface="Cambria Math"/>
              </a:rPr>
              <a:t>𝒚ෝ</a:t>
            </a:r>
            <a:r>
              <a:rPr dirty="0" baseline="-14814" sz="1125" spc="-187">
                <a:solidFill>
                  <a:srgbClr val="00AF50"/>
                </a:solidFill>
                <a:latin typeface="Cambria Math"/>
                <a:cs typeface="Cambria Math"/>
              </a:rPr>
              <a:t>𝒊</a:t>
            </a:r>
            <a:r>
              <a:rPr dirty="0" sz="1000" spc="-125">
                <a:solidFill>
                  <a:srgbClr val="00AF50"/>
                </a:solidFill>
                <a:latin typeface="Cambria Math"/>
                <a:cs typeface="Cambria Math"/>
              </a:rPr>
              <a:t>)</a:t>
            </a:r>
            <a:r>
              <a:rPr dirty="0" baseline="29629" sz="1125" spc="-187">
                <a:solidFill>
                  <a:srgbClr val="00AF50"/>
                </a:solidFill>
                <a:latin typeface="Cambria Math"/>
                <a:cs typeface="Cambria Math"/>
              </a:rPr>
              <a:t>𝟐 </a:t>
            </a:r>
            <a:r>
              <a:rPr dirty="0" sz="1000" spc="20">
                <a:solidFill>
                  <a:srgbClr val="00AF50"/>
                </a:solidFill>
                <a:latin typeface="Cambria Math"/>
                <a:cs typeface="Cambria Math"/>
              </a:rPr>
              <a:t>= </a:t>
            </a:r>
            <a:r>
              <a:rPr dirty="0" baseline="2777" sz="1500" spc="52">
                <a:solidFill>
                  <a:srgbClr val="00AF50"/>
                </a:solidFill>
                <a:latin typeface="Cambria Math"/>
                <a:cs typeface="Cambria Math"/>
              </a:rPr>
              <a:t>σ</a:t>
            </a:r>
            <a:r>
              <a:rPr dirty="0" baseline="-18518" sz="1125" spc="52">
                <a:solidFill>
                  <a:srgbClr val="00AF50"/>
                </a:solidFill>
                <a:latin typeface="Cambria Math"/>
                <a:cs typeface="Cambria Math"/>
              </a:rPr>
              <a:t>𝒊</a:t>
            </a:r>
            <a:r>
              <a:rPr dirty="0" sz="1000" spc="35">
                <a:solidFill>
                  <a:srgbClr val="00AF50"/>
                </a:solidFill>
                <a:latin typeface="Cambria Math"/>
                <a:cs typeface="Cambria Math"/>
              </a:rPr>
              <a:t>(𝒚</a:t>
            </a:r>
            <a:r>
              <a:rPr dirty="0" baseline="-14814" sz="1125" spc="52">
                <a:solidFill>
                  <a:srgbClr val="00AF50"/>
                </a:solidFill>
                <a:latin typeface="Cambria Math"/>
                <a:cs typeface="Cambria Math"/>
              </a:rPr>
              <a:t>𝒊 </a:t>
            </a:r>
            <a:r>
              <a:rPr dirty="0" sz="1000" spc="20">
                <a:solidFill>
                  <a:srgbClr val="00AF50"/>
                </a:solidFill>
                <a:latin typeface="Cambria Math"/>
                <a:cs typeface="Cambria Math"/>
              </a:rPr>
              <a:t>− </a:t>
            </a:r>
            <a:r>
              <a:rPr dirty="0" sz="1000" spc="5">
                <a:solidFill>
                  <a:srgbClr val="00AF50"/>
                </a:solidFill>
                <a:latin typeface="Cambria Math"/>
                <a:cs typeface="Cambria Math"/>
              </a:rPr>
              <a:t>(𝒃</a:t>
            </a:r>
            <a:r>
              <a:rPr dirty="0" baseline="-14814" sz="1125" spc="7">
                <a:solidFill>
                  <a:srgbClr val="00AF50"/>
                </a:solidFill>
                <a:latin typeface="Cambria Math"/>
                <a:cs typeface="Cambria Math"/>
              </a:rPr>
              <a:t>𝟎 </a:t>
            </a:r>
            <a:r>
              <a:rPr dirty="0" sz="1000" spc="20">
                <a:solidFill>
                  <a:srgbClr val="00AF50"/>
                </a:solidFill>
                <a:latin typeface="Cambria Math"/>
                <a:cs typeface="Cambria Math"/>
              </a:rPr>
              <a:t>+</a:t>
            </a:r>
            <a:r>
              <a:rPr dirty="0" sz="1000" spc="215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dirty="0" sz="1000" spc="20">
                <a:solidFill>
                  <a:srgbClr val="00AF50"/>
                </a:solidFill>
                <a:latin typeface="Cambria Math"/>
                <a:cs typeface="Cambria Math"/>
              </a:rPr>
              <a:t>𝒃</a:t>
            </a:r>
            <a:r>
              <a:rPr dirty="0" baseline="-14814" sz="1125" spc="30">
                <a:solidFill>
                  <a:srgbClr val="00AF50"/>
                </a:solidFill>
                <a:latin typeface="Cambria Math"/>
                <a:cs typeface="Cambria Math"/>
              </a:rPr>
              <a:t>𝟏</a:t>
            </a:r>
            <a:r>
              <a:rPr dirty="0" sz="1000" spc="20">
                <a:solidFill>
                  <a:srgbClr val="00AF50"/>
                </a:solidFill>
                <a:latin typeface="Cambria Math"/>
                <a:cs typeface="Cambria Math"/>
              </a:rPr>
              <a:t>𝒙</a:t>
            </a:r>
            <a:r>
              <a:rPr dirty="0" baseline="-14814" sz="1125" spc="30">
                <a:solidFill>
                  <a:srgbClr val="00AF50"/>
                </a:solidFill>
                <a:latin typeface="Cambria Math"/>
                <a:cs typeface="Cambria Math"/>
              </a:rPr>
              <a:t>𝒊</a:t>
            </a:r>
            <a:r>
              <a:rPr dirty="0" sz="1000" spc="20">
                <a:solidFill>
                  <a:srgbClr val="00AF50"/>
                </a:solidFill>
                <a:latin typeface="Cambria Math"/>
                <a:cs typeface="Cambria Math"/>
              </a:rPr>
              <a:t>))</a:t>
            </a:r>
            <a:r>
              <a:rPr dirty="0" baseline="29629" sz="1125" spc="30">
                <a:solidFill>
                  <a:srgbClr val="00AF50"/>
                </a:solidFill>
                <a:latin typeface="Cambria Math"/>
                <a:cs typeface="Cambria Math"/>
              </a:rPr>
              <a:t>𝟐</a:t>
            </a:r>
            <a:endParaRPr baseline="29629" sz="1125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735" y="179959"/>
            <a:ext cx="444119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0"/>
              </a:spcBef>
            </a:pPr>
            <a:r>
              <a:rPr dirty="0" sz="2050" spc="5">
                <a:latin typeface="Arial"/>
                <a:cs typeface="Arial"/>
              </a:rPr>
              <a:t>Regression (Ordinary Least</a:t>
            </a:r>
            <a:r>
              <a:rPr dirty="0" sz="2050" spc="-65">
                <a:latin typeface="Arial"/>
                <a:cs typeface="Arial"/>
              </a:rPr>
              <a:t> </a:t>
            </a:r>
            <a:r>
              <a:rPr dirty="0" sz="2050" spc="5">
                <a:latin typeface="Arial"/>
                <a:cs typeface="Arial"/>
              </a:rPr>
              <a:t>Squares):  Sum of Squared Errors</a:t>
            </a:r>
            <a:r>
              <a:rPr dirty="0" sz="2050" spc="-35">
                <a:latin typeface="Arial"/>
                <a:cs typeface="Arial"/>
              </a:rPr>
              <a:t> </a:t>
            </a:r>
            <a:r>
              <a:rPr dirty="0" sz="2050">
                <a:latin typeface="Arial"/>
                <a:cs typeface="Arial"/>
              </a:rPr>
              <a:t>(SSE)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327" y="1658112"/>
            <a:ext cx="2215895" cy="1453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6280" y="1655064"/>
            <a:ext cx="2222500" cy="1460500"/>
          </a:xfrm>
          <a:custGeom>
            <a:avLst/>
            <a:gdLst/>
            <a:ahLst/>
            <a:cxnLst/>
            <a:rect l="l" t="t" r="r" b="b"/>
            <a:pathLst>
              <a:path w="2222500" h="1460500">
                <a:moveTo>
                  <a:pt x="0" y="1459992"/>
                </a:moveTo>
                <a:lnTo>
                  <a:pt x="2221992" y="1459992"/>
                </a:lnTo>
                <a:lnTo>
                  <a:pt x="2221992" y="0"/>
                </a:lnTo>
                <a:lnTo>
                  <a:pt x="0" y="0"/>
                </a:lnTo>
                <a:lnTo>
                  <a:pt x="0" y="1459992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735" y="185419"/>
            <a:ext cx="2867660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5"/>
              <a:t>Summing </a:t>
            </a:r>
            <a:r>
              <a:rPr dirty="0" spc="5"/>
              <a:t>the</a:t>
            </a:r>
            <a:r>
              <a:rPr dirty="0" spc="-145"/>
              <a:t> </a:t>
            </a:r>
            <a:r>
              <a:rPr dirty="0" spc="5"/>
              <a:t>Deviations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8600" y="893063"/>
            <a:ext cx="1506220" cy="1865630"/>
          </a:xfrm>
          <a:prstGeom prst="rect">
            <a:avLst/>
          </a:prstGeom>
          <a:solidFill>
            <a:srgbClr val="94B3D6"/>
          </a:solidFill>
        </p:spPr>
        <p:txBody>
          <a:bodyPr wrap="square" lIns="0" tIns="1479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65"/>
              </a:spcBef>
            </a:pPr>
            <a:r>
              <a:rPr dirty="0" sz="1400" spc="365">
                <a:latin typeface="Cambria Math"/>
                <a:cs typeface="Cambria Math"/>
              </a:rPr>
              <a:t>෍(𝑦</a:t>
            </a:r>
            <a:r>
              <a:rPr dirty="0" baseline="-16666" sz="1500" spc="547">
                <a:latin typeface="Cambria Math"/>
                <a:cs typeface="Cambria Math"/>
              </a:rPr>
              <a:t>𝑖 </a:t>
            </a:r>
            <a:r>
              <a:rPr dirty="0" sz="1400" spc="10">
                <a:latin typeface="Cambria Math"/>
                <a:cs typeface="Cambria Math"/>
              </a:rPr>
              <a:t>−</a:t>
            </a:r>
            <a:r>
              <a:rPr dirty="0" sz="1400" spc="120">
                <a:latin typeface="Cambria Math"/>
                <a:cs typeface="Cambria Math"/>
              </a:rPr>
              <a:t> </a:t>
            </a:r>
            <a:r>
              <a:rPr dirty="0" sz="1400" spc="-254">
                <a:latin typeface="Cambria Math"/>
                <a:cs typeface="Cambria Math"/>
              </a:rPr>
              <a:t>𝑦ത)</a:t>
            </a:r>
            <a:r>
              <a:rPr dirty="0" baseline="30555" sz="1500" spc="-382">
                <a:latin typeface="Cambria Math"/>
                <a:cs typeface="Cambria Math"/>
              </a:rPr>
              <a:t>2</a:t>
            </a:r>
            <a:endParaRPr baseline="30555" sz="1500">
              <a:latin typeface="Cambria Math"/>
              <a:cs typeface="Cambria Math"/>
            </a:endParaRPr>
          </a:p>
          <a:p>
            <a:pPr marL="353060">
              <a:lnSpc>
                <a:spcPct val="100000"/>
              </a:lnSpc>
              <a:spcBef>
                <a:spcPts val="520"/>
              </a:spcBef>
            </a:pPr>
            <a:r>
              <a:rPr dirty="0" sz="1000" spc="40">
                <a:latin typeface="Cambria Math"/>
                <a:cs typeface="Cambria Math"/>
              </a:rPr>
              <a:t>𝑖</a:t>
            </a:r>
            <a:endParaRPr sz="1000">
              <a:latin typeface="Cambria Math"/>
              <a:cs typeface="Cambria Math"/>
            </a:endParaRPr>
          </a:p>
          <a:p>
            <a:pPr algn="ctr" marL="3175">
              <a:lnSpc>
                <a:spcPct val="100000"/>
              </a:lnSpc>
              <a:spcBef>
                <a:spcPts val="800"/>
              </a:spcBef>
            </a:pPr>
            <a:r>
              <a:rPr dirty="0" sz="2050" spc="10">
                <a:latin typeface="Cambria Math"/>
                <a:cs typeface="Cambria Math"/>
              </a:rPr>
              <a:t>SST</a:t>
            </a:r>
            <a:endParaRPr sz="20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ctr" marL="343535" marR="332740">
              <a:lnSpc>
                <a:spcPts val="1270"/>
              </a:lnSpc>
              <a:spcBef>
                <a:spcPts val="1170"/>
              </a:spcBef>
            </a:pPr>
            <a:r>
              <a:rPr dirty="0" sz="1150" spc="-35">
                <a:latin typeface="Arial"/>
                <a:cs typeface="Arial"/>
              </a:rPr>
              <a:t>Total </a:t>
            </a:r>
            <a:r>
              <a:rPr dirty="0" sz="1150">
                <a:latin typeface="Arial"/>
                <a:cs typeface="Arial"/>
              </a:rPr>
              <a:t>Sum of  Squares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0551" y="896111"/>
            <a:ext cx="1503045" cy="1865630"/>
          </a:xfrm>
          <a:prstGeom prst="rect">
            <a:avLst/>
          </a:prstGeom>
          <a:solidFill>
            <a:srgbClr val="00AF50"/>
          </a:solidFill>
          <a:ln w="6095">
            <a:solidFill>
              <a:srgbClr val="FFC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dirty="0" sz="1400" spc="365">
                <a:latin typeface="Cambria Math"/>
                <a:cs typeface="Cambria Math"/>
              </a:rPr>
              <a:t>෍(𝑦</a:t>
            </a:r>
            <a:r>
              <a:rPr dirty="0" baseline="-16666" sz="1500" spc="547">
                <a:latin typeface="Cambria Math"/>
                <a:cs typeface="Cambria Math"/>
              </a:rPr>
              <a:t>𝑖 </a:t>
            </a:r>
            <a:r>
              <a:rPr dirty="0" sz="1400" spc="10">
                <a:latin typeface="Cambria Math"/>
                <a:cs typeface="Cambria Math"/>
              </a:rPr>
              <a:t>−</a:t>
            </a:r>
            <a:r>
              <a:rPr dirty="0" sz="1400" spc="-180">
                <a:latin typeface="Cambria Math"/>
                <a:cs typeface="Cambria Math"/>
              </a:rPr>
              <a:t> </a:t>
            </a:r>
            <a:r>
              <a:rPr dirty="0" sz="1400" spc="-195">
                <a:latin typeface="Cambria Math"/>
                <a:cs typeface="Cambria Math"/>
              </a:rPr>
              <a:t>𝑦ො</a:t>
            </a:r>
            <a:r>
              <a:rPr dirty="0" baseline="-16666" sz="1500" spc="-292">
                <a:latin typeface="Cambria Math"/>
                <a:cs typeface="Cambria Math"/>
              </a:rPr>
              <a:t>𝑖</a:t>
            </a:r>
            <a:r>
              <a:rPr dirty="0" sz="1400" spc="-195">
                <a:latin typeface="Cambria Math"/>
                <a:cs typeface="Cambria Math"/>
              </a:rPr>
              <a:t>)</a:t>
            </a:r>
            <a:r>
              <a:rPr dirty="0" baseline="30555" sz="1500" spc="-292">
                <a:latin typeface="Cambria Math"/>
                <a:cs typeface="Cambria Math"/>
              </a:rPr>
              <a:t>2</a:t>
            </a:r>
            <a:endParaRPr baseline="30555" sz="1500">
              <a:latin typeface="Cambria Math"/>
              <a:cs typeface="Cambria Math"/>
            </a:endParaRPr>
          </a:p>
          <a:p>
            <a:pPr marL="348615">
              <a:lnSpc>
                <a:spcPct val="100000"/>
              </a:lnSpc>
              <a:spcBef>
                <a:spcPts val="520"/>
              </a:spcBef>
            </a:pPr>
            <a:r>
              <a:rPr dirty="0" sz="1000" spc="40">
                <a:latin typeface="Cambria Math"/>
                <a:cs typeface="Cambria Math"/>
              </a:rPr>
              <a:t>𝑖</a:t>
            </a:r>
            <a:endParaRPr sz="1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algn="ctr" marL="4445">
              <a:lnSpc>
                <a:spcPct val="100000"/>
              </a:lnSpc>
            </a:pPr>
            <a:r>
              <a:rPr dirty="0" sz="2050" spc="10">
                <a:latin typeface="Cambria Math"/>
                <a:cs typeface="Cambria Math"/>
              </a:rPr>
              <a:t>SSE</a:t>
            </a:r>
            <a:endParaRPr sz="20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algn="ctr" marL="4445">
              <a:lnSpc>
                <a:spcPts val="1255"/>
              </a:lnSpc>
            </a:pPr>
            <a:r>
              <a:rPr dirty="0" sz="1150">
                <a:latin typeface="Arial"/>
                <a:cs typeface="Arial"/>
              </a:rPr>
              <a:t>Sum of</a:t>
            </a:r>
            <a:r>
              <a:rPr dirty="0" sz="1150" spc="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Squared</a:t>
            </a:r>
            <a:endParaRPr sz="1150">
              <a:latin typeface="Arial"/>
              <a:cs typeface="Arial"/>
            </a:endParaRPr>
          </a:p>
          <a:p>
            <a:pPr algn="ctr" marL="2540">
              <a:lnSpc>
                <a:spcPts val="1255"/>
              </a:lnSpc>
            </a:pPr>
            <a:r>
              <a:rPr dirty="0" sz="1150">
                <a:latin typeface="Arial"/>
                <a:cs typeface="Arial"/>
              </a:rPr>
              <a:t>Errors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455" y="899159"/>
            <a:ext cx="1506220" cy="186563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11048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dirty="0" sz="1400" spc="95">
                <a:latin typeface="Cambria Math"/>
                <a:cs typeface="Cambria Math"/>
              </a:rPr>
              <a:t>෍(𝑦ത </a:t>
            </a:r>
            <a:r>
              <a:rPr dirty="0" sz="1400" spc="10">
                <a:latin typeface="Cambria Math"/>
                <a:cs typeface="Cambria Math"/>
              </a:rPr>
              <a:t>−</a:t>
            </a:r>
            <a:r>
              <a:rPr dirty="0" sz="1400" spc="130">
                <a:latin typeface="Cambria Math"/>
                <a:cs typeface="Cambria Math"/>
              </a:rPr>
              <a:t> </a:t>
            </a:r>
            <a:r>
              <a:rPr dirty="0" sz="1400" spc="-370">
                <a:latin typeface="Cambria Math"/>
                <a:cs typeface="Cambria Math"/>
              </a:rPr>
              <a:t>𝑦ො</a:t>
            </a:r>
            <a:r>
              <a:rPr dirty="0" baseline="-16666" sz="1500" spc="-555">
                <a:latin typeface="Cambria Math"/>
                <a:cs typeface="Cambria Math"/>
              </a:rPr>
              <a:t>𝑖</a:t>
            </a:r>
            <a:r>
              <a:rPr dirty="0" baseline="-16666" sz="1500" spc="284">
                <a:latin typeface="Cambria Math"/>
                <a:cs typeface="Cambria Math"/>
              </a:rPr>
              <a:t> </a:t>
            </a:r>
            <a:r>
              <a:rPr dirty="0" sz="1400" spc="15">
                <a:latin typeface="Cambria Math"/>
                <a:cs typeface="Cambria Math"/>
              </a:rPr>
              <a:t>)</a:t>
            </a:r>
            <a:r>
              <a:rPr dirty="0" baseline="30555" sz="1500" spc="22">
                <a:latin typeface="Cambria Math"/>
                <a:cs typeface="Cambria Math"/>
              </a:rPr>
              <a:t>2</a:t>
            </a:r>
            <a:endParaRPr baseline="30555" sz="1500">
              <a:latin typeface="Cambria Math"/>
              <a:cs typeface="Cambria Math"/>
            </a:endParaRPr>
          </a:p>
          <a:p>
            <a:pPr marL="314325">
              <a:lnSpc>
                <a:spcPct val="100000"/>
              </a:lnSpc>
              <a:spcBef>
                <a:spcPts val="520"/>
              </a:spcBef>
            </a:pPr>
            <a:r>
              <a:rPr dirty="0" sz="1000" spc="40">
                <a:latin typeface="Cambria Math"/>
                <a:cs typeface="Cambria Math"/>
              </a:rPr>
              <a:t>𝑖</a:t>
            </a:r>
            <a:endParaRPr sz="1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algn="ctr" marL="6350">
              <a:lnSpc>
                <a:spcPct val="100000"/>
              </a:lnSpc>
            </a:pPr>
            <a:r>
              <a:rPr dirty="0" sz="2050" spc="10">
                <a:latin typeface="Cambria Math"/>
                <a:cs typeface="Cambria Math"/>
              </a:rPr>
              <a:t>SSR</a:t>
            </a:r>
            <a:endParaRPr sz="20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ctr" marL="226060" marR="214629">
              <a:lnSpc>
                <a:spcPts val="1130"/>
              </a:lnSpc>
              <a:spcBef>
                <a:spcPts val="1285"/>
              </a:spcBef>
            </a:pPr>
            <a:r>
              <a:rPr dirty="0" sz="1150">
                <a:latin typeface="Arial"/>
                <a:cs typeface="Arial"/>
              </a:rPr>
              <a:t>Sum of</a:t>
            </a:r>
            <a:r>
              <a:rPr dirty="0" sz="1150" spc="-4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Squares  Regression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2229" y="1013205"/>
            <a:ext cx="179070" cy="3403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5">
                <a:latin typeface="Arial"/>
                <a:cs typeface="Arial"/>
              </a:rPr>
              <a:t>=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32229" y="1644141"/>
            <a:ext cx="179070" cy="3403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5">
                <a:latin typeface="Arial"/>
                <a:cs typeface="Arial"/>
              </a:rPr>
              <a:t>=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2229" y="2275458"/>
            <a:ext cx="179070" cy="3403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5">
                <a:latin typeface="Arial"/>
                <a:cs typeface="Arial"/>
              </a:rPr>
              <a:t>=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2690" y="1013205"/>
            <a:ext cx="179070" cy="3403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5">
                <a:latin typeface="Arial"/>
                <a:cs typeface="Arial"/>
              </a:rPr>
              <a:t>+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42690" y="1644141"/>
            <a:ext cx="179070" cy="3403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5">
                <a:latin typeface="Arial"/>
                <a:cs typeface="Arial"/>
              </a:rPr>
              <a:t>+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2690" y="2275458"/>
            <a:ext cx="179070" cy="3403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5">
                <a:latin typeface="Arial"/>
                <a:cs typeface="Arial"/>
              </a:rPr>
              <a:t>+</a:t>
            </a:r>
            <a:endParaRPr sz="20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04"/>
            <a:ext cx="1879696" cy="1877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4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5999" y="701469"/>
            <a:ext cx="5084445" cy="1742439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380"/>
              </a:spcBef>
            </a:pPr>
            <a:r>
              <a:rPr dirty="0" sz="1150" spc="-5">
                <a:latin typeface="Arial"/>
                <a:cs typeface="Arial"/>
              </a:rPr>
              <a:t>Coefficient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-5">
                <a:latin typeface="Arial"/>
                <a:cs typeface="Arial"/>
              </a:rPr>
              <a:t>determination</a:t>
            </a:r>
            <a:r>
              <a:rPr dirty="0" sz="1150" spc="145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(R</a:t>
            </a:r>
            <a:r>
              <a:rPr dirty="0" baseline="25925" sz="1125" spc="15">
                <a:latin typeface="Arial"/>
                <a:cs typeface="Arial"/>
              </a:rPr>
              <a:t>2</a:t>
            </a:r>
            <a:r>
              <a:rPr dirty="0" sz="1150" spc="10"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  <a:p>
            <a:pPr marL="560705" marR="106680" indent="-256540">
              <a:lnSpc>
                <a:spcPct val="104000"/>
              </a:lnSpc>
              <a:spcBef>
                <a:spcPts val="234"/>
              </a:spcBef>
              <a:buChar char="•"/>
              <a:tabLst>
                <a:tab pos="560705" algn="l"/>
                <a:tab pos="561340" algn="l"/>
              </a:tabLst>
            </a:pPr>
            <a:r>
              <a:rPr dirty="0" sz="1000" spc="20">
                <a:latin typeface="Arial"/>
                <a:cs typeface="Arial"/>
              </a:rPr>
              <a:t>A </a:t>
            </a:r>
            <a:r>
              <a:rPr dirty="0" sz="1000" spc="15">
                <a:latin typeface="Arial"/>
                <a:cs typeface="Arial"/>
              </a:rPr>
              <a:t>measure </a:t>
            </a:r>
            <a:r>
              <a:rPr dirty="0" sz="1000" spc="10">
                <a:latin typeface="Arial"/>
                <a:cs typeface="Arial"/>
              </a:rPr>
              <a:t>of the </a:t>
            </a:r>
            <a:r>
              <a:rPr dirty="0" sz="1000" spc="15">
                <a:latin typeface="Arial"/>
                <a:cs typeface="Arial"/>
              </a:rPr>
              <a:t>overall </a:t>
            </a:r>
            <a:r>
              <a:rPr dirty="0" sz="1000" spc="10">
                <a:latin typeface="Arial"/>
                <a:cs typeface="Arial"/>
              </a:rPr>
              <a:t>strength of the </a:t>
            </a:r>
            <a:r>
              <a:rPr dirty="0" sz="1000" spc="15">
                <a:latin typeface="Arial"/>
                <a:cs typeface="Arial"/>
              </a:rPr>
              <a:t>relationship </a:t>
            </a:r>
            <a:r>
              <a:rPr dirty="0" sz="1000" spc="10">
                <a:latin typeface="Arial"/>
                <a:cs typeface="Arial"/>
              </a:rPr>
              <a:t>between the </a:t>
            </a:r>
            <a:r>
              <a:rPr dirty="0" sz="1000" spc="15">
                <a:latin typeface="Arial"/>
                <a:cs typeface="Arial"/>
              </a:rPr>
              <a:t>dependent  variable </a:t>
            </a:r>
            <a:r>
              <a:rPr dirty="0" sz="1000">
                <a:latin typeface="Arial"/>
                <a:cs typeface="Arial"/>
              </a:rPr>
              <a:t>(Y) </a:t>
            </a:r>
            <a:r>
              <a:rPr dirty="0" sz="1000" spc="15">
                <a:latin typeface="Arial"/>
                <a:cs typeface="Arial"/>
              </a:rPr>
              <a:t>and independent variables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(X)</a:t>
            </a:r>
            <a:endParaRPr sz="1000">
              <a:latin typeface="Arial"/>
              <a:cs typeface="Arial"/>
            </a:endParaRPr>
          </a:p>
          <a:p>
            <a:pPr marL="560705" indent="-256540">
              <a:lnSpc>
                <a:spcPct val="100000"/>
              </a:lnSpc>
              <a:spcBef>
                <a:spcPts val="290"/>
              </a:spcBef>
              <a:buChar char="•"/>
              <a:tabLst>
                <a:tab pos="560705" algn="l"/>
                <a:tab pos="561340" algn="l"/>
              </a:tabLst>
            </a:pPr>
            <a:r>
              <a:rPr dirty="0" sz="1000" spc="5">
                <a:latin typeface="Arial"/>
                <a:cs typeface="Arial"/>
              </a:rPr>
              <a:t>R</a:t>
            </a:r>
            <a:r>
              <a:rPr dirty="0" baseline="23809" sz="1050" spc="7">
                <a:latin typeface="Arial"/>
                <a:cs typeface="Arial"/>
              </a:rPr>
              <a:t>2 </a:t>
            </a:r>
            <a:r>
              <a:rPr dirty="0" sz="1000" spc="15">
                <a:latin typeface="Arial"/>
                <a:cs typeface="Arial"/>
              </a:rPr>
              <a:t>= 1 – (</a:t>
            </a:r>
            <a:r>
              <a:rPr dirty="0" sz="1000" spc="15">
                <a:solidFill>
                  <a:srgbClr val="00AF50"/>
                </a:solidFill>
                <a:latin typeface="Arial"/>
                <a:cs typeface="Arial"/>
              </a:rPr>
              <a:t>SSE</a:t>
            </a:r>
            <a:r>
              <a:rPr dirty="0" sz="1000" spc="15">
                <a:latin typeface="Arial"/>
                <a:cs typeface="Arial"/>
              </a:rPr>
              <a:t>/</a:t>
            </a:r>
            <a:r>
              <a:rPr dirty="0" sz="1000" spc="15">
                <a:solidFill>
                  <a:srgbClr val="00AFEF"/>
                </a:solidFill>
                <a:latin typeface="Arial"/>
                <a:cs typeface="Arial"/>
              </a:rPr>
              <a:t>SST</a:t>
            </a:r>
            <a:r>
              <a:rPr dirty="0" sz="1000" spc="15">
                <a:latin typeface="Arial"/>
                <a:cs typeface="Arial"/>
              </a:rPr>
              <a:t>) =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20">
                <a:solidFill>
                  <a:srgbClr val="FF0000"/>
                </a:solidFill>
                <a:latin typeface="Arial"/>
                <a:cs typeface="Arial"/>
              </a:rPr>
              <a:t>SSR</a:t>
            </a:r>
            <a:r>
              <a:rPr dirty="0" sz="1000" spc="20">
                <a:latin typeface="Arial"/>
                <a:cs typeface="Arial"/>
              </a:rPr>
              <a:t>/</a:t>
            </a:r>
            <a:r>
              <a:rPr dirty="0" sz="1000" spc="20">
                <a:solidFill>
                  <a:srgbClr val="006FC0"/>
                </a:solidFill>
                <a:latin typeface="Arial"/>
                <a:cs typeface="Arial"/>
              </a:rPr>
              <a:t>SST</a:t>
            </a:r>
            <a:endParaRPr sz="1000">
              <a:latin typeface="Arial"/>
              <a:cs typeface="Arial"/>
            </a:endParaRPr>
          </a:p>
          <a:p>
            <a:pPr marL="1743710">
              <a:lnSpc>
                <a:spcPct val="100000"/>
              </a:lnSpc>
              <a:spcBef>
                <a:spcPts val="285"/>
              </a:spcBef>
            </a:pPr>
            <a:r>
              <a:rPr dirty="0" sz="1000" spc="15">
                <a:latin typeface="Arial"/>
                <a:cs typeface="Arial"/>
              </a:rPr>
              <a:t>= </a:t>
            </a: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Explained </a:t>
            </a:r>
            <a:r>
              <a:rPr dirty="0" sz="1000" spc="20">
                <a:solidFill>
                  <a:srgbClr val="FF0000"/>
                </a:solidFill>
                <a:latin typeface="Arial"/>
                <a:cs typeface="Arial"/>
              </a:rPr>
              <a:t>deviation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(SSR)/</a:t>
            </a:r>
            <a:r>
              <a:rPr dirty="0" sz="1000">
                <a:solidFill>
                  <a:srgbClr val="006FC0"/>
                </a:solidFill>
                <a:latin typeface="Arial"/>
                <a:cs typeface="Arial"/>
              </a:rPr>
              <a:t>Total </a:t>
            </a:r>
            <a:r>
              <a:rPr dirty="0" sz="1000" spc="20">
                <a:solidFill>
                  <a:srgbClr val="006FC0"/>
                </a:solidFill>
                <a:latin typeface="Arial"/>
                <a:cs typeface="Arial"/>
              </a:rPr>
              <a:t>Deviation</a:t>
            </a:r>
            <a:r>
              <a:rPr dirty="0" sz="1000" spc="-155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1000" spc="10">
                <a:solidFill>
                  <a:srgbClr val="006FC0"/>
                </a:solidFill>
                <a:latin typeface="Arial"/>
                <a:cs typeface="Arial"/>
              </a:rPr>
              <a:t>(SST)</a:t>
            </a:r>
            <a:endParaRPr sz="1000">
              <a:latin typeface="Arial"/>
              <a:cs typeface="Arial"/>
            </a:endParaRPr>
          </a:p>
          <a:p>
            <a:pPr marL="560705" indent="-256540">
              <a:lnSpc>
                <a:spcPct val="100000"/>
              </a:lnSpc>
              <a:spcBef>
                <a:spcPts val="290"/>
              </a:spcBef>
              <a:buChar char="•"/>
              <a:tabLst>
                <a:tab pos="560705" algn="l"/>
                <a:tab pos="561340" algn="l"/>
              </a:tabLst>
            </a:pPr>
            <a:r>
              <a:rPr dirty="0" sz="1000" spc="5">
                <a:latin typeface="Arial"/>
                <a:cs typeface="Arial"/>
              </a:rPr>
              <a:t>R</a:t>
            </a:r>
            <a:r>
              <a:rPr dirty="0" baseline="23809" sz="1050" spc="7">
                <a:latin typeface="Arial"/>
                <a:cs typeface="Arial"/>
              </a:rPr>
              <a:t>2 </a:t>
            </a:r>
            <a:r>
              <a:rPr dirty="0" sz="1000" spc="30">
                <a:latin typeface="Wingdings"/>
                <a:cs typeface="Wingdings"/>
              </a:rPr>
              <a:t></a:t>
            </a:r>
            <a:r>
              <a:rPr dirty="0" sz="1000" spc="30">
                <a:latin typeface="Times New Roman"/>
                <a:cs typeface="Times New Roman"/>
              </a:rPr>
              <a:t> </a:t>
            </a:r>
            <a:r>
              <a:rPr dirty="0" sz="1000" spc="15">
                <a:latin typeface="Arial"/>
                <a:cs typeface="Arial"/>
              </a:rPr>
              <a:t>how </a:t>
            </a:r>
            <a:r>
              <a:rPr dirty="0" sz="1000" spc="20">
                <a:latin typeface="Arial"/>
                <a:cs typeface="Arial"/>
              </a:rPr>
              <a:t>much </a:t>
            </a:r>
            <a:r>
              <a:rPr dirty="0" sz="1000" spc="10">
                <a:latin typeface="Arial"/>
                <a:cs typeface="Arial"/>
              </a:rPr>
              <a:t>of the </a:t>
            </a:r>
            <a:r>
              <a:rPr dirty="0" sz="1000" spc="15">
                <a:latin typeface="Arial"/>
                <a:cs typeface="Arial"/>
              </a:rPr>
              <a:t>variation in </a:t>
            </a:r>
            <a:r>
              <a:rPr dirty="0" sz="1000" spc="20">
                <a:latin typeface="Arial"/>
                <a:cs typeface="Arial"/>
              </a:rPr>
              <a:t>Y </a:t>
            </a:r>
            <a:r>
              <a:rPr dirty="0" sz="1000" spc="15">
                <a:latin typeface="Arial"/>
                <a:cs typeface="Arial"/>
              </a:rPr>
              <a:t>(from </a:t>
            </a:r>
            <a:r>
              <a:rPr dirty="0" sz="1000" spc="10">
                <a:latin typeface="Arial"/>
                <a:cs typeface="Arial"/>
              </a:rPr>
              <a:t>the </a:t>
            </a:r>
            <a:r>
              <a:rPr dirty="0" sz="1000" spc="15">
                <a:latin typeface="Arial"/>
                <a:cs typeface="Arial"/>
              </a:rPr>
              <a:t>mean) has been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explained</a:t>
            </a:r>
            <a:endParaRPr sz="10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305"/>
              </a:spcBef>
            </a:pPr>
            <a:r>
              <a:rPr dirty="0" sz="1150" spc="-5">
                <a:latin typeface="Arial"/>
                <a:cs typeface="Arial"/>
              </a:rPr>
              <a:t>Adjusted</a:t>
            </a:r>
            <a:r>
              <a:rPr dirty="0" sz="1150" spc="40">
                <a:latin typeface="Arial"/>
                <a:cs typeface="Arial"/>
              </a:rPr>
              <a:t> </a:t>
            </a:r>
            <a:r>
              <a:rPr dirty="0" sz="1150" spc="10">
                <a:latin typeface="Arial"/>
                <a:cs typeface="Arial"/>
              </a:rPr>
              <a:t>R</a:t>
            </a:r>
            <a:r>
              <a:rPr dirty="0" baseline="25925" sz="1125" spc="15">
                <a:latin typeface="Arial"/>
                <a:cs typeface="Arial"/>
              </a:rPr>
              <a:t>2</a:t>
            </a:r>
            <a:endParaRPr baseline="25925" sz="1125">
              <a:latin typeface="Arial"/>
              <a:cs typeface="Arial"/>
            </a:endParaRPr>
          </a:p>
          <a:p>
            <a:pPr marL="560705" indent="-256540">
              <a:lnSpc>
                <a:spcPct val="100000"/>
              </a:lnSpc>
              <a:spcBef>
                <a:spcPts val="280"/>
              </a:spcBef>
              <a:buChar char="•"/>
              <a:tabLst>
                <a:tab pos="560705" algn="l"/>
                <a:tab pos="561340" algn="l"/>
              </a:tabLst>
            </a:pPr>
            <a:r>
              <a:rPr dirty="0" sz="1000" spc="15">
                <a:latin typeface="Arial"/>
                <a:cs typeface="Arial"/>
              </a:rPr>
              <a:t>Adding a penalty for </a:t>
            </a:r>
            <a:r>
              <a:rPr dirty="0" sz="1000" spc="10">
                <a:latin typeface="Arial"/>
                <a:cs typeface="Arial"/>
              </a:rPr>
              <a:t>the </a:t>
            </a:r>
            <a:r>
              <a:rPr dirty="0" sz="1000" spc="15">
                <a:latin typeface="Arial"/>
                <a:cs typeface="Arial"/>
              </a:rPr>
              <a:t>number </a:t>
            </a:r>
            <a:r>
              <a:rPr dirty="0" sz="1000" spc="10">
                <a:latin typeface="Arial"/>
                <a:cs typeface="Arial"/>
              </a:rPr>
              <a:t>of </a:t>
            </a:r>
            <a:r>
              <a:rPr dirty="0" sz="1000" spc="15">
                <a:latin typeface="Arial"/>
                <a:cs typeface="Arial"/>
              </a:rPr>
              <a:t>independent variables</a:t>
            </a:r>
            <a:r>
              <a:rPr dirty="0" sz="1000" spc="-150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(p)</a:t>
            </a:r>
            <a:endParaRPr sz="1000">
              <a:latin typeface="Arial"/>
              <a:cs typeface="Arial"/>
            </a:endParaRPr>
          </a:p>
          <a:p>
            <a:pPr marL="560705" indent="-256540">
              <a:lnSpc>
                <a:spcPct val="100000"/>
              </a:lnSpc>
              <a:spcBef>
                <a:spcPts val="290"/>
              </a:spcBef>
              <a:buChar char="•"/>
              <a:tabLst>
                <a:tab pos="560705" algn="l"/>
                <a:tab pos="561340" algn="l"/>
              </a:tabLst>
            </a:pPr>
            <a:r>
              <a:rPr dirty="0" sz="1000" spc="15">
                <a:latin typeface="Arial"/>
                <a:cs typeface="Arial"/>
              </a:rPr>
              <a:t>Adjusted </a:t>
            </a:r>
            <a:r>
              <a:rPr dirty="0" sz="1000" spc="10">
                <a:latin typeface="Arial"/>
                <a:cs typeface="Arial"/>
              </a:rPr>
              <a:t>R</a:t>
            </a:r>
            <a:r>
              <a:rPr dirty="0" baseline="23809" sz="1050" spc="15">
                <a:latin typeface="Arial"/>
                <a:cs typeface="Arial"/>
              </a:rPr>
              <a:t>2 </a:t>
            </a:r>
            <a:r>
              <a:rPr dirty="0" sz="1000" spc="15">
                <a:latin typeface="Arial"/>
                <a:cs typeface="Arial"/>
              </a:rPr>
              <a:t>= 1 – {</a:t>
            </a:r>
            <a:r>
              <a:rPr dirty="0" sz="1000" spc="15">
                <a:solidFill>
                  <a:srgbClr val="00AF50"/>
                </a:solidFill>
                <a:latin typeface="Arial"/>
                <a:cs typeface="Arial"/>
              </a:rPr>
              <a:t>SSE</a:t>
            </a:r>
            <a:r>
              <a:rPr dirty="0" sz="1000" spc="15">
                <a:latin typeface="Arial"/>
                <a:cs typeface="Arial"/>
              </a:rPr>
              <a:t>/(n – p – </a:t>
            </a:r>
            <a:r>
              <a:rPr dirty="0" sz="1000" spc="10">
                <a:latin typeface="Arial"/>
                <a:cs typeface="Arial"/>
              </a:rPr>
              <a:t>1)}/{</a:t>
            </a:r>
            <a:r>
              <a:rPr dirty="0" sz="1000" spc="10">
                <a:solidFill>
                  <a:srgbClr val="006FC0"/>
                </a:solidFill>
                <a:latin typeface="Arial"/>
                <a:cs typeface="Arial"/>
              </a:rPr>
              <a:t>SST</a:t>
            </a:r>
            <a:r>
              <a:rPr dirty="0" sz="1000" spc="10">
                <a:latin typeface="Arial"/>
                <a:cs typeface="Arial"/>
              </a:rPr>
              <a:t>/(n </a:t>
            </a:r>
            <a:r>
              <a:rPr dirty="0" sz="1000" spc="15">
                <a:latin typeface="Arial"/>
                <a:cs typeface="Arial"/>
              </a:rPr>
              <a:t>–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1)}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3068" y="184150"/>
            <a:ext cx="4576445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Regression </a:t>
            </a:r>
            <a:r>
              <a:rPr dirty="0" spc="10"/>
              <a:t>Output </a:t>
            </a:r>
            <a:r>
              <a:rPr dirty="0"/>
              <a:t>R</a:t>
            </a:r>
            <a:r>
              <a:rPr dirty="0" baseline="24691" sz="2025"/>
              <a:t>2 </a:t>
            </a:r>
            <a:r>
              <a:rPr dirty="0" sz="2050" spc="5"/>
              <a:t>and Adjusted</a:t>
            </a:r>
            <a:r>
              <a:rPr dirty="0" sz="2050" spc="-340"/>
              <a:t> </a:t>
            </a:r>
            <a:r>
              <a:rPr dirty="0" sz="2050" spc="15"/>
              <a:t>R</a:t>
            </a:r>
            <a:r>
              <a:rPr dirty="0" baseline="24691" sz="2025" spc="22"/>
              <a:t>2</a:t>
            </a:r>
            <a:endParaRPr baseline="24691" sz="2025"/>
          </a:p>
        </p:txBody>
      </p:sp>
      <p:sp>
        <p:nvSpPr>
          <p:cNvPr id="7" name="object 7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068" y="101853"/>
            <a:ext cx="362585" cy="3403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16260" sz="3075" spc="7">
                <a:latin typeface="Arial"/>
                <a:cs typeface="Arial"/>
              </a:rPr>
              <a:t>R</a:t>
            </a:r>
            <a:r>
              <a:rPr dirty="0" sz="1350" spc="5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6967" y="454151"/>
            <a:ext cx="1114425" cy="647700"/>
          </a:xfrm>
          <a:custGeom>
            <a:avLst/>
            <a:gdLst/>
            <a:ahLst/>
            <a:cxnLst/>
            <a:rect l="l" t="t" r="r" b="b"/>
            <a:pathLst>
              <a:path w="1114425" h="647700">
                <a:moveTo>
                  <a:pt x="0" y="647191"/>
                </a:moveTo>
                <a:lnTo>
                  <a:pt x="1114298" y="0"/>
                </a:lnTo>
              </a:path>
            </a:pathLst>
          </a:custGeom>
          <a:ln w="609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8746" y="875156"/>
            <a:ext cx="2673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4154" sz="1725">
                <a:latin typeface="Calibri"/>
                <a:cs typeface="Calibri"/>
              </a:rPr>
              <a:t>•</a:t>
            </a:r>
            <a:r>
              <a:rPr dirty="0" baseline="-24154" sz="1725" spc="60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7764" y="810005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4505" y="682243"/>
            <a:ext cx="255904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1739" sz="1725">
                <a:latin typeface="Calibri"/>
                <a:cs typeface="Calibri"/>
              </a:rPr>
              <a:t>•</a:t>
            </a:r>
            <a:r>
              <a:rPr dirty="0" baseline="-21739" sz="1725" spc="-67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8025" y="545337"/>
            <a:ext cx="26606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24154" sz="1725">
                <a:latin typeface="Calibri"/>
                <a:cs typeface="Calibri"/>
              </a:rPr>
              <a:t>•</a:t>
            </a:r>
            <a:r>
              <a:rPr dirty="0" baseline="-24154" sz="1725" spc="44">
                <a:latin typeface="Calibri"/>
                <a:cs typeface="Calibri"/>
              </a:rPr>
              <a:t> </a:t>
            </a: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6029" y="464057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8680" y="310895"/>
            <a:ext cx="0" cy="790575"/>
          </a:xfrm>
          <a:custGeom>
            <a:avLst/>
            <a:gdLst/>
            <a:ahLst/>
            <a:cxnLst/>
            <a:rect l="l" t="t" r="r" b="b"/>
            <a:pathLst>
              <a:path w="0" h="790575">
                <a:moveTo>
                  <a:pt x="0" y="0"/>
                </a:moveTo>
                <a:lnTo>
                  <a:pt x="0" y="790575"/>
                </a:lnTo>
              </a:path>
            </a:pathLst>
          </a:custGeom>
          <a:ln w="609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1727" y="1103375"/>
            <a:ext cx="1209040" cy="0"/>
          </a:xfrm>
          <a:custGeom>
            <a:avLst/>
            <a:gdLst/>
            <a:ahLst/>
            <a:cxnLst/>
            <a:rect l="l" t="t" r="r" b="b"/>
            <a:pathLst>
              <a:path w="1209039" h="0">
                <a:moveTo>
                  <a:pt x="0" y="0"/>
                </a:moveTo>
                <a:lnTo>
                  <a:pt x="1208532" y="0"/>
                </a:lnTo>
              </a:path>
            </a:pathLst>
          </a:custGeom>
          <a:ln w="609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76551" y="607567"/>
            <a:ext cx="1944370" cy="377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5">
                <a:latin typeface="Arial"/>
                <a:cs typeface="Arial"/>
              </a:rPr>
              <a:t>R</a:t>
            </a:r>
            <a:r>
              <a:rPr dirty="0" baseline="25925" sz="1125" spc="7">
                <a:latin typeface="Arial"/>
                <a:cs typeface="Arial"/>
              </a:rPr>
              <a:t>2 </a:t>
            </a:r>
            <a:r>
              <a:rPr dirty="0" sz="1150">
                <a:latin typeface="Arial"/>
                <a:cs typeface="Arial"/>
              </a:rPr>
              <a:t>=</a:t>
            </a:r>
            <a:r>
              <a:rPr dirty="0" sz="1150" spc="-10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1,</a:t>
            </a:r>
            <a:endParaRPr sz="11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dirty="0" sz="1150" i="1">
                <a:latin typeface="Arial"/>
                <a:cs typeface="Arial"/>
              </a:rPr>
              <a:t>X </a:t>
            </a:r>
            <a:r>
              <a:rPr dirty="0" sz="1150">
                <a:latin typeface="Arial"/>
                <a:cs typeface="Arial"/>
              </a:rPr>
              <a:t>accounts </a:t>
            </a:r>
            <a:r>
              <a:rPr dirty="0" sz="1150" spc="-5">
                <a:latin typeface="Arial"/>
                <a:cs typeface="Arial"/>
              </a:rPr>
              <a:t>for all </a:t>
            </a:r>
            <a:r>
              <a:rPr dirty="0" sz="1150" i="1">
                <a:latin typeface="Arial"/>
                <a:cs typeface="Arial"/>
              </a:rPr>
              <a:t>Y</a:t>
            </a:r>
            <a:r>
              <a:rPr dirty="0" sz="1150" spc="75" i="1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variation</a:t>
            </a:r>
            <a:endParaRPr sz="115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65632" y="1310639"/>
          <a:ext cx="1221105" cy="798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335"/>
                <a:gridCol w="55244"/>
              </a:tblGrid>
              <a:tr h="111823">
                <a:tc>
                  <a:txBody>
                    <a:bodyPr/>
                    <a:lstStyle/>
                    <a:p>
                      <a:pPr marL="85090">
                        <a:lnSpc>
                          <a:spcPts val="780"/>
                        </a:lnSpc>
                      </a:pPr>
                      <a:r>
                        <a:rPr dirty="0" sz="1150">
                          <a:latin typeface="Calibri"/>
                          <a:cs typeface="Calibri"/>
                        </a:rPr>
                        <a:t>•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497DBA"/>
                      </a:solidFill>
                      <a:prstDash val="solid"/>
                    </a:ln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6350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202437">
                <a:tc>
                  <a:txBody>
                    <a:bodyPr/>
                    <a:lstStyle/>
                    <a:p>
                      <a:pPr marL="74930">
                        <a:lnSpc>
                          <a:spcPts val="1350"/>
                        </a:lnSpc>
                        <a:tabLst>
                          <a:tab pos="348615" algn="l"/>
                          <a:tab pos="635635" algn="l"/>
                          <a:tab pos="842644" algn="l"/>
                        </a:tabLst>
                      </a:pPr>
                      <a:r>
                        <a:rPr dirty="0" sz="1150">
                          <a:latin typeface="Calibri"/>
                          <a:cs typeface="Calibri"/>
                        </a:rPr>
                        <a:t>•	</a:t>
                      </a:r>
                      <a:r>
                        <a:rPr dirty="0" baseline="2415" sz="1725">
                          <a:latin typeface="Calibri"/>
                          <a:cs typeface="Calibri"/>
                        </a:rPr>
                        <a:t>•	</a:t>
                      </a:r>
                      <a:r>
                        <a:rPr dirty="0" baseline="24154" sz="1725">
                          <a:latin typeface="Calibri"/>
                          <a:cs typeface="Calibri"/>
                        </a:rPr>
                        <a:t>•	</a:t>
                      </a:r>
                      <a:r>
                        <a:rPr dirty="0" baseline="-19323" sz="1725">
                          <a:latin typeface="Calibri"/>
                          <a:cs typeface="Calibri"/>
                        </a:rPr>
                        <a:t>•</a:t>
                      </a:r>
                      <a:r>
                        <a:rPr dirty="0" baseline="-19323" sz="1725" spc="359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baseline="19323" sz="1725">
                          <a:latin typeface="Calibri"/>
                          <a:cs typeface="Calibri"/>
                        </a:rPr>
                        <a:t>•</a:t>
                      </a:r>
                      <a:endParaRPr baseline="19323" sz="1725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497DBA"/>
                      </a:solidFill>
                      <a:prstDash val="solid"/>
                    </a:lnL>
                    <a:lnB w="38100">
                      <a:solidFill>
                        <a:srgbClr val="C0504D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314388">
                <a:tc>
                  <a:txBody>
                    <a:bodyPr/>
                    <a:lstStyle/>
                    <a:p>
                      <a:pPr marL="242570">
                        <a:lnSpc>
                          <a:spcPts val="880"/>
                        </a:lnSpc>
                        <a:spcBef>
                          <a:spcPts val="15"/>
                        </a:spcBef>
                      </a:pPr>
                      <a:r>
                        <a:rPr dirty="0" sz="1150">
                          <a:latin typeface="Calibri"/>
                          <a:cs typeface="Calibri"/>
                        </a:rPr>
                        <a:t>•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marL="332740">
                        <a:lnSpc>
                          <a:spcPts val="880"/>
                        </a:lnSpc>
                        <a:tabLst>
                          <a:tab pos="557530" algn="l"/>
                          <a:tab pos="789940" algn="l"/>
                          <a:tab pos="1044575" algn="l"/>
                        </a:tabLst>
                      </a:pPr>
                      <a:r>
                        <a:rPr dirty="0" baseline="-28985" sz="1725">
                          <a:latin typeface="Calibri"/>
                          <a:cs typeface="Calibri"/>
                        </a:rPr>
                        <a:t>•	</a:t>
                      </a:r>
                      <a:r>
                        <a:rPr dirty="0" baseline="-12077" sz="1725">
                          <a:latin typeface="Calibri"/>
                          <a:cs typeface="Calibri"/>
                        </a:rPr>
                        <a:t>•	</a:t>
                      </a:r>
                      <a:r>
                        <a:rPr dirty="0" sz="1150">
                          <a:latin typeface="Calibri"/>
                          <a:cs typeface="Calibri"/>
                        </a:rPr>
                        <a:t>•	</a:t>
                      </a:r>
                      <a:r>
                        <a:rPr dirty="0" baseline="-36231" sz="1725">
                          <a:latin typeface="Calibri"/>
                          <a:cs typeface="Calibri"/>
                        </a:rPr>
                        <a:t>•</a:t>
                      </a:r>
                      <a:endParaRPr baseline="-36231" sz="1725">
                        <a:latin typeface="Calibri"/>
                        <a:cs typeface="Calibri"/>
                      </a:endParaRPr>
                    </a:p>
                  </a:txBody>
                  <a:tcPr marL="0" marR="0" marB="0" marT="1905">
                    <a:lnL w="6350">
                      <a:solidFill>
                        <a:srgbClr val="497DBA"/>
                      </a:solidFill>
                      <a:prstDash val="solid"/>
                    </a:lnL>
                    <a:lnT w="38100">
                      <a:solidFill>
                        <a:srgbClr val="C0504D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  <a:tr h="163829">
                <a:tc>
                  <a:txBody>
                    <a:bodyPr/>
                    <a:lstStyle/>
                    <a:p>
                      <a:pPr marL="177165">
                        <a:lnSpc>
                          <a:spcPts val="980"/>
                        </a:lnSpc>
                        <a:tabLst>
                          <a:tab pos="668020" algn="l"/>
                        </a:tabLst>
                      </a:pPr>
                      <a:r>
                        <a:rPr dirty="0" sz="1150">
                          <a:latin typeface="Calibri"/>
                          <a:cs typeface="Calibri"/>
                        </a:rPr>
                        <a:t>•	</a:t>
                      </a:r>
                      <a:r>
                        <a:rPr dirty="0" baseline="-9661" sz="1725">
                          <a:latin typeface="Calibri"/>
                          <a:cs typeface="Calibri"/>
                        </a:rPr>
                        <a:t>•</a:t>
                      </a:r>
                      <a:endParaRPr baseline="-9661" sz="1725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497DBA"/>
                      </a:solidFill>
                      <a:prstDash val="solid"/>
                    </a:lnL>
                    <a:lnB w="6350">
                      <a:solidFill>
                        <a:srgbClr val="497DB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B w="6350">
                      <a:solidFill>
                        <a:srgbClr val="497DB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376551" y="1523237"/>
            <a:ext cx="2535555" cy="377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5">
                <a:latin typeface="Arial"/>
                <a:cs typeface="Arial"/>
              </a:rPr>
              <a:t>R</a:t>
            </a:r>
            <a:r>
              <a:rPr dirty="0" baseline="25925" sz="1125" spc="7">
                <a:latin typeface="Arial"/>
                <a:cs typeface="Arial"/>
              </a:rPr>
              <a:t>2 </a:t>
            </a:r>
            <a:r>
              <a:rPr dirty="0" sz="1150">
                <a:latin typeface="Arial"/>
                <a:cs typeface="Arial"/>
              </a:rPr>
              <a:t>=</a:t>
            </a:r>
            <a:r>
              <a:rPr dirty="0" sz="1150" spc="-10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0,</a:t>
            </a:r>
            <a:endParaRPr sz="11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 sz="1150" i="1">
                <a:latin typeface="Arial"/>
                <a:cs typeface="Arial"/>
              </a:rPr>
              <a:t>X </a:t>
            </a:r>
            <a:r>
              <a:rPr dirty="0" sz="1150">
                <a:latin typeface="Arial"/>
                <a:cs typeface="Arial"/>
              </a:rPr>
              <a:t>accounts </a:t>
            </a:r>
            <a:r>
              <a:rPr dirty="0" sz="1150" spc="-5">
                <a:latin typeface="Arial"/>
                <a:cs typeface="Arial"/>
              </a:rPr>
              <a:t>for </a:t>
            </a:r>
            <a:r>
              <a:rPr dirty="0" sz="1150">
                <a:latin typeface="Arial"/>
                <a:cs typeface="Arial"/>
              </a:rPr>
              <a:t>none of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 i="1">
                <a:latin typeface="Arial"/>
                <a:cs typeface="Arial"/>
              </a:rPr>
              <a:t>Y</a:t>
            </a:r>
            <a:r>
              <a:rPr dirty="0" sz="1150" spc="114" i="1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variation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3919" y="2282951"/>
            <a:ext cx="1138555" cy="635000"/>
          </a:xfrm>
          <a:custGeom>
            <a:avLst/>
            <a:gdLst/>
            <a:ahLst/>
            <a:cxnLst/>
            <a:rect l="l" t="t" r="r" b="b"/>
            <a:pathLst>
              <a:path w="1138555" h="635000">
                <a:moveTo>
                  <a:pt x="0" y="634745"/>
                </a:moveTo>
                <a:lnTo>
                  <a:pt x="1138555" y="0"/>
                </a:lnTo>
              </a:path>
            </a:pathLst>
          </a:custGeom>
          <a:ln w="6095">
            <a:solidFill>
              <a:srgbClr val="C050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01547" y="2737180"/>
            <a:ext cx="73025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3399" y="2524810"/>
            <a:ext cx="163830" cy="54864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775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40738" y="2350388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8680" y="2307335"/>
            <a:ext cx="0" cy="790575"/>
          </a:xfrm>
          <a:custGeom>
            <a:avLst/>
            <a:gdLst/>
            <a:ahLst/>
            <a:cxnLst/>
            <a:rect l="l" t="t" r="r" b="b"/>
            <a:pathLst>
              <a:path w="0" h="790575">
                <a:moveTo>
                  <a:pt x="0" y="0"/>
                </a:moveTo>
                <a:lnTo>
                  <a:pt x="0" y="790549"/>
                </a:lnTo>
              </a:path>
            </a:pathLst>
          </a:custGeom>
          <a:ln w="609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71727" y="3099815"/>
            <a:ext cx="1209040" cy="0"/>
          </a:xfrm>
          <a:custGeom>
            <a:avLst/>
            <a:gdLst/>
            <a:ahLst/>
            <a:cxnLst/>
            <a:rect l="l" t="t" r="r" b="b"/>
            <a:pathLst>
              <a:path w="1209039" h="0">
                <a:moveTo>
                  <a:pt x="0" y="0"/>
                </a:moveTo>
                <a:lnTo>
                  <a:pt x="1208532" y="0"/>
                </a:lnTo>
              </a:path>
            </a:pathLst>
          </a:custGeom>
          <a:ln w="609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29386" y="2455925"/>
            <a:ext cx="984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92022" y="2394965"/>
            <a:ext cx="22352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libri"/>
                <a:cs typeface="Calibri"/>
              </a:rPr>
              <a:t>•</a:t>
            </a:r>
            <a:r>
              <a:rPr dirty="0" sz="1150" spc="-105">
                <a:latin typeface="Calibri"/>
                <a:cs typeface="Calibri"/>
              </a:rPr>
              <a:t> </a:t>
            </a:r>
            <a:r>
              <a:rPr dirty="0" baseline="-21739" sz="1725">
                <a:latin typeface="Calibri"/>
                <a:cs typeface="Calibri"/>
              </a:rPr>
              <a:t>•</a:t>
            </a:r>
            <a:endParaRPr baseline="-21739" sz="1725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26717" y="2190114"/>
            <a:ext cx="410209" cy="704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855">
              <a:lnSpc>
                <a:spcPts val="1265"/>
              </a:lnSpc>
              <a:spcBef>
                <a:spcPts val="100"/>
              </a:spcBef>
              <a:tabLst>
                <a:tab pos="324485" algn="l"/>
              </a:tabLst>
            </a:pPr>
            <a:r>
              <a:rPr dirty="0" sz="1150">
                <a:latin typeface="Calibri"/>
                <a:cs typeface="Calibri"/>
              </a:rPr>
              <a:t>•</a:t>
            </a:r>
            <a:r>
              <a:rPr dirty="0" sz="1150">
                <a:latin typeface="Calibri"/>
                <a:cs typeface="Calibri"/>
              </a:rPr>
              <a:t>	</a:t>
            </a: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  <a:p>
            <a:pPr marL="77470">
              <a:lnSpc>
                <a:spcPts val="1045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  <a:p>
            <a:pPr marL="284480">
              <a:lnSpc>
                <a:spcPts val="86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  <a:p>
            <a:pPr marL="119380">
              <a:lnSpc>
                <a:spcPts val="940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  <a:p>
            <a:pPr>
              <a:lnSpc>
                <a:spcPts val="1235"/>
              </a:lnSpc>
            </a:pPr>
            <a:r>
              <a:rPr dirty="0" sz="1150">
                <a:latin typeface="Calibri"/>
                <a:cs typeface="Calibri"/>
              </a:rPr>
              <a:t>•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76551" y="2438780"/>
            <a:ext cx="2526665" cy="377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50" spc="5">
                <a:latin typeface="Arial"/>
                <a:cs typeface="Arial"/>
              </a:rPr>
              <a:t>R</a:t>
            </a:r>
            <a:r>
              <a:rPr dirty="0" baseline="25925" sz="1125" spc="7">
                <a:latin typeface="Arial"/>
                <a:cs typeface="Arial"/>
              </a:rPr>
              <a:t>2 </a:t>
            </a:r>
            <a:r>
              <a:rPr dirty="0" sz="1150">
                <a:latin typeface="Arial"/>
                <a:cs typeface="Arial"/>
              </a:rPr>
              <a:t>=</a:t>
            </a:r>
            <a:r>
              <a:rPr dirty="0" sz="1150" spc="-10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0.75,</a:t>
            </a:r>
            <a:endParaRPr sz="11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 sz="1150" i="1">
                <a:latin typeface="Arial"/>
                <a:cs typeface="Arial"/>
              </a:rPr>
              <a:t>X </a:t>
            </a:r>
            <a:r>
              <a:rPr dirty="0" sz="1150">
                <a:latin typeface="Arial"/>
                <a:cs typeface="Arial"/>
              </a:rPr>
              <a:t>accounts </a:t>
            </a:r>
            <a:r>
              <a:rPr dirty="0" sz="1150" spc="-5">
                <a:latin typeface="Arial"/>
                <a:cs typeface="Arial"/>
              </a:rPr>
              <a:t>for </a:t>
            </a:r>
            <a:r>
              <a:rPr dirty="0" sz="1150">
                <a:latin typeface="Arial"/>
                <a:cs typeface="Arial"/>
              </a:rPr>
              <a:t>most of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 i="1">
                <a:latin typeface="Arial"/>
                <a:cs typeface="Arial"/>
              </a:rPr>
              <a:t>Y</a:t>
            </a:r>
            <a:r>
              <a:rPr dirty="0" sz="1150" spc="114" i="1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variation</a:t>
            </a:r>
            <a:endParaRPr sz="11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2055" y="659383"/>
            <a:ext cx="8382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 i="1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4799" y="1592071"/>
            <a:ext cx="8382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 i="1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0590" y="2636341"/>
            <a:ext cx="83820" cy="1651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00" spc="5" i="1">
                <a:latin typeface="Arial"/>
                <a:cs typeface="Arial"/>
              </a:rPr>
              <a:t>y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87677" y="2075814"/>
            <a:ext cx="58419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5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73453" y="3067303"/>
            <a:ext cx="8382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77772" y="1073022"/>
            <a:ext cx="8382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5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04"/>
            <a:ext cx="1879696" cy="1877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4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2864" y="699059"/>
            <a:ext cx="5215890" cy="1269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0" marR="55880" indent="-229235">
              <a:lnSpc>
                <a:spcPct val="121700"/>
              </a:lnSpc>
              <a:spcBef>
                <a:spcPts val="100"/>
              </a:spcBef>
              <a:buChar char="•"/>
              <a:tabLst>
                <a:tab pos="279400" algn="l"/>
                <a:tab pos="280035" algn="l"/>
              </a:tabLst>
            </a:pPr>
            <a:r>
              <a:rPr dirty="0" sz="1150" spc="5">
                <a:latin typeface="Arial"/>
                <a:cs typeface="Arial"/>
              </a:rPr>
              <a:t>R</a:t>
            </a:r>
            <a:r>
              <a:rPr dirty="0" baseline="25925" sz="1125" spc="7">
                <a:latin typeface="Arial"/>
                <a:cs typeface="Arial"/>
              </a:rPr>
              <a:t>2 </a:t>
            </a:r>
            <a:r>
              <a:rPr dirty="0" sz="1150">
                <a:latin typeface="Arial"/>
                <a:cs typeface="Arial"/>
              </a:rPr>
              <a:t>= 0, </a:t>
            </a:r>
            <a:r>
              <a:rPr dirty="0" sz="1150" spc="-10">
                <a:latin typeface="Arial"/>
                <a:cs typeface="Arial"/>
              </a:rPr>
              <a:t>implies </a:t>
            </a:r>
            <a:r>
              <a:rPr dirty="0" sz="1150">
                <a:latin typeface="Arial"/>
                <a:cs typeface="Arial"/>
              </a:rPr>
              <a:t>that </a:t>
            </a:r>
            <a:r>
              <a:rPr dirty="0" sz="1150" i="1">
                <a:latin typeface="Arial"/>
                <a:cs typeface="Arial"/>
              </a:rPr>
              <a:t>X </a:t>
            </a:r>
            <a:r>
              <a:rPr dirty="0" sz="1150">
                <a:latin typeface="Arial"/>
                <a:cs typeface="Arial"/>
              </a:rPr>
              <a:t>values account </a:t>
            </a:r>
            <a:r>
              <a:rPr dirty="0" sz="1150" spc="-5">
                <a:latin typeface="Arial"/>
                <a:cs typeface="Arial"/>
              </a:rPr>
              <a:t>for all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-5">
                <a:latin typeface="Arial"/>
                <a:cs typeface="Arial"/>
              </a:rPr>
              <a:t>the variation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 i="1">
                <a:latin typeface="Arial"/>
                <a:cs typeface="Arial"/>
              </a:rPr>
              <a:t>Y </a:t>
            </a:r>
            <a:r>
              <a:rPr dirty="0" sz="1150">
                <a:latin typeface="Arial"/>
                <a:cs typeface="Arial"/>
              </a:rPr>
              <a:t>values  </a:t>
            </a:r>
            <a:r>
              <a:rPr dirty="0" sz="1150" spc="-5">
                <a:latin typeface="Arial"/>
                <a:cs typeface="Arial"/>
              </a:rPr>
              <a:t>Answer: </a:t>
            </a:r>
            <a:r>
              <a:rPr dirty="0" sz="1150" spc="-25" b="1">
                <a:latin typeface="Arial"/>
                <a:cs typeface="Arial"/>
              </a:rPr>
              <a:t>FALSE</a:t>
            </a:r>
            <a:r>
              <a:rPr dirty="0" sz="1150" spc="-25">
                <a:latin typeface="Arial"/>
                <a:cs typeface="Arial"/>
              </a:rPr>
              <a:t>. </a:t>
            </a:r>
            <a:r>
              <a:rPr dirty="0" sz="1150" spc="10">
                <a:latin typeface="Arial"/>
                <a:cs typeface="Arial"/>
              </a:rPr>
              <a:t>R</a:t>
            </a:r>
            <a:r>
              <a:rPr dirty="0" baseline="25925" sz="1125" spc="15">
                <a:latin typeface="Arial"/>
                <a:cs typeface="Arial"/>
              </a:rPr>
              <a:t>2 </a:t>
            </a:r>
            <a:r>
              <a:rPr dirty="0" sz="1150">
                <a:latin typeface="Arial"/>
                <a:cs typeface="Arial"/>
              </a:rPr>
              <a:t>= 0 </a:t>
            </a:r>
            <a:r>
              <a:rPr dirty="0" sz="1150" spc="-10">
                <a:latin typeface="Arial"/>
                <a:cs typeface="Arial"/>
              </a:rPr>
              <a:t>implies </a:t>
            </a:r>
            <a:r>
              <a:rPr dirty="0" sz="1150">
                <a:latin typeface="Arial"/>
                <a:cs typeface="Arial"/>
              </a:rPr>
              <a:t>that </a:t>
            </a:r>
            <a:r>
              <a:rPr dirty="0" sz="1150" i="1">
                <a:latin typeface="Arial"/>
                <a:cs typeface="Arial"/>
              </a:rPr>
              <a:t>X </a:t>
            </a:r>
            <a:r>
              <a:rPr dirty="0" sz="1150">
                <a:latin typeface="Arial"/>
                <a:cs typeface="Arial"/>
              </a:rPr>
              <a:t>values account </a:t>
            </a:r>
            <a:r>
              <a:rPr dirty="0" sz="1150" spc="-5">
                <a:latin typeface="Arial"/>
                <a:cs typeface="Arial"/>
              </a:rPr>
              <a:t>for </a:t>
            </a:r>
            <a:r>
              <a:rPr dirty="0" sz="1150">
                <a:latin typeface="Arial"/>
                <a:cs typeface="Arial"/>
              </a:rPr>
              <a:t>none of</a:t>
            </a:r>
            <a:r>
              <a:rPr dirty="0" sz="1150" spc="4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the</a:t>
            </a:r>
            <a:endParaRPr sz="115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10"/>
              </a:spcBef>
            </a:pPr>
            <a:r>
              <a:rPr dirty="0" sz="1150" spc="-5">
                <a:latin typeface="Arial"/>
                <a:cs typeface="Arial"/>
              </a:rPr>
              <a:t>variation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 i="1">
                <a:latin typeface="Arial"/>
                <a:cs typeface="Arial"/>
              </a:rPr>
              <a:t>Y</a:t>
            </a:r>
            <a:r>
              <a:rPr dirty="0" sz="1150" spc="114" i="1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values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279400" marR="1309370" indent="-229235">
              <a:lnSpc>
                <a:spcPct val="121700"/>
              </a:lnSpc>
              <a:buChar char="•"/>
              <a:tabLst>
                <a:tab pos="279400" algn="l"/>
                <a:tab pos="280035" algn="l"/>
              </a:tabLst>
            </a:pPr>
            <a:r>
              <a:rPr dirty="0" sz="1150" spc="5">
                <a:latin typeface="Arial"/>
                <a:cs typeface="Arial"/>
              </a:rPr>
              <a:t>R</a:t>
            </a:r>
            <a:r>
              <a:rPr dirty="0" baseline="25925" sz="1125" spc="7">
                <a:latin typeface="Arial"/>
                <a:cs typeface="Arial"/>
              </a:rPr>
              <a:t>2 </a:t>
            </a:r>
            <a:r>
              <a:rPr dirty="0" sz="1150">
                <a:latin typeface="Arial"/>
                <a:cs typeface="Arial"/>
              </a:rPr>
              <a:t>can </a:t>
            </a:r>
            <a:r>
              <a:rPr dirty="0" sz="1150" spc="-5">
                <a:latin typeface="Arial"/>
                <a:cs typeface="Arial"/>
              </a:rPr>
              <a:t>take </a:t>
            </a:r>
            <a:r>
              <a:rPr dirty="0" sz="1150">
                <a:latin typeface="Arial"/>
                <a:cs typeface="Arial"/>
              </a:rPr>
              <a:t>any value </a:t>
            </a:r>
            <a:r>
              <a:rPr dirty="0" sz="1150" spc="-5">
                <a:latin typeface="Arial"/>
                <a:cs typeface="Arial"/>
              </a:rPr>
              <a:t>from </a:t>
            </a:r>
            <a:r>
              <a:rPr dirty="0" sz="1150">
                <a:latin typeface="Arial"/>
                <a:cs typeface="Arial"/>
              </a:rPr>
              <a:t>– </a:t>
            </a:r>
            <a:r>
              <a:rPr dirty="0" sz="1150" spc="-10">
                <a:latin typeface="Arial"/>
                <a:cs typeface="Arial"/>
              </a:rPr>
              <a:t>infinity </a:t>
            </a:r>
            <a:r>
              <a:rPr dirty="0" sz="1150" spc="-5">
                <a:latin typeface="Arial"/>
                <a:cs typeface="Arial"/>
              </a:rPr>
              <a:t>to </a:t>
            </a:r>
            <a:r>
              <a:rPr dirty="0" sz="1150">
                <a:latin typeface="Arial"/>
                <a:cs typeface="Arial"/>
              </a:rPr>
              <a:t>+ </a:t>
            </a:r>
            <a:r>
              <a:rPr dirty="0" sz="1150" spc="-10">
                <a:latin typeface="Arial"/>
                <a:cs typeface="Arial"/>
              </a:rPr>
              <a:t>infinity  </a:t>
            </a:r>
            <a:r>
              <a:rPr dirty="0" sz="1150" spc="-5">
                <a:latin typeface="Arial"/>
                <a:cs typeface="Arial"/>
              </a:rPr>
              <a:t>Answer: </a:t>
            </a:r>
            <a:r>
              <a:rPr dirty="0" sz="1150" spc="-25" b="1">
                <a:latin typeface="Arial"/>
                <a:cs typeface="Arial"/>
              </a:rPr>
              <a:t>FALSE</a:t>
            </a:r>
            <a:r>
              <a:rPr dirty="0" sz="1150" spc="-25">
                <a:latin typeface="Arial"/>
                <a:cs typeface="Arial"/>
              </a:rPr>
              <a:t>. </a:t>
            </a:r>
            <a:r>
              <a:rPr dirty="0" sz="1150" spc="-20">
                <a:latin typeface="Arial"/>
                <a:cs typeface="Arial"/>
              </a:rPr>
              <a:t>It </a:t>
            </a:r>
            <a:r>
              <a:rPr dirty="0" sz="1150">
                <a:latin typeface="Arial"/>
                <a:cs typeface="Arial"/>
              </a:rPr>
              <a:t>can </a:t>
            </a:r>
            <a:r>
              <a:rPr dirty="0" sz="1150" spc="-5">
                <a:latin typeface="Arial"/>
                <a:cs typeface="Arial"/>
              </a:rPr>
              <a:t>take </a:t>
            </a:r>
            <a:r>
              <a:rPr dirty="0" sz="1150">
                <a:latin typeface="Arial"/>
                <a:cs typeface="Arial"/>
              </a:rPr>
              <a:t>on values </a:t>
            </a:r>
            <a:r>
              <a:rPr dirty="0" sz="1150" spc="-5">
                <a:latin typeface="Arial"/>
                <a:cs typeface="Arial"/>
              </a:rPr>
              <a:t>between </a:t>
            </a:r>
            <a:r>
              <a:rPr dirty="0" sz="1150">
                <a:latin typeface="Arial"/>
                <a:cs typeface="Arial"/>
              </a:rPr>
              <a:t>0 and</a:t>
            </a:r>
            <a:r>
              <a:rPr dirty="0" sz="1150" spc="10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1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0964" y="175336"/>
            <a:ext cx="2063750" cy="34036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5"/>
              <a:t>Quiz</a:t>
            </a:r>
            <a:r>
              <a:rPr dirty="0" spc="-35"/>
              <a:t> </a:t>
            </a:r>
            <a:r>
              <a:rPr dirty="0"/>
              <a:t>(True/False)</a:t>
            </a:r>
          </a:p>
        </p:txBody>
      </p:sp>
      <p:sp>
        <p:nvSpPr>
          <p:cNvPr id="7" name="object 7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5231" y="700583"/>
            <a:ext cx="2733040" cy="194310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395"/>
              </a:spcBef>
              <a:buAutoNum type="arabicPeriod" startAt="5"/>
              <a:tabLst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Choice of </a:t>
            </a:r>
            <a:r>
              <a:rPr dirty="0" sz="1150" spc="-10">
                <a:latin typeface="Arial"/>
                <a:cs typeface="Arial"/>
              </a:rPr>
              <a:t>fitting</a:t>
            </a:r>
            <a:r>
              <a:rPr dirty="0" sz="1150" spc="12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method:</a:t>
            </a:r>
            <a:endParaRPr sz="1150">
              <a:latin typeface="Arial"/>
              <a:cs typeface="Arial"/>
            </a:endParaRPr>
          </a:p>
          <a:p>
            <a:pPr lvl="1" marL="494030" indent="-186690">
              <a:lnSpc>
                <a:spcPct val="100000"/>
              </a:lnSpc>
              <a:spcBef>
                <a:spcPts val="300"/>
              </a:spcBef>
              <a:buChar char="•"/>
              <a:tabLst>
                <a:tab pos="494030" algn="l"/>
                <a:tab pos="494665" algn="l"/>
              </a:tabLst>
            </a:pPr>
            <a:r>
              <a:rPr dirty="0" sz="1150" spc="-5">
                <a:latin typeface="Arial"/>
                <a:cs typeface="Arial"/>
              </a:rPr>
              <a:t>Ordinary least </a:t>
            </a:r>
            <a:r>
              <a:rPr dirty="0" sz="1150">
                <a:latin typeface="Arial"/>
                <a:cs typeface="Arial"/>
              </a:rPr>
              <a:t>squares</a:t>
            </a:r>
            <a:r>
              <a:rPr dirty="0" sz="1150" spc="7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(OLS),</a:t>
            </a:r>
            <a:endParaRPr sz="1150">
              <a:latin typeface="Arial"/>
              <a:cs typeface="Arial"/>
            </a:endParaRPr>
          </a:p>
          <a:p>
            <a:pPr lvl="1" marL="494030" indent="-186690">
              <a:lnSpc>
                <a:spcPct val="100000"/>
              </a:lnSpc>
              <a:spcBef>
                <a:spcPts val="305"/>
              </a:spcBef>
              <a:buChar char="•"/>
              <a:tabLst>
                <a:tab pos="494030" algn="l"/>
                <a:tab pos="494665" algn="l"/>
              </a:tabLst>
            </a:pPr>
            <a:r>
              <a:rPr dirty="0" sz="1150" spc="-5">
                <a:latin typeface="Arial"/>
                <a:cs typeface="Arial"/>
              </a:rPr>
              <a:t>Generalized least</a:t>
            </a:r>
            <a:r>
              <a:rPr dirty="0" sz="1150" spc="9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squares,</a:t>
            </a:r>
            <a:endParaRPr sz="1150">
              <a:latin typeface="Arial"/>
              <a:cs typeface="Arial"/>
            </a:endParaRPr>
          </a:p>
          <a:p>
            <a:pPr lvl="1" marL="494030" indent="-186690">
              <a:lnSpc>
                <a:spcPct val="100000"/>
              </a:lnSpc>
              <a:spcBef>
                <a:spcPts val="300"/>
              </a:spcBef>
              <a:buChar char="•"/>
              <a:tabLst>
                <a:tab pos="494030" algn="l"/>
                <a:tab pos="494665" algn="l"/>
              </a:tabLst>
            </a:pPr>
            <a:r>
              <a:rPr dirty="0" sz="1150" spc="-5">
                <a:latin typeface="Arial"/>
                <a:cs typeface="Arial"/>
              </a:rPr>
              <a:t>Maximum</a:t>
            </a:r>
            <a:r>
              <a:rPr dirty="0" sz="1150" spc="8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likelihood,</a:t>
            </a:r>
            <a:endParaRPr sz="1150">
              <a:latin typeface="Arial"/>
              <a:cs typeface="Arial"/>
            </a:endParaRPr>
          </a:p>
          <a:p>
            <a:pPr lvl="1" marL="494030" indent="-186690">
              <a:lnSpc>
                <a:spcPct val="100000"/>
              </a:lnSpc>
              <a:spcBef>
                <a:spcPts val="300"/>
              </a:spcBef>
              <a:buChar char="•"/>
              <a:tabLst>
                <a:tab pos="494030" algn="l"/>
                <a:tab pos="494665" algn="l"/>
              </a:tabLst>
            </a:pPr>
            <a:r>
              <a:rPr dirty="0" sz="1150" spc="-5">
                <a:latin typeface="Arial"/>
                <a:cs typeface="Arial"/>
              </a:rPr>
              <a:t>Etc.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275"/>
              </a:spcBef>
              <a:buAutoNum type="arabicPeriod" startAt="5"/>
              <a:tabLst>
                <a:tab pos="235585" algn="l"/>
              </a:tabLst>
            </a:pPr>
            <a:r>
              <a:rPr dirty="0" sz="1150" spc="-5">
                <a:latin typeface="Arial"/>
                <a:cs typeface="Arial"/>
              </a:rPr>
              <a:t>Model</a:t>
            </a:r>
            <a:r>
              <a:rPr dirty="0" sz="1150" spc="-55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fitting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AutoNum type="arabicPeriod" startAt="5"/>
              <a:tabLst>
                <a:tab pos="235585" algn="l"/>
              </a:tabLst>
            </a:pPr>
            <a:r>
              <a:rPr dirty="0" sz="1150" spc="-5">
                <a:latin typeface="Arial"/>
                <a:cs typeface="Arial"/>
              </a:rPr>
              <a:t>Model validation</a:t>
            </a:r>
            <a:r>
              <a:rPr dirty="0" sz="1150" spc="8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(diagnostics)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AutoNum type="arabicPeriod" startAt="5"/>
              <a:tabLst>
                <a:tab pos="235585" algn="l"/>
              </a:tabLst>
            </a:pPr>
            <a:r>
              <a:rPr dirty="0" sz="1150" spc="-5">
                <a:latin typeface="Arial"/>
                <a:cs typeface="Arial"/>
              </a:rPr>
              <a:t>Refine the </a:t>
            </a:r>
            <a:r>
              <a:rPr dirty="0" sz="1150">
                <a:latin typeface="Arial"/>
                <a:cs typeface="Arial"/>
              </a:rPr>
              <a:t>model &amp; </a:t>
            </a:r>
            <a:r>
              <a:rPr dirty="0" sz="1150" spc="-5">
                <a:latin typeface="Arial"/>
                <a:cs typeface="Arial"/>
              </a:rPr>
              <a:t>iterate from step</a:t>
            </a:r>
            <a:r>
              <a:rPr dirty="0" sz="1150" spc="17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3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AutoNum type="arabicPeriod" startAt="5"/>
              <a:tabLst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Use of </a:t>
            </a:r>
            <a:r>
              <a:rPr dirty="0" sz="1150" spc="-5">
                <a:latin typeface="Arial"/>
                <a:cs typeface="Arial"/>
              </a:rPr>
              <a:t>the</a:t>
            </a:r>
            <a:r>
              <a:rPr dirty="0" sz="1150" spc="1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model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2735" y="181101"/>
            <a:ext cx="4358640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Steps in </a:t>
            </a:r>
            <a:r>
              <a:rPr dirty="0" spc="5"/>
              <a:t>Regression </a:t>
            </a:r>
            <a:r>
              <a:rPr dirty="0" spc="-5"/>
              <a:t>Analysis</a:t>
            </a:r>
            <a:r>
              <a:rPr dirty="0" spc="-70"/>
              <a:t> </a:t>
            </a:r>
            <a:r>
              <a:rPr dirty="0" spc="5"/>
              <a:t>(cont’d)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8279" y="3126434"/>
            <a:ext cx="4044950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>
                <a:latin typeface="Arial"/>
                <a:cs typeface="Arial"/>
              </a:rPr>
              <a:t>Adapted</a:t>
            </a:r>
            <a:r>
              <a:rPr dirty="0" sz="650" spc="-40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from</a:t>
            </a:r>
            <a:r>
              <a:rPr dirty="0" sz="650" spc="5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Chatterjee,</a:t>
            </a:r>
            <a:r>
              <a:rPr dirty="0" sz="650" spc="-50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S.,</a:t>
            </a:r>
            <a:r>
              <a:rPr dirty="0" sz="650" spc="-25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&amp;</a:t>
            </a:r>
            <a:r>
              <a:rPr dirty="0" sz="650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Hadi,</a:t>
            </a:r>
            <a:r>
              <a:rPr dirty="0" sz="650" spc="5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A.</a:t>
            </a:r>
            <a:r>
              <a:rPr dirty="0" sz="650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S.</a:t>
            </a:r>
            <a:r>
              <a:rPr dirty="0" sz="650" spc="-25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(2013).</a:t>
            </a:r>
            <a:r>
              <a:rPr dirty="0" sz="650" spc="5">
                <a:latin typeface="Arial"/>
                <a:cs typeface="Arial"/>
              </a:rPr>
              <a:t> </a:t>
            </a:r>
            <a:r>
              <a:rPr dirty="0" sz="650" i="1">
                <a:latin typeface="Arial"/>
                <a:cs typeface="Arial"/>
              </a:rPr>
              <a:t>Regression</a:t>
            </a:r>
            <a:r>
              <a:rPr dirty="0" sz="650" spc="-55" i="1">
                <a:latin typeface="Arial"/>
                <a:cs typeface="Arial"/>
              </a:rPr>
              <a:t> </a:t>
            </a:r>
            <a:r>
              <a:rPr dirty="0" sz="650" i="1">
                <a:latin typeface="Arial"/>
                <a:cs typeface="Arial"/>
              </a:rPr>
              <a:t>Analysis</a:t>
            </a:r>
            <a:r>
              <a:rPr dirty="0" sz="650" spc="-50" i="1">
                <a:latin typeface="Arial"/>
                <a:cs typeface="Arial"/>
              </a:rPr>
              <a:t> </a:t>
            </a:r>
            <a:r>
              <a:rPr dirty="0" sz="650" spc="-5" i="1">
                <a:latin typeface="Arial"/>
                <a:cs typeface="Arial"/>
              </a:rPr>
              <a:t>by</a:t>
            </a:r>
            <a:r>
              <a:rPr dirty="0" sz="650" spc="10" i="1">
                <a:latin typeface="Arial"/>
                <a:cs typeface="Arial"/>
              </a:rPr>
              <a:t> </a:t>
            </a:r>
            <a:r>
              <a:rPr dirty="0" sz="650" spc="-5" i="1">
                <a:latin typeface="Arial"/>
                <a:cs typeface="Arial"/>
              </a:rPr>
              <a:t>Example</a:t>
            </a:r>
            <a:r>
              <a:rPr dirty="0" sz="650" spc="-15" i="1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(5th</a:t>
            </a:r>
            <a:r>
              <a:rPr dirty="0" sz="650" spc="-40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ed.).</a:t>
            </a:r>
            <a:r>
              <a:rPr dirty="0" sz="650" spc="-25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Somerset:</a:t>
            </a:r>
            <a:r>
              <a:rPr dirty="0" sz="650" spc="-25">
                <a:latin typeface="Arial"/>
                <a:cs typeface="Arial"/>
              </a:rPr>
              <a:t> </a:t>
            </a:r>
            <a:r>
              <a:rPr dirty="0" sz="650" spc="-5">
                <a:latin typeface="Arial"/>
                <a:cs typeface="Arial"/>
              </a:rPr>
              <a:t>W</a:t>
            </a:r>
            <a:r>
              <a:rPr dirty="0" sz="650" spc="-120">
                <a:latin typeface="Arial"/>
                <a:cs typeface="Arial"/>
              </a:rPr>
              <a:t> </a:t>
            </a:r>
            <a:r>
              <a:rPr dirty="0" sz="650">
                <a:latin typeface="Arial"/>
                <a:cs typeface="Arial"/>
              </a:rPr>
              <a:t>iley.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97879" cy="3316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0050" y="1437893"/>
            <a:ext cx="2465070" cy="5340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solidFill>
                  <a:srgbClr val="EDB111"/>
                </a:solidFill>
                <a:latin typeface="Arial"/>
                <a:cs typeface="Arial"/>
              </a:rPr>
              <a:t>Sridhar Narasimhan,</a:t>
            </a:r>
            <a:r>
              <a:rPr dirty="0" sz="1550" spc="-100" b="1">
                <a:solidFill>
                  <a:srgbClr val="EDB111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EDB111"/>
                </a:solidFill>
                <a:latin typeface="Arial"/>
                <a:cs typeface="Arial"/>
              </a:rPr>
              <a:t>Ph.D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200"/>
              </a:lnSpc>
              <a:spcBef>
                <a:spcPts val="25"/>
              </a:spcBef>
            </a:pPr>
            <a:r>
              <a:rPr dirty="0" sz="1000" spc="15" i="1">
                <a:latin typeface="Arial"/>
                <a:cs typeface="Arial"/>
              </a:rPr>
              <a:t>Professor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900"/>
              </a:lnSpc>
            </a:pPr>
            <a:r>
              <a:rPr dirty="0" sz="750">
                <a:latin typeface="Arial"/>
                <a:cs typeface="Arial"/>
              </a:rPr>
              <a:t>Scheller </a:t>
            </a:r>
            <a:r>
              <a:rPr dirty="0" sz="750" spc="-5">
                <a:latin typeface="Arial"/>
                <a:cs typeface="Arial"/>
              </a:rPr>
              <a:t>College of</a:t>
            </a:r>
            <a:r>
              <a:rPr dirty="0" sz="750" spc="-35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Business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1820" y="182371"/>
            <a:ext cx="3103245" cy="57277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2445"/>
              </a:lnSpc>
              <a:spcBef>
                <a:spcPts val="110"/>
              </a:spcBef>
            </a:pPr>
            <a:r>
              <a:rPr dirty="0" spc="5"/>
              <a:t>Data </a:t>
            </a:r>
            <a:r>
              <a:rPr dirty="0"/>
              <a:t>Analytics </a:t>
            </a:r>
            <a:r>
              <a:rPr dirty="0" spc="5"/>
              <a:t>in</a:t>
            </a:r>
            <a:r>
              <a:rPr dirty="0" spc="-114"/>
              <a:t> </a:t>
            </a:r>
            <a:r>
              <a:rPr dirty="0" spc="5"/>
              <a:t>Business</a:t>
            </a:r>
          </a:p>
          <a:p>
            <a:pPr marL="18415">
              <a:lnSpc>
                <a:spcPts val="1845"/>
              </a:lnSpc>
            </a:pPr>
            <a:r>
              <a:rPr dirty="0" sz="1550" spc="-5">
                <a:solidFill>
                  <a:srgbClr val="1F487C"/>
                </a:solidFill>
              </a:rPr>
              <a:t>Linear</a:t>
            </a:r>
            <a:r>
              <a:rPr dirty="0" sz="1550" spc="5">
                <a:solidFill>
                  <a:srgbClr val="1F487C"/>
                </a:solidFill>
              </a:rPr>
              <a:t> </a:t>
            </a:r>
            <a:r>
              <a:rPr dirty="0" sz="1550">
                <a:solidFill>
                  <a:srgbClr val="1F487C"/>
                </a:solidFill>
              </a:rPr>
              <a:t>Regression</a:t>
            </a:r>
            <a:endParaRPr sz="1550"/>
          </a:p>
        </p:txBody>
      </p:sp>
      <p:sp>
        <p:nvSpPr>
          <p:cNvPr id="5" name="object 5"/>
          <p:cNvSpPr txBox="1"/>
          <p:nvPr/>
        </p:nvSpPr>
        <p:spPr>
          <a:xfrm>
            <a:off x="206451" y="2832303"/>
            <a:ext cx="1928495" cy="377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dirty="0" sz="1150" spc="-5" b="1">
                <a:solidFill>
                  <a:srgbClr val="1F487C"/>
                </a:solidFill>
                <a:latin typeface="Arial"/>
                <a:cs typeface="Arial"/>
              </a:rPr>
              <a:t>Simple </a:t>
            </a:r>
            <a:r>
              <a:rPr dirty="0" sz="1150" b="1">
                <a:solidFill>
                  <a:srgbClr val="1F487C"/>
                </a:solidFill>
                <a:latin typeface="Arial"/>
                <a:cs typeface="Arial"/>
              </a:rPr>
              <a:t>Regression </a:t>
            </a:r>
            <a:r>
              <a:rPr dirty="0" sz="1150" spc="-5" b="1">
                <a:solidFill>
                  <a:srgbClr val="1F487C"/>
                </a:solidFill>
                <a:latin typeface="Arial"/>
                <a:cs typeface="Arial"/>
              </a:rPr>
              <a:t>(One  Predictor </a:t>
            </a:r>
            <a:r>
              <a:rPr dirty="0" sz="1150" spc="-10" b="1">
                <a:solidFill>
                  <a:srgbClr val="1F487C"/>
                </a:solidFill>
                <a:latin typeface="Arial"/>
                <a:cs typeface="Arial"/>
              </a:rPr>
              <a:t>Variable) </a:t>
            </a:r>
            <a:r>
              <a:rPr dirty="0" sz="1150" spc="-5" b="1">
                <a:solidFill>
                  <a:srgbClr val="1F487C"/>
                </a:solidFill>
                <a:latin typeface="Arial"/>
                <a:cs typeface="Arial"/>
              </a:rPr>
              <a:t>Using</a:t>
            </a:r>
            <a:r>
              <a:rPr dirty="0" sz="1150" spc="120" b="1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1F487C"/>
                </a:solidFill>
                <a:latin typeface="Arial"/>
                <a:cs typeface="Arial"/>
              </a:rPr>
              <a:t>R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04"/>
            <a:ext cx="1879696" cy="1877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4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8468" y="179959"/>
            <a:ext cx="4043679" cy="6540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0"/>
              </a:spcBef>
              <a:tabLst>
                <a:tab pos="2420620" algn="l"/>
              </a:tabLst>
            </a:pPr>
            <a:r>
              <a:rPr dirty="0" spc="5"/>
              <a:t>Regression Output:	</a:t>
            </a:r>
            <a:r>
              <a:rPr dirty="0" spc="10"/>
              <a:t>Simple</a:t>
            </a:r>
            <a:r>
              <a:rPr dirty="0" spc="-80"/>
              <a:t> </a:t>
            </a:r>
            <a:r>
              <a:rPr dirty="0" spc="5"/>
              <a:t>Linear  Regression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9259" y="1056894"/>
            <a:ext cx="195961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10">
                <a:latin typeface="Arial"/>
                <a:cs typeface="Arial"/>
              </a:rPr>
              <a:t>lm(formula = </a:t>
            </a:r>
            <a:r>
              <a:rPr dirty="0" sz="750">
                <a:latin typeface="Arial"/>
                <a:cs typeface="Arial"/>
              </a:rPr>
              <a:t>price </a:t>
            </a:r>
            <a:r>
              <a:rPr dirty="0" sz="750" spc="10">
                <a:latin typeface="Arial"/>
                <a:cs typeface="Arial"/>
              </a:rPr>
              <a:t>~ </a:t>
            </a:r>
            <a:r>
              <a:rPr dirty="0" sz="750" spc="-5">
                <a:latin typeface="Arial"/>
                <a:cs typeface="Arial"/>
              </a:rPr>
              <a:t>lotsize, data </a:t>
            </a:r>
            <a:r>
              <a:rPr dirty="0" sz="750" spc="10">
                <a:latin typeface="Arial"/>
                <a:cs typeface="Arial"/>
              </a:rPr>
              <a:t>=</a:t>
            </a:r>
            <a:r>
              <a:rPr dirty="0" sz="750" spc="15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Housing)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259" y="1294638"/>
            <a:ext cx="775335" cy="3810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>
                <a:solidFill>
                  <a:srgbClr val="00AF50"/>
                </a:solidFill>
                <a:latin typeface="Arial"/>
                <a:cs typeface="Arial"/>
              </a:rPr>
              <a:t>Residuals:</a:t>
            </a:r>
            <a:endParaRPr sz="750">
              <a:latin typeface="Arial"/>
              <a:cs typeface="Arial"/>
            </a:endParaRPr>
          </a:p>
          <a:p>
            <a:pPr marL="95250">
              <a:lnSpc>
                <a:spcPct val="100000"/>
              </a:lnSpc>
              <a:spcBef>
                <a:spcPts val="40"/>
              </a:spcBef>
              <a:tabLst>
                <a:tab pos="631190" algn="l"/>
              </a:tabLst>
            </a:pPr>
            <a:r>
              <a:rPr dirty="0" sz="750" spc="20">
                <a:solidFill>
                  <a:srgbClr val="00AF50"/>
                </a:solidFill>
                <a:latin typeface="Arial"/>
                <a:cs typeface="Arial"/>
              </a:rPr>
              <a:t>M</a:t>
            </a:r>
            <a:r>
              <a:rPr dirty="0" sz="750" spc="-5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dirty="0" sz="750" spc="5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dirty="0" sz="75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dirty="0" sz="750" spc="5">
                <a:solidFill>
                  <a:srgbClr val="00AF50"/>
                </a:solidFill>
                <a:latin typeface="Arial"/>
                <a:cs typeface="Arial"/>
              </a:rPr>
              <a:t>1</a:t>
            </a:r>
            <a:r>
              <a:rPr dirty="0" sz="750" spc="10">
                <a:solidFill>
                  <a:srgbClr val="00AF50"/>
                </a:solidFill>
                <a:latin typeface="Arial"/>
                <a:cs typeface="Arial"/>
              </a:rPr>
              <a:t>Q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454659" algn="l"/>
              </a:tabLst>
            </a:pPr>
            <a:r>
              <a:rPr dirty="0" sz="750" spc="10">
                <a:solidFill>
                  <a:srgbClr val="00AF50"/>
                </a:solidFill>
                <a:latin typeface="Arial"/>
                <a:cs typeface="Arial"/>
              </a:rPr>
              <a:t>-</a:t>
            </a:r>
            <a:r>
              <a:rPr dirty="0" sz="750" spc="10">
                <a:solidFill>
                  <a:srgbClr val="00AF50"/>
                </a:solidFill>
                <a:latin typeface="Arial"/>
                <a:cs typeface="Arial"/>
              </a:rPr>
              <a:t>6955</a:t>
            </a:r>
            <a:r>
              <a:rPr dirty="0" sz="750" spc="5">
                <a:solidFill>
                  <a:srgbClr val="00AF50"/>
                </a:solidFill>
                <a:latin typeface="Arial"/>
                <a:cs typeface="Arial"/>
              </a:rPr>
              <a:t>1</a:t>
            </a:r>
            <a:r>
              <a:rPr dirty="0" sz="75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dirty="0" sz="750" spc="10">
                <a:solidFill>
                  <a:srgbClr val="00AF50"/>
                </a:solidFill>
                <a:latin typeface="Arial"/>
                <a:cs typeface="Arial"/>
              </a:rPr>
              <a:t>-</a:t>
            </a:r>
            <a:r>
              <a:rPr dirty="0" sz="750" spc="5">
                <a:solidFill>
                  <a:srgbClr val="00AF50"/>
                </a:solidFill>
                <a:latin typeface="Arial"/>
                <a:cs typeface="Arial"/>
              </a:rPr>
              <a:t>14626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6863" y="1413763"/>
            <a:ext cx="672465" cy="2616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14"/>
              </a:spcBef>
              <a:tabLst>
                <a:tab pos="528320" algn="l"/>
              </a:tabLst>
            </a:pPr>
            <a:r>
              <a:rPr dirty="0" sz="750" spc="20">
                <a:solidFill>
                  <a:srgbClr val="00AF50"/>
                </a:solidFill>
                <a:latin typeface="Arial"/>
                <a:cs typeface="Arial"/>
              </a:rPr>
              <a:t>M</a:t>
            </a:r>
            <a:r>
              <a:rPr dirty="0" sz="750" spc="-15">
                <a:solidFill>
                  <a:srgbClr val="00AF50"/>
                </a:solidFill>
                <a:latin typeface="Arial"/>
                <a:cs typeface="Arial"/>
              </a:rPr>
              <a:t>ed</a:t>
            </a:r>
            <a:r>
              <a:rPr dirty="0" sz="750" spc="-5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dirty="0" sz="750" spc="-15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dirty="0" sz="750" spc="5">
                <a:solidFill>
                  <a:srgbClr val="00AF50"/>
                </a:solidFill>
                <a:latin typeface="Arial"/>
                <a:cs typeface="Arial"/>
              </a:rPr>
              <a:t>n</a:t>
            </a:r>
            <a:r>
              <a:rPr dirty="0" sz="750">
                <a:solidFill>
                  <a:srgbClr val="00AF50"/>
                </a:solidFill>
                <a:latin typeface="Arial"/>
                <a:cs typeface="Arial"/>
              </a:rPr>
              <a:t>	</a:t>
            </a:r>
            <a:r>
              <a:rPr dirty="0" sz="750" spc="5">
                <a:solidFill>
                  <a:srgbClr val="00AF50"/>
                </a:solidFill>
                <a:latin typeface="Arial"/>
                <a:cs typeface="Arial"/>
              </a:rPr>
              <a:t>3</a:t>
            </a:r>
            <a:r>
              <a:rPr dirty="0" sz="750" spc="10">
                <a:solidFill>
                  <a:srgbClr val="00AF50"/>
                </a:solidFill>
                <a:latin typeface="Arial"/>
                <a:cs typeface="Arial"/>
              </a:rPr>
              <a:t>Q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401320" algn="l"/>
              </a:tabLst>
            </a:pPr>
            <a:r>
              <a:rPr dirty="0" sz="750" spc="10">
                <a:solidFill>
                  <a:srgbClr val="00AF50"/>
                </a:solidFill>
                <a:latin typeface="Arial"/>
                <a:cs typeface="Arial"/>
              </a:rPr>
              <a:t>-2858	</a:t>
            </a:r>
            <a:r>
              <a:rPr dirty="0" sz="750" spc="5">
                <a:solidFill>
                  <a:srgbClr val="00AF50"/>
                </a:solidFill>
                <a:latin typeface="Arial"/>
                <a:cs typeface="Arial"/>
              </a:rPr>
              <a:t>9752.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1623" y="1413763"/>
            <a:ext cx="359410" cy="26162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150495">
              <a:lnSpc>
                <a:spcPct val="104000"/>
              </a:lnSpc>
              <a:spcBef>
                <a:spcPts val="80"/>
              </a:spcBef>
            </a:pPr>
            <a:r>
              <a:rPr dirty="0" sz="750" spc="20">
                <a:solidFill>
                  <a:srgbClr val="00AF50"/>
                </a:solidFill>
                <a:latin typeface="Arial"/>
                <a:cs typeface="Arial"/>
              </a:rPr>
              <a:t>M</a:t>
            </a:r>
            <a:r>
              <a:rPr dirty="0" sz="750" spc="-15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dirty="0" sz="750" spc="5">
                <a:solidFill>
                  <a:srgbClr val="00AF50"/>
                </a:solidFill>
                <a:latin typeface="Arial"/>
                <a:cs typeface="Arial"/>
              </a:rPr>
              <a:t>x  </a:t>
            </a:r>
            <a:r>
              <a:rPr dirty="0" sz="750" spc="5">
                <a:solidFill>
                  <a:srgbClr val="00AF50"/>
                </a:solidFill>
                <a:latin typeface="Arial"/>
                <a:cs typeface="Arial"/>
              </a:rPr>
              <a:t>106901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259" y="1767332"/>
            <a:ext cx="561340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>
                <a:latin typeface="Arial"/>
                <a:cs typeface="Arial"/>
              </a:rPr>
              <a:t>Coefficients: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3000" y="1886204"/>
            <a:ext cx="323215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>
                <a:latin typeface="Arial"/>
                <a:cs typeface="Arial"/>
              </a:rPr>
              <a:t>P</a:t>
            </a:r>
            <a:r>
              <a:rPr dirty="0" sz="750" spc="10">
                <a:latin typeface="Arial"/>
                <a:cs typeface="Arial"/>
              </a:rPr>
              <a:t>r(&gt;</a:t>
            </a:r>
            <a:r>
              <a:rPr dirty="0" sz="750" spc="-10">
                <a:latin typeface="Arial"/>
                <a:cs typeface="Arial"/>
              </a:rPr>
              <a:t>|</a:t>
            </a:r>
            <a:r>
              <a:rPr dirty="0" sz="750" spc="5">
                <a:latin typeface="Arial"/>
                <a:cs typeface="Arial"/>
              </a:rPr>
              <a:t>t</a:t>
            </a:r>
            <a:r>
              <a:rPr dirty="0" sz="750" spc="-10">
                <a:latin typeface="Arial"/>
                <a:cs typeface="Arial"/>
              </a:rPr>
              <a:t>|</a:t>
            </a:r>
            <a:r>
              <a:rPr dirty="0" sz="750" spc="5"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6863" y="1886204"/>
            <a:ext cx="490220" cy="38036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80"/>
              </a:spcBef>
            </a:pPr>
            <a:r>
              <a:rPr dirty="0" sz="750" spc="5">
                <a:latin typeface="Arial"/>
                <a:cs typeface="Arial"/>
              </a:rPr>
              <a:t>Estimate  </a:t>
            </a:r>
            <a:r>
              <a:rPr dirty="0" sz="750" spc="5">
                <a:latin typeface="Arial"/>
                <a:cs typeface="Arial"/>
              </a:rPr>
              <a:t>3</a:t>
            </a:r>
            <a:r>
              <a:rPr dirty="0" sz="750" spc="5">
                <a:latin typeface="Arial"/>
                <a:cs typeface="Arial"/>
              </a:rPr>
              <a:t>.</a:t>
            </a:r>
            <a:r>
              <a:rPr dirty="0" sz="750" spc="5">
                <a:latin typeface="Arial"/>
                <a:cs typeface="Arial"/>
              </a:rPr>
              <a:t>414</a:t>
            </a:r>
            <a:r>
              <a:rPr dirty="0" sz="750" spc="-15">
                <a:latin typeface="Arial"/>
                <a:cs typeface="Arial"/>
              </a:rPr>
              <a:t>e</a:t>
            </a:r>
            <a:r>
              <a:rPr dirty="0" sz="750" spc="15">
                <a:latin typeface="Arial"/>
                <a:cs typeface="Arial"/>
              </a:rPr>
              <a:t>+</a:t>
            </a:r>
            <a:r>
              <a:rPr dirty="0" sz="750" spc="5">
                <a:latin typeface="Arial"/>
                <a:cs typeface="Arial"/>
              </a:rPr>
              <a:t>04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750" spc="5">
                <a:latin typeface="Arial"/>
                <a:cs typeface="Arial"/>
              </a:rPr>
              <a:t>6.599e+00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08175" y="1886204"/>
            <a:ext cx="808355" cy="38036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 indent="295910">
              <a:lnSpc>
                <a:spcPct val="104000"/>
              </a:lnSpc>
              <a:spcBef>
                <a:spcPts val="80"/>
              </a:spcBef>
            </a:pPr>
            <a:r>
              <a:rPr dirty="0" sz="750">
                <a:latin typeface="Arial"/>
                <a:cs typeface="Arial"/>
              </a:rPr>
              <a:t>Std. Error  </a:t>
            </a:r>
            <a:r>
              <a:rPr dirty="0" sz="750" spc="10">
                <a:latin typeface="Arial"/>
                <a:cs typeface="Arial"/>
              </a:rPr>
              <a:t>2.491e+03   </a:t>
            </a:r>
            <a:r>
              <a:rPr dirty="0" sz="750" spc="25">
                <a:latin typeface="Arial"/>
                <a:cs typeface="Arial"/>
              </a:rPr>
              <a:t> </a:t>
            </a:r>
            <a:r>
              <a:rPr dirty="0" sz="750" spc="5">
                <a:latin typeface="Arial"/>
                <a:cs typeface="Arial"/>
              </a:rPr>
              <a:t>13.7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603885" algn="l"/>
              </a:tabLst>
            </a:pPr>
            <a:r>
              <a:rPr dirty="0" sz="750" spc="10">
                <a:latin typeface="Arial"/>
                <a:cs typeface="Arial"/>
              </a:rPr>
              <a:t>4</a:t>
            </a:r>
            <a:r>
              <a:rPr dirty="0" sz="750" spc="5">
                <a:latin typeface="Arial"/>
                <a:cs typeface="Arial"/>
              </a:rPr>
              <a:t>.</a:t>
            </a:r>
            <a:r>
              <a:rPr dirty="0" sz="750" spc="10">
                <a:latin typeface="Arial"/>
                <a:cs typeface="Arial"/>
              </a:rPr>
              <a:t>458</a:t>
            </a:r>
            <a:r>
              <a:rPr dirty="0" sz="750" spc="-25">
                <a:latin typeface="Arial"/>
                <a:cs typeface="Arial"/>
              </a:rPr>
              <a:t>e</a:t>
            </a:r>
            <a:r>
              <a:rPr dirty="0" sz="750" spc="10">
                <a:latin typeface="Arial"/>
                <a:cs typeface="Arial"/>
              </a:rPr>
              <a:t>-</a:t>
            </a:r>
            <a:r>
              <a:rPr dirty="0" sz="750" spc="5">
                <a:latin typeface="Arial"/>
                <a:cs typeface="Arial"/>
              </a:rPr>
              <a:t>01</a:t>
            </a:r>
            <a:r>
              <a:rPr dirty="0" sz="750">
                <a:latin typeface="Arial"/>
                <a:cs typeface="Arial"/>
              </a:rPr>
              <a:t>	</a:t>
            </a:r>
            <a:r>
              <a:rPr dirty="0" sz="750" spc="5">
                <a:latin typeface="Arial"/>
                <a:cs typeface="Arial"/>
              </a:rPr>
              <a:t>14</a:t>
            </a:r>
            <a:r>
              <a:rPr dirty="0" sz="750" spc="5">
                <a:latin typeface="Arial"/>
                <a:cs typeface="Arial"/>
              </a:rPr>
              <a:t>.</a:t>
            </a:r>
            <a:r>
              <a:rPr dirty="0" sz="750" spc="5">
                <a:latin typeface="Arial"/>
                <a:cs typeface="Arial"/>
              </a:rPr>
              <a:t>8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95777" y="1886204"/>
            <a:ext cx="767080" cy="3803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07975">
              <a:lnSpc>
                <a:spcPct val="100000"/>
              </a:lnSpc>
              <a:spcBef>
                <a:spcPts val="114"/>
              </a:spcBef>
            </a:pPr>
            <a:r>
              <a:rPr dirty="0" sz="750" spc="5">
                <a:latin typeface="Arial"/>
                <a:cs typeface="Arial"/>
              </a:rPr>
              <a:t>t</a:t>
            </a:r>
            <a:r>
              <a:rPr dirty="0" sz="750" spc="-10">
                <a:latin typeface="Arial"/>
                <a:cs typeface="Arial"/>
              </a:rPr>
              <a:t> </a:t>
            </a:r>
            <a:r>
              <a:rPr dirty="0" sz="750" spc="-5">
                <a:latin typeface="Arial"/>
                <a:cs typeface="Arial"/>
              </a:rPr>
              <a:t>value</a:t>
            </a:r>
            <a:endParaRPr sz="75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dirty="0" sz="750" spc="5">
                <a:latin typeface="Arial"/>
                <a:cs typeface="Arial"/>
              </a:rPr>
              <a:t>&lt;2e-16</a:t>
            </a:r>
            <a:r>
              <a:rPr dirty="0" sz="750" spc="-40">
                <a:latin typeface="Arial"/>
                <a:cs typeface="Arial"/>
              </a:rPr>
              <a:t> </a:t>
            </a:r>
            <a:r>
              <a:rPr dirty="0" sz="750" spc="-5">
                <a:latin typeface="Arial"/>
                <a:cs typeface="Arial"/>
              </a:rPr>
              <a:t>***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750" spc="5">
                <a:latin typeface="Arial"/>
                <a:cs typeface="Arial"/>
              </a:rPr>
              <a:t>&lt;2e-16</a:t>
            </a:r>
            <a:r>
              <a:rPr dirty="0" sz="750">
                <a:latin typeface="Arial"/>
                <a:cs typeface="Arial"/>
              </a:rPr>
              <a:t> </a:t>
            </a:r>
            <a:r>
              <a:rPr dirty="0" sz="750" spc="-5">
                <a:latin typeface="Arial"/>
                <a:cs typeface="Arial"/>
              </a:rPr>
              <a:t>***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259" y="2005076"/>
            <a:ext cx="468630" cy="3771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80"/>
              </a:spcBef>
            </a:pPr>
            <a:r>
              <a:rPr dirty="0" sz="750" spc="15">
                <a:latin typeface="Arial"/>
                <a:cs typeface="Arial"/>
              </a:rPr>
              <a:t>(</a:t>
            </a:r>
            <a:r>
              <a:rPr dirty="0" sz="750" spc="5">
                <a:latin typeface="Arial"/>
                <a:cs typeface="Arial"/>
              </a:rPr>
              <a:t>I</a:t>
            </a:r>
            <a:r>
              <a:rPr dirty="0" sz="750" spc="10">
                <a:latin typeface="Arial"/>
                <a:cs typeface="Arial"/>
              </a:rPr>
              <a:t>n</a:t>
            </a:r>
            <a:r>
              <a:rPr dirty="0" sz="750" spc="5">
                <a:latin typeface="Arial"/>
                <a:cs typeface="Arial"/>
              </a:rPr>
              <a:t>t</a:t>
            </a:r>
            <a:r>
              <a:rPr dirty="0" sz="750" spc="-15">
                <a:latin typeface="Arial"/>
                <a:cs typeface="Arial"/>
              </a:rPr>
              <a:t>e</a:t>
            </a:r>
            <a:r>
              <a:rPr dirty="0" sz="750" spc="15">
                <a:latin typeface="Arial"/>
                <a:cs typeface="Arial"/>
              </a:rPr>
              <a:t>r</a:t>
            </a:r>
            <a:r>
              <a:rPr dirty="0" sz="750" spc="5">
                <a:latin typeface="Arial"/>
                <a:cs typeface="Arial"/>
              </a:rPr>
              <a:t>c</a:t>
            </a:r>
            <a:r>
              <a:rPr dirty="0" sz="750" spc="-15">
                <a:latin typeface="Arial"/>
                <a:cs typeface="Arial"/>
              </a:rPr>
              <a:t>ep</a:t>
            </a:r>
            <a:r>
              <a:rPr dirty="0" sz="750" spc="5">
                <a:latin typeface="Arial"/>
                <a:cs typeface="Arial"/>
              </a:rPr>
              <a:t>t</a:t>
            </a:r>
            <a:r>
              <a:rPr dirty="0" sz="750" spc="5">
                <a:latin typeface="Arial"/>
                <a:cs typeface="Arial"/>
              </a:rPr>
              <a:t>)  </a:t>
            </a:r>
            <a:r>
              <a:rPr dirty="0" sz="750" spc="-5">
                <a:latin typeface="Arial"/>
                <a:cs typeface="Arial"/>
              </a:rPr>
              <a:t>lotsize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50" spc="15">
                <a:latin typeface="Arial"/>
                <a:cs typeface="Arial"/>
              </a:rPr>
              <a:t>---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9259" y="2358644"/>
            <a:ext cx="2755900" cy="615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5">
                <a:latin typeface="Arial"/>
                <a:cs typeface="Arial"/>
              </a:rPr>
              <a:t>Signif. </a:t>
            </a:r>
            <a:r>
              <a:rPr dirty="0" sz="750" spc="-5">
                <a:latin typeface="Arial"/>
                <a:cs typeface="Arial"/>
              </a:rPr>
              <a:t>codes: </a:t>
            </a:r>
            <a:r>
              <a:rPr dirty="0" sz="750" spc="10">
                <a:latin typeface="Arial"/>
                <a:cs typeface="Arial"/>
              </a:rPr>
              <a:t>0 </a:t>
            </a:r>
            <a:r>
              <a:rPr dirty="0" sz="750" spc="-5">
                <a:latin typeface="Arial"/>
                <a:cs typeface="Arial"/>
              </a:rPr>
              <a:t>‘***’ </a:t>
            </a:r>
            <a:r>
              <a:rPr dirty="0" sz="750" spc="5">
                <a:latin typeface="Arial"/>
                <a:cs typeface="Arial"/>
              </a:rPr>
              <a:t>0.001 </a:t>
            </a:r>
            <a:r>
              <a:rPr dirty="0" sz="750" spc="-5">
                <a:latin typeface="Arial"/>
                <a:cs typeface="Arial"/>
              </a:rPr>
              <a:t>‘**’ </a:t>
            </a:r>
            <a:r>
              <a:rPr dirty="0" sz="750" spc="5">
                <a:latin typeface="Arial"/>
                <a:cs typeface="Arial"/>
              </a:rPr>
              <a:t>0.01 </a:t>
            </a:r>
            <a:r>
              <a:rPr dirty="0" sz="750" spc="-5">
                <a:latin typeface="Arial"/>
                <a:cs typeface="Arial"/>
              </a:rPr>
              <a:t>‘*’ </a:t>
            </a:r>
            <a:r>
              <a:rPr dirty="0" sz="750" spc="5">
                <a:latin typeface="Arial"/>
                <a:cs typeface="Arial"/>
              </a:rPr>
              <a:t>0.05 </a:t>
            </a:r>
            <a:r>
              <a:rPr dirty="0" sz="750">
                <a:latin typeface="Arial"/>
                <a:cs typeface="Arial"/>
              </a:rPr>
              <a:t>‘.’ </a:t>
            </a:r>
            <a:r>
              <a:rPr dirty="0" sz="750" spc="5">
                <a:latin typeface="Arial"/>
                <a:cs typeface="Arial"/>
              </a:rPr>
              <a:t>0.1 </a:t>
            </a:r>
            <a:r>
              <a:rPr dirty="0" sz="750">
                <a:latin typeface="Arial"/>
                <a:cs typeface="Arial"/>
              </a:rPr>
              <a:t>‘ ’</a:t>
            </a:r>
            <a:r>
              <a:rPr dirty="0" sz="750" spc="-114">
                <a:latin typeface="Arial"/>
                <a:cs typeface="Arial"/>
              </a:rPr>
              <a:t> </a:t>
            </a:r>
            <a:r>
              <a:rPr dirty="0" sz="750" spc="1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 marR="5080">
              <a:lnSpc>
                <a:spcPct val="102699"/>
              </a:lnSpc>
              <a:tabLst>
                <a:tab pos="1490980" algn="l"/>
              </a:tabLst>
            </a:pPr>
            <a:r>
              <a:rPr dirty="0" sz="750">
                <a:latin typeface="Arial"/>
                <a:cs typeface="Arial"/>
              </a:rPr>
              <a:t>Residual standard </a:t>
            </a:r>
            <a:r>
              <a:rPr dirty="0" sz="750" spc="5">
                <a:latin typeface="Arial"/>
                <a:cs typeface="Arial"/>
              </a:rPr>
              <a:t>error: </a:t>
            </a:r>
            <a:r>
              <a:rPr dirty="0" sz="750" spc="10">
                <a:latin typeface="Arial"/>
                <a:cs typeface="Arial"/>
              </a:rPr>
              <a:t>22570 </a:t>
            </a:r>
            <a:r>
              <a:rPr dirty="0" sz="750" spc="-5">
                <a:latin typeface="Arial"/>
                <a:cs typeface="Arial"/>
              </a:rPr>
              <a:t>on </a:t>
            </a:r>
            <a:r>
              <a:rPr dirty="0" sz="750" spc="10">
                <a:latin typeface="Arial"/>
                <a:cs typeface="Arial"/>
              </a:rPr>
              <a:t>544 </a:t>
            </a:r>
            <a:r>
              <a:rPr dirty="0" sz="750" spc="-5">
                <a:latin typeface="Arial"/>
                <a:cs typeface="Arial"/>
              </a:rPr>
              <a:t>degrees of </a:t>
            </a:r>
            <a:r>
              <a:rPr dirty="0" sz="750">
                <a:latin typeface="Arial"/>
                <a:cs typeface="Arial"/>
              </a:rPr>
              <a:t>freedom  </a:t>
            </a:r>
            <a:r>
              <a:rPr dirty="0" sz="750" spc="5">
                <a:latin typeface="Arial"/>
                <a:cs typeface="Arial"/>
              </a:rPr>
              <a:t>Multiple</a:t>
            </a:r>
            <a:r>
              <a:rPr dirty="0" sz="750" spc="45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R-squared: </a:t>
            </a:r>
            <a:r>
              <a:rPr dirty="0" sz="750" spc="95">
                <a:latin typeface="Arial"/>
                <a:cs typeface="Arial"/>
              </a:rPr>
              <a:t> </a:t>
            </a:r>
            <a:r>
              <a:rPr dirty="0" sz="750" spc="5">
                <a:latin typeface="Arial"/>
                <a:cs typeface="Arial"/>
              </a:rPr>
              <a:t>0.2871,	</a:t>
            </a:r>
            <a:r>
              <a:rPr dirty="0" sz="750">
                <a:latin typeface="Arial"/>
                <a:cs typeface="Arial"/>
              </a:rPr>
              <a:t>Adjusted </a:t>
            </a:r>
            <a:r>
              <a:rPr dirty="0" sz="750" spc="-5">
                <a:latin typeface="Arial"/>
                <a:cs typeface="Arial"/>
              </a:rPr>
              <a:t>R-squared: </a:t>
            </a:r>
            <a:r>
              <a:rPr dirty="0" sz="750" spc="5">
                <a:latin typeface="Arial"/>
                <a:cs typeface="Arial"/>
              </a:rPr>
              <a:t>0.2858  F-statistic: 219.1 </a:t>
            </a:r>
            <a:r>
              <a:rPr dirty="0" sz="750" spc="-5">
                <a:latin typeface="Arial"/>
                <a:cs typeface="Arial"/>
              </a:rPr>
              <a:t>on </a:t>
            </a:r>
            <a:r>
              <a:rPr dirty="0" sz="750" spc="5">
                <a:latin typeface="Arial"/>
                <a:cs typeface="Arial"/>
              </a:rPr>
              <a:t>1 </a:t>
            </a:r>
            <a:r>
              <a:rPr dirty="0" sz="750">
                <a:latin typeface="Arial"/>
                <a:cs typeface="Arial"/>
              </a:rPr>
              <a:t>and </a:t>
            </a:r>
            <a:r>
              <a:rPr dirty="0" sz="750" spc="5">
                <a:latin typeface="Arial"/>
                <a:cs typeface="Arial"/>
              </a:rPr>
              <a:t>544 </a:t>
            </a:r>
            <a:r>
              <a:rPr dirty="0" sz="750" spc="-25">
                <a:latin typeface="Arial"/>
                <a:cs typeface="Arial"/>
              </a:rPr>
              <a:t>DF, </a:t>
            </a:r>
            <a:r>
              <a:rPr dirty="0" sz="750">
                <a:latin typeface="Arial"/>
                <a:cs typeface="Arial"/>
              </a:rPr>
              <a:t>p-value: </a:t>
            </a:r>
            <a:r>
              <a:rPr dirty="0" sz="750" spc="10">
                <a:latin typeface="Arial"/>
                <a:cs typeface="Arial"/>
              </a:rPr>
              <a:t>&lt;</a:t>
            </a:r>
            <a:r>
              <a:rPr dirty="0" sz="750" spc="-100">
                <a:latin typeface="Arial"/>
                <a:cs typeface="Arial"/>
              </a:rPr>
              <a:t> </a:t>
            </a:r>
            <a:r>
              <a:rPr dirty="0" sz="750" spc="5">
                <a:latin typeface="Arial"/>
                <a:cs typeface="Arial"/>
              </a:rPr>
              <a:t>2.2e-16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4454" y="1418082"/>
            <a:ext cx="1817370" cy="2616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750" spc="5" b="1">
                <a:solidFill>
                  <a:srgbClr val="00B050"/>
                </a:solidFill>
                <a:latin typeface="Arial"/>
                <a:cs typeface="Arial"/>
              </a:rPr>
              <a:t>Unexplained</a:t>
            </a:r>
            <a:r>
              <a:rPr dirty="0" sz="750" spc="25" b="1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dirty="0" sz="750" spc="5" b="1">
                <a:solidFill>
                  <a:srgbClr val="00B050"/>
                </a:solidFill>
                <a:latin typeface="Arial"/>
                <a:cs typeface="Arial"/>
              </a:rPr>
              <a:t>deviation/Error/Residual</a:t>
            </a:r>
            <a:endParaRPr sz="7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dirty="0" sz="750" spc="10" b="1">
                <a:solidFill>
                  <a:srgbClr val="00B050"/>
                </a:solidFill>
                <a:latin typeface="Arial"/>
                <a:cs typeface="Arial"/>
              </a:rPr>
              <a:t>= </a:t>
            </a:r>
            <a:r>
              <a:rPr dirty="0" sz="750">
                <a:solidFill>
                  <a:srgbClr val="00B050"/>
                </a:solidFill>
                <a:latin typeface="Cambria Math"/>
                <a:cs typeface="Cambria Math"/>
              </a:rPr>
              <a:t>𝒚</a:t>
            </a:r>
            <a:r>
              <a:rPr dirty="0" baseline="-15151" sz="825">
                <a:solidFill>
                  <a:srgbClr val="00B050"/>
                </a:solidFill>
                <a:latin typeface="Cambria Math"/>
                <a:cs typeface="Cambria Math"/>
              </a:rPr>
              <a:t>𝒊 </a:t>
            </a:r>
            <a:r>
              <a:rPr dirty="0" sz="750" spc="10">
                <a:solidFill>
                  <a:srgbClr val="00B050"/>
                </a:solidFill>
                <a:latin typeface="Cambria Math"/>
                <a:cs typeface="Cambria Math"/>
              </a:rPr>
              <a:t>−</a:t>
            </a:r>
            <a:r>
              <a:rPr dirty="0" sz="750" spc="20">
                <a:solidFill>
                  <a:srgbClr val="00B050"/>
                </a:solidFill>
                <a:latin typeface="Cambria Math"/>
                <a:cs typeface="Cambria Math"/>
              </a:rPr>
              <a:t> </a:t>
            </a:r>
            <a:r>
              <a:rPr dirty="0" sz="750" spc="-175">
                <a:solidFill>
                  <a:srgbClr val="00B050"/>
                </a:solidFill>
                <a:latin typeface="Cambria Math"/>
                <a:cs typeface="Cambria Math"/>
              </a:rPr>
              <a:t>ෝ𝒚</a:t>
            </a:r>
            <a:r>
              <a:rPr dirty="0" baseline="-15151" sz="825" spc="-262">
                <a:solidFill>
                  <a:srgbClr val="00B050"/>
                </a:solidFill>
                <a:latin typeface="Cambria Math"/>
                <a:cs typeface="Cambria Math"/>
              </a:rPr>
              <a:t>𝒊</a:t>
            </a:r>
            <a:endParaRPr baseline="-15151" sz="825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80716" y="1424940"/>
            <a:ext cx="283845" cy="241300"/>
          </a:xfrm>
          <a:custGeom>
            <a:avLst/>
            <a:gdLst/>
            <a:ahLst/>
            <a:cxnLst/>
            <a:rect l="l" t="t" r="r" b="b"/>
            <a:pathLst>
              <a:path w="283844" h="241300">
                <a:moveTo>
                  <a:pt x="120396" y="0"/>
                </a:moveTo>
                <a:lnTo>
                  <a:pt x="0" y="120396"/>
                </a:lnTo>
                <a:lnTo>
                  <a:pt x="120396" y="240792"/>
                </a:lnTo>
                <a:lnTo>
                  <a:pt x="120396" y="180594"/>
                </a:lnTo>
                <a:lnTo>
                  <a:pt x="283463" y="180594"/>
                </a:lnTo>
                <a:lnTo>
                  <a:pt x="283463" y="60198"/>
                </a:lnTo>
                <a:lnTo>
                  <a:pt x="120396" y="60198"/>
                </a:lnTo>
                <a:lnTo>
                  <a:pt x="120396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80716" y="1424940"/>
            <a:ext cx="283845" cy="241300"/>
          </a:xfrm>
          <a:custGeom>
            <a:avLst/>
            <a:gdLst/>
            <a:ahLst/>
            <a:cxnLst/>
            <a:rect l="l" t="t" r="r" b="b"/>
            <a:pathLst>
              <a:path w="283844" h="241300">
                <a:moveTo>
                  <a:pt x="0" y="120396"/>
                </a:moveTo>
                <a:lnTo>
                  <a:pt x="120396" y="0"/>
                </a:lnTo>
                <a:lnTo>
                  <a:pt x="120396" y="60198"/>
                </a:lnTo>
                <a:lnTo>
                  <a:pt x="283463" y="60198"/>
                </a:lnTo>
                <a:lnTo>
                  <a:pt x="283463" y="180594"/>
                </a:lnTo>
                <a:lnTo>
                  <a:pt x="120396" y="180594"/>
                </a:lnTo>
                <a:lnTo>
                  <a:pt x="120396" y="240792"/>
                </a:lnTo>
                <a:lnTo>
                  <a:pt x="0" y="120396"/>
                </a:lnTo>
                <a:close/>
              </a:path>
            </a:pathLst>
          </a:custGeom>
          <a:ln w="1524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8764" y="548690"/>
            <a:ext cx="3165475" cy="59182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310"/>
              </a:spcBef>
            </a:pPr>
            <a:r>
              <a:rPr dirty="0" sz="900" spc="-5" b="1">
                <a:latin typeface="Arial"/>
                <a:cs typeface="Arial"/>
              </a:rPr>
              <a:t>b</a:t>
            </a:r>
            <a:r>
              <a:rPr dirty="0" baseline="-18518" sz="900" spc="-7" b="1">
                <a:latin typeface="Arial"/>
                <a:cs typeface="Arial"/>
              </a:rPr>
              <a:t>0 </a:t>
            </a:r>
            <a:r>
              <a:rPr dirty="0" sz="900" b="1">
                <a:latin typeface="Arial"/>
                <a:cs typeface="Arial"/>
              </a:rPr>
              <a:t>and b</a:t>
            </a:r>
            <a:r>
              <a:rPr dirty="0" baseline="-18518" sz="900" b="1">
                <a:latin typeface="Arial"/>
                <a:cs typeface="Arial"/>
              </a:rPr>
              <a:t>1 </a:t>
            </a:r>
            <a:r>
              <a:rPr dirty="0" sz="900" b="1">
                <a:latin typeface="Arial"/>
                <a:cs typeface="Arial"/>
              </a:rPr>
              <a:t>are </a:t>
            </a:r>
            <a:r>
              <a:rPr dirty="0" sz="900" spc="5" b="1">
                <a:latin typeface="Arial"/>
                <a:cs typeface="Arial"/>
              </a:rPr>
              <a:t>estimates </a:t>
            </a:r>
            <a:r>
              <a:rPr dirty="0" sz="900" b="1">
                <a:latin typeface="Arial"/>
                <a:cs typeface="Arial"/>
              </a:rPr>
              <a:t>of the true </a:t>
            </a:r>
            <a:r>
              <a:rPr dirty="0" sz="900" spc="5" b="1">
                <a:latin typeface="Arial"/>
                <a:cs typeface="Arial"/>
              </a:rPr>
              <a:t>parameters </a:t>
            </a:r>
            <a:r>
              <a:rPr dirty="0" sz="900" spc="5" b="1" i="1">
                <a:latin typeface="Arial"/>
                <a:cs typeface="Arial"/>
              </a:rPr>
              <a:t>β</a:t>
            </a:r>
            <a:r>
              <a:rPr dirty="0" baseline="-18518" sz="900" spc="7" b="1" i="1">
                <a:latin typeface="Arial"/>
                <a:cs typeface="Arial"/>
              </a:rPr>
              <a:t>0 </a:t>
            </a:r>
            <a:r>
              <a:rPr dirty="0" sz="900" b="1">
                <a:latin typeface="Arial"/>
                <a:cs typeface="Arial"/>
              </a:rPr>
              <a:t>and</a:t>
            </a:r>
            <a:r>
              <a:rPr dirty="0" sz="900" spc="15" b="1">
                <a:latin typeface="Arial"/>
                <a:cs typeface="Arial"/>
              </a:rPr>
              <a:t> </a:t>
            </a:r>
            <a:r>
              <a:rPr dirty="0" sz="900" spc="5" b="1" i="1">
                <a:latin typeface="Arial"/>
                <a:cs typeface="Arial"/>
              </a:rPr>
              <a:t>β</a:t>
            </a:r>
            <a:r>
              <a:rPr dirty="0" baseline="-18518" sz="900" spc="7" b="1" i="1">
                <a:latin typeface="Arial"/>
                <a:cs typeface="Arial"/>
              </a:rPr>
              <a:t>1</a:t>
            </a:r>
            <a:endParaRPr baseline="-18518" sz="9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219"/>
              </a:spcBef>
            </a:pPr>
            <a:r>
              <a:rPr dirty="0" sz="900" spc="-5" b="1">
                <a:latin typeface="Arial"/>
                <a:cs typeface="Arial"/>
              </a:rPr>
              <a:t>H</a:t>
            </a:r>
            <a:r>
              <a:rPr dirty="0" baseline="-18518" sz="900" spc="-7" b="1">
                <a:latin typeface="Arial"/>
                <a:cs typeface="Arial"/>
              </a:rPr>
              <a:t>0</a:t>
            </a:r>
            <a:r>
              <a:rPr dirty="0" sz="900" spc="-5" b="1">
                <a:latin typeface="Arial"/>
                <a:cs typeface="Arial"/>
              </a:rPr>
              <a:t>: </a:t>
            </a:r>
            <a:r>
              <a:rPr dirty="0" sz="900" spc="5" b="1">
                <a:latin typeface="Arial"/>
                <a:cs typeface="Arial"/>
              </a:rPr>
              <a:t>the </a:t>
            </a:r>
            <a:r>
              <a:rPr dirty="0" sz="900" spc="10" b="1">
                <a:latin typeface="Arial"/>
                <a:cs typeface="Arial"/>
              </a:rPr>
              <a:t>parameter </a:t>
            </a:r>
            <a:r>
              <a:rPr dirty="0" sz="900" spc="5" b="1">
                <a:latin typeface="Arial"/>
                <a:cs typeface="Arial"/>
              </a:rPr>
              <a:t>is </a:t>
            </a:r>
            <a:r>
              <a:rPr dirty="0" sz="900" b="1">
                <a:latin typeface="Arial"/>
                <a:cs typeface="Arial"/>
              </a:rPr>
              <a:t>zero, </a:t>
            </a:r>
            <a:r>
              <a:rPr dirty="0" sz="900" spc="-20" b="1">
                <a:latin typeface="Arial"/>
                <a:cs typeface="Arial"/>
              </a:rPr>
              <a:t>H</a:t>
            </a:r>
            <a:r>
              <a:rPr dirty="0" baseline="-18518" sz="900" spc="-30" b="1">
                <a:latin typeface="Arial"/>
                <a:cs typeface="Arial"/>
              </a:rPr>
              <a:t>1</a:t>
            </a:r>
            <a:r>
              <a:rPr dirty="0" sz="900" spc="-20" b="1">
                <a:latin typeface="Arial"/>
                <a:cs typeface="Arial"/>
              </a:rPr>
              <a:t>:  </a:t>
            </a:r>
            <a:r>
              <a:rPr dirty="0" sz="900" b="1">
                <a:latin typeface="Arial"/>
                <a:cs typeface="Arial"/>
              </a:rPr>
              <a:t>The </a:t>
            </a:r>
            <a:r>
              <a:rPr dirty="0" sz="900" spc="5" b="1">
                <a:latin typeface="Arial"/>
                <a:cs typeface="Arial"/>
              </a:rPr>
              <a:t>parameter is </a:t>
            </a:r>
            <a:r>
              <a:rPr dirty="0" sz="900" b="1">
                <a:latin typeface="Arial"/>
                <a:cs typeface="Arial"/>
              </a:rPr>
              <a:t>not</a:t>
            </a:r>
            <a:r>
              <a:rPr dirty="0" sz="900" spc="-160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zero</a:t>
            </a:r>
            <a:endParaRPr sz="900">
              <a:latin typeface="Arial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965"/>
              </a:spcBef>
            </a:pPr>
            <a:r>
              <a:rPr dirty="0" sz="750" spc="10">
                <a:latin typeface="Arial"/>
                <a:cs typeface="Arial"/>
              </a:rPr>
              <a:t>lm(formula = </a:t>
            </a:r>
            <a:r>
              <a:rPr dirty="0" sz="750">
                <a:latin typeface="Arial"/>
                <a:cs typeface="Arial"/>
              </a:rPr>
              <a:t>price </a:t>
            </a:r>
            <a:r>
              <a:rPr dirty="0" sz="750" spc="10">
                <a:latin typeface="Arial"/>
                <a:cs typeface="Arial"/>
              </a:rPr>
              <a:t>~ </a:t>
            </a:r>
            <a:r>
              <a:rPr dirty="0" sz="750" spc="-5">
                <a:latin typeface="Arial"/>
                <a:cs typeface="Arial"/>
              </a:rPr>
              <a:t>lotsize, data </a:t>
            </a:r>
            <a:r>
              <a:rPr dirty="0" sz="750" spc="10">
                <a:latin typeface="Arial"/>
                <a:cs typeface="Arial"/>
              </a:rPr>
              <a:t>=</a:t>
            </a:r>
            <a:r>
              <a:rPr dirty="0" sz="750" spc="-25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Housing)</a:t>
            </a:r>
            <a:endParaRPr sz="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5421" y="1205741"/>
            <a:ext cx="832485" cy="45656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750">
                <a:latin typeface="Arial"/>
                <a:cs typeface="Arial"/>
              </a:rPr>
              <a:t>Residuals:</a:t>
            </a:r>
            <a:endParaRPr sz="750">
              <a:latin typeface="Arial"/>
              <a:cs typeface="Arial"/>
            </a:endParaRPr>
          </a:p>
          <a:p>
            <a:pPr marL="94615">
              <a:lnSpc>
                <a:spcPct val="100000"/>
              </a:lnSpc>
              <a:spcBef>
                <a:spcPts val="229"/>
              </a:spcBef>
              <a:tabLst>
                <a:tab pos="583565" algn="l"/>
              </a:tabLst>
            </a:pPr>
            <a:r>
              <a:rPr dirty="0" sz="750" spc="5">
                <a:latin typeface="Arial"/>
                <a:cs typeface="Arial"/>
              </a:rPr>
              <a:t>Min	</a:t>
            </a:r>
            <a:r>
              <a:rPr dirty="0" sz="750" spc="10">
                <a:latin typeface="Arial"/>
                <a:cs typeface="Arial"/>
              </a:rPr>
              <a:t>1Q</a:t>
            </a:r>
            <a:endParaRPr sz="75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225"/>
              </a:spcBef>
              <a:tabLst>
                <a:tab pos="512445" algn="l"/>
              </a:tabLst>
            </a:pPr>
            <a:r>
              <a:rPr dirty="0" sz="750" spc="10">
                <a:latin typeface="Arial"/>
                <a:cs typeface="Arial"/>
              </a:rPr>
              <a:t>-</a:t>
            </a:r>
            <a:r>
              <a:rPr dirty="0" sz="750" spc="5">
                <a:latin typeface="Arial"/>
                <a:cs typeface="Arial"/>
              </a:rPr>
              <a:t>69551</a:t>
            </a:r>
            <a:r>
              <a:rPr dirty="0" sz="750">
                <a:latin typeface="Arial"/>
                <a:cs typeface="Arial"/>
              </a:rPr>
              <a:t>	</a:t>
            </a:r>
            <a:r>
              <a:rPr dirty="0" sz="750" spc="10">
                <a:latin typeface="Arial"/>
                <a:cs typeface="Arial"/>
              </a:rPr>
              <a:t>-</a:t>
            </a:r>
            <a:r>
              <a:rPr dirty="0" sz="750" spc="5">
                <a:latin typeface="Arial"/>
                <a:cs typeface="Arial"/>
              </a:rPr>
              <a:t>14626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1619" y="1350086"/>
            <a:ext cx="703580" cy="31242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526415" algn="l"/>
              </a:tabLst>
            </a:pPr>
            <a:r>
              <a:rPr dirty="0" sz="750" spc="-5">
                <a:latin typeface="Arial"/>
                <a:cs typeface="Arial"/>
              </a:rPr>
              <a:t>Median	</a:t>
            </a:r>
            <a:r>
              <a:rPr dirty="0" sz="750" spc="10">
                <a:latin typeface="Arial"/>
                <a:cs typeface="Arial"/>
              </a:rPr>
              <a:t>3Q</a:t>
            </a:r>
            <a:endParaRPr sz="75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225"/>
              </a:spcBef>
              <a:tabLst>
                <a:tab pos="471805" algn="l"/>
              </a:tabLst>
            </a:pPr>
            <a:r>
              <a:rPr dirty="0" sz="750" spc="10">
                <a:latin typeface="Arial"/>
                <a:cs typeface="Arial"/>
              </a:rPr>
              <a:t>-</a:t>
            </a:r>
            <a:r>
              <a:rPr dirty="0" sz="750" spc="5">
                <a:latin typeface="Arial"/>
                <a:cs typeface="Arial"/>
              </a:rPr>
              <a:t>2858</a:t>
            </a:r>
            <a:r>
              <a:rPr dirty="0" sz="750">
                <a:latin typeface="Arial"/>
                <a:cs typeface="Arial"/>
              </a:rPr>
              <a:t>	</a:t>
            </a:r>
            <a:r>
              <a:rPr dirty="0" sz="750" spc="5">
                <a:latin typeface="Arial"/>
                <a:cs typeface="Arial"/>
              </a:rPr>
              <a:t>9752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1424" y="1350086"/>
            <a:ext cx="353695" cy="312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5565">
              <a:lnSpc>
                <a:spcPct val="125299"/>
              </a:lnSpc>
              <a:spcBef>
                <a:spcPts val="95"/>
              </a:spcBef>
            </a:pPr>
            <a:r>
              <a:rPr dirty="0" sz="750" spc="5">
                <a:latin typeface="Arial"/>
                <a:cs typeface="Arial"/>
              </a:rPr>
              <a:t>Max  </a:t>
            </a:r>
            <a:r>
              <a:rPr dirty="0" sz="750" spc="5">
                <a:latin typeface="Arial"/>
                <a:cs typeface="Arial"/>
              </a:rPr>
              <a:t>106901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5421" y="1754250"/>
            <a:ext cx="558165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>
                <a:latin typeface="Arial"/>
                <a:cs typeface="Arial"/>
              </a:rPr>
              <a:t>Coefficients: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7116" y="1874341"/>
            <a:ext cx="490220" cy="449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95"/>
              </a:spcBef>
            </a:pPr>
            <a:r>
              <a:rPr dirty="0" sz="750" spc="5">
                <a:latin typeface="Arial"/>
                <a:cs typeface="Arial"/>
              </a:rPr>
              <a:t>Estimate  </a:t>
            </a:r>
            <a:r>
              <a:rPr dirty="0" sz="750" spc="5">
                <a:latin typeface="Arial"/>
                <a:cs typeface="Arial"/>
              </a:rPr>
              <a:t>3</a:t>
            </a:r>
            <a:r>
              <a:rPr dirty="0" sz="750" spc="5">
                <a:latin typeface="Arial"/>
                <a:cs typeface="Arial"/>
              </a:rPr>
              <a:t>.</a:t>
            </a:r>
            <a:r>
              <a:rPr dirty="0" sz="750" spc="5">
                <a:latin typeface="Arial"/>
                <a:cs typeface="Arial"/>
              </a:rPr>
              <a:t>414</a:t>
            </a:r>
            <a:r>
              <a:rPr dirty="0" sz="750" spc="-15">
                <a:latin typeface="Arial"/>
                <a:cs typeface="Arial"/>
              </a:rPr>
              <a:t>e</a:t>
            </a:r>
            <a:r>
              <a:rPr dirty="0" sz="750" spc="15">
                <a:latin typeface="Arial"/>
                <a:cs typeface="Arial"/>
              </a:rPr>
              <a:t>+</a:t>
            </a:r>
            <a:r>
              <a:rPr dirty="0" sz="750" spc="5">
                <a:latin typeface="Arial"/>
                <a:cs typeface="Arial"/>
              </a:rPr>
              <a:t>04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750" spc="5">
                <a:latin typeface="Arial"/>
                <a:cs typeface="Arial"/>
              </a:rPr>
              <a:t>6.599e+00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8429" y="1874341"/>
            <a:ext cx="490220" cy="449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95"/>
              </a:spcBef>
            </a:pPr>
            <a:r>
              <a:rPr dirty="0" sz="750">
                <a:latin typeface="Arial"/>
                <a:cs typeface="Arial"/>
              </a:rPr>
              <a:t>Std. Error  </a:t>
            </a:r>
            <a:r>
              <a:rPr dirty="0" sz="750" spc="5">
                <a:latin typeface="Arial"/>
                <a:cs typeface="Arial"/>
              </a:rPr>
              <a:t>2</a:t>
            </a:r>
            <a:r>
              <a:rPr dirty="0" sz="750" spc="5">
                <a:latin typeface="Arial"/>
                <a:cs typeface="Arial"/>
              </a:rPr>
              <a:t>.</a:t>
            </a:r>
            <a:r>
              <a:rPr dirty="0" sz="750" spc="5">
                <a:latin typeface="Arial"/>
                <a:cs typeface="Arial"/>
              </a:rPr>
              <a:t>491</a:t>
            </a:r>
            <a:r>
              <a:rPr dirty="0" sz="750" spc="-15">
                <a:latin typeface="Arial"/>
                <a:cs typeface="Arial"/>
              </a:rPr>
              <a:t>e</a:t>
            </a:r>
            <a:r>
              <a:rPr dirty="0" sz="750" spc="15">
                <a:latin typeface="Arial"/>
                <a:cs typeface="Arial"/>
              </a:rPr>
              <a:t>+</a:t>
            </a:r>
            <a:r>
              <a:rPr dirty="0" sz="750" spc="5">
                <a:latin typeface="Arial"/>
                <a:cs typeface="Arial"/>
              </a:rPr>
              <a:t>03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750" spc="5">
                <a:latin typeface="Arial"/>
                <a:cs typeface="Arial"/>
              </a:rPr>
              <a:t>4.458e-01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2916" y="1874341"/>
            <a:ext cx="325120" cy="449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7145">
              <a:lnSpc>
                <a:spcPct val="122700"/>
              </a:lnSpc>
              <a:spcBef>
                <a:spcPts val="95"/>
              </a:spcBef>
            </a:pPr>
            <a:r>
              <a:rPr dirty="0" sz="750" spc="5">
                <a:latin typeface="Arial"/>
                <a:cs typeface="Arial"/>
              </a:rPr>
              <a:t>t</a:t>
            </a:r>
            <a:r>
              <a:rPr dirty="0" sz="750" spc="-70">
                <a:latin typeface="Arial"/>
                <a:cs typeface="Arial"/>
              </a:rPr>
              <a:t> </a:t>
            </a:r>
            <a:r>
              <a:rPr dirty="0" sz="750" spc="-5">
                <a:latin typeface="Arial"/>
                <a:cs typeface="Arial"/>
              </a:rPr>
              <a:t>value  </a:t>
            </a:r>
            <a:r>
              <a:rPr dirty="0" sz="750" spc="5">
                <a:latin typeface="Arial"/>
                <a:cs typeface="Arial"/>
              </a:rPr>
              <a:t>13.7</a:t>
            </a:r>
            <a:endParaRPr sz="75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229"/>
              </a:spcBef>
            </a:pPr>
            <a:r>
              <a:rPr dirty="0" sz="750" spc="5">
                <a:latin typeface="Arial"/>
                <a:cs typeface="Arial"/>
              </a:rPr>
              <a:t>14.8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91688" y="1874341"/>
            <a:ext cx="471805" cy="44958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 spc="5">
                <a:latin typeface="Arial"/>
                <a:cs typeface="Arial"/>
              </a:rPr>
              <a:t>Pr(&gt;|t|)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750" spc="5">
                <a:latin typeface="Arial"/>
                <a:cs typeface="Arial"/>
              </a:rPr>
              <a:t>&lt;2e-16</a:t>
            </a:r>
            <a:r>
              <a:rPr dirty="0" sz="750" spc="-70">
                <a:latin typeface="Arial"/>
                <a:cs typeface="Arial"/>
              </a:rPr>
              <a:t> </a:t>
            </a:r>
            <a:r>
              <a:rPr dirty="0" sz="750" spc="-5">
                <a:latin typeface="Arial"/>
                <a:cs typeface="Arial"/>
              </a:rPr>
              <a:t>***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750" spc="5">
                <a:latin typeface="Arial"/>
                <a:cs typeface="Arial"/>
              </a:rPr>
              <a:t>&lt;2e-16</a:t>
            </a:r>
            <a:r>
              <a:rPr dirty="0" sz="750" spc="-70">
                <a:latin typeface="Arial"/>
                <a:cs typeface="Arial"/>
              </a:rPr>
              <a:t> </a:t>
            </a:r>
            <a:r>
              <a:rPr dirty="0" sz="750" spc="-5">
                <a:latin typeface="Arial"/>
                <a:cs typeface="Arial"/>
              </a:rPr>
              <a:t>***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421" y="2011502"/>
            <a:ext cx="4660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95"/>
              </a:spcBef>
            </a:pPr>
            <a:r>
              <a:rPr dirty="0" sz="750" spc="10">
                <a:latin typeface="Arial"/>
                <a:cs typeface="Arial"/>
              </a:rPr>
              <a:t>(</a:t>
            </a:r>
            <a:r>
              <a:rPr dirty="0" sz="750" spc="5">
                <a:latin typeface="Arial"/>
                <a:cs typeface="Arial"/>
              </a:rPr>
              <a:t>I</a:t>
            </a:r>
            <a:r>
              <a:rPr dirty="0" sz="750" spc="5">
                <a:latin typeface="Arial"/>
                <a:cs typeface="Arial"/>
              </a:rPr>
              <a:t>n</a:t>
            </a:r>
            <a:r>
              <a:rPr dirty="0" sz="750" spc="5">
                <a:latin typeface="Arial"/>
                <a:cs typeface="Arial"/>
              </a:rPr>
              <a:t>t</a:t>
            </a:r>
            <a:r>
              <a:rPr dirty="0" sz="750" spc="-15">
                <a:latin typeface="Arial"/>
                <a:cs typeface="Arial"/>
              </a:rPr>
              <a:t>e</a:t>
            </a:r>
            <a:r>
              <a:rPr dirty="0" sz="750" spc="10">
                <a:latin typeface="Arial"/>
                <a:cs typeface="Arial"/>
              </a:rPr>
              <a:t>r</a:t>
            </a:r>
            <a:r>
              <a:rPr dirty="0" sz="750" spc="5">
                <a:latin typeface="Arial"/>
                <a:cs typeface="Arial"/>
              </a:rPr>
              <a:t>c</a:t>
            </a:r>
            <a:r>
              <a:rPr dirty="0" sz="750" spc="-15">
                <a:latin typeface="Arial"/>
                <a:cs typeface="Arial"/>
              </a:rPr>
              <a:t>e</a:t>
            </a:r>
            <a:r>
              <a:rPr dirty="0" sz="750" spc="-15">
                <a:latin typeface="Arial"/>
                <a:cs typeface="Arial"/>
              </a:rPr>
              <a:t>p</a:t>
            </a:r>
            <a:r>
              <a:rPr dirty="0" sz="750" spc="5">
                <a:latin typeface="Arial"/>
                <a:cs typeface="Arial"/>
              </a:rPr>
              <a:t>t</a:t>
            </a:r>
            <a:r>
              <a:rPr dirty="0" sz="750" spc="5">
                <a:latin typeface="Arial"/>
                <a:cs typeface="Arial"/>
              </a:rPr>
              <a:t>)  </a:t>
            </a:r>
            <a:r>
              <a:rPr dirty="0" sz="750" spc="-5">
                <a:latin typeface="Arial"/>
                <a:cs typeface="Arial"/>
              </a:rPr>
              <a:t>lotsize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750" spc="10">
                <a:latin typeface="Arial"/>
                <a:cs typeface="Arial"/>
              </a:rPr>
              <a:t>---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5421" y="2464434"/>
            <a:ext cx="2578100" cy="7099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5">
                <a:latin typeface="Arial"/>
                <a:cs typeface="Arial"/>
              </a:rPr>
              <a:t>Signif. </a:t>
            </a:r>
            <a:r>
              <a:rPr dirty="0" sz="750" spc="-5">
                <a:latin typeface="Arial"/>
                <a:cs typeface="Arial"/>
              </a:rPr>
              <a:t>codes: </a:t>
            </a:r>
            <a:r>
              <a:rPr dirty="0" sz="750" spc="10">
                <a:latin typeface="Arial"/>
                <a:cs typeface="Arial"/>
              </a:rPr>
              <a:t>0 </a:t>
            </a:r>
            <a:r>
              <a:rPr dirty="0" sz="750" spc="-5">
                <a:latin typeface="Arial"/>
                <a:cs typeface="Arial"/>
              </a:rPr>
              <a:t>‘***’ </a:t>
            </a:r>
            <a:r>
              <a:rPr dirty="0" sz="750" spc="5">
                <a:latin typeface="Arial"/>
                <a:cs typeface="Arial"/>
              </a:rPr>
              <a:t>0.001 </a:t>
            </a:r>
            <a:r>
              <a:rPr dirty="0" sz="750" spc="-5">
                <a:latin typeface="Arial"/>
                <a:cs typeface="Arial"/>
              </a:rPr>
              <a:t>‘**’ </a:t>
            </a:r>
            <a:r>
              <a:rPr dirty="0" sz="750" spc="5">
                <a:latin typeface="Arial"/>
                <a:cs typeface="Arial"/>
              </a:rPr>
              <a:t>0.01 </a:t>
            </a:r>
            <a:r>
              <a:rPr dirty="0" sz="750" spc="-5">
                <a:latin typeface="Arial"/>
                <a:cs typeface="Arial"/>
              </a:rPr>
              <a:t>‘*’ </a:t>
            </a:r>
            <a:r>
              <a:rPr dirty="0" sz="750" spc="5">
                <a:latin typeface="Arial"/>
                <a:cs typeface="Arial"/>
              </a:rPr>
              <a:t>0.05 </a:t>
            </a:r>
            <a:r>
              <a:rPr dirty="0" sz="750">
                <a:latin typeface="Arial"/>
                <a:cs typeface="Arial"/>
              </a:rPr>
              <a:t>‘.’ </a:t>
            </a:r>
            <a:r>
              <a:rPr dirty="0" sz="750" spc="5">
                <a:latin typeface="Arial"/>
                <a:cs typeface="Arial"/>
              </a:rPr>
              <a:t>0.1 </a:t>
            </a:r>
            <a:r>
              <a:rPr dirty="0" sz="750">
                <a:latin typeface="Arial"/>
                <a:cs typeface="Arial"/>
              </a:rPr>
              <a:t>‘ ’</a:t>
            </a:r>
            <a:r>
              <a:rPr dirty="0" sz="750" spc="-114">
                <a:latin typeface="Arial"/>
                <a:cs typeface="Arial"/>
              </a:rPr>
              <a:t> </a:t>
            </a:r>
            <a:r>
              <a:rPr dirty="0" sz="750" spc="1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ct val="124100"/>
              </a:lnSpc>
            </a:pPr>
            <a:r>
              <a:rPr dirty="0" sz="750">
                <a:latin typeface="Arial"/>
                <a:cs typeface="Arial"/>
              </a:rPr>
              <a:t>Residual standard error: </a:t>
            </a:r>
            <a:r>
              <a:rPr dirty="0" sz="750" spc="10">
                <a:latin typeface="Arial"/>
                <a:cs typeface="Arial"/>
              </a:rPr>
              <a:t>22570 </a:t>
            </a:r>
            <a:r>
              <a:rPr dirty="0" sz="750">
                <a:latin typeface="Arial"/>
                <a:cs typeface="Arial"/>
              </a:rPr>
              <a:t>on </a:t>
            </a:r>
            <a:r>
              <a:rPr dirty="0" sz="750" spc="10">
                <a:latin typeface="Arial"/>
                <a:cs typeface="Arial"/>
              </a:rPr>
              <a:t>544 </a:t>
            </a:r>
            <a:r>
              <a:rPr dirty="0" sz="750" spc="-5">
                <a:latin typeface="Arial"/>
                <a:cs typeface="Arial"/>
              </a:rPr>
              <a:t>degrees of </a:t>
            </a:r>
            <a:r>
              <a:rPr dirty="0" sz="750">
                <a:latin typeface="Arial"/>
                <a:cs typeface="Arial"/>
              </a:rPr>
              <a:t>freedom  Multiple R-squared: </a:t>
            </a:r>
            <a:r>
              <a:rPr dirty="0" sz="750" spc="5">
                <a:latin typeface="Arial"/>
                <a:cs typeface="Arial"/>
              </a:rPr>
              <a:t>0.2871, </a:t>
            </a:r>
            <a:r>
              <a:rPr dirty="0" sz="750">
                <a:latin typeface="Arial"/>
                <a:cs typeface="Arial"/>
              </a:rPr>
              <a:t>Adjusted R-squared: </a:t>
            </a:r>
            <a:r>
              <a:rPr dirty="0" sz="750" spc="5">
                <a:latin typeface="Arial"/>
                <a:cs typeface="Arial"/>
              </a:rPr>
              <a:t>0.2858  F-statistic: 219.1 </a:t>
            </a:r>
            <a:r>
              <a:rPr dirty="0" sz="750" spc="-5">
                <a:latin typeface="Arial"/>
                <a:cs typeface="Arial"/>
              </a:rPr>
              <a:t>on </a:t>
            </a:r>
            <a:r>
              <a:rPr dirty="0" sz="750" spc="5">
                <a:latin typeface="Arial"/>
                <a:cs typeface="Arial"/>
              </a:rPr>
              <a:t>1 </a:t>
            </a:r>
            <a:r>
              <a:rPr dirty="0" sz="750">
                <a:latin typeface="Arial"/>
                <a:cs typeface="Arial"/>
              </a:rPr>
              <a:t>and </a:t>
            </a:r>
            <a:r>
              <a:rPr dirty="0" sz="750" spc="5">
                <a:latin typeface="Arial"/>
                <a:cs typeface="Arial"/>
              </a:rPr>
              <a:t>544 </a:t>
            </a:r>
            <a:r>
              <a:rPr dirty="0" sz="750" spc="-25">
                <a:latin typeface="Arial"/>
                <a:cs typeface="Arial"/>
              </a:rPr>
              <a:t>DF, </a:t>
            </a:r>
            <a:r>
              <a:rPr dirty="0" sz="750">
                <a:latin typeface="Arial"/>
                <a:cs typeface="Arial"/>
              </a:rPr>
              <a:t>p-value: </a:t>
            </a:r>
            <a:r>
              <a:rPr dirty="0" sz="750" spc="10">
                <a:latin typeface="Arial"/>
                <a:cs typeface="Arial"/>
              </a:rPr>
              <a:t>&lt;</a:t>
            </a:r>
            <a:r>
              <a:rPr dirty="0" sz="750" spc="-100">
                <a:latin typeface="Arial"/>
                <a:cs typeface="Arial"/>
              </a:rPr>
              <a:t> </a:t>
            </a:r>
            <a:r>
              <a:rPr dirty="0" sz="750" spc="5">
                <a:latin typeface="Arial"/>
                <a:cs typeface="Arial"/>
              </a:rPr>
              <a:t>2.2e-16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88468" y="181101"/>
            <a:ext cx="3736340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Regression Output:</a:t>
            </a:r>
            <a:r>
              <a:rPr dirty="0" spc="-15"/>
              <a:t> </a:t>
            </a:r>
            <a:r>
              <a:rPr dirty="0" spc="5"/>
              <a:t>Coefficients</a:t>
            </a:r>
          </a:p>
        </p:txBody>
      </p:sp>
      <p:sp>
        <p:nvSpPr>
          <p:cNvPr id="17" name="object 17"/>
          <p:cNvSpPr/>
          <p:nvPr/>
        </p:nvSpPr>
        <p:spPr>
          <a:xfrm>
            <a:off x="384047" y="755903"/>
            <a:ext cx="3133725" cy="177165"/>
          </a:xfrm>
          <a:custGeom>
            <a:avLst/>
            <a:gdLst/>
            <a:ahLst/>
            <a:cxnLst/>
            <a:rect l="l" t="t" r="r" b="b"/>
            <a:pathLst>
              <a:path w="3133725" h="177165">
                <a:moveTo>
                  <a:pt x="0" y="29463"/>
                </a:moveTo>
                <a:lnTo>
                  <a:pt x="2315" y="18002"/>
                </a:lnTo>
                <a:lnTo>
                  <a:pt x="8631" y="8636"/>
                </a:lnTo>
                <a:lnTo>
                  <a:pt x="17996" y="2317"/>
                </a:lnTo>
                <a:lnTo>
                  <a:pt x="29463" y="0"/>
                </a:lnTo>
                <a:lnTo>
                  <a:pt x="3103879" y="0"/>
                </a:lnTo>
                <a:lnTo>
                  <a:pt x="3115341" y="2317"/>
                </a:lnTo>
                <a:lnTo>
                  <a:pt x="3124708" y="8636"/>
                </a:lnTo>
                <a:lnTo>
                  <a:pt x="3131026" y="18002"/>
                </a:lnTo>
                <a:lnTo>
                  <a:pt x="3133343" y="29463"/>
                </a:lnTo>
                <a:lnTo>
                  <a:pt x="3133343" y="147320"/>
                </a:lnTo>
                <a:lnTo>
                  <a:pt x="3131026" y="158781"/>
                </a:lnTo>
                <a:lnTo>
                  <a:pt x="3124707" y="168148"/>
                </a:lnTo>
                <a:lnTo>
                  <a:pt x="3115341" y="174466"/>
                </a:lnTo>
                <a:lnTo>
                  <a:pt x="3103879" y="176784"/>
                </a:lnTo>
                <a:lnTo>
                  <a:pt x="29463" y="176784"/>
                </a:lnTo>
                <a:lnTo>
                  <a:pt x="17996" y="174466"/>
                </a:lnTo>
                <a:lnTo>
                  <a:pt x="8631" y="168148"/>
                </a:lnTo>
                <a:lnTo>
                  <a:pt x="2315" y="158781"/>
                </a:lnTo>
                <a:lnTo>
                  <a:pt x="0" y="147320"/>
                </a:lnTo>
                <a:lnTo>
                  <a:pt x="0" y="29463"/>
                </a:lnTo>
                <a:close/>
              </a:path>
            </a:pathLst>
          </a:custGeom>
          <a:ln w="182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31391" y="1877567"/>
            <a:ext cx="1207135" cy="548640"/>
          </a:xfrm>
          <a:custGeom>
            <a:avLst/>
            <a:gdLst/>
            <a:ahLst/>
            <a:cxnLst/>
            <a:rect l="l" t="t" r="r" b="b"/>
            <a:pathLst>
              <a:path w="1207135" h="548639">
                <a:moveTo>
                  <a:pt x="0" y="91440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40" y="0"/>
                </a:lnTo>
                <a:lnTo>
                  <a:pt x="1115568" y="0"/>
                </a:lnTo>
                <a:lnTo>
                  <a:pt x="1151179" y="7179"/>
                </a:lnTo>
                <a:lnTo>
                  <a:pt x="1180242" y="26765"/>
                </a:lnTo>
                <a:lnTo>
                  <a:pt x="1199828" y="55828"/>
                </a:lnTo>
                <a:lnTo>
                  <a:pt x="1207008" y="91440"/>
                </a:lnTo>
                <a:lnTo>
                  <a:pt x="1207008" y="457200"/>
                </a:lnTo>
                <a:lnTo>
                  <a:pt x="1199828" y="492811"/>
                </a:lnTo>
                <a:lnTo>
                  <a:pt x="1180242" y="521874"/>
                </a:lnTo>
                <a:lnTo>
                  <a:pt x="1151179" y="541460"/>
                </a:lnTo>
                <a:lnTo>
                  <a:pt x="1115568" y="548640"/>
                </a:lnTo>
                <a:lnTo>
                  <a:pt x="91440" y="548640"/>
                </a:lnTo>
                <a:lnTo>
                  <a:pt x="55828" y="541460"/>
                </a:lnTo>
                <a:lnTo>
                  <a:pt x="26765" y="521874"/>
                </a:lnTo>
                <a:lnTo>
                  <a:pt x="7179" y="492811"/>
                </a:lnTo>
                <a:lnTo>
                  <a:pt x="0" y="457200"/>
                </a:lnTo>
                <a:lnTo>
                  <a:pt x="0" y="91440"/>
                </a:lnTo>
                <a:close/>
              </a:path>
            </a:pathLst>
          </a:custGeom>
          <a:ln w="182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04"/>
            <a:ext cx="1879696" cy="1877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4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2902" y="549325"/>
            <a:ext cx="4518025" cy="497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 marR="17780">
              <a:lnSpc>
                <a:spcPct val="120000"/>
              </a:lnSpc>
              <a:spcBef>
                <a:spcPts val="95"/>
              </a:spcBef>
            </a:pPr>
            <a:r>
              <a:rPr dirty="0" sz="900" spc="5" b="1">
                <a:latin typeface="Arial"/>
                <a:cs typeface="Arial"/>
              </a:rPr>
              <a:t>p</a:t>
            </a:r>
            <a:r>
              <a:rPr dirty="0" sz="900" spc="-1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value:</a:t>
            </a:r>
            <a:r>
              <a:rPr dirty="0" sz="900" spc="-2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the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probability</a:t>
            </a:r>
            <a:r>
              <a:rPr dirty="0" sz="900" spc="-8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of</a:t>
            </a:r>
            <a:r>
              <a:rPr dirty="0" sz="900" spc="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finding</a:t>
            </a:r>
            <a:r>
              <a:rPr dirty="0" sz="900" spc="-35" b="1">
                <a:latin typeface="Arial"/>
                <a:cs typeface="Arial"/>
              </a:rPr>
              <a:t> </a:t>
            </a:r>
            <a:r>
              <a:rPr dirty="0" sz="900" spc="5" b="1">
                <a:latin typeface="Arial"/>
                <a:cs typeface="Arial"/>
              </a:rPr>
              <a:t>a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t</a:t>
            </a:r>
            <a:r>
              <a:rPr dirty="0" sz="900" spc="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value</a:t>
            </a:r>
            <a:r>
              <a:rPr dirty="0" sz="900" spc="-3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of</a:t>
            </a:r>
            <a:r>
              <a:rPr dirty="0" sz="900" spc="5" b="1">
                <a:latin typeface="Arial"/>
                <a:cs typeface="Arial"/>
              </a:rPr>
              <a:t> this</a:t>
            </a:r>
            <a:r>
              <a:rPr dirty="0" sz="900" spc="-35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size</a:t>
            </a:r>
            <a:r>
              <a:rPr dirty="0" sz="900" spc="10" b="1">
                <a:latin typeface="Arial"/>
                <a:cs typeface="Arial"/>
              </a:rPr>
              <a:t> </a:t>
            </a:r>
            <a:r>
              <a:rPr dirty="0" sz="900" spc="5" b="1">
                <a:latin typeface="Arial"/>
                <a:cs typeface="Arial"/>
              </a:rPr>
              <a:t>if</a:t>
            </a:r>
            <a:r>
              <a:rPr dirty="0" sz="900" spc="-2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the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null</a:t>
            </a:r>
            <a:r>
              <a:rPr dirty="0" sz="900" spc="-20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hypothesis</a:t>
            </a:r>
            <a:r>
              <a:rPr dirty="0" sz="900" spc="-35" b="1">
                <a:latin typeface="Arial"/>
                <a:cs typeface="Arial"/>
              </a:rPr>
              <a:t> </a:t>
            </a:r>
            <a:r>
              <a:rPr dirty="0" sz="900" spc="5" b="1">
                <a:latin typeface="Arial"/>
                <a:cs typeface="Arial"/>
              </a:rPr>
              <a:t>is</a:t>
            </a:r>
            <a:r>
              <a:rPr dirty="0" sz="900" spc="-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true  </a:t>
            </a:r>
            <a:r>
              <a:rPr dirty="0" sz="900" spc="-5" b="1">
                <a:latin typeface="Arial"/>
                <a:cs typeface="Arial"/>
              </a:rPr>
              <a:t>H</a:t>
            </a:r>
            <a:r>
              <a:rPr dirty="0" baseline="-18518" sz="900" spc="-7" b="1">
                <a:latin typeface="Arial"/>
                <a:cs typeface="Arial"/>
              </a:rPr>
              <a:t>0</a:t>
            </a:r>
            <a:r>
              <a:rPr dirty="0" sz="900" spc="-5" b="1">
                <a:latin typeface="Arial"/>
                <a:cs typeface="Arial"/>
              </a:rPr>
              <a:t>: </a:t>
            </a:r>
            <a:r>
              <a:rPr dirty="0" sz="900" b="1">
                <a:latin typeface="Arial"/>
                <a:cs typeface="Arial"/>
              </a:rPr>
              <a:t>the </a:t>
            </a:r>
            <a:r>
              <a:rPr dirty="0" sz="900" spc="5" b="1">
                <a:latin typeface="Arial"/>
                <a:cs typeface="Arial"/>
              </a:rPr>
              <a:t>parameter is</a:t>
            </a:r>
            <a:r>
              <a:rPr dirty="0" sz="900" spc="-120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zero</a:t>
            </a:r>
            <a:endParaRPr sz="900">
              <a:latin typeface="Arial"/>
              <a:cs typeface="Arial"/>
            </a:endParaRPr>
          </a:p>
          <a:p>
            <a:pPr marL="250825">
              <a:lnSpc>
                <a:spcPct val="100000"/>
              </a:lnSpc>
              <a:spcBef>
                <a:spcPts val="225"/>
              </a:spcBef>
            </a:pPr>
            <a:r>
              <a:rPr dirty="0" sz="750" spc="10">
                <a:latin typeface="Arial"/>
                <a:cs typeface="Arial"/>
              </a:rPr>
              <a:t>lm(formula = </a:t>
            </a:r>
            <a:r>
              <a:rPr dirty="0" sz="750">
                <a:latin typeface="Arial"/>
                <a:cs typeface="Arial"/>
              </a:rPr>
              <a:t>price </a:t>
            </a:r>
            <a:r>
              <a:rPr dirty="0" sz="750" spc="10">
                <a:latin typeface="Arial"/>
                <a:cs typeface="Arial"/>
              </a:rPr>
              <a:t>~ </a:t>
            </a:r>
            <a:r>
              <a:rPr dirty="0" sz="750" spc="-5">
                <a:latin typeface="Arial"/>
                <a:cs typeface="Arial"/>
              </a:rPr>
              <a:t>lotsize, data </a:t>
            </a:r>
            <a:r>
              <a:rPr dirty="0" sz="750" spc="10">
                <a:latin typeface="Arial"/>
                <a:cs typeface="Arial"/>
              </a:rPr>
              <a:t>=</a:t>
            </a:r>
            <a:r>
              <a:rPr dirty="0" sz="750" spc="-25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Housing)</a:t>
            </a:r>
            <a:endParaRPr sz="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154" y="1164793"/>
            <a:ext cx="832485" cy="44958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>
                <a:latin typeface="Arial"/>
                <a:cs typeface="Arial"/>
              </a:rPr>
              <a:t>Residuals:</a:t>
            </a:r>
            <a:endParaRPr sz="750">
              <a:latin typeface="Arial"/>
              <a:cs typeface="Arial"/>
            </a:endParaRPr>
          </a:p>
          <a:p>
            <a:pPr marL="94615">
              <a:lnSpc>
                <a:spcPct val="100000"/>
              </a:lnSpc>
              <a:spcBef>
                <a:spcPts val="204"/>
              </a:spcBef>
              <a:tabLst>
                <a:tab pos="583565" algn="l"/>
              </a:tabLst>
            </a:pPr>
            <a:r>
              <a:rPr dirty="0" sz="750" spc="5">
                <a:latin typeface="Arial"/>
                <a:cs typeface="Arial"/>
              </a:rPr>
              <a:t>Min	</a:t>
            </a:r>
            <a:r>
              <a:rPr dirty="0" sz="750" spc="10">
                <a:latin typeface="Arial"/>
                <a:cs typeface="Arial"/>
              </a:rPr>
              <a:t>1Q</a:t>
            </a:r>
            <a:endParaRPr sz="750">
              <a:latin typeface="Arial"/>
              <a:cs typeface="Arial"/>
            </a:endParaRPr>
          </a:p>
          <a:p>
            <a:pPr marL="67310">
              <a:lnSpc>
                <a:spcPct val="100000"/>
              </a:lnSpc>
              <a:spcBef>
                <a:spcPts val="225"/>
              </a:spcBef>
              <a:tabLst>
                <a:tab pos="512445" algn="l"/>
              </a:tabLst>
            </a:pPr>
            <a:r>
              <a:rPr dirty="0" sz="750" spc="10">
                <a:latin typeface="Arial"/>
                <a:cs typeface="Arial"/>
              </a:rPr>
              <a:t>-</a:t>
            </a:r>
            <a:r>
              <a:rPr dirty="0" sz="750" spc="5">
                <a:latin typeface="Arial"/>
                <a:cs typeface="Arial"/>
              </a:rPr>
              <a:t>69551</a:t>
            </a:r>
            <a:r>
              <a:rPr dirty="0" sz="750">
                <a:latin typeface="Arial"/>
                <a:cs typeface="Arial"/>
              </a:rPr>
              <a:t>	</a:t>
            </a:r>
            <a:r>
              <a:rPr dirty="0" sz="750" spc="10">
                <a:latin typeface="Arial"/>
                <a:cs typeface="Arial"/>
              </a:rPr>
              <a:t>-</a:t>
            </a:r>
            <a:r>
              <a:rPr dirty="0" sz="750" spc="5">
                <a:latin typeface="Arial"/>
                <a:cs typeface="Arial"/>
              </a:rPr>
              <a:t>14626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7352" y="1301952"/>
            <a:ext cx="708025" cy="31242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  <a:tabLst>
                <a:tab pos="526415" algn="l"/>
              </a:tabLst>
            </a:pPr>
            <a:r>
              <a:rPr dirty="0" sz="750" spc="-5">
                <a:latin typeface="Arial"/>
                <a:cs typeface="Arial"/>
              </a:rPr>
              <a:t>Median	</a:t>
            </a:r>
            <a:r>
              <a:rPr dirty="0" sz="750" spc="10">
                <a:latin typeface="Arial"/>
                <a:cs typeface="Arial"/>
              </a:rPr>
              <a:t>3Q</a:t>
            </a:r>
            <a:endParaRPr sz="75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225"/>
              </a:spcBef>
              <a:tabLst>
                <a:tab pos="475615" algn="l"/>
              </a:tabLst>
            </a:pPr>
            <a:r>
              <a:rPr dirty="0" sz="750" spc="10">
                <a:latin typeface="Arial"/>
                <a:cs typeface="Arial"/>
              </a:rPr>
              <a:t>-</a:t>
            </a:r>
            <a:r>
              <a:rPr dirty="0" sz="750" spc="10">
                <a:latin typeface="Arial"/>
                <a:cs typeface="Arial"/>
              </a:rPr>
              <a:t>285</a:t>
            </a:r>
            <a:r>
              <a:rPr dirty="0" sz="750" spc="5">
                <a:latin typeface="Arial"/>
                <a:cs typeface="Arial"/>
              </a:rPr>
              <a:t>8</a:t>
            </a:r>
            <a:r>
              <a:rPr dirty="0" sz="750">
                <a:latin typeface="Arial"/>
                <a:cs typeface="Arial"/>
              </a:rPr>
              <a:t>	</a:t>
            </a:r>
            <a:r>
              <a:rPr dirty="0" sz="750" spc="10">
                <a:latin typeface="Arial"/>
                <a:cs typeface="Arial"/>
              </a:rPr>
              <a:t>975</a:t>
            </a:r>
            <a:r>
              <a:rPr dirty="0" sz="750" spc="5">
                <a:latin typeface="Arial"/>
                <a:cs typeface="Arial"/>
              </a:rPr>
              <a:t>2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4744" y="1301952"/>
            <a:ext cx="355600" cy="312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7945">
              <a:lnSpc>
                <a:spcPct val="125299"/>
              </a:lnSpc>
              <a:spcBef>
                <a:spcPts val="95"/>
              </a:spcBef>
            </a:pPr>
            <a:r>
              <a:rPr dirty="0" sz="750" spc="5">
                <a:latin typeface="Arial"/>
                <a:cs typeface="Arial"/>
              </a:rPr>
              <a:t>Max  </a:t>
            </a:r>
            <a:r>
              <a:rPr dirty="0" sz="750" spc="10">
                <a:latin typeface="Arial"/>
                <a:cs typeface="Arial"/>
              </a:rPr>
              <a:t>10690</a:t>
            </a:r>
            <a:r>
              <a:rPr dirty="0" sz="750" spc="5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154" y="1754886"/>
            <a:ext cx="558165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>
                <a:latin typeface="Arial"/>
                <a:cs typeface="Arial"/>
              </a:rPr>
              <a:t>Coefficients: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2925" y="1874977"/>
            <a:ext cx="490220" cy="449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95"/>
              </a:spcBef>
            </a:pPr>
            <a:r>
              <a:rPr dirty="0" sz="750" spc="5">
                <a:latin typeface="Arial"/>
                <a:cs typeface="Arial"/>
              </a:rPr>
              <a:t>Estimate  </a:t>
            </a:r>
            <a:r>
              <a:rPr dirty="0" sz="750" spc="5">
                <a:latin typeface="Arial"/>
                <a:cs typeface="Arial"/>
              </a:rPr>
              <a:t>3</a:t>
            </a:r>
            <a:r>
              <a:rPr dirty="0" sz="750" spc="5">
                <a:latin typeface="Arial"/>
                <a:cs typeface="Arial"/>
              </a:rPr>
              <a:t>.</a:t>
            </a:r>
            <a:r>
              <a:rPr dirty="0" sz="750" spc="5">
                <a:latin typeface="Arial"/>
                <a:cs typeface="Arial"/>
              </a:rPr>
              <a:t>414</a:t>
            </a:r>
            <a:r>
              <a:rPr dirty="0" sz="750" spc="-15">
                <a:latin typeface="Arial"/>
                <a:cs typeface="Arial"/>
              </a:rPr>
              <a:t>e</a:t>
            </a:r>
            <a:r>
              <a:rPr dirty="0" sz="750" spc="15">
                <a:latin typeface="Arial"/>
                <a:cs typeface="Arial"/>
              </a:rPr>
              <a:t>+</a:t>
            </a:r>
            <a:r>
              <a:rPr dirty="0" sz="750" spc="5">
                <a:latin typeface="Arial"/>
                <a:cs typeface="Arial"/>
              </a:rPr>
              <a:t>04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750" spc="5">
                <a:latin typeface="Arial"/>
                <a:cs typeface="Arial"/>
              </a:rPr>
              <a:t>6.599e+00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4492" y="1874977"/>
            <a:ext cx="490220" cy="449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95"/>
              </a:spcBef>
            </a:pPr>
            <a:r>
              <a:rPr dirty="0" sz="750">
                <a:latin typeface="Arial"/>
                <a:cs typeface="Arial"/>
              </a:rPr>
              <a:t>Std. Error  </a:t>
            </a:r>
            <a:r>
              <a:rPr dirty="0" sz="750" spc="5">
                <a:latin typeface="Arial"/>
                <a:cs typeface="Arial"/>
              </a:rPr>
              <a:t>2</a:t>
            </a:r>
            <a:r>
              <a:rPr dirty="0" sz="750" spc="5">
                <a:latin typeface="Arial"/>
                <a:cs typeface="Arial"/>
              </a:rPr>
              <a:t>.</a:t>
            </a:r>
            <a:r>
              <a:rPr dirty="0" sz="750" spc="5">
                <a:latin typeface="Arial"/>
                <a:cs typeface="Arial"/>
              </a:rPr>
              <a:t>491</a:t>
            </a:r>
            <a:r>
              <a:rPr dirty="0" sz="750" spc="-15">
                <a:latin typeface="Arial"/>
                <a:cs typeface="Arial"/>
              </a:rPr>
              <a:t>e</a:t>
            </a:r>
            <a:r>
              <a:rPr dirty="0" sz="750" spc="15">
                <a:latin typeface="Arial"/>
                <a:cs typeface="Arial"/>
              </a:rPr>
              <a:t>+</a:t>
            </a:r>
            <a:r>
              <a:rPr dirty="0" sz="750" spc="5">
                <a:latin typeface="Arial"/>
                <a:cs typeface="Arial"/>
              </a:rPr>
              <a:t>03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750" spc="5">
                <a:latin typeface="Arial"/>
                <a:cs typeface="Arial"/>
              </a:rPr>
              <a:t>4.458e-01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8979" y="1874977"/>
            <a:ext cx="325120" cy="449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6510">
              <a:lnSpc>
                <a:spcPct val="122700"/>
              </a:lnSpc>
              <a:spcBef>
                <a:spcPts val="95"/>
              </a:spcBef>
            </a:pPr>
            <a:r>
              <a:rPr dirty="0" sz="750" spc="5">
                <a:latin typeface="Arial"/>
                <a:cs typeface="Arial"/>
              </a:rPr>
              <a:t>t</a:t>
            </a:r>
            <a:r>
              <a:rPr dirty="0" sz="750" spc="-70">
                <a:latin typeface="Arial"/>
                <a:cs typeface="Arial"/>
              </a:rPr>
              <a:t> </a:t>
            </a:r>
            <a:r>
              <a:rPr dirty="0" sz="750" spc="-5">
                <a:latin typeface="Arial"/>
                <a:cs typeface="Arial"/>
              </a:rPr>
              <a:t>value  </a:t>
            </a:r>
            <a:r>
              <a:rPr dirty="0" sz="750" spc="5">
                <a:latin typeface="Arial"/>
                <a:cs typeface="Arial"/>
              </a:rPr>
              <a:t>13.7</a:t>
            </a:r>
            <a:endParaRPr sz="75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229"/>
              </a:spcBef>
            </a:pPr>
            <a:r>
              <a:rPr dirty="0" sz="750" spc="5">
                <a:latin typeface="Arial"/>
                <a:cs typeface="Arial"/>
              </a:rPr>
              <a:t>14.8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7370" y="1874977"/>
            <a:ext cx="471805" cy="44958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 spc="5">
                <a:latin typeface="Arial"/>
                <a:cs typeface="Arial"/>
              </a:rPr>
              <a:t>Pr(&gt;|t|)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750" spc="5">
                <a:latin typeface="Arial"/>
                <a:cs typeface="Arial"/>
              </a:rPr>
              <a:t>&lt;2e-16</a:t>
            </a:r>
            <a:r>
              <a:rPr dirty="0" sz="750" spc="-65">
                <a:latin typeface="Arial"/>
                <a:cs typeface="Arial"/>
              </a:rPr>
              <a:t> </a:t>
            </a:r>
            <a:r>
              <a:rPr dirty="0" sz="750" spc="-5">
                <a:latin typeface="Arial"/>
                <a:cs typeface="Arial"/>
              </a:rPr>
              <a:t>***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750" spc="5">
                <a:latin typeface="Arial"/>
                <a:cs typeface="Arial"/>
              </a:rPr>
              <a:t>&lt;2e-16</a:t>
            </a:r>
            <a:r>
              <a:rPr dirty="0" sz="750" spc="-65">
                <a:latin typeface="Arial"/>
                <a:cs typeface="Arial"/>
              </a:rPr>
              <a:t> </a:t>
            </a:r>
            <a:r>
              <a:rPr dirty="0" sz="750" spc="-5">
                <a:latin typeface="Arial"/>
                <a:cs typeface="Arial"/>
              </a:rPr>
              <a:t>***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1154" y="2012137"/>
            <a:ext cx="4660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95"/>
              </a:spcBef>
            </a:pPr>
            <a:r>
              <a:rPr dirty="0" sz="750" spc="10">
                <a:latin typeface="Arial"/>
                <a:cs typeface="Arial"/>
              </a:rPr>
              <a:t>(</a:t>
            </a:r>
            <a:r>
              <a:rPr dirty="0" sz="750" spc="5">
                <a:latin typeface="Arial"/>
                <a:cs typeface="Arial"/>
              </a:rPr>
              <a:t>I</a:t>
            </a:r>
            <a:r>
              <a:rPr dirty="0" sz="750" spc="5">
                <a:latin typeface="Arial"/>
                <a:cs typeface="Arial"/>
              </a:rPr>
              <a:t>n</a:t>
            </a:r>
            <a:r>
              <a:rPr dirty="0" sz="750" spc="5">
                <a:latin typeface="Arial"/>
                <a:cs typeface="Arial"/>
              </a:rPr>
              <a:t>t</a:t>
            </a:r>
            <a:r>
              <a:rPr dirty="0" sz="750" spc="-15">
                <a:latin typeface="Arial"/>
                <a:cs typeface="Arial"/>
              </a:rPr>
              <a:t>e</a:t>
            </a:r>
            <a:r>
              <a:rPr dirty="0" sz="750" spc="10">
                <a:latin typeface="Arial"/>
                <a:cs typeface="Arial"/>
              </a:rPr>
              <a:t>r</a:t>
            </a:r>
            <a:r>
              <a:rPr dirty="0" sz="750" spc="5">
                <a:latin typeface="Arial"/>
                <a:cs typeface="Arial"/>
              </a:rPr>
              <a:t>c</a:t>
            </a:r>
            <a:r>
              <a:rPr dirty="0" sz="750" spc="-15">
                <a:latin typeface="Arial"/>
                <a:cs typeface="Arial"/>
              </a:rPr>
              <a:t>e</a:t>
            </a:r>
            <a:r>
              <a:rPr dirty="0" sz="750" spc="-15">
                <a:latin typeface="Arial"/>
                <a:cs typeface="Arial"/>
              </a:rPr>
              <a:t>p</a:t>
            </a:r>
            <a:r>
              <a:rPr dirty="0" sz="750" spc="5">
                <a:latin typeface="Arial"/>
                <a:cs typeface="Arial"/>
              </a:rPr>
              <a:t>t</a:t>
            </a:r>
            <a:r>
              <a:rPr dirty="0" sz="750" spc="5">
                <a:latin typeface="Arial"/>
                <a:cs typeface="Arial"/>
              </a:rPr>
              <a:t>)  </a:t>
            </a:r>
            <a:r>
              <a:rPr dirty="0" sz="750" spc="-5">
                <a:latin typeface="Arial"/>
                <a:cs typeface="Arial"/>
              </a:rPr>
              <a:t>lotsize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750" spc="10">
                <a:latin typeface="Arial"/>
                <a:cs typeface="Arial"/>
              </a:rPr>
              <a:t>---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1154" y="2465070"/>
            <a:ext cx="2575560" cy="7099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5">
                <a:latin typeface="Arial"/>
                <a:cs typeface="Arial"/>
              </a:rPr>
              <a:t>Signif. </a:t>
            </a:r>
            <a:r>
              <a:rPr dirty="0" sz="750" spc="-5">
                <a:latin typeface="Arial"/>
                <a:cs typeface="Arial"/>
              </a:rPr>
              <a:t>codes: </a:t>
            </a:r>
            <a:r>
              <a:rPr dirty="0" sz="750" spc="10">
                <a:latin typeface="Arial"/>
                <a:cs typeface="Arial"/>
              </a:rPr>
              <a:t>0 </a:t>
            </a:r>
            <a:r>
              <a:rPr dirty="0" sz="750" spc="-5">
                <a:latin typeface="Arial"/>
                <a:cs typeface="Arial"/>
              </a:rPr>
              <a:t>‘***’ </a:t>
            </a:r>
            <a:r>
              <a:rPr dirty="0" sz="750" spc="5">
                <a:latin typeface="Arial"/>
                <a:cs typeface="Arial"/>
              </a:rPr>
              <a:t>0.001 </a:t>
            </a:r>
            <a:r>
              <a:rPr dirty="0" sz="750" spc="-5">
                <a:latin typeface="Arial"/>
                <a:cs typeface="Arial"/>
              </a:rPr>
              <a:t>‘**’ </a:t>
            </a:r>
            <a:r>
              <a:rPr dirty="0" sz="750" spc="5">
                <a:latin typeface="Arial"/>
                <a:cs typeface="Arial"/>
              </a:rPr>
              <a:t>0.01 </a:t>
            </a:r>
            <a:r>
              <a:rPr dirty="0" sz="750" spc="-5">
                <a:latin typeface="Arial"/>
                <a:cs typeface="Arial"/>
              </a:rPr>
              <a:t>‘*’ </a:t>
            </a:r>
            <a:r>
              <a:rPr dirty="0" sz="750" spc="5">
                <a:latin typeface="Arial"/>
                <a:cs typeface="Arial"/>
              </a:rPr>
              <a:t>0.05 </a:t>
            </a:r>
            <a:r>
              <a:rPr dirty="0" sz="750">
                <a:latin typeface="Arial"/>
                <a:cs typeface="Arial"/>
              </a:rPr>
              <a:t>‘.’ </a:t>
            </a:r>
            <a:r>
              <a:rPr dirty="0" sz="750" spc="5">
                <a:latin typeface="Arial"/>
                <a:cs typeface="Arial"/>
              </a:rPr>
              <a:t>0.1 </a:t>
            </a:r>
            <a:r>
              <a:rPr dirty="0" sz="750">
                <a:latin typeface="Arial"/>
                <a:cs typeface="Arial"/>
              </a:rPr>
              <a:t>‘ ’</a:t>
            </a:r>
            <a:r>
              <a:rPr dirty="0" sz="750" spc="-114">
                <a:latin typeface="Arial"/>
                <a:cs typeface="Arial"/>
              </a:rPr>
              <a:t> </a:t>
            </a:r>
            <a:r>
              <a:rPr dirty="0" sz="750" spc="1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 marR="5080">
              <a:lnSpc>
                <a:spcPct val="124000"/>
              </a:lnSpc>
            </a:pPr>
            <a:r>
              <a:rPr dirty="0" sz="750" spc="-5">
                <a:latin typeface="Arial"/>
                <a:cs typeface="Arial"/>
              </a:rPr>
              <a:t>Residual </a:t>
            </a:r>
            <a:r>
              <a:rPr dirty="0" sz="750">
                <a:latin typeface="Arial"/>
                <a:cs typeface="Arial"/>
              </a:rPr>
              <a:t>standard error: </a:t>
            </a:r>
            <a:r>
              <a:rPr dirty="0" sz="750" spc="5">
                <a:latin typeface="Arial"/>
                <a:cs typeface="Arial"/>
              </a:rPr>
              <a:t>22570 </a:t>
            </a:r>
            <a:r>
              <a:rPr dirty="0" sz="750" spc="-5">
                <a:latin typeface="Arial"/>
                <a:cs typeface="Arial"/>
              </a:rPr>
              <a:t>on </a:t>
            </a:r>
            <a:r>
              <a:rPr dirty="0" sz="750" spc="5">
                <a:latin typeface="Arial"/>
                <a:cs typeface="Arial"/>
              </a:rPr>
              <a:t>544 </a:t>
            </a:r>
            <a:r>
              <a:rPr dirty="0" sz="750" spc="-5">
                <a:latin typeface="Arial"/>
                <a:cs typeface="Arial"/>
              </a:rPr>
              <a:t>degrees of </a:t>
            </a:r>
            <a:r>
              <a:rPr dirty="0" sz="750">
                <a:latin typeface="Arial"/>
                <a:cs typeface="Arial"/>
              </a:rPr>
              <a:t>freedom  Multiple R-squared: </a:t>
            </a:r>
            <a:r>
              <a:rPr dirty="0" sz="750" spc="5">
                <a:latin typeface="Arial"/>
                <a:cs typeface="Arial"/>
              </a:rPr>
              <a:t>0.2871, </a:t>
            </a:r>
            <a:r>
              <a:rPr dirty="0" sz="750">
                <a:latin typeface="Arial"/>
                <a:cs typeface="Arial"/>
              </a:rPr>
              <a:t>Adjusted R-squared: </a:t>
            </a:r>
            <a:r>
              <a:rPr dirty="0" sz="750" spc="5">
                <a:latin typeface="Arial"/>
                <a:cs typeface="Arial"/>
              </a:rPr>
              <a:t>0.2858  F-statistic: 219.1 </a:t>
            </a:r>
            <a:r>
              <a:rPr dirty="0" sz="750" spc="-5">
                <a:latin typeface="Arial"/>
                <a:cs typeface="Arial"/>
              </a:rPr>
              <a:t>on </a:t>
            </a:r>
            <a:r>
              <a:rPr dirty="0" sz="750" spc="5">
                <a:latin typeface="Arial"/>
                <a:cs typeface="Arial"/>
              </a:rPr>
              <a:t>1 </a:t>
            </a:r>
            <a:r>
              <a:rPr dirty="0" sz="750">
                <a:latin typeface="Arial"/>
                <a:cs typeface="Arial"/>
              </a:rPr>
              <a:t>and </a:t>
            </a:r>
            <a:r>
              <a:rPr dirty="0" sz="750" spc="5">
                <a:latin typeface="Arial"/>
                <a:cs typeface="Arial"/>
              </a:rPr>
              <a:t>544 </a:t>
            </a:r>
            <a:r>
              <a:rPr dirty="0" sz="750" spc="-25">
                <a:latin typeface="Arial"/>
                <a:cs typeface="Arial"/>
              </a:rPr>
              <a:t>DF, </a:t>
            </a:r>
            <a:r>
              <a:rPr dirty="0" sz="750">
                <a:latin typeface="Arial"/>
                <a:cs typeface="Arial"/>
              </a:rPr>
              <a:t>p-value: </a:t>
            </a:r>
            <a:r>
              <a:rPr dirty="0" sz="750" spc="10">
                <a:latin typeface="Arial"/>
                <a:cs typeface="Arial"/>
              </a:rPr>
              <a:t>&lt;</a:t>
            </a:r>
            <a:r>
              <a:rPr dirty="0" sz="750" spc="-100">
                <a:latin typeface="Arial"/>
                <a:cs typeface="Arial"/>
              </a:rPr>
              <a:t> </a:t>
            </a:r>
            <a:r>
              <a:rPr dirty="0" sz="750" spc="5">
                <a:latin typeface="Arial"/>
                <a:cs typeface="Arial"/>
              </a:rPr>
              <a:t>2.2e-16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88468" y="194818"/>
            <a:ext cx="4791075" cy="3219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50" spc="-5"/>
              <a:t>Regression </a:t>
            </a:r>
            <a:r>
              <a:rPr dirty="0" sz="1950"/>
              <a:t>Output: </a:t>
            </a:r>
            <a:r>
              <a:rPr dirty="0" sz="1950" spc="-5"/>
              <a:t>t-values for</a:t>
            </a:r>
            <a:r>
              <a:rPr dirty="0" sz="1950" spc="-170"/>
              <a:t> </a:t>
            </a:r>
            <a:r>
              <a:rPr dirty="0" sz="1950" spc="-5"/>
              <a:t>Coefficients</a:t>
            </a:r>
            <a:endParaRPr sz="1950"/>
          </a:p>
        </p:txBody>
      </p:sp>
      <p:sp>
        <p:nvSpPr>
          <p:cNvPr id="17" name="object 17"/>
          <p:cNvSpPr/>
          <p:nvPr/>
        </p:nvSpPr>
        <p:spPr>
          <a:xfrm>
            <a:off x="2432304" y="1831848"/>
            <a:ext cx="1158240" cy="548640"/>
          </a:xfrm>
          <a:custGeom>
            <a:avLst/>
            <a:gdLst/>
            <a:ahLst/>
            <a:cxnLst/>
            <a:rect l="l" t="t" r="r" b="b"/>
            <a:pathLst>
              <a:path w="1158239" h="548639">
                <a:moveTo>
                  <a:pt x="0" y="91440"/>
                </a:moveTo>
                <a:lnTo>
                  <a:pt x="7179" y="55828"/>
                </a:lnTo>
                <a:lnTo>
                  <a:pt x="26765" y="26765"/>
                </a:lnTo>
                <a:lnTo>
                  <a:pt x="55828" y="7179"/>
                </a:lnTo>
                <a:lnTo>
                  <a:pt x="91440" y="0"/>
                </a:lnTo>
                <a:lnTo>
                  <a:pt x="1066800" y="0"/>
                </a:lnTo>
                <a:lnTo>
                  <a:pt x="1102411" y="7179"/>
                </a:lnTo>
                <a:lnTo>
                  <a:pt x="1131474" y="26765"/>
                </a:lnTo>
                <a:lnTo>
                  <a:pt x="1151060" y="55828"/>
                </a:lnTo>
                <a:lnTo>
                  <a:pt x="1158239" y="91440"/>
                </a:lnTo>
                <a:lnTo>
                  <a:pt x="1158239" y="457200"/>
                </a:lnTo>
                <a:lnTo>
                  <a:pt x="1151060" y="492811"/>
                </a:lnTo>
                <a:lnTo>
                  <a:pt x="1131474" y="521874"/>
                </a:lnTo>
                <a:lnTo>
                  <a:pt x="1102411" y="541460"/>
                </a:lnTo>
                <a:lnTo>
                  <a:pt x="1066800" y="548640"/>
                </a:lnTo>
                <a:lnTo>
                  <a:pt x="91440" y="548640"/>
                </a:lnTo>
                <a:lnTo>
                  <a:pt x="55828" y="541460"/>
                </a:lnTo>
                <a:lnTo>
                  <a:pt x="26765" y="521874"/>
                </a:lnTo>
                <a:lnTo>
                  <a:pt x="7179" y="492811"/>
                </a:lnTo>
                <a:lnTo>
                  <a:pt x="0" y="457200"/>
                </a:lnTo>
                <a:lnTo>
                  <a:pt x="0" y="91440"/>
                </a:lnTo>
                <a:close/>
              </a:path>
            </a:pathLst>
          </a:custGeom>
          <a:ln w="182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4635" y="1465249"/>
            <a:ext cx="5324475" cy="123253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400"/>
              </a:spcBef>
            </a:pP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0 </a:t>
            </a:r>
            <a:r>
              <a:rPr dirty="0" sz="1150">
                <a:latin typeface="Arial"/>
                <a:cs typeface="Arial"/>
              </a:rPr>
              <a:t>=</a:t>
            </a:r>
            <a:r>
              <a:rPr dirty="0" sz="1150" spc="-10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34,140</a:t>
            </a:r>
            <a:endParaRPr sz="115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300"/>
              </a:spcBef>
            </a:pPr>
            <a:r>
              <a:rPr dirty="0" sz="1150" spc="-5">
                <a:latin typeface="Arial"/>
                <a:cs typeface="Arial"/>
              </a:rPr>
              <a:t>Intercept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regression </a:t>
            </a:r>
            <a:r>
              <a:rPr dirty="0" sz="1150" spc="-10">
                <a:latin typeface="Arial"/>
                <a:cs typeface="Arial"/>
              </a:rPr>
              <a:t>line </a:t>
            </a:r>
            <a:r>
              <a:rPr dirty="0" sz="1150" spc="-20">
                <a:latin typeface="Arial"/>
                <a:cs typeface="Arial"/>
              </a:rPr>
              <a:t>with </a:t>
            </a:r>
            <a:r>
              <a:rPr dirty="0" sz="1150" spc="-5">
                <a:latin typeface="Arial"/>
                <a:cs typeface="Arial"/>
              </a:rPr>
              <a:t>the y-axis </a:t>
            </a:r>
            <a:r>
              <a:rPr dirty="0" sz="1150" spc="-10">
                <a:latin typeface="Arial"/>
                <a:cs typeface="Arial"/>
              </a:rPr>
              <a:t>(when lotsize is </a:t>
            </a:r>
            <a:r>
              <a:rPr dirty="0" sz="1150">
                <a:latin typeface="Arial"/>
                <a:cs typeface="Arial"/>
              </a:rPr>
              <a:t>zero). Not</a:t>
            </a:r>
            <a:r>
              <a:rPr dirty="0" sz="1150" spc="3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useful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1150" spc="5" i="1">
                <a:latin typeface="Arial"/>
                <a:cs typeface="Arial"/>
              </a:rPr>
              <a:t>b</a:t>
            </a:r>
            <a:r>
              <a:rPr dirty="0" baseline="-18518" sz="1125" spc="7" i="1">
                <a:latin typeface="Arial"/>
                <a:cs typeface="Arial"/>
              </a:rPr>
              <a:t>1 </a:t>
            </a:r>
            <a:r>
              <a:rPr dirty="0" sz="1150">
                <a:latin typeface="Arial"/>
                <a:cs typeface="Arial"/>
              </a:rPr>
              <a:t>=</a:t>
            </a:r>
            <a:r>
              <a:rPr dirty="0" sz="1150" spc="-10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6.599</a:t>
            </a:r>
            <a:endParaRPr sz="115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275"/>
              </a:spcBef>
            </a:pPr>
            <a:r>
              <a:rPr dirty="0" sz="1150">
                <a:latin typeface="Arial"/>
                <a:cs typeface="Arial"/>
              </a:rPr>
              <a:t>An increase of 1,000 square feet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 spc="-5">
                <a:latin typeface="Arial"/>
                <a:cs typeface="Arial"/>
              </a:rPr>
              <a:t>associated </a:t>
            </a:r>
            <a:r>
              <a:rPr dirty="0" sz="1150" spc="-20">
                <a:latin typeface="Arial"/>
                <a:cs typeface="Arial"/>
              </a:rPr>
              <a:t>with</a:t>
            </a:r>
            <a:r>
              <a:rPr dirty="0" sz="1150" spc="12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an increase of </a:t>
            </a:r>
            <a:r>
              <a:rPr dirty="0" sz="1150" spc="-5">
                <a:latin typeface="Arial"/>
                <a:cs typeface="Arial"/>
              </a:rPr>
              <a:t>the sale price</a:t>
            </a:r>
            <a:endParaRPr sz="115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35"/>
              </a:spcBef>
            </a:pPr>
            <a:r>
              <a:rPr dirty="0" sz="1150">
                <a:latin typeface="Arial"/>
                <a:cs typeface="Arial"/>
              </a:rPr>
              <a:t>of a house by $6,599, </a:t>
            </a:r>
            <a:r>
              <a:rPr dirty="0" sz="1150" spc="-5">
                <a:latin typeface="Arial"/>
                <a:cs typeface="Arial"/>
              </a:rPr>
              <a:t>keeping </a:t>
            </a:r>
            <a:r>
              <a:rPr dirty="0" sz="1150" spc="-10">
                <a:latin typeface="Arial"/>
                <a:cs typeface="Arial"/>
              </a:rPr>
              <a:t>all </a:t>
            </a:r>
            <a:r>
              <a:rPr dirty="0" sz="1150" spc="-5">
                <a:latin typeface="Arial"/>
                <a:cs typeface="Arial"/>
              </a:rPr>
              <a:t>else </a:t>
            </a:r>
            <a:r>
              <a:rPr dirty="0" sz="1150">
                <a:latin typeface="Arial"/>
                <a:cs typeface="Arial"/>
              </a:rPr>
              <a:t>constant (</a:t>
            </a:r>
            <a:r>
              <a:rPr dirty="0" sz="1150" i="1">
                <a:latin typeface="Arial"/>
                <a:cs typeface="Arial"/>
              </a:rPr>
              <a:t>ceteris</a:t>
            </a:r>
            <a:r>
              <a:rPr dirty="0" sz="1150" spc="170" i="1">
                <a:latin typeface="Arial"/>
                <a:cs typeface="Arial"/>
              </a:rPr>
              <a:t> </a:t>
            </a:r>
            <a:r>
              <a:rPr dirty="0" sz="1150" i="1">
                <a:latin typeface="Arial"/>
                <a:cs typeface="Arial"/>
              </a:rPr>
              <a:t>paribus</a:t>
            </a:r>
            <a:r>
              <a:rPr dirty="0" sz="1150">
                <a:latin typeface="Arial"/>
                <a:cs typeface="Arial"/>
              </a:rPr>
              <a:t>)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505" y="181101"/>
            <a:ext cx="2793365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Interpreting</a:t>
            </a:r>
            <a:r>
              <a:rPr dirty="0" spc="-95"/>
              <a:t> </a:t>
            </a:r>
            <a:r>
              <a:rPr dirty="0" spc="5"/>
              <a:t>Coefficients</a:t>
            </a:r>
          </a:p>
        </p:txBody>
      </p:sp>
      <p:sp>
        <p:nvSpPr>
          <p:cNvPr id="7" name="object 7"/>
          <p:cNvSpPr/>
          <p:nvPr/>
        </p:nvSpPr>
        <p:spPr>
          <a:xfrm>
            <a:off x="1229867" y="708659"/>
            <a:ext cx="2329180" cy="594360"/>
          </a:xfrm>
          <a:custGeom>
            <a:avLst/>
            <a:gdLst/>
            <a:ahLst/>
            <a:cxnLst/>
            <a:rect l="l" t="t" r="r" b="b"/>
            <a:pathLst>
              <a:path w="2329179" h="594360">
                <a:moveTo>
                  <a:pt x="0" y="594359"/>
                </a:moveTo>
                <a:lnTo>
                  <a:pt x="2328672" y="594359"/>
                </a:lnTo>
                <a:lnTo>
                  <a:pt x="2328672" y="0"/>
                </a:lnTo>
                <a:lnTo>
                  <a:pt x="0" y="0"/>
                </a:lnTo>
                <a:lnTo>
                  <a:pt x="0" y="59435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88033" y="899540"/>
            <a:ext cx="676910" cy="38100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R="5080">
              <a:lnSpc>
                <a:spcPct val="102600"/>
              </a:lnSpc>
              <a:spcBef>
                <a:spcPts val="65"/>
              </a:spcBef>
            </a:pPr>
            <a:r>
              <a:rPr dirty="0" sz="1150">
                <a:latin typeface="Arial"/>
                <a:cs typeface="Arial"/>
              </a:rPr>
              <a:t>(</a:t>
            </a:r>
            <a:r>
              <a:rPr dirty="0" sz="1150" spc="-35">
                <a:latin typeface="Arial"/>
                <a:cs typeface="Arial"/>
              </a:rPr>
              <a:t>I</a:t>
            </a:r>
            <a:r>
              <a:rPr dirty="0" sz="1150" spc="5">
                <a:latin typeface="Arial"/>
                <a:cs typeface="Arial"/>
              </a:rPr>
              <a:t>n</a:t>
            </a:r>
            <a:r>
              <a:rPr dirty="0" sz="1150" spc="-10">
                <a:latin typeface="Arial"/>
                <a:cs typeface="Arial"/>
              </a:rPr>
              <a:t>t</a:t>
            </a:r>
            <a:r>
              <a:rPr dirty="0" sz="1150" spc="5">
                <a:latin typeface="Arial"/>
                <a:cs typeface="Arial"/>
              </a:rPr>
              <a:t>e</a:t>
            </a:r>
            <a:r>
              <a:rPr dirty="0" sz="1150">
                <a:latin typeface="Arial"/>
                <a:cs typeface="Arial"/>
              </a:rPr>
              <a:t>rc</a:t>
            </a:r>
            <a:r>
              <a:rPr dirty="0" sz="1150" spc="5">
                <a:latin typeface="Arial"/>
                <a:cs typeface="Arial"/>
              </a:rPr>
              <a:t>e</a:t>
            </a:r>
            <a:r>
              <a:rPr dirty="0" sz="1150" spc="5">
                <a:latin typeface="Arial"/>
                <a:cs typeface="Arial"/>
              </a:rPr>
              <a:t>p</a:t>
            </a:r>
            <a:r>
              <a:rPr dirty="0" sz="1150" spc="-10">
                <a:latin typeface="Arial"/>
                <a:cs typeface="Arial"/>
              </a:rPr>
              <a:t>t</a:t>
            </a:r>
            <a:r>
              <a:rPr dirty="0" sz="1150">
                <a:latin typeface="Arial"/>
                <a:cs typeface="Arial"/>
              </a:rPr>
              <a:t>)  </a:t>
            </a:r>
            <a:r>
              <a:rPr dirty="0" sz="1150" spc="-10">
                <a:latin typeface="Arial"/>
                <a:cs typeface="Arial"/>
              </a:rPr>
              <a:t>lotsize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1039" y="722197"/>
            <a:ext cx="928369" cy="558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50" spc="-5">
                <a:latin typeface="Arial"/>
                <a:cs typeface="Arial"/>
              </a:rPr>
              <a:t>Estimate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1150">
                <a:latin typeface="Arial"/>
                <a:cs typeface="Arial"/>
              </a:rPr>
              <a:t>3.414e+04</a:t>
            </a:r>
            <a:r>
              <a:rPr dirty="0" sz="1150" spc="-4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***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dirty="0" sz="1150">
                <a:latin typeface="Arial"/>
                <a:cs typeface="Arial"/>
              </a:rPr>
              <a:t>6.599e+00</a:t>
            </a:r>
            <a:r>
              <a:rPr dirty="0" sz="1150" spc="-4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***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04"/>
            <a:ext cx="1879696" cy="1877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4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9499" y="737362"/>
            <a:ext cx="187388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 b="1">
                <a:latin typeface="Arial"/>
                <a:cs typeface="Arial"/>
              </a:rPr>
              <a:t>Analysis </a:t>
            </a:r>
            <a:r>
              <a:rPr dirty="0" sz="1150" spc="-5" b="1">
                <a:latin typeface="Arial"/>
                <a:cs typeface="Arial"/>
              </a:rPr>
              <a:t>of </a:t>
            </a:r>
            <a:r>
              <a:rPr dirty="0" sz="1150" spc="-10" b="1">
                <a:latin typeface="Arial"/>
                <a:cs typeface="Arial"/>
              </a:rPr>
              <a:t>Variance</a:t>
            </a:r>
            <a:r>
              <a:rPr dirty="0" sz="1150" spc="125" b="1">
                <a:latin typeface="Arial"/>
                <a:cs typeface="Arial"/>
              </a:rPr>
              <a:t> </a:t>
            </a:r>
            <a:r>
              <a:rPr dirty="0" sz="1150" spc="-20" b="1">
                <a:latin typeface="Arial"/>
                <a:cs typeface="Arial"/>
              </a:rPr>
              <a:t>Table</a:t>
            </a:r>
            <a:endParaRPr sz="11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90449" y="1190641"/>
          <a:ext cx="2607945" cy="590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/>
                <a:gridCol w="688975"/>
                <a:gridCol w="973455"/>
              </a:tblGrid>
              <a:tr h="1884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275"/>
                        </a:lnSpc>
                      </a:pPr>
                      <a:r>
                        <a:rPr dirty="0" sz="1150" spc="5">
                          <a:latin typeface="Arial"/>
                          <a:cs typeface="Arial"/>
                        </a:rPr>
                        <a:t>Df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835">
                        <a:lnSpc>
                          <a:spcPts val="1275"/>
                        </a:lnSpc>
                      </a:pPr>
                      <a:r>
                        <a:rPr dirty="0" sz="1150">
                          <a:latin typeface="Arial"/>
                          <a:cs typeface="Arial"/>
                        </a:rPr>
                        <a:t>Sum </a:t>
                      </a:r>
                      <a:r>
                        <a:rPr dirty="0" sz="1150" spc="-5">
                          <a:latin typeface="Arial"/>
                          <a:cs typeface="Arial"/>
                        </a:rPr>
                        <a:t>Sq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133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150" spc="-10">
                          <a:latin typeface="Arial"/>
                          <a:cs typeface="Arial"/>
                        </a:rPr>
                        <a:t>lotsize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150">
                          <a:latin typeface="Arial"/>
                          <a:cs typeface="Arial"/>
                        </a:rPr>
                        <a:t>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ctr" marL="1282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150" spc="-20">
                          <a:latin typeface="Arial"/>
                          <a:cs typeface="Arial"/>
                        </a:rPr>
                        <a:t>1.1156e+11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1430"/>
                </a:tc>
              </a:tr>
              <a:tr h="188404">
                <a:tc>
                  <a:txBody>
                    <a:bodyPr/>
                    <a:lstStyle/>
                    <a:p>
                      <a:pPr marL="31750">
                        <a:lnSpc>
                          <a:spcPts val="1295"/>
                        </a:lnSpc>
                        <a:spcBef>
                          <a:spcPts val="90"/>
                        </a:spcBef>
                      </a:pPr>
                      <a:r>
                        <a:rPr dirty="0" sz="1150" spc="-5">
                          <a:latin typeface="Arial"/>
                          <a:cs typeface="Arial"/>
                        </a:rPr>
                        <a:t>Residuals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295"/>
                        </a:lnSpc>
                        <a:spcBef>
                          <a:spcPts val="90"/>
                        </a:spcBef>
                      </a:pPr>
                      <a:r>
                        <a:rPr dirty="0" sz="1150" spc="5">
                          <a:latin typeface="Arial"/>
                          <a:cs typeface="Arial"/>
                        </a:rPr>
                        <a:t>544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ctr" marL="140335">
                        <a:lnSpc>
                          <a:spcPts val="1295"/>
                        </a:lnSpc>
                        <a:spcBef>
                          <a:spcPts val="90"/>
                        </a:spcBef>
                      </a:pPr>
                      <a:r>
                        <a:rPr dirty="0" sz="1150" spc="-10">
                          <a:latin typeface="Arial"/>
                          <a:cs typeface="Arial"/>
                        </a:rPr>
                        <a:t>2.7704e+11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1143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9499" y="1975974"/>
            <a:ext cx="2102485" cy="66675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1150">
                <a:solidFill>
                  <a:srgbClr val="FF0000"/>
                </a:solidFill>
                <a:latin typeface="Arial"/>
                <a:cs typeface="Arial"/>
              </a:rPr>
              <a:t>SSR =</a:t>
            </a:r>
            <a:r>
              <a:rPr dirty="0" sz="1150" spc="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150" spc="-20">
                <a:solidFill>
                  <a:srgbClr val="FF0000"/>
                </a:solidFill>
                <a:latin typeface="Arial"/>
                <a:cs typeface="Arial"/>
              </a:rPr>
              <a:t>1.1156e+11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150">
                <a:solidFill>
                  <a:srgbClr val="00AF50"/>
                </a:solidFill>
                <a:latin typeface="Arial"/>
                <a:cs typeface="Arial"/>
              </a:rPr>
              <a:t>SSE =</a:t>
            </a:r>
            <a:r>
              <a:rPr dirty="0" sz="1150" spc="15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00AF50"/>
                </a:solidFill>
                <a:latin typeface="Arial"/>
                <a:cs typeface="Arial"/>
              </a:rPr>
              <a:t>2.7704e+11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150">
                <a:solidFill>
                  <a:srgbClr val="00AFEF"/>
                </a:solidFill>
                <a:latin typeface="Arial"/>
                <a:cs typeface="Arial"/>
              </a:rPr>
              <a:t>SST = SSR + SSE =</a:t>
            </a:r>
            <a:r>
              <a:rPr dirty="0" sz="1150" spc="5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150" spc="-10">
                <a:solidFill>
                  <a:srgbClr val="00AFEF"/>
                </a:solidFill>
                <a:latin typeface="Arial"/>
                <a:cs typeface="Arial"/>
              </a:rPr>
              <a:t>3.886e+11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8468" y="179959"/>
            <a:ext cx="4245610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Regression Output: Sum of</a:t>
            </a:r>
            <a:r>
              <a:rPr dirty="0" spc="-25"/>
              <a:t> </a:t>
            </a:r>
            <a:r>
              <a:rPr dirty="0" spc="5"/>
              <a:t>Squares</a:t>
            </a:r>
          </a:p>
        </p:txBody>
      </p:sp>
      <p:sp>
        <p:nvSpPr>
          <p:cNvPr id="9" name="object 9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768" y="181101"/>
            <a:ext cx="2672715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Regression Output:</a:t>
            </a:r>
            <a:r>
              <a:rPr dirty="0" spc="-40"/>
              <a:t> </a:t>
            </a:r>
            <a:r>
              <a:rPr dirty="0"/>
              <a:t>R</a:t>
            </a:r>
            <a:r>
              <a:rPr dirty="0" baseline="24691" sz="2025"/>
              <a:t>2</a:t>
            </a:r>
            <a:endParaRPr baseline="24691" sz="2025"/>
          </a:p>
        </p:txBody>
      </p:sp>
      <p:sp>
        <p:nvSpPr>
          <p:cNvPr id="6" name="object 6"/>
          <p:cNvSpPr txBox="1"/>
          <p:nvPr/>
        </p:nvSpPr>
        <p:spPr>
          <a:xfrm>
            <a:off x="430783" y="597865"/>
            <a:ext cx="1951355" cy="1428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50" spc="10">
                <a:latin typeface="Arial"/>
                <a:cs typeface="Arial"/>
              </a:rPr>
              <a:t>lm(formula = </a:t>
            </a:r>
            <a:r>
              <a:rPr dirty="0" sz="750">
                <a:latin typeface="Arial"/>
                <a:cs typeface="Arial"/>
              </a:rPr>
              <a:t>price </a:t>
            </a:r>
            <a:r>
              <a:rPr dirty="0" sz="750" spc="10">
                <a:latin typeface="Arial"/>
                <a:cs typeface="Arial"/>
              </a:rPr>
              <a:t>~ </a:t>
            </a:r>
            <a:r>
              <a:rPr dirty="0" sz="750" spc="-5">
                <a:latin typeface="Arial"/>
                <a:cs typeface="Arial"/>
              </a:rPr>
              <a:t>lotsize, data </a:t>
            </a:r>
            <a:r>
              <a:rPr dirty="0" sz="750" spc="10">
                <a:latin typeface="Arial"/>
                <a:cs typeface="Arial"/>
              </a:rPr>
              <a:t>=</a:t>
            </a:r>
            <a:r>
              <a:rPr dirty="0" sz="750" spc="-25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Housing)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783" y="809955"/>
            <a:ext cx="7194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4615" marR="74930" indent="-82550">
              <a:lnSpc>
                <a:spcPct val="125299"/>
              </a:lnSpc>
              <a:spcBef>
                <a:spcPts val="95"/>
              </a:spcBef>
              <a:tabLst>
                <a:tab pos="505459" algn="l"/>
              </a:tabLst>
            </a:pPr>
            <a:r>
              <a:rPr dirty="0" sz="750">
                <a:latin typeface="Arial"/>
                <a:cs typeface="Arial"/>
              </a:rPr>
              <a:t>Residuals:  </a:t>
            </a:r>
            <a:r>
              <a:rPr dirty="0" sz="750" spc="25">
                <a:latin typeface="Arial"/>
                <a:cs typeface="Arial"/>
              </a:rPr>
              <a:t>M</a:t>
            </a:r>
            <a:r>
              <a:rPr dirty="0" sz="750" spc="-5">
                <a:latin typeface="Arial"/>
                <a:cs typeface="Arial"/>
              </a:rPr>
              <a:t>i</a:t>
            </a:r>
            <a:r>
              <a:rPr dirty="0" sz="750" spc="5">
                <a:latin typeface="Arial"/>
                <a:cs typeface="Arial"/>
              </a:rPr>
              <a:t>n</a:t>
            </a:r>
            <a:r>
              <a:rPr dirty="0" sz="750">
                <a:latin typeface="Arial"/>
                <a:cs typeface="Arial"/>
              </a:rPr>
              <a:t>	</a:t>
            </a:r>
            <a:r>
              <a:rPr dirty="0" sz="750" spc="10">
                <a:latin typeface="Arial"/>
                <a:cs typeface="Arial"/>
              </a:rPr>
              <a:t>1</a:t>
            </a:r>
            <a:r>
              <a:rPr dirty="0" sz="750" spc="10">
                <a:latin typeface="Arial"/>
                <a:cs typeface="Arial"/>
              </a:rPr>
              <a:t>Q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750" spc="10">
                <a:latin typeface="Arial"/>
                <a:cs typeface="Arial"/>
              </a:rPr>
              <a:t>-69551</a:t>
            </a:r>
            <a:r>
              <a:rPr dirty="0" sz="750" spc="125">
                <a:latin typeface="Arial"/>
                <a:cs typeface="Arial"/>
              </a:rPr>
              <a:t> </a:t>
            </a:r>
            <a:r>
              <a:rPr dirty="0" sz="750" spc="10">
                <a:latin typeface="Arial"/>
                <a:cs typeface="Arial"/>
              </a:rPr>
              <a:t>-14626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4235" y="956259"/>
            <a:ext cx="359410" cy="30607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algn="r" marR="24130">
              <a:lnSpc>
                <a:spcPct val="100000"/>
              </a:lnSpc>
              <a:spcBef>
                <a:spcPts val="300"/>
              </a:spcBef>
            </a:pPr>
            <a:r>
              <a:rPr dirty="0" sz="750" spc="25">
                <a:latin typeface="Arial"/>
                <a:cs typeface="Arial"/>
              </a:rPr>
              <a:t>M</a:t>
            </a:r>
            <a:r>
              <a:rPr dirty="0" sz="750" spc="-15">
                <a:latin typeface="Arial"/>
                <a:cs typeface="Arial"/>
              </a:rPr>
              <a:t>ed</a:t>
            </a:r>
            <a:r>
              <a:rPr dirty="0" sz="750" spc="-5">
                <a:latin typeface="Arial"/>
                <a:cs typeface="Arial"/>
              </a:rPr>
              <a:t>i</a:t>
            </a:r>
            <a:r>
              <a:rPr dirty="0" sz="750" spc="-15">
                <a:latin typeface="Arial"/>
                <a:cs typeface="Arial"/>
              </a:rPr>
              <a:t>a</a:t>
            </a:r>
            <a:r>
              <a:rPr dirty="0" sz="750" spc="5">
                <a:latin typeface="Arial"/>
                <a:cs typeface="Arial"/>
              </a:rPr>
              <a:t>n</a:t>
            </a:r>
            <a:endParaRPr sz="7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204"/>
              </a:spcBef>
            </a:pPr>
            <a:r>
              <a:rPr dirty="0" sz="750" spc="10">
                <a:latin typeface="Arial"/>
                <a:cs typeface="Arial"/>
              </a:rPr>
              <a:t>-</a:t>
            </a:r>
            <a:r>
              <a:rPr dirty="0" sz="750" spc="5">
                <a:latin typeface="Arial"/>
                <a:cs typeface="Arial"/>
              </a:rPr>
              <a:t>2858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9802" y="956259"/>
            <a:ext cx="686435" cy="306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95"/>
              </a:spcBef>
              <a:tabLst>
                <a:tab pos="395605" algn="l"/>
              </a:tabLst>
            </a:pPr>
            <a:r>
              <a:rPr dirty="0" sz="750" spc="10">
                <a:latin typeface="Arial"/>
                <a:cs typeface="Arial"/>
              </a:rPr>
              <a:t>3Q	</a:t>
            </a:r>
            <a:r>
              <a:rPr dirty="0" sz="750" spc="5">
                <a:latin typeface="Arial"/>
                <a:cs typeface="Arial"/>
              </a:rPr>
              <a:t>Max  </a:t>
            </a:r>
            <a:r>
              <a:rPr dirty="0" sz="750" spc="10">
                <a:latin typeface="Arial"/>
                <a:cs typeface="Arial"/>
              </a:rPr>
              <a:t>9752</a:t>
            </a:r>
            <a:r>
              <a:rPr dirty="0" sz="750" spc="165">
                <a:latin typeface="Arial"/>
                <a:cs typeface="Arial"/>
              </a:rPr>
              <a:t> </a:t>
            </a:r>
            <a:r>
              <a:rPr dirty="0" sz="750" spc="10">
                <a:latin typeface="Arial"/>
                <a:cs typeface="Arial"/>
              </a:rPr>
              <a:t>106901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783" y="1334210"/>
            <a:ext cx="768985" cy="30607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>
                <a:latin typeface="Arial"/>
                <a:cs typeface="Arial"/>
              </a:rPr>
              <a:t>Coefficients:</a:t>
            </a:r>
            <a:endParaRPr sz="75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204"/>
              </a:spcBef>
            </a:pPr>
            <a:r>
              <a:rPr dirty="0" sz="750">
                <a:latin typeface="Arial"/>
                <a:cs typeface="Arial"/>
              </a:rPr>
              <a:t>E</a:t>
            </a:r>
            <a:r>
              <a:rPr dirty="0" sz="750" spc="5">
                <a:latin typeface="Arial"/>
                <a:cs typeface="Arial"/>
              </a:rPr>
              <a:t>st</a:t>
            </a:r>
            <a:r>
              <a:rPr dirty="0" sz="750" spc="-5">
                <a:latin typeface="Arial"/>
                <a:cs typeface="Arial"/>
              </a:rPr>
              <a:t>i</a:t>
            </a:r>
            <a:r>
              <a:rPr dirty="0" sz="750" spc="20">
                <a:latin typeface="Arial"/>
                <a:cs typeface="Arial"/>
              </a:rPr>
              <a:t>m</a:t>
            </a:r>
            <a:r>
              <a:rPr dirty="0" sz="750" spc="-15">
                <a:latin typeface="Arial"/>
                <a:cs typeface="Arial"/>
              </a:rPr>
              <a:t>a</a:t>
            </a:r>
            <a:r>
              <a:rPr dirty="0" sz="750" spc="5">
                <a:latin typeface="Arial"/>
                <a:cs typeface="Arial"/>
              </a:rPr>
              <a:t>t</a:t>
            </a:r>
            <a:r>
              <a:rPr dirty="0" sz="750" spc="5">
                <a:latin typeface="Arial"/>
                <a:cs typeface="Arial"/>
              </a:rPr>
              <a:t>e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3355" y="1497583"/>
            <a:ext cx="984885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86435" algn="l"/>
              </a:tabLst>
            </a:pPr>
            <a:r>
              <a:rPr dirty="0" sz="750">
                <a:latin typeface="Arial"/>
                <a:cs typeface="Arial"/>
              </a:rPr>
              <a:t>Std.</a:t>
            </a:r>
            <a:r>
              <a:rPr dirty="0" sz="750" spc="60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Error	</a:t>
            </a:r>
            <a:r>
              <a:rPr dirty="0" sz="750" spc="5">
                <a:latin typeface="Arial"/>
                <a:cs typeface="Arial"/>
              </a:rPr>
              <a:t>t</a:t>
            </a:r>
            <a:r>
              <a:rPr dirty="0" sz="750" spc="-25">
                <a:latin typeface="Arial"/>
                <a:cs typeface="Arial"/>
              </a:rPr>
              <a:t> </a:t>
            </a:r>
            <a:r>
              <a:rPr dirty="0" sz="750" spc="-5">
                <a:latin typeface="Arial"/>
                <a:cs typeface="Arial"/>
              </a:rPr>
              <a:t>value</a:t>
            </a:r>
            <a:endParaRPr sz="7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8801" y="1497583"/>
            <a:ext cx="324485" cy="1428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>
                <a:latin typeface="Arial"/>
                <a:cs typeface="Arial"/>
              </a:rPr>
              <a:t>P</a:t>
            </a:r>
            <a:r>
              <a:rPr dirty="0" sz="750" spc="10">
                <a:latin typeface="Arial"/>
                <a:cs typeface="Arial"/>
              </a:rPr>
              <a:t>r</a:t>
            </a:r>
            <a:r>
              <a:rPr dirty="0" sz="750" spc="15">
                <a:latin typeface="Arial"/>
                <a:cs typeface="Arial"/>
              </a:rPr>
              <a:t>(</a:t>
            </a:r>
            <a:r>
              <a:rPr dirty="0" sz="750" spc="15">
                <a:latin typeface="Arial"/>
                <a:cs typeface="Arial"/>
              </a:rPr>
              <a:t>&gt;</a:t>
            </a:r>
            <a:r>
              <a:rPr dirty="0" sz="750" spc="-10">
                <a:latin typeface="Arial"/>
                <a:cs typeface="Arial"/>
              </a:rPr>
              <a:t>|</a:t>
            </a:r>
            <a:r>
              <a:rPr dirty="0" sz="750" spc="5">
                <a:latin typeface="Arial"/>
                <a:cs typeface="Arial"/>
              </a:rPr>
              <a:t>t</a:t>
            </a:r>
            <a:r>
              <a:rPr dirty="0" sz="750" spc="-10">
                <a:latin typeface="Arial"/>
                <a:cs typeface="Arial"/>
              </a:rPr>
              <a:t>|</a:t>
            </a:r>
            <a:r>
              <a:rPr dirty="0" sz="750" spc="5"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2453" y="1617675"/>
            <a:ext cx="490220" cy="30607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 spc="5">
                <a:latin typeface="Arial"/>
                <a:cs typeface="Arial"/>
              </a:rPr>
              <a:t>3.414e+04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750" spc="5">
                <a:latin typeface="Arial"/>
                <a:cs typeface="Arial"/>
              </a:rPr>
              <a:t>6.599e+00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9010" y="1617675"/>
            <a:ext cx="490220" cy="30607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 spc="5">
                <a:latin typeface="Arial"/>
                <a:cs typeface="Arial"/>
              </a:rPr>
              <a:t>2.491e+03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750" spc="5">
                <a:latin typeface="Arial"/>
                <a:cs typeface="Arial"/>
              </a:rPr>
              <a:t>4.458e-01</a:t>
            </a:r>
            <a:endParaRPr sz="7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25859" y="1617675"/>
            <a:ext cx="220979" cy="30607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 spc="5">
                <a:latin typeface="Arial"/>
                <a:cs typeface="Arial"/>
              </a:rPr>
              <a:t>13.7</a:t>
            </a:r>
            <a:endParaRPr sz="75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  <a:spcBef>
                <a:spcPts val="204"/>
              </a:spcBef>
            </a:pPr>
            <a:r>
              <a:rPr dirty="0" sz="750" spc="5">
                <a:latin typeface="Arial"/>
                <a:cs typeface="Arial"/>
              </a:rPr>
              <a:t>14</a:t>
            </a:r>
            <a:r>
              <a:rPr dirty="0" sz="750" spc="5">
                <a:latin typeface="Arial"/>
                <a:cs typeface="Arial"/>
              </a:rPr>
              <a:t>.</a:t>
            </a:r>
            <a:r>
              <a:rPr dirty="0" sz="750" spc="5">
                <a:latin typeface="Arial"/>
                <a:cs typeface="Arial"/>
              </a:rPr>
              <a:t>8</a:t>
            </a:r>
            <a:endParaRPr sz="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4838" y="1617675"/>
            <a:ext cx="471805" cy="30607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750" spc="5">
                <a:latin typeface="Arial"/>
                <a:cs typeface="Arial"/>
              </a:rPr>
              <a:t>&lt;2e-16</a:t>
            </a:r>
            <a:r>
              <a:rPr dirty="0" sz="750" spc="-70">
                <a:latin typeface="Arial"/>
                <a:cs typeface="Arial"/>
              </a:rPr>
              <a:t> </a:t>
            </a:r>
            <a:r>
              <a:rPr dirty="0" sz="750" spc="-5">
                <a:latin typeface="Arial"/>
                <a:cs typeface="Arial"/>
              </a:rPr>
              <a:t>***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750" spc="5">
                <a:latin typeface="Arial"/>
                <a:cs typeface="Arial"/>
              </a:rPr>
              <a:t>&lt;2e-16</a:t>
            </a:r>
            <a:r>
              <a:rPr dirty="0" sz="750" spc="-70">
                <a:latin typeface="Arial"/>
                <a:cs typeface="Arial"/>
              </a:rPr>
              <a:t> </a:t>
            </a:r>
            <a:r>
              <a:rPr dirty="0" sz="750" spc="-5">
                <a:latin typeface="Arial"/>
                <a:cs typeface="Arial"/>
              </a:rPr>
              <a:t>***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783" y="1617675"/>
            <a:ext cx="466090" cy="449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2700"/>
              </a:lnSpc>
              <a:spcBef>
                <a:spcPts val="95"/>
              </a:spcBef>
            </a:pPr>
            <a:r>
              <a:rPr dirty="0" sz="750" spc="10">
                <a:latin typeface="Arial"/>
                <a:cs typeface="Arial"/>
              </a:rPr>
              <a:t>(</a:t>
            </a:r>
            <a:r>
              <a:rPr dirty="0" sz="750" spc="5">
                <a:latin typeface="Arial"/>
                <a:cs typeface="Arial"/>
              </a:rPr>
              <a:t>I</a:t>
            </a:r>
            <a:r>
              <a:rPr dirty="0" sz="750" spc="5">
                <a:latin typeface="Arial"/>
                <a:cs typeface="Arial"/>
              </a:rPr>
              <a:t>n</a:t>
            </a:r>
            <a:r>
              <a:rPr dirty="0" sz="750" spc="5">
                <a:latin typeface="Arial"/>
                <a:cs typeface="Arial"/>
              </a:rPr>
              <a:t>t</a:t>
            </a:r>
            <a:r>
              <a:rPr dirty="0" sz="750" spc="-15">
                <a:latin typeface="Arial"/>
                <a:cs typeface="Arial"/>
              </a:rPr>
              <a:t>e</a:t>
            </a:r>
            <a:r>
              <a:rPr dirty="0" sz="750" spc="10">
                <a:latin typeface="Arial"/>
                <a:cs typeface="Arial"/>
              </a:rPr>
              <a:t>r</a:t>
            </a:r>
            <a:r>
              <a:rPr dirty="0" sz="750" spc="5">
                <a:latin typeface="Arial"/>
                <a:cs typeface="Arial"/>
              </a:rPr>
              <a:t>c</a:t>
            </a:r>
            <a:r>
              <a:rPr dirty="0" sz="750" spc="-15">
                <a:latin typeface="Arial"/>
                <a:cs typeface="Arial"/>
              </a:rPr>
              <a:t>e</a:t>
            </a:r>
            <a:r>
              <a:rPr dirty="0" sz="750" spc="-15">
                <a:latin typeface="Arial"/>
                <a:cs typeface="Arial"/>
              </a:rPr>
              <a:t>p</a:t>
            </a:r>
            <a:r>
              <a:rPr dirty="0" sz="750" spc="5">
                <a:latin typeface="Arial"/>
                <a:cs typeface="Arial"/>
              </a:rPr>
              <a:t>t</a:t>
            </a:r>
            <a:r>
              <a:rPr dirty="0" sz="750" spc="5">
                <a:latin typeface="Arial"/>
                <a:cs typeface="Arial"/>
              </a:rPr>
              <a:t>)  </a:t>
            </a:r>
            <a:r>
              <a:rPr dirty="0" sz="750" spc="-5">
                <a:latin typeface="Arial"/>
                <a:cs typeface="Arial"/>
              </a:rPr>
              <a:t>lotsize</a:t>
            </a:r>
            <a:endParaRPr sz="7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750" spc="10">
                <a:latin typeface="Arial"/>
                <a:cs typeface="Arial"/>
              </a:rPr>
              <a:t>---</a:t>
            </a:r>
            <a:endParaRPr sz="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0783" y="2067559"/>
            <a:ext cx="2575560" cy="8502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50" spc="5">
                <a:latin typeface="Arial"/>
                <a:cs typeface="Arial"/>
              </a:rPr>
              <a:t>Signif. </a:t>
            </a:r>
            <a:r>
              <a:rPr dirty="0" sz="750" spc="-5">
                <a:latin typeface="Arial"/>
                <a:cs typeface="Arial"/>
              </a:rPr>
              <a:t>codes: </a:t>
            </a:r>
            <a:r>
              <a:rPr dirty="0" sz="750" spc="10">
                <a:latin typeface="Arial"/>
                <a:cs typeface="Arial"/>
              </a:rPr>
              <a:t>0 </a:t>
            </a:r>
            <a:r>
              <a:rPr dirty="0" sz="750" spc="-5">
                <a:latin typeface="Arial"/>
                <a:cs typeface="Arial"/>
              </a:rPr>
              <a:t>‘***’ </a:t>
            </a:r>
            <a:r>
              <a:rPr dirty="0" sz="750" spc="5">
                <a:latin typeface="Arial"/>
                <a:cs typeface="Arial"/>
              </a:rPr>
              <a:t>0.001 </a:t>
            </a:r>
            <a:r>
              <a:rPr dirty="0" sz="750" spc="-5">
                <a:latin typeface="Arial"/>
                <a:cs typeface="Arial"/>
              </a:rPr>
              <a:t>‘**’ </a:t>
            </a:r>
            <a:r>
              <a:rPr dirty="0" sz="750" spc="5">
                <a:latin typeface="Arial"/>
                <a:cs typeface="Arial"/>
              </a:rPr>
              <a:t>0.01 </a:t>
            </a:r>
            <a:r>
              <a:rPr dirty="0" sz="750" spc="-5">
                <a:latin typeface="Arial"/>
                <a:cs typeface="Arial"/>
              </a:rPr>
              <a:t>‘*’ </a:t>
            </a:r>
            <a:r>
              <a:rPr dirty="0" sz="750" spc="5">
                <a:latin typeface="Arial"/>
                <a:cs typeface="Arial"/>
              </a:rPr>
              <a:t>0.05 </a:t>
            </a:r>
            <a:r>
              <a:rPr dirty="0" sz="750">
                <a:latin typeface="Arial"/>
                <a:cs typeface="Arial"/>
              </a:rPr>
              <a:t>‘.’ </a:t>
            </a:r>
            <a:r>
              <a:rPr dirty="0" sz="750" spc="5">
                <a:latin typeface="Arial"/>
                <a:cs typeface="Arial"/>
              </a:rPr>
              <a:t>0.1 </a:t>
            </a:r>
            <a:r>
              <a:rPr dirty="0" sz="750">
                <a:latin typeface="Arial"/>
                <a:cs typeface="Arial"/>
              </a:rPr>
              <a:t>‘ ’</a:t>
            </a:r>
            <a:r>
              <a:rPr dirty="0" sz="750" spc="-110">
                <a:latin typeface="Arial"/>
                <a:cs typeface="Arial"/>
              </a:rPr>
              <a:t> </a:t>
            </a:r>
            <a:r>
              <a:rPr dirty="0" sz="750" spc="1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750" spc="-5">
                <a:latin typeface="Arial"/>
                <a:cs typeface="Arial"/>
              </a:rPr>
              <a:t>Residual </a:t>
            </a:r>
            <a:r>
              <a:rPr dirty="0" sz="750">
                <a:latin typeface="Arial"/>
                <a:cs typeface="Arial"/>
              </a:rPr>
              <a:t>standard error: </a:t>
            </a:r>
            <a:r>
              <a:rPr dirty="0" sz="750" spc="5">
                <a:latin typeface="Arial"/>
                <a:cs typeface="Arial"/>
              </a:rPr>
              <a:t>22570 </a:t>
            </a:r>
            <a:r>
              <a:rPr dirty="0" sz="750" spc="-5">
                <a:latin typeface="Arial"/>
                <a:cs typeface="Arial"/>
              </a:rPr>
              <a:t>on </a:t>
            </a:r>
            <a:r>
              <a:rPr dirty="0" sz="750" spc="5">
                <a:latin typeface="Arial"/>
                <a:cs typeface="Arial"/>
              </a:rPr>
              <a:t>544 </a:t>
            </a:r>
            <a:r>
              <a:rPr dirty="0" sz="750" spc="-5">
                <a:latin typeface="Arial"/>
                <a:cs typeface="Arial"/>
              </a:rPr>
              <a:t>degrees of</a:t>
            </a:r>
            <a:r>
              <a:rPr dirty="0" sz="750" spc="-20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freedom</a:t>
            </a:r>
            <a:endParaRPr sz="750">
              <a:latin typeface="Arial"/>
              <a:cs typeface="Arial"/>
            </a:endParaRPr>
          </a:p>
          <a:p>
            <a:pPr marL="12700" marR="50165">
              <a:lnSpc>
                <a:spcPct val="205300"/>
              </a:lnSpc>
              <a:spcBef>
                <a:spcPts val="25"/>
              </a:spcBef>
            </a:pPr>
            <a:r>
              <a:rPr dirty="0" sz="750">
                <a:latin typeface="Arial"/>
                <a:cs typeface="Arial"/>
              </a:rPr>
              <a:t>Multiple R-squared: </a:t>
            </a:r>
            <a:r>
              <a:rPr dirty="0" sz="750" spc="5">
                <a:latin typeface="Arial"/>
                <a:cs typeface="Arial"/>
              </a:rPr>
              <a:t>0.2871, </a:t>
            </a:r>
            <a:r>
              <a:rPr dirty="0" sz="750">
                <a:latin typeface="Arial"/>
                <a:cs typeface="Arial"/>
              </a:rPr>
              <a:t>Adjusted R-squared: </a:t>
            </a:r>
            <a:r>
              <a:rPr dirty="0" sz="750" spc="5">
                <a:latin typeface="Arial"/>
                <a:cs typeface="Arial"/>
              </a:rPr>
              <a:t>0.2858  F-statistic: </a:t>
            </a:r>
            <a:r>
              <a:rPr dirty="0" sz="750" spc="10">
                <a:latin typeface="Arial"/>
                <a:cs typeface="Arial"/>
              </a:rPr>
              <a:t>219.1 </a:t>
            </a:r>
            <a:r>
              <a:rPr dirty="0" sz="750" spc="-5">
                <a:latin typeface="Arial"/>
                <a:cs typeface="Arial"/>
              </a:rPr>
              <a:t>on </a:t>
            </a:r>
            <a:r>
              <a:rPr dirty="0" sz="750" spc="5">
                <a:latin typeface="Arial"/>
                <a:cs typeface="Arial"/>
              </a:rPr>
              <a:t>1 </a:t>
            </a:r>
            <a:r>
              <a:rPr dirty="0" sz="750">
                <a:latin typeface="Arial"/>
                <a:cs typeface="Arial"/>
              </a:rPr>
              <a:t>and </a:t>
            </a:r>
            <a:r>
              <a:rPr dirty="0" sz="750" spc="5">
                <a:latin typeface="Arial"/>
                <a:cs typeface="Arial"/>
              </a:rPr>
              <a:t>544 </a:t>
            </a:r>
            <a:r>
              <a:rPr dirty="0" sz="750" spc="-25">
                <a:latin typeface="Arial"/>
                <a:cs typeface="Arial"/>
              </a:rPr>
              <a:t>DF, </a:t>
            </a:r>
            <a:r>
              <a:rPr dirty="0" sz="750" spc="-5">
                <a:latin typeface="Arial"/>
                <a:cs typeface="Arial"/>
              </a:rPr>
              <a:t>p-value: </a:t>
            </a:r>
            <a:r>
              <a:rPr dirty="0" sz="750" spc="10">
                <a:latin typeface="Arial"/>
                <a:cs typeface="Arial"/>
              </a:rPr>
              <a:t>&lt;</a:t>
            </a:r>
            <a:r>
              <a:rPr dirty="0" sz="750" spc="-100">
                <a:latin typeface="Arial"/>
                <a:cs typeface="Arial"/>
              </a:rPr>
              <a:t> </a:t>
            </a:r>
            <a:r>
              <a:rPr dirty="0" sz="750" spc="5">
                <a:latin typeface="Arial"/>
                <a:cs typeface="Arial"/>
              </a:rPr>
              <a:t>2.2e-16</a:t>
            </a:r>
            <a:endParaRPr sz="7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02336" y="2468879"/>
            <a:ext cx="2725420" cy="478790"/>
          </a:xfrm>
          <a:custGeom>
            <a:avLst/>
            <a:gdLst/>
            <a:ahLst/>
            <a:cxnLst/>
            <a:rect l="l" t="t" r="r" b="b"/>
            <a:pathLst>
              <a:path w="2725420" h="478789">
                <a:moveTo>
                  <a:pt x="0" y="79756"/>
                </a:moveTo>
                <a:lnTo>
                  <a:pt x="6268" y="48702"/>
                </a:lnTo>
                <a:lnTo>
                  <a:pt x="23363" y="23352"/>
                </a:lnTo>
                <a:lnTo>
                  <a:pt x="48718" y="6264"/>
                </a:lnTo>
                <a:lnTo>
                  <a:pt x="79768" y="0"/>
                </a:lnTo>
                <a:lnTo>
                  <a:pt x="2645155" y="0"/>
                </a:lnTo>
                <a:lnTo>
                  <a:pt x="2676209" y="6264"/>
                </a:lnTo>
                <a:lnTo>
                  <a:pt x="2701559" y="23352"/>
                </a:lnTo>
                <a:lnTo>
                  <a:pt x="2718647" y="48702"/>
                </a:lnTo>
                <a:lnTo>
                  <a:pt x="2724912" y="79756"/>
                </a:lnTo>
                <a:lnTo>
                  <a:pt x="2724912" y="398780"/>
                </a:lnTo>
                <a:lnTo>
                  <a:pt x="2718647" y="429833"/>
                </a:lnTo>
                <a:lnTo>
                  <a:pt x="2701559" y="455183"/>
                </a:lnTo>
                <a:lnTo>
                  <a:pt x="2676209" y="472271"/>
                </a:lnTo>
                <a:lnTo>
                  <a:pt x="2645155" y="478536"/>
                </a:lnTo>
                <a:lnTo>
                  <a:pt x="79768" y="478536"/>
                </a:lnTo>
                <a:lnTo>
                  <a:pt x="48718" y="472271"/>
                </a:lnTo>
                <a:lnTo>
                  <a:pt x="23363" y="455183"/>
                </a:lnTo>
                <a:lnTo>
                  <a:pt x="6268" y="429833"/>
                </a:lnTo>
                <a:lnTo>
                  <a:pt x="0" y="398780"/>
                </a:lnTo>
                <a:lnTo>
                  <a:pt x="0" y="79756"/>
                </a:lnTo>
                <a:close/>
              </a:path>
            </a:pathLst>
          </a:custGeom>
          <a:ln w="182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04"/>
            <a:ext cx="1879696" cy="1877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4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4547" y="2121408"/>
            <a:ext cx="232409" cy="1272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1644" y="2127504"/>
            <a:ext cx="473709" cy="127635"/>
          </a:xfrm>
          <a:custGeom>
            <a:avLst/>
            <a:gdLst/>
            <a:ahLst/>
            <a:cxnLst/>
            <a:rect l="l" t="t" r="r" b="b"/>
            <a:pathLst>
              <a:path w="473709" h="127635">
                <a:moveTo>
                  <a:pt x="25349" y="70357"/>
                </a:moveTo>
                <a:lnTo>
                  <a:pt x="12826" y="70357"/>
                </a:lnTo>
                <a:lnTo>
                  <a:pt x="39242" y="127253"/>
                </a:lnTo>
                <a:lnTo>
                  <a:pt x="45465" y="127253"/>
                </a:lnTo>
                <a:lnTo>
                  <a:pt x="50409" y="110362"/>
                </a:lnTo>
                <a:lnTo>
                  <a:pt x="43560" y="110362"/>
                </a:lnTo>
                <a:lnTo>
                  <a:pt x="25349" y="70357"/>
                </a:lnTo>
                <a:close/>
              </a:path>
              <a:path w="473709" h="127635">
                <a:moveTo>
                  <a:pt x="473201" y="0"/>
                </a:moveTo>
                <a:lnTo>
                  <a:pt x="83057" y="0"/>
                </a:lnTo>
                <a:lnTo>
                  <a:pt x="83057" y="1142"/>
                </a:lnTo>
                <a:lnTo>
                  <a:pt x="75183" y="1142"/>
                </a:lnTo>
                <a:lnTo>
                  <a:pt x="43560" y="110362"/>
                </a:lnTo>
                <a:lnTo>
                  <a:pt x="50409" y="110362"/>
                </a:lnTo>
                <a:lnTo>
                  <a:pt x="79882" y="9651"/>
                </a:lnTo>
                <a:lnTo>
                  <a:pt x="91566" y="9651"/>
                </a:lnTo>
                <a:lnTo>
                  <a:pt x="91566" y="9143"/>
                </a:lnTo>
                <a:lnTo>
                  <a:pt x="473201" y="9143"/>
                </a:lnTo>
                <a:lnTo>
                  <a:pt x="473201" y="0"/>
                </a:lnTo>
                <a:close/>
              </a:path>
              <a:path w="473709" h="127635">
                <a:moveTo>
                  <a:pt x="20954" y="60705"/>
                </a:moveTo>
                <a:lnTo>
                  <a:pt x="0" y="70357"/>
                </a:lnTo>
                <a:lnTo>
                  <a:pt x="2031" y="75184"/>
                </a:lnTo>
                <a:lnTo>
                  <a:pt x="12826" y="70357"/>
                </a:lnTo>
                <a:lnTo>
                  <a:pt x="25349" y="70357"/>
                </a:lnTo>
                <a:lnTo>
                  <a:pt x="20954" y="607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8699" y="718237"/>
            <a:ext cx="5432425" cy="22910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 marR="4224655">
              <a:lnSpc>
                <a:spcPct val="124000"/>
              </a:lnSpc>
              <a:spcBef>
                <a:spcPts val="90"/>
              </a:spcBef>
            </a:pPr>
            <a:r>
              <a:rPr dirty="0" sz="1000" spc="25">
                <a:solidFill>
                  <a:srgbClr val="FF0000"/>
                </a:solidFill>
                <a:latin typeface="Arial"/>
                <a:cs typeface="Arial"/>
              </a:rPr>
              <a:t>SSR </a:t>
            </a: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1.1156e+11  </a:t>
            </a:r>
            <a:r>
              <a:rPr dirty="0" sz="1000" spc="20">
                <a:solidFill>
                  <a:srgbClr val="00AF50"/>
                </a:solidFill>
                <a:latin typeface="Arial"/>
                <a:cs typeface="Arial"/>
              </a:rPr>
              <a:t>SSE </a:t>
            </a:r>
            <a:r>
              <a:rPr dirty="0" sz="1000" spc="15">
                <a:solidFill>
                  <a:srgbClr val="00AF50"/>
                </a:solidFill>
                <a:latin typeface="Arial"/>
                <a:cs typeface="Arial"/>
              </a:rPr>
              <a:t>=</a:t>
            </a:r>
            <a:r>
              <a:rPr dirty="0" sz="1000" spc="-5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00AF50"/>
                </a:solidFill>
                <a:latin typeface="Arial"/>
                <a:cs typeface="Arial"/>
              </a:rPr>
              <a:t>2.7704e+11</a:t>
            </a: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290"/>
              </a:spcBef>
            </a:pPr>
            <a:r>
              <a:rPr dirty="0" sz="1000" spc="20">
                <a:solidFill>
                  <a:srgbClr val="00AFEF"/>
                </a:solidFill>
                <a:latin typeface="Arial"/>
                <a:cs typeface="Arial"/>
              </a:rPr>
              <a:t>SST </a:t>
            </a:r>
            <a:r>
              <a:rPr dirty="0" sz="1000" spc="15">
                <a:solidFill>
                  <a:srgbClr val="00AFEF"/>
                </a:solidFill>
                <a:latin typeface="Arial"/>
                <a:cs typeface="Arial"/>
              </a:rPr>
              <a:t>= </a:t>
            </a:r>
            <a:r>
              <a:rPr dirty="0" sz="1000" spc="25">
                <a:solidFill>
                  <a:srgbClr val="00AFEF"/>
                </a:solidFill>
                <a:latin typeface="Arial"/>
                <a:cs typeface="Arial"/>
              </a:rPr>
              <a:t>SSR </a:t>
            </a:r>
            <a:r>
              <a:rPr dirty="0" sz="1000" spc="15">
                <a:solidFill>
                  <a:srgbClr val="00AFEF"/>
                </a:solidFill>
                <a:latin typeface="Arial"/>
                <a:cs typeface="Arial"/>
              </a:rPr>
              <a:t>+ </a:t>
            </a:r>
            <a:r>
              <a:rPr dirty="0" sz="1000" spc="20">
                <a:solidFill>
                  <a:srgbClr val="00AFEF"/>
                </a:solidFill>
                <a:latin typeface="Arial"/>
                <a:cs typeface="Arial"/>
              </a:rPr>
              <a:t>SSE </a:t>
            </a:r>
            <a:r>
              <a:rPr dirty="0" sz="1000" spc="15">
                <a:solidFill>
                  <a:srgbClr val="00AFEF"/>
                </a:solidFill>
                <a:latin typeface="Arial"/>
                <a:cs typeface="Arial"/>
              </a:rPr>
              <a:t>=</a:t>
            </a:r>
            <a:r>
              <a:rPr dirty="0" sz="1000" spc="-114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00AFEF"/>
                </a:solidFill>
                <a:latin typeface="Arial"/>
                <a:cs typeface="Arial"/>
              </a:rPr>
              <a:t>3.886e+11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marL="99695" marR="1913889" indent="-36830">
              <a:lnSpc>
                <a:spcPct val="124000"/>
              </a:lnSpc>
              <a:spcBef>
                <a:spcPts val="5"/>
              </a:spcBef>
            </a:pPr>
            <a:r>
              <a:rPr dirty="0" sz="1000" spc="10">
                <a:solidFill>
                  <a:srgbClr val="FF0000"/>
                </a:solidFill>
                <a:latin typeface="Arial"/>
                <a:cs typeface="Arial"/>
              </a:rPr>
              <a:t>Multiple R-squared: </a:t>
            </a: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0.2871, Adjusted R-squared: 0.2858  </a:t>
            </a:r>
            <a:r>
              <a:rPr dirty="0" sz="1000" spc="5">
                <a:latin typeface="Arial"/>
                <a:cs typeface="Arial"/>
              </a:rPr>
              <a:t>R</a:t>
            </a:r>
            <a:r>
              <a:rPr dirty="0" baseline="23809" sz="1050" spc="7">
                <a:latin typeface="Arial"/>
                <a:cs typeface="Arial"/>
              </a:rPr>
              <a:t>2 </a:t>
            </a:r>
            <a:r>
              <a:rPr dirty="0" sz="1000" spc="15">
                <a:latin typeface="Arial"/>
                <a:cs typeface="Arial"/>
              </a:rPr>
              <a:t>= 1 – (</a:t>
            </a:r>
            <a:r>
              <a:rPr dirty="0" sz="1000" spc="15">
                <a:solidFill>
                  <a:srgbClr val="00AF50"/>
                </a:solidFill>
                <a:latin typeface="Arial"/>
                <a:cs typeface="Arial"/>
              </a:rPr>
              <a:t>SSE</a:t>
            </a:r>
            <a:r>
              <a:rPr dirty="0" sz="1000" spc="15">
                <a:latin typeface="Arial"/>
                <a:cs typeface="Arial"/>
              </a:rPr>
              <a:t>/</a:t>
            </a:r>
            <a:r>
              <a:rPr dirty="0" sz="1000" spc="15">
                <a:solidFill>
                  <a:srgbClr val="00AFEF"/>
                </a:solidFill>
                <a:latin typeface="Arial"/>
                <a:cs typeface="Arial"/>
              </a:rPr>
              <a:t>SST</a:t>
            </a:r>
            <a:r>
              <a:rPr dirty="0" sz="1000" spc="15">
                <a:latin typeface="Arial"/>
                <a:cs typeface="Arial"/>
              </a:rPr>
              <a:t>) = </a:t>
            </a:r>
            <a:r>
              <a:rPr dirty="0" sz="1000" spc="20">
                <a:solidFill>
                  <a:srgbClr val="FF0000"/>
                </a:solidFill>
                <a:latin typeface="Arial"/>
                <a:cs typeface="Arial"/>
              </a:rPr>
              <a:t>SSR</a:t>
            </a:r>
            <a:r>
              <a:rPr dirty="0" sz="1000" spc="20">
                <a:latin typeface="Arial"/>
                <a:cs typeface="Arial"/>
              </a:rPr>
              <a:t>/</a:t>
            </a:r>
            <a:r>
              <a:rPr dirty="0" sz="1000" spc="20">
                <a:solidFill>
                  <a:srgbClr val="006FC0"/>
                </a:solidFill>
                <a:latin typeface="Arial"/>
                <a:cs typeface="Arial"/>
              </a:rPr>
              <a:t>SST </a:t>
            </a:r>
            <a:r>
              <a:rPr dirty="0" sz="1000" spc="15">
                <a:latin typeface="Arial"/>
                <a:cs typeface="Arial"/>
              </a:rPr>
              <a:t>=</a:t>
            </a:r>
            <a:r>
              <a:rPr dirty="0" sz="1000" spc="-110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1.1156e+11/3.886e+11</a:t>
            </a:r>
            <a:endParaRPr sz="1000">
              <a:latin typeface="Arial"/>
              <a:cs typeface="Arial"/>
            </a:endParaRPr>
          </a:p>
          <a:p>
            <a:pPr marL="358775">
              <a:lnSpc>
                <a:spcPct val="100000"/>
              </a:lnSpc>
              <a:spcBef>
                <a:spcPts val="285"/>
              </a:spcBef>
              <a:tabLst>
                <a:tab pos="654685" algn="l"/>
              </a:tabLst>
            </a:pPr>
            <a:r>
              <a:rPr dirty="0" sz="1000" spc="15">
                <a:latin typeface="Arial"/>
                <a:cs typeface="Arial"/>
              </a:rPr>
              <a:t>=	0.2871</a:t>
            </a: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05"/>
              </a:spcBef>
            </a:pP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Note: </a:t>
            </a:r>
            <a:r>
              <a:rPr dirty="0" sz="1000" spc="20">
                <a:solidFill>
                  <a:srgbClr val="FF0000"/>
                </a:solidFill>
                <a:latin typeface="Cambria Math"/>
                <a:cs typeface="Cambria Math"/>
              </a:rPr>
              <a:t>𝑅</a:t>
            </a:r>
            <a:r>
              <a:rPr dirty="0" baseline="22222" sz="1125" spc="30">
                <a:solidFill>
                  <a:srgbClr val="FF0000"/>
                </a:solidFill>
                <a:latin typeface="Cambria Math"/>
                <a:cs typeface="Cambria Math"/>
              </a:rPr>
              <a:t>2 </a:t>
            </a: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dirty="0" sz="1000" spc="15">
                <a:solidFill>
                  <a:srgbClr val="FF0000"/>
                </a:solidFill>
                <a:latin typeface="Cambria Math"/>
                <a:cs typeface="Cambria Math"/>
              </a:rPr>
              <a:t>0.2871 </a:t>
            </a: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= 0.536 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(which </a:t>
            </a: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is the </a:t>
            </a:r>
            <a:r>
              <a:rPr dirty="0" sz="1000" spc="10">
                <a:solidFill>
                  <a:srgbClr val="FF0000"/>
                </a:solidFill>
                <a:latin typeface="Arial"/>
                <a:cs typeface="Arial"/>
              </a:rPr>
              <a:t>correlation </a:t>
            </a: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coefficient </a:t>
            </a:r>
            <a:r>
              <a:rPr dirty="0" sz="1000" spc="10">
                <a:solidFill>
                  <a:srgbClr val="FF0000"/>
                </a:solidFill>
                <a:latin typeface="Arial"/>
                <a:cs typeface="Arial"/>
              </a:rPr>
              <a:t>between </a:t>
            </a: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price and</a:t>
            </a:r>
            <a:r>
              <a:rPr dirty="0" sz="1000" spc="22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10">
                <a:solidFill>
                  <a:srgbClr val="FF0000"/>
                </a:solidFill>
                <a:latin typeface="Arial"/>
                <a:cs typeface="Arial"/>
              </a:rPr>
              <a:t>lotsize)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dirty="0" sz="1000" spc="15">
                <a:latin typeface="Arial"/>
                <a:cs typeface="Arial"/>
              </a:rPr>
              <a:t>Adjusted </a:t>
            </a:r>
            <a:r>
              <a:rPr dirty="0" sz="1000" spc="10">
                <a:latin typeface="Arial"/>
                <a:cs typeface="Arial"/>
              </a:rPr>
              <a:t>R</a:t>
            </a:r>
            <a:r>
              <a:rPr dirty="0" baseline="23809" sz="1050" spc="15">
                <a:latin typeface="Arial"/>
                <a:cs typeface="Arial"/>
              </a:rPr>
              <a:t>2 </a:t>
            </a:r>
            <a:r>
              <a:rPr dirty="0" sz="1000" spc="15">
                <a:latin typeface="Arial"/>
                <a:cs typeface="Arial"/>
              </a:rPr>
              <a:t>= 1 – {</a:t>
            </a:r>
            <a:r>
              <a:rPr dirty="0" sz="1000" spc="15">
                <a:solidFill>
                  <a:srgbClr val="00AF50"/>
                </a:solidFill>
                <a:latin typeface="Arial"/>
                <a:cs typeface="Arial"/>
              </a:rPr>
              <a:t>SSE</a:t>
            </a:r>
            <a:r>
              <a:rPr dirty="0" sz="1000" spc="15">
                <a:latin typeface="Arial"/>
                <a:cs typeface="Arial"/>
              </a:rPr>
              <a:t>/(n – p – </a:t>
            </a:r>
            <a:r>
              <a:rPr dirty="0" sz="1000" spc="10">
                <a:latin typeface="Arial"/>
                <a:cs typeface="Arial"/>
              </a:rPr>
              <a:t>1)}/{</a:t>
            </a:r>
            <a:r>
              <a:rPr dirty="0" sz="1000" spc="10">
                <a:solidFill>
                  <a:srgbClr val="006FC0"/>
                </a:solidFill>
                <a:latin typeface="Arial"/>
                <a:cs typeface="Arial"/>
              </a:rPr>
              <a:t>SST</a:t>
            </a:r>
            <a:r>
              <a:rPr dirty="0" sz="1000" spc="10">
                <a:latin typeface="Arial"/>
                <a:cs typeface="Arial"/>
              </a:rPr>
              <a:t>/(n </a:t>
            </a:r>
            <a:r>
              <a:rPr dirty="0" sz="1000" spc="15">
                <a:latin typeface="Arial"/>
                <a:cs typeface="Arial"/>
              </a:rPr>
              <a:t>–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1)}</a:t>
            </a:r>
            <a:endParaRPr sz="1000">
              <a:latin typeface="Arial"/>
              <a:cs typeface="Arial"/>
            </a:endParaRPr>
          </a:p>
          <a:p>
            <a:pPr marL="654685">
              <a:lnSpc>
                <a:spcPct val="100000"/>
              </a:lnSpc>
              <a:spcBef>
                <a:spcPts val="290"/>
              </a:spcBef>
            </a:pPr>
            <a:r>
              <a:rPr dirty="0" sz="1000" spc="15">
                <a:latin typeface="Arial"/>
                <a:cs typeface="Arial"/>
              </a:rPr>
              <a:t>= 1 – </a:t>
            </a:r>
            <a:r>
              <a:rPr dirty="0" sz="1000" spc="5">
                <a:latin typeface="Arial"/>
                <a:cs typeface="Arial"/>
              </a:rPr>
              <a:t>{(2.7704e+11/(546 </a:t>
            </a:r>
            <a:r>
              <a:rPr dirty="0" sz="1000" spc="15">
                <a:latin typeface="Arial"/>
                <a:cs typeface="Arial"/>
              </a:rPr>
              <a:t>– 1 – </a:t>
            </a:r>
            <a:r>
              <a:rPr dirty="0" sz="1000" spc="5">
                <a:latin typeface="Arial"/>
                <a:cs typeface="Arial"/>
              </a:rPr>
              <a:t>1)} / {3.886e+11/(546 </a:t>
            </a:r>
            <a:r>
              <a:rPr dirty="0" sz="1000" spc="15">
                <a:latin typeface="Arial"/>
                <a:cs typeface="Arial"/>
              </a:rPr>
              <a:t>–</a:t>
            </a:r>
            <a:r>
              <a:rPr dirty="0" sz="1000" spc="110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1)}</a:t>
            </a:r>
            <a:endParaRPr sz="1000">
              <a:latin typeface="Arial"/>
              <a:cs typeface="Arial"/>
            </a:endParaRPr>
          </a:p>
          <a:p>
            <a:pPr marL="654685">
              <a:lnSpc>
                <a:spcPct val="100000"/>
              </a:lnSpc>
              <a:spcBef>
                <a:spcPts val="290"/>
              </a:spcBef>
            </a:pPr>
            <a:r>
              <a:rPr dirty="0" sz="1000" spc="15">
                <a:latin typeface="Arial"/>
                <a:cs typeface="Arial"/>
              </a:rPr>
              <a:t>=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0.2858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3068" y="184150"/>
            <a:ext cx="4576445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Regression </a:t>
            </a:r>
            <a:r>
              <a:rPr dirty="0" spc="10"/>
              <a:t>Output </a:t>
            </a:r>
            <a:r>
              <a:rPr dirty="0"/>
              <a:t>R</a:t>
            </a:r>
            <a:r>
              <a:rPr dirty="0" baseline="24691" sz="2025"/>
              <a:t>2 </a:t>
            </a:r>
            <a:r>
              <a:rPr dirty="0" sz="2050" spc="5"/>
              <a:t>and Adjusted</a:t>
            </a:r>
            <a:r>
              <a:rPr dirty="0" sz="2050" spc="-340"/>
              <a:t> </a:t>
            </a:r>
            <a:r>
              <a:rPr dirty="0" sz="2050" spc="15"/>
              <a:t>R</a:t>
            </a:r>
            <a:r>
              <a:rPr dirty="0" baseline="24691" sz="2025" spc="22"/>
              <a:t>2</a:t>
            </a:r>
            <a:endParaRPr baseline="24691" sz="2025"/>
          </a:p>
        </p:txBody>
      </p:sp>
      <p:sp>
        <p:nvSpPr>
          <p:cNvPr id="9" name="object 9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6799" y="992552"/>
            <a:ext cx="4398010" cy="191833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75"/>
              </a:spcBef>
            </a:pPr>
            <a:r>
              <a:rPr dirty="0" sz="1000" spc="25">
                <a:solidFill>
                  <a:srgbClr val="FF0000"/>
                </a:solidFill>
                <a:latin typeface="Arial"/>
                <a:cs typeface="Arial"/>
              </a:rPr>
              <a:t>SSR </a:t>
            </a:r>
            <a:r>
              <a:rPr dirty="0" sz="1000" spc="15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z="1000" spc="2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1.1156e+11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90"/>
              </a:spcBef>
            </a:pPr>
            <a:r>
              <a:rPr dirty="0" sz="1000" spc="25">
                <a:solidFill>
                  <a:srgbClr val="F79546"/>
                </a:solidFill>
                <a:latin typeface="Arial"/>
                <a:cs typeface="Arial"/>
              </a:rPr>
              <a:t>SSE </a:t>
            </a:r>
            <a:r>
              <a:rPr dirty="0" sz="1000" spc="20">
                <a:solidFill>
                  <a:srgbClr val="F79546"/>
                </a:solidFill>
                <a:latin typeface="Arial"/>
                <a:cs typeface="Arial"/>
              </a:rPr>
              <a:t>=</a:t>
            </a:r>
            <a:r>
              <a:rPr dirty="0" sz="1000" spc="-35">
                <a:solidFill>
                  <a:srgbClr val="F79546"/>
                </a:solidFill>
                <a:latin typeface="Arial"/>
                <a:cs typeface="Arial"/>
              </a:rPr>
              <a:t> </a:t>
            </a:r>
            <a:r>
              <a:rPr dirty="0" sz="1000" spc="10">
                <a:solidFill>
                  <a:srgbClr val="F79546"/>
                </a:solidFill>
                <a:latin typeface="Arial"/>
                <a:cs typeface="Arial"/>
              </a:rPr>
              <a:t>2.7704e+11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90"/>
              </a:spcBef>
            </a:pPr>
            <a:r>
              <a:rPr dirty="0" sz="1000" spc="20">
                <a:solidFill>
                  <a:srgbClr val="00AFEF"/>
                </a:solidFill>
                <a:latin typeface="Arial"/>
                <a:cs typeface="Arial"/>
              </a:rPr>
              <a:t>SST </a:t>
            </a:r>
            <a:r>
              <a:rPr dirty="0" sz="1000" spc="15">
                <a:solidFill>
                  <a:srgbClr val="00AFEF"/>
                </a:solidFill>
                <a:latin typeface="Arial"/>
                <a:cs typeface="Arial"/>
              </a:rPr>
              <a:t>= </a:t>
            </a:r>
            <a:r>
              <a:rPr dirty="0" sz="1000" spc="25">
                <a:solidFill>
                  <a:srgbClr val="00AFEF"/>
                </a:solidFill>
                <a:latin typeface="Arial"/>
                <a:cs typeface="Arial"/>
              </a:rPr>
              <a:t>SSR </a:t>
            </a:r>
            <a:r>
              <a:rPr dirty="0" sz="1000" spc="15">
                <a:solidFill>
                  <a:srgbClr val="00AFEF"/>
                </a:solidFill>
                <a:latin typeface="Arial"/>
                <a:cs typeface="Arial"/>
              </a:rPr>
              <a:t>+ </a:t>
            </a:r>
            <a:r>
              <a:rPr dirty="0" sz="1000" spc="20">
                <a:solidFill>
                  <a:srgbClr val="00AFEF"/>
                </a:solidFill>
                <a:latin typeface="Arial"/>
                <a:cs typeface="Arial"/>
              </a:rPr>
              <a:t>SSE </a:t>
            </a:r>
            <a:r>
              <a:rPr dirty="0" sz="1000" spc="15">
                <a:solidFill>
                  <a:srgbClr val="00AFEF"/>
                </a:solidFill>
                <a:latin typeface="Arial"/>
                <a:cs typeface="Arial"/>
              </a:rPr>
              <a:t>=</a:t>
            </a:r>
            <a:r>
              <a:rPr dirty="0" sz="1000" spc="-114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00AFEF"/>
                </a:solidFill>
                <a:latin typeface="Arial"/>
                <a:cs typeface="Arial"/>
              </a:rPr>
              <a:t>3.886e+11</a:t>
            </a:r>
            <a:endParaRPr sz="1000">
              <a:latin typeface="Arial"/>
              <a:cs typeface="Arial"/>
            </a:endParaRPr>
          </a:p>
          <a:p>
            <a:pPr algn="r" marR="989330">
              <a:lnSpc>
                <a:spcPct val="100000"/>
              </a:lnSpc>
              <a:spcBef>
                <a:spcPts val="290"/>
              </a:spcBef>
            </a:pPr>
            <a:r>
              <a:rPr dirty="0" sz="1000" spc="5">
                <a:latin typeface="Arial"/>
                <a:cs typeface="Arial"/>
              </a:rPr>
              <a:t>If </a:t>
            </a:r>
            <a:r>
              <a:rPr dirty="0" sz="1000" spc="15">
                <a:latin typeface="Arial"/>
                <a:cs typeface="Arial"/>
              </a:rPr>
              <a:t>p is </a:t>
            </a:r>
            <a:r>
              <a:rPr dirty="0" sz="1000" spc="10">
                <a:latin typeface="Arial"/>
                <a:cs typeface="Arial"/>
              </a:rPr>
              <a:t>the </a:t>
            </a:r>
            <a:r>
              <a:rPr dirty="0" sz="1000" spc="15">
                <a:latin typeface="Arial"/>
                <a:cs typeface="Arial"/>
              </a:rPr>
              <a:t>number </a:t>
            </a:r>
            <a:r>
              <a:rPr dirty="0" sz="1000" spc="10">
                <a:latin typeface="Arial"/>
                <a:cs typeface="Arial"/>
              </a:rPr>
              <a:t>of </a:t>
            </a:r>
            <a:r>
              <a:rPr dirty="0" sz="1000" spc="15">
                <a:latin typeface="Arial"/>
                <a:cs typeface="Arial"/>
              </a:rPr>
              <a:t>independent variables, The F</a:t>
            </a:r>
            <a:r>
              <a:rPr dirty="0" sz="1000" spc="-10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statistic</a:t>
            </a:r>
            <a:endParaRPr sz="1000">
              <a:latin typeface="Arial"/>
              <a:cs typeface="Arial"/>
            </a:endParaRPr>
          </a:p>
          <a:p>
            <a:pPr algn="r" marR="1006475">
              <a:lnSpc>
                <a:spcPct val="100000"/>
              </a:lnSpc>
              <a:spcBef>
                <a:spcPts val="285"/>
              </a:spcBef>
            </a:pPr>
            <a:r>
              <a:rPr dirty="0" sz="1000" spc="15">
                <a:latin typeface="Arial"/>
                <a:cs typeface="Arial"/>
              </a:rPr>
              <a:t>= </a:t>
            </a:r>
            <a:r>
              <a:rPr dirty="0" sz="1000" spc="10">
                <a:latin typeface="Arial"/>
                <a:cs typeface="Arial"/>
              </a:rPr>
              <a:t>(SSR/p)/ </a:t>
            </a:r>
            <a:r>
              <a:rPr dirty="0" sz="1000" spc="15">
                <a:latin typeface="Arial"/>
                <a:cs typeface="Arial"/>
              </a:rPr>
              <a:t>(SSE/n – p – </a:t>
            </a:r>
            <a:r>
              <a:rPr dirty="0" sz="1000" spc="10">
                <a:latin typeface="Arial"/>
                <a:cs typeface="Arial"/>
              </a:rPr>
              <a:t>1) </a:t>
            </a:r>
            <a:r>
              <a:rPr dirty="0" sz="1000" spc="15">
                <a:latin typeface="Arial"/>
                <a:cs typeface="Arial"/>
              </a:rPr>
              <a:t>= </a:t>
            </a:r>
            <a:r>
              <a:rPr dirty="0" sz="1000" spc="5">
                <a:latin typeface="Arial"/>
                <a:cs typeface="Arial"/>
              </a:rPr>
              <a:t>(R</a:t>
            </a:r>
            <a:r>
              <a:rPr dirty="0" baseline="23809" sz="1050" spc="7">
                <a:latin typeface="Arial"/>
                <a:cs typeface="Arial"/>
              </a:rPr>
              <a:t>2</a:t>
            </a:r>
            <a:r>
              <a:rPr dirty="0" sz="1000" spc="5">
                <a:latin typeface="Arial"/>
                <a:cs typeface="Arial"/>
              </a:rPr>
              <a:t>/p) / (1 </a:t>
            </a:r>
            <a:r>
              <a:rPr dirty="0" sz="1000" spc="15">
                <a:latin typeface="Arial"/>
                <a:cs typeface="Arial"/>
              </a:rPr>
              <a:t>– </a:t>
            </a:r>
            <a:r>
              <a:rPr dirty="0" sz="1000" spc="5">
                <a:latin typeface="Arial"/>
                <a:cs typeface="Arial"/>
              </a:rPr>
              <a:t>R</a:t>
            </a:r>
            <a:r>
              <a:rPr dirty="0" baseline="23809" sz="1050" spc="7">
                <a:latin typeface="Arial"/>
                <a:cs typeface="Arial"/>
              </a:rPr>
              <a:t>2</a:t>
            </a:r>
            <a:r>
              <a:rPr dirty="0" sz="1000" spc="5">
                <a:latin typeface="Arial"/>
                <a:cs typeface="Arial"/>
              </a:rPr>
              <a:t>)/(n </a:t>
            </a:r>
            <a:r>
              <a:rPr dirty="0" sz="1000" spc="15">
                <a:latin typeface="Arial"/>
                <a:cs typeface="Arial"/>
              </a:rPr>
              <a:t>– p –</a:t>
            </a:r>
            <a:r>
              <a:rPr dirty="0" sz="1000" spc="114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1)</a:t>
            </a:r>
            <a:endParaRPr sz="1000">
              <a:latin typeface="Arial"/>
              <a:cs typeface="Arial"/>
            </a:endParaRPr>
          </a:p>
          <a:p>
            <a:pPr marL="25400" marR="586740">
              <a:lnSpc>
                <a:spcPct val="124000"/>
              </a:lnSpc>
            </a:pPr>
            <a:r>
              <a:rPr dirty="0" sz="1000" spc="15">
                <a:latin typeface="Arial"/>
                <a:cs typeface="Arial"/>
              </a:rPr>
              <a:t>The </a:t>
            </a:r>
            <a:r>
              <a:rPr dirty="0" sz="1000" spc="20">
                <a:latin typeface="Arial"/>
                <a:cs typeface="Arial"/>
              </a:rPr>
              <a:t>value </a:t>
            </a:r>
            <a:r>
              <a:rPr dirty="0" sz="1000" spc="10">
                <a:latin typeface="Arial"/>
                <a:cs typeface="Arial"/>
              </a:rPr>
              <a:t>of Prob(F) </a:t>
            </a:r>
            <a:r>
              <a:rPr dirty="0" sz="1000" spc="15">
                <a:latin typeface="Arial"/>
                <a:cs typeface="Arial"/>
              </a:rPr>
              <a:t>is </a:t>
            </a:r>
            <a:r>
              <a:rPr dirty="0" sz="1000" spc="10">
                <a:latin typeface="Arial"/>
                <a:cs typeface="Arial"/>
              </a:rPr>
              <a:t>the </a:t>
            </a:r>
            <a:r>
              <a:rPr dirty="0" sz="1000" spc="15">
                <a:latin typeface="Arial"/>
                <a:cs typeface="Arial"/>
              </a:rPr>
              <a:t>probability </a:t>
            </a:r>
            <a:r>
              <a:rPr dirty="0" sz="1000" spc="10">
                <a:latin typeface="Arial"/>
                <a:cs typeface="Arial"/>
              </a:rPr>
              <a:t>that </a:t>
            </a:r>
            <a:r>
              <a:rPr dirty="0" sz="1000" spc="15">
                <a:latin typeface="Arial"/>
                <a:cs typeface="Arial"/>
              </a:rPr>
              <a:t>H</a:t>
            </a:r>
            <a:r>
              <a:rPr dirty="0" baseline="-19841" sz="1050" spc="22">
                <a:latin typeface="Arial"/>
                <a:cs typeface="Arial"/>
              </a:rPr>
              <a:t>0 </a:t>
            </a:r>
            <a:r>
              <a:rPr dirty="0" sz="1000" spc="15">
                <a:latin typeface="Arial"/>
                <a:cs typeface="Arial"/>
              </a:rPr>
              <a:t>is </a:t>
            </a:r>
            <a:r>
              <a:rPr dirty="0" sz="1000" spc="10">
                <a:latin typeface="Arial"/>
                <a:cs typeface="Arial"/>
              </a:rPr>
              <a:t>true (i.e., b</a:t>
            </a:r>
            <a:r>
              <a:rPr dirty="0" baseline="-19841" sz="1050" spc="15">
                <a:latin typeface="Arial"/>
                <a:cs typeface="Arial"/>
              </a:rPr>
              <a:t>1 </a:t>
            </a:r>
            <a:r>
              <a:rPr dirty="0" sz="1000" spc="15">
                <a:latin typeface="Arial"/>
                <a:cs typeface="Arial"/>
              </a:rPr>
              <a:t>= </a:t>
            </a:r>
            <a:r>
              <a:rPr dirty="0" sz="1000" spc="5">
                <a:latin typeface="Arial"/>
                <a:cs typeface="Arial"/>
              </a:rPr>
              <a:t>0).  </a:t>
            </a:r>
            <a:r>
              <a:rPr dirty="0" sz="1000" spc="10">
                <a:latin typeface="Arial"/>
                <a:cs typeface="Arial"/>
              </a:rPr>
              <a:t>For this </a:t>
            </a:r>
            <a:r>
              <a:rPr dirty="0" sz="1000" spc="15">
                <a:latin typeface="Arial"/>
                <a:cs typeface="Arial"/>
              </a:rPr>
              <a:t>model, p =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1,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90"/>
              </a:spcBef>
            </a:pPr>
            <a:r>
              <a:rPr dirty="0" sz="1000" spc="15">
                <a:latin typeface="Arial"/>
                <a:cs typeface="Arial"/>
              </a:rPr>
              <a:t>F = </a:t>
            </a:r>
            <a:r>
              <a:rPr dirty="0" sz="1000" spc="10">
                <a:latin typeface="Arial"/>
                <a:cs typeface="Arial"/>
              </a:rPr>
              <a:t>(0.2871/1) </a:t>
            </a:r>
            <a:r>
              <a:rPr dirty="0" sz="1000" spc="5">
                <a:latin typeface="Arial"/>
                <a:cs typeface="Arial"/>
              </a:rPr>
              <a:t>/ (1 </a:t>
            </a:r>
            <a:r>
              <a:rPr dirty="0" sz="1000" spc="15">
                <a:latin typeface="Arial"/>
                <a:cs typeface="Arial"/>
              </a:rPr>
              <a:t>– </a:t>
            </a:r>
            <a:r>
              <a:rPr dirty="0" sz="1000" spc="10">
                <a:latin typeface="Arial"/>
                <a:cs typeface="Arial"/>
              </a:rPr>
              <a:t>0.2871)/(546 </a:t>
            </a:r>
            <a:r>
              <a:rPr dirty="0" sz="1000" spc="15">
                <a:latin typeface="Arial"/>
                <a:cs typeface="Arial"/>
              </a:rPr>
              <a:t>– 1 – </a:t>
            </a:r>
            <a:r>
              <a:rPr dirty="0" sz="1000" spc="10">
                <a:latin typeface="Arial"/>
                <a:cs typeface="Arial"/>
              </a:rPr>
              <a:t>1) </a:t>
            </a:r>
            <a:r>
              <a:rPr dirty="0" sz="1000" spc="15">
                <a:latin typeface="Arial"/>
                <a:cs typeface="Arial"/>
              </a:rPr>
              <a:t>=</a:t>
            </a:r>
            <a:r>
              <a:rPr dirty="0" sz="1000" spc="6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219.1</a:t>
            </a:r>
            <a:endParaRPr sz="1000">
              <a:latin typeface="Arial"/>
              <a:cs typeface="Arial"/>
            </a:endParaRPr>
          </a:p>
          <a:p>
            <a:pPr marL="320675">
              <a:lnSpc>
                <a:spcPct val="100000"/>
              </a:lnSpc>
              <a:spcBef>
                <a:spcPts val="310"/>
              </a:spcBef>
            </a:pPr>
            <a:r>
              <a:rPr dirty="0" sz="1000">
                <a:latin typeface="Arial"/>
                <a:cs typeface="Arial"/>
              </a:rPr>
              <a:t>with </a:t>
            </a:r>
            <a:r>
              <a:rPr dirty="0" sz="1000" spc="10">
                <a:latin typeface="Arial"/>
                <a:cs typeface="Arial"/>
              </a:rPr>
              <a:t>(1,544) </a:t>
            </a:r>
            <a:r>
              <a:rPr dirty="0" sz="1000" spc="15">
                <a:latin typeface="Arial"/>
                <a:cs typeface="Arial"/>
              </a:rPr>
              <a:t>degrees </a:t>
            </a:r>
            <a:r>
              <a:rPr dirty="0" sz="1000" spc="10">
                <a:latin typeface="Arial"/>
                <a:cs typeface="Arial"/>
              </a:rPr>
              <a:t>of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freedom.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90"/>
              </a:spcBef>
            </a:pPr>
            <a:r>
              <a:rPr dirty="0" sz="1000" spc="15">
                <a:latin typeface="Arial"/>
                <a:cs typeface="Arial"/>
              </a:rPr>
              <a:t>F statistic: 219.1 </a:t>
            </a:r>
            <a:r>
              <a:rPr dirty="0" sz="1000" spc="5">
                <a:latin typeface="Arial"/>
                <a:cs typeface="Arial"/>
              </a:rPr>
              <a:t>with(1, </a:t>
            </a:r>
            <a:r>
              <a:rPr dirty="0" sz="1000" spc="15">
                <a:latin typeface="Arial"/>
                <a:cs typeface="Arial"/>
              </a:rPr>
              <a:t>544) </a:t>
            </a:r>
            <a:r>
              <a:rPr dirty="0" sz="1000" spc="-30">
                <a:latin typeface="Arial"/>
                <a:cs typeface="Arial"/>
              </a:rPr>
              <a:t>DF, </a:t>
            </a:r>
            <a:r>
              <a:rPr dirty="0" sz="1000" spc="20">
                <a:latin typeface="Arial"/>
                <a:cs typeface="Arial"/>
              </a:rPr>
              <a:t>p-value: </a:t>
            </a:r>
            <a:r>
              <a:rPr dirty="0" sz="1000" spc="15">
                <a:latin typeface="Arial"/>
                <a:cs typeface="Arial"/>
              </a:rPr>
              <a:t>&lt; </a:t>
            </a:r>
            <a:r>
              <a:rPr dirty="0" sz="1000" spc="10">
                <a:latin typeface="Arial"/>
                <a:cs typeface="Arial"/>
              </a:rPr>
              <a:t>2.2e-16. </a:t>
            </a:r>
            <a:r>
              <a:rPr dirty="0" sz="1000" spc="20">
                <a:latin typeface="Arial"/>
                <a:cs typeface="Arial"/>
              </a:rPr>
              <a:t>Hence </a:t>
            </a:r>
            <a:r>
              <a:rPr dirty="0" sz="1000" spc="10">
                <a:latin typeface="Arial"/>
                <a:cs typeface="Arial"/>
              </a:rPr>
              <a:t>H</a:t>
            </a:r>
            <a:r>
              <a:rPr dirty="0" baseline="-19841" sz="1050" spc="15">
                <a:latin typeface="Arial"/>
                <a:cs typeface="Arial"/>
              </a:rPr>
              <a:t>0 </a:t>
            </a:r>
            <a:r>
              <a:rPr dirty="0" sz="1000" spc="15">
                <a:latin typeface="Arial"/>
                <a:cs typeface="Arial"/>
              </a:rPr>
              <a:t>is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rejected.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5768" y="181101"/>
            <a:ext cx="3958590" cy="65405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F-test that the </a:t>
            </a:r>
            <a:r>
              <a:rPr dirty="0" spc="15"/>
              <a:t>model </a:t>
            </a:r>
            <a:r>
              <a:rPr dirty="0"/>
              <a:t>is</a:t>
            </a:r>
            <a:r>
              <a:rPr dirty="0" spc="-140"/>
              <a:t> </a:t>
            </a:r>
            <a:r>
              <a:rPr dirty="0" spc="5"/>
              <a:t>significant</a:t>
            </a:r>
          </a:p>
          <a:p>
            <a:pPr marL="25400">
              <a:lnSpc>
                <a:spcPct val="100000"/>
              </a:lnSpc>
              <a:spcBef>
                <a:spcPts val="15"/>
              </a:spcBef>
            </a:pPr>
            <a:r>
              <a:rPr dirty="0" spc="10"/>
              <a:t>(H</a:t>
            </a:r>
            <a:r>
              <a:rPr dirty="0" baseline="-20576" sz="2025" spc="15"/>
              <a:t>0</a:t>
            </a:r>
            <a:r>
              <a:rPr dirty="0" sz="2050" spc="10"/>
              <a:t>: </a:t>
            </a:r>
            <a:r>
              <a:rPr dirty="0" sz="2050" spc="10" i="1">
                <a:latin typeface="Arial"/>
                <a:cs typeface="Arial"/>
              </a:rPr>
              <a:t>b</a:t>
            </a:r>
            <a:r>
              <a:rPr dirty="0" baseline="-20576" sz="2025" spc="15" i="1">
                <a:latin typeface="Arial"/>
                <a:cs typeface="Arial"/>
              </a:rPr>
              <a:t>1 </a:t>
            </a:r>
            <a:r>
              <a:rPr dirty="0" sz="2050" spc="5" i="1">
                <a:latin typeface="Arial"/>
                <a:cs typeface="Arial"/>
              </a:rPr>
              <a:t>=</a:t>
            </a:r>
            <a:r>
              <a:rPr dirty="0" sz="2050" spc="-204" i="1">
                <a:latin typeface="Arial"/>
                <a:cs typeface="Arial"/>
              </a:rPr>
              <a:t> </a:t>
            </a:r>
            <a:r>
              <a:rPr dirty="0" sz="2050" spc="5" i="1">
                <a:latin typeface="Arial"/>
                <a:cs typeface="Arial"/>
              </a:rPr>
              <a:t>0</a:t>
            </a:r>
            <a:r>
              <a:rPr dirty="0" sz="2050" spc="5"/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04"/>
            <a:ext cx="1879696" cy="1877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4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735" y="179959"/>
            <a:ext cx="2322830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Business</a:t>
            </a:r>
            <a:r>
              <a:rPr dirty="0" spc="-30"/>
              <a:t> </a:t>
            </a:r>
            <a:r>
              <a:rPr dirty="0" spc="10"/>
              <a:t>Examples</a:t>
            </a:r>
          </a:p>
        </p:txBody>
      </p:sp>
      <p:sp>
        <p:nvSpPr>
          <p:cNvPr id="6" name="object 6"/>
          <p:cNvSpPr/>
          <p:nvPr/>
        </p:nvSpPr>
        <p:spPr>
          <a:xfrm>
            <a:off x="2709672" y="664464"/>
            <a:ext cx="4445" cy="2201545"/>
          </a:xfrm>
          <a:custGeom>
            <a:avLst/>
            <a:gdLst/>
            <a:ahLst/>
            <a:cxnLst/>
            <a:rect l="l" t="t" r="r" b="b"/>
            <a:pathLst>
              <a:path w="4444" h="2201545">
                <a:moveTo>
                  <a:pt x="4191" y="0"/>
                </a:moveTo>
                <a:lnTo>
                  <a:pt x="0" y="220154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455" y="1033272"/>
            <a:ext cx="5240020" cy="24765"/>
          </a:xfrm>
          <a:custGeom>
            <a:avLst/>
            <a:gdLst/>
            <a:ahLst/>
            <a:cxnLst/>
            <a:rect l="l" t="t" r="r" b="b"/>
            <a:pathLst>
              <a:path w="5240020" h="24765">
                <a:moveTo>
                  <a:pt x="0" y="24510"/>
                </a:moveTo>
                <a:lnTo>
                  <a:pt x="523989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53287" y="736473"/>
            <a:ext cx="161798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Arial"/>
                <a:cs typeface="Arial"/>
              </a:rPr>
              <a:t>Y - </a:t>
            </a:r>
            <a:r>
              <a:rPr dirty="0" sz="1150" spc="-5" b="1">
                <a:latin typeface="Arial"/>
                <a:cs typeface="Arial"/>
              </a:rPr>
              <a:t>Dependent</a:t>
            </a:r>
            <a:r>
              <a:rPr dirty="0" sz="1150" spc="40" b="1">
                <a:latin typeface="Arial"/>
                <a:cs typeface="Arial"/>
              </a:rPr>
              <a:t> </a:t>
            </a:r>
            <a:r>
              <a:rPr dirty="0" sz="1150" spc="-15" b="1">
                <a:latin typeface="Arial"/>
                <a:cs typeface="Arial"/>
              </a:rPr>
              <a:t>Variable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6810" y="736473"/>
            <a:ext cx="191452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latin typeface="Arial"/>
                <a:cs typeface="Arial"/>
              </a:rPr>
              <a:t>X - </a:t>
            </a:r>
            <a:r>
              <a:rPr dirty="0" sz="1150" spc="-5" b="1">
                <a:latin typeface="Arial"/>
                <a:cs typeface="Arial"/>
              </a:rPr>
              <a:t>Independent</a:t>
            </a:r>
            <a:r>
              <a:rPr dirty="0" sz="1150" spc="70" b="1">
                <a:latin typeface="Arial"/>
                <a:cs typeface="Arial"/>
              </a:rPr>
              <a:t> </a:t>
            </a:r>
            <a:r>
              <a:rPr dirty="0" sz="1150" spc="-10" b="1">
                <a:latin typeface="Arial"/>
                <a:cs typeface="Arial"/>
              </a:rPr>
              <a:t>Variable(s)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160" y="1213485"/>
            <a:ext cx="2379345" cy="1445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Used car</a:t>
            </a:r>
            <a:r>
              <a:rPr dirty="0" sz="1150" spc="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price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35585" algn="l"/>
              </a:tabLst>
            </a:pPr>
            <a:r>
              <a:rPr dirty="0" sz="1150" spc="-5">
                <a:latin typeface="Arial"/>
                <a:cs typeface="Arial"/>
              </a:rPr>
              <a:t>Sales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35585" algn="l"/>
              </a:tabLst>
            </a:pPr>
            <a:r>
              <a:rPr dirty="0" sz="1150" spc="-25">
                <a:latin typeface="Arial"/>
                <a:cs typeface="Arial"/>
              </a:rPr>
              <a:t>Time </a:t>
            </a:r>
            <a:r>
              <a:rPr dirty="0" sz="1150">
                <a:latin typeface="Arial"/>
                <a:cs typeface="Arial"/>
              </a:rPr>
              <a:t>taken </a:t>
            </a:r>
            <a:r>
              <a:rPr dirty="0" sz="1150" spc="-5">
                <a:latin typeface="Arial"/>
                <a:cs typeface="Arial"/>
              </a:rPr>
              <a:t>to repair </a:t>
            </a:r>
            <a:r>
              <a:rPr dirty="0" sz="1150">
                <a:latin typeface="Arial"/>
                <a:cs typeface="Arial"/>
              </a:rPr>
              <a:t>a</a:t>
            </a:r>
            <a:r>
              <a:rPr dirty="0" sz="1150" spc="13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product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Product added </a:t>
            </a:r>
            <a:r>
              <a:rPr dirty="0" sz="1150" spc="-5">
                <a:latin typeface="Arial"/>
                <a:cs typeface="Arial"/>
              </a:rPr>
              <a:t>to </a:t>
            </a:r>
            <a:r>
              <a:rPr dirty="0" sz="1150">
                <a:latin typeface="Arial"/>
                <a:cs typeface="Arial"/>
              </a:rPr>
              <a:t>shopping</a:t>
            </a:r>
            <a:r>
              <a:rPr dirty="0" sz="1150" spc="5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cart?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235585" algn="l"/>
              </a:tabLst>
            </a:pPr>
            <a:r>
              <a:rPr dirty="0" sz="1150" spc="-5">
                <a:latin typeface="Arial"/>
                <a:cs typeface="Arial"/>
              </a:rPr>
              <a:t>Starting salary </a:t>
            </a:r>
            <a:r>
              <a:rPr dirty="0" sz="1150">
                <a:latin typeface="Arial"/>
                <a:cs typeface="Arial"/>
              </a:rPr>
              <a:t>of new</a:t>
            </a:r>
            <a:r>
              <a:rPr dirty="0" sz="1150" spc="10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employee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35585" algn="l"/>
              </a:tabLst>
            </a:pPr>
            <a:r>
              <a:rPr dirty="0" sz="1150" spc="-5">
                <a:latin typeface="Arial"/>
                <a:cs typeface="Arial"/>
              </a:rPr>
              <a:t>Sale price </a:t>
            </a:r>
            <a:r>
              <a:rPr dirty="0" sz="1150">
                <a:latin typeface="Arial"/>
                <a:cs typeface="Arial"/>
              </a:rPr>
              <a:t>of</a:t>
            </a:r>
            <a:r>
              <a:rPr dirty="0" sz="1150" spc="7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house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235585" algn="l"/>
              </a:tabLst>
            </a:pPr>
            <a:r>
              <a:rPr dirty="0" sz="1150" spc="5">
                <a:latin typeface="Arial"/>
                <a:cs typeface="Arial"/>
              </a:rPr>
              <a:t>Will </a:t>
            </a:r>
            <a:r>
              <a:rPr dirty="0" sz="1150">
                <a:latin typeface="Arial"/>
                <a:cs typeface="Arial"/>
              </a:rPr>
              <a:t>customer</a:t>
            </a:r>
            <a:r>
              <a:rPr dirty="0" sz="1150" spc="-5">
                <a:latin typeface="Arial"/>
                <a:cs typeface="Arial"/>
              </a:rPr>
              <a:t> default?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235585" algn="l"/>
              </a:tabLst>
            </a:pPr>
            <a:r>
              <a:rPr dirty="0" sz="1150" spc="5">
                <a:latin typeface="Arial"/>
                <a:cs typeface="Arial"/>
              </a:rPr>
              <a:t>Will </a:t>
            </a:r>
            <a:r>
              <a:rPr dirty="0" sz="1150">
                <a:latin typeface="Arial"/>
                <a:cs typeface="Arial"/>
              </a:rPr>
              <a:t>customer</a:t>
            </a:r>
            <a:r>
              <a:rPr dirty="0" sz="1150" spc="-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churn?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3717" y="1202563"/>
            <a:ext cx="2580005" cy="14452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dirty="0" sz="1150">
                <a:latin typeface="Arial"/>
                <a:cs typeface="Arial"/>
              </a:rPr>
              <a:t>odometer reading, age of </a:t>
            </a:r>
            <a:r>
              <a:rPr dirty="0" sz="1150" spc="-20">
                <a:latin typeface="Arial"/>
                <a:cs typeface="Arial"/>
              </a:rPr>
              <a:t>car, </a:t>
            </a:r>
            <a:r>
              <a:rPr dirty="0" sz="1150" spc="-5">
                <a:latin typeface="Arial"/>
                <a:cs typeface="Arial"/>
              </a:rPr>
              <a:t>condition  </a:t>
            </a:r>
            <a:r>
              <a:rPr dirty="0" sz="1150">
                <a:latin typeface="Arial"/>
                <a:cs typeface="Arial"/>
              </a:rPr>
              <a:t>advertisement</a:t>
            </a:r>
            <a:r>
              <a:rPr dirty="0" sz="1150" spc="2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spending</a:t>
            </a:r>
            <a:endParaRPr sz="1150">
              <a:latin typeface="Arial"/>
              <a:cs typeface="Arial"/>
            </a:endParaRPr>
          </a:p>
          <a:p>
            <a:pPr marL="12700" marR="415290">
              <a:lnSpc>
                <a:spcPct val="100899"/>
              </a:lnSpc>
              <a:spcBef>
                <a:spcPts val="20"/>
              </a:spcBef>
            </a:pPr>
            <a:r>
              <a:rPr dirty="0" sz="1150">
                <a:latin typeface="Arial"/>
                <a:cs typeface="Arial"/>
              </a:rPr>
              <a:t>experience of </a:t>
            </a:r>
            <a:r>
              <a:rPr dirty="0" sz="1150" spc="-5">
                <a:latin typeface="Arial"/>
                <a:cs typeface="Arial"/>
              </a:rPr>
              <a:t>technician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 spc="-5">
                <a:latin typeface="Arial"/>
                <a:cs typeface="Arial"/>
              </a:rPr>
              <a:t>years  ratings,</a:t>
            </a:r>
            <a:r>
              <a:rPr dirty="0" sz="1150" spc="2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price</a:t>
            </a:r>
            <a:endParaRPr sz="1150">
              <a:latin typeface="Arial"/>
              <a:cs typeface="Arial"/>
            </a:endParaRPr>
          </a:p>
          <a:p>
            <a:pPr algn="just" marL="12700" marR="199390">
              <a:lnSpc>
                <a:spcPct val="100899"/>
              </a:lnSpc>
            </a:pPr>
            <a:r>
              <a:rPr dirty="0" sz="1150" spc="-10">
                <a:latin typeface="Arial"/>
                <a:cs typeface="Arial"/>
              </a:rPr>
              <a:t>work </a:t>
            </a:r>
            <a:r>
              <a:rPr dirty="0" sz="1150">
                <a:latin typeface="Arial"/>
                <a:cs typeface="Arial"/>
              </a:rPr>
              <a:t>experience, </a:t>
            </a:r>
            <a:r>
              <a:rPr dirty="0" sz="1150" spc="-5">
                <a:latin typeface="Arial"/>
                <a:cs typeface="Arial"/>
              </a:rPr>
              <a:t>years </a:t>
            </a:r>
            <a:r>
              <a:rPr dirty="0" sz="1150">
                <a:latin typeface="Arial"/>
                <a:cs typeface="Arial"/>
              </a:rPr>
              <a:t>of education  square </a:t>
            </a:r>
            <a:r>
              <a:rPr dirty="0" sz="1150" spc="-5">
                <a:latin typeface="Arial"/>
                <a:cs typeface="Arial"/>
              </a:rPr>
              <a:t>feet, </a:t>
            </a:r>
            <a:r>
              <a:rPr dirty="0" sz="1150">
                <a:latin typeface="Arial"/>
                <a:cs typeface="Arial"/>
              </a:rPr>
              <a:t># of bedrooms, </a:t>
            </a:r>
            <a:r>
              <a:rPr dirty="0" sz="1150" spc="-5">
                <a:latin typeface="Arial"/>
                <a:cs typeface="Arial"/>
              </a:rPr>
              <a:t>location  credit balance, income,</a:t>
            </a:r>
            <a:r>
              <a:rPr dirty="0" sz="1150" spc="9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age</a:t>
            </a:r>
            <a:endParaRPr sz="115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40"/>
              </a:spcBef>
            </a:pPr>
            <a:r>
              <a:rPr dirty="0" sz="1150" spc="-5">
                <a:latin typeface="Arial"/>
                <a:cs typeface="Arial"/>
              </a:rPr>
              <a:t>length </a:t>
            </a:r>
            <a:r>
              <a:rPr dirty="0" sz="1150">
                <a:latin typeface="Arial"/>
                <a:cs typeface="Arial"/>
              </a:rPr>
              <a:t>of contract, age of</a:t>
            </a:r>
            <a:r>
              <a:rPr dirty="0" sz="1150" spc="6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customer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0964" y="737996"/>
            <a:ext cx="5064760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150" spc="-5">
                <a:latin typeface="Arial"/>
                <a:cs typeface="Arial"/>
              </a:rPr>
              <a:t>Could </a:t>
            </a:r>
            <a:r>
              <a:rPr dirty="0" sz="1150">
                <a:latin typeface="Arial"/>
                <a:cs typeface="Arial"/>
              </a:rPr>
              <a:t>a variable, say </a:t>
            </a:r>
            <a:r>
              <a:rPr dirty="0" sz="1150" spc="-5">
                <a:latin typeface="Arial"/>
                <a:cs typeface="Arial"/>
              </a:rPr>
              <a:t>price, </a:t>
            </a:r>
            <a:r>
              <a:rPr dirty="0" sz="1150">
                <a:latin typeface="Arial"/>
                <a:cs typeface="Arial"/>
              </a:rPr>
              <a:t>be </a:t>
            </a:r>
            <a:r>
              <a:rPr dirty="0" sz="1150" spc="-5">
                <a:latin typeface="Arial"/>
                <a:cs typeface="Arial"/>
              </a:rPr>
              <a:t>either </a:t>
            </a:r>
            <a:r>
              <a:rPr dirty="0" sz="1150">
                <a:latin typeface="Arial"/>
                <a:cs typeface="Arial"/>
              </a:rPr>
              <a:t>a </a:t>
            </a:r>
            <a:r>
              <a:rPr dirty="0" sz="1150" spc="5">
                <a:latin typeface="Arial"/>
                <a:cs typeface="Arial"/>
              </a:rPr>
              <a:t>dependent </a:t>
            </a:r>
            <a:r>
              <a:rPr dirty="0" sz="1150">
                <a:latin typeface="Arial"/>
                <a:cs typeface="Arial"/>
              </a:rPr>
              <a:t>or an</a:t>
            </a:r>
            <a:r>
              <a:rPr dirty="0" sz="1150" spc="17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independent</a:t>
            </a:r>
            <a:endParaRPr sz="115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5"/>
              </a:spcBef>
            </a:pPr>
            <a:r>
              <a:rPr dirty="0" sz="1150" spc="-5">
                <a:latin typeface="Arial"/>
                <a:cs typeface="Arial"/>
              </a:rPr>
              <a:t>variable?</a:t>
            </a:r>
            <a:endParaRPr sz="115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dirty="0" sz="1150" spc="-5">
                <a:latin typeface="Arial"/>
                <a:cs typeface="Arial"/>
              </a:rPr>
              <a:t>Answer: </a:t>
            </a:r>
            <a:r>
              <a:rPr dirty="0" sz="1150" spc="5" b="1">
                <a:latin typeface="Arial"/>
                <a:cs typeface="Arial"/>
              </a:rPr>
              <a:t>TRUE</a:t>
            </a:r>
            <a:r>
              <a:rPr dirty="0" sz="1150" spc="5">
                <a:latin typeface="Arial"/>
                <a:cs typeface="Arial"/>
              </a:rPr>
              <a:t>. Depends </a:t>
            </a:r>
            <a:r>
              <a:rPr dirty="0" sz="1150">
                <a:latin typeface="Arial"/>
                <a:cs typeface="Arial"/>
              </a:rPr>
              <a:t>on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purpose of </a:t>
            </a:r>
            <a:r>
              <a:rPr dirty="0" sz="1150" spc="-5">
                <a:latin typeface="Arial"/>
                <a:cs typeface="Arial"/>
              </a:rPr>
              <a:t>your </a:t>
            </a:r>
            <a:r>
              <a:rPr dirty="0" sz="1150">
                <a:latin typeface="Arial"/>
                <a:cs typeface="Arial"/>
              </a:rPr>
              <a:t>model; see </a:t>
            </a:r>
            <a:r>
              <a:rPr dirty="0" sz="1150" spc="-10">
                <a:latin typeface="Arial"/>
                <a:cs typeface="Arial"/>
              </a:rPr>
              <a:t>where</a:t>
            </a:r>
            <a:r>
              <a:rPr dirty="0" sz="1150" spc="-5">
                <a:latin typeface="Arial"/>
                <a:cs typeface="Arial"/>
              </a:rPr>
              <a:t> </a:t>
            </a:r>
            <a:r>
              <a:rPr dirty="0" sz="1150" spc="-5" b="1">
                <a:latin typeface="Arial"/>
                <a:cs typeface="Arial"/>
              </a:rPr>
              <a:t>price</a:t>
            </a:r>
            <a:endParaRPr sz="115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5"/>
              </a:spcBef>
            </a:pPr>
            <a:r>
              <a:rPr dirty="0" sz="1150">
                <a:latin typeface="Arial"/>
                <a:cs typeface="Arial"/>
              </a:rPr>
              <a:t>appears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>
                <a:latin typeface="Arial"/>
                <a:cs typeface="Arial"/>
              </a:rPr>
              <a:t>examples #1 and #4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previous</a:t>
            </a:r>
            <a:r>
              <a:rPr dirty="0" sz="1150" spc="15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slide.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964" y="1945385"/>
            <a:ext cx="5121275" cy="7683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0" marR="319405" indent="-229235">
              <a:lnSpc>
                <a:spcPct val="100899"/>
              </a:lnSpc>
              <a:spcBef>
                <a:spcPts val="9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150">
                <a:latin typeface="Arial"/>
                <a:cs typeface="Arial"/>
              </a:rPr>
              <a:t>A variable that takes binary values </a:t>
            </a:r>
            <a:r>
              <a:rPr dirty="0" sz="1150" spc="-5">
                <a:latin typeface="Arial"/>
                <a:cs typeface="Arial"/>
              </a:rPr>
              <a:t>(pass/fail </a:t>
            </a:r>
            <a:r>
              <a:rPr dirty="0" sz="1150">
                <a:latin typeface="Arial"/>
                <a:cs typeface="Arial"/>
              </a:rPr>
              <a:t>or </a:t>
            </a:r>
            <a:r>
              <a:rPr dirty="0" sz="1150" spc="-5">
                <a:latin typeface="Arial"/>
                <a:cs typeface="Arial"/>
              </a:rPr>
              <a:t>true/false) </a:t>
            </a:r>
            <a:r>
              <a:rPr dirty="0" sz="1150">
                <a:latin typeface="Arial"/>
                <a:cs typeface="Arial"/>
              </a:rPr>
              <a:t>cannot be a  </a:t>
            </a:r>
            <a:r>
              <a:rPr dirty="0" sz="1150" spc="5">
                <a:latin typeface="Arial"/>
                <a:cs typeface="Arial"/>
              </a:rPr>
              <a:t>dependent</a:t>
            </a:r>
            <a:r>
              <a:rPr dirty="0" sz="1150" spc="-2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variable.</a:t>
            </a:r>
            <a:endParaRPr sz="115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dirty="0" sz="1150" spc="-5">
                <a:latin typeface="Arial"/>
                <a:cs typeface="Arial"/>
              </a:rPr>
              <a:t>Answer: </a:t>
            </a:r>
            <a:r>
              <a:rPr dirty="0" sz="1150" spc="-25" b="1">
                <a:latin typeface="Arial"/>
                <a:cs typeface="Arial"/>
              </a:rPr>
              <a:t>FALSE</a:t>
            </a:r>
            <a:r>
              <a:rPr dirty="0" sz="1150" spc="-25">
                <a:latin typeface="Arial"/>
                <a:cs typeface="Arial"/>
              </a:rPr>
              <a:t>. </a:t>
            </a:r>
            <a:r>
              <a:rPr dirty="0" sz="1150" spc="15">
                <a:latin typeface="Arial"/>
                <a:cs typeface="Arial"/>
              </a:rPr>
              <a:t>We </a:t>
            </a:r>
            <a:r>
              <a:rPr dirty="0" sz="1150">
                <a:latin typeface="Arial"/>
                <a:cs typeface="Arial"/>
              </a:rPr>
              <a:t>do use </a:t>
            </a:r>
            <a:r>
              <a:rPr dirty="0" sz="1150" spc="-5">
                <a:latin typeface="Arial"/>
                <a:cs typeface="Arial"/>
              </a:rPr>
              <a:t>0/1 </a:t>
            </a:r>
            <a:r>
              <a:rPr dirty="0" sz="1150" spc="5">
                <a:latin typeface="Arial"/>
                <a:cs typeface="Arial"/>
              </a:rPr>
              <a:t>dependent </a:t>
            </a:r>
            <a:r>
              <a:rPr dirty="0" sz="1150">
                <a:latin typeface="Arial"/>
                <a:cs typeface="Arial"/>
              </a:rPr>
              <a:t>variables </a:t>
            </a:r>
            <a:r>
              <a:rPr dirty="0" sz="1150" spc="-10">
                <a:latin typeface="Arial"/>
                <a:cs typeface="Arial"/>
              </a:rPr>
              <a:t>in logistic</a:t>
            </a:r>
            <a:r>
              <a:rPr dirty="0" sz="1150" spc="55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regression</a:t>
            </a:r>
            <a:endParaRPr sz="115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10"/>
              </a:spcBef>
            </a:pPr>
            <a:r>
              <a:rPr dirty="0" sz="1150" spc="-5">
                <a:latin typeface="Arial"/>
                <a:cs typeface="Arial"/>
              </a:rPr>
              <a:t>models; </a:t>
            </a:r>
            <a:r>
              <a:rPr dirty="0" sz="1150">
                <a:latin typeface="Arial"/>
                <a:cs typeface="Arial"/>
              </a:rPr>
              <a:t>#7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previous </a:t>
            </a:r>
            <a:r>
              <a:rPr dirty="0" sz="1150" spc="-10">
                <a:latin typeface="Arial"/>
                <a:cs typeface="Arial"/>
              </a:rPr>
              <a:t>slide is </a:t>
            </a:r>
            <a:r>
              <a:rPr dirty="0" sz="1150">
                <a:latin typeface="Arial"/>
                <a:cs typeface="Arial"/>
              </a:rPr>
              <a:t>one</a:t>
            </a:r>
            <a:r>
              <a:rPr dirty="0" sz="1150" spc="17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example.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964" y="181101"/>
            <a:ext cx="2062480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Quiz</a:t>
            </a:r>
            <a:r>
              <a:rPr dirty="0" spc="-50"/>
              <a:t> </a:t>
            </a:r>
            <a:r>
              <a:rPr dirty="0"/>
              <a:t>(True/False)</a:t>
            </a:r>
          </a:p>
        </p:txBody>
      </p:sp>
      <p:sp>
        <p:nvSpPr>
          <p:cNvPr id="8" name="object 8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897879" cy="33192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0050" y="1436065"/>
            <a:ext cx="2465705" cy="5340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solidFill>
                  <a:srgbClr val="EDB111"/>
                </a:solidFill>
                <a:latin typeface="Arial"/>
                <a:cs typeface="Arial"/>
              </a:rPr>
              <a:t>Sridhar Narasimhan,</a:t>
            </a:r>
            <a:r>
              <a:rPr dirty="0" sz="1550" spc="-105" b="1">
                <a:solidFill>
                  <a:srgbClr val="EDB111"/>
                </a:solidFill>
                <a:latin typeface="Arial"/>
                <a:cs typeface="Arial"/>
              </a:rPr>
              <a:t> </a:t>
            </a:r>
            <a:r>
              <a:rPr dirty="0" sz="1550" spc="5" b="1">
                <a:solidFill>
                  <a:srgbClr val="EDB111"/>
                </a:solidFill>
                <a:latin typeface="Arial"/>
                <a:cs typeface="Arial"/>
              </a:rPr>
              <a:t>Ph.D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ts val="1200"/>
              </a:lnSpc>
              <a:spcBef>
                <a:spcPts val="30"/>
              </a:spcBef>
            </a:pPr>
            <a:r>
              <a:rPr dirty="0" sz="1000" spc="15" i="1">
                <a:latin typeface="Arial"/>
                <a:cs typeface="Arial"/>
              </a:rPr>
              <a:t>Professor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750">
                <a:latin typeface="Arial"/>
                <a:cs typeface="Arial"/>
              </a:rPr>
              <a:t>Scheller </a:t>
            </a:r>
            <a:r>
              <a:rPr dirty="0" sz="750" spc="-5">
                <a:latin typeface="Arial"/>
                <a:cs typeface="Arial"/>
              </a:rPr>
              <a:t>College of</a:t>
            </a:r>
            <a:r>
              <a:rPr dirty="0" sz="750" spc="-35">
                <a:latin typeface="Arial"/>
                <a:cs typeface="Arial"/>
              </a:rPr>
              <a:t> </a:t>
            </a:r>
            <a:r>
              <a:rPr dirty="0" sz="750">
                <a:latin typeface="Arial"/>
                <a:cs typeface="Arial"/>
              </a:rPr>
              <a:t>Business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1820" y="181102"/>
            <a:ext cx="3103245" cy="57721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Data </a:t>
            </a:r>
            <a:r>
              <a:rPr dirty="0"/>
              <a:t>Analytics </a:t>
            </a:r>
            <a:r>
              <a:rPr dirty="0" spc="5"/>
              <a:t>in</a:t>
            </a:r>
            <a:r>
              <a:rPr dirty="0" spc="-114"/>
              <a:t> </a:t>
            </a:r>
            <a:r>
              <a:rPr dirty="0" spc="5"/>
              <a:t>Business</a:t>
            </a:r>
          </a:p>
          <a:p>
            <a:pPr marL="18415">
              <a:lnSpc>
                <a:spcPct val="100000"/>
              </a:lnSpc>
              <a:spcBef>
                <a:spcPts val="10"/>
              </a:spcBef>
            </a:pPr>
            <a:r>
              <a:rPr dirty="0" sz="1550">
                <a:solidFill>
                  <a:srgbClr val="1F487C"/>
                </a:solidFill>
              </a:rPr>
              <a:t>Linear Regression</a:t>
            </a:r>
            <a:endParaRPr sz="1550"/>
          </a:p>
        </p:txBody>
      </p:sp>
      <p:sp>
        <p:nvSpPr>
          <p:cNvPr id="5" name="object 5"/>
          <p:cNvSpPr txBox="1"/>
          <p:nvPr/>
        </p:nvSpPr>
        <p:spPr>
          <a:xfrm>
            <a:off x="202184" y="2827147"/>
            <a:ext cx="2007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b="1">
                <a:solidFill>
                  <a:srgbClr val="1F487C"/>
                </a:solidFill>
                <a:latin typeface="Arial"/>
                <a:cs typeface="Arial"/>
              </a:rPr>
              <a:t>Real Estate </a:t>
            </a:r>
            <a:r>
              <a:rPr dirty="0" sz="1150" spc="-5" b="1">
                <a:solidFill>
                  <a:srgbClr val="1F487C"/>
                </a:solidFill>
                <a:latin typeface="Arial"/>
                <a:cs typeface="Arial"/>
              </a:rPr>
              <a:t>Pricing</a:t>
            </a:r>
            <a:r>
              <a:rPr dirty="0" sz="1150" spc="40" b="1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dirty="0" sz="1150" b="1">
                <a:solidFill>
                  <a:srgbClr val="1F487C"/>
                </a:solidFill>
                <a:latin typeface="Arial"/>
                <a:cs typeface="Arial"/>
              </a:rPr>
              <a:t>Example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11"/>
            <a:ext cx="1879696" cy="1874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3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0964" y="698423"/>
            <a:ext cx="4744720" cy="249809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40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Assume that </a:t>
            </a:r>
            <a:r>
              <a:rPr dirty="0" sz="1150" spc="-10">
                <a:latin typeface="Arial"/>
                <a:cs typeface="Arial"/>
              </a:rPr>
              <a:t>you </a:t>
            </a:r>
            <a:r>
              <a:rPr dirty="0" sz="1150">
                <a:latin typeface="Arial"/>
                <a:cs typeface="Arial"/>
              </a:rPr>
              <a:t>need </a:t>
            </a:r>
            <a:r>
              <a:rPr dirty="0" sz="1150" spc="-5">
                <a:latin typeface="Arial"/>
                <a:cs typeface="Arial"/>
              </a:rPr>
              <a:t>to sell your</a:t>
            </a:r>
            <a:r>
              <a:rPr dirty="0" sz="1150" spc="204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house</a:t>
            </a:r>
            <a:endParaRPr sz="1150">
              <a:latin typeface="Arial"/>
              <a:cs typeface="Arial"/>
            </a:endParaRPr>
          </a:p>
          <a:p>
            <a:pPr marL="234950" marR="116205" indent="-222885">
              <a:lnSpc>
                <a:spcPct val="100899"/>
              </a:lnSpc>
              <a:spcBef>
                <a:spcPts val="285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-50">
                <a:latin typeface="Arial"/>
                <a:cs typeface="Arial"/>
              </a:rPr>
              <a:t>You </a:t>
            </a:r>
            <a:r>
              <a:rPr dirty="0" sz="1150" spc="-10">
                <a:latin typeface="Arial"/>
                <a:cs typeface="Arial"/>
              </a:rPr>
              <a:t>want </a:t>
            </a:r>
            <a:r>
              <a:rPr dirty="0" sz="1150" spc="-5">
                <a:latin typeface="Arial"/>
                <a:cs typeface="Arial"/>
              </a:rPr>
              <a:t>to </a:t>
            </a:r>
            <a:r>
              <a:rPr dirty="0" sz="1150">
                <a:latin typeface="Arial"/>
                <a:cs typeface="Arial"/>
              </a:rPr>
              <a:t>predict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 spc="-10">
                <a:latin typeface="Arial"/>
                <a:cs typeface="Arial"/>
              </a:rPr>
              <a:t>listing </a:t>
            </a:r>
            <a:r>
              <a:rPr dirty="0" sz="1150" spc="-5">
                <a:latin typeface="Arial"/>
                <a:cs typeface="Arial"/>
              </a:rPr>
              <a:t>price </a:t>
            </a:r>
            <a:r>
              <a:rPr dirty="0" sz="1150">
                <a:latin typeface="Arial"/>
                <a:cs typeface="Arial"/>
              </a:rPr>
              <a:t>based on how other houses are  </a:t>
            </a:r>
            <a:r>
              <a:rPr dirty="0" sz="1150" spc="-10">
                <a:latin typeface="Arial"/>
                <a:cs typeface="Arial"/>
              </a:rPr>
              <a:t>listed in </a:t>
            </a:r>
            <a:r>
              <a:rPr dirty="0" sz="1150" spc="-5">
                <a:latin typeface="Arial"/>
                <a:cs typeface="Arial"/>
              </a:rPr>
              <a:t>the</a:t>
            </a:r>
            <a:r>
              <a:rPr dirty="0" sz="1150" spc="13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market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How </a:t>
            </a:r>
            <a:r>
              <a:rPr dirty="0" sz="1150" spc="-10">
                <a:latin typeface="Arial"/>
                <a:cs typeface="Arial"/>
              </a:rPr>
              <a:t>would you </a:t>
            </a:r>
            <a:r>
              <a:rPr dirty="0" sz="1150">
                <a:latin typeface="Arial"/>
                <a:cs typeface="Arial"/>
              </a:rPr>
              <a:t>approach </a:t>
            </a:r>
            <a:r>
              <a:rPr dirty="0" sz="1150" spc="-10">
                <a:latin typeface="Arial"/>
                <a:cs typeface="Arial"/>
              </a:rPr>
              <a:t>this</a:t>
            </a:r>
            <a:r>
              <a:rPr dirty="0" sz="1150" spc="-125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task?</a:t>
            </a:r>
            <a:endParaRPr sz="11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0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>
                <a:latin typeface="Arial"/>
                <a:cs typeface="Arial"/>
              </a:rPr>
              <a:t>A </a:t>
            </a:r>
            <a:r>
              <a:rPr dirty="0" sz="1150" spc="-10">
                <a:latin typeface="Arial"/>
                <a:cs typeface="Arial"/>
              </a:rPr>
              <a:t>typical </a:t>
            </a:r>
            <a:r>
              <a:rPr dirty="0" sz="1150">
                <a:latin typeface="Arial"/>
                <a:cs typeface="Arial"/>
              </a:rPr>
              <a:t>approach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 spc="-5">
                <a:latin typeface="Arial"/>
                <a:cs typeface="Arial"/>
              </a:rPr>
              <a:t>to </a:t>
            </a:r>
            <a:r>
              <a:rPr dirty="0" sz="1150">
                <a:latin typeface="Arial"/>
                <a:cs typeface="Arial"/>
              </a:rPr>
              <a:t>ask</a:t>
            </a:r>
            <a:r>
              <a:rPr dirty="0" sz="1150" spc="110">
                <a:latin typeface="Arial"/>
                <a:cs typeface="Arial"/>
              </a:rPr>
              <a:t> </a:t>
            </a:r>
            <a:r>
              <a:rPr dirty="0" sz="1150" spc="-5">
                <a:latin typeface="Arial"/>
                <a:cs typeface="Arial"/>
              </a:rPr>
              <a:t>realtors:</a:t>
            </a:r>
            <a:endParaRPr sz="1150">
              <a:latin typeface="Arial"/>
              <a:cs typeface="Arial"/>
            </a:endParaRPr>
          </a:p>
          <a:p>
            <a:pPr lvl="1" marL="497205" marR="5080" indent="-243840">
              <a:lnSpc>
                <a:spcPct val="104000"/>
              </a:lnSpc>
              <a:spcBef>
                <a:spcPts val="235"/>
              </a:spcBef>
              <a:buChar char="•"/>
              <a:tabLst>
                <a:tab pos="497205" algn="l"/>
                <a:tab pos="497840" algn="l"/>
              </a:tabLst>
            </a:pPr>
            <a:r>
              <a:rPr dirty="0" sz="1000" spc="10">
                <a:latin typeface="Arial"/>
                <a:cs typeface="Arial"/>
              </a:rPr>
              <a:t>Realtors </a:t>
            </a:r>
            <a:r>
              <a:rPr dirty="0" sz="1000" spc="15">
                <a:latin typeface="Arial"/>
                <a:cs typeface="Arial"/>
              </a:rPr>
              <a:t>often </a:t>
            </a:r>
            <a:r>
              <a:rPr dirty="0" sz="1000">
                <a:latin typeface="Arial"/>
                <a:cs typeface="Arial"/>
              </a:rPr>
              <a:t>will </a:t>
            </a:r>
            <a:r>
              <a:rPr dirty="0" sz="1000" spc="20">
                <a:latin typeface="Arial"/>
                <a:cs typeface="Arial"/>
              </a:rPr>
              <a:t>use </a:t>
            </a:r>
            <a:r>
              <a:rPr dirty="0" sz="1000" spc="15">
                <a:latin typeface="Arial"/>
                <a:cs typeface="Arial"/>
              </a:rPr>
              <a:t>“comparables” </a:t>
            </a:r>
            <a:r>
              <a:rPr dirty="0" sz="1000" spc="10">
                <a:latin typeface="Arial"/>
                <a:cs typeface="Arial"/>
              </a:rPr>
              <a:t>(i.e., recent </a:t>
            </a:r>
            <a:r>
              <a:rPr dirty="0" sz="1000" spc="15">
                <a:latin typeface="Arial"/>
                <a:cs typeface="Arial"/>
              </a:rPr>
              <a:t>sales </a:t>
            </a:r>
            <a:r>
              <a:rPr dirty="0" sz="1000" spc="10">
                <a:latin typeface="Arial"/>
                <a:cs typeface="Arial"/>
              </a:rPr>
              <a:t>of </a:t>
            </a:r>
            <a:r>
              <a:rPr dirty="0" sz="1000" spc="15">
                <a:latin typeface="Arial"/>
                <a:cs typeface="Arial"/>
              </a:rPr>
              <a:t>houses in </a:t>
            </a:r>
            <a:r>
              <a:rPr dirty="0" sz="1000" spc="10">
                <a:latin typeface="Arial"/>
                <a:cs typeface="Arial"/>
              </a:rPr>
              <a:t>your  </a:t>
            </a:r>
            <a:r>
              <a:rPr dirty="0" sz="1000" spc="15">
                <a:latin typeface="Arial"/>
                <a:cs typeface="Arial"/>
              </a:rPr>
              <a:t>neighborhood) and </a:t>
            </a:r>
            <a:r>
              <a:rPr dirty="0" sz="1000" spc="20">
                <a:latin typeface="Arial"/>
                <a:cs typeface="Arial"/>
              </a:rPr>
              <a:t>somehow come </a:t>
            </a:r>
            <a:r>
              <a:rPr dirty="0" sz="1000" spc="15">
                <a:latin typeface="Arial"/>
                <a:cs typeface="Arial"/>
              </a:rPr>
              <a:t>up </a:t>
            </a:r>
            <a:r>
              <a:rPr dirty="0" sz="1000">
                <a:latin typeface="Arial"/>
                <a:cs typeface="Arial"/>
              </a:rPr>
              <a:t>with </a:t>
            </a:r>
            <a:r>
              <a:rPr dirty="0" sz="1000" spc="15">
                <a:latin typeface="Arial"/>
                <a:cs typeface="Arial"/>
              </a:rPr>
              <a:t>a suggested sale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price</a:t>
            </a:r>
            <a:endParaRPr sz="10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309"/>
              </a:spcBef>
              <a:buChar char="•"/>
              <a:tabLst>
                <a:tab pos="234950" algn="l"/>
                <a:tab pos="235585" algn="l"/>
              </a:tabLst>
            </a:pPr>
            <a:r>
              <a:rPr dirty="0" sz="1150" spc="-10">
                <a:latin typeface="Arial"/>
                <a:cs typeface="Arial"/>
              </a:rPr>
              <a:t>However, you want </a:t>
            </a:r>
            <a:r>
              <a:rPr dirty="0" sz="1150" spc="-5">
                <a:latin typeface="Arial"/>
                <a:cs typeface="Arial"/>
              </a:rPr>
              <a:t>to </a:t>
            </a:r>
            <a:r>
              <a:rPr dirty="0" sz="1150">
                <a:latin typeface="Arial"/>
                <a:cs typeface="Arial"/>
              </a:rPr>
              <a:t>be more </a:t>
            </a:r>
            <a:r>
              <a:rPr dirty="0" sz="1150" spc="-5">
                <a:latin typeface="Arial"/>
                <a:cs typeface="Arial"/>
              </a:rPr>
              <a:t>analytical 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 spc="-5">
                <a:latin typeface="Arial"/>
                <a:cs typeface="Arial"/>
              </a:rPr>
              <a:t>your</a:t>
            </a:r>
            <a:r>
              <a:rPr dirty="0" sz="1150" spc="40">
                <a:latin typeface="Arial"/>
                <a:cs typeface="Arial"/>
              </a:rPr>
              <a:t> </a:t>
            </a:r>
            <a:r>
              <a:rPr dirty="0" sz="1150">
                <a:latin typeface="Arial"/>
                <a:cs typeface="Arial"/>
              </a:rPr>
              <a:t>approach</a:t>
            </a:r>
            <a:endParaRPr sz="1150">
              <a:latin typeface="Arial"/>
              <a:cs typeface="Arial"/>
            </a:endParaRPr>
          </a:p>
          <a:p>
            <a:pPr lvl="1" marL="497205" indent="-213995">
              <a:lnSpc>
                <a:spcPct val="100000"/>
              </a:lnSpc>
              <a:spcBef>
                <a:spcPts val="280"/>
              </a:spcBef>
              <a:buChar char="•"/>
              <a:tabLst>
                <a:tab pos="497205" algn="l"/>
                <a:tab pos="497840" algn="l"/>
              </a:tabLst>
            </a:pPr>
            <a:r>
              <a:rPr dirty="0" sz="1000" spc="-20">
                <a:latin typeface="Arial"/>
                <a:cs typeface="Arial"/>
              </a:rPr>
              <a:t>You </a:t>
            </a:r>
            <a:r>
              <a:rPr dirty="0" sz="1000" spc="25">
                <a:latin typeface="Arial"/>
                <a:cs typeface="Arial"/>
              </a:rPr>
              <a:t>have </a:t>
            </a:r>
            <a:r>
              <a:rPr dirty="0" sz="1000" spc="20">
                <a:latin typeface="Arial"/>
                <a:cs typeface="Arial"/>
              </a:rPr>
              <a:t>access </a:t>
            </a:r>
            <a:r>
              <a:rPr dirty="0" sz="1000" spc="10">
                <a:latin typeface="Arial"/>
                <a:cs typeface="Arial"/>
              </a:rPr>
              <a:t>to recent </a:t>
            </a:r>
            <a:r>
              <a:rPr dirty="0" sz="1000" spc="15">
                <a:latin typeface="Arial"/>
                <a:cs typeface="Arial"/>
              </a:rPr>
              <a:t>actual home sales in </a:t>
            </a:r>
            <a:r>
              <a:rPr dirty="0" sz="1000" spc="10">
                <a:latin typeface="Arial"/>
                <a:cs typeface="Arial"/>
              </a:rPr>
              <a:t>your</a:t>
            </a:r>
            <a:r>
              <a:rPr dirty="0" sz="1000" spc="-75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city</a:t>
            </a:r>
            <a:endParaRPr sz="1000">
              <a:latin typeface="Arial"/>
              <a:cs typeface="Arial"/>
            </a:endParaRPr>
          </a:p>
          <a:p>
            <a:pPr lvl="1" marL="497205" marR="171450" indent="-213360">
              <a:lnSpc>
                <a:spcPct val="104000"/>
              </a:lnSpc>
              <a:spcBef>
                <a:spcPts val="240"/>
              </a:spcBef>
              <a:buChar char="•"/>
              <a:tabLst>
                <a:tab pos="497205" algn="l"/>
                <a:tab pos="497840" algn="l"/>
              </a:tabLst>
            </a:pPr>
            <a:r>
              <a:rPr dirty="0" sz="1000" spc="-10">
                <a:latin typeface="Arial"/>
                <a:cs typeface="Arial"/>
              </a:rPr>
              <a:t>You’d </a:t>
            </a:r>
            <a:r>
              <a:rPr dirty="0" sz="1000" spc="15">
                <a:latin typeface="Arial"/>
                <a:cs typeface="Arial"/>
              </a:rPr>
              <a:t>like </a:t>
            </a:r>
            <a:r>
              <a:rPr dirty="0" sz="1000" spc="10">
                <a:latin typeface="Arial"/>
                <a:cs typeface="Arial"/>
              </a:rPr>
              <a:t>to </a:t>
            </a:r>
            <a:r>
              <a:rPr dirty="0" sz="1000" spc="15">
                <a:latin typeface="Arial"/>
                <a:cs typeface="Arial"/>
              </a:rPr>
              <a:t>know </a:t>
            </a:r>
            <a:r>
              <a:rPr dirty="0" sz="1000">
                <a:latin typeface="Arial"/>
                <a:cs typeface="Arial"/>
              </a:rPr>
              <a:t>what </a:t>
            </a:r>
            <a:r>
              <a:rPr dirty="0" sz="1000" spc="10">
                <a:latin typeface="Arial"/>
                <a:cs typeface="Arial"/>
              </a:rPr>
              <a:t>are the </a:t>
            </a:r>
            <a:r>
              <a:rPr dirty="0" sz="1000" spc="15">
                <a:latin typeface="Arial"/>
                <a:cs typeface="Arial"/>
              </a:rPr>
              <a:t>impacts </a:t>
            </a:r>
            <a:r>
              <a:rPr dirty="0" sz="1000" spc="10">
                <a:latin typeface="Arial"/>
                <a:cs typeface="Arial"/>
              </a:rPr>
              <a:t>of </a:t>
            </a:r>
            <a:r>
              <a:rPr dirty="0" sz="1000" spc="15">
                <a:latin typeface="Arial"/>
                <a:cs typeface="Arial"/>
              </a:rPr>
              <a:t>factors </a:t>
            </a:r>
            <a:r>
              <a:rPr dirty="0" sz="1000" spc="20">
                <a:latin typeface="Arial"/>
                <a:cs typeface="Arial"/>
              </a:rPr>
              <a:t>such </a:t>
            </a:r>
            <a:r>
              <a:rPr dirty="0" sz="1000" spc="10">
                <a:latin typeface="Arial"/>
                <a:cs typeface="Arial"/>
              </a:rPr>
              <a:t>as lotsize, </a:t>
            </a:r>
            <a:r>
              <a:rPr dirty="0" sz="1000" spc="15">
                <a:latin typeface="Arial"/>
                <a:cs typeface="Arial"/>
              </a:rPr>
              <a:t># </a:t>
            </a:r>
            <a:r>
              <a:rPr dirty="0" sz="1000" spc="10">
                <a:latin typeface="Arial"/>
                <a:cs typeface="Arial"/>
              </a:rPr>
              <a:t>of  </a:t>
            </a:r>
            <a:r>
              <a:rPr dirty="0" sz="1000" spc="15">
                <a:latin typeface="Arial"/>
                <a:cs typeface="Arial"/>
              </a:rPr>
              <a:t>bedrooms, # </a:t>
            </a:r>
            <a:r>
              <a:rPr dirty="0" sz="1000" spc="10">
                <a:latin typeface="Arial"/>
                <a:cs typeface="Arial"/>
              </a:rPr>
              <a:t>of </a:t>
            </a:r>
            <a:r>
              <a:rPr dirty="0" sz="1000" spc="15">
                <a:latin typeface="Arial"/>
                <a:cs typeface="Arial"/>
              </a:rPr>
              <a:t>bathrooms, </a:t>
            </a:r>
            <a:r>
              <a:rPr dirty="0" sz="1000" spc="10">
                <a:latin typeface="Arial"/>
                <a:cs typeface="Arial"/>
              </a:rPr>
              <a:t>etc., </a:t>
            </a:r>
            <a:r>
              <a:rPr dirty="0" sz="1000" spc="15">
                <a:latin typeface="Arial"/>
                <a:cs typeface="Arial"/>
              </a:rPr>
              <a:t>on </a:t>
            </a:r>
            <a:r>
              <a:rPr dirty="0" sz="1000" spc="10">
                <a:latin typeface="Arial"/>
                <a:cs typeface="Arial"/>
              </a:rPr>
              <a:t>the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price</a:t>
            </a:r>
            <a:endParaRPr sz="1000">
              <a:latin typeface="Arial"/>
              <a:cs typeface="Arial"/>
            </a:endParaRPr>
          </a:p>
          <a:p>
            <a:pPr lvl="1" marL="497205" marR="24130" indent="-213360">
              <a:lnSpc>
                <a:spcPct val="102000"/>
              </a:lnSpc>
              <a:spcBef>
                <a:spcPts val="265"/>
              </a:spcBef>
              <a:buChar char="•"/>
              <a:tabLst>
                <a:tab pos="497205" algn="l"/>
                <a:tab pos="497840" algn="l"/>
              </a:tabLst>
            </a:pPr>
            <a:r>
              <a:rPr dirty="0" sz="1000" spc="15">
                <a:latin typeface="Arial"/>
                <a:cs typeface="Arial"/>
              </a:rPr>
              <a:t>Could </a:t>
            </a:r>
            <a:r>
              <a:rPr dirty="0" sz="1000" spc="10">
                <a:latin typeface="Arial"/>
                <a:cs typeface="Arial"/>
              </a:rPr>
              <a:t>you </a:t>
            </a:r>
            <a:r>
              <a:rPr dirty="0" sz="1000" spc="15">
                <a:latin typeface="Arial"/>
                <a:cs typeface="Arial"/>
              </a:rPr>
              <a:t>use </a:t>
            </a:r>
            <a:r>
              <a:rPr dirty="0" sz="1000" spc="10">
                <a:latin typeface="Arial"/>
                <a:cs typeface="Arial"/>
              </a:rPr>
              <a:t>linear regression to </a:t>
            </a:r>
            <a:r>
              <a:rPr dirty="0" sz="1000" spc="15">
                <a:latin typeface="Arial"/>
                <a:cs typeface="Arial"/>
              </a:rPr>
              <a:t>help </a:t>
            </a:r>
            <a:r>
              <a:rPr dirty="0" sz="1000" spc="10">
                <a:latin typeface="Arial"/>
                <a:cs typeface="Arial"/>
              </a:rPr>
              <a:t>you get </a:t>
            </a:r>
            <a:r>
              <a:rPr dirty="0" sz="1000" spc="15">
                <a:latin typeface="Arial"/>
                <a:cs typeface="Arial"/>
              </a:rPr>
              <a:t>a </a:t>
            </a:r>
            <a:r>
              <a:rPr dirty="0" sz="1000" spc="5">
                <a:latin typeface="Arial"/>
                <a:cs typeface="Arial"/>
              </a:rPr>
              <a:t>“better” </a:t>
            </a:r>
            <a:r>
              <a:rPr dirty="0" sz="1000" spc="15">
                <a:latin typeface="Arial"/>
                <a:cs typeface="Arial"/>
              </a:rPr>
              <a:t>estimate </a:t>
            </a:r>
            <a:r>
              <a:rPr dirty="0" sz="1000" spc="10">
                <a:latin typeface="Arial"/>
                <a:cs typeface="Arial"/>
              </a:rPr>
              <a:t>of the  </a:t>
            </a:r>
            <a:r>
              <a:rPr dirty="0" sz="1000" spc="15">
                <a:latin typeface="Arial"/>
                <a:cs typeface="Arial"/>
              </a:rPr>
              <a:t>listing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15">
                <a:latin typeface="Arial"/>
                <a:cs typeface="Arial"/>
              </a:rPr>
              <a:t>price?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8468" y="185419"/>
            <a:ext cx="4537710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349500" algn="l"/>
              </a:tabLst>
            </a:pPr>
            <a:r>
              <a:rPr dirty="0" spc="5"/>
              <a:t>Linear</a:t>
            </a:r>
            <a:r>
              <a:rPr dirty="0"/>
              <a:t> </a:t>
            </a:r>
            <a:r>
              <a:rPr dirty="0" spc="5"/>
              <a:t>Regression:	A </a:t>
            </a:r>
            <a:r>
              <a:rPr dirty="0" spc="15"/>
              <a:t>Sample</a:t>
            </a:r>
            <a:r>
              <a:rPr dirty="0" spc="-225"/>
              <a:t> </a:t>
            </a:r>
            <a:r>
              <a:rPr dirty="0" spc="5"/>
              <a:t>Problem</a:t>
            </a:r>
          </a:p>
        </p:txBody>
      </p:sp>
      <p:sp>
        <p:nvSpPr>
          <p:cNvPr id="7" name="object 7"/>
          <p:cNvSpPr/>
          <p:nvPr/>
        </p:nvSpPr>
        <p:spPr>
          <a:xfrm>
            <a:off x="304" y="1473"/>
            <a:ext cx="5900420" cy="3314700"/>
          </a:xfrm>
          <a:custGeom>
            <a:avLst/>
            <a:gdLst/>
            <a:ahLst/>
            <a:cxnLst/>
            <a:rect l="l" t="t" r="r" b="b"/>
            <a:pathLst>
              <a:path w="5900420" h="3314700">
                <a:moveTo>
                  <a:pt x="0" y="3314446"/>
                </a:moveTo>
                <a:lnTo>
                  <a:pt x="5900293" y="3314446"/>
                </a:lnTo>
                <a:lnTo>
                  <a:pt x="5900293" y="0"/>
                </a:lnTo>
                <a:lnTo>
                  <a:pt x="0" y="0"/>
                </a:lnTo>
                <a:lnTo>
                  <a:pt x="0" y="3314446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18183" y="1442204"/>
            <a:ext cx="1879696" cy="1877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233415" y="2996184"/>
            <a:ext cx="609600" cy="259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1836686" cy="1869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0964" y="913945"/>
            <a:ext cx="5249545" cy="101917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08610" indent="-296545">
              <a:lnSpc>
                <a:spcPct val="100000"/>
              </a:lnSpc>
              <a:spcBef>
                <a:spcPts val="395"/>
              </a:spcBef>
              <a:buChar char="•"/>
              <a:tabLst>
                <a:tab pos="307975" algn="l"/>
                <a:tab pos="309245" algn="l"/>
              </a:tabLst>
            </a:pPr>
            <a:r>
              <a:rPr dirty="0" sz="1150" spc="-15">
                <a:latin typeface="Arial"/>
                <a:cs typeface="Arial"/>
              </a:rPr>
              <a:t>This </a:t>
            </a:r>
            <a:r>
              <a:rPr dirty="0" sz="1150">
                <a:latin typeface="Arial"/>
                <a:cs typeface="Arial"/>
              </a:rPr>
              <a:t>data set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>
                <a:latin typeface="Arial"/>
                <a:cs typeface="Arial"/>
              </a:rPr>
              <a:t>a </a:t>
            </a:r>
            <a:r>
              <a:rPr dirty="0" sz="1150" spc="-5">
                <a:latin typeface="Arial"/>
                <a:cs typeface="Arial"/>
              </a:rPr>
              <a:t>sample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>
                <a:latin typeface="Arial"/>
                <a:cs typeface="Arial"/>
              </a:rPr>
              <a:t>real </a:t>
            </a:r>
            <a:r>
              <a:rPr dirty="0" sz="1150" spc="-5">
                <a:latin typeface="Arial"/>
                <a:cs typeface="Arial"/>
              </a:rPr>
              <a:t>estate transactions</a:t>
            </a:r>
            <a:r>
              <a:rPr dirty="0" sz="1150" spc="80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>
                <a:latin typeface="Arial"/>
                <a:cs typeface="Arial"/>
              </a:rPr>
              <a:t>one </a:t>
            </a:r>
            <a:r>
              <a:rPr dirty="0" sz="1150" spc="-10">
                <a:latin typeface="Arial"/>
                <a:cs typeface="Arial"/>
              </a:rPr>
              <a:t>city</a:t>
            </a:r>
            <a:endParaRPr sz="1150">
              <a:latin typeface="Arial"/>
              <a:cs typeface="Arial"/>
            </a:endParaRPr>
          </a:p>
          <a:p>
            <a:pPr marL="308610" indent="-296545">
              <a:lnSpc>
                <a:spcPct val="100000"/>
              </a:lnSpc>
              <a:spcBef>
                <a:spcPts val="300"/>
              </a:spcBef>
              <a:buChar char="•"/>
              <a:tabLst>
                <a:tab pos="307975" algn="l"/>
                <a:tab pos="309245" algn="l"/>
              </a:tabLst>
            </a:pPr>
            <a:r>
              <a:rPr dirty="0" sz="1150" spc="-20">
                <a:latin typeface="Arial"/>
                <a:cs typeface="Arial"/>
              </a:rPr>
              <a:t>It </a:t>
            </a:r>
            <a:r>
              <a:rPr dirty="0" sz="1150" spc="-10">
                <a:latin typeface="Arial"/>
                <a:cs typeface="Arial"/>
              </a:rPr>
              <a:t>is </a:t>
            </a:r>
            <a:r>
              <a:rPr dirty="0" sz="1150">
                <a:latin typeface="Arial"/>
                <a:cs typeface="Arial"/>
              </a:rPr>
              <a:t>a </a:t>
            </a:r>
            <a:r>
              <a:rPr dirty="0" sz="1150" spc="-5">
                <a:latin typeface="Arial"/>
                <a:cs typeface="Arial"/>
              </a:rPr>
              <a:t>cross-section </a:t>
            </a:r>
            <a:r>
              <a:rPr dirty="0" sz="1150">
                <a:latin typeface="Arial"/>
                <a:cs typeface="Arial"/>
              </a:rPr>
              <a:t>of 546 home </a:t>
            </a:r>
            <a:r>
              <a:rPr dirty="0" sz="1150" spc="-5">
                <a:latin typeface="Arial"/>
                <a:cs typeface="Arial"/>
              </a:rPr>
              <a:t>prices </a:t>
            </a:r>
            <a:r>
              <a:rPr dirty="0" sz="1150">
                <a:latin typeface="Arial"/>
                <a:cs typeface="Arial"/>
              </a:rPr>
              <a:t>(from 1987) </a:t>
            </a:r>
            <a:r>
              <a:rPr dirty="0" sz="1150" spc="-10">
                <a:latin typeface="Arial"/>
                <a:cs typeface="Arial"/>
              </a:rPr>
              <a:t>in </a:t>
            </a:r>
            <a:r>
              <a:rPr dirty="0" sz="1150" spc="-5">
                <a:latin typeface="Arial"/>
                <a:cs typeface="Arial"/>
              </a:rPr>
              <a:t>the </a:t>
            </a:r>
            <a:r>
              <a:rPr dirty="0" sz="1150" spc="-10">
                <a:latin typeface="Arial"/>
                <a:cs typeface="Arial"/>
              </a:rPr>
              <a:t>city </a:t>
            </a:r>
            <a:r>
              <a:rPr dirty="0" sz="1150">
                <a:latin typeface="Arial"/>
                <a:cs typeface="Arial"/>
              </a:rPr>
              <a:t>of </a:t>
            </a:r>
            <a:r>
              <a:rPr dirty="0" sz="1150" spc="5">
                <a:latin typeface="Arial"/>
                <a:cs typeface="Arial"/>
              </a:rPr>
              <a:t>Windsor</a:t>
            </a:r>
            <a:r>
              <a:rPr dirty="0" sz="1150" spc="75">
                <a:latin typeface="Arial"/>
                <a:cs typeface="Arial"/>
              </a:rPr>
              <a:t> </a:t>
            </a:r>
            <a:r>
              <a:rPr dirty="0" sz="1150" spc="-10">
                <a:latin typeface="Arial"/>
                <a:cs typeface="Arial"/>
              </a:rPr>
              <a:t>in</a:t>
            </a:r>
            <a:endParaRPr sz="1150">
              <a:latin typeface="Arial"/>
              <a:cs typeface="Arial"/>
            </a:endParaRPr>
          </a:p>
          <a:p>
            <a:pPr marL="308610">
              <a:lnSpc>
                <a:spcPct val="100000"/>
              </a:lnSpc>
              <a:spcBef>
                <a:spcPts val="15"/>
              </a:spcBef>
            </a:pPr>
            <a:r>
              <a:rPr dirty="0" sz="1150" spc="5">
                <a:latin typeface="Arial"/>
                <a:cs typeface="Arial"/>
              </a:rPr>
              <a:t>Canada</a:t>
            </a:r>
            <a:endParaRPr sz="1150">
              <a:latin typeface="Arial"/>
              <a:cs typeface="Arial"/>
            </a:endParaRPr>
          </a:p>
          <a:p>
            <a:pPr marL="308610" marR="111760" indent="-296545">
              <a:lnSpc>
                <a:spcPct val="100899"/>
              </a:lnSpc>
              <a:spcBef>
                <a:spcPts val="290"/>
              </a:spcBef>
              <a:buChar char="•"/>
              <a:tabLst>
                <a:tab pos="307975" algn="l"/>
                <a:tab pos="309245" algn="l"/>
              </a:tabLst>
            </a:pPr>
            <a:r>
              <a:rPr dirty="0" sz="1150" spc="-15">
                <a:latin typeface="Arial"/>
                <a:cs typeface="Arial"/>
              </a:rPr>
              <a:t>Alternatively, </a:t>
            </a:r>
            <a:r>
              <a:rPr dirty="0" sz="1150" spc="-10">
                <a:latin typeface="Arial"/>
                <a:cs typeface="Arial"/>
              </a:rPr>
              <a:t>you </a:t>
            </a:r>
            <a:r>
              <a:rPr dirty="0" sz="1150" spc="-5">
                <a:latin typeface="Arial"/>
                <a:cs typeface="Arial"/>
              </a:rPr>
              <a:t>could collect </a:t>
            </a:r>
            <a:r>
              <a:rPr dirty="0" sz="1150">
                <a:latin typeface="Arial"/>
                <a:cs typeface="Arial"/>
              </a:rPr>
              <a:t>house prices </a:t>
            </a:r>
            <a:r>
              <a:rPr dirty="0" sz="1150" spc="-5">
                <a:latin typeface="Arial"/>
                <a:cs typeface="Arial"/>
              </a:rPr>
              <a:t>from </a:t>
            </a:r>
            <a:r>
              <a:rPr dirty="0" sz="1150" spc="-10">
                <a:latin typeface="Arial"/>
                <a:cs typeface="Arial"/>
              </a:rPr>
              <a:t>websites </a:t>
            </a:r>
            <a:r>
              <a:rPr dirty="0" sz="1150">
                <a:latin typeface="Arial"/>
                <a:cs typeface="Arial"/>
              </a:rPr>
              <a:t>or scrape them  </a:t>
            </a:r>
            <a:r>
              <a:rPr dirty="0" sz="1150" spc="-5">
                <a:latin typeface="Arial"/>
                <a:cs typeface="Arial"/>
              </a:rPr>
              <a:t>from the</a:t>
            </a:r>
            <a:r>
              <a:rPr dirty="0" sz="1150" spc="35">
                <a:latin typeface="Arial"/>
                <a:cs typeface="Arial"/>
              </a:rPr>
              <a:t> </a:t>
            </a:r>
            <a:r>
              <a:rPr dirty="0" sz="1150" spc="-15">
                <a:latin typeface="Arial"/>
                <a:cs typeface="Arial"/>
              </a:rPr>
              <a:t>web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8468" y="179959"/>
            <a:ext cx="5484495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5"/>
              <a:t>Use Housing </a:t>
            </a:r>
            <a:r>
              <a:rPr dirty="0" spc="10"/>
              <a:t>Dataframe </a:t>
            </a:r>
            <a:r>
              <a:rPr dirty="0" spc="5"/>
              <a:t>in Ecdat </a:t>
            </a:r>
            <a:r>
              <a:rPr dirty="0" spc="10"/>
              <a:t>Package </a:t>
            </a:r>
            <a:r>
              <a:rPr dirty="0" spc="5"/>
              <a:t>in</a:t>
            </a:r>
            <a:r>
              <a:rPr dirty="0" spc="-70"/>
              <a:t> </a:t>
            </a:r>
            <a:r>
              <a:rPr dirty="0" spc="5"/>
              <a:t>R</a:t>
            </a:r>
          </a:p>
        </p:txBody>
      </p:sp>
      <p:sp>
        <p:nvSpPr>
          <p:cNvPr id="7" name="object 7"/>
          <p:cNvSpPr/>
          <p:nvPr/>
        </p:nvSpPr>
        <p:spPr>
          <a:xfrm>
            <a:off x="304" y="381"/>
            <a:ext cx="5900420" cy="3317240"/>
          </a:xfrm>
          <a:custGeom>
            <a:avLst/>
            <a:gdLst/>
            <a:ahLst/>
            <a:cxnLst/>
            <a:rect l="l" t="t" r="r" b="b"/>
            <a:pathLst>
              <a:path w="5900420" h="3317240">
                <a:moveTo>
                  <a:pt x="0" y="3317113"/>
                </a:moveTo>
                <a:lnTo>
                  <a:pt x="5900293" y="3317113"/>
                </a:lnTo>
                <a:lnTo>
                  <a:pt x="5900293" y="0"/>
                </a:lnTo>
                <a:lnTo>
                  <a:pt x="0" y="0"/>
                </a:lnTo>
                <a:lnTo>
                  <a:pt x="0" y="3317113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Narasimhan, Sridhar</dc:creator>
  <dc:title>Regression</dc:title>
  <dcterms:created xsi:type="dcterms:W3CDTF">2021-01-24T14:07:23Z</dcterms:created>
  <dcterms:modified xsi:type="dcterms:W3CDTF">2021-01-24T14:07:23Z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2021-01-24T00:00:00Z</vt:filetime>
  </property>
</Properties>
</file>